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57" r:id="rId4"/>
    <p:sldId id="283" r:id="rId5"/>
    <p:sldId id="284" r:id="rId6"/>
    <p:sldId id="285" r:id="rId7"/>
    <p:sldId id="258" r:id="rId8"/>
    <p:sldId id="259" r:id="rId9"/>
    <p:sldId id="260" r:id="rId10"/>
    <p:sldId id="261" r:id="rId11"/>
    <p:sldId id="262" r:id="rId12"/>
    <p:sldId id="264" r:id="rId13"/>
    <p:sldId id="265" r:id="rId14"/>
    <p:sldId id="266" r:id="rId15"/>
    <p:sldId id="267" r:id="rId16"/>
    <p:sldId id="268" r:id="rId17"/>
    <p:sldId id="269" r:id="rId18"/>
    <p:sldId id="271" r:id="rId19"/>
    <p:sldId id="272" r:id="rId20"/>
    <p:sldId id="273" r:id="rId21"/>
    <p:sldId id="274" r:id="rId22"/>
    <p:sldId id="275" r:id="rId23"/>
    <p:sldId id="276" r:id="rId24"/>
    <p:sldId id="277" r:id="rId25"/>
    <p:sldId id="281" r:id="rId26"/>
    <p:sldId id="282" r:id="rId27"/>
    <p:sldId id="278" r:id="rId28"/>
    <p:sldId id="279" r:id="rId29"/>
    <p:sldId id="280"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956" y="-4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1EF41F5E-DF15-40B2-8C09-B61FD7A24737}"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EF41F5E-DF15-40B2-8C09-B61FD7A2473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EF41F5E-DF15-40B2-8C09-B61FD7A2473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EF41F5E-DF15-40B2-8C09-B61FD7A2473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EF41F5E-DF15-40B2-8C09-B61FD7A24737}"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EF41F5E-DF15-40B2-8C09-B61FD7A2473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1EF41F5E-DF15-40B2-8C09-B61FD7A2473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1EF41F5E-DF15-40B2-8C09-B61FD7A2473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1EF41F5E-DF15-40B2-8C09-B61FD7A24737}"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EF41F5E-DF15-40B2-8C09-B61FD7A2473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A3A98AE5-DC11-4AAD-A8B2-8321A08E1EDA}" type="datetimeFigureOut">
              <a:rPr lang="ru-RU" smtClean="0"/>
              <a:t>12.05.2014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EF41F5E-DF15-40B2-8C09-B61FD7A24737}"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3A98AE5-DC11-4AAD-A8B2-8321A08E1EDA}" type="datetimeFigureOut">
              <a:rPr lang="ru-RU" smtClean="0"/>
              <a:t>12.05.2014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EF41F5E-DF15-40B2-8C09-B61FD7A24737}"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47664" y="332656"/>
            <a:ext cx="7406640" cy="1472184"/>
          </a:xfrm>
        </p:spPr>
        <p:txBody>
          <a:bodyPr/>
          <a:lstStyle/>
          <a:p>
            <a:pPr algn="ctr"/>
            <a:r>
              <a:rPr lang="ru-RU" b="1" dirty="0" smtClean="0"/>
              <a:t>Лекция 20. Молитвослов.</a:t>
            </a:r>
            <a:endParaRPr lang="ru-RU" b="1" dirty="0"/>
          </a:p>
        </p:txBody>
      </p:sp>
    </p:spTree>
    <p:extLst>
      <p:ext uri="{BB962C8B-B14F-4D97-AF65-F5344CB8AC3E}">
        <p14:creationId xmlns:p14="http://schemas.microsoft.com/office/powerpoint/2010/main" val="1320672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188640"/>
            <a:ext cx="7786112" cy="6453336"/>
          </a:xfrm>
        </p:spPr>
        <p:txBody>
          <a:bodyPr>
            <a:noAutofit/>
          </a:bodyPr>
          <a:lstStyle/>
          <a:p>
            <a:pPr marL="82296" indent="457200" algn="ctr">
              <a:spcBef>
                <a:spcPts val="0"/>
              </a:spcBef>
              <a:buNone/>
            </a:pPr>
            <a:r>
              <a:rPr lang="ru-RU" sz="1600" b="1" dirty="0"/>
              <a:t>Молитва 1, св. </a:t>
            </a:r>
            <a:r>
              <a:rPr lang="ru-RU" sz="1600" b="1" dirty="0" err="1"/>
              <a:t>Макария</a:t>
            </a:r>
            <a:r>
              <a:rPr lang="ru-RU" sz="1600" b="1" dirty="0"/>
              <a:t> </a:t>
            </a:r>
            <a:r>
              <a:rPr lang="ru-RU" sz="1600" b="1" dirty="0" smtClean="0"/>
              <a:t>Великого</a:t>
            </a:r>
          </a:p>
          <a:p>
            <a:pPr marL="82296" indent="457200" algn="just">
              <a:spcBef>
                <a:spcPts val="0"/>
              </a:spcBef>
              <a:buNone/>
            </a:pPr>
            <a:r>
              <a:rPr lang="ru-RU" sz="1600" dirty="0"/>
              <a:t>Боже, очисти меня, грешного, ибо я никогда не делал доброго пред Тобою, но избавь меня от зла и да будет во мне воля Твоя, чтобы мне не в осуждение открыть уста мои недостойные и восхвалить имя Твоё святое, Отца, и Сына, и Святого Духа ныне, и всегда, и во веки веков. Аминь</a:t>
            </a:r>
            <a:r>
              <a:rPr lang="ru-RU" sz="1600" dirty="0" smtClean="0"/>
              <a:t>.</a:t>
            </a:r>
          </a:p>
          <a:p>
            <a:pPr marL="82296" indent="457200" algn="ctr">
              <a:spcBef>
                <a:spcPts val="0"/>
              </a:spcBef>
              <a:buNone/>
            </a:pPr>
            <a:endParaRPr lang="ru-RU" sz="1600" b="1" dirty="0" smtClean="0"/>
          </a:p>
          <a:p>
            <a:pPr marL="82296" indent="457200" algn="ctr">
              <a:spcBef>
                <a:spcPts val="0"/>
              </a:spcBef>
              <a:buNone/>
            </a:pPr>
            <a:r>
              <a:rPr lang="ru-RU" sz="1600" b="1" dirty="0" smtClean="0"/>
              <a:t>Молитва </a:t>
            </a:r>
            <a:r>
              <a:rPr lang="ru-RU" sz="1600" b="1" dirty="0"/>
              <a:t>2, его </a:t>
            </a:r>
            <a:r>
              <a:rPr lang="ru-RU" sz="1600" b="1" dirty="0" smtClean="0"/>
              <a:t>же</a:t>
            </a:r>
            <a:endParaRPr lang="ru-RU" sz="1600" b="1" dirty="0"/>
          </a:p>
          <a:p>
            <a:pPr marL="82296" indent="457200" algn="just">
              <a:spcBef>
                <a:spcPts val="0"/>
              </a:spcBef>
              <a:buNone/>
            </a:pPr>
            <a:r>
              <a:rPr lang="ru-RU" sz="1600" dirty="0"/>
              <a:t>Восстав от сна, полночную песнь приношу Тебе, Спаситель, и припадая к стопам Твоим, взываю Тебе: не дай мне уснуть во греховной смерти, но сжалься надо мною, добровольно претерпевший распятие, и скоро подними меня, беспечно лежащего, и спаси меня, стоящего пред Тобою на молитве. И после сна ночного пошли мне ясный день безгрешный, Христе Боже, и спаси меня</a:t>
            </a:r>
            <a:r>
              <a:rPr lang="ru-RU" sz="1600" dirty="0" smtClean="0"/>
              <a:t>.</a:t>
            </a:r>
          </a:p>
          <a:p>
            <a:pPr marL="82296" indent="457200" algn="ctr">
              <a:spcBef>
                <a:spcPts val="0"/>
              </a:spcBef>
              <a:buNone/>
            </a:pPr>
            <a:endParaRPr lang="ru-RU" sz="1600" b="1" dirty="0" smtClean="0"/>
          </a:p>
          <a:p>
            <a:pPr marL="82296" indent="457200" algn="ctr">
              <a:spcBef>
                <a:spcPts val="0"/>
              </a:spcBef>
              <a:buNone/>
            </a:pPr>
            <a:r>
              <a:rPr lang="ru-RU" sz="1600" b="1" dirty="0" smtClean="0"/>
              <a:t>Молитва </a:t>
            </a:r>
            <a:r>
              <a:rPr lang="ru-RU" sz="1600" b="1" dirty="0"/>
              <a:t>3, его </a:t>
            </a:r>
            <a:r>
              <a:rPr lang="ru-RU" sz="1600" b="1" dirty="0" smtClean="0"/>
              <a:t>же</a:t>
            </a:r>
            <a:endParaRPr lang="ru-RU" sz="1600" b="1" dirty="0"/>
          </a:p>
          <a:p>
            <a:pPr marL="82296" indent="457200" algn="just">
              <a:spcBef>
                <a:spcPts val="0"/>
              </a:spcBef>
              <a:buNone/>
            </a:pPr>
            <a:r>
              <a:rPr lang="ru-RU" sz="1600" dirty="0"/>
              <a:t>К Тебе, Владыка Человеколюбец, восстав от сна я спешу, и за дела Тебе угодные принимаюсь, по милосердию Твоему, и молюсь Тебе: помоги мне во всякое время, во всяком деле, и избавь меня от всякой злой превратности в мире сем и от </a:t>
            </a:r>
            <a:r>
              <a:rPr lang="ru-RU" sz="1600" dirty="0" err="1"/>
              <a:t>диавольского</a:t>
            </a:r>
            <a:r>
              <a:rPr lang="ru-RU" sz="1600" dirty="0"/>
              <a:t> содействия, и спаси меня, и введи в Царство Твоё вечное. Ибо Ты – мой Творец и всякого блага </a:t>
            </a:r>
            <a:r>
              <a:rPr lang="ru-RU" sz="1600" dirty="0" err="1"/>
              <a:t>Промыслитель</a:t>
            </a:r>
            <a:r>
              <a:rPr lang="ru-RU" sz="1600" dirty="0"/>
              <a:t> и Податель. И в Тебе – вся надежда моя, и Тебе славу воссылаю, ныне, и всегда, и во веки веков. Аминь</a:t>
            </a:r>
            <a:r>
              <a:rPr lang="ru-RU" sz="1600" dirty="0" smtClean="0"/>
              <a:t>.</a:t>
            </a:r>
          </a:p>
          <a:p>
            <a:pPr marL="82296" indent="457200" algn="just">
              <a:spcBef>
                <a:spcPts val="0"/>
              </a:spcBef>
              <a:buNone/>
            </a:pPr>
            <a:endParaRPr lang="ru-RU" sz="1600" b="1" dirty="0" smtClean="0"/>
          </a:p>
          <a:p>
            <a:pPr marL="82296" indent="457200" algn="ctr">
              <a:spcBef>
                <a:spcPts val="0"/>
              </a:spcBef>
              <a:buNone/>
            </a:pPr>
            <a:r>
              <a:rPr lang="ru-RU" sz="1600" b="1" dirty="0" smtClean="0"/>
              <a:t>Молитва </a:t>
            </a:r>
            <a:r>
              <a:rPr lang="ru-RU" sz="1600" b="1" dirty="0"/>
              <a:t>4, его же</a:t>
            </a:r>
          </a:p>
          <a:p>
            <a:pPr marL="82296" indent="457200" algn="just">
              <a:spcBef>
                <a:spcPts val="0"/>
              </a:spcBef>
              <a:buNone/>
            </a:pPr>
            <a:r>
              <a:rPr lang="ru-RU" sz="1600" dirty="0" smtClean="0"/>
              <a:t>Господи</a:t>
            </a:r>
            <a:r>
              <a:rPr lang="ru-RU" sz="1600" dirty="0"/>
              <a:t>, Ты по многой Твоей благости и великому милосердию Твоему дал мне, рабу Твоему, минувшее время ночи сей пройти без напасти от всякого зла противника. Ты Сам, Владыка, Творец всего, удостой меня истинным Твоим светом и просвещенным сердцем творить волю Твою, ныне, и всегда, и во веки веков. Аминь.</a:t>
            </a:r>
          </a:p>
          <a:p>
            <a:pPr marL="82296" indent="457200" algn="just">
              <a:spcBef>
                <a:spcPts val="0"/>
              </a:spcBef>
              <a:buNone/>
            </a:pPr>
            <a:endParaRPr lang="ru-RU" sz="1600" dirty="0"/>
          </a:p>
          <a:p>
            <a:pPr marL="82296" indent="457200" algn="just">
              <a:spcBef>
                <a:spcPts val="0"/>
              </a:spcBef>
              <a:buNone/>
            </a:pPr>
            <a:endParaRPr lang="ru-RU" sz="1600" b="1" dirty="0"/>
          </a:p>
          <a:p>
            <a:pPr marL="82296" indent="457200" algn="just">
              <a:spcBef>
                <a:spcPts val="0"/>
              </a:spcBef>
              <a:buNone/>
            </a:pPr>
            <a:endParaRPr lang="ru-RU" sz="1600" dirty="0"/>
          </a:p>
        </p:txBody>
      </p:sp>
    </p:spTree>
    <p:extLst>
      <p:ext uri="{BB962C8B-B14F-4D97-AF65-F5344CB8AC3E}">
        <p14:creationId xmlns:p14="http://schemas.microsoft.com/office/powerpoint/2010/main" val="1659352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0"/>
            <a:ext cx="8100392" cy="6536432"/>
          </a:xfrm>
        </p:spPr>
        <p:txBody>
          <a:bodyPr>
            <a:noAutofit/>
          </a:bodyPr>
          <a:lstStyle/>
          <a:p>
            <a:pPr marL="82296" indent="457200" algn="ctr">
              <a:lnSpc>
                <a:spcPct val="90000"/>
              </a:lnSpc>
              <a:spcBef>
                <a:spcPts val="0"/>
              </a:spcBef>
              <a:buNone/>
            </a:pPr>
            <a:r>
              <a:rPr lang="ru-RU" sz="1600" b="1" dirty="0"/>
              <a:t>Молитва 5, св. Василия </a:t>
            </a:r>
            <a:r>
              <a:rPr lang="ru-RU" sz="1600" b="1" dirty="0" smtClean="0"/>
              <a:t>Великого</a:t>
            </a:r>
          </a:p>
          <a:p>
            <a:pPr marL="82296" indent="457200" algn="just">
              <a:lnSpc>
                <a:spcPct val="90000"/>
              </a:lnSpc>
              <a:spcBef>
                <a:spcPts val="0"/>
              </a:spcBef>
              <a:buNone/>
            </a:pPr>
            <a:r>
              <a:rPr lang="ru-RU" sz="1600" dirty="0" smtClean="0"/>
              <a:t>Господи </a:t>
            </a:r>
            <a:r>
              <a:rPr lang="ru-RU" sz="1600" dirty="0"/>
              <a:t>Вседержитель, Боже бесплотных Сил и всякой плоти, на высотах небесных живущий и озирающий долы земные, испытывающий и сердца, и внутренние чувства и сокровенное людей знающий ясно, безначальный и вечный Свет, у Которого нет изменения и ни тени перемены! Сам, бессмертный Царь, прими моления наши, которые мы, дерзновенно надеясь на множество милостей Твоих, в настоящее время [ночи] от скверных уст Тебе приносим, и прости нам согрешения наши, делом, и словом, и </a:t>
            </a:r>
            <a:r>
              <a:rPr lang="ru-RU" sz="1600" dirty="0" err="1"/>
              <a:t>мыслию</a:t>
            </a:r>
            <a:r>
              <a:rPr lang="ru-RU" sz="1600" dirty="0"/>
              <a:t>, сознательно и по неведению совершённые нами, и очисти нас от всякой скверны плоти и духа, [делая нас храмами Святого Твоего Духа]. И даруй нам с бодрствующим сердцем и трезвым разумом всю ночь нашей нынешней жизни пройти, ожидая пришествия светлого дня явления Единородного Твоего Сына, Господа и Бога и Спасителя нашего Иисуса Христа, когда Он, Судия всех, придёт на землю со славою воздать каждому по делам его; да найдет Он нас не падшими и обленившимися, но бодрствующими и поднявшимися, при исполнении заповедей Его, и готовыми войти с Ним в радость и божественный чертог Его славы, где празднующих глас непрестанный и невыразимое наслаждение созерцающих несказанную красоту лица Твоего. Ибо Ты истинный Свет, просвещающий и освящающий всё, и Тебя воспевает всё творение во веки веков. Аминь</a:t>
            </a:r>
            <a:r>
              <a:rPr lang="ru-RU" sz="1600" dirty="0" smtClean="0"/>
              <a:t>.</a:t>
            </a:r>
          </a:p>
          <a:p>
            <a:pPr marL="82296" indent="0" algn="ctr">
              <a:lnSpc>
                <a:spcPct val="90000"/>
              </a:lnSpc>
              <a:buNone/>
            </a:pPr>
            <a:r>
              <a:rPr lang="ru-RU" sz="1600" b="1" dirty="0"/>
              <a:t>Молитва 6, его же</a:t>
            </a:r>
          </a:p>
          <a:p>
            <a:pPr marL="82296" indent="457200" algn="just">
              <a:lnSpc>
                <a:spcPct val="90000"/>
              </a:lnSpc>
              <a:spcBef>
                <a:spcPts val="0"/>
              </a:spcBef>
              <a:buNone/>
            </a:pPr>
            <a:r>
              <a:rPr lang="ru-RU" sz="1600" dirty="0"/>
              <a:t>Тебя благословляем, Всевышний Боже и Господи милости, всегда творящего с нами дела великие и непостижимые, славные же и ужасные, которым нет числа, подавшего нам сон для упокоения немощи нашей и для отдыха от трудов многотрудной плоти. Благодарим Тебя, ибо Ты не погубил нас с беззакониями нашими, но явил Свое человеколюбие, как обычно, и нас, в бесчувствии сна лежащих, воздвиг для славословия могущества Твоего. Поэтому мы молим безмерную Твою благость: просвети наши мысленные очи и ум наш от тяжкого сна беспечности воздвигни. Отверзи уста наши и наполни их хвалою Тебе, дабы мы смогли непоколебимо воспевать, [восхвалять] и славить Тебя, во всех и от всех прославляемого Бога, безначального Отца со единородным Твоим Сыном и </a:t>
            </a:r>
            <a:r>
              <a:rPr lang="ru-RU" sz="1600" dirty="0" err="1"/>
              <a:t>всесвятым</a:t>
            </a:r>
            <a:r>
              <a:rPr lang="ru-RU" sz="1600" dirty="0"/>
              <a:t>, и благим, и животворящим Твоим Духом, ныне, и всегда, и во веки веков. Аминь.</a:t>
            </a:r>
          </a:p>
          <a:p>
            <a:pPr marL="82296" indent="457200" algn="just">
              <a:lnSpc>
                <a:spcPct val="90000"/>
              </a:lnSpc>
              <a:spcBef>
                <a:spcPts val="0"/>
              </a:spcBef>
              <a:buNone/>
            </a:pPr>
            <a:endParaRPr lang="ru-RU" sz="1600" dirty="0"/>
          </a:p>
        </p:txBody>
      </p:sp>
    </p:spTree>
    <p:extLst>
      <p:ext uri="{BB962C8B-B14F-4D97-AF65-F5344CB8AC3E}">
        <p14:creationId xmlns:p14="http://schemas.microsoft.com/office/powerpoint/2010/main" val="13162138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0"/>
            <a:ext cx="7920880" cy="6741368"/>
          </a:xfrm>
        </p:spPr>
        <p:txBody>
          <a:bodyPr>
            <a:noAutofit/>
          </a:bodyPr>
          <a:lstStyle/>
          <a:p>
            <a:pPr marL="82296" indent="457200" algn="ctr">
              <a:spcBef>
                <a:spcPts val="0"/>
              </a:spcBef>
              <a:buNone/>
            </a:pPr>
            <a:r>
              <a:rPr lang="ru-RU" sz="1800" b="1" dirty="0"/>
              <a:t>Молитва 7</a:t>
            </a:r>
            <a:r>
              <a:rPr lang="ru-RU" sz="1800" b="1" dirty="0" smtClean="0"/>
              <a:t>. Песнь ко </a:t>
            </a:r>
            <a:r>
              <a:rPr lang="ru-RU" sz="1800" b="1" dirty="0"/>
              <a:t>Пресвятой </a:t>
            </a:r>
            <a:r>
              <a:rPr lang="ru-RU" sz="1800" b="1" dirty="0" smtClean="0"/>
              <a:t>Богородице</a:t>
            </a:r>
          </a:p>
          <a:p>
            <a:pPr marL="82296" indent="457200" algn="ctr">
              <a:spcBef>
                <a:spcPts val="0"/>
              </a:spcBef>
              <a:buNone/>
            </a:pPr>
            <a:endParaRPr lang="ru-RU" sz="1200" b="1" dirty="0"/>
          </a:p>
          <a:p>
            <a:pPr marL="82296" indent="457200" algn="just">
              <a:spcBef>
                <a:spcPts val="0"/>
              </a:spcBef>
              <a:buNone/>
            </a:pPr>
            <a:r>
              <a:rPr lang="ru-RU" sz="1800" dirty="0"/>
              <a:t>Воспеваю благодать Твою, Владычица, молю Тебя, ум мой </a:t>
            </a:r>
            <a:r>
              <a:rPr lang="ru-RU" sz="1800" dirty="0" err="1"/>
              <a:t>облагодатствуй</a:t>
            </a:r>
            <a:r>
              <a:rPr lang="ru-RU" sz="1800" dirty="0"/>
              <a:t>. Наставь меня ходить право путем Христовых заповедей. Укрепи меня, да бодрствую в пении, уныния сон отгоняя. Связанного узами грехопадений мольбами Твоими освободи, Божия Невеста. Ночью и днем сохраняй меня, избавляя от нападений врагов. Родившая Бога, жизни Подателя, меня, умерщвленного страстями, оживи. Родившая Свет Невечерний, душу мою ослепшую просвети. О дивный Чертог Владыки, домом Духа божественного </a:t>
            </a:r>
            <a:r>
              <a:rPr lang="ru-RU" sz="1800" dirty="0" err="1"/>
              <a:t>соделай</a:t>
            </a:r>
            <a:r>
              <a:rPr lang="ru-RU" sz="1800" dirty="0"/>
              <a:t> меня. Врача родившая, уврачуй многолетние страсти души моей. Носимого по волнам житейскою бурею, к пути покаяния меня направь. Избавь меня от огня вечного, злого червя и преисподней. Да не окажусь я радостью бесам, во многих грехах повинный. Обнови меня, </a:t>
            </a:r>
            <a:r>
              <a:rPr lang="ru-RU" sz="1800" dirty="0" err="1"/>
              <a:t>Пренепорочная</a:t>
            </a:r>
            <a:r>
              <a:rPr lang="ru-RU" sz="1800" dirty="0"/>
              <a:t>, одряхлевшего от неприметных согрешений. Яви меня непричастным всякой муке и всех Владыку умоли. Удостой меня со всеми святыми приобщиться к небесному веселью. Пресвятая Дева, услышь глас непотребного раба Твоего! Даруй мне потоки слез, Пречистая, души моей скверну очищающие. Стенания от сердца приношу Тебе непрестанно, – усердствуй, Владычица! Молитвенное служение моё прими и к Богу милосердному принеси. Вознесенная выше Ангелов, над мирским смятением меня вознеси. Светоносная Скиния небесная, духовную благодать во мне направь. Руки и уста возношу ко хвале, оскверненные скверною, </a:t>
            </a:r>
            <a:r>
              <a:rPr lang="ru-RU" sz="1800" dirty="0" err="1"/>
              <a:t>Всенепорочная</a:t>
            </a:r>
            <a:r>
              <a:rPr lang="ru-RU" sz="1800" dirty="0"/>
              <a:t>. От душепагубных мерзостей избавь меня, Христа прилежно умоляя, – Ему честь и поклонение подобает ныне, и всегда, и во веки веков. Аминь.</a:t>
            </a:r>
            <a:endParaRPr lang="ru-RU" sz="1800" dirty="0"/>
          </a:p>
        </p:txBody>
      </p:sp>
    </p:spTree>
    <p:extLst>
      <p:ext uri="{BB962C8B-B14F-4D97-AF65-F5344CB8AC3E}">
        <p14:creationId xmlns:p14="http://schemas.microsoft.com/office/powerpoint/2010/main" val="855303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0"/>
            <a:ext cx="7890080" cy="6248400"/>
          </a:xfrm>
        </p:spPr>
        <p:txBody>
          <a:bodyPr>
            <a:normAutofit fontScale="55000" lnSpcReduction="20000"/>
          </a:bodyPr>
          <a:lstStyle/>
          <a:p>
            <a:pPr marL="82296" indent="457200" algn="ctr">
              <a:lnSpc>
                <a:spcPct val="120000"/>
              </a:lnSpc>
              <a:spcBef>
                <a:spcPts val="0"/>
              </a:spcBef>
              <a:buNone/>
            </a:pPr>
            <a:r>
              <a:rPr lang="ru-RU" b="1" dirty="0"/>
              <a:t>Молитва 8, ко Господу нашему Иисусу </a:t>
            </a:r>
            <a:r>
              <a:rPr lang="ru-RU" b="1" dirty="0" smtClean="0"/>
              <a:t>Христу</a:t>
            </a:r>
          </a:p>
          <a:p>
            <a:pPr marL="82296" indent="457200" algn="just">
              <a:lnSpc>
                <a:spcPct val="120000"/>
              </a:lnSpc>
              <a:spcBef>
                <a:spcPts val="0"/>
              </a:spcBef>
              <a:buNone/>
            </a:pPr>
            <a:endParaRPr lang="ru-RU" b="1" dirty="0"/>
          </a:p>
          <a:p>
            <a:pPr marL="82296" indent="457200" algn="just">
              <a:lnSpc>
                <a:spcPct val="120000"/>
              </a:lnSpc>
              <a:spcBef>
                <a:spcPts val="0"/>
              </a:spcBef>
              <a:buNone/>
            </a:pPr>
            <a:r>
              <a:rPr lang="ru-RU" dirty="0"/>
              <a:t>Многомилостивый и всемилостивый Боже мой, Господи Иисусе Христе, по великой любви Ты сошел и воплотился, чтобы спасти всех. И снова, Спаситель, молю Тебя: спаси меня по благодати! Ведь если бы Ты за дела мог спасти меня, это не было бы благодатью и даром, но скорее долгом. Так, богатый состраданием и неизреченный в милости, – ибо Ты сказал, о Христе мой: "Верующий в Меня будет жить и не увидит смерти вовеки". Если же вера в Тебя спасает потерявших надежду, – то вот, я верую, спаси меня, ибо Ты – Бог мой и Создатель. Да зачтется же мне вера вместо дел, Боже мой, ибо не найдешь Ты никаких дел, оправдывающих меня. Но вместо всех их пусть будет довольно этой веры моей, – пусть она отвечает, пусть она оправдает меня, пусть она покажет меня участником славы Твоей вечной. Да не похитит же меня сатана и да не похвалится тем, что отторг меня от Твоей, Слово Божие, руки и ограды. Но хочу ли, или не хочу, спаси меня, Христе, Спаситель мой, скоро приди ко мне на помощь, поспеши, я погибаю, – ибо Ты Бог мой от чрева матери моей! </a:t>
            </a:r>
            <a:r>
              <a:rPr lang="ru-RU" dirty="0" err="1"/>
              <a:t>Сподоби</a:t>
            </a:r>
            <a:r>
              <a:rPr lang="ru-RU" dirty="0"/>
              <a:t> меня, Господи, ныне возлюбить Тебя, как я возлюбил некогда тот самый грех, и вновь послужить Тебе без лености, усердно, как я прежде поработал на сатану – обольстителя. Буду же постоянно служить Тебе, Господу и Богу моему Иисусу Христу во все дни жизни моей, ныне и всегда, и во веки веков. Аминь.</a:t>
            </a:r>
            <a:endParaRPr lang="ru-RU" dirty="0"/>
          </a:p>
        </p:txBody>
      </p:sp>
    </p:spTree>
    <p:extLst>
      <p:ext uri="{BB962C8B-B14F-4D97-AF65-F5344CB8AC3E}">
        <p14:creationId xmlns:p14="http://schemas.microsoft.com/office/powerpoint/2010/main" val="1255548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260648"/>
            <a:ext cx="7498080" cy="6480720"/>
          </a:xfrm>
        </p:spPr>
        <p:txBody>
          <a:bodyPr>
            <a:normAutofit fontScale="55000" lnSpcReduction="20000"/>
          </a:bodyPr>
          <a:lstStyle/>
          <a:p>
            <a:pPr marL="82296" indent="457200" algn="ctr">
              <a:lnSpc>
                <a:spcPct val="120000"/>
              </a:lnSpc>
              <a:spcBef>
                <a:spcPts val="0"/>
              </a:spcBef>
              <a:buNone/>
            </a:pPr>
            <a:r>
              <a:rPr lang="ru-RU" b="1" dirty="0"/>
              <a:t>Молитва 9, к Ангелу, хранителю человеческой жизни</a:t>
            </a:r>
          </a:p>
          <a:p>
            <a:pPr marL="82296" indent="457200" algn="just">
              <a:lnSpc>
                <a:spcPct val="120000"/>
              </a:lnSpc>
              <a:spcBef>
                <a:spcPts val="0"/>
              </a:spcBef>
              <a:buNone/>
            </a:pPr>
            <a:r>
              <a:rPr lang="ru-RU" dirty="0"/>
              <a:t>Святой Ангел, поставленный блюсти мою бедную душу и несчастную жизнь, не оставь меня, грешного, и не отступи от меня за невоздержание моё. Не дай возможности злому демону властвовать надо мною посредством смертного тела сего. Возьми крепко несчастную и опустившуюся мою руку и выведи меня на путь спасения. О святой Ангел Божий, хранитель и покровитель бедной моей души и тела! Прости мне всё, чем я оскорбил Тебя во все дни жизни моей, и если чем согрешил я в прошедшую ночь сию, защити меня в настоящий день и сохрани меня от всякого искушения вражеского, чтобы мне никаким грехом не прогневать Бога, и молись за меня Господу, да утвердит Он меня в страхе Своем и покажет меня рабом, достойным Своей благости. Аминь</a:t>
            </a:r>
            <a:r>
              <a:rPr lang="ru-RU" dirty="0" smtClean="0"/>
              <a:t>.</a:t>
            </a:r>
          </a:p>
          <a:p>
            <a:pPr marL="82296" indent="457200" algn="ctr">
              <a:lnSpc>
                <a:spcPct val="120000"/>
              </a:lnSpc>
              <a:spcBef>
                <a:spcPts val="0"/>
              </a:spcBef>
              <a:buNone/>
            </a:pPr>
            <a:r>
              <a:rPr lang="ru-RU" b="1" dirty="0"/>
              <a:t>Молитва </a:t>
            </a:r>
            <a:r>
              <a:rPr lang="ru-RU" b="1" dirty="0" smtClean="0"/>
              <a:t>10. Заключительная </a:t>
            </a:r>
            <a:r>
              <a:rPr lang="ru-RU" b="1" dirty="0"/>
              <a:t>утренняя молитва</a:t>
            </a:r>
            <a:br>
              <a:rPr lang="ru-RU" b="1" dirty="0"/>
            </a:br>
            <a:r>
              <a:rPr lang="ru-RU" b="1" dirty="0"/>
              <a:t>ко Пресвятой Богородице</a:t>
            </a:r>
          </a:p>
          <a:p>
            <a:pPr marL="82296" indent="457200" algn="just">
              <a:lnSpc>
                <a:spcPct val="120000"/>
              </a:lnSpc>
              <a:spcBef>
                <a:spcPts val="0"/>
              </a:spcBef>
              <a:buNone/>
            </a:pPr>
            <a:r>
              <a:rPr lang="ru-RU" dirty="0"/>
              <a:t>Пресвятая Владычица моя, Богородица, святыми Твоими и всесильными мольбами отгони от меня смиренного и несчастного раба Твоего уныние, забвение, неразумие, нерадение и все скверные, лукавые и </a:t>
            </a:r>
            <a:r>
              <a:rPr lang="ru-RU" dirty="0" err="1"/>
              <a:t>хульные</a:t>
            </a:r>
            <a:r>
              <a:rPr lang="ru-RU" dirty="0"/>
              <a:t> помышления от бедного моего сердца и от помраченного ума моего, и погаси пламя страстей моих, ибо я убог и несчастен. И избавь меня от многих и пагубных воспоминаний и намерений, и от всех дел злых освободи меня, ибо благословляют Тебя все роды и славится </a:t>
            </a:r>
            <a:r>
              <a:rPr lang="ru-RU" dirty="0" err="1"/>
              <a:t>многочтимое</a:t>
            </a:r>
            <a:r>
              <a:rPr lang="ru-RU" dirty="0"/>
              <a:t> имя Твоё во веки веков. Аминь.</a:t>
            </a:r>
            <a:endParaRPr lang="ru-RU" dirty="0"/>
          </a:p>
        </p:txBody>
      </p:sp>
    </p:spTree>
    <p:extLst>
      <p:ext uri="{BB962C8B-B14F-4D97-AF65-F5344CB8AC3E}">
        <p14:creationId xmlns:p14="http://schemas.microsoft.com/office/powerpoint/2010/main" val="1639391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0"/>
            <a:ext cx="8100392" cy="6858000"/>
          </a:xfrm>
        </p:spPr>
        <p:txBody>
          <a:bodyPr>
            <a:noAutofit/>
          </a:bodyPr>
          <a:lstStyle/>
          <a:p>
            <a:pPr marL="82296" indent="457200" algn="ctr">
              <a:spcBef>
                <a:spcPts val="0"/>
              </a:spcBef>
              <a:buNone/>
            </a:pPr>
            <a:r>
              <a:rPr lang="ru-RU" sz="1600" b="1" dirty="0"/>
              <a:t>Молитвенное </a:t>
            </a:r>
            <a:r>
              <a:rPr lang="ru-RU" sz="1600" b="1" dirty="0" err="1"/>
              <a:t>призывание</a:t>
            </a:r>
            <a:r>
              <a:rPr lang="ru-RU" sz="1600" b="1" dirty="0"/>
              <a:t> святого</a:t>
            </a:r>
            <a:r>
              <a:rPr lang="ru-RU" sz="1600" b="1" dirty="0" smtClean="0"/>
              <a:t>, имя </a:t>
            </a:r>
            <a:r>
              <a:rPr lang="ru-RU" sz="1600" b="1" dirty="0"/>
              <a:t>которого носишь</a:t>
            </a:r>
          </a:p>
          <a:p>
            <a:pPr marL="82296" indent="457200" algn="just">
              <a:spcBef>
                <a:spcPts val="0"/>
              </a:spcBef>
              <a:buNone/>
            </a:pPr>
            <a:r>
              <a:rPr lang="ru-RU" sz="1600" dirty="0"/>
              <a:t>Моли Бога о мне, святой угодник Божий </a:t>
            </a:r>
            <a:r>
              <a:rPr lang="ru-RU" sz="1600" b="1" dirty="0"/>
              <a:t>(или:</a:t>
            </a:r>
            <a:r>
              <a:rPr lang="ru-RU" sz="1600" dirty="0"/>
              <a:t> святая угодница Божия</a:t>
            </a:r>
            <a:r>
              <a:rPr lang="ru-RU" sz="1600" b="1" dirty="0"/>
              <a:t>) (имя)*</a:t>
            </a:r>
            <a:r>
              <a:rPr lang="ru-RU" sz="1600" dirty="0"/>
              <a:t>, ибо я усердно к тебе прибегаю, скорому помощнику и молитвеннику (или: скорой помощнице и </a:t>
            </a:r>
            <a:r>
              <a:rPr lang="ru-RU" sz="1600" dirty="0" err="1"/>
              <a:t>молитвеннице</a:t>
            </a:r>
            <a:r>
              <a:rPr lang="ru-RU" sz="1600" b="1" dirty="0"/>
              <a:t>)</a:t>
            </a:r>
            <a:r>
              <a:rPr lang="ru-RU" sz="1600" dirty="0"/>
              <a:t> о душе моей</a:t>
            </a:r>
            <a:r>
              <a:rPr lang="ru-RU" sz="1600" dirty="0" smtClean="0"/>
              <a:t>.</a:t>
            </a:r>
          </a:p>
          <a:p>
            <a:pPr marL="82296" indent="457200" algn="ctr">
              <a:spcBef>
                <a:spcPts val="0"/>
              </a:spcBef>
              <a:buNone/>
            </a:pPr>
            <a:r>
              <a:rPr lang="ru-RU" sz="1600" b="1" dirty="0"/>
              <a:t>Песнь Пресвятой Богородице</a:t>
            </a:r>
          </a:p>
          <a:p>
            <a:pPr marL="82296" indent="457200" algn="just">
              <a:spcBef>
                <a:spcPts val="0"/>
              </a:spcBef>
              <a:buNone/>
            </a:pPr>
            <a:r>
              <a:rPr lang="ru-RU" sz="1600" dirty="0"/>
              <a:t>Богородица Дева, радуйся; / благодатная Мария, Господь с Тобою! / Благословенна ты между женами / и благословен Плод чрева Твоего, / ибо Ты родила Спасителя душ наших</a:t>
            </a:r>
            <a:r>
              <a:rPr lang="ru-RU" sz="1600" dirty="0" smtClean="0"/>
              <a:t>.</a:t>
            </a:r>
          </a:p>
          <a:p>
            <a:pPr marL="82296" indent="457200" algn="ctr">
              <a:spcBef>
                <a:spcPts val="0"/>
              </a:spcBef>
              <a:buNone/>
            </a:pPr>
            <a:r>
              <a:rPr lang="ru-RU" sz="1600" b="1" dirty="0"/>
              <a:t>Тропарь </a:t>
            </a:r>
            <a:r>
              <a:rPr lang="ru-RU" sz="1600" b="1" dirty="0" smtClean="0"/>
              <a:t>Кресту и </a:t>
            </a:r>
            <a:r>
              <a:rPr lang="ru-RU" sz="1600" b="1" dirty="0"/>
              <a:t>молитва за Отечество</a:t>
            </a:r>
          </a:p>
          <a:p>
            <a:pPr marL="82296" indent="457200" algn="just">
              <a:spcBef>
                <a:spcPts val="0"/>
              </a:spcBef>
              <a:buNone/>
            </a:pPr>
            <a:r>
              <a:rPr lang="ru-RU" sz="1600" dirty="0" smtClean="0"/>
              <a:t>Спаси</a:t>
            </a:r>
            <a:r>
              <a:rPr lang="ru-RU" sz="1600" dirty="0"/>
              <a:t>, Господи, людей Твоих / и благослови наследие Твоё, / победы православным </a:t>
            </a:r>
            <a:r>
              <a:rPr lang="ru-RU" sz="1600" dirty="0" smtClean="0"/>
              <a:t>христианам</a:t>
            </a:r>
            <a:r>
              <a:rPr lang="ru-RU" sz="1600" dirty="0"/>
              <a:t> над иноплеменными даруя / и Крестом Твоим сохраняя Твой народ</a:t>
            </a:r>
            <a:r>
              <a:rPr lang="ru-RU" sz="1600" dirty="0" smtClean="0"/>
              <a:t>.</a:t>
            </a:r>
          </a:p>
          <a:p>
            <a:pPr marL="82296" indent="457200" algn="ctr">
              <a:spcBef>
                <a:spcPts val="0"/>
              </a:spcBef>
              <a:buNone/>
            </a:pPr>
            <a:r>
              <a:rPr lang="ru-RU" sz="1600" b="1" dirty="0"/>
              <a:t>Молитва о живых</a:t>
            </a:r>
          </a:p>
          <a:p>
            <a:pPr marL="82296" indent="457200" algn="just">
              <a:spcBef>
                <a:spcPts val="0"/>
              </a:spcBef>
              <a:buNone/>
            </a:pPr>
            <a:r>
              <a:rPr lang="ru-RU" sz="1600" dirty="0"/>
              <a:t>Спаси, Господи, и помилуй отца моего духовного </a:t>
            </a:r>
            <a:r>
              <a:rPr lang="ru-RU" sz="1600" b="1" dirty="0"/>
              <a:t>(имя)</a:t>
            </a:r>
            <a:r>
              <a:rPr lang="ru-RU" sz="1600" dirty="0"/>
              <a:t>, родителей моих </a:t>
            </a:r>
            <a:r>
              <a:rPr lang="ru-RU" sz="1600" b="1" dirty="0"/>
              <a:t>(имена)</a:t>
            </a:r>
            <a:r>
              <a:rPr lang="ru-RU" sz="1600" dirty="0"/>
              <a:t>, родственников </a:t>
            </a:r>
            <a:r>
              <a:rPr lang="ru-RU" sz="1600" b="1" dirty="0"/>
              <a:t>(имена)</a:t>
            </a:r>
            <a:r>
              <a:rPr lang="ru-RU" sz="1600" dirty="0"/>
              <a:t>, начальников, наставников, благодетелей </a:t>
            </a:r>
            <a:r>
              <a:rPr lang="ru-RU" sz="1600" b="1" dirty="0"/>
              <a:t>(имена их)</a:t>
            </a:r>
            <a:r>
              <a:rPr lang="ru-RU" sz="1600" dirty="0"/>
              <a:t> и всех православных христиан</a:t>
            </a:r>
            <a:r>
              <a:rPr lang="ru-RU" sz="1600" dirty="0" smtClean="0"/>
              <a:t>.</a:t>
            </a:r>
          </a:p>
          <a:p>
            <a:pPr marL="82296" indent="457200" algn="ctr">
              <a:spcBef>
                <a:spcPts val="0"/>
              </a:spcBef>
              <a:buNone/>
            </a:pPr>
            <a:r>
              <a:rPr lang="ru-RU" sz="1600" b="1" dirty="0"/>
              <a:t>О усопших</a:t>
            </a:r>
          </a:p>
          <a:p>
            <a:pPr marL="82296" indent="457200" algn="just">
              <a:spcBef>
                <a:spcPts val="0"/>
              </a:spcBef>
              <a:buNone/>
            </a:pPr>
            <a:r>
              <a:rPr lang="ru-RU" sz="1600" dirty="0"/>
              <a:t>Упокой, Господи, души усопших рабов Твоих: родителей моих </a:t>
            </a:r>
            <a:r>
              <a:rPr lang="ru-RU" sz="1600" b="1" dirty="0"/>
              <a:t>(имена)</a:t>
            </a:r>
            <a:r>
              <a:rPr lang="ru-RU" sz="1600" dirty="0"/>
              <a:t>, родственников, благодетелей </a:t>
            </a:r>
            <a:r>
              <a:rPr lang="ru-RU" sz="1600" b="1" dirty="0"/>
              <a:t>(имена их)</a:t>
            </a:r>
            <a:r>
              <a:rPr lang="ru-RU" sz="1600" dirty="0"/>
              <a:t>, и всех православных христиан, и прости им все согрешения вольные и невольные, и даруй им Царство Небесное.</a:t>
            </a:r>
          </a:p>
          <a:p>
            <a:pPr marL="82296" indent="457200" algn="ctr">
              <a:spcBef>
                <a:spcPts val="0"/>
              </a:spcBef>
              <a:buNone/>
            </a:pPr>
            <a:r>
              <a:rPr lang="ru-RU" sz="1600" b="1" dirty="0" smtClean="0"/>
              <a:t>Заключительные молитвы</a:t>
            </a:r>
            <a:endParaRPr lang="ru-RU" sz="1600" b="1" dirty="0"/>
          </a:p>
          <a:p>
            <a:pPr marL="82296" indent="457200" algn="just">
              <a:spcBef>
                <a:spcPts val="0"/>
              </a:spcBef>
              <a:buNone/>
            </a:pPr>
            <a:r>
              <a:rPr lang="ru-RU" sz="1600" dirty="0"/>
              <a:t>Достойно есть воистину / прославлять Тебя, Богородицу, / вечно блаженную и </a:t>
            </a:r>
            <a:r>
              <a:rPr lang="ru-RU" sz="1600" dirty="0" err="1"/>
              <a:t>пренепорочную</a:t>
            </a:r>
            <a:r>
              <a:rPr lang="ru-RU" sz="1600" dirty="0"/>
              <a:t> / и Матерь Бога нашего. / Честью высшую Херувимов / и несравненно славнейшую Серафимов, / девственно Бога-Слово родившую, / истинную Богородицу – Тебя величаем.</a:t>
            </a:r>
          </a:p>
          <a:p>
            <a:pPr marL="82296" indent="457200">
              <a:spcBef>
                <a:spcPts val="0"/>
              </a:spcBef>
              <a:buNone/>
            </a:pPr>
            <a:r>
              <a:rPr lang="ru-RU" sz="1600" dirty="0"/>
              <a:t>Слава, и ныне: Господи, </a:t>
            </a:r>
            <a:r>
              <a:rPr lang="ru-RU" sz="1600" dirty="0" smtClean="0"/>
              <a:t>помилуй. </a:t>
            </a:r>
            <a:r>
              <a:rPr lang="ru-RU" sz="1600" dirty="0"/>
              <a:t>Господи, благослови</a:t>
            </a:r>
            <a:r>
              <a:rPr lang="ru-RU" sz="1600" dirty="0" smtClean="0"/>
              <a:t>.</a:t>
            </a:r>
          </a:p>
          <a:p>
            <a:pPr marL="82296" indent="457200" algn="just">
              <a:spcBef>
                <a:spcPts val="0"/>
              </a:spcBef>
              <a:buNone/>
            </a:pPr>
            <a:r>
              <a:rPr lang="ru-RU" sz="1600" dirty="0"/>
              <a:t>Господи Иисусе Христе, Сын Божий, по молитвам Пречистой Твоей Матери, преподобных и богоносных отцов наших и всех святых, помилуй и спаси меня, грешного.</a:t>
            </a:r>
          </a:p>
          <a:p>
            <a:pPr marL="82296" indent="457200">
              <a:spcBef>
                <a:spcPts val="0"/>
              </a:spcBef>
              <a:buNone/>
            </a:pPr>
            <a:endParaRPr lang="ru-RU" sz="1600" dirty="0"/>
          </a:p>
        </p:txBody>
      </p:sp>
    </p:spTree>
    <p:extLst>
      <p:ext uri="{BB962C8B-B14F-4D97-AF65-F5344CB8AC3E}">
        <p14:creationId xmlns:p14="http://schemas.microsoft.com/office/powerpoint/2010/main" val="31692857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1143000"/>
          </a:xfrm>
        </p:spPr>
        <p:txBody>
          <a:bodyPr>
            <a:normAutofit fontScale="90000"/>
          </a:bodyPr>
          <a:lstStyle/>
          <a:p>
            <a:pPr algn="ctr"/>
            <a:r>
              <a:rPr lang="ru-RU" dirty="0" smtClean="0"/>
              <a:t>Молитвы вечерние, перед сном</a:t>
            </a:r>
            <a:endParaRPr lang="ru-RU" dirty="0"/>
          </a:p>
        </p:txBody>
      </p:sp>
      <p:sp>
        <p:nvSpPr>
          <p:cNvPr id="3" name="Объект 2"/>
          <p:cNvSpPr>
            <a:spLocks noGrp="1"/>
          </p:cNvSpPr>
          <p:nvPr>
            <p:ph idx="1"/>
          </p:nvPr>
        </p:nvSpPr>
        <p:spPr>
          <a:xfrm>
            <a:off x="1331640" y="1196752"/>
            <a:ext cx="7602048" cy="5051648"/>
          </a:xfrm>
        </p:spPr>
        <p:txBody>
          <a:bodyPr>
            <a:noAutofit/>
          </a:bodyPr>
          <a:lstStyle/>
          <a:p>
            <a:pPr marL="82296" indent="457200" algn="just">
              <a:lnSpc>
                <a:spcPct val="120000"/>
              </a:lnSpc>
              <a:spcBef>
                <a:spcPts val="0"/>
              </a:spcBef>
              <a:buNone/>
            </a:pPr>
            <a:r>
              <a:rPr lang="ru-RU" sz="1800" dirty="0"/>
              <a:t>Во имя Отца, и Сына, и Святого Духа. Аминь.</a:t>
            </a:r>
            <a:endParaRPr lang="ru-RU" sz="1800" dirty="0" smtClean="0"/>
          </a:p>
          <a:p>
            <a:pPr marL="82296" indent="457200" algn="just">
              <a:lnSpc>
                <a:spcPct val="120000"/>
              </a:lnSpc>
              <a:spcBef>
                <a:spcPts val="0"/>
              </a:spcBef>
              <a:buNone/>
            </a:pPr>
            <a:r>
              <a:rPr lang="ru-RU" sz="1800" dirty="0" smtClean="0"/>
              <a:t>Слава </a:t>
            </a:r>
            <a:r>
              <a:rPr lang="ru-RU" sz="1800" dirty="0"/>
              <a:t>Тебе, Боже наш, слава Тебе. </a:t>
            </a:r>
          </a:p>
          <a:p>
            <a:pPr marL="82296" indent="457200" algn="just">
              <a:lnSpc>
                <a:spcPct val="120000"/>
              </a:lnSpc>
              <a:spcBef>
                <a:spcPts val="0"/>
              </a:spcBef>
              <a:buNone/>
            </a:pPr>
            <a:r>
              <a:rPr lang="ru-RU" sz="1800" dirty="0"/>
              <a:t>Царю Небесный: </a:t>
            </a:r>
          </a:p>
          <a:p>
            <a:pPr marL="82296" indent="457200" algn="just">
              <a:lnSpc>
                <a:spcPct val="120000"/>
              </a:lnSpc>
              <a:spcBef>
                <a:spcPts val="0"/>
              </a:spcBef>
              <a:buNone/>
            </a:pPr>
            <a:r>
              <a:rPr lang="ru-RU" sz="1800" b="1" dirty="0" err="1"/>
              <a:t>Трисвятое</a:t>
            </a:r>
            <a:r>
              <a:rPr lang="ru-RU" sz="1800" b="1" dirty="0"/>
              <a:t> и по</a:t>
            </a:r>
            <a:r>
              <a:rPr lang="ru-RU" sz="1800" dirty="0"/>
              <a:t> Отче наш:</a:t>
            </a:r>
          </a:p>
          <a:p>
            <a:pPr marL="82296" indent="457200" algn="just">
              <a:lnSpc>
                <a:spcPct val="120000"/>
              </a:lnSpc>
              <a:spcBef>
                <a:spcPts val="0"/>
              </a:spcBef>
              <a:buNone/>
            </a:pPr>
            <a:r>
              <a:rPr lang="ru-RU" sz="1800" b="1" dirty="0"/>
              <a:t>Тропари покаянные, глас 6</a:t>
            </a:r>
          </a:p>
          <a:p>
            <a:pPr marL="82296" indent="457200" algn="just">
              <a:lnSpc>
                <a:spcPct val="120000"/>
              </a:lnSpc>
              <a:spcBef>
                <a:spcPts val="0"/>
              </a:spcBef>
              <a:buNone/>
            </a:pPr>
            <a:r>
              <a:rPr lang="ru-RU" sz="1800" dirty="0"/>
              <a:t>Помилуй нас, Господи, помилуй нас, / ибо, не находя себе никакого оправдания, / молитву эту мы, грешные, Тебе приносим, как Владыке: / "Помилуй нас!"</a:t>
            </a:r>
          </a:p>
          <a:p>
            <a:pPr marL="82296" indent="457200" algn="just">
              <a:lnSpc>
                <a:spcPct val="120000"/>
              </a:lnSpc>
              <a:spcBef>
                <a:spcPts val="0"/>
              </a:spcBef>
              <a:buNone/>
            </a:pPr>
            <a:r>
              <a:rPr lang="ru-RU" sz="1800" b="1" dirty="0"/>
              <a:t>Слава:</a:t>
            </a:r>
            <a:r>
              <a:rPr lang="ru-RU" sz="1800" dirty="0"/>
              <a:t> Господи, помилуй нас, ибо на Тебя мы уповаем, / не прогневайся на нас сильно / и не вспомни беззаконий наших, / но воззри и ныне, как Милосердный / и избавь нас от врагов наших. / Ибо Ты – Бог наш, и мы – Твой народ; / все мы – дело рук Твоих / и имя Твоё призываем</a:t>
            </a:r>
            <a:r>
              <a:rPr lang="ru-RU" sz="1800" dirty="0" smtClean="0"/>
              <a:t>.</a:t>
            </a:r>
          </a:p>
          <a:p>
            <a:pPr marL="82296" indent="457200" algn="just">
              <a:lnSpc>
                <a:spcPct val="120000"/>
              </a:lnSpc>
              <a:spcBef>
                <a:spcPts val="0"/>
              </a:spcBef>
              <a:buNone/>
            </a:pPr>
            <a:r>
              <a:rPr lang="ru-RU" sz="1800" b="1" dirty="0"/>
              <a:t>И ныне:</a:t>
            </a:r>
            <a:r>
              <a:rPr lang="ru-RU" sz="1800" dirty="0"/>
              <a:t> Милосердия двери отверзи нам, / благословенная Богородица, / дабы мы, надеясь на Тебя, не постыдились, / но избавились молитвами Твоими от бед, / ибо Ты – спасение рода христианского</a:t>
            </a:r>
            <a:r>
              <a:rPr lang="ru-RU" sz="1800" dirty="0" smtClean="0"/>
              <a:t>.</a:t>
            </a:r>
          </a:p>
          <a:p>
            <a:pPr marL="82296" indent="457200" algn="just">
              <a:lnSpc>
                <a:spcPct val="120000"/>
              </a:lnSpc>
              <a:spcBef>
                <a:spcPts val="0"/>
              </a:spcBef>
              <a:buNone/>
            </a:pPr>
            <a:r>
              <a:rPr lang="ru-RU" sz="1800" dirty="0"/>
              <a:t>Господи, помилуй. </a:t>
            </a:r>
            <a:r>
              <a:rPr lang="ru-RU" sz="1800" b="1" dirty="0"/>
              <a:t>(12)</a:t>
            </a:r>
            <a:endParaRPr lang="ru-RU" sz="1800" dirty="0"/>
          </a:p>
        </p:txBody>
      </p:sp>
    </p:spTree>
    <p:extLst>
      <p:ext uri="{BB962C8B-B14F-4D97-AF65-F5344CB8AC3E}">
        <p14:creationId xmlns:p14="http://schemas.microsoft.com/office/powerpoint/2010/main" val="7910152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0"/>
            <a:ext cx="7992888" cy="6741368"/>
          </a:xfrm>
        </p:spPr>
        <p:txBody>
          <a:bodyPr>
            <a:normAutofit fontScale="55000" lnSpcReduction="20000"/>
          </a:bodyPr>
          <a:lstStyle/>
          <a:p>
            <a:pPr marL="82296" indent="457200" algn="ctr">
              <a:lnSpc>
                <a:spcPct val="120000"/>
              </a:lnSpc>
              <a:spcBef>
                <a:spcPts val="0"/>
              </a:spcBef>
              <a:buNone/>
            </a:pPr>
            <a:r>
              <a:rPr lang="ru-RU" b="1" dirty="0"/>
              <a:t>Молитва 1</a:t>
            </a:r>
            <a:r>
              <a:rPr lang="ru-RU" b="1" dirty="0" smtClean="0"/>
              <a:t>, св</a:t>
            </a:r>
            <a:r>
              <a:rPr lang="ru-RU" b="1" dirty="0"/>
              <a:t>. </a:t>
            </a:r>
            <a:r>
              <a:rPr lang="ru-RU" b="1" dirty="0" err="1"/>
              <a:t>Макария</a:t>
            </a:r>
            <a:r>
              <a:rPr lang="ru-RU" b="1" dirty="0"/>
              <a:t> Великого к Богу Отцу</a:t>
            </a:r>
          </a:p>
          <a:p>
            <a:pPr marL="82296" indent="457200" algn="just">
              <a:lnSpc>
                <a:spcPct val="120000"/>
              </a:lnSpc>
              <a:spcBef>
                <a:spcPts val="0"/>
              </a:spcBef>
              <a:buNone/>
            </a:pPr>
            <a:r>
              <a:rPr lang="ru-RU" dirty="0"/>
              <a:t>Боже вечный и Царь всего сотворенного, сподобивший меня дожить до этого часа! Прости мне грехи, которые я совершил в этот день делом, словом и помышлением, и очисти, Господи, смиренную мою душу от всякой скверны плоти и духа. И дай мне, Господи, эту ночь провести в мирном сне, чтобы, встав со смиренного моего ложа, </a:t>
            </a:r>
            <a:r>
              <a:rPr lang="ru-RU" dirty="0" err="1"/>
              <a:t>благоугождал</a:t>
            </a:r>
            <a:r>
              <a:rPr lang="ru-RU" dirty="0"/>
              <a:t> я пресвятому имени Твоему во все дни жизни моей и побеждал нападающих на меня врагов – плотских и бесплотных. И избавь меня, Господи, от помыслов суетных, оскверняющих меня, и пожеланий порочных. Ибо Твоё Царство, и сила, и слава, Отца, и Сына, и Святого Духа, ныне, и всегда, и во веки веков. Аминь</a:t>
            </a:r>
            <a:r>
              <a:rPr lang="ru-RU" dirty="0" smtClean="0"/>
              <a:t>.</a:t>
            </a:r>
          </a:p>
          <a:p>
            <a:pPr marL="82296" indent="457200" algn="ctr">
              <a:lnSpc>
                <a:spcPct val="120000"/>
              </a:lnSpc>
              <a:spcBef>
                <a:spcPts val="0"/>
              </a:spcBef>
              <a:buNone/>
            </a:pPr>
            <a:r>
              <a:rPr lang="ru-RU" b="1" dirty="0"/>
              <a:t>Молитва 2, св. Антиоха ко Господу Иисусу Христу</a:t>
            </a:r>
          </a:p>
          <a:p>
            <a:pPr marL="82296" indent="457200" algn="just">
              <a:lnSpc>
                <a:spcPct val="120000"/>
              </a:lnSpc>
              <a:spcBef>
                <a:spcPts val="0"/>
              </a:spcBef>
              <a:buNone/>
            </a:pPr>
            <a:r>
              <a:rPr lang="ru-RU" dirty="0"/>
              <a:t>Вседержитель, Слово Отчее, Иисусе Христе! Будучи Сам совершенным, по великому милосердию Твоему никогда не покидай меня, раба Твоего, но всегда во мне пребывай. Иисусе, добрый Пастырь Твоих овец, не предай меня мятежу змия и на волю сатаны не оставь меня, ибо семя погибели есть во мне. Но Ты, Господи Боже, от всех принимающий поклонение, Царь Святой Иисусе Христе, сохрани меня во время сна немеркнущим светом, Духом Твоим Святым, Которым Ты освятил Твоих учеников. Дай, Господи, и мне, недостойному рабу Твоему, спасение Твоё на ложе моем: просвети ум мой светом разумения святого Евангелия Твоего, душу – любовью ко Кресту Твоему, сердце – </a:t>
            </a:r>
            <a:r>
              <a:rPr lang="ru-RU" dirty="0" err="1"/>
              <a:t>чистотою</a:t>
            </a:r>
            <a:r>
              <a:rPr lang="ru-RU" dirty="0"/>
              <a:t> слова Твоего, тело моё – Твоим страданием, чуждым страсти, мысль мою Твоим смирением сохрани. И подними меня в надлежащее время на прославление Тебя. Ибо прославлен Ты со безначальным Отцом Твоим и с Пресвятым Духом вовеки. Аминь.</a:t>
            </a:r>
          </a:p>
          <a:p>
            <a:pPr marL="82296" indent="457200" algn="just">
              <a:lnSpc>
                <a:spcPct val="120000"/>
              </a:lnSpc>
              <a:spcBef>
                <a:spcPts val="0"/>
              </a:spcBef>
              <a:buNone/>
            </a:pPr>
            <a:endParaRPr lang="ru-RU" dirty="0"/>
          </a:p>
        </p:txBody>
      </p:sp>
    </p:spTree>
    <p:extLst>
      <p:ext uri="{BB962C8B-B14F-4D97-AF65-F5344CB8AC3E}">
        <p14:creationId xmlns:p14="http://schemas.microsoft.com/office/powerpoint/2010/main" val="22814073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9632" y="0"/>
            <a:ext cx="7674056" cy="6597352"/>
          </a:xfrm>
        </p:spPr>
        <p:txBody>
          <a:bodyPr>
            <a:noAutofit/>
          </a:bodyPr>
          <a:lstStyle/>
          <a:p>
            <a:pPr marL="82296" indent="457200" algn="ctr">
              <a:spcBef>
                <a:spcPts val="0"/>
              </a:spcBef>
              <a:buNone/>
            </a:pPr>
            <a:r>
              <a:rPr lang="ru-RU" sz="1800" b="1" dirty="0"/>
              <a:t>Молитва 3</a:t>
            </a:r>
            <a:r>
              <a:rPr lang="ru-RU" sz="1800" b="1" dirty="0" smtClean="0"/>
              <a:t>, [</a:t>
            </a:r>
            <a:r>
              <a:rPr lang="ru-RU" sz="1800" b="1" dirty="0" err="1"/>
              <a:t>прп</a:t>
            </a:r>
            <a:r>
              <a:rPr lang="ru-RU" sz="1800" b="1" dirty="0"/>
              <a:t>. Ефрема Сирина] Святому </a:t>
            </a:r>
            <a:r>
              <a:rPr lang="ru-RU" sz="1800" b="1" dirty="0" smtClean="0"/>
              <a:t>Духу</a:t>
            </a:r>
          </a:p>
          <a:p>
            <a:pPr marL="82296" indent="457200" algn="ctr">
              <a:spcBef>
                <a:spcPts val="0"/>
              </a:spcBef>
              <a:buNone/>
            </a:pPr>
            <a:endParaRPr lang="ru-RU" sz="1800" b="1" dirty="0"/>
          </a:p>
          <a:p>
            <a:pPr marL="82296" indent="457200" algn="just">
              <a:spcBef>
                <a:spcPts val="0"/>
              </a:spcBef>
              <a:buNone/>
            </a:pPr>
            <a:r>
              <a:rPr lang="ru-RU" sz="1800" dirty="0"/>
              <a:t>Господи, Царь Небесный, Утешитель, Дух истины, умилосердись и помилуй меня, грешного раба Твоего, и отпусти мне недостойному, и прости всё, в чём я согрешил сегодня пред Тобою как человек, более же того, не только как человек, но и хуже скота: вольные мои грехи и невольные, известные и неизвестные; те, что от юности и от навыка злого, и те, что от вспыльчивости и беспечности. Если же я именем Твоим клялся или похулил его в помышлении моем; или кого укорил, или оклеветал кого во гневе моем, или опечалил, или от чего-то раздражился; или солгал, или не во время спал, или нищий пришел ко мне, и я презрел его; или брата моего опечалил, или вступил в ссору; или кого осудил, или расхвастался, или возгордился, или разгневался; или, когда я стоял на молитве, ум мой увлекся обольщением мира сего; или имел нечистые мысли; или объелся, или опился, или неразумно смеялся; или злое помыслил, или, увидев чужую красоту, уязвлен был ею в сердце; или непристойное говорил; или над грехом брата моего посмеялся, тогда как мои согрешения бесчисленны; или к молитве был нерадив; или, ещё что-либо </a:t>
            </a:r>
            <a:r>
              <a:rPr lang="ru-RU" sz="1800" dirty="0" err="1"/>
              <a:t>соделав</a:t>
            </a:r>
            <a:r>
              <a:rPr lang="ru-RU" sz="1800" dirty="0"/>
              <a:t> злое, не помню, – ибо всё это и больше этого я </a:t>
            </a:r>
            <a:r>
              <a:rPr lang="ru-RU" sz="1800" dirty="0" err="1"/>
              <a:t>соделал</a:t>
            </a:r>
            <a:r>
              <a:rPr lang="ru-RU" sz="1800" dirty="0"/>
              <a:t>! Помилуй меня, Творец мой, Владыка, унылого и недостойного раба Твоего, и оставь, и отпусти, и прости меня, как благой и Человеколюбец, да с миром лягу, усну и упокоюсь я, блудный, грешный и несчастный, и поклонюсь, и воспою, и прославлю </a:t>
            </a:r>
            <a:r>
              <a:rPr lang="ru-RU" sz="1800" dirty="0" err="1"/>
              <a:t>многочтимое</a:t>
            </a:r>
            <a:r>
              <a:rPr lang="ru-RU" sz="1800" dirty="0"/>
              <a:t> имя Твоё со Отцом и Единородным Его Сыном, ныне, и всегда, и вовеки. Аминь.</a:t>
            </a:r>
            <a:endParaRPr lang="ru-RU" sz="1800" dirty="0"/>
          </a:p>
        </p:txBody>
      </p:sp>
    </p:spTree>
    <p:extLst>
      <p:ext uri="{BB962C8B-B14F-4D97-AF65-F5344CB8AC3E}">
        <p14:creationId xmlns:p14="http://schemas.microsoft.com/office/powerpoint/2010/main" val="15108882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0"/>
            <a:ext cx="7992888" cy="6248400"/>
          </a:xfrm>
        </p:spPr>
        <p:txBody>
          <a:bodyPr>
            <a:noAutofit/>
          </a:bodyPr>
          <a:lstStyle/>
          <a:p>
            <a:pPr marL="82296" indent="457200" algn="ctr">
              <a:lnSpc>
                <a:spcPct val="120000"/>
              </a:lnSpc>
              <a:spcBef>
                <a:spcPts val="0"/>
              </a:spcBef>
              <a:buNone/>
            </a:pPr>
            <a:r>
              <a:rPr lang="ru-RU" sz="1600" b="1" dirty="0"/>
              <a:t>Молитва 4</a:t>
            </a:r>
            <a:r>
              <a:rPr lang="ru-RU" sz="1600" b="1" dirty="0" smtClean="0"/>
              <a:t>, св</a:t>
            </a:r>
            <a:r>
              <a:rPr lang="ru-RU" sz="1600" b="1" dirty="0"/>
              <a:t>. </a:t>
            </a:r>
            <a:r>
              <a:rPr lang="ru-RU" sz="1600" b="1" dirty="0" err="1"/>
              <a:t>Макария</a:t>
            </a:r>
            <a:r>
              <a:rPr lang="ru-RU" sz="1600" b="1" dirty="0"/>
              <a:t> </a:t>
            </a:r>
            <a:r>
              <a:rPr lang="ru-RU" sz="1600" b="1" dirty="0" smtClean="0"/>
              <a:t>Великого</a:t>
            </a:r>
          </a:p>
          <a:p>
            <a:pPr marL="82296" indent="457200" algn="just">
              <a:spcBef>
                <a:spcPts val="0"/>
              </a:spcBef>
              <a:buNone/>
            </a:pPr>
            <a:endParaRPr lang="ru-RU" sz="1600" dirty="0" smtClean="0"/>
          </a:p>
          <a:p>
            <a:pPr marL="82296" indent="457200" algn="just">
              <a:spcBef>
                <a:spcPts val="0"/>
              </a:spcBef>
              <a:buNone/>
            </a:pPr>
            <a:r>
              <a:rPr lang="ru-RU" sz="1600" dirty="0" smtClean="0"/>
              <a:t>Что </a:t>
            </a:r>
            <a:r>
              <a:rPr lang="ru-RU" sz="1600" dirty="0"/>
              <a:t>Тебе принесу или что Тебе воздам, богатый дарами бессмертный Царь, щедрый и человеколюбивый Господи, за то, что меня, ленящегося служить Тебе и ничего доброго не сотворившего, довел до конца прошедшего дня сего, к обращению и спасению душу мою направляя? Милостив будь ко мне, грешному и лишенному всякого доброго дела, восставь падшую мою душу, осквернившуюся в безмерных согрешениях, и удали от меня все злые помыслы видимой жизни сей. Прости, Единственный Безгрешный, согрешения мои, которыми я согрешил пред Тобою в сей день сознательно и по неведению, словом, и делом, и помышлением, и всеми моими чувствами. Ты Сам сохрани меня от всякой вражеской напасти, покрывая божественною Твоею властью и неизреченным человеколюбием и силою. Очисти, Боже, очисти множество грехов моих. Благоволи, Господи, избавить меня от сети лукавого, и спаси страстную мою душу, и озари меня светом лица Твоего, когда придешь во славе, и ныне дай мне сном уснуть не в осуждение, и без мечтаний и смущений мысли раба Твоего соблюди. И все сатанинские дела отгони от меня, и просвети разумные очи сердца моего, да не усну я сном смертным. И пошли мне Ангела мира, хранителя и наставника души и тела моего, да избавит меня от врагов моих; да, восстав с постели моей, принесу Тебе благодарственные молитвы. О, Господи, услышь меня, грешного и нищего раба Твоего, волею и совестью! Дай мне, восстав от сна, слову Твоему поучаться и через Ангелов Твоих уныние бесовское далеко отгони от меня! Да благословлю я имя Твоё святое и прославлю, и славлю Пречистую Богородицу Марию, Которую Ты дал нам, грешным, в защиту, и услышь Её, молящуюся за нас; ибо знаю, что Она подражает Твоему человеколюбию и молиться не перестает. Её </a:t>
            </a:r>
            <a:r>
              <a:rPr lang="ru-RU" sz="1600" dirty="0" err="1"/>
              <a:t>заступлением</a:t>
            </a:r>
            <a:r>
              <a:rPr lang="ru-RU" sz="1600" dirty="0"/>
              <a:t>, и Священного Креста знамением, и ради всех святых Твоих, убогую душу мою сохрани, Иисусе Христе, Боже наш, ибо Ты свят и прославлен вовеки. Аминь.</a:t>
            </a:r>
            <a:endParaRPr lang="ru-RU" sz="1600" dirty="0"/>
          </a:p>
        </p:txBody>
      </p:sp>
    </p:spTree>
    <p:extLst>
      <p:ext uri="{BB962C8B-B14F-4D97-AF65-F5344CB8AC3E}">
        <p14:creationId xmlns:p14="http://schemas.microsoft.com/office/powerpoint/2010/main" val="1128136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548680"/>
            <a:ext cx="3960440" cy="6309320"/>
          </a:xfrm>
        </p:spPr>
        <p:txBody>
          <a:bodyPr>
            <a:normAutofit fontScale="62500" lnSpcReduction="20000"/>
          </a:bodyPr>
          <a:lstStyle/>
          <a:p>
            <a:pPr marL="82296" indent="457200" algn="just">
              <a:lnSpc>
                <a:spcPct val="120000"/>
              </a:lnSpc>
              <a:spcBef>
                <a:spcPts val="0"/>
              </a:spcBef>
              <a:buNone/>
            </a:pPr>
            <a:r>
              <a:rPr lang="ru-RU" dirty="0" smtClean="0"/>
              <a:t>«Душа</a:t>
            </a:r>
            <a:r>
              <a:rPr lang="ru-RU" dirty="0"/>
              <a:t>, начинающая путь Божий, погружена в глубокое неведение всего божественного и духовного, хотя бы и была богата мудростью этого мира. &lt;...&gt; Для вспомоществования младенческой душе святая Церковь установила молитвенное правило. Цель правила, доставить душе недостающее ей количество молитвенных мыслей и чувств, причем мыслей и чувств правильных, святых, </a:t>
            </a:r>
            <a:r>
              <a:rPr lang="ru-RU" dirty="0" smtClean="0"/>
              <a:t>Богу угодных».</a:t>
            </a:r>
          </a:p>
          <a:p>
            <a:pPr marL="82296" indent="0" algn="r">
              <a:buNone/>
            </a:pPr>
            <a:r>
              <a:rPr lang="ru-RU" i="1" dirty="0" smtClean="0"/>
              <a:t>(</a:t>
            </a:r>
            <a:r>
              <a:rPr lang="ru-RU" i="1" dirty="0" err="1" smtClean="0"/>
              <a:t>Свт</a:t>
            </a:r>
            <a:r>
              <a:rPr lang="ru-RU" i="1" dirty="0" smtClean="0"/>
              <a:t>. Игнатий Брянчанинов. </a:t>
            </a:r>
            <a:r>
              <a:rPr lang="ru-RU" i="1" dirty="0"/>
              <a:t>Слово о келейном молитвенном </a:t>
            </a:r>
            <a:r>
              <a:rPr lang="ru-RU" i="1" dirty="0" smtClean="0"/>
              <a:t>правиле).</a:t>
            </a:r>
            <a:endParaRPr lang="ru-RU" dirty="0"/>
          </a:p>
        </p:txBody>
      </p:sp>
      <p:pic>
        <p:nvPicPr>
          <p:cNvPr id="2050" name="Picture 2" descr="C:\Users\Василий\Desktop\библейско-богсловские курсы\20 лекция\im33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32040" y="548680"/>
            <a:ext cx="4210834" cy="5877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55311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476672"/>
            <a:ext cx="7498080" cy="5771728"/>
          </a:xfrm>
        </p:spPr>
        <p:txBody>
          <a:bodyPr>
            <a:normAutofit fontScale="62500" lnSpcReduction="20000"/>
          </a:bodyPr>
          <a:lstStyle/>
          <a:p>
            <a:pPr marL="82296" indent="457200" algn="ctr">
              <a:lnSpc>
                <a:spcPct val="120000"/>
              </a:lnSpc>
              <a:buNone/>
            </a:pPr>
            <a:r>
              <a:rPr lang="ru-RU" b="1" dirty="0"/>
              <a:t>Молитва </a:t>
            </a:r>
            <a:r>
              <a:rPr lang="ru-RU" b="1" dirty="0" smtClean="0"/>
              <a:t>5</a:t>
            </a:r>
            <a:endParaRPr lang="ru-RU" b="1" dirty="0"/>
          </a:p>
          <a:p>
            <a:pPr marL="82296" indent="457200" algn="just">
              <a:lnSpc>
                <a:spcPct val="120000"/>
              </a:lnSpc>
              <a:buNone/>
            </a:pPr>
            <a:r>
              <a:rPr lang="ru-RU" dirty="0"/>
              <a:t>Господи, Боже наш, всё, в чём я согрешил сегодня словом, делом и помышлением, как благой и Человеколюбец, прости мне. Мирный сон и безмятежный даруй мне. Ангела Твоего хранителя пошли, защищающего и сохраняющего меня от всякого зла. Ибо Ты – хранитель душ и тел наших, и Тебе славу воссылаем, Отцу, и Сыну, и Святому Духу, ныне, и всегда, и во веки веков. Аминь</a:t>
            </a:r>
            <a:r>
              <a:rPr lang="ru-RU" dirty="0" smtClean="0"/>
              <a:t>.</a:t>
            </a:r>
          </a:p>
          <a:p>
            <a:pPr marL="82296" indent="457200">
              <a:lnSpc>
                <a:spcPct val="120000"/>
              </a:lnSpc>
              <a:buNone/>
            </a:pPr>
            <a:endParaRPr lang="ru-RU" dirty="0" smtClean="0"/>
          </a:p>
          <a:p>
            <a:pPr marL="82296" indent="457200" algn="ctr">
              <a:lnSpc>
                <a:spcPct val="120000"/>
              </a:lnSpc>
              <a:buNone/>
            </a:pPr>
            <a:r>
              <a:rPr lang="ru-RU" b="1" dirty="0"/>
              <a:t>Молитва </a:t>
            </a:r>
            <a:r>
              <a:rPr lang="ru-RU" b="1" dirty="0" smtClean="0"/>
              <a:t>6</a:t>
            </a:r>
            <a:endParaRPr lang="ru-RU" b="1" dirty="0"/>
          </a:p>
          <a:p>
            <a:pPr marL="82296" indent="457200" algn="just">
              <a:lnSpc>
                <a:spcPct val="120000"/>
              </a:lnSpc>
              <a:buNone/>
            </a:pPr>
            <a:r>
              <a:rPr lang="ru-RU" dirty="0"/>
              <a:t>Господи, Боже наш, в Которого мы веруем и Чье имя более всякого имени призываем! Дай нам, ко сну отходящим, облегчение душе и телу, и сохрани нас от всякого мечтания и темного сладострастия. Останови порывы страстей, угаси огонь возбуждений телесных. Дай нам жить целомудренно в делах и словах, чтобы, проводя добродетельную жизнь, не лишились мы обещанных Тобою благ, ибо Ты благословен вовеки. Аминь.</a:t>
            </a:r>
          </a:p>
          <a:p>
            <a:pPr indent="457200">
              <a:lnSpc>
                <a:spcPct val="120000"/>
              </a:lnSpc>
            </a:pPr>
            <a:endParaRPr lang="ru-RU" dirty="0"/>
          </a:p>
          <a:p>
            <a:pPr marL="82296" indent="457200">
              <a:lnSpc>
                <a:spcPct val="120000"/>
              </a:lnSpc>
              <a:buNone/>
            </a:pPr>
            <a:endParaRPr lang="ru-RU" dirty="0"/>
          </a:p>
        </p:txBody>
      </p:sp>
    </p:spTree>
    <p:extLst>
      <p:ext uri="{BB962C8B-B14F-4D97-AF65-F5344CB8AC3E}">
        <p14:creationId xmlns:p14="http://schemas.microsoft.com/office/powerpoint/2010/main" val="13091103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3648" y="12576"/>
            <a:ext cx="7416824" cy="6845424"/>
          </a:xfrm>
        </p:spPr>
        <p:txBody>
          <a:bodyPr>
            <a:normAutofit fontScale="47500" lnSpcReduction="20000"/>
          </a:bodyPr>
          <a:lstStyle/>
          <a:p>
            <a:pPr marL="82296" indent="457200" algn="ctr">
              <a:spcBef>
                <a:spcPts val="0"/>
              </a:spcBef>
              <a:buNone/>
            </a:pPr>
            <a:r>
              <a:rPr lang="ru-RU" b="1" dirty="0"/>
              <a:t>Молитва 7</a:t>
            </a:r>
            <a:r>
              <a:rPr lang="ru-RU" b="1" dirty="0" smtClean="0"/>
              <a:t>, св</a:t>
            </a:r>
            <a:r>
              <a:rPr lang="ru-RU" b="1" dirty="0"/>
              <a:t>. Иоанна Златоуста</a:t>
            </a:r>
            <a:r>
              <a:rPr lang="ru-RU" b="1" dirty="0" smtClean="0"/>
              <a:t>: 24 </a:t>
            </a:r>
            <a:r>
              <a:rPr lang="ru-RU" b="1" dirty="0"/>
              <a:t>молитвы по числу часов дня и ночи</a:t>
            </a:r>
          </a:p>
          <a:p>
            <a:pPr marL="82296" indent="457200">
              <a:spcBef>
                <a:spcPts val="0"/>
              </a:spcBef>
              <a:buNone/>
            </a:pPr>
            <a:endParaRPr lang="ru-RU" dirty="0" smtClean="0"/>
          </a:p>
          <a:p>
            <a:pPr marL="82296" indent="457200" algn="just">
              <a:spcBef>
                <a:spcPts val="0"/>
              </a:spcBef>
              <a:buNone/>
            </a:pPr>
            <a:r>
              <a:rPr lang="ru-RU" dirty="0" smtClean="0"/>
              <a:t>1</a:t>
            </a:r>
            <a:r>
              <a:rPr lang="ru-RU" dirty="0"/>
              <a:t> Господи, не лиши меня небесных Твоих благ</a:t>
            </a:r>
            <a:r>
              <a:rPr lang="ru-RU" dirty="0" smtClean="0"/>
              <a:t>.</a:t>
            </a:r>
          </a:p>
          <a:p>
            <a:pPr marL="82296" indent="457200" algn="just">
              <a:spcBef>
                <a:spcPts val="0"/>
              </a:spcBef>
              <a:buNone/>
            </a:pPr>
            <a:r>
              <a:rPr lang="ru-RU" dirty="0"/>
              <a:t>2 Господи, избавь меня от вечных мук</a:t>
            </a:r>
            <a:r>
              <a:rPr lang="ru-RU" dirty="0" smtClean="0"/>
              <a:t>.</a:t>
            </a:r>
          </a:p>
          <a:p>
            <a:pPr marL="82296" indent="457200" algn="just">
              <a:spcBef>
                <a:spcPts val="0"/>
              </a:spcBef>
              <a:buNone/>
            </a:pPr>
            <a:r>
              <a:rPr lang="ru-RU" dirty="0"/>
              <a:t>3 Господи, умом ли или мыслью, словом или делом я согрешил – прости меня</a:t>
            </a:r>
            <a:r>
              <a:rPr lang="ru-RU" dirty="0" smtClean="0"/>
              <a:t>.</a:t>
            </a:r>
          </a:p>
          <a:p>
            <a:pPr marL="82296" indent="457200" algn="just">
              <a:spcBef>
                <a:spcPts val="0"/>
              </a:spcBef>
              <a:buNone/>
            </a:pPr>
            <a:r>
              <a:rPr lang="ru-RU" dirty="0"/>
              <a:t>4 Господи, избавь меня от всякого неведения, и забвения, и легкомыслия, и окаменелого бесчувствия</a:t>
            </a:r>
            <a:r>
              <a:rPr lang="ru-RU" dirty="0" smtClean="0"/>
              <a:t>.</a:t>
            </a:r>
          </a:p>
          <a:p>
            <a:pPr marL="82296" indent="457200" algn="just">
              <a:spcBef>
                <a:spcPts val="0"/>
              </a:spcBef>
              <a:buNone/>
            </a:pPr>
            <a:r>
              <a:rPr lang="ru-RU" dirty="0"/>
              <a:t>5 Господи, избавь меня от всякого искушения</a:t>
            </a:r>
            <a:r>
              <a:rPr lang="ru-RU" dirty="0" smtClean="0"/>
              <a:t>.</a:t>
            </a:r>
          </a:p>
          <a:p>
            <a:pPr marL="82296" indent="457200" algn="just">
              <a:spcBef>
                <a:spcPts val="0"/>
              </a:spcBef>
              <a:buNone/>
            </a:pPr>
            <a:r>
              <a:rPr lang="ru-RU" dirty="0"/>
              <a:t>6 Господи, просвети сердце моё, помраченное злым пожеланием</a:t>
            </a:r>
            <a:r>
              <a:rPr lang="ru-RU" dirty="0" smtClean="0"/>
              <a:t>.</a:t>
            </a:r>
          </a:p>
          <a:p>
            <a:pPr marL="82296" indent="457200" algn="just">
              <a:spcBef>
                <a:spcPts val="0"/>
              </a:spcBef>
              <a:buNone/>
            </a:pPr>
            <a:r>
              <a:rPr lang="ru-RU" dirty="0"/>
              <a:t>7 Господи, я как человек согрешил, но Ты, как Бог щедрый, помилуй меня, видя немощь души моей</a:t>
            </a:r>
            <a:r>
              <a:rPr lang="ru-RU" dirty="0" smtClean="0"/>
              <a:t>.</a:t>
            </a:r>
          </a:p>
          <a:p>
            <a:pPr marL="82296" indent="457200" algn="just">
              <a:spcBef>
                <a:spcPts val="0"/>
              </a:spcBef>
              <a:buNone/>
            </a:pPr>
            <a:r>
              <a:rPr lang="ru-RU" dirty="0"/>
              <a:t>8 Господи, пошли благодать Твою в помощь мне, чтобы я прославил имя Твоё святое</a:t>
            </a:r>
            <a:r>
              <a:rPr lang="ru-RU" dirty="0" smtClean="0"/>
              <a:t>.</a:t>
            </a:r>
          </a:p>
          <a:p>
            <a:pPr marL="82296" indent="457200" algn="just">
              <a:spcBef>
                <a:spcPts val="0"/>
              </a:spcBef>
              <a:buNone/>
            </a:pPr>
            <a:r>
              <a:rPr lang="ru-RU" dirty="0"/>
              <a:t>9 Господи, Иисусе Христе, впиши меня, раба Твоего, в книгу жизни и даруй мне конец благой</a:t>
            </a:r>
            <a:r>
              <a:rPr lang="ru-RU" dirty="0" smtClean="0"/>
              <a:t>.</a:t>
            </a:r>
          </a:p>
          <a:p>
            <a:pPr marL="82296" indent="457200" algn="just">
              <a:spcBef>
                <a:spcPts val="0"/>
              </a:spcBef>
              <a:buNone/>
            </a:pPr>
            <a:r>
              <a:rPr lang="ru-RU" dirty="0"/>
              <a:t>10 Господи, Боже мой, хотя я и не сделал ничего доброго пред Тобою, но дай мне по благодати Твоей положить доброе начало</a:t>
            </a:r>
            <a:r>
              <a:rPr lang="ru-RU" dirty="0" smtClean="0"/>
              <a:t>.</a:t>
            </a:r>
          </a:p>
          <a:p>
            <a:pPr marL="82296" indent="457200" algn="just">
              <a:spcBef>
                <a:spcPts val="0"/>
              </a:spcBef>
              <a:buNone/>
            </a:pPr>
            <a:r>
              <a:rPr lang="ru-RU" dirty="0"/>
              <a:t>11 Господи, окропи в сердце моем росу благодати Твоей</a:t>
            </a:r>
            <a:r>
              <a:rPr lang="ru-RU" dirty="0" smtClean="0"/>
              <a:t>.</a:t>
            </a:r>
          </a:p>
          <a:p>
            <a:pPr marL="82296" indent="457200" algn="just">
              <a:spcBef>
                <a:spcPts val="0"/>
              </a:spcBef>
              <a:buNone/>
            </a:pPr>
            <a:r>
              <a:rPr lang="ru-RU" dirty="0"/>
              <a:t>12 Господи неба и земли, вспомни меня, грешного раба Твоего, скверного и нечистого, в Царстве Твоём. Аминь</a:t>
            </a:r>
            <a:r>
              <a:rPr lang="ru-RU" dirty="0" smtClean="0"/>
              <a:t>.</a:t>
            </a:r>
          </a:p>
          <a:p>
            <a:pPr marL="82296" indent="457200" algn="just">
              <a:spcBef>
                <a:spcPts val="0"/>
              </a:spcBef>
              <a:buNone/>
            </a:pPr>
            <a:endParaRPr lang="ru-RU" dirty="0"/>
          </a:p>
          <a:p>
            <a:pPr marL="82296" indent="457200" algn="just">
              <a:spcBef>
                <a:spcPts val="0"/>
              </a:spcBef>
              <a:buNone/>
            </a:pPr>
            <a:r>
              <a:rPr lang="ru-RU" dirty="0"/>
              <a:t>1 Господи, в покаянии прими меня</a:t>
            </a:r>
            <a:r>
              <a:rPr lang="ru-RU" dirty="0" smtClean="0"/>
              <a:t>.</a:t>
            </a:r>
          </a:p>
          <a:p>
            <a:pPr marL="82296" indent="457200" algn="just">
              <a:spcBef>
                <a:spcPts val="0"/>
              </a:spcBef>
              <a:buNone/>
            </a:pPr>
            <a:r>
              <a:rPr lang="ru-RU" dirty="0"/>
              <a:t>2 Господи, не оставь </a:t>
            </a:r>
            <a:r>
              <a:rPr lang="ru-RU" dirty="0" smtClean="0"/>
              <a:t>меня.</a:t>
            </a:r>
          </a:p>
          <a:p>
            <a:pPr marL="82296" indent="457200" algn="just">
              <a:spcBef>
                <a:spcPts val="0"/>
              </a:spcBef>
              <a:buNone/>
            </a:pPr>
            <a:r>
              <a:rPr lang="ru-RU" dirty="0"/>
              <a:t>3 Господи, не введи меня в напасть</a:t>
            </a:r>
            <a:r>
              <a:rPr lang="ru-RU" dirty="0" smtClean="0"/>
              <a:t>.</a:t>
            </a:r>
          </a:p>
          <a:p>
            <a:pPr marL="82296" indent="457200" algn="just">
              <a:spcBef>
                <a:spcPts val="0"/>
              </a:spcBef>
              <a:buNone/>
            </a:pPr>
            <a:r>
              <a:rPr lang="ru-RU" dirty="0"/>
              <a:t>4 Господи, дай мне мысли добрые</a:t>
            </a:r>
            <a:r>
              <a:rPr lang="ru-RU" dirty="0" smtClean="0"/>
              <a:t>.</a:t>
            </a:r>
          </a:p>
          <a:p>
            <a:pPr marL="82296" indent="457200" algn="just">
              <a:spcBef>
                <a:spcPts val="0"/>
              </a:spcBef>
              <a:buNone/>
            </a:pPr>
            <a:r>
              <a:rPr lang="ru-RU" dirty="0"/>
              <a:t>5 Господи, дай мне слезы, и память о смерти, и сокрушение</a:t>
            </a:r>
            <a:r>
              <a:rPr lang="ru-RU" dirty="0" smtClean="0"/>
              <a:t>.</a:t>
            </a:r>
          </a:p>
          <a:p>
            <a:pPr marL="82296" indent="457200" algn="just">
              <a:spcBef>
                <a:spcPts val="0"/>
              </a:spcBef>
              <a:buNone/>
            </a:pPr>
            <a:r>
              <a:rPr lang="ru-RU" dirty="0"/>
              <a:t>6 Господи, дай мне мысль об исповедании грехов моих</a:t>
            </a:r>
            <a:r>
              <a:rPr lang="ru-RU" dirty="0" smtClean="0"/>
              <a:t>.</a:t>
            </a:r>
          </a:p>
          <a:p>
            <a:pPr marL="82296" indent="457200" algn="just">
              <a:spcBef>
                <a:spcPts val="0"/>
              </a:spcBef>
              <a:buNone/>
            </a:pPr>
            <a:r>
              <a:rPr lang="ru-RU" dirty="0"/>
              <a:t>7 Господи, дай мне смирение, целомудрие и послушание</a:t>
            </a:r>
            <a:r>
              <a:rPr lang="ru-RU" dirty="0" smtClean="0"/>
              <a:t>.</a:t>
            </a:r>
          </a:p>
          <a:p>
            <a:pPr marL="82296" indent="457200" algn="just">
              <a:spcBef>
                <a:spcPts val="0"/>
              </a:spcBef>
              <a:buNone/>
            </a:pPr>
            <a:r>
              <a:rPr lang="ru-RU" dirty="0"/>
              <a:t>8 Господи, дай мне терпение, великодушие и кротость</a:t>
            </a:r>
            <a:r>
              <a:rPr lang="ru-RU" dirty="0" smtClean="0"/>
              <a:t>.</a:t>
            </a:r>
          </a:p>
          <a:p>
            <a:pPr marL="82296" indent="457200" algn="just">
              <a:spcBef>
                <a:spcPts val="0"/>
              </a:spcBef>
              <a:buNone/>
            </a:pPr>
            <a:r>
              <a:rPr lang="ru-RU" dirty="0"/>
              <a:t>9 Господи, вложи в меня корень блага – страх Твой в сердце мое</a:t>
            </a:r>
            <a:r>
              <a:rPr lang="ru-RU" dirty="0" smtClean="0"/>
              <a:t>.</a:t>
            </a:r>
          </a:p>
          <a:p>
            <a:pPr marL="82296" indent="457200" algn="just">
              <a:spcBef>
                <a:spcPts val="0"/>
              </a:spcBef>
              <a:buNone/>
            </a:pPr>
            <a:r>
              <a:rPr lang="ru-RU" dirty="0"/>
              <a:t>10 Господи, </a:t>
            </a:r>
            <a:r>
              <a:rPr lang="ru-RU" dirty="0" err="1"/>
              <a:t>сподоби</a:t>
            </a:r>
            <a:r>
              <a:rPr lang="ru-RU" dirty="0"/>
              <a:t> меня любить Тебя от всей души моей и помышления и исполнять во всём волю Твою</a:t>
            </a:r>
            <a:r>
              <a:rPr lang="ru-RU" dirty="0" smtClean="0"/>
              <a:t>.</a:t>
            </a:r>
          </a:p>
          <a:p>
            <a:pPr marL="82296" indent="457200" algn="just">
              <a:spcBef>
                <a:spcPts val="0"/>
              </a:spcBef>
              <a:buNone/>
            </a:pPr>
            <a:r>
              <a:rPr lang="ru-RU" dirty="0"/>
              <a:t>11 Господи, защити меня от некоторых людей, и бесов, и </a:t>
            </a:r>
            <a:r>
              <a:rPr lang="ru-RU" dirty="0" smtClean="0"/>
              <a:t>страстей</a:t>
            </a:r>
            <a:r>
              <a:rPr lang="ru-RU" dirty="0"/>
              <a:t>, и от всякого иного неподобающего дела</a:t>
            </a:r>
            <a:r>
              <a:rPr lang="ru-RU" dirty="0" smtClean="0"/>
              <a:t>.</a:t>
            </a:r>
          </a:p>
          <a:p>
            <a:pPr marL="82296" indent="457200" algn="just">
              <a:spcBef>
                <a:spcPts val="0"/>
              </a:spcBef>
              <a:buNone/>
            </a:pPr>
            <a:r>
              <a:rPr lang="ru-RU" dirty="0"/>
              <a:t>12 Господи, знаю, что Ты все творишь по Своей воле – да совершится воля Твоя и во мне грешном, ибо Ты благословен вовеки. Аминь.</a:t>
            </a:r>
            <a:endParaRPr lang="ru-RU" dirty="0"/>
          </a:p>
        </p:txBody>
      </p:sp>
    </p:spTree>
    <p:extLst>
      <p:ext uri="{BB962C8B-B14F-4D97-AF65-F5344CB8AC3E}">
        <p14:creationId xmlns:p14="http://schemas.microsoft.com/office/powerpoint/2010/main" val="19357340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3648" y="188640"/>
            <a:ext cx="7498080" cy="6491808"/>
          </a:xfrm>
        </p:spPr>
        <p:txBody>
          <a:bodyPr>
            <a:normAutofit fontScale="47500" lnSpcReduction="20000"/>
          </a:bodyPr>
          <a:lstStyle/>
          <a:p>
            <a:pPr marL="82296" indent="457200" algn="ctr">
              <a:lnSpc>
                <a:spcPct val="120000"/>
              </a:lnSpc>
              <a:spcBef>
                <a:spcPts val="0"/>
              </a:spcBef>
              <a:buNone/>
            </a:pPr>
            <a:r>
              <a:rPr lang="ru-RU" b="1" dirty="0"/>
              <a:t>Молитва 8</a:t>
            </a:r>
            <a:r>
              <a:rPr lang="ru-RU" b="1" dirty="0" smtClean="0"/>
              <a:t>, ко </a:t>
            </a:r>
            <a:r>
              <a:rPr lang="ru-RU" b="1" dirty="0"/>
              <a:t>Господу нашему Иисусу Христу</a:t>
            </a:r>
          </a:p>
          <a:p>
            <a:pPr marL="82296" indent="457200" algn="just">
              <a:lnSpc>
                <a:spcPct val="120000"/>
              </a:lnSpc>
              <a:spcBef>
                <a:spcPts val="0"/>
              </a:spcBef>
              <a:buNone/>
            </a:pPr>
            <a:r>
              <a:rPr lang="ru-RU" dirty="0"/>
              <a:t>Господи Иисусе Христе, Сын Божий, ради молитв </a:t>
            </a:r>
            <a:r>
              <a:rPr lang="ru-RU" dirty="0" err="1"/>
              <a:t>многочтимой</a:t>
            </a:r>
            <a:r>
              <a:rPr lang="ru-RU" dirty="0"/>
              <a:t> Матери Твоей и бесплотных Твоих Ангелов, а также пророка и Предтечи и Крестителя Твоего, и </a:t>
            </a:r>
            <a:r>
              <a:rPr lang="ru-RU" dirty="0" err="1"/>
              <a:t>богословесных</a:t>
            </a:r>
            <a:r>
              <a:rPr lang="ru-RU" dirty="0"/>
              <a:t> Апостолов, светлых и победоносных мучеников, преподобных и богоносных отцов и всех святых – избавь меня от нынешнего стеснения бесовского. Так, Господи мой и Творец, не желающий смерти грешника, но чтобы он обратился и был жив, дай и мне обращение, окаянному и недостойному. Извлеки меня из пасти змея-губителя, жаждущего поглотить меня и свести живым во ад. Да, Господи мой, утешение моё, ради меня несчастного облекшийся в тленную плоть, избавь меня от убожества и утешение подай бедной душе моей. Внуши сердцу моему творить Твои повеления, и оставить злые деяния, и получить блаженства Твои. Ибо на Тебя я, Господи, уповаю, спаси меня</a:t>
            </a:r>
            <a:r>
              <a:rPr lang="ru-RU" dirty="0" smtClean="0"/>
              <a:t>.</a:t>
            </a:r>
          </a:p>
          <a:p>
            <a:pPr marL="82296" indent="457200" algn="just">
              <a:lnSpc>
                <a:spcPct val="120000"/>
              </a:lnSpc>
              <a:spcBef>
                <a:spcPts val="0"/>
              </a:spcBef>
              <a:buNone/>
            </a:pPr>
            <a:endParaRPr lang="ru-RU" dirty="0" smtClean="0"/>
          </a:p>
          <a:p>
            <a:pPr marL="82296" indent="457200" algn="ctr">
              <a:lnSpc>
                <a:spcPct val="120000"/>
              </a:lnSpc>
              <a:spcBef>
                <a:spcPts val="0"/>
              </a:spcBef>
              <a:buNone/>
            </a:pPr>
            <a:r>
              <a:rPr lang="ru-RU" b="1" dirty="0"/>
              <a:t>Молитва 9</a:t>
            </a:r>
            <a:r>
              <a:rPr lang="ru-RU" b="1" dirty="0" smtClean="0"/>
              <a:t>, ко </a:t>
            </a:r>
            <a:r>
              <a:rPr lang="ru-RU" b="1" dirty="0"/>
              <a:t>Пресвятой </a:t>
            </a:r>
            <a:r>
              <a:rPr lang="ru-RU" b="1" dirty="0" smtClean="0"/>
              <a:t>Богородице Петра</a:t>
            </a:r>
            <a:r>
              <a:rPr lang="ru-RU" b="1" dirty="0"/>
              <a:t>, инока Студийского</a:t>
            </a:r>
          </a:p>
          <a:p>
            <a:pPr marL="82296" indent="457200" algn="just">
              <a:lnSpc>
                <a:spcPct val="120000"/>
              </a:lnSpc>
              <a:spcBef>
                <a:spcPts val="0"/>
              </a:spcBef>
              <a:buNone/>
            </a:pPr>
            <a:r>
              <a:rPr lang="ru-RU" dirty="0"/>
              <a:t>К Тебе, Пречистой Божией Матери, я, несчастный, припадаю и молюсь: Ты знаешь, Царица, что беспрестанно согрешаю и </a:t>
            </a:r>
            <a:r>
              <a:rPr lang="ru-RU" dirty="0" err="1"/>
              <a:t>прогневляю</a:t>
            </a:r>
            <a:r>
              <a:rPr lang="ru-RU" dirty="0"/>
              <a:t> Сына Твоего и Бога моего, и, хотя многократно каюсь, лживым пред Богом оказываюсь. Я и каюсь, трепеща, не поразит ли меня уже Господь, и вскоре опять то же делаю! Молю, чтобы Ты, Владычица моя, Госпожа Богородица, зная это, помиловала, укрепила и научила меня доброе творить. Ибо Ты знаешь, Владычица моя Богородица, что сильно ненавижу злые дела мои и всем помышлением люблю закон Бога моего; но не знаю, Госпожа Пречистая, почему то, что ненавижу люблю, а доброго не исполняю. Не допускай, Пречистая, исполняться воле моей, ибо она зла, но да совершится воля Сына Твоего и Бога моего, да спасёт меня, и вразумит и подаст благодать Святого Духа, чтобы я отныне прекратил делать скверное, и в остальное время жил бы по заповедям Сына Твоего, Которому подобает вся слава, честь и власть со безначальным Его Отцом, и пресвятым и благим и животворящим Его Духом, ныне, и всегда, и во веки веков. Аминь.</a:t>
            </a:r>
            <a:endParaRPr lang="ru-RU" dirty="0"/>
          </a:p>
        </p:txBody>
      </p:sp>
    </p:spTree>
    <p:extLst>
      <p:ext uri="{BB962C8B-B14F-4D97-AF65-F5344CB8AC3E}">
        <p14:creationId xmlns:p14="http://schemas.microsoft.com/office/powerpoint/2010/main" val="21936944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548680"/>
            <a:ext cx="7498080" cy="5699720"/>
          </a:xfrm>
        </p:spPr>
        <p:txBody>
          <a:bodyPr>
            <a:normAutofit fontScale="62500" lnSpcReduction="20000"/>
          </a:bodyPr>
          <a:lstStyle/>
          <a:p>
            <a:pPr marL="82296" indent="457200" algn="ctr">
              <a:lnSpc>
                <a:spcPct val="120000"/>
              </a:lnSpc>
              <a:spcBef>
                <a:spcPts val="0"/>
              </a:spcBef>
              <a:buNone/>
            </a:pPr>
            <a:r>
              <a:rPr lang="ru-RU" b="1" dirty="0"/>
              <a:t>Молитва 10</a:t>
            </a:r>
            <a:r>
              <a:rPr lang="ru-RU" b="1" dirty="0" smtClean="0"/>
              <a:t>, Пресвятой </a:t>
            </a:r>
            <a:r>
              <a:rPr lang="ru-RU" b="1" dirty="0"/>
              <a:t>Богородице</a:t>
            </a:r>
          </a:p>
          <a:p>
            <a:pPr marL="82296" indent="457200" algn="just">
              <a:lnSpc>
                <a:spcPct val="120000"/>
              </a:lnSpc>
              <a:spcBef>
                <a:spcPts val="0"/>
              </a:spcBef>
              <a:buNone/>
            </a:pPr>
            <a:r>
              <a:rPr lang="ru-RU" dirty="0"/>
              <a:t>Благого Царя благая Матерь, пречистая и благословенная Богородица Мария! Милость Сына Твоего и Бога нашего излей на мою страдающую душу, и Твоими молитвами направь меня на добрые дела, чтобы мне остальное время жизни моей без порока прожить и через Тебя рай обрести, Богородица Дева, единая чистая и благословенная</a:t>
            </a:r>
            <a:r>
              <a:rPr lang="ru-RU" dirty="0" smtClean="0"/>
              <a:t>.</a:t>
            </a:r>
          </a:p>
          <a:p>
            <a:pPr marL="82296" indent="457200" algn="just">
              <a:lnSpc>
                <a:spcPct val="120000"/>
              </a:lnSpc>
              <a:spcBef>
                <a:spcPts val="0"/>
              </a:spcBef>
              <a:buNone/>
            </a:pPr>
            <a:endParaRPr lang="ru-RU" dirty="0" smtClean="0"/>
          </a:p>
          <a:p>
            <a:pPr marL="82296" indent="457200" algn="ctr">
              <a:lnSpc>
                <a:spcPct val="120000"/>
              </a:lnSpc>
              <a:spcBef>
                <a:spcPts val="0"/>
              </a:spcBef>
              <a:buNone/>
            </a:pPr>
            <a:r>
              <a:rPr lang="ru-RU" b="1" dirty="0"/>
              <a:t>Молитва </a:t>
            </a:r>
            <a:r>
              <a:rPr lang="ru-RU" b="1" dirty="0" smtClean="0"/>
              <a:t>11, святому </a:t>
            </a:r>
            <a:r>
              <a:rPr lang="ru-RU" b="1" dirty="0"/>
              <a:t>Ангелу-хранителю</a:t>
            </a:r>
          </a:p>
          <a:p>
            <a:pPr marL="82296" indent="457200" algn="just">
              <a:lnSpc>
                <a:spcPct val="120000"/>
              </a:lnSpc>
              <a:spcBef>
                <a:spcPts val="0"/>
              </a:spcBef>
              <a:buNone/>
            </a:pPr>
            <a:r>
              <a:rPr lang="ru-RU" dirty="0"/>
              <a:t>Ангел Христов, мой хранитель святой и покровитель души и тела моего! Прости мне всё, в чём я согрешил в сегодняшний день, и от всякого коварства идущего против меня врага избавь меня, чтобы никаким грехом не прогневал я Бога моего. Но молись за меня, грешного и недостойного раба, чтобы представить меня достойным благости и милости </a:t>
            </a:r>
            <a:r>
              <a:rPr lang="ru-RU" dirty="0" err="1"/>
              <a:t>Всесвятой</a:t>
            </a:r>
            <a:r>
              <a:rPr lang="ru-RU" dirty="0"/>
              <a:t> Троицы и Матери Господа моего Иисуса Христа, и всех святых. Аминь.</a:t>
            </a:r>
            <a:endParaRPr lang="ru-RU" dirty="0"/>
          </a:p>
        </p:txBody>
      </p:sp>
    </p:spTree>
    <p:extLst>
      <p:ext uri="{BB962C8B-B14F-4D97-AF65-F5344CB8AC3E}">
        <p14:creationId xmlns:p14="http://schemas.microsoft.com/office/powerpoint/2010/main" val="1913638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3648" y="548680"/>
            <a:ext cx="7498080" cy="5904656"/>
          </a:xfrm>
        </p:spPr>
        <p:txBody>
          <a:bodyPr>
            <a:normAutofit fontScale="62500" lnSpcReduction="20000"/>
          </a:bodyPr>
          <a:lstStyle/>
          <a:p>
            <a:pPr marL="82296" indent="0" algn="ctr">
              <a:buNone/>
            </a:pPr>
            <a:r>
              <a:rPr lang="ru-RU" b="1" dirty="0"/>
              <a:t>Кондак Богородице</a:t>
            </a:r>
          </a:p>
          <a:p>
            <a:pPr marL="82296" indent="457200" algn="just">
              <a:lnSpc>
                <a:spcPct val="120000"/>
              </a:lnSpc>
              <a:spcBef>
                <a:spcPts val="0"/>
              </a:spcBef>
              <a:buNone/>
            </a:pPr>
            <a:r>
              <a:rPr lang="ru-RU" dirty="0"/>
              <a:t>Обороняющей нас </a:t>
            </a:r>
            <a:r>
              <a:rPr lang="ru-RU" dirty="0" err="1"/>
              <a:t>Военачальнице</a:t>
            </a:r>
            <a:r>
              <a:rPr lang="ru-RU" dirty="0"/>
              <a:t> / за избавление от страшных бед / учреждаем Тебе торжества победы благодарственные / мы, рабы Твои, Богородица! / Но Ты, как имеющая власть необоримую, / от всяческих опасностей нас освободи, да взываем Тебе: / "Радуйся, Невеста, брака не познавшая!</a:t>
            </a:r>
          </a:p>
          <a:p>
            <a:pPr marL="82296" indent="457200" algn="just">
              <a:lnSpc>
                <a:spcPct val="120000"/>
              </a:lnSpc>
              <a:spcBef>
                <a:spcPts val="0"/>
              </a:spcBef>
              <a:buNone/>
            </a:pPr>
            <a:r>
              <a:rPr lang="ru-RU" dirty="0" err="1"/>
              <a:t>Преславная</a:t>
            </a:r>
            <a:r>
              <a:rPr lang="ru-RU" dirty="0"/>
              <a:t> </a:t>
            </a:r>
            <a:r>
              <a:rPr lang="ru-RU" dirty="0" err="1"/>
              <a:t>Приснодева</a:t>
            </a:r>
            <a:r>
              <a:rPr lang="ru-RU" dirty="0"/>
              <a:t>, Матерь Христа Бога, принеси нашу молитву Сыну Твоему и Богу нашему, да спасёт Он по молитвам Твоим души наши</a:t>
            </a:r>
            <a:r>
              <a:rPr lang="ru-RU" dirty="0" smtClean="0"/>
              <a:t>.</a:t>
            </a:r>
          </a:p>
          <a:p>
            <a:pPr marL="82296" indent="457200" algn="just">
              <a:lnSpc>
                <a:spcPct val="120000"/>
              </a:lnSpc>
              <a:spcBef>
                <a:spcPts val="0"/>
              </a:spcBef>
              <a:buNone/>
            </a:pPr>
            <a:r>
              <a:rPr lang="ru-RU" dirty="0"/>
              <a:t>Всю надежду мою на Тебя возлагаю, Матерь Божия, сохрани меня под покровом Твоим</a:t>
            </a:r>
            <a:r>
              <a:rPr lang="ru-RU" dirty="0" smtClean="0"/>
              <a:t>.</a:t>
            </a:r>
          </a:p>
          <a:p>
            <a:pPr marL="82296" indent="457200" algn="just">
              <a:lnSpc>
                <a:spcPct val="120000"/>
              </a:lnSpc>
              <a:spcBef>
                <a:spcPts val="0"/>
              </a:spcBef>
              <a:buNone/>
            </a:pPr>
            <a:r>
              <a:rPr lang="ru-RU" dirty="0"/>
              <a:t>Богородица Дева, не презри меня грешного, нуждающегося в Твоей помощи и в Твоём заступничестве, ибо на Тебя уповает душа моя, и помилуй меня</a:t>
            </a:r>
            <a:r>
              <a:rPr lang="ru-RU" dirty="0" smtClean="0"/>
              <a:t>.</a:t>
            </a:r>
          </a:p>
          <a:p>
            <a:pPr marL="82296" indent="457200" algn="ctr">
              <a:lnSpc>
                <a:spcPct val="120000"/>
              </a:lnSpc>
              <a:spcBef>
                <a:spcPts val="0"/>
              </a:spcBef>
              <a:buNone/>
            </a:pPr>
            <a:endParaRPr lang="ru-RU" b="1" dirty="0" smtClean="0"/>
          </a:p>
          <a:p>
            <a:pPr marL="82296" indent="457200" algn="ctr">
              <a:lnSpc>
                <a:spcPct val="120000"/>
              </a:lnSpc>
              <a:spcBef>
                <a:spcPts val="0"/>
              </a:spcBef>
              <a:buNone/>
            </a:pPr>
            <a:r>
              <a:rPr lang="ru-RU" b="1" dirty="0" smtClean="0"/>
              <a:t>Молитва </a:t>
            </a:r>
            <a:r>
              <a:rPr lang="ru-RU" b="1" dirty="0"/>
              <a:t>св. </a:t>
            </a:r>
            <a:r>
              <a:rPr lang="ru-RU" b="1" dirty="0" err="1"/>
              <a:t>Иоанникия</a:t>
            </a:r>
            <a:endParaRPr lang="ru-RU" b="1" dirty="0"/>
          </a:p>
          <a:p>
            <a:pPr marL="82296" indent="457200" algn="just">
              <a:lnSpc>
                <a:spcPct val="120000"/>
              </a:lnSpc>
              <a:spcBef>
                <a:spcPts val="0"/>
              </a:spcBef>
              <a:buNone/>
            </a:pPr>
            <a:r>
              <a:rPr lang="ru-RU" dirty="0"/>
              <a:t>Надежда моя – Отец, прибежище моё – Сын, покров мой – Дух Святой; Троица Святая, слава Тебе</a:t>
            </a:r>
            <a:r>
              <a:rPr lang="ru-RU" dirty="0" smtClean="0"/>
              <a:t>!</a:t>
            </a:r>
          </a:p>
          <a:p>
            <a:pPr marL="82296" indent="457200" algn="just">
              <a:lnSpc>
                <a:spcPct val="120000"/>
              </a:lnSpc>
              <a:spcBef>
                <a:spcPts val="0"/>
              </a:spcBef>
              <a:buNone/>
            </a:pPr>
            <a:endParaRPr lang="ru-RU" dirty="0"/>
          </a:p>
        </p:txBody>
      </p:sp>
    </p:spTree>
    <p:extLst>
      <p:ext uri="{BB962C8B-B14F-4D97-AF65-F5344CB8AC3E}">
        <p14:creationId xmlns:p14="http://schemas.microsoft.com/office/powerpoint/2010/main" val="8219601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294153"/>
            <a:ext cx="7818072" cy="6480720"/>
          </a:xfrm>
        </p:spPr>
        <p:txBody>
          <a:bodyPr>
            <a:normAutofit fontScale="55000" lnSpcReduction="20000"/>
          </a:bodyPr>
          <a:lstStyle/>
          <a:p>
            <a:pPr marL="82296" indent="457200" algn="ctr">
              <a:lnSpc>
                <a:spcPct val="120000"/>
              </a:lnSpc>
              <a:spcBef>
                <a:spcPts val="0"/>
              </a:spcBef>
              <a:buNone/>
            </a:pPr>
            <a:r>
              <a:rPr lang="ru-RU" b="1" dirty="0"/>
              <a:t>Молитва св. Иоанна </a:t>
            </a:r>
            <a:r>
              <a:rPr lang="ru-RU" b="1" dirty="0" err="1"/>
              <a:t>Дамаскина</a:t>
            </a:r>
            <a:endParaRPr lang="ru-RU" b="1" dirty="0"/>
          </a:p>
          <a:p>
            <a:pPr marL="82296" indent="457200" algn="just">
              <a:lnSpc>
                <a:spcPct val="120000"/>
              </a:lnSpc>
              <a:spcBef>
                <a:spcPts val="0"/>
              </a:spcBef>
              <a:buNone/>
            </a:pPr>
            <a:r>
              <a:rPr lang="ru-RU" dirty="0"/>
              <a:t>Владыка Человеколюбец, неужели мне это ложе гробом будет, или ещё несчастную мою душу озаришь светом дня? Вот, гроб предо мною, вот, мне смерть предстоит. Суда Твоего, Господи, боюсь, и муки бесконечной, злое же творить не перестаю. Тебя, Господа и Бога моего, всегда </a:t>
            </a:r>
            <a:r>
              <a:rPr lang="ru-RU" dirty="0" err="1"/>
              <a:t>прогневляю</a:t>
            </a:r>
            <a:r>
              <a:rPr lang="ru-RU" dirty="0"/>
              <a:t>, и Пречистую Твою Матерь, и все Небесные Силы, и святого Ангела, хранителя моего. Знаю, Господи, что недостоин я человеколюбия Твоего, но достоин всякого осуждения и муки. Но, Господи, хочу ли, или не хочу, спаси меня. Ведь если праведника спасешь, нет в этом ничего великого, и если чистого помилуешь, нет в том ничего дивного, – ибо они достойны милости Твоей. Но на мне, грешном, покажи дивную милость Твою, в том яви человеколюбие Твоё, да не преодолеет моя злоба Твою неизреченную благость и милосердие, и как Ты хочешь, со мной сотвори</a:t>
            </a:r>
            <a:r>
              <a:rPr lang="ru-RU" dirty="0" smtClean="0"/>
              <a:t>.</a:t>
            </a:r>
          </a:p>
          <a:p>
            <a:pPr marL="82296" indent="457200" algn="ctr">
              <a:lnSpc>
                <a:spcPct val="120000"/>
              </a:lnSpc>
              <a:spcBef>
                <a:spcPts val="0"/>
              </a:spcBef>
              <a:buNone/>
            </a:pPr>
            <a:endParaRPr lang="ru-RU" b="1" dirty="0" smtClean="0"/>
          </a:p>
          <a:p>
            <a:pPr marL="82296" indent="457200" algn="ctr">
              <a:lnSpc>
                <a:spcPct val="120000"/>
              </a:lnSpc>
              <a:spcBef>
                <a:spcPts val="0"/>
              </a:spcBef>
              <a:buNone/>
            </a:pPr>
            <a:r>
              <a:rPr lang="ru-RU" b="1" dirty="0" smtClean="0"/>
              <a:t>Тропари</a:t>
            </a:r>
            <a:r>
              <a:rPr lang="ru-RU" b="1" dirty="0"/>
              <a:t>, глас 2</a:t>
            </a:r>
          </a:p>
          <a:p>
            <a:pPr marL="82296" indent="457200" algn="just">
              <a:lnSpc>
                <a:spcPct val="120000"/>
              </a:lnSpc>
              <a:spcBef>
                <a:spcPts val="0"/>
              </a:spcBef>
              <a:buNone/>
            </a:pPr>
            <a:r>
              <a:rPr lang="ru-RU" dirty="0"/>
              <a:t>Просвети очи мои, Христе Боже, / да не усну я смертным сном, / да не скажет враг мой: / я укрепился против него</a:t>
            </a:r>
            <a:r>
              <a:rPr lang="ru-RU" dirty="0" smtClean="0"/>
              <a:t>.</a:t>
            </a:r>
          </a:p>
          <a:p>
            <a:pPr marL="82296" indent="457200" algn="just">
              <a:lnSpc>
                <a:spcPct val="120000"/>
              </a:lnSpc>
              <a:spcBef>
                <a:spcPts val="0"/>
              </a:spcBef>
              <a:buNone/>
            </a:pPr>
            <a:r>
              <a:rPr lang="ru-RU" b="1" dirty="0"/>
              <a:t>Слава:</a:t>
            </a:r>
            <a:r>
              <a:rPr lang="ru-RU" dirty="0"/>
              <a:t> Будь защитником души моей, Боже, / ибо я хожу посреди сетей многих; / избавь меня от них, Благой, / и спаси меня, как Человеколюбец</a:t>
            </a:r>
            <a:r>
              <a:rPr lang="ru-RU" dirty="0" smtClean="0"/>
              <a:t>.</a:t>
            </a:r>
          </a:p>
          <a:p>
            <a:pPr marL="82296" indent="457200" algn="just">
              <a:lnSpc>
                <a:spcPct val="120000"/>
              </a:lnSpc>
              <a:spcBef>
                <a:spcPts val="0"/>
              </a:spcBef>
              <a:buNone/>
            </a:pPr>
            <a:r>
              <a:rPr lang="ru-RU" b="1" dirty="0"/>
              <a:t>И ныне:</a:t>
            </a:r>
            <a:r>
              <a:rPr lang="ru-RU" dirty="0"/>
              <a:t> </a:t>
            </a:r>
            <a:r>
              <a:rPr lang="ru-RU" dirty="0" err="1"/>
              <a:t>Преславную</a:t>
            </a:r>
            <a:r>
              <a:rPr lang="ru-RU" dirty="0"/>
              <a:t> Божию Матерь, и святых Ангелов святейшую, / воспоем не умолкая, сердцем и устами / исповедуя Её Богородицей, / ибо воистину родила Она Бога воплощенного / и молится непрестанно о душах наших.</a:t>
            </a:r>
            <a:endParaRPr lang="ru-RU" dirty="0"/>
          </a:p>
        </p:txBody>
      </p:sp>
    </p:spTree>
    <p:extLst>
      <p:ext uri="{BB962C8B-B14F-4D97-AF65-F5344CB8AC3E}">
        <p14:creationId xmlns:p14="http://schemas.microsoft.com/office/powerpoint/2010/main" val="6323685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476672"/>
            <a:ext cx="7498080" cy="5771728"/>
          </a:xfrm>
        </p:spPr>
        <p:txBody>
          <a:bodyPr>
            <a:normAutofit fontScale="55000" lnSpcReduction="20000"/>
          </a:bodyPr>
          <a:lstStyle/>
          <a:p>
            <a:pPr marL="82296" indent="457200">
              <a:lnSpc>
                <a:spcPct val="120000"/>
              </a:lnSpc>
              <a:spcBef>
                <a:spcPts val="0"/>
              </a:spcBef>
              <a:buNone/>
            </a:pPr>
            <a:r>
              <a:rPr lang="ru-RU" b="1" dirty="0">
                <a:solidFill>
                  <a:srgbClr val="FF0000"/>
                </a:solidFill>
              </a:rPr>
              <a:t>Также целуй Крест свой, осени им твое ложе и все стороны света, произнося</a:t>
            </a:r>
            <a:r>
              <a:rPr lang="ru-RU" b="1" dirty="0" smtClean="0">
                <a:solidFill>
                  <a:srgbClr val="FF0000"/>
                </a:solidFill>
              </a:rPr>
              <a:t>:</a:t>
            </a:r>
          </a:p>
          <a:p>
            <a:pPr marL="82296" indent="457200">
              <a:lnSpc>
                <a:spcPct val="120000"/>
              </a:lnSpc>
              <a:spcBef>
                <a:spcPts val="0"/>
              </a:spcBef>
              <a:buNone/>
            </a:pPr>
            <a:endParaRPr lang="ru-RU" b="1" dirty="0" smtClean="0">
              <a:solidFill>
                <a:srgbClr val="FF0000"/>
              </a:solidFill>
            </a:endParaRPr>
          </a:p>
          <a:p>
            <a:pPr marL="82296" indent="457200" algn="ctr">
              <a:lnSpc>
                <a:spcPct val="120000"/>
              </a:lnSpc>
              <a:spcBef>
                <a:spcPts val="0"/>
              </a:spcBef>
              <a:buNone/>
            </a:pPr>
            <a:r>
              <a:rPr lang="ru-RU" b="1" dirty="0"/>
              <a:t>Молитва Священному Кресту</a:t>
            </a:r>
          </a:p>
          <a:p>
            <a:pPr marL="82296" indent="457200" algn="just">
              <a:lnSpc>
                <a:spcPct val="120000"/>
              </a:lnSpc>
              <a:spcBef>
                <a:spcPts val="0"/>
              </a:spcBef>
              <a:buNone/>
            </a:pPr>
            <a:r>
              <a:rPr lang="ru-RU" dirty="0"/>
              <a:t>Да восстанет Бог и рассеются враги Его, и да бегут от лица Его ненавидящие Его. Как исчезает дым, да исчезнут, как тает воск пред лицом огня, так да погибнут бесы пред лицом любящих Бога, и осеняющих себя крестным знамением и с веселием возглашающих: Радуйся, </a:t>
            </a:r>
            <a:r>
              <a:rPr lang="ru-RU" dirty="0" err="1"/>
              <a:t>многочтимый</a:t>
            </a:r>
            <a:r>
              <a:rPr lang="ru-RU" dirty="0"/>
              <a:t> и животворящий Крест Господень, прогоняющий бесов силою на Тебе распятого Господа нашего Иисуса Христа, во ад сошедшего и поправшего силу </a:t>
            </a:r>
            <a:r>
              <a:rPr lang="ru-RU" dirty="0" err="1"/>
              <a:t>диавола</a:t>
            </a:r>
            <a:r>
              <a:rPr lang="ru-RU" dirty="0"/>
              <a:t>, и даровавшего нам Тебя, Свой священный Крест, для </a:t>
            </a:r>
            <a:r>
              <a:rPr lang="ru-RU" dirty="0" err="1"/>
              <a:t>прогнания</a:t>
            </a:r>
            <a:r>
              <a:rPr lang="ru-RU" dirty="0"/>
              <a:t> всякого врага! О </a:t>
            </a:r>
            <a:r>
              <a:rPr lang="ru-RU" dirty="0" err="1"/>
              <a:t>многочтимый</a:t>
            </a:r>
            <a:r>
              <a:rPr lang="ru-RU" dirty="0"/>
              <a:t> и животворящий Крест Господень, помогай мне со святою Госпожою, Девою Богородицею и со всеми святыми вовеки. Аминь</a:t>
            </a:r>
            <a:r>
              <a:rPr lang="ru-RU" dirty="0" smtClean="0"/>
              <a:t>.</a:t>
            </a:r>
          </a:p>
          <a:p>
            <a:pPr marL="82296" indent="457200" algn="just">
              <a:lnSpc>
                <a:spcPct val="120000"/>
              </a:lnSpc>
              <a:spcBef>
                <a:spcPts val="0"/>
              </a:spcBef>
              <a:buNone/>
            </a:pPr>
            <a:endParaRPr lang="ru-RU" dirty="0" smtClean="0"/>
          </a:p>
          <a:p>
            <a:pPr marL="82296" indent="457200" algn="just">
              <a:lnSpc>
                <a:spcPct val="120000"/>
              </a:lnSpc>
              <a:spcBef>
                <a:spcPts val="0"/>
              </a:spcBef>
              <a:buNone/>
            </a:pPr>
            <a:r>
              <a:rPr lang="ru-RU" dirty="0"/>
              <a:t>Ослабь, отпусти, прости, Боже, согрешения наши вольные и невольные, совершённые делом и словом, сознательно и по неведению, ночью и днём, в уме и мысли, – всё нам прости, как Благой и Человеколюбец.</a:t>
            </a:r>
            <a:endParaRPr lang="ru-RU" dirty="0"/>
          </a:p>
        </p:txBody>
      </p:sp>
    </p:spTree>
    <p:extLst>
      <p:ext uri="{BB962C8B-B14F-4D97-AF65-F5344CB8AC3E}">
        <p14:creationId xmlns:p14="http://schemas.microsoft.com/office/powerpoint/2010/main" val="565164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188640"/>
            <a:ext cx="7498080" cy="6480720"/>
          </a:xfrm>
        </p:spPr>
        <p:txBody>
          <a:bodyPr>
            <a:normAutofit fontScale="62500" lnSpcReduction="20000"/>
          </a:bodyPr>
          <a:lstStyle/>
          <a:p>
            <a:pPr marL="82296" indent="0" algn="ctr">
              <a:buNone/>
            </a:pPr>
            <a:r>
              <a:rPr lang="ru-RU" b="1" dirty="0" smtClean="0"/>
              <a:t>Молитва:</a:t>
            </a:r>
            <a:endParaRPr lang="ru-RU" b="1" dirty="0"/>
          </a:p>
          <a:p>
            <a:pPr marL="82296" indent="0">
              <a:buNone/>
            </a:pPr>
            <a:endParaRPr lang="ru-RU" dirty="0" smtClean="0"/>
          </a:p>
          <a:p>
            <a:pPr marL="82296" indent="457200" algn="just">
              <a:lnSpc>
                <a:spcPct val="120000"/>
              </a:lnSpc>
              <a:spcBef>
                <a:spcPts val="0"/>
              </a:spcBef>
              <a:buNone/>
            </a:pPr>
            <a:r>
              <a:rPr lang="ru-RU" dirty="0" smtClean="0"/>
              <a:t>Ненавидящих </a:t>
            </a:r>
            <a:r>
              <a:rPr lang="ru-RU" dirty="0"/>
              <a:t>и обижающих нас прости, Господи Человеколюбец. Делающим добро сделай добро. Братьям и родным нашим исполни их прошения о том, что служит ко спасению, и даруй жизнь вечную. Болящих посети и даруй им исцеление. Тех, кто в море, направь. Путешествующим сопутствуй. Служащим и милующим нас грехов оставление даруй. Поручивших нам, недостойным, молиться за них помилуй по великой Твоей милости. Вспомни, Господи, прежде усопших отцов и братьев наших и упокой их там, где сияет свет лица Твоего. Вспомни, Господи, братьев наших, находящихся в плену, и избавь их от всякого несчастья. Вспомни, Господи, приносящих пожертвования и творящих доброе во святых Твоих Церквах и исполни их прошения о том, что служит ко спасению, и даруй жизнь вечную. Вспомни, Господи, и нас, смиренных, и грешных, и недостойных рабов Твоих, и просвети наш ум светом познания Тебя, и направь нас на путь заповедей Твоих, по молитвам Пречистой Владычицы нашей Богородицы и </a:t>
            </a:r>
            <a:r>
              <a:rPr lang="ru-RU" dirty="0" err="1"/>
              <a:t>Приснодевы</a:t>
            </a:r>
            <a:r>
              <a:rPr lang="ru-RU" dirty="0"/>
              <a:t> Марии и всех Твоих святых, ибо Ты благословен вовеки. Аминь.</a:t>
            </a:r>
            <a:endParaRPr lang="ru-RU" dirty="0"/>
          </a:p>
        </p:txBody>
      </p:sp>
    </p:spTree>
    <p:extLst>
      <p:ext uri="{BB962C8B-B14F-4D97-AF65-F5344CB8AC3E}">
        <p14:creationId xmlns:p14="http://schemas.microsoft.com/office/powerpoint/2010/main" val="38250264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9632" y="188640"/>
            <a:ext cx="7674056" cy="6336704"/>
          </a:xfrm>
        </p:spPr>
        <p:txBody>
          <a:bodyPr>
            <a:normAutofit fontScale="55000" lnSpcReduction="20000"/>
          </a:bodyPr>
          <a:lstStyle/>
          <a:p>
            <a:pPr marL="82296" indent="0" algn="ctr">
              <a:buNone/>
            </a:pPr>
            <a:r>
              <a:rPr lang="ru-RU" b="1" dirty="0"/>
              <a:t>Исповедание грехов повседневное</a:t>
            </a:r>
          </a:p>
          <a:p>
            <a:pPr marL="82296" indent="0">
              <a:buNone/>
            </a:pPr>
            <a:endParaRPr lang="ru-RU" dirty="0" smtClean="0"/>
          </a:p>
          <a:p>
            <a:pPr marL="82296" indent="457200" algn="just">
              <a:lnSpc>
                <a:spcPct val="120000"/>
              </a:lnSpc>
              <a:buNone/>
            </a:pPr>
            <a:r>
              <a:rPr lang="ru-RU" dirty="0"/>
              <a:t>Исповедаю Тебе, Господу Богу моему и Творцу, во Святой Троице Единому, прославляемому и </a:t>
            </a:r>
            <a:r>
              <a:rPr lang="ru-RU" dirty="0" err="1"/>
              <a:t>поклоняемому</a:t>
            </a:r>
            <a:r>
              <a:rPr lang="ru-RU" dirty="0"/>
              <a:t>, Отцу, и Сыну, и Святому Духу, все мои грехи, которые я совершил во все дни жизни моей, и во всякий час, и в настоящее время, и в прошедшие дни и ночи делом, словом, помышлением, объедением, пьянством, тайным вкушением </a:t>
            </a:r>
            <a:r>
              <a:rPr lang="ru-RU" dirty="0" smtClean="0"/>
              <a:t>пищи (слав.- </a:t>
            </a:r>
            <a:r>
              <a:rPr lang="ru-RU" i="1" dirty="0" err="1" smtClean="0"/>
              <a:t>тайноядением</a:t>
            </a:r>
            <a:r>
              <a:rPr lang="ru-RU" dirty="0" smtClean="0"/>
              <a:t>), </a:t>
            </a:r>
            <a:r>
              <a:rPr lang="ru-RU" dirty="0"/>
              <a:t>празднословием, унынием, ленью, пререканием, непослушанием, клеветою, осуждением, небрежностью, самолюбием, </a:t>
            </a:r>
            <a:r>
              <a:rPr lang="ru-RU" dirty="0" smtClean="0"/>
              <a:t>жадностью (</a:t>
            </a:r>
            <a:r>
              <a:rPr lang="ru-RU" i="1" dirty="0" err="1" smtClean="0"/>
              <a:t>многостяжанием</a:t>
            </a:r>
            <a:r>
              <a:rPr lang="ru-RU" dirty="0" smtClean="0"/>
              <a:t>), воровством (</a:t>
            </a:r>
            <a:r>
              <a:rPr lang="ru-RU" i="1" dirty="0" smtClean="0"/>
              <a:t>хищением</a:t>
            </a:r>
            <a:r>
              <a:rPr lang="ru-RU" dirty="0" smtClean="0"/>
              <a:t>), ложью (</a:t>
            </a:r>
            <a:r>
              <a:rPr lang="ru-RU" i="1" dirty="0" err="1" smtClean="0"/>
              <a:t>неправдоглаголанием</a:t>
            </a:r>
            <a:r>
              <a:rPr lang="ru-RU" dirty="0" smtClean="0"/>
              <a:t>), </a:t>
            </a:r>
            <a:r>
              <a:rPr lang="ru-RU" dirty="0" err="1" smtClean="0"/>
              <a:t>скверноприбытчеством</a:t>
            </a:r>
            <a:r>
              <a:rPr lang="ru-RU" i="1" dirty="0" smtClean="0"/>
              <a:t> (т.е. </a:t>
            </a:r>
            <a:r>
              <a:rPr lang="ru-RU" dirty="0" smtClean="0"/>
              <a:t>преступной </a:t>
            </a:r>
            <a:r>
              <a:rPr lang="ru-RU" dirty="0"/>
              <a:t>наживой (</a:t>
            </a:r>
            <a:r>
              <a:rPr lang="ru-RU" dirty="0" smtClean="0"/>
              <a:t>прибылью</a:t>
            </a:r>
            <a:r>
              <a:rPr lang="ru-RU" i="1" dirty="0" smtClean="0"/>
              <a:t>)</a:t>
            </a:r>
            <a:r>
              <a:rPr lang="ru-RU" dirty="0" smtClean="0"/>
              <a:t>, </a:t>
            </a:r>
            <a:r>
              <a:rPr lang="ru-RU" dirty="0" err="1"/>
              <a:t>м</a:t>
            </a:r>
            <a:r>
              <a:rPr lang="ru-RU" dirty="0" err="1" smtClean="0"/>
              <a:t>шелоимством</a:t>
            </a:r>
            <a:r>
              <a:rPr lang="ru-RU" dirty="0"/>
              <a:t> </a:t>
            </a:r>
            <a:r>
              <a:rPr lang="ru-RU" dirty="0" smtClean="0"/>
              <a:t>(т.е. взяточничеством</a:t>
            </a:r>
            <a:r>
              <a:rPr lang="ru-RU" dirty="0"/>
              <a:t>, </a:t>
            </a:r>
            <a:r>
              <a:rPr lang="ru-RU" dirty="0" smtClean="0"/>
              <a:t>корыстолюбие «</a:t>
            </a:r>
            <a:r>
              <a:rPr lang="ru-RU" dirty="0" err="1" smtClean="0"/>
              <a:t>мшел</a:t>
            </a:r>
            <a:r>
              <a:rPr lang="ru-RU" dirty="0" smtClean="0"/>
              <a:t>» </a:t>
            </a:r>
            <a:r>
              <a:rPr lang="ru-RU" dirty="0"/>
              <a:t>— </a:t>
            </a:r>
            <a:r>
              <a:rPr lang="ru-RU" dirty="0" smtClean="0"/>
              <a:t>корысть), ревностью</a:t>
            </a:r>
            <a:r>
              <a:rPr lang="ru-RU" dirty="0"/>
              <a:t>, завистью, гневом, </a:t>
            </a:r>
            <a:r>
              <a:rPr lang="ru-RU" dirty="0" smtClean="0"/>
              <a:t>злопамятством (</a:t>
            </a:r>
            <a:r>
              <a:rPr lang="ru-RU" i="1" dirty="0" err="1" smtClean="0"/>
              <a:t>памятозлобием</a:t>
            </a:r>
            <a:r>
              <a:rPr lang="ru-RU" dirty="0" smtClean="0"/>
              <a:t>), </a:t>
            </a:r>
            <a:r>
              <a:rPr lang="ru-RU" dirty="0"/>
              <a:t>ненавистью, </a:t>
            </a:r>
            <a:r>
              <a:rPr lang="ru-RU" dirty="0" smtClean="0"/>
              <a:t>сребролюбием (</a:t>
            </a:r>
            <a:r>
              <a:rPr lang="ru-RU" i="1" dirty="0" smtClean="0"/>
              <a:t>лихоимством</a:t>
            </a:r>
            <a:r>
              <a:rPr lang="ru-RU" dirty="0" smtClean="0"/>
              <a:t>), </a:t>
            </a:r>
            <a:r>
              <a:rPr lang="ru-RU" dirty="0"/>
              <a:t>и всеми моими чувствами: зрением, слухом, обонянием, вкусом, осязанием и прочими моими грехами, как душевными, так и телесными, которыми я Тебя, Бога моего, прогневал и ближнего моего обидел. О них сожалея, виновным являюсь пред Тобою, Богом моим и имею желание покаяться. Но только помоги мне, Господи Боже мой, смиренно со слезами молю Тебя: прошлые же согрешения мои прости по милосердию Твоему, и разреши, как благой и Человеколюбец, от всех тех грехов, которые я перечислил пред Тобою.</a:t>
            </a:r>
            <a:endParaRPr lang="ru-RU" dirty="0"/>
          </a:p>
        </p:txBody>
      </p:sp>
    </p:spTree>
    <p:extLst>
      <p:ext uri="{BB962C8B-B14F-4D97-AF65-F5344CB8AC3E}">
        <p14:creationId xmlns:p14="http://schemas.microsoft.com/office/powerpoint/2010/main" val="14271383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908720"/>
            <a:ext cx="7498080" cy="5339680"/>
          </a:xfrm>
        </p:spPr>
        <p:txBody>
          <a:bodyPr>
            <a:normAutofit fontScale="62500" lnSpcReduction="20000"/>
          </a:bodyPr>
          <a:lstStyle/>
          <a:p>
            <a:pPr marL="82296" indent="457200" algn="ctr">
              <a:lnSpc>
                <a:spcPct val="120000"/>
              </a:lnSpc>
              <a:spcBef>
                <a:spcPts val="0"/>
              </a:spcBef>
              <a:buNone/>
            </a:pPr>
            <a:r>
              <a:rPr lang="ru-RU" b="1" dirty="0" smtClean="0"/>
              <a:t>Заключительные молитвы</a:t>
            </a:r>
            <a:endParaRPr lang="ru-RU" b="1" dirty="0"/>
          </a:p>
          <a:p>
            <a:pPr marL="82296" indent="457200" algn="just">
              <a:lnSpc>
                <a:spcPct val="120000"/>
              </a:lnSpc>
              <a:spcBef>
                <a:spcPts val="0"/>
              </a:spcBef>
              <a:buNone/>
            </a:pPr>
            <a:r>
              <a:rPr lang="ru-RU" dirty="0"/>
              <a:t>Достойно есть воистину / прославлять Тебя, Богородицу, / вечно блаженную и </a:t>
            </a:r>
            <a:r>
              <a:rPr lang="ru-RU" dirty="0" err="1"/>
              <a:t>пренепорочную</a:t>
            </a:r>
            <a:r>
              <a:rPr lang="ru-RU" dirty="0"/>
              <a:t> / и Матерь Бога нашего. / Честью высшую Херувимов / и несравненно славнейшую Серафимов, / девственно Бога-Слово родившую, / истинную Богородицу – Тебя величаем.</a:t>
            </a:r>
          </a:p>
          <a:p>
            <a:pPr marL="82296" indent="457200">
              <a:lnSpc>
                <a:spcPct val="120000"/>
              </a:lnSpc>
              <a:spcBef>
                <a:spcPts val="0"/>
              </a:spcBef>
              <a:buNone/>
            </a:pPr>
            <a:r>
              <a:rPr lang="ru-RU" dirty="0"/>
              <a:t>Слава, и ныне: Господи, помилуй. Господи, благослови.</a:t>
            </a:r>
          </a:p>
          <a:p>
            <a:pPr marL="82296" indent="457200" algn="just">
              <a:lnSpc>
                <a:spcPct val="120000"/>
              </a:lnSpc>
              <a:spcBef>
                <a:spcPts val="0"/>
              </a:spcBef>
              <a:buNone/>
            </a:pPr>
            <a:r>
              <a:rPr lang="ru-RU" dirty="0"/>
              <a:t>Господи Иисусе Христе, Сын Божий, по молитвам Пречистой Твоей Матери, преподобных и богоносных отцов наших и всех святых, помилуй и спаси меня, грешного</a:t>
            </a:r>
            <a:r>
              <a:rPr lang="ru-RU" dirty="0" smtClean="0"/>
              <a:t>.</a:t>
            </a:r>
          </a:p>
          <a:p>
            <a:pPr marL="82296" indent="457200" algn="just">
              <a:lnSpc>
                <a:spcPct val="120000"/>
              </a:lnSpc>
              <a:spcBef>
                <a:spcPts val="0"/>
              </a:spcBef>
              <a:buNone/>
            </a:pPr>
            <a:endParaRPr lang="ru-RU" dirty="0"/>
          </a:p>
          <a:p>
            <a:pPr marL="82296" indent="457200" algn="just">
              <a:lnSpc>
                <a:spcPct val="120000"/>
              </a:lnSpc>
              <a:spcBef>
                <a:spcPts val="0"/>
              </a:spcBef>
              <a:buNone/>
            </a:pPr>
            <a:endParaRPr lang="ru-RU" dirty="0" smtClean="0"/>
          </a:p>
          <a:p>
            <a:pPr marL="82296" indent="457200" algn="just">
              <a:lnSpc>
                <a:spcPct val="120000"/>
              </a:lnSpc>
              <a:spcBef>
                <a:spcPts val="0"/>
              </a:spcBef>
              <a:buNone/>
            </a:pPr>
            <a:r>
              <a:rPr lang="ru-RU" b="1" dirty="0"/>
              <a:t>Когда отходишь ко сну произноси:</a:t>
            </a:r>
            <a:r>
              <a:rPr lang="ru-RU" dirty="0"/>
              <a:t> В руки Твои, Господи, Иисусе Христе, Боже мой, предаю дух мой. Ты же меня благослови, Ты меня помилуй и жизнь вечную даруй мне. Аминь.</a:t>
            </a:r>
          </a:p>
          <a:p>
            <a:pPr marL="82296" indent="457200" algn="just">
              <a:lnSpc>
                <a:spcPct val="120000"/>
              </a:lnSpc>
              <a:spcBef>
                <a:spcPts val="0"/>
              </a:spcBef>
              <a:buNone/>
            </a:pPr>
            <a:endParaRPr lang="ru-RU" dirty="0"/>
          </a:p>
        </p:txBody>
      </p:sp>
    </p:spTree>
    <p:extLst>
      <p:ext uri="{BB962C8B-B14F-4D97-AF65-F5344CB8AC3E}">
        <p14:creationId xmlns:p14="http://schemas.microsoft.com/office/powerpoint/2010/main" val="290150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Молитвы утренние</a:t>
            </a:r>
            <a:endParaRPr lang="ru-RU" dirty="0"/>
          </a:p>
        </p:txBody>
      </p:sp>
      <p:sp>
        <p:nvSpPr>
          <p:cNvPr id="3" name="Объект 2"/>
          <p:cNvSpPr>
            <a:spLocks noGrp="1"/>
          </p:cNvSpPr>
          <p:nvPr>
            <p:ph idx="1"/>
          </p:nvPr>
        </p:nvSpPr>
        <p:spPr/>
        <p:txBody>
          <a:bodyPr>
            <a:normAutofit fontScale="85000" lnSpcReduction="10000"/>
          </a:bodyPr>
          <a:lstStyle/>
          <a:p>
            <a:pPr marL="82296" indent="457200" algn="just">
              <a:lnSpc>
                <a:spcPct val="110000"/>
              </a:lnSpc>
              <a:spcBef>
                <a:spcPts val="0"/>
              </a:spcBef>
              <a:buNone/>
            </a:pPr>
            <a:r>
              <a:rPr lang="ru-RU" b="1" dirty="0">
                <a:solidFill>
                  <a:srgbClr val="FF0000"/>
                </a:solidFill>
              </a:rPr>
              <a:t>Встав от сна, прежде всякого другого дела стань благоговейно, представляя себя пред Всевидящим Богом, и, совершая крестное знамение, произнеси:</a:t>
            </a:r>
            <a:r>
              <a:rPr lang="ru-RU" dirty="0"/>
              <a:t> Во имя Отца, и Сына, и Святого Духа. </a:t>
            </a:r>
            <a:r>
              <a:rPr lang="ru-RU" dirty="0" smtClean="0"/>
              <a:t>Аминь.</a:t>
            </a:r>
          </a:p>
          <a:p>
            <a:pPr marL="82296" indent="457200" algn="just">
              <a:lnSpc>
                <a:spcPct val="110000"/>
              </a:lnSpc>
              <a:spcBef>
                <a:spcPts val="0"/>
              </a:spcBef>
              <a:buNone/>
            </a:pPr>
            <a:r>
              <a:rPr lang="ru-RU" b="1" dirty="0">
                <a:solidFill>
                  <a:srgbClr val="FF0000"/>
                </a:solidFill>
              </a:rPr>
              <a:t>Затем немного подожди, пока все чувства твои придут в тишину и мысли оставят всё земное, и тогда соверши положенные краткие молитвы с поклонами, без поспешности и со вниманием сердечным.</a:t>
            </a:r>
            <a:endParaRPr lang="ru-RU" dirty="0">
              <a:solidFill>
                <a:srgbClr val="FF0000"/>
              </a:solidFill>
            </a:endParaRPr>
          </a:p>
        </p:txBody>
      </p:sp>
    </p:spTree>
    <p:extLst>
      <p:ext uri="{BB962C8B-B14F-4D97-AF65-F5344CB8AC3E}">
        <p14:creationId xmlns:p14="http://schemas.microsoft.com/office/powerpoint/2010/main" val="526315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260648"/>
            <a:ext cx="3744416" cy="6597352"/>
          </a:xfrm>
        </p:spPr>
        <p:txBody>
          <a:bodyPr>
            <a:normAutofit fontScale="55000" lnSpcReduction="20000"/>
          </a:bodyPr>
          <a:lstStyle/>
          <a:p>
            <a:pPr marL="82296" indent="457200" algn="just">
              <a:lnSpc>
                <a:spcPct val="120000"/>
              </a:lnSpc>
              <a:spcBef>
                <a:spcPts val="0"/>
              </a:spcBef>
              <a:buNone/>
            </a:pPr>
            <a:r>
              <a:rPr lang="ru-RU" dirty="0" smtClean="0"/>
              <a:t>«Приступая </a:t>
            </a:r>
            <a:r>
              <a:rPr lang="ru-RU" dirty="0"/>
              <a:t>к </a:t>
            </a:r>
            <a:r>
              <a:rPr lang="ru-RU" dirty="0" smtClean="0"/>
              <a:t>молитвословию </a:t>
            </a:r>
            <a:r>
              <a:rPr lang="ru-RU" dirty="0"/>
              <a:t>утром или вечером, постой немного, или посиди, или походи, и потрудись в это время отрезвить мысль, отвлекши ее от всех земных дел и предметов. Затем помысли, кто Тот, к Кому ты обратишься в молитве, и кто ты, имеющий теперь начать это молитвенное к Нему обращение — и возбуди в душе соответствующее этому </a:t>
            </a:r>
            <a:r>
              <a:rPr lang="ru-RU" dirty="0" smtClean="0"/>
              <a:t>настрое-</a:t>
            </a:r>
            <a:r>
              <a:rPr lang="ru-RU" dirty="0" err="1" smtClean="0"/>
              <a:t>ние</a:t>
            </a:r>
            <a:r>
              <a:rPr lang="ru-RU" dirty="0" smtClean="0"/>
              <a:t> </a:t>
            </a:r>
            <a:r>
              <a:rPr lang="ru-RU" dirty="0" err="1"/>
              <a:t>самоуничиженного</a:t>
            </a:r>
            <a:r>
              <a:rPr lang="ru-RU" dirty="0"/>
              <a:t> и благоговейным страхом </a:t>
            </a:r>
            <a:r>
              <a:rPr lang="ru-RU" dirty="0" smtClean="0"/>
              <a:t>проник-</a:t>
            </a:r>
            <a:r>
              <a:rPr lang="ru-RU" dirty="0" err="1" smtClean="0"/>
              <a:t>нутого</a:t>
            </a:r>
            <a:r>
              <a:rPr lang="ru-RU" dirty="0" smtClean="0"/>
              <a:t> </a:t>
            </a:r>
            <a:r>
              <a:rPr lang="ru-RU" dirty="0" err="1"/>
              <a:t>предстояния</a:t>
            </a:r>
            <a:r>
              <a:rPr lang="ru-RU" dirty="0"/>
              <a:t> Богу в сердце. В этом все приготовление — благоговейно стать пред Богом, — малое, но </a:t>
            </a:r>
            <a:r>
              <a:rPr lang="ru-RU" dirty="0" err="1"/>
              <a:t>немалозначительное</a:t>
            </a:r>
            <a:r>
              <a:rPr lang="ru-RU" dirty="0"/>
              <a:t>. Тут полагается начало молитвы, доброе же начало —половина </a:t>
            </a:r>
            <a:r>
              <a:rPr lang="ru-RU" dirty="0" smtClean="0"/>
              <a:t>дела»</a:t>
            </a:r>
            <a:r>
              <a:rPr lang="en-US" dirty="0" smtClean="0"/>
              <a:t>.</a:t>
            </a:r>
            <a:endParaRPr lang="ru-RU" dirty="0" smtClean="0"/>
          </a:p>
          <a:p>
            <a:pPr marL="82296" indent="457200" algn="just">
              <a:lnSpc>
                <a:spcPct val="120000"/>
              </a:lnSpc>
              <a:spcBef>
                <a:spcPts val="0"/>
              </a:spcBef>
              <a:buNone/>
            </a:pPr>
            <a:r>
              <a:rPr lang="ru-RU" i="1" dirty="0" smtClean="0"/>
              <a:t>(</a:t>
            </a:r>
            <a:r>
              <a:rPr lang="ru-RU" i="1" dirty="0" err="1" smtClean="0"/>
              <a:t>Свт</a:t>
            </a:r>
            <a:r>
              <a:rPr lang="ru-RU" i="1" dirty="0" smtClean="0"/>
              <a:t>. </a:t>
            </a:r>
            <a:r>
              <a:rPr lang="ru-RU" i="1" dirty="0"/>
              <a:t>Феофан </a:t>
            </a:r>
            <a:r>
              <a:rPr lang="ru-RU" i="1" dirty="0" smtClean="0"/>
              <a:t>Затворник.   </a:t>
            </a:r>
            <a:r>
              <a:rPr lang="ru-RU" i="1" dirty="0"/>
              <a:t>Четыре слова о </a:t>
            </a:r>
            <a:r>
              <a:rPr lang="ru-RU" i="1" dirty="0" smtClean="0"/>
              <a:t>молитве).</a:t>
            </a:r>
            <a:endParaRPr lang="ru-RU" i="1" dirty="0"/>
          </a:p>
        </p:txBody>
      </p:sp>
      <p:pic>
        <p:nvPicPr>
          <p:cNvPr id="1026" name="Picture 2" descr="C:\Users\Василий\Desktop\библейско-богсловские курсы\20 лекция\1352039420_svjatitel-feofan-zatvorni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404664"/>
            <a:ext cx="4290102" cy="5904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6666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476672"/>
            <a:ext cx="7498080" cy="5976664"/>
          </a:xfrm>
        </p:spPr>
        <p:txBody>
          <a:bodyPr>
            <a:normAutofit fontScale="55000" lnSpcReduction="20000"/>
          </a:bodyPr>
          <a:lstStyle/>
          <a:p>
            <a:pPr marL="82296" indent="457200" algn="just">
              <a:lnSpc>
                <a:spcPct val="120000"/>
              </a:lnSpc>
              <a:spcBef>
                <a:spcPts val="0"/>
              </a:spcBef>
              <a:buNone/>
            </a:pPr>
            <a:r>
              <a:rPr lang="ru-RU" dirty="0" smtClean="0"/>
              <a:t>«Так </a:t>
            </a:r>
            <a:r>
              <a:rPr lang="ru-RU" dirty="0"/>
              <a:t>установившись </a:t>
            </a:r>
            <a:r>
              <a:rPr lang="ru-RU" dirty="0" err="1"/>
              <a:t>внутренно</a:t>
            </a:r>
            <a:r>
              <a:rPr lang="ru-RU" dirty="0"/>
              <a:t>, стань затем пред иконою и, положив несколько поклонов, начинай обычное молитвословие: «Слава Тебе, Боже наш, слава Тебе», «Царю Небесный, Утешителю, Душе истины» и прочее. Читай неспешно, во всякое слово вникай, и мысль всякого слова до сердца доводи, сопровождая то поклонами. В этом все дело </a:t>
            </a:r>
            <a:r>
              <a:rPr lang="ru-RU" dirty="0" err="1"/>
              <a:t>читания</a:t>
            </a:r>
            <a:r>
              <a:rPr lang="ru-RU" dirty="0"/>
              <a:t> молитвы, Богу приятного и плодоносного. Вникай во всякое слово и мысль слова до сердца доводи, иначе — понимай, что читаешь, и понятое чувствуй. Других правил не требуется. Эти два — понимай и чувствуй, — исполненные как следует, украшают всякое молитвословие полным достоинством и сообщают ему все плодотворное действие. Читаешь: «очисти </a:t>
            </a:r>
            <a:r>
              <a:rPr lang="ru-RU" dirty="0" err="1"/>
              <a:t>ны</a:t>
            </a:r>
            <a:r>
              <a:rPr lang="ru-RU" dirty="0"/>
              <a:t> от </a:t>
            </a:r>
            <a:r>
              <a:rPr lang="ru-RU" dirty="0" err="1"/>
              <a:t>всякия</a:t>
            </a:r>
            <a:r>
              <a:rPr lang="ru-RU" dirty="0"/>
              <a:t> скверны» — восчувствуй свою </a:t>
            </a:r>
            <a:r>
              <a:rPr lang="ru-RU" dirty="0" err="1"/>
              <a:t>скверноту</a:t>
            </a:r>
            <a:r>
              <a:rPr lang="ru-RU" dirty="0"/>
              <a:t>, возжелай чистоты и с упованием взыщи, ее у Господа. Читаешь: «</a:t>
            </a:r>
            <a:r>
              <a:rPr lang="ru-RU" dirty="0" err="1"/>
              <a:t>остави</a:t>
            </a:r>
            <a:r>
              <a:rPr lang="ru-RU" dirty="0"/>
              <a:t> нам долги наша, </a:t>
            </a:r>
            <a:r>
              <a:rPr lang="ru-RU" dirty="0" err="1"/>
              <a:t>якоже</a:t>
            </a:r>
            <a:r>
              <a:rPr lang="ru-RU" dirty="0"/>
              <a:t> же и мы оставляем должником нашим» — и в душе своей всем прости, и сердцем, все всем простившим, проси себе у Господа прощения. Читаешь: «да будет воля Твоя» — и в своем сердце совершенно предай Господу твою участь и изъяви беспрекословную готовность благодушно встретить все, что Господу будет угодно тебе послать.</a:t>
            </a:r>
          </a:p>
          <a:p>
            <a:pPr marL="82296" indent="457200" algn="just">
              <a:lnSpc>
                <a:spcPct val="120000"/>
              </a:lnSpc>
              <a:spcBef>
                <a:spcPts val="0"/>
              </a:spcBef>
              <a:buNone/>
            </a:pPr>
            <a:r>
              <a:rPr lang="ru-RU" dirty="0"/>
              <a:t>Если будешь так действовать при каждом стихе твоей молитвы, то у тебя будет надлежащее молитвословие</a:t>
            </a:r>
            <a:r>
              <a:rPr lang="ru-RU" dirty="0" smtClean="0"/>
              <a:t>».</a:t>
            </a:r>
          </a:p>
          <a:p>
            <a:pPr marL="82296" indent="457200" algn="r">
              <a:lnSpc>
                <a:spcPct val="120000"/>
              </a:lnSpc>
              <a:spcBef>
                <a:spcPts val="0"/>
              </a:spcBef>
              <a:buNone/>
            </a:pPr>
            <a:r>
              <a:rPr lang="ru-RU" i="1" dirty="0"/>
              <a:t>(</a:t>
            </a:r>
            <a:r>
              <a:rPr lang="ru-RU" i="1" dirty="0" err="1"/>
              <a:t>Свт</a:t>
            </a:r>
            <a:r>
              <a:rPr lang="ru-RU" i="1" dirty="0"/>
              <a:t>. Феофан Затворник.   Четыре слова о молитве).</a:t>
            </a:r>
          </a:p>
          <a:p>
            <a:pPr marL="82296" indent="457200" algn="just">
              <a:lnSpc>
                <a:spcPct val="120000"/>
              </a:lnSpc>
              <a:spcBef>
                <a:spcPts val="0"/>
              </a:spcBef>
              <a:buNone/>
            </a:pPr>
            <a:endParaRPr lang="ru-RU" dirty="0"/>
          </a:p>
        </p:txBody>
      </p:sp>
    </p:spTree>
    <p:extLst>
      <p:ext uri="{BB962C8B-B14F-4D97-AF65-F5344CB8AC3E}">
        <p14:creationId xmlns:p14="http://schemas.microsoft.com/office/powerpoint/2010/main" val="3706680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0"/>
            <a:ext cx="8388424" cy="6741368"/>
          </a:xfrm>
        </p:spPr>
        <p:txBody>
          <a:bodyPr>
            <a:noAutofit/>
          </a:bodyPr>
          <a:lstStyle/>
          <a:p>
            <a:pPr marL="82296" indent="457200" algn="ctr">
              <a:spcBef>
                <a:spcPts val="0"/>
              </a:spcBef>
              <a:buNone/>
            </a:pPr>
            <a:r>
              <a:rPr lang="ru-RU" sz="1700" b="1" dirty="0" smtClean="0"/>
              <a:t>Советы </a:t>
            </a:r>
            <a:r>
              <a:rPr lang="ru-RU" sz="1700" b="1" dirty="0" err="1" smtClean="0"/>
              <a:t>свт</a:t>
            </a:r>
            <a:r>
              <a:rPr lang="ru-RU" sz="1700" b="1" dirty="0" smtClean="0"/>
              <a:t>. Феофана относительно чтения молитвенного правила:</a:t>
            </a:r>
          </a:p>
          <a:p>
            <a:pPr marL="82296" indent="457200" algn="ctr">
              <a:spcBef>
                <a:spcPts val="0"/>
              </a:spcBef>
              <a:buNone/>
            </a:pPr>
            <a:endParaRPr lang="ru-RU" sz="1000" b="1" dirty="0" smtClean="0"/>
          </a:p>
          <a:p>
            <a:pPr indent="457200" algn="just">
              <a:spcBef>
                <a:spcPts val="0"/>
              </a:spcBef>
            </a:pPr>
            <a:r>
              <a:rPr lang="ru-RU" sz="1700" dirty="0"/>
              <a:t>«а) никогда спешно не читайте, а читайте будто нараспев... В древности все читаемые молитвы брались из псалмов... Но нигде не встречаю слова «читать», а везде «петь»...</a:t>
            </a:r>
          </a:p>
          <a:p>
            <a:pPr indent="457200" algn="just">
              <a:spcBef>
                <a:spcPts val="0"/>
              </a:spcBef>
            </a:pPr>
            <a:r>
              <a:rPr lang="ru-RU" sz="1700" dirty="0"/>
              <a:t>б) во всякое слово вникайте и не мысль только читаемого воспроизводите в сознании, но и чувство соответственное возбуждайте...</a:t>
            </a:r>
          </a:p>
          <a:p>
            <a:pPr indent="457200" algn="just">
              <a:spcBef>
                <a:spcPts val="0"/>
              </a:spcBef>
            </a:pPr>
            <a:r>
              <a:rPr lang="ru-RU" sz="1700" dirty="0"/>
              <a:t>в) чтобы подсечь позыв на спешное чтение, положите — не то и то вычитывать, а простоять на </a:t>
            </a:r>
            <a:r>
              <a:rPr lang="ru-RU" sz="1700" dirty="0" err="1"/>
              <a:t>читательном</a:t>
            </a:r>
            <a:r>
              <a:rPr lang="ru-RU" sz="1700" dirty="0"/>
              <a:t> молитвословии четверть часа, полчаса, час... сколько обычно выстаиваете... и затем не заботьтесь... сколько прочитаете молитв, — а как пришло время, если нет охоты стоять далее, переставайте читать...</a:t>
            </a:r>
          </a:p>
          <a:p>
            <a:pPr indent="457200" algn="just">
              <a:spcBef>
                <a:spcPts val="0"/>
              </a:spcBef>
            </a:pPr>
            <a:r>
              <a:rPr lang="ru-RU" sz="1700" dirty="0"/>
              <a:t>г) положив это, однако ж, на часы не посматривайте, а так становитесь, чтобы стоять без конца: мысль и не будет забегать вперед...</a:t>
            </a:r>
          </a:p>
          <a:p>
            <a:pPr indent="457200" algn="just">
              <a:spcBef>
                <a:spcPts val="0"/>
              </a:spcBef>
            </a:pPr>
            <a:r>
              <a:rPr lang="ru-RU" sz="1700" dirty="0"/>
              <a:t>д) чтобы способствовать движению молитвенных чувств в свободное время, перечитывайте и передумывайте все молитвы, которые входят в ваше правило, — и перечувствуйте их, чтобы, когда на правиле станете их читать, знать, наперед, какое чувство должно быть возбуждаемо в сердце...</a:t>
            </a:r>
          </a:p>
          <a:p>
            <a:pPr indent="457200" algn="just">
              <a:spcBef>
                <a:spcPts val="0"/>
              </a:spcBef>
            </a:pPr>
            <a:r>
              <a:rPr lang="ru-RU" sz="1700" dirty="0"/>
              <a:t>е) никогда не читайте без перерыва молитвы, а всегда перерывайте их </a:t>
            </a:r>
            <a:r>
              <a:rPr lang="ru-RU" sz="1700" dirty="0" err="1"/>
              <a:t>своеличною</a:t>
            </a:r>
            <a:r>
              <a:rPr lang="ru-RU" sz="1700" dirty="0"/>
              <a:t> молитвою, с поклонами, в средине ли молитв придется это сделать или в конце. Как только </a:t>
            </a:r>
            <a:r>
              <a:rPr lang="ru-RU" sz="1700" dirty="0" err="1"/>
              <a:t>вспадет</a:t>
            </a:r>
            <a:r>
              <a:rPr lang="ru-RU" sz="1700" dirty="0"/>
              <a:t> что на сердце, тотчас останавливайтесь читать и кладите поклоны. Это последнее правило — самое нужное и самое необходимое для воспитания духа молитвенного... Если какое иное чувство займет очень, вы и будьте с ним и кладите поклоны, а чтение оставьте... так до самого конца положенного времени</a:t>
            </a:r>
            <a:r>
              <a:rPr lang="ru-RU" sz="1700" dirty="0" smtClean="0"/>
              <a:t>».</a:t>
            </a:r>
          </a:p>
          <a:p>
            <a:pPr indent="0" algn="r">
              <a:spcBef>
                <a:spcPts val="0"/>
              </a:spcBef>
              <a:buNone/>
            </a:pPr>
            <a:r>
              <a:rPr lang="ru-RU" sz="1700" i="1" dirty="0" smtClean="0"/>
              <a:t>24 </a:t>
            </a:r>
            <a:r>
              <a:rPr lang="ru-RU" sz="1700" i="1" dirty="0"/>
              <a:t>июня </a:t>
            </a:r>
            <a:r>
              <a:rPr lang="ru-RU" sz="1700" i="1" dirty="0" smtClean="0"/>
              <a:t>1873 </a:t>
            </a:r>
            <a:r>
              <a:rPr lang="ru-RU" sz="1700" i="1" dirty="0"/>
              <a:t>г. </a:t>
            </a:r>
          </a:p>
          <a:p>
            <a:pPr marL="82296" indent="0" algn="r">
              <a:buNone/>
            </a:pPr>
            <a:r>
              <a:rPr lang="ru-RU" sz="1700" i="1" dirty="0"/>
              <a:t>(№ 807. письмо 773. </a:t>
            </a:r>
            <a:r>
              <a:rPr lang="ru-RU" sz="1700" i="1" dirty="0" err="1"/>
              <a:t>вып</a:t>
            </a:r>
            <a:r>
              <a:rPr lang="ru-RU" sz="1700" i="1" dirty="0"/>
              <a:t>. 5. стр. З.) </a:t>
            </a:r>
          </a:p>
          <a:p>
            <a:pPr indent="0" algn="just">
              <a:spcBef>
                <a:spcPts val="0"/>
              </a:spcBef>
              <a:buNone/>
            </a:pPr>
            <a:endParaRPr lang="ru-RU" sz="1700" dirty="0"/>
          </a:p>
          <a:p>
            <a:pPr marL="82296" indent="457200">
              <a:spcBef>
                <a:spcPts val="0"/>
              </a:spcBef>
              <a:buNone/>
            </a:pPr>
            <a:endParaRPr lang="ru-RU" sz="1700" dirty="0"/>
          </a:p>
        </p:txBody>
      </p:sp>
    </p:spTree>
    <p:extLst>
      <p:ext uri="{BB962C8B-B14F-4D97-AF65-F5344CB8AC3E}">
        <p14:creationId xmlns:p14="http://schemas.microsoft.com/office/powerpoint/2010/main" val="2373906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188640"/>
            <a:ext cx="8028384" cy="6669360"/>
          </a:xfrm>
        </p:spPr>
        <p:txBody>
          <a:bodyPr>
            <a:normAutofit fontScale="55000" lnSpcReduction="20000"/>
          </a:bodyPr>
          <a:lstStyle/>
          <a:p>
            <a:pPr marL="82296" indent="457200" algn="just">
              <a:spcBef>
                <a:spcPts val="0"/>
              </a:spcBef>
              <a:buNone/>
            </a:pPr>
            <a:r>
              <a:rPr lang="ru-RU" dirty="0"/>
              <a:t>Господи Иисусе Христе, Сыне Божий, молитв ради </a:t>
            </a:r>
            <a:r>
              <a:rPr lang="ru-RU" dirty="0" err="1"/>
              <a:t>Пречистыя</a:t>
            </a:r>
            <a:r>
              <a:rPr lang="ru-RU" dirty="0"/>
              <a:t> </a:t>
            </a:r>
            <a:r>
              <a:rPr lang="ru-RU" dirty="0" err="1"/>
              <a:t>Твоея</a:t>
            </a:r>
            <a:r>
              <a:rPr lang="ru-RU" dirty="0"/>
              <a:t> Матери, и всех святых, помилуй нас. Аминь.</a:t>
            </a:r>
          </a:p>
          <a:p>
            <a:pPr marL="82296" indent="457200" algn="just">
              <a:spcBef>
                <a:spcPts val="0"/>
              </a:spcBef>
              <a:buNone/>
            </a:pPr>
            <a:r>
              <a:rPr lang="ru-RU" dirty="0"/>
              <a:t>Слава Тебе, Боже наш, слава Тебе. </a:t>
            </a:r>
            <a:endParaRPr lang="ru-RU" dirty="0" smtClean="0"/>
          </a:p>
          <a:p>
            <a:pPr marL="82296" indent="457200" algn="just">
              <a:spcBef>
                <a:spcPts val="0"/>
              </a:spcBef>
              <a:buNone/>
            </a:pPr>
            <a:r>
              <a:rPr lang="ru-RU" dirty="0" smtClean="0"/>
              <a:t>Царю </a:t>
            </a:r>
            <a:r>
              <a:rPr lang="ru-RU" dirty="0"/>
              <a:t>Небесный</a:t>
            </a:r>
            <a:r>
              <a:rPr lang="ru-RU" dirty="0" smtClean="0"/>
              <a:t>: </a:t>
            </a:r>
          </a:p>
          <a:p>
            <a:pPr marL="82296" indent="457200" algn="just">
              <a:spcBef>
                <a:spcPts val="0"/>
              </a:spcBef>
              <a:buNone/>
            </a:pPr>
            <a:r>
              <a:rPr lang="ru-RU" b="1" dirty="0" err="1" smtClean="0"/>
              <a:t>Трисвятое</a:t>
            </a:r>
            <a:r>
              <a:rPr lang="ru-RU" b="1" dirty="0" smtClean="0"/>
              <a:t> </a:t>
            </a:r>
            <a:r>
              <a:rPr lang="ru-RU" b="1" dirty="0"/>
              <a:t>и по</a:t>
            </a:r>
            <a:r>
              <a:rPr lang="ru-RU" dirty="0"/>
              <a:t> Отче наш:</a:t>
            </a:r>
          </a:p>
          <a:p>
            <a:pPr marL="82296" indent="457200" algn="ctr">
              <a:spcBef>
                <a:spcPts val="0"/>
              </a:spcBef>
              <a:buNone/>
            </a:pPr>
            <a:r>
              <a:rPr lang="ru-RU" b="1" dirty="0"/>
              <a:t>Тропари Пресвятой Троице</a:t>
            </a:r>
          </a:p>
          <a:p>
            <a:pPr marL="82296" indent="457200" algn="just">
              <a:spcBef>
                <a:spcPts val="0"/>
              </a:spcBef>
              <a:buNone/>
            </a:pPr>
            <a:r>
              <a:rPr lang="ru-RU" dirty="0"/>
              <a:t>Восстав от сна, припадаем к Тебе, Благой, / и ангельскую песнь возглашаем Тебе, Сильный: / "Свят, Свят, Свят Ты, Боже, / по молитвам Богородицы помилуй нас!"</a:t>
            </a:r>
          </a:p>
          <a:p>
            <a:pPr marL="82296" indent="457200" algn="just">
              <a:spcBef>
                <a:spcPts val="0"/>
              </a:spcBef>
              <a:buNone/>
            </a:pPr>
            <a:r>
              <a:rPr lang="ru-RU" b="1" dirty="0"/>
              <a:t>Слава:</a:t>
            </a:r>
            <a:r>
              <a:rPr lang="ru-RU" dirty="0"/>
              <a:t> С постели и от сна Ты поднял меня, Господи! / Ум мой просвети и сердце, / и уста мои отверзи, / чтобы воспевать Тебя, Святая Троица: / "Свят, Свят, Свят Ты, Боже, / по молитвам Богородицы помилуй нас</a:t>
            </a:r>
            <a:r>
              <a:rPr lang="ru-RU" dirty="0" smtClean="0"/>
              <a:t>!«</a:t>
            </a:r>
          </a:p>
          <a:p>
            <a:pPr marL="82296" indent="457200" algn="just">
              <a:spcBef>
                <a:spcPts val="0"/>
              </a:spcBef>
              <a:buNone/>
            </a:pPr>
            <a:r>
              <a:rPr lang="ru-RU" b="1" dirty="0"/>
              <a:t>И ныне:</a:t>
            </a:r>
            <a:r>
              <a:rPr lang="ru-RU" dirty="0"/>
              <a:t> Внезапно Судия придёт, / и дела каждого обнаружатся. / Но в страхе воскликнем в полночь: / "Свят, Свят, Свят Ты, Боже, / по молитвам Богородицы помилуй нас</a:t>
            </a:r>
            <a:r>
              <a:rPr lang="ru-RU" dirty="0" smtClean="0"/>
              <a:t>!«</a:t>
            </a:r>
          </a:p>
          <a:p>
            <a:pPr marL="82296" indent="457200" algn="just">
              <a:spcBef>
                <a:spcPts val="0"/>
              </a:spcBef>
              <a:buNone/>
            </a:pPr>
            <a:r>
              <a:rPr lang="ru-RU" dirty="0"/>
              <a:t>Господи, помилуй. </a:t>
            </a:r>
            <a:r>
              <a:rPr lang="ru-RU" b="1" dirty="0"/>
              <a:t>(12</a:t>
            </a:r>
            <a:r>
              <a:rPr lang="ru-RU" b="1" dirty="0" smtClean="0"/>
              <a:t>)</a:t>
            </a:r>
          </a:p>
          <a:p>
            <a:pPr marL="82296" indent="457200" algn="ctr">
              <a:spcBef>
                <a:spcPts val="0"/>
              </a:spcBef>
              <a:buNone/>
            </a:pPr>
            <a:r>
              <a:rPr lang="ru-RU" b="1" dirty="0"/>
              <a:t>Молитва Пресвятой Троице</a:t>
            </a:r>
          </a:p>
          <a:p>
            <a:pPr marL="82296" indent="457200" algn="just">
              <a:spcBef>
                <a:spcPts val="0"/>
              </a:spcBef>
              <a:buNone/>
            </a:pPr>
            <a:r>
              <a:rPr lang="ru-RU" dirty="0"/>
              <a:t>Восстав от сна, благодарю Тебя, Святая Троица, что по великой Твоей благости и долготерпению, Ты, Боже, не прогневался на меня, ленивого и грешного, и не погубил меня с беззакониями моими, но оказал мне обычное Твоё человеколюбие, и поднял меня, в бесчувствии лежащего, чтобы я рано утром к Тебе обратился и славословил власть Твою. И ныне просвети взоры мыслей моих, отверзи уста мои, чтобы мне поучаться слову Твоему, и уразумевать заповеди Твои, и творить волю Твою, и петь, прославляя Тебя от сердца, и воспевать </a:t>
            </a:r>
            <a:r>
              <a:rPr lang="ru-RU" dirty="0" err="1"/>
              <a:t>всесвятое</a:t>
            </a:r>
            <a:r>
              <a:rPr lang="ru-RU" dirty="0"/>
              <a:t> имя Твоё, Отца, и Сына, и Святого Духа ныне, и всегда, и во веки веков. Аминь.</a:t>
            </a:r>
          </a:p>
          <a:p>
            <a:pPr marL="82296" indent="457200" algn="just">
              <a:spcBef>
                <a:spcPts val="0"/>
              </a:spcBef>
              <a:buNone/>
            </a:pPr>
            <a:r>
              <a:rPr lang="ru-RU" dirty="0"/>
              <a:t>Придите, поклонимся Царю нашему, Богу</a:t>
            </a:r>
            <a:r>
              <a:rPr lang="ru-RU" dirty="0" smtClean="0"/>
              <a:t>.</a:t>
            </a:r>
          </a:p>
          <a:p>
            <a:pPr marL="82296" indent="457200" algn="just">
              <a:spcBef>
                <a:spcPts val="0"/>
              </a:spcBef>
              <a:buNone/>
            </a:pPr>
            <a:r>
              <a:rPr lang="ru-RU" dirty="0"/>
              <a:t>Придите, поклонимся и припадем ко Христу, Царю, нашему Богу</a:t>
            </a:r>
            <a:r>
              <a:rPr lang="ru-RU" dirty="0" smtClean="0"/>
              <a:t>.</a:t>
            </a:r>
          </a:p>
          <a:p>
            <a:pPr marL="82296" indent="457200" algn="just">
              <a:spcBef>
                <a:spcPts val="0"/>
              </a:spcBef>
              <a:buNone/>
            </a:pPr>
            <a:r>
              <a:rPr lang="ru-RU" dirty="0"/>
              <a:t>Придите, поклонимся и припадем к Самому Христу, Царю и Богу нашему.</a:t>
            </a:r>
            <a:endParaRPr lang="ru-RU" dirty="0"/>
          </a:p>
        </p:txBody>
      </p:sp>
    </p:spTree>
    <p:extLst>
      <p:ext uri="{BB962C8B-B14F-4D97-AF65-F5344CB8AC3E}">
        <p14:creationId xmlns:p14="http://schemas.microsoft.com/office/powerpoint/2010/main" val="31402726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0"/>
            <a:ext cx="8100392" cy="6858000"/>
          </a:xfrm>
        </p:spPr>
        <p:txBody>
          <a:bodyPr>
            <a:normAutofit fontScale="55000" lnSpcReduction="20000"/>
          </a:bodyPr>
          <a:lstStyle/>
          <a:p>
            <a:pPr marL="82296" indent="0" algn="ctr">
              <a:buNone/>
            </a:pPr>
            <a:endParaRPr lang="ru-RU" b="1" dirty="0" smtClean="0"/>
          </a:p>
          <a:p>
            <a:pPr marL="82296" indent="0" algn="ctr">
              <a:buNone/>
            </a:pPr>
            <a:r>
              <a:rPr lang="ru-RU" b="1" dirty="0" smtClean="0"/>
              <a:t>Псалом 50</a:t>
            </a:r>
          </a:p>
          <a:p>
            <a:pPr marL="82296" indent="0" algn="ctr">
              <a:buNone/>
            </a:pPr>
            <a:endParaRPr lang="ru-RU" b="1" dirty="0"/>
          </a:p>
          <a:p>
            <a:pPr marL="82296" indent="457200" algn="just">
              <a:lnSpc>
                <a:spcPct val="120000"/>
              </a:lnSpc>
              <a:spcBef>
                <a:spcPts val="0"/>
              </a:spcBef>
              <a:buNone/>
            </a:pPr>
            <a:r>
              <a:rPr lang="ru-RU" dirty="0"/>
              <a:t>Помилуй меня, Боже, по великой милости Твоей и по множеству щедрот Твоих изгладь беззаконие моё; совершенно омой меня от беззакония моего, и от греха моего очисти меня. Ибо беззаконие моё я знаю, и грех мой всегда предо мною. Тебе, Единому, я согрешил и злое пред Тобою сотворил, – да будешь оправдан в словах Твоих и победишь, если вступят с Тобою в суд. Ибо вот, я в беззакониях </a:t>
            </a:r>
            <a:r>
              <a:rPr lang="ru-RU" dirty="0" err="1"/>
              <a:t>зача́т</a:t>
            </a:r>
            <a:r>
              <a:rPr lang="ru-RU" dirty="0"/>
              <a:t>, и во грехах родила́ меня мать моя. Ибо вот, Ты истину возлюбил, сокрытое и тайное премудрости Твоей мне открыл. Ты </a:t>
            </a:r>
            <a:r>
              <a:rPr lang="ru-RU" dirty="0" err="1"/>
              <a:t>окропи́шь</a:t>
            </a:r>
            <a:r>
              <a:rPr lang="ru-RU" dirty="0"/>
              <a:t> меня </a:t>
            </a:r>
            <a:r>
              <a:rPr lang="ru-RU" dirty="0" err="1"/>
              <a:t>иссо́пом</a:t>
            </a:r>
            <a:r>
              <a:rPr lang="ru-RU" dirty="0"/>
              <a:t> – и буду очищен; омоешь меня – и сделаюсь белее снега, дашь мне услышать радость и веселие – возрадуются кости униженные. Отврати лицо Твоё от грехов моих и все беззакония мои изгладь. Сердце чистое сотвори во мне, Боже, и Дух Правый обнови внутри меня. Не отринь меня от лица́ Твоего и Духа Твоего Святого не отними от меня. Возврати мне радость спасения Твоего и Духом Владычественным утверди меня. Научу беззаконных путям Твоим, и нечестивые к Тебе обратятся. Избавь меня от </a:t>
            </a:r>
            <a:r>
              <a:rPr lang="ru-RU" dirty="0" err="1"/>
              <a:t>крове́й</a:t>
            </a:r>
            <a:r>
              <a:rPr lang="ru-RU" dirty="0"/>
              <a:t>, Боже, Боже спасения моего, возрадуется язык мой правде Твоей. Господи, Ты откроешь уста мои, и уста мои возвестят хвалу Твою. Ибо если бы жертвы Ты восхотел, я дал бы её, – к всесожжениям не будешь </a:t>
            </a:r>
            <a:r>
              <a:rPr lang="ru-RU" dirty="0" err="1"/>
              <a:t>благоволи́ть</a:t>
            </a:r>
            <a:r>
              <a:rPr lang="ru-RU" dirty="0"/>
              <a:t>. Жертва Богу – дух сокрушённый, </a:t>
            </a:r>
            <a:r>
              <a:rPr lang="ru-RU" dirty="0" err="1"/>
              <a:t>се́рдца</a:t>
            </a:r>
            <a:r>
              <a:rPr lang="ru-RU" dirty="0"/>
              <a:t> сокрушённого и смиренного Бог не </a:t>
            </a:r>
            <a:r>
              <a:rPr lang="ru-RU" dirty="0" err="1"/>
              <a:t>пре́зрит</a:t>
            </a:r>
            <a:r>
              <a:rPr lang="ru-RU" dirty="0"/>
              <a:t>. </a:t>
            </a:r>
            <a:r>
              <a:rPr lang="ru-RU" dirty="0" err="1"/>
              <a:t>Облагодете́льствуй</a:t>
            </a:r>
            <a:r>
              <a:rPr lang="ru-RU" dirty="0"/>
              <a:t>, Господи, во </a:t>
            </a:r>
            <a:r>
              <a:rPr lang="ru-RU" dirty="0" err="1"/>
              <a:t>благоволе́нии</a:t>
            </a:r>
            <a:r>
              <a:rPr lang="ru-RU" dirty="0"/>
              <a:t> Твоём Сион, и да будут воздвигнуты стены Иерусалима, – тогда примешь благосклонно жертву правды, возношение и всесожжения, тогда </a:t>
            </a:r>
            <a:r>
              <a:rPr lang="ru-RU" dirty="0" err="1"/>
              <a:t>возло́жат</a:t>
            </a:r>
            <a:r>
              <a:rPr lang="ru-RU" dirty="0"/>
              <a:t> на алтарь Твой тельцов.</a:t>
            </a:r>
          </a:p>
          <a:p>
            <a:pPr marL="82296" indent="0">
              <a:buNone/>
            </a:pPr>
            <a:endParaRPr lang="ru-RU" dirty="0"/>
          </a:p>
        </p:txBody>
      </p:sp>
    </p:spTree>
    <p:extLst>
      <p:ext uri="{BB962C8B-B14F-4D97-AF65-F5344CB8AC3E}">
        <p14:creationId xmlns:p14="http://schemas.microsoft.com/office/powerpoint/2010/main" val="16677873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1143000"/>
          </a:xfrm>
        </p:spPr>
        <p:txBody>
          <a:bodyPr>
            <a:normAutofit fontScale="90000"/>
          </a:bodyPr>
          <a:lstStyle/>
          <a:p>
            <a:pPr algn="ctr"/>
            <a:r>
              <a:rPr lang="ru-RU" b="1" dirty="0"/>
              <a:t>Символ веры</a:t>
            </a:r>
            <a:br>
              <a:rPr lang="ru-RU" b="1" dirty="0"/>
            </a:br>
            <a:endParaRPr lang="ru-RU" dirty="0"/>
          </a:p>
        </p:txBody>
      </p:sp>
      <p:sp>
        <p:nvSpPr>
          <p:cNvPr id="3" name="Объект 2"/>
          <p:cNvSpPr>
            <a:spLocks noGrp="1"/>
          </p:cNvSpPr>
          <p:nvPr>
            <p:ph idx="1"/>
          </p:nvPr>
        </p:nvSpPr>
        <p:spPr>
          <a:xfrm>
            <a:off x="1435608" y="836712"/>
            <a:ext cx="7498080" cy="5832648"/>
          </a:xfrm>
        </p:spPr>
        <p:txBody>
          <a:bodyPr>
            <a:noAutofit/>
          </a:bodyPr>
          <a:lstStyle/>
          <a:p>
            <a:pPr marL="0" indent="457200" algn="just">
              <a:spcBef>
                <a:spcPts val="0"/>
              </a:spcBef>
              <a:buNone/>
            </a:pPr>
            <a:r>
              <a:rPr lang="ru-RU" sz="1800" dirty="0" smtClean="0"/>
              <a:t>1</a:t>
            </a:r>
            <a:r>
              <a:rPr lang="ru-RU" sz="1800" dirty="0"/>
              <a:t> Верую во единого Бога, Отца, Вседержителя, Творца неба и земли, всего и видимого и невидимого.</a:t>
            </a:r>
          </a:p>
          <a:p>
            <a:pPr marL="0" indent="457200" algn="just">
              <a:spcBef>
                <a:spcPts val="0"/>
              </a:spcBef>
              <a:buNone/>
            </a:pPr>
            <a:r>
              <a:rPr lang="ru-RU" sz="1800" dirty="0"/>
              <a:t>2 И во единого Господа Иисуса Христа, Сына Божия, Единородного, от Отца рожденного прежде всех веков, Света от Света, Бога истинного от Бога истинного, рожденного, несотворенного, единосущного Отцу, через Которого всё произошло</a:t>
            </a:r>
            <a:r>
              <a:rPr lang="ru-RU" sz="1800" dirty="0" smtClean="0"/>
              <a:t>.</a:t>
            </a:r>
          </a:p>
          <a:p>
            <a:pPr marL="0" indent="457200" algn="just">
              <a:spcBef>
                <a:spcPts val="0"/>
              </a:spcBef>
              <a:buNone/>
            </a:pPr>
            <a:r>
              <a:rPr lang="ru-RU" sz="1800" dirty="0"/>
              <a:t>3 Ради нас, людей, и нашего ради спасения сошедшего с небес, и воплотившегося от Духа Святого и Марии Девы, и вочеловечившегося</a:t>
            </a:r>
            <a:r>
              <a:rPr lang="ru-RU" sz="1800" dirty="0" smtClean="0"/>
              <a:t>.</a:t>
            </a:r>
          </a:p>
          <a:p>
            <a:pPr marL="0" indent="457200" algn="just">
              <a:spcBef>
                <a:spcPts val="0"/>
              </a:spcBef>
              <a:buNone/>
            </a:pPr>
            <a:r>
              <a:rPr lang="ru-RU" sz="1800" dirty="0"/>
              <a:t>4 Распятого же за нас при Понтии Пилате, и страдавшего, и погребенного</a:t>
            </a:r>
            <a:r>
              <a:rPr lang="ru-RU" sz="1800" dirty="0" smtClean="0"/>
              <a:t>.</a:t>
            </a:r>
          </a:p>
          <a:p>
            <a:pPr marL="0" indent="457200" algn="just">
              <a:spcBef>
                <a:spcPts val="0"/>
              </a:spcBef>
              <a:buNone/>
            </a:pPr>
            <a:r>
              <a:rPr lang="ru-RU" sz="1800" dirty="0"/>
              <a:t>5 И воскресшего в третий день, по Писаниям</a:t>
            </a:r>
            <a:r>
              <a:rPr lang="ru-RU" sz="1800" dirty="0" smtClean="0"/>
              <a:t>.</a:t>
            </a:r>
          </a:p>
          <a:p>
            <a:pPr marL="0" indent="457200" algn="just">
              <a:spcBef>
                <a:spcPts val="0"/>
              </a:spcBef>
              <a:buNone/>
            </a:pPr>
            <a:r>
              <a:rPr lang="ru-RU" sz="1800" dirty="0"/>
              <a:t>6 И </a:t>
            </a:r>
            <a:r>
              <a:rPr lang="ru-RU" sz="1800" dirty="0" err="1"/>
              <a:t>восшедшего</a:t>
            </a:r>
            <a:r>
              <a:rPr lang="ru-RU" sz="1800" dirty="0"/>
              <a:t> на небеса, и сидящего справа от Отца</a:t>
            </a:r>
            <a:r>
              <a:rPr lang="ru-RU" sz="1800" dirty="0" smtClean="0"/>
              <a:t>.</a:t>
            </a:r>
          </a:p>
          <a:p>
            <a:pPr marL="0" indent="457200" algn="just">
              <a:spcBef>
                <a:spcPts val="0"/>
              </a:spcBef>
              <a:buNone/>
            </a:pPr>
            <a:r>
              <a:rPr lang="ru-RU" sz="1800" dirty="0"/>
              <a:t>7 И снова грядущего со славою судить живых и мёртвых, и Царству Его не будет конца</a:t>
            </a:r>
            <a:r>
              <a:rPr lang="ru-RU" sz="1800" dirty="0" smtClean="0"/>
              <a:t>.</a:t>
            </a:r>
          </a:p>
          <a:p>
            <a:pPr marL="0" indent="457200" algn="just">
              <a:spcBef>
                <a:spcPts val="0"/>
              </a:spcBef>
              <a:buNone/>
            </a:pPr>
            <a:r>
              <a:rPr lang="ru-RU" sz="1800" dirty="0"/>
              <a:t>8 И в Духа Святого, Господа, Животворящего, от Отца исходящего, со Отцом и Сыном равно </a:t>
            </a:r>
            <a:r>
              <a:rPr lang="ru-RU" sz="1800" dirty="0" err="1"/>
              <a:t>поклоняемого</a:t>
            </a:r>
            <a:r>
              <a:rPr lang="ru-RU" sz="1800" dirty="0"/>
              <a:t> и </a:t>
            </a:r>
            <a:r>
              <a:rPr lang="ru-RU" sz="1800" dirty="0" err="1"/>
              <a:t>славимого</a:t>
            </a:r>
            <a:r>
              <a:rPr lang="ru-RU" sz="1800" dirty="0"/>
              <a:t>, говорившего чрез пророков</a:t>
            </a:r>
            <a:r>
              <a:rPr lang="ru-RU" sz="1800" dirty="0" smtClean="0"/>
              <a:t>.</a:t>
            </a:r>
          </a:p>
          <a:p>
            <a:pPr marL="0" indent="457200" algn="just">
              <a:spcBef>
                <a:spcPts val="0"/>
              </a:spcBef>
              <a:buNone/>
            </a:pPr>
            <a:r>
              <a:rPr lang="ru-RU" sz="1800" dirty="0"/>
              <a:t>9 Во единую, святую, соборную и апостольскую Церковь</a:t>
            </a:r>
            <a:r>
              <a:rPr lang="ru-RU" sz="1800" dirty="0" smtClean="0"/>
              <a:t>.</a:t>
            </a:r>
          </a:p>
          <a:p>
            <a:pPr marL="0" indent="457200" algn="just">
              <a:spcBef>
                <a:spcPts val="0"/>
              </a:spcBef>
              <a:buNone/>
            </a:pPr>
            <a:r>
              <a:rPr lang="ru-RU" sz="1800" dirty="0"/>
              <a:t>10 Признаю одно Крещение для прощения грехов</a:t>
            </a:r>
            <a:r>
              <a:rPr lang="ru-RU" sz="1800" dirty="0" smtClean="0"/>
              <a:t>.</a:t>
            </a:r>
          </a:p>
          <a:p>
            <a:pPr marL="0" indent="457200" algn="just">
              <a:spcBef>
                <a:spcPts val="0"/>
              </a:spcBef>
              <a:buNone/>
            </a:pPr>
            <a:r>
              <a:rPr lang="ru-RU" sz="1800" dirty="0"/>
              <a:t>11 Ожидаю воскресения </a:t>
            </a:r>
            <a:r>
              <a:rPr lang="ru-RU" sz="1800" dirty="0" smtClean="0"/>
              <a:t>мёртвых</a:t>
            </a:r>
          </a:p>
          <a:p>
            <a:pPr marL="0" indent="457200" algn="just">
              <a:spcBef>
                <a:spcPts val="0"/>
              </a:spcBef>
              <a:buNone/>
            </a:pPr>
            <a:r>
              <a:rPr lang="ru-RU" sz="1800" dirty="0"/>
              <a:t>12 и жизни будущего века. Аминь.</a:t>
            </a:r>
            <a:endParaRPr lang="ru-RU" sz="1800" dirty="0"/>
          </a:p>
        </p:txBody>
      </p:sp>
    </p:spTree>
    <p:extLst>
      <p:ext uri="{BB962C8B-B14F-4D97-AF65-F5344CB8AC3E}">
        <p14:creationId xmlns:p14="http://schemas.microsoft.com/office/powerpoint/2010/main" val="25942116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3127</TotalTime>
  <Words>5272</Words>
  <Application>Microsoft Office PowerPoint</Application>
  <PresentationFormat>Экран (4:3)</PresentationFormat>
  <Paragraphs>188</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Солнцестояние</vt:lpstr>
      <vt:lpstr>Лекция 20. Молитвослов.</vt:lpstr>
      <vt:lpstr>Презентация PowerPoint</vt:lpstr>
      <vt:lpstr>Молитвы утренние</vt:lpstr>
      <vt:lpstr>Презентация PowerPoint</vt:lpstr>
      <vt:lpstr>Презентация PowerPoint</vt:lpstr>
      <vt:lpstr>Презентация PowerPoint</vt:lpstr>
      <vt:lpstr>Презентация PowerPoint</vt:lpstr>
      <vt:lpstr>Презентация PowerPoint</vt:lpstr>
      <vt:lpstr>Символ веры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Молитвы вечерние, перед сном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20. Молитвослов.</dc:title>
  <dc:creator>Windows User</dc:creator>
  <cp:lastModifiedBy>Windows User</cp:lastModifiedBy>
  <cp:revision>27</cp:revision>
  <dcterms:created xsi:type="dcterms:W3CDTF">2014-03-27T10:56:05Z</dcterms:created>
  <dcterms:modified xsi:type="dcterms:W3CDTF">2014-05-14T15:59:51Z</dcterms:modified>
</cp:coreProperties>
</file>