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7" r:id="rId17"/>
    <p:sldId id="282" r:id="rId18"/>
    <p:sldId id="276" r:id="rId19"/>
    <p:sldId id="277" r:id="rId20"/>
    <p:sldId id="278" r:id="rId21"/>
    <p:sldId id="279" r:id="rId22"/>
    <p:sldId id="280" r:id="rId23"/>
    <p:sldId id="259" r:id="rId24"/>
    <p:sldId id="284" r:id="rId25"/>
    <p:sldId id="260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D1ECE3-0D03-40F3-8820-782914A8F741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286DBB-3AE3-4356-82B9-FF4808F1E35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Лекция 19. </a:t>
            </a:r>
            <a:r>
              <a:rPr lang="ru-RU" b="1" dirty="0" smtClean="0">
                <a:solidFill>
                  <a:srgbClr val="FF0000"/>
                </a:solidFill>
              </a:rPr>
              <a:t>Пасха Христова. </a:t>
            </a:r>
            <a:r>
              <a:rPr lang="ru-RU" dirty="0" smtClean="0">
                <a:solidFill>
                  <a:srgbClr val="FF0000"/>
                </a:solidFill>
              </a:rPr>
              <a:t>Богослужение от Пасхи до Пятидесятницы.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746064" cy="6552728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Стихиры </a:t>
            </a:r>
            <a:r>
              <a:rPr lang="ru-RU" sz="1600" dirty="0"/>
              <a:t>на </a:t>
            </a:r>
            <a:r>
              <a:rPr lang="ru-RU" sz="1600" dirty="0" err="1" smtClean="0"/>
              <a:t>хвалитех</a:t>
            </a:r>
            <a:r>
              <a:rPr lang="ru-RU" sz="1600" dirty="0" smtClean="0"/>
              <a:t>. Стихиры воскресные. Затем стихиры Пасхи, глас 5: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Стих: Да восстанет Бог </a:t>
            </a:r>
            <a:r>
              <a:rPr lang="ru-RU" sz="1600" b="1" dirty="0" smtClean="0"/>
              <a:t>и </a:t>
            </a:r>
            <a:r>
              <a:rPr lang="ru-RU" sz="1600" b="1" dirty="0"/>
              <a:t>рассеются враги Его</a:t>
            </a:r>
            <a:r>
              <a:rPr lang="ru-RU" sz="1600" b="1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Пасха священная в сей день нам явилась</a:t>
            </a:r>
            <a:r>
              <a:rPr lang="ru-RU" sz="1600" dirty="0" smtClean="0"/>
              <a:t>, </a:t>
            </a:r>
            <a:r>
              <a:rPr lang="ru-RU" sz="1600" dirty="0"/>
              <a:t>– Пасха новая, святая, </a:t>
            </a:r>
            <a:r>
              <a:rPr lang="ru-RU" sz="1600" dirty="0" smtClean="0"/>
              <a:t>Пасха </a:t>
            </a:r>
            <a:r>
              <a:rPr lang="ru-RU" sz="1600" dirty="0"/>
              <a:t>таинственная, Пасха всеми чтимая</a:t>
            </a:r>
            <a:r>
              <a:rPr lang="ru-RU" sz="1600" dirty="0" smtClean="0"/>
              <a:t>. </a:t>
            </a:r>
            <a:r>
              <a:rPr lang="ru-RU" sz="1600" dirty="0"/>
              <a:t>Пасха – Христос Избавитель</a:t>
            </a:r>
            <a:r>
              <a:rPr lang="ru-RU" sz="1600" dirty="0" smtClean="0"/>
              <a:t>; </a:t>
            </a:r>
            <a:r>
              <a:rPr lang="ru-RU" sz="1600" dirty="0"/>
              <a:t>Пасха непорочная</a:t>
            </a:r>
            <a:r>
              <a:rPr lang="ru-RU" sz="1600" dirty="0" smtClean="0"/>
              <a:t>, </a:t>
            </a:r>
            <a:r>
              <a:rPr lang="ru-RU" sz="1600" dirty="0"/>
              <a:t>Пасха великая</a:t>
            </a:r>
            <a:r>
              <a:rPr lang="ru-RU" sz="1600" dirty="0" smtClean="0"/>
              <a:t>, </a:t>
            </a:r>
            <a:r>
              <a:rPr lang="ru-RU" sz="1600" dirty="0"/>
              <a:t>Пасха верных, </a:t>
            </a:r>
            <a:r>
              <a:rPr lang="ru-RU" sz="1600" dirty="0" smtClean="0"/>
              <a:t>Пасха </a:t>
            </a:r>
            <a:r>
              <a:rPr lang="ru-RU" sz="1600" dirty="0"/>
              <a:t>двери рая нам открывшая</a:t>
            </a:r>
            <a:r>
              <a:rPr lang="ru-RU" sz="1600" dirty="0" smtClean="0"/>
              <a:t>, </a:t>
            </a:r>
            <a:r>
              <a:rPr lang="ru-RU" sz="1600" dirty="0"/>
              <a:t>Пасха, освящающая всех </a:t>
            </a:r>
            <a:r>
              <a:rPr lang="ru-RU" sz="1600" dirty="0" smtClean="0"/>
              <a:t>верных.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Стих: Как исчезает дым, </a:t>
            </a:r>
            <a:r>
              <a:rPr lang="ru-RU" sz="1600" b="1" dirty="0" smtClean="0"/>
              <a:t>да </a:t>
            </a:r>
            <a:r>
              <a:rPr lang="ru-RU" sz="1600" b="1" dirty="0"/>
              <a:t>исчезнут</a:t>
            </a:r>
            <a:r>
              <a:rPr lang="ru-RU" sz="1600" b="1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Идите после видения, жены-</a:t>
            </a:r>
            <a:r>
              <a:rPr lang="ru-RU" sz="1600" dirty="0" err="1"/>
              <a:t>благовестницы</a:t>
            </a:r>
            <a:r>
              <a:rPr lang="ru-RU" sz="1600" dirty="0" smtClean="0"/>
              <a:t>, </a:t>
            </a:r>
            <a:r>
              <a:rPr lang="ru-RU" sz="1600" dirty="0"/>
              <a:t>и Сиону возгласите: </a:t>
            </a:r>
            <a:r>
              <a:rPr lang="ru-RU" sz="1600" dirty="0" smtClean="0"/>
              <a:t>"</a:t>
            </a:r>
            <a:r>
              <a:rPr lang="ru-RU" sz="1600" dirty="0"/>
              <a:t>Прими от нас радость </a:t>
            </a:r>
            <a:r>
              <a:rPr lang="ru-RU" sz="1600" dirty="0" err="1"/>
              <a:t>благовестия</a:t>
            </a:r>
            <a:r>
              <a:rPr lang="ru-RU" sz="1600" dirty="0"/>
              <a:t> о воскресении Христовом!" </a:t>
            </a:r>
            <a:r>
              <a:rPr lang="ru-RU" sz="1600" dirty="0" smtClean="0"/>
              <a:t>Веселись</a:t>
            </a:r>
            <a:r>
              <a:rPr lang="ru-RU" sz="1600" dirty="0"/>
              <a:t>, ликуй и радуйся, Иерусалим</a:t>
            </a:r>
            <a:r>
              <a:rPr lang="ru-RU" sz="1600" dirty="0" smtClean="0"/>
              <a:t>, </a:t>
            </a:r>
            <a:r>
              <a:rPr lang="ru-RU" sz="1600" dirty="0"/>
              <a:t>Царя-Христа узрев, как жениха, </a:t>
            </a:r>
            <a:r>
              <a:rPr lang="ru-RU" sz="1600" dirty="0" smtClean="0"/>
              <a:t>из </a:t>
            </a:r>
            <a:r>
              <a:rPr lang="ru-RU" sz="1600" dirty="0"/>
              <a:t>гроба выходящим</a:t>
            </a:r>
            <a:r>
              <a:rPr lang="ru-RU" sz="16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Стих: Так да погибнут грешники от лица </a:t>
            </a:r>
            <a:r>
              <a:rPr lang="ru-RU" sz="1600" b="1" dirty="0" smtClean="0"/>
              <a:t>Божия, а </a:t>
            </a:r>
            <a:r>
              <a:rPr lang="ru-RU" sz="1600" b="1" dirty="0"/>
              <a:t>праведники да возвеселятся</a:t>
            </a:r>
            <a:r>
              <a:rPr lang="ru-RU" sz="1600" b="1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Жены-мироносицы глубоким утром, </a:t>
            </a:r>
            <a:r>
              <a:rPr lang="ru-RU" sz="1600" dirty="0" smtClean="0"/>
              <a:t>гробнице </a:t>
            </a:r>
            <a:r>
              <a:rPr lang="ru-RU" sz="1600" dirty="0"/>
              <a:t>жизни Подателя представ</a:t>
            </a:r>
            <a:r>
              <a:rPr lang="ru-RU" sz="1600" dirty="0" smtClean="0"/>
              <a:t>, </a:t>
            </a:r>
            <a:r>
              <a:rPr lang="ru-RU" sz="1600" dirty="0"/>
              <a:t>нашли Ангела, на камне восседавшего, </a:t>
            </a:r>
            <a:r>
              <a:rPr lang="ru-RU" sz="1600" dirty="0" smtClean="0"/>
              <a:t>и </a:t>
            </a:r>
            <a:r>
              <a:rPr lang="ru-RU" sz="1600" dirty="0"/>
              <a:t>он, обратившись к ним, так возглашал</a:t>
            </a:r>
            <a:r>
              <a:rPr lang="ru-RU" sz="1600" dirty="0" smtClean="0"/>
              <a:t>: </a:t>
            </a:r>
            <a:r>
              <a:rPr lang="ru-RU" sz="1600" dirty="0"/>
              <a:t>"Что вы ищете Живого между мертвыми? </a:t>
            </a:r>
            <a:r>
              <a:rPr lang="ru-RU" sz="1600" dirty="0" smtClean="0"/>
              <a:t>Что </a:t>
            </a:r>
            <a:r>
              <a:rPr lang="ru-RU" sz="1600" dirty="0"/>
              <a:t>оплакиваете Нетленного, как тлению подпавшего? </a:t>
            </a:r>
            <a:r>
              <a:rPr lang="ru-RU" sz="1600" dirty="0" smtClean="0"/>
              <a:t>Возвратившись</a:t>
            </a:r>
            <a:r>
              <a:rPr lang="ru-RU" sz="1600" dirty="0"/>
              <a:t>, возвестите ученикам Его!"</a:t>
            </a:r>
            <a:endParaRPr lang="ru-RU" sz="1600" b="1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Стих: Это день, который сотворил Господь</a:t>
            </a:r>
            <a:r>
              <a:rPr lang="ru-RU" sz="1600" b="1" dirty="0" smtClean="0"/>
              <a:t>, </a:t>
            </a:r>
            <a:r>
              <a:rPr lang="ru-RU" sz="1600" b="1" dirty="0"/>
              <a:t>возрадуемся и возвеселимся в оный!</a:t>
            </a:r>
            <a:r>
              <a:rPr lang="ru-RU" sz="1600" dirty="0"/>
              <a:t> </a:t>
            </a:r>
            <a:endParaRPr lang="ru-RU" sz="16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Пасха радостная, </a:t>
            </a:r>
            <a:r>
              <a:rPr lang="ru-RU" sz="1600" dirty="0" smtClean="0"/>
              <a:t>Пасха</a:t>
            </a:r>
            <a:r>
              <a:rPr lang="ru-RU" sz="1600" dirty="0"/>
              <a:t>, Господня Пасха, </a:t>
            </a:r>
            <a:r>
              <a:rPr lang="ru-RU" sz="1600" dirty="0" smtClean="0"/>
              <a:t>Пасха </a:t>
            </a:r>
            <a:r>
              <a:rPr lang="ru-RU" sz="1600" dirty="0" err="1"/>
              <a:t>всесвященная</a:t>
            </a:r>
            <a:r>
              <a:rPr lang="ru-RU" sz="1600" dirty="0"/>
              <a:t> нам взошла</a:t>
            </a:r>
            <a:r>
              <a:rPr lang="ru-RU" sz="1600" dirty="0" smtClean="0"/>
              <a:t>. </a:t>
            </a:r>
            <a:r>
              <a:rPr lang="ru-RU" sz="1600" dirty="0"/>
              <a:t>Пасха! Радостно друг друга обнимем. </a:t>
            </a:r>
            <a:r>
              <a:rPr lang="ru-RU" sz="1600" dirty="0" smtClean="0"/>
              <a:t>О</a:t>
            </a:r>
            <a:r>
              <a:rPr lang="ru-RU" sz="1600" dirty="0"/>
              <a:t>, Пасха – избавление от скорби</a:t>
            </a:r>
            <a:r>
              <a:rPr lang="ru-RU" sz="1600" dirty="0" smtClean="0"/>
              <a:t>! </a:t>
            </a:r>
            <a:r>
              <a:rPr lang="ru-RU" sz="1600" dirty="0"/>
              <a:t>Ибо из гроба в сей день</a:t>
            </a:r>
            <a:r>
              <a:rPr lang="ru-RU" sz="1600" dirty="0" smtClean="0"/>
              <a:t>, </a:t>
            </a:r>
            <a:r>
              <a:rPr lang="ru-RU" sz="1600" dirty="0"/>
              <a:t>как из брачного чертога просияв, </a:t>
            </a:r>
            <a:r>
              <a:rPr lang="ru-RU" sz="1600" dirty="0" smtClean="0"/>
              <a:t>Христос </a:t>
            </a:r>
            <a:r>
              <a:rPr lang="ru-RU" sz="1600" dirty="0"/>
              <a:t>жен исполнил радости словами</a:t>
            </a:r>
            <a:r>
              <a:rPr lang="ru-RU" sz="1600" dirty="0" smtClean="0"/>
              <a:t>: </a:t>
            </a:r>
            <a:r>
              <a:rPr lang="ru-RU" sz="1600" dirty="0"/>
              <a:t>"Возвестите Апостолам!"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Слава, и ныне, глас 5: </a:t>
            </a:r>
            <a:r>
              <a:rPr lang="ru-RU" sz="1600" dirty="0"/>
              <a:t>Воскресения день</a:t>
            </a:r>
            <a:r>
              <a:rPr lang="ru-RU" sz="1600" dirty="0" smtClean="0"/>
              <a:t>! </a:t>
            </a:r>
            <a:r>
              <a:rPr lang="ru-RU" sz="1600" dirty="0"/>
              <a:t>И засияем торжеством </a:t>
            </a:r>
            <a:r>
              <a:rPr lang="ru-RU" sz="1600" dirty="0" smtClean="0"/>
              <a:t>и </a:t>
            </a:r>
            <a:r>
              <a:rPr lang="ru-RU" sz="1600" dirty="0"/>
              <a:t>друг друга обнимем; </a:t>
            </a:r>
            <a:r>
              <a:rPr lang="ru-RU" sz="1600" dirty="0" smtClean="0"/>
              <a:t>скажем</a:t>
            </a:r>
            <a:r>
              <a:rPr lang="ru-RU" sz="1600" dirty="0"/>
              <a:t>: "Братья</a:t>
            </a:r>
            <a:r>
              <a:rPr lang="ru-RU" sz="1600" dirty="0" smtClean="0"/>
              <a:t>!" </a:t>
            </a:r>
            <a:r>
              <a:rPr lang="ru-RU" sz="1600" dirty="0"/>
              <a:t>и ненавидящим нас</a:t>
            </a:r>
            <a:r>
              <a:rPr lang="ru-RU" sz="1600" dirty="0" smtClean="0"/>
              <a:t>, </a:t>
            </a:r>
            <a:r>
              <a:rPr lang="ru-RU" sz="1600" dirty="0"/>
              <a:t>– всё простим ради </a:t>
            </a:r>
            <a:r>
              <a:rPr lang="ru-RU" sz="1600" dirty="0" smtClean="0"/>
              <a:t>воскресения </a:t>
            </a:r>
            <a:r>
              <a:rPr lang="ru-RU" sz="1600" dirty="0"/>
              <a:t>и так возгласим</a:t>
            </a:r>
            <a:r>
              <a:rPr lang="ru-RU" sz="1600" dirty="0" smtClean="0"/>
              <a:t>: </a:t>
            </a:r>
            <a:r>
              <a:rPr lang="ru-RU" sz="1600" dirty="0"/>
              <a:t>"Христос воскрес из мертвых</a:t>
            </a:r>
            <a:r>
              <a:rPr lang="ru-RU" sz="1600" dirty="0" smtClean="0"/>
              <a:t>, </a:t>
            </a:r>
            <a:r>
              <a:rPr lang="ru-RU" sz="1600" dirty="0" err="1"/>
              <a:t>смертию</a:t>
            </a:r>
            <a:r>
              <a:rPr lang="ru-RU" sz="1600" dirty="0"/>
              <a:t> смерть поправ</a:t>
            </a:r>
            <a:r>
              <a:rPr lang="ru-RU" sz="1600" dirty="0" smtClean="0"/>
              <a:t>, </a:t>
            </a:r>
            <a:r>
              <a:rPr lang="ru-RU" sz="1600" dirty="0"/>
              <a:t>и тем, кто в гробницах, жизнь даровав</a:t>
            </a:r>
            <a:r>
              <a:rPr lang="ru-RU" sz="1600" dirty="0" smtClean="0"/>
              <a:t>!«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Затем</a:t>
            </a:r>
            <a:r>
              <a:rPr lang="ru-RU" sz="1600" b="1" dirty="0"/>
              <a:t>:</a:t>
            </a:r>
            <a:r>
              <a:rPr lang="ru-RU" sz="1600" dirty="0"/>
              <a:t> Христос воскрес из мертвых:</a:t>
            </a:r>
          </a:p>
        </p:txBody>
      </p:sp>
    </p:spTree>
    <p:extLst>
      <p:ext uri="{BB962C8B-B14F-4D97-AF65-F5344CB8AC3E}">
        <p14:creationId xmlns:p14="http://schemas.microsoft.com/office/powerpoint/2010/main" val="18784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264696"/>
          </a:xfrm>
        </p:spPr>
        <p:txBody>
          <a:bodyPr>
            <a:normAutofit fontScale="55000" lnSpcReduction="20000"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Читается </a:t>
            </a:r>
            <a:r>
              <a:rPr lang="ru-RU" dirty="0" err="1" smtClean="0"/>
              <a:t>огласительное</a:t>
            </a:r>
            <a:r>
              <a:rPr lang="ru-RU" dirty="0" smtClean="0"/>
              <a:t> слово </a:t>
            </a:r>
            <a:r>
              <a:rPr lang="ru-RU" dirty="0" err="1" smtClean="0"/>
              <a:t>свт</a:t>
            </a:r>
            <a:r>
              <a:rPr lang="ru-RU" dirty="0" smtClean="0"/>
              <a:t>. Иоанна Златоуста «в </a:t>
            </a:r>
            <a:r>
              <a:rPr lang="ru-RU" dirty="0"/>
              <a:t>святой и </a:t>
            </a:r>
            <a:r>
              <a:rPr lang="ru-RU" dirty="0" smtClean="0"/>
              <a:t>светоносный день </a:t>
            </a:r>
            <a:r>
              <a:rPr lang="ru-RU" dirty="0" err="1"/>
              <a:t>преславного</a:t>
            </a:r>
            <a:r>
              <a:rPr lang="ru-RU" dirty="0"/>
              <a:t> и </a:t>
            </a:r>
            <a:r>
              <a:rPr lang="ru-RU" dirty="0" smtClean="0"/>
              <a:t>спасительного Воскресения </a:t>
            </a:r>
            <a:r>
              <a:rPr lang="ru-RU" dirty="0"/>
              <a:t>Христа, Бога </a:t>
            </a:r>
            <a:r>
              <a:rPr lang="ru-RU" dirty="0" smtClean="0"/>
              <a:t>нашего».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Тропарь </a:t>
            </a:r>
            <a:r>
              <a:rPr lang="ru-RU" dirty="0" err="1" smtClean="0"/>
              <a:t>свт</a:t>
            </a:r>
            <a:r>
              <a:rPr lang="ru-RU" dirty="0" smtClean="0"/>
              <a:t>. Иоанну Златоусту: Уст </a:t>
            </a:r>
            <a:r>
              <a:rPr lang="ru-RU" dirty="0"/>
              <a:t>твоих, </a:t>
            </a:r>
            <a:r>
              <a:rPr lang="ru-RU" dirty="0" err="1"/>
              <a:t>якоже</a:t>
            </a:r>
            <a:r>
              <a:rPr lang="ru-RU" dirty="0"/>
              <a:t> </a:t>
            </a:r>
            <a:r>
              <a:rPr lang="ru-RU" dirty="0" smtClean="0"/>
              <a:t>светлость огня: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Сугубая и просительная </a:t>
            </a:r>
            <a:r>
              <a:rPr lang="ru-RU" dirty="0" err="1" smtClean="0"/>
              <a:t>ектении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Диакон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Премудрость.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Хор</a:t>
            </a:r>
            <a:r>
              <a:rPr lang="ru-RU" b="1" dirty="0"/>
              <a:t>: </a:t>
            </a:r>
            <a:r>
              <a:rPr lang="ru-RU" dirty="0" smtClean="0"/>
              <a:t>Благослови.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b="1" dirty="0"/>
              <a:t>Священник: </a:t>
            </a:r>
            <a:r>
              <a:rPr lang="ru-RU" dirty="0" err="1" smtClean="0"/>
              <a:t>Сый</a:t>
            </a:r>
            <a:r>
              <a:rPr lang="ru-RU" dirty="0" smtClean="0"/>
              <a:t> благословен: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r>
              <a:rPr lang="ru-RU" b="1" dirty="0"/>
              <a:t>Хор: </a:t>
            </a:r>
            <a:r>
              <a:rPr lang="ru-RU" dirty="0" smtClean="0"/>
              <a:t>Аминь. </a:t>
            </a:r>
            <a:r>
              <a:rPr lang="ru-RU" dirty="0"/>
              <a:t>Утверди, </a:t>
            </a:r>
            <a:r>
              <a:rPr lang="ru-RU" dirty="0" smtClean="0"/>
              <a:t>Боже: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Священник</a:t>
            </a:r>
            <a:r>
              <a:rPr lang="ru-RU" dirty="0"/>
              <a:t> (вместо возгласа: </a:t>
            </a:r>
            <a:r>
              <a:rPr lang="ru-RU" dirty="0" smtClean="0"/>
              <a:t>Слава </a:t>
            </a:r>
            <a:r>
              <a:rPr lang="ru-RU" dirty="0"/>
              <a:t>Тебе, Христе </a:t>
            </a:r>
            <a:r>
              <a:rPr lang="ru-RU" dirty="0" smtClean="0"/>
              <a:t>Боже</a:t>
            </a:r>
            <a:r>
              <a:rPr lang="ru-RU" dirty="0"/>
              <a:t>:</a:t>
            </a:r>
            <a:r>
              <a:rPr lang="ru-RU" dirty="0" smtClean="0"/>
              <a:t>) </a:t>
            </a:r>
            <a:r>
              <a:rPr lang="ru-RU" dirty="0"/>
              <a:t>поет </a:t>
            </a:r>
            <a:r>
              <a:rPr lang="ru-RU" dirty="0" smtClean="0"/>
              <a:t> «Христос </a:t>
            </a:r>
            <a:r>
              <a:rPr lang="ru-RU" dirty="0"/>
              <a:t>воскресе из мертвых, </a:t>
            </a:r>
            <a:r>
              <a:rPr lang="ru-RU" dirty="0" err="1"/>
              <a:t>смертию</a:t>
            </a:r>
            <a:r>
              <a:rPr lang="ru-RU" dirty="0"/>
              <a:t> смерть </a:t>
            </a:r>
            <a:r>
              <a:rPr lang="ru-RU" dirty="0" smtClean="0"/>
              <a:t>поправ». 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Хор</a:t>
            </a:r>
            <a:r>
              <a:rPr lang="ru-RU" dirty="0" smtClean="0"/>
              <a:t> </a:t>
            </a:r>
            <a:r>
              <a:rPr lang="ru-RU" dirty="0"/>
              <a:t>допевает: </a:t>
            </a:r>
            <a:r>
              <a:rPr lang="ru-RU" dirty="0" smtClean="0"/>
              <a:t>И </a:t>
            </a:r>
            <a:r>
              <a:rPr lang="ru-RU" dirty="0"/>
              <a:t>сущим во </a:t>
            </a:r>
            <a:r>
              <a:rPr lang="ru-RU" dirty="0" err="1"/>
              <a:t>гробех</a:t>
            </a:r>
            <a:r>
              <a:rPr lang="ru-RU" dirty="0"/>
              <a:t> живот </a:t>
            </a:r>
            <a:r>
              <a:rPr lang="ru-RU" dirty="0" smtClean="0"/>
              <a:t>даровав. 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dirty="0"/>
              <a:t>с Крестом (без </a:t>
            </a:r>
            <a:r>
              <a:rPr lang="ru-RU" dirty="0" err="1"/>
              <a:t>трисвечника</a:t>
            </a:r>
            <a:r>
              <a:rPr lang="ru-RU" dirty="0"/>
              <a:t>) совершает </a:t>
            </a:r>
            <a:r>
              <a:rPr lang="ru-RU" dirty="0" err="1"/>
              <a:t>отпуст</a:t>
            </a:r>
            <a:r>
              <a:rPr lang="ru-RU" dirty="0"/>
              <a:t>:. </a:t>
            </a:r>
            <a:r>
              <a:rPr lang="ru-RU" dirty="0" smtClean="0"/>
              <a:t>Христос</a:t>
            </a:r>
            <a:r>
              <a:rPr lang="ru-RU" dirty="0"/>
              <a:t>, </a:t>
            </a:r>
            <a:r>
              <a:rPr lang="ru-RU" dirty="0" err="1"/>
              <a:t>воскресый</a:t>
            </a:r>
            <a:r>
              <a:rPr lang="ru-RU" dirty="0"/>
              <a:t> из мертвых, </a:t>
            </a:r>
            <a:r>
              <a:rPr lang="ru-RU" dirty="0" err="1"/>
              <a:t>смертию</a:t>
            </a:r>
            <a:r>
              <a:rPr lang="ru-RU" dirty="0"/>
              <a:t> смерть </a:t>
            </a:r>
            <a:r>
              <a:rPr lang="ru-RU" dirty="0" err="1" smtClean="0"/>
              <a:t>поправый</a:t>
            </a:r>
            <a:r>
              <a:rPr lang="ru-RU" dirty="0" smtClean="0"/>
              <a:t> </a:t>
            </a:r>
            <a:r>
              <a:rPr lang="ru-RU" dirty="0"/>
              <a:t>и сущим во </a:t>
            </a:r>
            <a:r>
              <a:rPr lang="ru-RU" dirty="0" err="1"/>
              <a:t>гробех</a:t>
            </a:r>
            <a:r>
              <a:rPr lang="ru-RU" dirty="0"/>
              <a:t> живот </a:t>
            </a:r>
            <a:r>
              <a:rPr lang="ru-RU" dirty="0" err="1"/>
              <a:t>даровавый</a:t>
            </a:r>
            <a:r>
              <a:rPr lang="ru-RU" dirty="0"/>
              <a:t>, истинный Бог наш, молитвами </a:t>
            </a:r>
            <a:r>
              <a:rPr lang="ru-RU" dirty="0" err="1"/>
              <a:t>Пречистыя</a:t>
            </a:r>
            <a:r>
              <a:rPr lang="ru-RU" dirty="0"/>
              <a:t> </a:t>
            </a:r>
            <a:r>
              <a:rPr lang="ru-RU" dirty="0" err="1"/>
              <a:t>Своея</a:t>
            </a:r>
            <a:r>
              <a:rPr lang="ru-RU" dirty="0"/>
              <a:t> </a:t>
            </a:r>
            <a:r>
              <a:rPr lang="ru-RU" dirty="0" err="1"/>
              <a:t>Матере</a:t>
            </a:r>
            <a:r>
              <a:rPr lang="ru-RU" dirty="0"/>
              <a:t> и всех святых помилует и спасет нас, яко благ и </a:t>
            </a:r>
            <a:r>
              <a:rPr lang="ru-RU" dirty="0" smtClean="0"/>
              <a:t>Человеколюбец</a:t>
            </a:r>
            <a:r>
              <a:rPr lang="ru-RU" dirty="0"/>
              <a:t> </a:t>
            </a:r>
            <a:r>
              <a:rPr lang="ru-RU" dirty="0" smtClean="0"/>
              <a:t>(во </a:t>
            </a:r>
            <a:r>
              <a:rPr lang="ru-RU" dirty="0"/>
              <a:t>всю Светлую седмицу).</a:t>
            </a:r>
            <a:r>
              <a:rPr lang="ru-RU" dirty="0" smtClean="0"/>
              <a:t> 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После </a:t>
            </a:r>
            <a:r>
              <a:rPr lang="ru-RU" dirty="0" err="1"/>
              <a:t>отпуста</a:t>
            </a:r>
            <a:r>
              <a:rPr lang="ru-RU" dirty="0"/>
              <a:t>, осеняя народ Крестом на три стороны, священник трижды произносит приветствие: "Христос воскресе". Народ трижды отвечает: "Воистину воскресе". Хор поет тропарь: "Христос воскресе..." (трижды), "И нам </a:t>
            </a:r>
            <a:r>
              <a:rPr lang="ru-RU" dirty="0" err="1"/>
              <a:t>дарова</a:t>
            </a:r>
            <a:r>
              <a:rPr lang="ru-RU" dirty="0"/>
              <a:t> живот вечный, поклоняемся Его тридневному Воскресению", а затем </a:t>
            </a:r>
            <a:r>
              <a:rPr lang="ru-RU" dirty="0" smtClean="0"/>
              <a:t>многолетие.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Пасхальные часы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760640"/>
          </a:xfrm>
        </p:spPr>
        <p:txBody>
          <a:bodyPr>
            <a:normAutofit fontScale="62500" lnSpcReduction="20000"/>
          </a:bodyPr>
          <a:lstStyle/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 </a:t>
            </a:r>
            <a:r>
              <a:rPr lang="ru-RU" dirty="0" smtClean="0"/>
              <a:t>Благословен </a:t>
            </a:r>
            <a:r>
              <a:rPr lang="ru-RU" dirty="0"/>
              <a:t>Бог </a:t>
            </a:r>
            <a:r>
              <a:rPr lang="ru-RU" dirty="0" smtClean="0"/>
              <a:t>наш…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dirty="0"/>
              <a:t>Христос </a:t>
            </a:r>
            <a:r>
              <a:rPr lang="ru-RU" dirty="0" smtClean="0"/>
              <a:t>воскресе (трижды),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Воскресение </a:t>
            </a:r>
            <a:r>
              <a:rPr lang="ru-RU" dirty="0"/>
              <a:t>Христово </a:t>
            </a:r>
            <a:r>
              <a:rPr lang="ru-RU" dirty="0" err="1"/>
              <a:t>видевше</a:t>
            </a:r>
            <a:r>
              <a:rPr lang="ru-RU" dirty="0" smtClean="0"/>
              <a:t>... </a:t>
            </a:r>
            <a:r>
              <a:rPr lang="ru-RU" dirty="0"/>
              <a:t>(трижды), </a:t>
            </a:r>
            <a:endParaRPr lang="ru-RU" dirty="0" smtClean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/>
              <a:t>ипакои</a:t>
            </a:r>
            <a:r>
              <a:rPr lang="ru-RU" dirty="0"/>
              <a:t>: </a:t>
            </a:r>
            <a:r>
              <a:rPr lang="ru-RU" dirty="0" err="1" smtClean="0"/>
              <a:t>Предварившия</a:t>
            </a:r>
            <a:r>
              <a:rPr lang="ru-RU" dirty="0" smtClean="0"/>
              <a:t> </a:t>
            </a:r>
            <a:r>
              <a:rPr lang="ru-RU" dirty="0"/>
              <a:t>утро</a:t>
            </a:r>
            <a:r>
              <a:rPr lang="ru-RU" dirty="0" smtClean="0"/>
              <a:t>...,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кондак</a:t>
            </a:r>
            <a:r>
              <a:rPr lang="ru-RU" dirty="0"/>
              <a:t>: </a:t>
            </a:r>
            <a:r>
              <a:rPr lang="ru-RU" dirty="0" smtClean="0"/>
              <a:t>Аще </a:t>
            </a:r>
            <a:r>
              <a:rPr lang="ru-RU" dirty="0"/>
              <a:t>и во гроб</a:t>
            </a:r>
            <a:r>
              <a:rPr lang="ru-RU" dirty="0" smtClean="0"/>
              <a:t>...,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тропарь</a:t>
            </a:r>
            <a:r>
              <a:rPr lang="ru-RU" dirty="0"/>
              <a:t>: </a:t>
            </a:r>
            <a:r>
              <a:rPr lang="ru-RU" dirty="0" smtClean="0"/>
              <a:t>Во </a:t>
            </a:r>
            <a:r>
              <a:rPr lang="ru-RU" dirty="0"/>
              <a:t>гробе плотски</a:t>
            </a:r>
            <a:r>
              <a:rPr lang="ru-RU" dirty="0" smtClean="0"/>
              <a:t>...,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Слава</a:t>
            </a:r>
            <a:r>
              <a:rPr lang="ru-RU" dirty="0"/>
              <a:t>: Яко </a:t>
            </a:r>
            <a:r>
              <a:rPr lang="ru-RU" dirty="0" err="1"/>
              <a:t>Живоносец</a:t>
            </a:r>
            <a:r>
              <a:rPr lang="ru-RU" dirty="0" smtClean="0"/>
              <a:t>...,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 </a:t>
            </a:r>
            <a:r>
              <a:rPr lang="ru-RU" dirty="0"/>
              <a:t>ныне: </a:t>
            </a:r>
            <a:r>
              <a:rPr lang="ru-RU" dirty="0" err="1" smtClean="0"/>
              <a:t>Вышняго</a:t>
            </a:r>
            <a:r>
              <a:rPr lang="ru-RU" dirty="0" smtClean="0"/>
              <a:t> </a:t>
            </a:r>
            <a:r>
              <a:rPr lang="ru-RU" dirty="0"/>
              <a:t>освященное Божественное Селение</a:t>
            </a:r>
            <a:r>
              <a:rPr lang="ru-RU" dirty="0" smtClean="0"/>
              <a:t>...,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Господи</a:t>
            </a:r>
            <a:r>
              <a:rPr lang="ru-RU" dirty="0"/>
              <a:t>, </a:t>
            </a:r>
            <a:r>
              <a:rPr lang="ru-RU" dirty="0" smtClean="0"/>
              <a:t>помилуй (</a:t>
            </a:r>
            <a:r>
              <a:rPr lang="ru-RU" dirty="0"/>
              <a:t>40), </a:t>
            </a:r>
            <a:endParaRPr lang="ru-RU" dirty="0" smtClean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Слава</a:t>
            </a:r>
            <a:r>
              <a:rPr lang="ru-RU" dirty="0"/>
              <a:t>, и </a:t>
            </a:r>
            <a:r>
              <a:rPr lang="ru-RU" dirty="0" smtClean="0"/>
              <a:t>ныне, 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Честнейшую херувим…,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Именем </a:t>
            </a:r>
            <a:r>
              <a:rPr lang="ru-RU" dirty="0"/>
              <a:t>Господним благослови, </a:t>
            </a:r>
            <a:r>
              <a:rPr lang="ru-RU" dirty="0" smtClean="0"/>
              <a:t>отче.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 </a:t>
            </a:r>
            <a:r>
              <a:rPr lang="ru-RU" dirty="0" smtClean="0"/>
              <a:t>Молитвами </a:t>
            </a:r>
            <a:r>
              <a:rPr lang="ru-RU" dirty="0"/>
              <a:t>святых отец наших</a:t>
            </a:r>
            <a:r>
              <a:rPr lang="ru-RU" dirty="0" smtClean="0"/>
              <a:t>...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dirty="0" smtClean="0"/>
              <a:t>Аминь</a:t>
            </a:r>
            <a:r>
              <a:rPr lang="ru-RU" dirty="0"/>
              <a:t>. Христос воскресе</a:t>
            </a:r>
            <a:r>
              <a:rPr lang="ru-RU" dirty="0" smtClean="0"/>
              <a:t>... (трижды)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Слава</a:t>
            </a:r>
            <a:r>
              <a:rPr lang="ru-RU" dirty="0"/>
              <a:t>, и </a:t>
            </a:r>
            <a:r>
              <a:rPr lang="ru-RU" dirty="0" smtClean="0"/>
              <a:t>ныне, Господи</a:t>
            </a:r>
            <a:r>
              <a:rPr lang="ru-RU" dirty="0"/>
              <a:t>, </a:t>
            </a:r>
            <a:r>
              <a:rPr lang="ru-RU" dirty="0" smtClean="0"/>
              <a:t>помилуй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i="1" dirty="0" smtClean="0"/>
              <a:t>трижды</a:t>
            </a:r>
            <a:r>
              <a:rPr lang="ru-RU" dirty="0" smtClean="0"/>
              <a:t>), Благослови.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 произносит </a:t>
            </a:r>
            <a:r>
              <a:rPr lang="ru-RU" b="1" dirty="0" err="1">
                <a:solidFill>
                  <a:srgbClr val="FF0000"/>
                </a:solidFill>
              </a:rPr>
              <a:t>отпуст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ru-RU" dirty="0" smtClean="0"/>
              <a:t>Христос</a:t>
            </a:r>
            <a:r>
              <a:rPr lang="ru-RU" dirty="0"/>
              <a:t>, </a:t>
            </a:r>
            <a:r>
              <a:rPr lang="ru-RU" dirty="0" err="1" smtClean="0"/>
              <a:t>воскресый</a:t>
            </a:r>
            <a:r>
              <a:rPr lang="ru-RU" dirty="0" smtClean="0"/>
              <a:t> </a:t>
            </a:r>
            <a:r>
              <a:rPr lang="ru-RU" dirty="0"/>
              <a:t>из мертвых, </a:t>
            </a:r>
            <a:r>
              <a:rPr lang="ru-RU" dirty="0" err="1"/>
              <a:t>смертию</a:t>
            </a:r>
            <a:r>
              <a:rPr lang="ru-RU" dirty="0"/>
              <a:t> смерть </a:t>
            </a:r>
            <a:r>
              <a:rPr lang="ru-RU" dirty="0" err="1"/>
              <a:t>поправый</a:t>
            </a:r>
            <a:r>
              <a:rPr lang="ru-RU" dirty="0" smtClean="0"/>
              <a:t>....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Литургия в день св. Пасхи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 smtClean="0"/>
              <a:t>Праздничные антифоны: </a:t>
            </a:r>
            <a:r>
              <a:rPr lang="ru-RU" dirty="0"/>
              <a:t>Воскликните </a:t>
            </a:r>
            <a:r>
              <a:rPr lang="ru-RU" dirty="0" err="1"/>
              <a:t>Господеви</a:t>
            </a:r>
            <a:r>
              <a:rPr lang="ru-RU" dirty="0"/>
              <a:t> вся земля</a:t>
            </a:r>
            <a:r>
              <a:rPr lang="ru-RU" dirty="0" smtClean="0"/>
              <a:t>... (поются </a:t>
            </a:r>
            <a:r>
              <a:rPr lang="ru-RU" dirty="0"/>
              <a:t>во все дни Светлой седмицы</a:t>
            </a:r>
            <a:r>
              <a:rPr lang="ru-RU" dirty="0" smtClean="0"/>
              <a:t>).</a:t>
            </a:r>
          </a:p>
          <a:p>
            <a:pPr marL="82296" indent="0">
              <a:buNone/>
            </a:pPr>
            <a:r>
              <a:rPr lang="ru-RU" dirty="0" err="1"/>
              <a:t>Входный</a:t>
            </a:r>
            <a:r>
              <a:rPr lang="ru-RU" dirty="0"/>
              <a:t> стих: </a:t>
            </a:r>
            <a:r>
              <a:rPr lang="ru-RU" dirty="0" smtClean="0"/>
              <a:t>В </a:t>
            </a:r>
            <a:r>
              <a:rPr lang="ru-RU" dirty="0"/>
              <a:t>церквах благословите Бога, Господа от источник </a:t>
            </a:r>
            <a:r>
              <a:rPr lang="ru-RU" dirty="0" err="1" smtClean="0"/>
              <a:t>Израилевых</a:t>
            </a:r>
            <a:r>
              <a:rPr lang="ru-RU" dirty="0" smtClean="0"/>
              <a:t> </a:t>
            </a:r>
            <a:r>
              <a:rPr lang="ru-RU" dirty="0"/>
              <a:t>(произносится во все дни Светлой седмицы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Христос </a:t>
            </a:r>
            <a:r>
              <a:rPr lang="ru-RU" dirty="0"/>
              <a:t>воскре­се</a:t>
            </a:r>
            <a:r>
              <a:rPr lang="ru-RU" dirty="0" smtClean="0"/>
              <a:t>..., </a:t>
            </a:r>
            <a:r>
              <a:rPr lang="ru-RU" dirty="0" err="1"/>
              <a:t>ипакои</a:t>
            </a:r>
            <a:r>
              <a:rPr lang="ru-RU" dirty="0"/>
              <a:t>: </a:t>
            </a:r>
            <a:r>
              <a:rPr lang="ru-RU" dirty="0" smtClean="0"/>
              <a:t>Предваривший </a:t>
            </a:r>
            <a:r>
              <a:rPr lang="ru-RU" dirty="0"/>
              <a:t>утро</a:t>
            </a:r>
            <a:r>
              <a:rPr lang="ru-RU" dirty="0" smtClean="0"/>
              <a:t>..., Слава</a:t>
            </a:r>
            <a:r>
              <a:rPr lang="ru-RU" dirty="0"/>
              <a:t>, и </a:t>
            </a:r>
            <a:r>
              <a:rPr lang="ru-RU" dirty="0" smtClean="0"/>
              <a:t>ныне </a:t>
            </a:r>
            <a:r>
              <a:rPr lang="ru-RU" dirty="0"/>
              <a:t>- кондак: </a:t>
            </a:r>
            <a:r>
              <a:rPr lang="ru-RU" dirty="0" smtClean="0"/>
              <a:t>Аще </a:t>
            </a:r>
            <a:r>
              <a:rPr lang="ru-RU" dirty="0"/>
              <a:t>и во гроб</a:t>
            </a:r>
            <a:r>
              <a:rPr lang="ru-RU" dirty="0" smtClean="0"/>
              <a:t>...</a:t>
            </a:r>
          </a:p>
          <a:p>
            <a:pPr marL="82296" indent="0">
              <a:buNone/>
            </a:pPr>
            <a:r>
              <a:rPr lang="ru-RU" dirty="0"/>
              <a:t>Вместо </a:t>
            </a:r>
            <a:r>
              <a:rPr lang="ru-RU" dirty="0" err="1"/>
              <a:t>Трисвятого</a:t>
            </a:r>
            <a:r>
              <a:rPr lang="ru-RU" dirty="0"/>
              <a:t> поется: </a:t>
            </a:r>
            <a:r>
              <a:rPr lang="ru-RU" dirty="0" err="1" smtClean="0"/>
              <a:t>Елицы</a:t>
            </a:r>
            <a:r>
              <a:rPr lang="ru-RU" dirty="0" smtClean="0"/>
              <a:t>  </a:t>
            </a:r>
            <a:r>
              <a:rPr lang="ru-RU" dirty="0"/>
              <a:t>во Христа </a:t>
            </a:r>
            <a:r>
              <a:rPr lang="ru-RU" dirty="0" err="1" smtClean="0"/>
              <a:t>крестистеся</a:t>
            </a:r>
            <a:r>
              <a:rPr lang="ru-RU" dirty="0" smtClean="0"/>
              <a:t> (во все дни светлой седмицы).</a:t>
            </a:r>
          </a:p>
          <a:p>
            <a:pPr marL="82296" indent="0">
              <a:buNone/>
            </a:pPr>
            <a:r>
              <a:rPr lang="ru-RU" dirty="0" smtClean="0"/>
              <a:t>Евангелие читается на разных языках (Ин, 1 </a:t>
            </a:r>
            <a:r>
              <a:rPr lang="ru-RU" dirty="0" err="1" smtClean="0"/>
              <a:t>зач</a:t>
            </a:r>
            <a:r>
              <a:rPr lang="ru-RU" dirty="0" smtClean="0"/>
              <a:t>.).</a:t>
            </a:r>
          </a:p>
          <a:p>
            <a:pPr marL="82296" indent="0">
              <a:buNone/>
            </a:pPr>
            <a:r>
              <a:rPr lang="ru-RU" dirty="0" err="1"/>
              <a:t>Задостойник</a:t>
            </a:r>
            <a:r>
              <a:rPr lang="ru-RU" dirty="0"/>
              <a:t> на литургии поется с припевом: </a:t>
            </a:r>
            <a:r>
              <a:rPr lang="ru-RU" dirty="0" smtClean="0"/>
              <a:t>Ангел </a:t>
            </a:r>
            <a:r>
              <a:rPr lang="ru-RU" dirty="0" err="1"/>
              <a:t>вопияше</a:t>
            </a:r>
            <a:r>
              <a:rPr lang="ru-RU" dirty="0"/>
              <a:t> Благодатней</a:t>
            </a:r>
            <a:r>
              <a:rPr lang="ru-RU" dirty="0" smtClean="0"/>
              <a:t>... </a:t>
            </a:r>
            <a:r>
              <a:rPr lang="ru-RU" dirty="0"/>
              <a:t>и ирмос 9-й песни: </a:t>
            </a:r>
            <a:r>
              <a:rPr lang="ru-RU" dirty="0" err="1" smtClean="0"/>
              <a:t>Светися</a:t>
            </a:r>
            <a:r>
              <a:rPr lang="ru-RU" dirty="0"/>
              <a:t>, </a:t>
            </a:r>
            <a:r>
              <a:rPr lang="ru-RU" dirty="0" err="1"/>
              <a:t>светися</a:t>
            </a:r>
            <a:r>
              <a:rPr lang="ru-RU" dirty="0"/>
              <a:t>, новый </a:t>
            </a:r>
            <a:r>
              <a:rPr lang="ru-RU" dirty="0" smtClean="0"/>
              <a:t>Иерусалиме:</a:t>
            </a:r>
          </a:p>
          <a:p>
            <a:pPr marL="82296" indent="0">
              <a:buNone/>
            </a:pPr>
            <a:r>
              <a:rPr lang="ru-RU" dirty="0"/>
              <a:t>Перед причащением народа - диакон: "Со страхом Божиим..." Хор: "Христос воскресе..." (единожды</a:t>
            </a:r>
            <a:r>
              <a:rPr lang="ru-RU" dirty="0" smtClean="0"/>
              <a:t>).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/>
              <a:t>После причащения -священник: "Спаси, Боже, люди Твоя... ". Хор: "Христос воскресе. .." (один раз). Священник: "Всегда, ныне и присно..." Хор - "Христос воскресе..." (один раз).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6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После </a:t>
            </a:r>
            <a:r>
              <a:rPr lang="ru-RU" b="1" dirty="0" err="1">
                <a:effectLst/>
              </a:rPr>
              <a:t>заамвонной</a:t>
            </a:r>
            <a:r>
              <a:rPr lang="ru-RU" b="1" dirty="0">
                <a:effectLst/>
              </a:rPr>
              <a:t> молитвы освящается </a:t>
            </a:r>
            <a:r>
              <a:rPr lang="ru-RU" b="1" dirty="0" smtClean="0">
                <a:effectLst/>
              </a:rPr>
              <a:t>артос</a:t>
            </a:r>
            <a:endParaRPr lang="ru-RU" dirty="0"/>
          </a:p>
        </p:txBody>
      </p:sp>
      <p:pic>
        <p:nvPicPr>
          <p:cNvPr id="6146" name="Picture 2" descr="C:\Users\Василий\Desktop\библейско-богсловские курсы\19 лекция\13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5144"/>
            <a:ext cx="7814964" cy="52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457200">
              <a:lnSpc>
                <a:spcPct val="120000"/>
              </a:lnSpc>
              <a:buNone/>
            </a:pPr>
            <a:r>
              <a:rPr lang="ru-RU" dirty="0" smtClean="0"/>
              <a:t>После освящения артоса хор </a:t>
            </a:r>
            <a:r>
              <a:rPr lang="ru-RU" dirty="0"/>
              <a:t>поет трижды </a:t>
            </a:r>
            <a:r>
              <a:rPr lang="ru-RU" dirty="0" smtClean="0"/>
              <a:t>«Христос воскресе».</a:t>
            </a:r>
          </a:p>
          <a:p>
            <a:pPr marL="82296" indent="457200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Священник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smtClean="0"/>
              <a:t>Благословение </a:t>
            </a:r>
            <a:r>
              <a:rPr lang="ru-RU" dirty="0"/>
              <a:t>Господне на </a:t>
            </a:r>
            <a:r>
              <a:rPr lang="ru-RU" dirty="0" smtClean="0"/>
              <a:t>вас</a:t>
            </a:r>
            <a:r>
              <a:rPr lang="ru-RU" dirty="0"/>
              <a:t>:</a:t>
            </a:r>
            <a:endParaRPr lang="ru-RU" dirty="0" smtClean="0"/>
          </a:p>
          <a:p>
            <a:pPr marL="82296" indent="45720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dirty="0" smtClean="0"/>
              <a:t>Аминь.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</a:t>
            </a:r>
            <a:r>
              <a:rPr lang="ru-RU" dirty="0" smtClean="0"/>
              <a:t> </a:t>
            </a:r>
            <a:r>
              <a:rPr lang="ru-RU" dirty="0"/>
              <a:t>Христос воскресе из мертвых, </a:t>
            </a:r>
            <a:r>
              <a:rPr lang="ru-RU" dirty="0" err="1"/>
              <a:t>смертию</a:t>
            </a:r>
            <a:r>
              <a:rPr lang="ru-RU" dirty="0"/>
              <a:t> смерть </a:t>
            </a:r>
            <a:r>
              <a:rPr lang="ru-RU" dirty="0" smtClean="0"/>
              <a:t>поправ. </a:t>
            </a:r>
            <a:endParaRPr lang="ru-RU" dirty="0"/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Хор допевает: </a:t>
            </a:r>
            <a:r>
              <a:rPr lang="ru-RU" dirty="0"/>
              <a:t>И сущим во </a:t>
            </a:r>
            <a:r>
              <a:rPr lang="ru-RU" dirty="0" err="1"/>
              <a:t>гробех</a:t>
            </a:r>
            <a:r>
              <a:rPr lang="ru-RU" dirty="0"/>
              <a:t> живот даровав</a:t>
            </a:r>
            <a:r>
              <a:rPr lang="ru-RU" dirty="0" smtClean="0"/>
              <a:t>. 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 произносит </a:t>
            </a:r>
            <a:r>
              <a:rPr lang="ru-RU" b="1" dirty="0" err="1" smtClean="0">
                <a:solidFill>
                  <a:srgbClr val="FF0000"/>
                </a:solidFill>
              </a:rPr>
              <a:t>отпуст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Особенности </a:t>
            </a:r>
            <a:r>
              <a:rPr lang="ru-RU" dirty="0" smtClean="0">
                <a:effectLst/>
              </a:rPr>
              <a:t>богослужения Светлой седмицы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 algn="just">
              <a:buNone/>
            </a:pPr>
            <a:r>
              <a:rPr lang="ru-RU" dirty="0"/>
              <a:t>Богослужения на Светлой седмице совершаются при откры­тых царских </a:t>
            </a:r>
            <a:r>
              <a:rPr lang="ru-RU" dirty="0" smtClean="0"/>
              <a:t>вратах.</a:t>
            </a:r>
          </a:p>
          <a:p>
            <a:pPr marL="82296" indent="0" algn="just">
              <a:buNone/>
            </a:pPr>
            <a:r>
              <a:rPr lang="ru-RU" dirty="0"/>
              <a:t>Во всю Пасхальную седмицу начало и окончание церковных служб совершается так </a:t>
            </a:r>
            <a:r>
              <a:rPr lang="ru-RU" dirty="0" smtClean="0"/>
              <a:t>же </a:t>
            </a:r>
            <a:r>
              <a:rPr lang="ru-RU" dirty="0"/>
              <a:t>как и в первый день. </a:t>
            </a:r>
            <a:endParaRPr lang="ru-RU" dirty="0" smtClean="0"/>
          </a:p>
          <a:p>
            <a:pPr marL="82296" indent="0" algn="just">
              <a:buNone/>
            </a:pPr>
            <a:r>
              <a:rPr lang="ru-RU" dirty="0" smtClean="0"/>
              <a:t>После </a:t>
            </a:r>
            <a:r>
              <a:rPr lang="ru-RU" dirty="0"/>
              <a:t>литургии, начиная с </a:t>
            </a:r>
            <a:r>
              <a:rPr lang="ru-RU" dirty="0" smtClean="0"/>
              <a:t>понедельника, бывает крестный ход. </a:t>
            </a:r>
          </a:p>
          <a:p>
            <a:pPr marL="82296" indent="0" algn="just">
              <a:buNone/>
            </a:pPr>
            <a:r>
              <a:rPr lang="ru-RU" dirty="0"/>
              <a:t>Литургия  совершается точно так же, как и в первый день: </a:t>
            </a:r>
            <a:r>
              <a:rPr lang="ru-RU" dirty="0" err="1"/>
              <a:t>прокимен</a:t>
            </a:r>
            <a:r>
              <a:rPr lang="ru-RU" dirty="0"/>
              <a:t>: Апостол, </a:t>
            </a:r>
            <a:r>
              <a:rPr lang="ru-RU" dirty="0" err="1"/>
              <a:t>Аллилуарий</a:t>
            </a:r>
            <a:r>
              <a:rPr lang="ru-RU" dirty="0"/>
              <a:t> и Евангелие - положены на каждый день Светлой седмицы особое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dirty="0"/>
              <a:t>В субботу после литургии разрезается и раздается моля­щимся артос. Перед этим читается из Требника молитва на раздробление артоса.</a:t>
            </a:r>
          </a:p>
          <a:p>
            <a:pPr marL="82296" indent="0" algn="just">
              <a:buNone/>
            </a:pPr>
            <a:r>
              <a:rPr lang="ru-RU" dirty="0" smtClean="0"/>
              <a:t>Поются пасхальные часы.</a:t>
            </a:r>
          </a:p>
          <a:p>
            <a:pPr marL="82296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пасхальной утрени и утрени каждого дня Светлой седмицы не бывает шестопсалмия и великое славословие не </a:t>
            </a:r>
            <a:r>
              <a:rPr lang="ru-RU" dirty="0" smtClean="0"/>
              <a:t>поется.</a:t>
            </a:r>
          </a:p>
          <a:p>
            <a:pPr marL="82296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пятницу Светлой седмицы </a:t>
            </a:r>
            <a:r>
              <a:rPr lang="ru-RU" dirty="0" smtClean="0"/>
              <a:t>совершается </a:t>
            </a:r>
            <a:r>
              <a:rPr lang="ru-RU" dirty="0" err="1" smtClean="0"/>
              <a:t>последование</a:t>
            </a:r>
            <a:r>
              <a:rPr lang="ru-RU" dirty="0" smtClean="0"/>
              <a:t> </a:t>
            </a:r>
            <a:r>
              <a:rPr lang="ru-RU" dirty="0"/>
              <a:t>в честь обновления храма Пресвятой Богородицы </a:t>
            </a:r>
            <a:r>
              <a:rPr lang="ru-RU" dirty="0" smtClean="0"/>
              <a:t>«Живоносный Источник». После </a:t>
            </a:r>
            <a:r>
              <a:rPr lang="ru-RU" dirty="0"/>
              <a:t>литургии обычно совершается освящение </a:t>
            </a:r>
            <a:r>
              <a:rPr lang="ru-RU" dirty="0" smtClean="0"/>
              <a:t>воды.</a:t>
            </a:r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8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656" y="23725"/>
            <a:ext cx="7816823" cy="1340229"/>
          </a:xfrm>
        </p:spPr>
        <p:txBody>
          <a:bodyPr>
            <a:normAutofit fontScale="62500" lnSpcReduction="20000"/>
          </a:bodyPr>
          <a:lstStyle/>
          <a:p>
            <a:pPr marL="82296" indent="0" algn="ctr">
              <a:buNone/>
            </a:pPr>
            <a:r>
              <a:rPr lang="ru-RU" dirty="0"/>
              <a:t>В день Пасхи и во всю Светлую седмицу священник совершает начало утрени, литургии и вечерни, а также все каждения с Крестом и пасхальным </a:t>
            </a:r>
            <a:r>
              <a:rPr lang="ru-RU" dirty="0" err="1" smtClean="0"/>
              <a:t>трисвечником</a:t>
            </a:r>
            <a:r>
              <a:rPr lang="ru-RU" dirty="0" smtClean="0"/>
              <a:t> </a:t>
            </a:r>
            <a:r>
              <a:rPr lang="ru-RU" dirty="0"/>
              <a:t>в левой руке и кадилом - в </a:t>
            </a:r>
            <a:r>
              <a:rPr lang="ru-RU" dirty="0" smtClean="0"/>
              <a:t>правой. </a:t>
            </a:r>
            <a:r>
              <a:rPr lang="ru-RU" dirty="0"/>
              <a:t>Диакон совершает каждение и произносит </a:t>
            </a:r>
            <a:r>
              <a:rPr lang="ru-RU" dirty="0" err="1"/>
              <a:t>ектении</a:t>
            </a:r>
            <a:r>
              <a:rPr lang="ru-RU" dirty="0"/>
              <a:t> со свечой в левой </a:t>
            </a:r>
            <a:r>
              <a:rPr lang="ru-RU" dirty="0" smtClean="0"/>
              <a:t>руке.</a:t>
            </a:r>
            <a:endParaRPr lang="ru-RU" dirty="0"/>
          </a:p>
        </p:txBody>
      </p:sp>
      <p:pic>
        <p:nvPicPr>
          <p:cNvPr id="1027" name="Picture 3" descr="C:\Users\Василий\Desktop\библейско-богсловские курсы\19 лекция\0.10663600 1240111731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340229"/>
            <a:ext cx="8069302" cy="54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165"/>
            <a:ext cx="7498080" cy="812547"/>
          </a:xfrm>
        </p:spPr>
        <p:txBody>
          <a:bodyPr/>
          <a:lstStyle/>
          <a:p>
            <a:pPr algn="ctr"/>
            <a:r>
              <a:rPr lang="ru-RU" dirty="0" smtClean="0"/>
              <a:t>Неделя </a:t>
            </a:r>
            <a:r>
              <a:rPr lang="ru-RU" dirty="0" err="1" smtClean="0"/>
              <a:t>Антипасхи</a:t>
            </a:r>
            <a:r>
              <a:rPr lang="ru-RU" dirty="0" smtClean="0"/>
              <a:t> (Фомина)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949280"/>
          </a:xfrm>
        </p:spPr>
        <p:txBody>
          <a:bodyPr>
            <a:noAutofit/>
          </a:bodyPr>
          <a:lstStyle/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Богослужение посвящено </a:t>
            </a:r>
            <a:r>
              <a:rPr lang="ru-RU" sz="1800" dirty="0" smtClean="0"/>
              <a:t>главным </a:t>
            </a:r>
            <a:r>
              <a:rPr lang="ru-RU" sz="1800" dirty="0"/>
              <a:t>образом воспоминанию явлений Христа по Воскресении апостолам</a:t>
            </a:r>
            <a:r>
              <a:rPr lang="ru-RU" sz="1800" dirty="0" smtClean="0"/>
              <a:t>, </a:t>
            </a:r>
            <a:r>
              <a:rPr lang="ru-RU" sz="1800" dirty="0"/>
              <a:t>в том числе и </a:t>
            </a:r>
            <a:r>
              <a:rPr lang="ru-RU" sz="1800" dirty="0" smtClean="0"/>
              <a:t>Фоме.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/>
              <a:t>Неделю </a:t>
            </a:r>
            <a:r>
              <a:rPr lang="ru-RU" sz="1800" dirty="0" err="1"/>
              <a:t>Антипасхи</a:t>
            </a:r>
            <a:r>
              <a:rPr lang="ru-RU" sz="1800" dirty="0"/>
              <a:t> воскресные песнопения </a:t>
            </a:r>
            <a:r>
              <a:rPr lang="ru-RU" sz="1800" dirty="0" smtClean="0"/>
              <a:t>(из Октоиха) </a:t>
            </a:r>
            <a:r>
              <a:rPr lang="ru-RU" sz="1800" dirty="0"/>
              <a:t>не поются, вся служба </a:t>
            </a:r>
            <a:r>
              <a:rPr lang="ru-RU" sz="1800" dirty="0" smtClean="0"/>
              <a:t>– праздника.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Не поются и пасхальные </a:t>
            </a:r>
            <a:r>
              <a:rPr lang="ru-RU" sz="1800" dirty="0" smtClean="0"/>
              <a:t>песнопения, </a:t>
            </a:r>
            <a:r>
              <a:rPr lang="ru-RU" sz="1800" dirty="0"/>
              <a:t>за исключением тропаря </a:t>
            </a:r>
            <a:r>
              <a:rPr lang="ru-RU" sz="1800" dirty="0" smtClean="0"/>
              <a:t>«Христос воскресе» </a:t>
            </a:r>
            <a:r>
              <a:rPr lang="ru-RU" sz="1800" dirty="0"/>
              <a:t>в начале и конце служб и ирмо­сов пасхального канона на </a:t>
            </a:r>
            <a:r>
              <a:rPr lang="ru-RU" sz="1800" dirty="0" smtClean="0"/>
              <a:t>катавасии (т.е. не поются стихиры Пасхи и пасхальный канон).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 smtClean="0"/>
              <a:t>Начиная с этого дня за богослужением возобновляется </a:t>
            </a:r>
            <a:r>
              <a:rPr lang="ru-RU" sz="1800" dirty="0" err="1" smtClean="0"/>
              <a:t>стихословие</a:t>
            </a:r>
            <a:r>
              <a:rPr lang="ru-RU" sz="1800" dirty="0" smtClean="0"/>
              <a:t> Псалтири. Восстанавливается структура всенощного бдения.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По </a:t>
            </a:r>
            <a:r>
              <a:rPr lang="ru-RU" sz="1800" dirty="0" err="1"/>
              <a:t>полиелее</a:t>
            </a:r>
            <a:r>
              <a:rPr lang="ru-RU" sz="1800" dirty="0"/>
              <a:t> тропари: </a:t>
            </a:r>
            <a:r>
              <a:rPr lang="ru-RU" sz="1800" dirty="0" smtClean="0"/>
              <a:t>«Ангельский собор»  </a:t>
            </a:r>
            <a:r>
              <a:rPr lang="ru-RU" sz="1800" dirty="0"/>
              <a:t>не </a:t>
            </a:r>
            <a:r>
              <a:rPr lang="ru-RU" sz="1800" dirty="0" smtClean="0"/>
              <a:t>поются.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 smtClean="0"/>
              <a:t>Величание: </a:t>
            </a:r>
            <a:r>
              <a:rPr lang="ru-RU" sz="1800" dirty="0"/>
              <a:t>Величаем </a:t>
            </a:r>
            <a:r>
              <a:rPr lang="ru-RU" sz="1800" dirty="0" err="1"/>
              <a:t>Тя</a:t>
            </a:r>
            <a:r>
              <a:rPr lang="ru-RU" sz="1800" dirty="0"/>
              <a:t>, </a:t>
            </a:r>
            <a:r>
              <a:rPr lang="ru-RU" sz="1800" dirty="0" err="1"/>
              <a:t>Живодавче</a:t>
            </a:r>
            <a:r>
              <a:rPr lang="ru-RU" sz="1800" dirty="0"/>
              <a:t> Христе, нас ради во ад </a:t>
            </a:r>
            <a:r>
              <a:rPr lang="ru-RU" sz="1800" dirty="0" err="1"/>
              <a:t>сшедшаго</a:t>
            </a:r>
            <a:r>
              <a:rPr lang="ru-RU" sz="1800" dirty="0"/>
              <a:t> и с Собою вся </a:t>
            </a:r>
            <a:r>
              <a:rPr lang="ru-RU" sz="1800" dirty="0" err="1" smtClean="0"/>
              <a:t>воскресившаго</a:t>
            </a:r>
            <a:r>
              <a:rPr lang="ru-RU" sz="1800" dirty="0" smtClean="0"/>
              <a:t>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Канон </a:t>
            </a:r>
            <a:r>
              <a:rPr lang="ru-RU" sz="1800" dirty="0" smtClean="0"/>
              <a:t>только праздника </a:t>
            </a:r>
            <a:r>
              <a:rPr lang="ru-RU" sz="1800" dirty="0" err="1" smtClean="0"/>
              <a:t>Антипасхи</a:t>
            </a:r>
            <a:r>
              <a:rPr lang="ru-RU" sz="1800" dirty="0" smtClean="0"/>
              <a:t>. </a:t>
            </a:r>
            <a:r>
              <a:rPr lang="ru-RU" sz="1800" dirty="0"/>
              <a:t>Катавасия - пасхальные ирмосы: "Воскресения </a:t>
            </a:r>
            <a:r>
              <a:rPr lang="ru-RU" sz="1800" dirty="0" smtClean="0"/>
              <a:t>день».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На 9-й песни "Честнейшую" не </a:t>
            </a:r>
            <a:r>
              <a:rPr lang="ru-RU" sz="1800" dirty="0" smtClean="0"/>
              <a:t>поем.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На литургии  </a:t>
            </a:r>
            <a:r>
              <a:rPr lang="ru-RU" sz="1800" dirty="0" smtClean="0"/>
              <a:t>поются антифоны изобразительны.</a:t>
            </a:r>
          </a:p>
          <a:p>
            <a:pPr marL="82296" indent="457200">
              <a:spcBef>
                <a:spcPts val="0"/>
              </a:spcBef>
              <a:buNone/>
            </a:pPr>
            <a:r>
              <a:rPr lang="ru-RU" sz="1800" dirty="0"/>
              <a:t>Неделя </a:t>
            </a:r>
            <a:r>
              <a:rPr lang="ru-RU" sz="1800" dirty="0" err="1"/>
              <a:t>Антипасхи</a:t>
            </a:r>
            <a:r>
              <a:rPr lang="ru-RU" sz="1800" dirty="0"/>
              <a:t> имеет </a:t>
            </a:r>
            <a:r>
              <a:rPr lang="ru-RU" sz="1800" dirty="0" err="1"/>
              <a:t>попразднство</a:t>
            </a:r>
            <a:r>
              <a:rPr lang="ru-RU" sz="1800" dirty="0"/>
              <a:t>, которое продолжа­ется до субботы, в субботу - отдание. В течение всей Фоми­ной седмицы тропарь, кондак, </a:t>
            </a:r>
            <a:r>
              <a:rPr lang="ru-RU" sz="1800" dirty="0" err="1"/>
              <a:t>прокимен</a:t>
            </a:r>
            <a:r>
              <a:rPr lang="ru-RU" sz="1800" dirty="0"/>
              <a:t> и причастен - празд­ника (Недели </a:t>
            </a:r>
            <a:r>
              <a:rPr lang="ru-RU" sz="1800" dirty="0" err="1"/>
              <a:t>Антипасхи</a:t>
            </a:r>
            <a:r>
              <a:rPr lang="ru-RU" sz="1800" dirty="0"/>
              <a:t>) и </a:t>
            </a:r>
            <a:r>
              <a:rPr lang="ru-RU" sz="1800" dirty="0" smtClean="0"/>
              <a:t>святому.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09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Радонница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457200" algn="just">
              <a:lnSpc>
                <a:spcPct val="110000"/>
              </a:lnSpc>
              <a:buNone/>
            </a:pPr>
            <a:r>
              <a:rPr lang="ru-RU" dirty="0"/>
              <a:t>Во вторник (или в понедельник) Фоминой седмицы бывает служба с поминовением усопших (этот день известен под названием "РАДОНИЦА"). В Триоди нет специального </a:t>
            </a:r>
            <a:r>
              <a:rPr lang="ru-RU" dirty="0" err="1"/>
              <a:t>последования</a:t>
            </a:r>
            <a:r>
              <a:rPr lang="ru-RU" dirty="0"/>
              <a:t> этой службы. Обычно после вечернего богослужения или после литургии совершается полная панихида, в которую </a:t>
            </a:r>
            <a:r>
              <a:rPr lang="ru-RU" dirty="0" smtClean="0"/>
              <a:t>включается </a:t>
            </a:r>
            <a:r>
              <a:rPr lang="ru-RU" dirty="0"/>
              <a:t>и пасхальные песнопения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10000"/>
              </a:lnSpc>
              <a:buNone/>
            </a:pPr>
            <a:endParaRPr lang="ru-RU" dirty="0"/>
          </a:p>
          <a:p>
            <a:pPr marL="82296" indent="457200" algn="just">
              <a:lnSpc>
                <a:spcPct val="11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Светлое Христово Воскресение. Пасха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26" y="678181"/>
            <a:ext cx="4517486" cy="5963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741942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 smtClean="0">
                <a:solidFill>
                  <a:srgbClr val="FF0000"/>
                </a:solidFill>
              </a:rPr>
              <a:t>По </a:t>
            </a:r>
            <a:r>
              <a:rPr lang="ru-RU" sz="2000" dirty="0">
                <a:solidFill>
                  <a:srgbClr val="FF0000"/>
                </a:solidFill>
              </a:rPr>
              <a:t>определению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ru-RU" sz="2000" dirty="0" smtClean="0">
                <a:solidFill>
                  <a:srgbClr val="FF0000"/>
                </a:solidFill>
              </a:rPr>
              <a:t> Вселен-</a:t>
            </a:r>
            <a:r>
              <a:rPr lang="ru-RU" sz="2000" dirty="0" err="1" smtClean="0">
                <a:solidFill>
                  <a:srgbClr val="FF0000"/>
                </a:solidFill>
              </a:rPr>
              <a:t>ского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Собора </a:t>
            </a:r>
            <a:r>
              <a:rPr lang="ru-RU" sz="2000" dirty="0" smtClean="0">
                <a:solidFill>
                  <a:srgbClr val="FF0000"/>
                </a:solidFill>
              </a:rPr>
              <a:t>отмечается </a:t>
            </a:r>
            <a:r>
              <a:rPr lang="ru-RU" sz="2000" dirty="0">
                <a:solidFill>
                  <a:srgbClr val="FF0000"/>
                </a:solidFill>
              </a:rPr>
              <a:t>в первое воскресенье после полнолуния после </a:t>
            </a:r>
            <a:r>
              <a:rPr lang="ru-RU" sz="2000" dirty="0" smtClean="0">
                <a:solidFill>
                  <a:srgbClr val="FF0000"/>
                </a:solidFill>
              </a:rPr>
              <a:t>весеннего </a:t>
            </a:r>
            <a:r>
              <a:rPr lang="ru-RU" sz="2000" dirty="0">
                <a:solidFill>
                  <a:srgbClr val="FF0000"/>
                </a:solidFill>
              </a:rPr>
              <a:t>равноденствия, и обязательно после еврейской </a:t>
            </a:r>
            <a:r>
              <a:rPr lang="ru-RU" sz="2000" dirty="0" smtClean="0">
                <a:solidFill>
                  <a:srgbClr val="FF0000"/>
                </a:solidFill>
              </a:rPr>
              <a:t>Пасхи (22 марта/4 апр. – 25 апр./8 мая).</a:t>
            </a:r>
          </a:p>
          <a:p>
            <a:pPr indent="360000" algn="just"/>
            <a:endParaRPr lang="ru-RU" sz="2000" dirty="0">
              <a:solidFill>
                <a:srgbClr val="FF0000"/>
              </a:solidFill>
            </a:endParaRPr>
          </a:p>
          <a:p>
            <a:pPr indent="360000" algn="just"/>
            <a:endParaRPr lang="ru-RU" sz="2000" dirty="0" smtClean="0">
              <a:solidFill>
                <a:srgbClr val="FF0000"/>
              </a:solidFill>
            </a:endParaRPr>
          </a:p>
          <a:p>
            <a:pPr indent="360000" algn="just"/>
            <a:endParaRPr lang="ru-RU" sz="2000" dirty="0">
              <a:solidFill>
                <a:srgbClr val="FF0000"/>
              </a:solidFill>
            </a:endParaRPr>
          </a:p>
          <a:p>
            <a:pPr indent="360000" algn="just"/>
            <a:r>
              <a:rPr lang="ru-RU" sz="2000" b="1" i="1" dirty="0" err="1" smtClean="0">
                <a:solidFill>
                  <a:srgbClr val="FF0000"/>
                </a:solidFill>
              </a:rPr>
              <a:t>Свт</a:t>
            </a:r>
            <a:r>
              <a:rPr lang="ru-RU" sz="2000" b="1" i="1" dirty="0" smtClean="0">
                <a:solidFill>
                  <a:srgbClr val="FF0000"/>
                </a:solidFill>
              </a:rPr>
              <a:t>. </a:t>
            </a:r>
            <a:r>
              <a:rPr lang="ru-RU" sz="2000" b="1" i="1" dirty="0" err="1">
                <a:solidFill>
                  <a:srgbClr val="FF0000"/>
                </a:solidFill>
              </a:rPr>
              <a:t>Епифаний</a:t>
            </a:r>
            <a:r>
              <a:rPr lang="ru-RU" sz="2000" b="1" i="1" dirty="0">
                <a:solidFill>
                  <a:srgbClr val="FF0000"/>
                </a:solidFill>
              </a:rPr>
              <a:t> Кипрский: </a:t>
            </a:r>
            <a:r>
              <a:rPr lang="ru-RU" sz="2000" dirty="0">
                <a:solidFill>
                  <a:srgbClr val="FF0000"/>
                </a:solidFill>
              </a:rPr>
              <a:t>"</a:t>
            </a:r>
            <a:r>
              <a:rPr lang="ru-RU" sz="2000" dirty="0" smtClean="0">
                <a:solidFill>
                  <a:srgbClr val="FF0000"/>
                </a:solidFill>
              </a:rPr>
              <a:t>Праздник </a:t>
            </a:r>
            <a:r>
              <a:rPr lang="ru-RU" sz="2000" dirty="0">
                <a:solidFill>
                  <a:srgbClr val="FF0000"/>
                </a:solidFill>
              </a:rPr>
              <a:t>Пасхи </a:t>
            </a:r>
            <a:r>
              <a:rPr lang="ru-RU" sz="2000" dirty="0" smtClean="0">
                <a:solidFill>
                  <a:srgbClr val="FF0000"/>
                </a:solidFill>
              </a:rPr>
              <a:t>торжествен-нее </a:t>
            </a:r>
            <a:r>
              <a:rPr lang="ru-RU" sz="2000" dirty="0">
                <a:solidFill>
                  <a:srgbClr val="FF0000"/>
                </a:solidFill>
              </a:rPr>
              <a:t>всех праздников: он составляет для всего мира </a:t>
            </a:r>
            <a:r>
              <a:rPr lang="ru-RU" sz="2000" dirty="0" smtClean="0">
                <a:solidFill>
                  <a:srgbClr val="FF0000"/>
                </a:solidFill>
              </a:rPr>
              <a:t>торжество обновления и спасения. </a:t>
            </a:r>
            <a:r>
              <a:rPr lang="ru-RU" sz="2000" dirty="0">
                <a:solidFill>
                  <a:srgbClr val="FF0000"/>
                </a:solidFill>
              </a:rPr>
              <a:t>Сей-то праздник есть глава и верх всех праздников...".</a:t>
            </a:r>
            <a:r>
              <a:rPr lang="ru-RU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Недели по св. Пасхе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1</a:t>
            </a:r>
            <a:r>
              <a:rPr lang="ru-RU" dirty="0" smtClean="0"/>
              <a:t>-я </a:t>
            </a:r>
            <a:r>
              <a:rPr lang="ru-RU" dirty="0"/>
              <a:t>Неделя </a:t>
            </a:r>
            <a:r>
              <a:rPr lang="ru-RU" dirty="0" smtClean="0"/>
              <a:t>– Пасхальная.</a:t>
            </a:r>
          </a:p>
          <a:p>
            <a:pPr marL="82296" indent="0">
              <a:buNone/>
            </a:pPr>
            <a:r>
              <a:rPr lang="ru-RU" dirty="0" smtClean="0"/>
              <a:t>2-я – Фомина.</a:t>
            </a:r>
          </a:p>
          <a:p>
            <a:pPr marL="82296" indent="0">
              <a:buNone/>
            </a:pPr>
            <a:r>
              <a:rPr lang="ru-RU" dirty="0" smtClean="0"/>
              <a:t>3-я </a:t>
            </a:r>
            <a:r>
              <a:rPr lang="ru-RU" dirty="0"/>
              <a:t>- </a:t>
            </a:r>
            <a:r>
              <a:rPr lang="ru-RU" dirty="0" smtClean="0"/>
              <a:t>святых жен-мироносиц.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/>
              <a:t>4-я - о  </a:t>
            </a:r>
            <a:r>
              <a:rPr lang="ru-RU" dirty="0" smtClean="0"/>
              <a:t>расслабленном.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/>
              <a:t>5-я - о </a:t>
            </a:r>
            <a:r>
              <a:rPr lang="ru-RU" dirty="0" err="1" smtClean="0"/>
              <a:t>самаряныне</a:t>
            </a:r>
            <a:r>
              <a:rPr lang="ru-RU" dirty="0" smtClean="0"/>
              <a:t>.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6-я </a:t>
            </a:r>
            <a:r>
              <a:rPr lang="ru-RU" dirty="0"/>
              <a:t>- о </a:t>
            </a:r>
            <a:r>
              <a:rPr lang="ru-RU" dirty="0" smtClean="0"/>
              <a:t>слепом.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/>
              <a:t>7-я - святых </a:t>
            </a:r>
            <a:r>
              <a:rPr lang="ru-RU" dirty="0" smtClean="0"/>
              <a:t>отцов </a:t>
            </a:r>
            <a:r>
              <a:rPr lang="ru-RU" dirty="0"/>
              <a:t>Первого Вселенского </a:t>
            </a:r>
            <a:r>
              <a:rPr lang="ru-RU" dirty="0" smtClean="0"/>
              <a:t>Собора.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0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/>
              <a:t>Преполовение пятидесятницы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72608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среду </a:t>
            </a:r>
            <a:r>
              <a:rPr lang="ru-RU" dirty="0" smtClean="0"/>
              <a:t>4-й </a:t>
            </a:r>
            <a:r>
              <a:rPr lang="ru-RU" dirty="0"/>
              <a:t>седмицы празднуется Преполовение Пятидесят­ницы. В этот день воспоминается событие из жизни Спасителя, когда Он в преполовение ветхозаветного праздника Кущей учил в храме о Своем Божественном </a:t>
            </a:r>
            <a:r>
              <a:rPr lang="ru-RU" dirty="0" err="1"/>
              <a:t>посланничестве</a:t>
            </a:r>
            <a:r>
              <a:rPr lang="ru-RU" dirty="0"/>
              <a:t> и таинственной воде, под которой разумеется благодатное учение Христово и благодатные дары Святого Духа. Об этой воде говорится и в </a:t>
            </a:r>
            <a:r>
              <a:rPr lang="ru-RU" b="1" dirty="0"/>
              <a:t>тропаре Преполовения</a:t>
            </a:r>
            <a:r>
              <a:rPr lang="ru-RU" dirty="0"/>
              <a:t>: "</a:t>
            </a:r>
            <a:r>
              <a:rPr lang="ru-RU" dirty="0" err="1"/>
              <a:t>Преполовившуся</a:t>
            </a:r>
            <a:r>
              <a:rPr lang="ru-RU" dirty="0"/>
              <a:t> празднику, жаждущую душу мою благо­честия напой водами, яко </a:t>
            </a:r>
            <a:r>
              <a:rPr lang="ru-RU" dirty="0" smtClean="0"/>
              <a:t>всем, </a:t>
            </a:r>
            <a:r>
              <a:rPr lang="ru-RU" dirty="0"/>
              <a:t>Спасе, возопил </a:t>
            </a:r>
            <a:r>
              <a:rPr lang="ru-RU" dirty="0" err="1"/>
              <a:t>еси</a:t>
            </a:r>
            <a:r>
              <a:rPr lang="ru-RU" dirty="0"/>
              <a:t>: </a:t>
            </a:r>
            <a:r>
              <a:rPr lang="ru-RU" dirty="0" err="1"/>
              <a:t>жаждай</a:t>
            </a:r>
            <a:r>
              <a:rPr lang="ru-RU" dirty="0"/>
              <a:t> да грядет ко Мне и да </a:t>
            </a:r>
            <a:r>
              <a:rPr lang="ru-RU" dirty="0" err="1"/>
              <a:t>пиет</a:t>
            </a:r>
            <a:r>
              <a:rPr lang="ru-RU" dirty="0"/>
              <a:t>, </a:t>
            </a:r>
            <a:r>
              <a:rPr lang="ru-RU" dirty="0" err="1"/>
              <a:t>Источниче</a:t>
            </a:r>
            <a:r>
              <a:rPr lang="ru-RU" dirty="0"/>
              <a:t> жизни </a:t>
            </a:r>
            <a:r>
              <a:rPr lang="ru-RU" dirty="0" err="1"/>
              <a:t>нашея</a:t>
            </a:r>
            <a:r>
              <a:rPr lang="ru-RU" dirty="0"/>
              <a:t> </a:t>
            </a:r>
            <a:r>
              <a:rPr lang="ru-RU" dirty="0" smtClean="0"/>
              <a:t> Христе </a:t>
            </a:r>
            <a:r>
              <a:rPr lang="ru-RU" dirty="0"/>
              <a:t>Боже, слава Тебе</a:t>
            </a:r>
            <a:r>
              <a:rPr lang="ru-RU" dirty="0" smtClean="0"/>
              <a:t>".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После </a:t>
            </a:r>
            <a:r>
              <a:rPr lang="ru-RU" dirty="0"/>
              <a:t>литургии бывает по обычаю водоосвящение в воспоминание Боже­ственного учения о живой воде Св. </a:t>
            </a:r>
            <a:r>
              <a:rPr lang="ru-RU" dirty="0" smtClean="0"/>
              <a:t>Духа.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Преполовение празднуется 8 дней. Отдание в среду 5-й </a:t>
            </a:r>
            <a:r>
              <a:rPr lang="ru-RU" dirty="0" smtClean="0"/>
              <a:t>седмицы.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Отдание Пасхи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Autofit/>
          </a:bodyPr>
          <a:lstStyle/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Отдание Пасхи </a:t>
            </a:r>
            <a:r>
              <a:rPr lang="ru-RU" sz="2400" dirty="0"/>
              <a:t>совершается в среду 6-й седмицы. Одно­временно поются песнопения Недели о слепом и </a:t>
            </a:r>
            <a:r>
              <a:rPr lang="ru-RU" sz="2400" dirty="0" err="1" smtClean="0"/>
              <a:t>предпразднства</a:t>
            </a:r>
            <a:r>
              <a:rPr lang="ru-RU" sz="2400" dirty="0" smtClean="0"/>
              <a:t> </a:t>
            </a:r>
            <a:r>
              <a:rPr lang="ru-RU" sz="2400" dirty="0"/>
              <a:t>Вознесения </a:t>
            </a:r>
            <a:r>
              <a:rPr lang="ru-RU" sz="2400" dirty="0" smtClean="0"/>
              <a:t>Господня.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Последний раз поются пасхальные песнопения. Начало  вечерни, утрени в литургии - то же, что и в Светлую седмицу</a:t>
            </a:r>
            <a:r>
              <a:rPr lang="ru-RU" sz="2400" dirty="0" smtClean="0"/>
              <a:t>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П</a:t>
            </a:r>
            <a:r>
              <a:rPr lang="ru-RU" sz="2400" dirty="0" smtClean="0"/>
              <a:t>асхальный </a:t>
            </a:r>
            <a:r>
              <a:rPr lang="ru-RU" sz="2400" dirty="0" err="1" smtClean="0"/>
              <a:t>отпуст</a:t>
            </a:r>
            <a:r>
              <a:rPr lang="ru-RU" sz="2400" dirty="0" smtClean="0"/>
              <a:t> бывает </a:t>
            </a:r>
            <a:r>
              <a:rPr lang="ru-RU" sz="2400" dirty="0"/>
              <a:t>только после литургии</a:t>
            </a:r>
            <a:r>
              <a:rPr lang="ru-RU" sz="2400" dirty="0" smtClean="0"/>
              <a:t>:</a:t>
            </a:r>
            <a:r>
              <a:rPr lang="ru-RU" sz="2400" dirty="0"/>
              <a:t> </a:t>
            </a:r>
            <a:r>
              <a:rPr lang="ru-RU" sz="2400" dirty="0" smtClean="0"/>
              <a:t>«Христос</a:t>
            </a:r>
            <a:r>
              <a:rPr lang="ru-RU" sz="2400" dirty="0"/>
              <a:t>, </a:t>
            </a:r>
            <a:r>
              <a:rPr lang="ru-RU" sz="2400" dirty="0" err="1"/>
              <a:t>воскресый</a:t>
            </a:r>
            <a:r>
              <a:rPr lang="ru-RU" sz="2400" dirty="0"/>
              <a:t> из мертвых, </a:t>
            </a:r>
            <a:r>
              <a:rPr lang="ru-RU" sz="2400" dirty="0" err="1"/>
              <a:t>смертию</a:t>
            </a:r>
            <a:r>
              <a:rPr lang="ru-RU" sz="2400" dirty="0"/>
              <a:t> смерть </a:t>
            </a:r>
            <a:r>
              <a:rPr lang="ru-RU" sz="2400" dirty="0" err="1" smtClean="0"/>
              <a:t>поправый</a:t>
            </a:r>
            <a:r>
              <a:rPr lang="ru-RU" sz="2400" dirty="0" smtClean="0"/>
              <a:t>…».</a:t>
            </a:r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После литургии священнослужители снимают Плащаницу с престола и полагают в устроенный для нее </a:t>
            </a:r>
            <a:r>
              <a:rPr lang="ru-RU" sz="2400" dirty="0" smtClean="0"/>
              <a:t>ковчег.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79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Вознесение Господне (40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</a:t>
            </a:r>
            <a:r>
              <a:rPr lang="ru-RU" sz="2000" b="1" dirty="0" smtClean="0"/>
              <a:t>Пасхе, </a:t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четверг </a:t>
            </a:r>
            <a:r>
              <a:rPr lang="ru-RU" sz="2000" b="1" dirty="0">
                <a:effectLst/>
              </a:rPr>
              <a:t>6-й </a:t>
            </a:r>
            <a:r>
              <a:rPr lang="ru-RU" sz="2000" b="1" dirty="0" smtClean="0">
                <a:effectLst/>
              </a:rPr>
              <a:t>седмицы</a:t>
            </a:r>
            <a:r>
              <a:rPr lang="ru-RU" sz="2000" b="1" dirty="0" smtClean="0"/>
              <a:t>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00990"/>
            <a:ext cx="4388018" cy="61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праздника Вознесения Господня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221560"/>
          </a:xfrm>
        </p:spPr>
        <p:txBody>
          <a:bodyPr>
            <a:noAutofit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/>
              <a:t>Праздник Вознесения Господня имеет один день </a:t>
            </a:r>
            <a:r>
              <a:rPr lang="ru-RU" sz="1900" dirty="0" err="1" smtClean="0"/>
              <a:t>предпразднства</a:t>
            </a:r>
            <a:r>
              <a:rPr lang="ru-RU" sz="1900" dirty="0" smtClean="0"/>
              <a:t> (совпадает с отданием Пасхи) и восемь дней </a:t>
            </a:r>
            <a:r>
              <a:rPr lang="ru-RU" sz="1900" dirty="0" err="1" smtClean="0"/>
              <a:t>попразднства</a:t>
            </a:r>
            <a:r>
              <a:rPr lang="ru-RU" sz="1900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/>
              <a:t>Тропарь, </a:t>
            </a:r>
            <a:r>
              <a:rPr lang="ru-RU" sz="1900" b="1" dirty="0"/>
              <a:t>глас 4-й</a:t>
            </a:r>
            <a:r>
              <a:rPr lang="ru-RU" sz="1900" dirty="0" smtClean="0"/>
              <a:t>: «</a:t>
            </a:r>
            <a:r>
              <a:rPr lang="ru-RU" sz="1900" dirty="0" err="1" smtClean="0"/>
              <a:t>Вознеслся</a:t>
            </a:r>
            <a:r>
              <a:rPr lang="ru-RU" sz="1900" dirty="0" smtClean="0"/>
              <a:t> </a:t>
            </a:r>
            <a:r>
              <a:rPr lang="ru-RU" sz="1900" dirty="0" err="1"/>
              <a:t>еси</a:t>
            </a:r>
            <a:r>
              <a:rPr lang="ru-RU" sz="1900" dirty="0"/>
              <a:t> во славе, Христе Боже наш, радость </a:t>
            </a:r>
            <a:r>
              <a:rPr lang="ru-RU" sz="1900" dirty="0" err="1"/>
              <a:t>сотворивый</a:t>
            </a:r>
            <a:r>
              <a:rPr lang="ru-RU" sz="1900" dirty="0"/>
              <a:t> учеником обетованием </a:t>
            </a:r>
            <a:r>
              <a:rPr lang="ru-RU" sz="1900" dirty="0" err="1"/>
              <a:t>святаго</a:t>
            </a:r>
            <a:r>
              <a:rPr lang="ru-RU" sz="1900" dirty="0"/>
              <a:t> Духа, изве­щенным им бывшим благословением, яко Ты </a:t>
            </a:r>
            <a:r>
              <a:rPr lang="ru-RU" sz="1900" dirty="0" err="1"/>
              <a:t>еси</a:t>
            </a:r>
            <a:r>
              <a:rPr lang="ru-RU" sz="1900" dirty="0"/>
              <a:t> Сын Божий, Избавитель </a:t>
            </a:r>
            <a:r>
              <a:rPr lang="ru-RU" sz="1900" dirty="0" smtClean="0"/>
              <a:t>мира».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/>
              <a:t>Величание</a:t>
            </a:r>
            <a:r>
              <a:rPr lang="ru-RU" sz="1900" dirty="0" smtClean="0"/>
              <a:t>: «Величаем </a:t>
            </a:r>
            <a:r>
              <a:rPr lang="ru-RU" sz="1900" dirty="0" err="1"/>
              <a:t>Тя</a:t>
            </a:r>
            <a:r>
              <a:rPr lang="ru-RU" sz="1900" dirty="0"/>
              <a:t>, </a:t>
            </a:r>
            <a:r>
              <a:rPr lang="ru-RU" sz="1900" dirty="0" err="1"/>
              <a:t>Живодавче</a:t>
            </a:r>
            <a:r>
              <a:rPr lang="ru-RU" sz="1900" dirty="0"/>
              <a:t> Христе, и почитаем еже на небеса с пречистою Твоею </a:t>
            </a:r>
            <a:r>
              <a:rPr lang="ru-RU" sz="1900" dirty="0" err="1"/>
              <a:t>Плотию</a:t>
            </a:r>
            <a:r>
              <a:rPr lang="ru-RU" sz="1900" dirty="0"/>
              <a:t> Божественное </a:t>
            </a:r>
            <a:r>
              <a:rPr lang="ru-RU" sz="1900" dirty="0" smtClean="0"/>
              <a:t>Воз­несение».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/>
              <a:t>«Честнейшую» </a:t>
            </a:r>
            <a:r>
              <a:rPr lang="ru-RU" sz="1900" dirty="0"/>
              <a:t>не поется, но поются припевы праздника. Первый припев: </a:t>
            </a:r>
            <a:r>
              <a:rPr lang="ru-RU" sz="1900" dirty="0" smtClean="0"/>
              <a:t>«Величай</a:t>
            </a:r>
            <a:r>
              <a:rPr lang="ru-RU" sz="1900" dirty="0"/>
              <a:t>, душе моя, </a:t>
            </a:r>
            <a:r>
              <a:rPr lang="ru-RU" sz="1900" dirty="0" err="1"/>
              <a:t>вознесшагося</a:t>
            </a:r>
            <a:r>
              <a:rPr lang="ru-RU" sz="1900" dirty="0"/>
              <a:t> от земли на небо Христа </a:t>
            </a:r>
            <a:r>
              <a:rPr lang="ru-RU" sz="1900" dirty="0" err="1" smtClean="0"/>
              <a:t>Жизнодавца</a:t>
            </a:r>
            <a:r>
              <a:rPr lang="ru-RU" sz="1900" dirty="0" smtClean="0"/>
              <a:t>».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/>
              <a:t>На литургии - </a:t>
            </a:r>
            <a:r>
              <a:rPr lang="ru-RU" sz="1900" b="1" dirty="0"/>
              <a:t>антифоны праздника</a:t>
            </a:r>
            <a:r>
              <a:rPr lang="ru-RU" sz="1900" dirty="0"/>
              <a:t>. </a:t>
            </a:r>
            <a:r>
              <a:rPr lang="ru-RU" sz="1900" dirty="0" err="1"/>
              <a:t>Входный</a:t>
            </a:r>
            <a:r>
              <a:rPr lang="ru-RU" sz="1900" dirty="0"/>
              <a:t> стих (он же и причастный): "</a:t>
            </a:r>
            <a:r>
              <a:rPr lang="ru-RU" sz="1900" dirty="0" err="1"/>
              <a:t>Взыде</a:t>
            </a:r>
            <a:r>
              <a:rPr lang="ru-RU" sz="1900" dirty="0"/>
              <a:t> Бог в </a:t>
            </a:r>
            <a:r>
              <a:rPr lang="ru-RU" sz="1900" dirty="0" err="1"/>
              <a:t>воскликновении</a:t>
            </a:r>
            <a:r>
              <a:rPr lang="ru-RU" sz="1900" dirty="0"/>
              <a:t>, Господь во гласе </a:t>
            </a:r>
            <a:r>
              <a:rPr lang="ru-RU" sz="1900" dirty="0" err="1"/>
              <a:t>трубне</a:t>
            </a:r>
            <a:r>
              <a:rPr lang="ru-RU" sz="1900" dirty="0"/>
              <a:t>".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/>
              <a:t>В конце литургии вместо "</a:t>
            </a:r>
            <a:r>
              <a:rPr lang="ru-RU" sz="1900" dirty="0" err="1"/>
              <a:t>Видехом</a:t>
            </a:r>
            <a:r>
              <a:rPr lang="ru-RU" sz="1900" dirty="0"/>
              <a:t> свет истинный..." поется тропарь </a:t>
            </a:r>
            <a:r>
              <a:rPr lang="ru-RU" sz="1900" dirty="0" smtClean="0"/>
              <a:t>праздника.</a:t>
            </a:r>
            <a:endParaRPr lang="ru-RU" sz="1900" dirty="0"/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/>
              <a:t>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8908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День Св. Троицы. Пятидесятница (50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4" y="764704"/>
            <a:ext cx="48590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богослужения Пятидесятницы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920880" cy="5544616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В день св. Пятидесятницы воспоминается и прославляется сошествие Святого Духа на  апостолов в виде огненных языков (</a:t>
            </a:r>
            <a:r>
              <a:rPr lang="ru-RU" sz="1600" dirty="0" err="1"/>
              <a:t>Деян</a:t>
            </a:r>
            <a:r>
              <a:rPr lang="ru-RU" sz="1600" dirty="0"/>
              <a:t>. 2, 1-4</a:t>
            </a:r>
            <a:r>
              <a:rPr lang="ru-RU" sz="1600" dirty="0" smtClean="0"/>
              <a:t>).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Впервые </a:t>
            </a:r>
            <a:r>
              <a:rPr lang="ru-RU" sz="1600" dirty="0"/>
              <a:t>после Великой Субботы поется стихира: "Царю </a:t>
            </a:r>
            <a:r>
              <a:rPr lang="ru-RU" sz="1600" dirty="0" smtClean="0"/>
              <a:t>Небесный».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В</a:t>
            </a:r>
            <a:r>
              <a:rPr lang="ru-RU" sz="1600" b="1" dirty="0" smtClean="0"/>
              <a:t>еличание</a:t>
            </a:r>
            <a:r>
              <a:rPr lang="ru-RU" sz="1600" dirty="0"/>
              <a:t>: </a:t>
            </a:r>
            <a:r>
              <a:rPr lang="ru-RU" sz="1600" dirty="0" smtClean="0"/>
              <a:t>Величаем </a:t>
            </a:r>
            <a:r>
              <a:rPr lang="ru-RU" sz="1600" dirty="0" err="1"/>
              <a:t>Тя</a:t>
            </a:r>
            <a:r>
              <a:rPr lang="ru-RU" sz="1600" dirty="0"/>
              <a:t>, </a:t>
            </a:r>
            <a:r>
              <a:rPr lang="ru-RU" sz="1600" dirty="0" err="1"/>
              <a:t>Живодавче</a:t>
            </a:r>
            <a:r>
              <a:rPr lang="ru-RU" sz="1600" dirty="0"/>
              <a:t> Христе, и чтим </a:t>
            </a:r>
            <a:r>
              <a:rPr lang="ru-RU" sz="1600" dirty="0" err="1"/>
              <a:t>Всесвятаго</a:t>
            </a:r>
            <a:r>
              <a:rPr lang="ru-RU" sz="1600" dirty="0"/>
              <a:t> Духа Твоего, </a:t>
            </a:r>
            <a:r>
              <a:rPr lang="ru-RU" sz="1600" dirty="0" err="1"/>
              <a:t>Егоже</a:t>
            </a:r>
            <a:r>
              <a:rPr lang="ru-RU" sz="1600" dirty="0"/>
              <a:t> от Отца послал </a:t>
            </a:r>
            <a:r>
              <a:rPr lang="ru-RU" sz="1600" dirty="0" err="1"/>
              <a:t>еси</a:t>
            </a:r>
            <a:r>
              <a:rPr lang="ru-RU" sz="1600" dirty="0"/>
              <a:t> Божественным учеником </a:t>
            </a:r>
            <a:r>
              <a:rPr lang="ru-RU" sz="1600" dirty="0" smtClean="0"/>
              <a:t>Твоим.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«Воскресение </a:t>
            </a:r>
            <a:r>
              <a:rPr lang="ru-RU" sz="1600" dirty="0"/>
              <a:t>Христово </a:t>
            </a:r>
            <a:r>
              <a:rPr lang="ru-RU" sz="1600" dirty="0" err="1" smtClean="0"/>
              <a:t>видевше</a:t>
            </a:r>
            <a:r>
              <a:rPr lang="ru-RU" sz="1600" dirty="0" smtClean="0"/>
              <a:t>» </a:t>
            </a:r>
            <a:r>
              <a:rPr lang="ru-RU" sz="1600" dirty="0"/>
              <a:t>не </a:t>
            </a:r>
            <a:r>
              <a:rPr lang="ru-RU" sz="1600" dirty="0" smtClean="0"/>
              <a:t>поется.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«Честнейшую» не </a:t>
            </a:r>
            <a:r>
              <a:rPr lang="ru-RU" sz="1600" dirty="0" smtClean="0"/>
              <a:t>поется.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Свят Господь Бог наш" не </a:t>
            </a:r>
            <a:r>
              <a:rPr lang="ru-RU" sz="1600" dirty="0" smtClean="0"/>
              <a:t>поется.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На </a:t>
            </a:r>
            <a:r>
              <a:rPr lang="ru-RU" sz="1600" dirty="0" smtClean="0"/>
              <a:t>литургии поются антифоны </a:t>
            </a:r>
            <a:r>
              <a:rPr lang="ru-RU" sz="1600" dirty="0"/>
              <a:t>праздника. </a:t>
            </a:r>
            <a:r>
              <a:rPr lang="ru-RU" sz="1600" dirty="0" err="1"/>
              <a:t>Входный</a:t>
            </a:r>
            <a:r>
              <a:rPr lang="ru-RU" sz="1600" dirty="0"/>
              <a:t> стих</a:t>
            </a:r>
            <a:r>
              <a:rPr lang="ru-RU" sz="1600" dirty="0" smtClean="0"/>
              <a:t>: «</a:t>
            </a:r>
            <a:r>
              <a:rPr lang="ru-RU" sz="1600" dirty="0" err="1" smtClean="0"/>
              <a:t>Вознесися</a:t>
            </a:r>
            <a:r>
              <a:rPr lang="ru-RU" sz="1600" dirty="0"/>
              <a:t>, Господи, силою Твоею, </a:t>
            </a:r>
            <a:r>
              <a:rPr lang="ru-RU" sz="1600" dirty="0" err="1"/>
              <a:t>воспоим</a:t>
            </a:r>
            <a:r>
              <a:rPr lang="ru-RU" sz="1600" dirty="0"/>
              <a:t> и поем силы </a:t>
            </a:r>
            <a:r>
              <a:rPr lang="ru-RU" sz="1600" dirty="0" smtClean="0"/>
              <a:t>Твоя».  </a:t>
            </a:r>
            <a:r>
              <a:rPr lang="ru-RU" sz="1600" dirty="0"/>
              <a:t>Вместо </a:t>
            </a:r>
            <a:r>
              <a:rPr lang="ru-RU" sz="1600" dirty="0" err="1"/>
              <a:t>Трисвятого</a:t>
            </a:r>
            <a:r>
              <a:rPr lang="ru-RU" sz="1600" dirty="0"/>
              <a:t> поется </a:t>
            </a:r>
            <a:r>
              <a:rPr lang="ru-RU" sz="1600" dirty="0" smtClean="0"/>
              <a:t>«</a:t>
            </a:r>
            <a:r>
              <a:rPr lang="ru-RU" sz="1600" dirty="0" err="1" smtClean="0"/>
              <a:t>Елины</a:t>
            </a:r>
            <a:r>
              <a:rPr lang="ru-RU" sz="1600" dirty="0" smtClean="0"/>
              <a:t> </a:t>
            </a:r>
            <a:r>
              <a:rPr lang="ru-RU" sz="1600" dirty="0"/>
              <a:t>во Христа </a:t>
            </a:r>
            <a:r>
              <a:rPr lang="ru-RU" sz="1600" dirty="0" err="1" smtClean="0"/>
              <a:t>крестистеся</a:t>
            </a:r>
            <a:r>
              <a:rPr lang="ru-RU" sz="1600" dirty="0" smtClean="0"/>
              <a:t>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err="1"/>
              <a:t>Задостойник</a:t>
            </a:r>
            <a:r>
              <a:rPr lang="ru-RU" sz="1600" dirty="0"/>
              <a:t>: </a:t>
            </a:r>
            <a:r>
              <a:rPr lang="ru-RU" sz="1600" dirty="0" smtClean="0"/>
              <a:t>«Радуйся</a:t>
            </a:r>
            <a:r>
              <a:rPr lang="ru-RU" sz="1600" dirty="0"/>
              <a:t>, </a:t>
            </a:r>
            <a:r>
              <a:rPr lang="ru-RU" sz="1600" dirty="0" smtClean="0"/>
              <a:t>Царице».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Сразу </a:t>
            </a:r>
            <a:r>
              <a:rPr lang="ru-RU" sz="1600" dirty="0"/>
              <a:t>же после </a:t>
            </a:r>
            <a:r>
              <a:rPr lang="ru-RU" sz="1600" dirty="0" smtClean="0"/>
              <a:t>литургии в </a:t>
            </a:r>
            <a:r>
              <a:rPr lang="ru-RU" sz="1600" dirty="0"/>
              <a:t>день Пятидесятницы обычно </a:t>
            </a:r>
            <a:r>
              <a:rPr lang="ru-RU" sz="1600" dirty="0" smtClean="0"/>
              <a:t> совершается великая вечерня.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На вечерни к обычным прошениям великой </a:t>
            </a:r>
            <a:r>
              <a:rPr lang="ru-RU" sz="1600" dirty="0" err="1"/>
              <a:t>ектении</a:t>
            </a:r>
            <a:r>
              <a:rPr lang="ru-RU" sz="1600" dirty="0"/>
              <a:t> присоединяются особые прошения</a:t>
            </a:r>
            <a:r>
              <a:rPr lang="ru-RU" sz="1600" dirty="0" smtClean="0"/>
              <a:t>. Читаются </a:t>
            </a:r>
            <a:r>
              <a:rPr lang="ru-RU" sz="1600" dirty="0"/>
              <a:t>особые три молитвы св. Василия Великого с </a:t>
            </a:r>
            <a:r>
              <a:rPr lang="ru-RU" sz="1600" dirty="0" smtClean="0"/>
              <a:t>коленопреклонением. Колена </a:t>
            </a:r>
            <a:r>
              <a:rPr lang="ru-RU" sz="1600" dirty="0"/>
              <a:t>преклоняются впервые после </a:t>
            </a:r>
            <a:r>
              <a:rPr lang="ru-RU" sz="1600" dirty="0" smtClean="0"/>
              <a:t>Пасхи.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Первая молитва читается </a:t>
            </a:r>
            <a:r>
              <a:rPr lang="ru-RU" sz="1600" dirty="0"/>
              <a:t>сразу же после великого </a:t>
            </a:r>
            <a:r>
              <a:rPr lang="ru-RU" sz="1600" dirty="0" err="1"/>
              <a:t>прокимна</a:t>
            </a:r>
            <a:r>
              <a:rPr lang="ru-RU" sz="1600" dirty="0"/>
              <a:t>: </a:t>
            </a:r>
            <a:r>
              <a:rPr lang="ru-RU" sz="1600" dirty="0" smtClean="0"/>
              <a:t>«Кто </a:t>
            </a:r>
            <a:r>
              <a:rPr lang="ru-RU" sz="1600" dirty="0"/>
              <a:t>Бог </a:t>
            </a:r>
            <a:r>
              <a:rPr lang="ru-RU" sz="1600" dirty="0" err="1" smtClean="0"/>
              <a:t>велий</a:t>
            </a:r>
            <a:r>
              <a:rPr lang="ru-RU" sz="1600" dirty="0" smtClean="0"/>
              <a:t>»; </a:t>
            </a:r>
            <a:r>
              <a:rPr lang="ru-RU" sz="1600" dirty="0"/>
              <a:t>вторая - после сугубой </a:t>
            </a:r>
            <a:r>
              <a:rPr lang="ru-RU" sz="1600" dirty="0" err="1"/>
              <a:t>ектении</a:t>
            </a:r>
            <a:r>
              <a:rPr lang="ru-RU" sz="1600" dirty="0"/>
              <a:t>: </a:t>
            </a:r>
            <a:r>
              <a:rPr lang="ru-RU" sz="1600" dirty="0" smtClean="0"/>
              <a:t>«</a:t>
            </a:r>
            <a:r>
              <a:rPr lang="ru-RU" sz="1600" dirty="0" err="1" smtClean="0"/>
              <a:t>Рцем</a:t>
            </a:r>
            <a:r>
              <a:rPr lang="ru-RU" sz="1600" dirty="0" smtClean="0"/>
              <a:t> </a:t>
            </a:r>
            <a:r>
              <a:rPr lang="ru-RU" sz="1600" dirty="0" err="1" smtClean="0"/>
              <a:t>вси</a:t>
            </a:r>
            <a:r>
              <a:rPr lang="ru-RU" sz="1600" dirty="0" smtClean="0"/>
              <a:t>» </a:t>
            </a:r>
            <a:r>
              <a:rPr lang="ru-RU" sz="1600" dirty="0"/>
              <a:t>и третья </a:t>
            </a:r>
            <a:r>
              <a:rPr lang="ru-RU" sz="1600" dirty="0" smtClean="0"/>
              <a:t>– после «</a:t>
            </a:r>
            <a:r>
              <a:rPr lang="ru-RU" sz="1600" dirty="0" err="1" smtClean="0"/>
              <a:t>Сподоби</a:t>
            </a:r>
            <a:r>
              <a:rPr lang="ru-RU" sz="1600" dirty="0"/>
              <a:t>, </a:t>
            </a:r>
            <a:r>
              <a:rPr lang="ru-RU" sz="1600" dirty="0" smtClean="0"/>
              <a:t>Господи».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Священник читает молитвы на коленях в царских вратах, лицом к народу.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18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814" y="0"/>
            <a:ext cx="8000682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Вечерня в день св. Пятидесятницы</a:t>
            </a:r>
            <a:endParaRPr lang="ru-RU" dirty="0"/>
          </a:p>
        </p:txBody>
      </p:sp>
      <p:pic>
        <p:nvPicPr>
          <p:cNvPr id="7170" name="Picture 2" descr="C:\Users\Василий\Desktop\библейско-богсловские курсы\19 лекция\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8" y="1289037"/>
            <a:ext cx="8122342" cy="54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165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Пасхальная </a:t>
            </a:r>
            <a:r>
              <a:rPr lang="ru-RU" dirty="0" err="1" smtClean="0"/>
              <a:t>полунощница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19 лекция\ПАСХА 2013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81741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645"/>
            <a:ext cx="7498080" cy="1405136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dirty="0"/>
              <a:t>На 9-й песни, при пении ирмоса: "Не рыдай Мене, </a:t>
            </a:r>
            <a:r>
              <a:rPr lang="ru-RU" dirty="0" err="1"/>
              <a:t>Мати</a:t>
            </a:r>
            <a:r>
              <a:rPr lang="ru-RU" dirty="0"/>
              <a:t>...", бывает каждение вокруг Плащаницы, затем священник поднимает ее на главу и уносит  </a:t>
            </a:r>
            <a:r>
              <a:rPr lang="ru-RU" dirty="0" smtClean="0"/>
              <a:t>в </a:t>
            </a:r>
            <a:r>
              <a:rPr lang="ru-RU" dirty="0"/>
              <a:t>алтарь через царские </a:t>
            </a:r>
            <a:r>
              <a:rPr lang="ru-RU" dirty="0" smtClean="0"/>
              <a:t>врата.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19 лекция\ПАСХА 2013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6838"/>
            <a:ext cx="8068001" cy="53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796" y="116632"/>
            <a:ext cx="802838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Пасхальная утреня предваряется крестным ходом вокруг храма при пении стихиры: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Воскресения </a:t>
            </a:r>
            <a:r>
              <a:rPr lang="ru-RU" sz="2400" b="1" i="1" dirty="0">
                <a:solidFill>
                  <a:srgbClr val="FF0000"/>
                </a:solidFill>
                <a:effectLst/>
              </a:rPr>
              <a:t>Твое, Христе Спасе, </a:t>
            </a:r>
            <a:r>
              <a:rPr lang="ru-RU" sz="2400" b="1" i="1" dirty="0" err="1">
                <a:solidFill>
                  <a:srgbClr val="FF0000"/>
                </a:solidFill>
                <a:effectLst/>
              </a:rPr>
              <a:t>Ангели</a:t>
            </a:r>
            <a:r>
              <a:rPr lang="ru-RU" sz="2400" b="1" i="1" dirty="0">
                <a:solidFill>
                  <a:srgbClr val="FF0000"/>
                </a:solidFill>
                <a:effectLst/>
              </a:rPr>
              <a:t> поют на  небесах, и нас на земли </a:t>
            </a:r>
            <a:r>
              <a:rPr lang="ru-RU" sz="2400" b="1" i="1" dirty="0" err="1">
                <a:solidFill>
                  <a:srgbClr val="FF0000"/>
                </a:solidFill>
                <a:effectLst/>
              </a:rPr>
              <a:t>сподоби</a:t>
            </a:r>
            <a:r>
              <a:rPr lang="ru-RU" sz="2400" b="1" i="1" dirty="0">
                <a:solidFill>
                  <a:srgbClr val="FF0000"/>
                </a:solidFill>
                <a:effectLst/>
              </a:rPr>
              <a:t> чистым сердцем 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Тебе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</a:rPr>
              <a:t>славити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Василий\Desktop\библейско-богсловские курсы\19 лекция\ПАСХА 2013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956376" cy="53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863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</a:rPr>
              <a:t>«Слава Святей и </a:t>
            </a:r>
            <a:r>
              <a:rPr lang="ru-RU" sz="2800" b="1" dirty="0" err="1">
                <a:effectLst/>
              </a:rPr>
              <a:t>Единосущней</a:t>
            </a:r>
            <a:r>
              <a:rPr lang="ru-RU" sz="2800" b="1" dirty="0">
                <a:effectLst/>
              </a:rPr>
              <a:t>, и Животворящей, и </a:t>
            </a:r>
            <a:r>
              <a:rPr lang="ru-RU" sz="2800" b="1" dirty="0" err="1">
                <a:effectLst/>
              </a:rPr>
              <a:t>Нераздельней</a:t>
            </a:r>
            <a:r>
              <a:rPr lang="ru-RU" sz="2800" b="1" dirty="0">
                <a:effectLst/>
              </a:rPr>
              <a:t> Троице!»</a:t>
            </a:r>
            <a:endParaRPr lang="ru-RU" sz="2800" b="1" dirty="0"/>
          </a:p>
        </p:txBody>
      </p:sp>
      <p:pic>
        <p:nvPicPr>
          <p:cNvPr id="5122" name="Picture 2" descr="C:\Users\Василий\Desktop\библейско-богсловские курсы\19 лекция\fotor1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4" y="1340768"/>
            <a:ext cx="7928612" cy="52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165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Пасхальное начало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688632"/>
          </a:xfrm>
        </p:spPr>
        <p:txBody>
          <a:bodyPr>
            <a:normAutofit fontScale="62500" lnSpcReduction="20000"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</a:t>
            </a:r>
            <a:r>
              <a:rPr lang="ru-RU" b="1" dirty="0" smtClean="0"/>
              <a:t> </a:t>
            </a:r>
            <a:r>
              <a:rPr lang="ru-RU" dirty="0" smtClean="0"/>
              <a:t>Христос </a:t>
            </a:r>
            <a:r>
              <a:rPr lang="ru-RU" dirty="0"/>
              <a:t>воскресе из мертвых, </a:t>
            </a:r>
            <a:r>
              <a:rPr lang="ru-RU" dirty="0" err="1" smtClean="0"/>
              <a:t>смертию</a:t>
            </a:r>
            <a:r>
              <a:rPr lang="ru-RU" dirty="0" smtClean="0"/>
              <a:t> </a:t>
            </a:r>
            <a:r>
              <a:rPr lang="ru-RU" dirty="0"/>
              <a:t>смерть поправ </a:t>
            </a:r>
            <a:r>
              <a:rPr lang="ru-RU" dirty="0" smtClean="0"/>
              <a:t>и </a:t>
            </a:r>
            <a:r>
              <a:rPr lang="ru-RU" dirty="0"/>
              <a:t>сущим во </a:t>
            </a:r>
            <a:r>
              <a:rPr lang="ru-RU" dirty="0" err="1"/>
              <a:t>гробех</a:t>
            </a:r>
            <a:r>
              <a:rPr lang="ru-RU" dirty="0"/>
              <a:t> живот </a:t>
            </a:r>
            <a:r>
              <a:rPr lang="ru-RU" dirty="0" smtClean="0"/>
              <a:t>даровав (</a:t>
            </a:r>
            <a:r>
              <a:rPr lang="ru-RU" i="1" dirty="0" smtClean="0"/>
              <a:t>трижды</a:t>
            </a:r>
            <a:r>
              <a:rPr lang="ru-RU" dirty="0" smtClean="0"/>
              <a:t>).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Х</a:t>
            </a:r>
            <a:r>
              <a:rPr lang="ru-RU" b="1" dirty="0" smtClean="0">
                <a:solidFill>
                  <a:srgbClr val="FF0000"/>
                </a:solidFill>
              </a:rPr>
              <a:t>ор </a:t>
            </a:r>
            <a:r>
              <a:rPr lang="ru-RU" b="1" dirty="0">
                <a:solidFill>
                  <a:srgbClr val="FF0000"/>
                </a:solidFill>
              </a:rPr>
              <a:t>поет </a:t>
            </a:r>
            <a:r>
              <a:rPr lang="ru-RU" b="1" dirty="0" smtClean="0">
                <a:solidFill>
                  <a:srgbClr val="FF0000"/>
                </a:solidFill>
              </a:rPr>
              <a:t>тот </a:t>
            </a:r>
            <a:r>
              <a:rPr lang="ru-RU" b="1" dirty="0">
                <a:solidFill>
                  <a:srgbClr val="FF0000"/>
                </a:solidFill>
              </a:rPr>
              <a:t>же тропарь трижды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Затем священник возглашает стихи: </a:t>
            </a:r>
            <a:r>
              <a:rPr lang="ru-RU" dirty="0"/>
              <a:t>Да воскреснет Бог, и расточатся </a:t>
            </a:r>
            <a:r>
              <a:rPr lang="ru-RU" dirty="0" err="1" smtClean="0"/>
              <a:t>врази</a:t>
            </a:r>
            <a:r>
              <a:rPr lang="ru-RU" dirty="0" smtClean="0"/>
              <a:t>  </a:t>
            </a:r>
            <a:r>
              <a:rPr lang="ru-RU" dirty="0"/>
              <a:t>Его, </a:t>
            </a:r>
            <a:r>
              <a:rPr lang="ru-RU" dirty="0" smtClean="0"/>
              <a:t>и </a:t>
            </a:r>
            <a:r>
              <a:rPr lang="ru-RU" dirty="0"/>
              <a:t>да </a:t>
            </a:r>
            <a:r>
              <a:rPr lang="ru-RU" dirty="0" err="1"/>
              <a:t>бежат</a:t>
            </a:r>
            <a:r>
              <a:rPr lang="ru-RU" dirty="0"/>
              <a:t> от Лица Его </a:t>
            </a:r>
            <a:r>
              <a:rPr lang="ru-RU" dirty="0" err="1"/>
              <a:t>ненавидящии</a:t>
            </a:r>
            <a:r>
              <a:rPr lang="ru-RU" dirty="0"/>
              <a:t> Его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 после каждого стиха поет «Христос воскресе из мертвых...».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Яко </a:t>
            </a:r>
            <a:r>
              <a:rPr lang="ru-RU" dirty="0"/>
              <a:t>исчезает дым, да исчезнут, </a:t>
            </a:r>
            <a:r>
              <a:rPr lang="ru-RU" dirty="0" smtClean="0"/>
              <a:t>яко </a:t>
            </a:r>
            <a:r>
              <a:rPr lang="ru-RU" dirty="0"/>
              <a:t>тает воск от лица огня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/>
              <a:t>Тако</a:t>
            </a:r>
            <a:r>
              <a:rPr lang="ru-RU" dirty="0"/>
              <a:t> да погибнут грешницы от Лица Божия</a:t>
            </a:r>
            <a:r>
              <a:rPr lang="ru-RU" dirty="0" smtClean="0"/>
              <a:t>, </a:t>
            </a:r>
            <a:r>
              <a:rPr lang="ru-RU" dirty="0"/>
              <a:t>а праведницы да возвеселятся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Сей день, </a:t>
            </a:r>
            <a:r>
              <a:rPr lang="ru-RU" dirty="0" err="1"/>
              <a:t>егоже</a:t>
            </a:r>
            <a:r>
              <a:rPr lang="ru-RU" dirty="0"/>
              <a:t> сотвори Господь, </a:t>
            </a:r>
            <a:r>
              <a:rPr lang="ru-RU" dirty="0" smtClean="0"/>
              <a:t>возрадуемся </a:t>
            </a:r>
            <a:r>
              <a:rPr lang="ru-RU" dirty="0"/>
              <a:t>и возвеселимся вонь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Слава:</a:t>
            </a:r>
            <a:r>
              <a:rPr lang="ru-RU" dirty="0"/>
              <a:t> Христос </a:t>
            </a:r>
            <a:r>
              <a:rPr lang="ru-RU" dirty="0" smtClean="0"/>
              <a:t>воскресе из мертвых: 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И ныне:</a:t>
            </a:r>
            <a:r>
              <a:rPr lang="ru-RU" dirty="0"/>
              <a:t> Христос </a:t>
            </a:r>
            <a:r>
              <a:rPr lang="ru-RU" dirty="0" smtClean="0"/>
              <a:t>воскресе из мертвых: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Затем предстоятель поет громким голосом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/>
              <a:t>Христос воскресе из </a:t>
            </a:r>
            <a:r>
              <a:rPr lang="ru-RU" dirty="0" smtClean="0"/>
              <a:t>мертвых </a:t>
            </a:r>
            <a:r>
              <a:rPr lang="ru-RU" dirty="0" err="1"/>
              <a:t>смертию</a:t>
            </a:r>
            <a:r>
              <a:rPr lang="ru-RU" dirty="0"/>
              <a:t> смерть поправ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</a:t>
            </a:r>
            <a:r>
              <a:rPr lang="ru-RU" dirty="0"/>
              <a:t>И сущим во </a:t>
            </a:r>
            <a:r>
              <a:rPr lang="ru-RU" dirty="0" err="1"/>
              <a:t>гробех</a:t>
            </a:r>
            <a:r>
              <a:rPr lang="ru-RU" dirty="0"/>
              <a:t> живот даровав.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30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fontScale="62500" lnSpcReduction="20000"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Затем сразу поется </a:t>
            </a:r>
            <a:r>
              <a:rPr lang="ru-RU" dirty="0"/>
              <a:t>пасхальный </a:t>
            </a:r>
            <a:r>
              <a:rPr lang="ru-RU" dirty="0" smtClean="0"/>
              <a:t>канон, составленный </a:t>
            </a:r>
            <a:r>
              <a:rPr lang="ru-RU" dirty="0" err="1" smtClean="0"/>
              <a:t>прп</a:t>
            </a:r>
            <a:r>
              <a:rPr lang="ru-RU" dirty="0" smtClean="0"/>
              <a:t>. Иоанном </a:t>
            </a:r>
            <a:r>
              <a:rPr lang="ru-RU" dirty="0" err="1" smtClean="0"/>
              <a:t>Дамаскиным</a:t>
            </a:r>
            <a:r>
              <a:rPr lang="ru-RU" dirty="0" smtClean="0"/>
              <a:t> (8 в.). </a:t>
            </a:r>
          </a:p>
          <a:p>
            <a:pPr marL="82296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Песнь 1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Ирмос: </a:t>
            </a:r>
            <a:r>
              <a:rPr lang="ru-RU" b="1" dirty="0"/>
              <a:t>Воскресения день! Просияем люди!  </a:t>
            </a:r>
            <a:r>
              <a:rPr lang="ru-RU" b="1" dirty="0" smtClean="0"/>
              <a:t>Пасха</a:t>
            </a:r>
            <a:r>
              <a:rPr lang="ru-RU" b="1" dirty="0"/>
              <a:t>! Господня Пасха</a:t>
            </a:r>
            <a:r>
              <a:rPr lang="ru-RU" b="1" dirty="0" smtClean="0"/>
              <a:t>! </a:t>
            </a:r>
            <a:r>
              <a:rPr lang="ru-RU" b="1" dirty="0"/>
              <a:t>Ибо от смерти к жизни и с земли к </a:t>
            </a:r>
            <a:r>
              <a:rPr lang="ru-RU" b="1" dirty="0" smtClean="0"/>
              <a:t>небесам </a:t>
            </a:r>
            <a:r>
              <a:rPr lang="ru-RU" b="1" dirty="0"/>
              <a:t>Христос Бог нас перевел</a:t>
            </a:r>
            <a:r>
              <a:rPr lang="ru-RU" b="1" dirty="0" smtClean="0"/>
              <a:t>, </a:t>
            </a:r>
            <a:r>
              <a:rPr lang="ru-RU" b="1" dirty="0"/>
              <a:t>песнь победную поющих</a:t>
            </a:r>
            <a:r>
              <a:rPr lang="ru-RU" b="1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Припев: </a:t>
            </a:r>
            <a:r>
              <a:rPr lang="ru-RU" b="1" dirty="0" smtClean="0"/>
              <a:t>Христос воскрес из мертвых.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Очистим чувства и </a:t>
            </a:r>
            <a:r>
              <a:rPr lang="ru-RU" b="1" dirty="0" smtClean="0"/>
              <a:t>увидим </a:t>
            </a:r>
            <a:r>
              <a:rPr lang="ru-RU" b="1" dirty="0"/>
              <a:t>неприступным светом </a:t>
            </a:r>
            <a:r>
              <a:rPr lang="ru-RU" b="1" dirty="0" smtClean="0"/>
              <a:t>воскресения сияющего Христа, и </a:t>
            </a:r>
            <a:r>
              <a:rPr lang="ru-RU" b="1" dirty="0"/>
              <a:t>говорящего: "Радуйтесь</a:t>
            </a:r>
            <a:r>
              <a:rPr lang="ru-RU" b="1" dirty="0" smtClean="0"/>
              <a:t>!" </a:t>
            </a:r>
            <a:r>
              <a:rPr lang="ru-RU" b="1" dirty="0"/>
              <a:t>ясно услышим</a:t>
            </a:r>
            <a:r>
              <a:rPr lang="ru-RU" b="1" dirty="0" smtClean="0"/>
              <a:t>, </a:t>
            </a:r>
            <a:r>
              <a:rPr lang="ru-RU" b="1" dirty="0"/>
              <a:t>воспевая песнь победную</a:t>
            </a:r>
            <a:r>
              <a:rPr lang="ru-RU" b="1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Небеса достойно да веселятся</a:t>
            </a:r>
            <a:r>
              <a:rPr lang="ru-RU" b="1" dirty="0" smtClean="0"/>
              <a:t>, </a:t>
            </a:r>
            <a:r>
              <a:rPr lang="ru-RU" b="1" dirty="0"/>
              <a:t>земля же да радуется</a:t>
            </a:r>
            <a:r>
              <a:rPr lang="ru-RU" b="1" dirty="0" smtClean="0"/>
              <a:t>, </a:t>
            </a:r>
            <a:r>
              <a:rPr lang="ru-RU" b="1" dirty="0"/>
              <a:t>да празднует и весь мир, </a:t>
            </a:r>
            <a:r>
              <a:rPr lang="ru-RU" b="1" dirty="0" smtClean="0"/>
              <a:t>как </a:t>
            </a:r>
            <a:r>
              <a:rPr lang="ru-RU" b="1" dirty="0"/>
              <a:t>видимый, так и невидимый: </a:t>
            </a:r>
            <a:r>
              <a:rPr lang="ru-RU" b="1" dirty="0" smtClean="0"/>
              <a:t>ибо </a:t>
            </a:r>
            <a:r>
              <a:rPr lang="ru-RU" b="1" dirty="0"/>
              <a:t>Христос восстал, веселье вечное</a:t>
            </a:r>
            <a:r>
              <a:rPr lang="ru-RU" b="1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Катавасия: </a:t>
            </a:r>
            <a:r>
              <a:rPr lang="ru-RU" b="1" dirty="0"/>
              <a:t>Воскресения день: </a:t>
            </a:r>
            <a:endParaRPr lang="ru-RU" b="1" dirty="0" smtClean="0"/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После </a:t>
            </a:r>
            <a:r>
              <a:rPr lang="ru-RU" b="1" dirty="0">
                <a:solidFill>
                  <a:srgbClr val="FF0000"/>
                </a:solidFill>
              </a:rPr>
              <a:t>катавасии тропарь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/>
              <a:t>Христос </a:t>
            </a:r>
            <a:r>
              <a:rPr lang="ru-RU" b="1" dirty="0"/>
              <a:t>воскрес из мертвых: </a:t>
            </a:r>
            <a:r>
              <a:rPr lang="ru-RU" b="1" i="1" dirty="0" smtClean="0"/>
              <a:t>(трижды).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solidFill>
                  <a:srgbClr val="FF0000"/>
                </a:solidFill>
              </a:rPr>
              <a:t>Ектения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малая.  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 Ибо Твоя власть, и Твои – царство, и сила, и слава, Отца, и Сына, и Святого Духа,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val="949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dirty="0" smtClean="0"/>
              <a:t>Песнь 3. </a:t>
            </a:r>
            <a:r>
              <a:rPr lang="ru-RU" b="1" dirty="0" smtClean="0"/>
              <a:t>Ирмос</a:t>
            </a:r>
            <a:r>
              <a:rPr lang="ru-RU" b="1" dirty="0"/>
              <a:t>:</a:t>
            </a:r>
            <a:r>
              <a:rPr lang="ru-RU" dirty="0"/>
              <a:t>  </a:t>
            </a:r>
            <a:r>
              <a:rPr lang="ru-RU" dirty="0" err="1"/>
              <a:t>Приидите</a:t>
            </a:r>
            <a:r>
              <a:rPr lang="ru-RU" dirty="0"/>
              <a:t>, пиво </a:t>
            </a:r>
            <a:r>
              <a:rPr lang="ru-RU" dirty="0" err="1"/>
              <a:t>пием</a:t>
            </a:r>
            <a:r>
              <a:rPr lang="ru-RU" dirty="0"/>
              <a:t> </a:t>
            </a:r>
            <a:r>
              <a:rPr lang="ru-RU" dirty="0" smtClean="0"/>
              <a:t>новое:</a:t>
            </a:r>
          </a:p>
          <a:p>
            <a:pPr marL="82296" indent="0">
              <a:buNone/>
            </a:pPr>
            <a:r>
              <a:rPr lang="ru-RU" dirty="0" err="1" smtClean="0"/>
              <a:t>Ипакои</a:t>
            </a:r>
            <a:r>
              <a:rPr lang="ru-RU" dirty="0" smtClean="0"/>
              <a:t>, глас 4: </a:t>
            </a:r>
            <a:r>
              <a:rPr lang="ru-RU" dirty="0" err="1" smtClean="0"/>
              <a:t>Предварившия</a:t>
            </a:r>
            <a:r>
              <a:rPr lang="ru-RU" dirty="0" smtClean="0"/>
              <a:t> </a:t>
            </a:r>
            <a:r>
              <a:rPr lang="ru-RU" dirty="0"/>
              <a:t>утро </a:t>
            </a:r>
            <a:r>
              <a:rPr lang="ru-RU" dirty="0" err="1"/>
              <a:t>яже</a:t>
            </a:r>
            <a:r>
              <a:rPr lang="ru-RU" dirty="0"/>
              <a:t> о </a:t>
            </a:r>
            <a:r>
              <a:rPr lang="ru-RU" dirty="0" smtClean="0"/>
              <a:t>Марии:</a:t>
            </a:r>
          </a:p>
          <a:p>
            <a:pPr marL="82296" indent="0">
              <a:buNone/>
            </a:pPr>
            <a:r>
              <a:rPr lang="ru-RU" dirty="0" smtClean="0"/>
              <a:t>Песнь 4. </a:t>
            </a:r>
            <a:r>
              <a:rPr lang="ru-RU" b="1" dirty="0"/>
              <a:t>Ирмос:</a:t>
            </a:r>
            <a:r>
              <a:rPr lang="ru-RU" dirty="0"/>
              <a:t> На Божественней </a:t>
            </a:r>
            <a:r>
              <a:rPr lang="ru-RU" dirty="0" smtClean="0"/>
              <a:t>стражи.</a:t>
            </a:r>
          </a:p>
          <a:p>
            <a:pPr marL="82296" indent="0">
              <a:buNone/>
            </a:pPr>
            <a:r>
              <a:rPr lang="ru-RU" dirty="0" smtClean="0"/>
              <a:t>Песнь 5. </a:t>
            </a:r>
            <a:r>
              <a:rPr lang="ru-RU" b="1" dirty="0"/>
              <a:t>Ирмос:</a:t>
            </a:r>
            <a:r>
              <a:rPr lang="ru-RU" dirty="0"/>
              <a:t> </a:t>
            </a:r>
            <a:r>
              <a:rPr lang="ru-RU" dirty="0" err="1"/>
              <a:t>Утренюем</a:t>
            </a:r>
            <a:r>
              <a:rPr lang="ru-RU" dirty="0"/>
              <a:t> утреннюю </a:t>
            </a:r>
            <a:r>
              <a:rPr lang="ru-RU" dirty="0" err="1" smtClean="0"/>
              <a:t>глубоку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dirty="0" smtClean="0"/>
              <a:t>Песнь 6. </a:t>
            </a:r>
            <a:r>
              <a:rPr lang="ru-RU" b="1" dirty="0"/>
              <a:t>Ирмос:</a:t>
            </a:r>
            <a:r>
              <a:rPr lang="ru-RU" dirty="0"/>
              <a:t> </a:t>
            </a:r>
            <a:r>
              <a:rPr lang="ru-RU" dirty="0" err="1"/>
              <a:t>Снизшел</a:t>
            </a:r>
            <a:r>
              <a:rPr lang="ru-RU" dirty="0"/>
              <a:t> </a:t>
            </a:r>
            <a:r>
              <a:rPr lang="ru-RU" dirty="0" err="1"/>
              <a:t>еси</a:t>
            </a:r>
            <a:r>
              <a:rPr lang="ru-RU" dirty="0"/>
              <a:t> в преисподняя </a:t>
            </a:r>
            <a:r>
              <a:rPr lang="ru-RU" dirty="0" smtClean="0"/>
              <a:t>земли.</a:t>
            </a:r>
          </a:p>
          <a:p>
            <a:pPr marL="82296" indent="0" algn="just">
              <a:buNone/>
            </a:pPr>
            <a:r>
              <a:rPr lang="ru-RU" b="1" dirty="0" smtClean="0"/>
              <a:t>Кондак, глас 8:</a:t>
            </a:r>
            <a:r>
              <a:rPr lang="ru-RU" dirty="0" smtClean="0"/>
              <a:t> Аще </a:t>
            </a:r>
            <a:r>
              <a:rPr lang="ru-RU" dirty="0"/>
              <a:t>и во гроб </a:t>
            </a:r>
            <a:r>
              <a:rPr lang="ru-RU" dirty="0" err="1"/>
              <a:t>снизшел</a:t>
            </a:r>
            <a:r>
              <a:rPr lang="ru-RU" dirty="0"/>
              <a:t> </a:t>
            </a:r>
            <a:r>
              <a:rPr lang="ru-RU" dirty="0" err="1"/>
              <a:t>еси</a:t>
            </a:r>
            <a:r>
              <a:rPr lang="ru-RU" dirty="0"/>
              <a:t>, </a:t>
            </a:r>
            <a:r>
              <a:rPr lang="ru-RU" dirty="0" err="1" smtClean="0"/>
              <a:t>Безсмертне</a:t>
            </a:r>
            <a:r>
              <a:rPr lang="ru-RU" dirty="0" smtClean="0"/>
              <a:t> </a:t>
            </a:r>
            <a:r>
              <a:rPr lang="ru-RU" dirty="0"/>
              <a:t>но адову разрушил </a:t>
            </a:r>
            <a:r>
              <a:rPr lang="ru-RU" dirty="0" err="1"/>
              <a:t>еси</a:t>
            </a:r>
            <a:r>
              <a:rPr lang="ru-RU" dirty="0"/>
              <a:t> силу, </a:t>
            </a:r>
            <a:r>
              <a:rPr lang="ru-RU" dirty="0" smtClean="0"/>
              <a:t>и </a:t>
            </a:r>
            <a:r>
              <a:rPr lang="ru-RU" dirty="0" err="1"/>
              <a:t>воскресл</a:t>
            </a:r>
            <a:r>
              <a:rPr lang="ru-RU" dirty="0"/>
              <a:t> </a:t>
            </a:r>
            <a:r>
              <a:rPr lang="ru-RU" dirty="0" err="1"/>
              <a:t>еси</a:t>
            </a:r>
            <a:r>
              <a:rPr lang="ru-RU" dirty="0"/>
              <a:t>, яко победитель, Христе Боже, </a:t>
            </a:r>
            <a:r>
              <a:rPr lang="ru-RU" dirty="0" smtClean="0"/>
              <a:t>женам </a:t>
            </a:r>
            <a:r>
              <a:rPr lang="ru-RU" dirty="0"/>
              <a:t>мироносицам </a:t>
            </a:r>
            <a:r>
              <a:rPr lang="ru-RU" dirty="0" err="1"/>
              <a:t>вещавый</a:t>
            </a:r>
            <a:r>
              <a:rPr lang="ru-RU" dirty="0"/>
              <a:t>: </a:t>
            </a:r>
            <a:r>
              <a:rPr lang="ru-RU" dirty="0" err="1"/>
              <a:t>радуйтеся</a:t>
            </a:r>
            <a:r>
              <a:rPr lang="ru-RU" dirty="0"/>
              <a:t>, </a:t>
            </a:r>
            <a:r>
              <a:rPr lang="ru-RU" dirty="0" smtClean="0"/>
              <a:t>и </a:t>
            </a:r>
            <a:r>
              <a:rPr lang="ru-RU" dirty="0"/>
              <a:t>Твоим апостолом мир </a:t>
            </a:r>
            <a:r>
              <a:rPr lang="ru-RU" dirty="0" err="1"/>
              <a:t>даруяй</a:t>
            </a:r>
            <a:r>
              <a:rPr lang="ru-RU" dirty="0"/>
              <a:t>, </a:t>
            </a:r>
            <a:r>
              <a:rPr lang="ru-RU" dirty="0" smtClean="0"/>
              <a:t>падшим </a:t>
            </a:r>
            <a:r>
              <a:rPr lang="ru-RU" dirty="0" err="1"/>
              <a:t>подаяй</a:t>
            </a:r>
            <a:r>
              <a:rPr lang="ru-RU" dirty="0"/>
              <a:t> воскресение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b="1" dirty="0"/>
              <a:t>Икос:</a:t>
            </a:r>
            <a:r>
              <a:rPr lang="ru-RU" dirty="0"/>
              <a:t> Еже прежде солнца Солнце зашедшее иногда во </a:t>
            </a:r>
            <a:r>
              <a:rPr lang="ru-RU" dirty="0" smtClean="0"/>
              <a:t>гроб:</a:t>
            </a:r>
          </a:p>
          <a:p>
            <a:pPr marL="82296" indent="0" algn="just">
              <a:buNone/>
            </a:pPr>
            <a:r>
              <a:rPr lang="ru-RU" dirty="0" smtClean="0"/>
              <a:t>Воскресение </a:t>
            </a:r>
            <a:r>
              <a:rPr lang="ru-RU" dirty="0"/>
              <a:t>Христово </a:t>
            </a:r>
            <a:r>
              <a:rPr lang="ru-RU" dirty="0" err="1" smtClean="0"/>
              <a:t>видевше</a:t>
            </a:r>
            <a:r>
              <a:rPr lang="ru-RU" dirty="0" smtClean="0"/>
              <a:t>: (</a:t>
            </a:r>
            <a:r>
              <a:rPr lang="ru-RU" i="1" dirty="0" smtClean="0"/>
              <a:t>трижды</a:t>
            </a:r>
            <a:r>
              <a:rPr lang="ru-RU" dirty="0" smtClean="0"/>
              <a:t>).</a:t>
            </a:r>
          </a:p>
          <a:p>
            <a:pPr marL="82296" indent="0" algn="just">
              <a:buNone/>
            </a:pPr>
            <a:r>
              <a:rPr lang="ru-RU" dirty="0"/>
              <a:t>Воскрес Иисус от гроба, </a:t>
            </a:r>
            <a:r>
              <a:rPr lang="ru-RU" dirty="0" err="1" smtClean="0"/>
              <a:t>якоже</a:t>
            </a:r>
            <a:r>
              <a:rPr lang="ru-RU" dirty="0" smtClean="0"/>
              <a:t> </a:t>
            </a:r>
            <a:r>
              <a:rPr lang="ru-RU" dirty="0" err="1" smtClean="0"/>
              <a:t>прорече</a:t>
            </a:r>
            <a:r>
              <a:rPr lang="ru-RU" dirty="0" smtClean="0"/>
              <a:t>, </a:t>
            </a:r>
            <a:r>
              <a:rPr lang="ru-RU" dirty="0" err="1" smtClean="0"/>
              <a:t>даде</a:t>
            </a:r>
            <a:r>
              <a:rPr lang="ru-RU" dirty="0" smtClean="0"/>
              <a:t> </a:t>
            </a:r>
            <a:r>
              <a:rPr lang="ru-RU" dirty="0"/>
              <a:t>нам живот </a:t>
            </a:r>
            <a:r>
              <a:rPr lang="ru-RU" dirty="0" smtClean="0"/>
              <a:t>вечный </a:t>
            </a:r>
            <a:r>
              <a:rPr lang="ru-RU" dirty="0"/>
              <a:t>и </a:t>
            </a:r>
            <a:r>
              <a:rPr lang="ru-RU" dirty="0" err="1"/>
              <a:t>велию</a:t>
            </a:r>
            <a:r>
              <a:rPr lang="ru-RU" dirty="0"/>
              <a:t> </a:t>
            </a:r>
            <a:r>
              <a:rPr lang="ru-RU" dirty="0" smtClean="0"/>
              <a:t>милость (</a:t>
            </a:r>
            <a:r>
              <a:rPr lang="ru-RU" i="1" dirty="0" smtClean="0"/>
              <a:t>трижды</a:t>
            </a:r>
            <a:r>
              <a:rPr lang="ru-RU" dirty="0" smtClean="0"/>
              <a:t>).</a:t>
            </a:r>
          </a:p>
          <a:p>
            <a:pPr marL="82296" indent="0" algn="just">
              <a:buNone/>
            </a:pPr>
            <a:r>
              <a:rPr lang="ru-RU" dirty="0" smtClean="0"/>
              <a:t>Песнь 7. </a:t>
            </a:r>
            <a:r>
              <a:rPr lang="ru-RU" b="1" dirty="0"/>
              <a:t>Ирмос:</a:t>
            </a:r>
            <a:r>
              <a:rPr lang="ru-RU" dirty="0"/>
              <a:t> Отроки от пещи </a:t>
            </a:r>
            <a:r>
              <a:rPr lang="ru-RU" dirty="0" err="1" smtClean="0"/>
              <a:t>избавивый</a:t>
            </a:r>
            <a:r>
              <a:rPr lang="ru-RU" dirty="0" smtClean="0"/>
              <a:t>:</a:t>
            </a:r>
          </a:p>
          <a:p>
            <a:pPr marL="82296" indent="0" algn="just">
              <a:buNone/>
            </a:pPr>
            <a:r>
              <a:rPr lang="ru-RU" dirty="0" smtClean="0"/>
              <a:t>Песнь 8. </a:t>
            </a:r>
            <a:r>
              <a:rPr lang="ru-RU" b="1" dirty="0"/>
              <a:t>Ирмос:</a:t>
            </a:r>
            <a:r>
              <a:rPr lang="ru-RU" dirty="0"/>
              <a:t> Сей нареченный и </a:t>
            </a:r>
            <a:r>
              <a:rPr lang="ru-RU" dirty="0" err="1"/>
              <a:t>святый</a:t>
            </a:r>
            <a:r>
              <a:rPr lang="ru-RU" dirty="0"/>
              <a:t> </a:t>
            </a:r>
            <a:r>
              <a:rPr lang="ru-RU" dirty="0" smtClean="0"/>
              <a:t>день:</a:t>
            </a:r>
          </a:p>
          <a:p>
            <a:pPr marL="82296" indent="0" algn="just">
              <a:buNone/>
            </a:pPr>
            <a:r>
              <a:rPr lang="ru-RU" b="1" dirty="0"/>
              <a:t>Припевы на 9-й песни:</a:t>
            </a:r>
          </a:p>
          <a:p>
            <a:pPr marL="82296" indent="0" algn="just">
              <a:buNone/>
            </a:pPr>
            <a:r>
              <a:rPr lang="ru-RU" dirty="0" err="1"/>
              <a:t>Величит</a:t>
            </a:r>
            <a:r>
              <a:rPr lang="ru-RU" dirty="0"/>
              <a:t> душа моя </a:t>
            </a:r>
            <a:r>
              <a:rPr lang="ru-RU" dirty="0" err="1" smtClean="0"/>
              <a:t>воскресшаго</a:t>
            </a:r>
            <a:r>
              <a:rPr lang="ru-RU" dirty="0" smtClean="0"/>
              <a:t> </a:t>
            </a:r>
            <a:r>
              <a:rPr lang="ru-RU" dirty="0" err="1"/>
              <a:t>тридневно</a:t>
            </a:r>
            <a:r>
              <a:rPr lang="ru-RU" dirty="0"/>
              <a:t> от </a:t>
            </a:r>
            <a:r>
              <a:rPr lang="ru-RU" dirty="0" smtClean="0"/>
              <a:t>гроба </a:t>
            </a:r>
            <a:r>
              <a:rPr lang="ru-RU" dirty="0"/>
              <a:t>Христа </a:t>
            </a:r>
            <a:r>
              <a:rPr lang="ru-RU" dirty="0" err="1" smtClean="0"/>
              <a:t>Жизнодавца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dirty="0" smtClean="0"/>
              <a:t>Песнь 9. </a:t>
            </a:r>
            <a:r>
              <a:rPr lang="ru-RU" b="1" dirty="0"/>
              <a:t>Ирмос:</a:t>
            </a:r>
            <a:r>
              <a:rPr lang="ru-RU" dirty="0"/>
              <a:t> </a:t>
            </a:r>
            <a:r>
              <a:rPr lang="ru-RU" dirty="0" err="1"/>
              <a:t>Светися</a:t>
            </a:r>
            <a:r>
              <a:rPr lang="ru-RU" dirty="0"/>
              <a:t>, </a:t>
            </a:r>
            <a:r>
              <a:rPr lang="ru-RU" dirty="0" err="1" smtClean="0"/>
              <a:t>светися</a:t>
            </a:r>
            <a:r>
              <a:rPr lang="ru-RU" dirty="0" smtClean="0"/>
              <a:t>:</a:t>
            </a:r>
          </a:p>
          <a:p>
            <a:pPr marL="82296" indent="0" algn="just">
              <a:buNone/>
            </a:pPr>
            <a:r>
              <a:rPr lang="ru-RU" b="1" dirty="0" err="1" smtClean="0"/>
              <a:t>Эксапостиларий</a:t>
            </a:r>
            <a:r>
              <a:rPr lang="ru-RU" b="1" dirty="0" smtClean="0"/>
              <a:t>: </a:t>
            </a:r>
            <a:r>
              <a:rPr lang="ru-RU" dirty="0" err="1" smtClean="0"/>
              <a:t>Плотию</a:t>
            </a:r>
            <a:r>
              <a:rPr lang="ru-RU" dirty="0" smtClean="0"/>
              <a:t> </a:t>
            </a:r>
            <a:r>
              <a:rPr lang="ru-RU" dirty="0"/>
              <a:t>уснув, </a:t>
            </a:r>
            <a:r>
              <a:rPr lang="ru-RU" dirty="0" smtClean="0"/>
              <a:t>яко мертв, Царю </a:t>
            </a:r>
            <a:r>
              <a:rPr lang="ru-RU" dirty="0"/>
              <a:t>и Господи, </a:t>
            </a:r>
            <a:r>
              <a:rPr lang="ru-RU" dirty="0" err="1" smtClean="0"/>
              <a:t>тридневен</a:t>
            </a:r>
            <a:r>
              <a:rPr lang="ru-RU" dirty="0" smtClean="0"/>
              <a:t> </a:t>
            </a:r>
            <a:r>
              <a:rPr lang="ru-RU" dirty="0" err="1"/>
              <a:t>воскресл</a:t>
            </a:r>
            <a:r>
              <a:rPr lang="ru-RU" dirty="0"/>
              <a:t> </a:t>
            </a:r>
            <a:r>
              <a:rPr lang="ru-RU" dirty="0" err="1"/>
              <a:t>еси</a:t>
            </a:r>
            <a:r>
              <a:rPr lang="ru-RU" dirty="0" smtClean="0"/>
              <a:t>, </a:t>
            </a:r>
            <a:r>
              <a:rPr lang="ru-RU" dirty="0"/>
              <a:t>Адама воздвиг от тли</a:t>
            </a:r>
            <a:r>
              <a:rPr lang="ru-RU" dirty="0" smtClean="0"/>
              <a:t>, </a:t>
            </a:r>
            <a:r>
              <a:rPr lang="ru-RU" dirty="0"/>
              <a:t>и упразднив </a:t>
            </a:r>
            <a:r>
              <a:rPr lang="ru-RU" dirty="0" smtClean="0"/>
              <a:t>смерть: Пасха </a:t>
            </a:r>
            <a:r>
              <a:rPr lang="ru-RU" dirty="0"/>
              <a:t>нетления</a:t>
            </a:r>
            <a:r>
              <a:rPr lang="ru-RU" dirty="0" smtClean="0"/>
              <a:t>, </a:t>
            </a:r>
            <a:r>
              <a:rPr lang="ru-RU" dirty="0"/>
              <a:t>мира </a:t>
            </a:r>
            <a:r>
              <a:rPr lang="ru-RU" dirty="0" smtClean="0"/>
              <a:t>спасение (</a:t>
            </a:r>
            <a:r>
              <a:rPr lang="ru-RU" i="1" dirty="0" smtClean="0"/>
              <a:t>трижды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43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1416</TotalTime>
  <Words>1990</Words>
  <Application>Microsoft Office PowerPoint</Application>
  <PresentationFormat>Экран (4:3)</PresentationFormat>
  <Paragraphs>167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Лекция 19. Пасха Христова. Богослужение от Пасхи до Пятидесятницы.</vt:lpstr>
      <vt:lpstr>Светлое Христово Воскресение. Пасха</vt:lpstr>
      <vt:lpstr>Пасхальная полунощница</vt:lpstr>
      <vt:lpstr>Презентация PowerPoint</vt:lpstr>
      <vt:lpstr>Пасхальная утреня предваряется крестным ходом вокруг храма при пении стихиры: «Воскресения Твое, Христе Спасе, Ангели поют на  небесах, и нас на земли сподоби чистым сердцем Тебе славити».</vt:lpstr>
      <vt:lpstr>«Слава Святей и Единосущней, и Животворящей, и Нераздельней Троице!»</vt:lpstr>
      <vt:lpstr>Пасхальное начало</vt:lpstr>
      <vt:lpstr>Презентация PowerPoint</vt:lpstr>
      <vt:lpstr>Презентация PowerPoint</vt:lpstr>
      <vt:lpstr>Презентация PowerPoint</vt:lpstr>
      <vt:lpstr>Презентация PowerPoint</vt:lpstr>
      <vt:lpstr>Пасхальные часы</vt:lpstr>
      <vt:lpstr>Литургия в день св. Пасхи</vt:lpstr>
      <vt:lpstr>После заамвонной молитвы освящается артос</vt:lpstr>
      <vt:lpstr>Презентация PowerPoint</vt:lpstr>
      <vt:lpstr>Особенности богослужения Светлой седмицы</vt:lpstr>
      <vt:lpstr>Презентация PowerPoint</vt:lpstr>
      <vt:lpstr>Неделя Антипасхи (Фомина)</vt:lpstr>
      <vt:lpstr>Радонница</vt:lpstr>
      <vt:lpstr>Недели по св. Пасхе</vt:lpstr>
      <vt:lpstr>Преполовение пятидесятницы</vt:lpstr>
      <vt:lpstr>Отдание Пасхи</vt:lpstr>
      <vt:lpstr>Вознесение Господне (40 –й день по Пасхе,  четверг 6-й седмицы) </vt:lpstr>
      <vt:lpstr>Особенности праздника Вознесения Господня</vt:lpstr>
      <vt:lpstr>День Св. Троицы. Пятидесятница (50 –й день по Пасхе) </vt:lpstr>
      <vt:lpstr>Особенности богослужения Пятидесятницы</vt:lpstr>
      <vt:lpstr>Вечерня в день св. Пятидесятницы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19. Пасха Христова. Богослужение от Пасхи до Пятидесятницы.</dc:title>
  <dc:creator>Windows User</dc:creator>
  <cp:lastModifiedBy>Windows User</cp:lastModifiedBy>
  <cp:revision>36</cp:revision>
  <dcterms:created xsi:type="dcterms:W3CDTF">2014-03-27T10:53:39Z</dcterms:created>
  <dcterms:modified xsi:type="dcterms:W3CDTF">2014-04-28T16:33:12Z</dcterms:modified>
</cp:coreProperties>
</file>