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9" r:id="rId5"/>
    <p:sldId id="259" r:id="rId6"/>
    <p:sldId id="261" r:id="rId7"/>
    <p:sldId id="265" r:id="rId8"/>
    <p:sldId id="260" r:id="rId9"/>
    <p:sldId id="266" r:id="rId10"/>
    <p:sldId id="262" r:id="rId11"/>
    <p:sldId id="267" r:id="rId12"/>
    <p:sldId id="263" r:id="rId13"/>
    <p:sldId id="264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295555-F1BF-4A69-8686-C46BAF008598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AE800-8404-4C2A-B6C1-259AD92560B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295555-F1BF-4A69-8686-C46BAF008598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AE800-8404-4C2A-B6C1-259AD92560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295555-F1BF-4A69-8686-C46BAF008598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AE800-8404-4C2A-B6C1-259AD92560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295555-F1BF-4A69-8686-C46BAF008598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AE800-8404-4C2A-B6C1-259AD92560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295555-F1BF-4A69-8686-C46BAF008598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AE800-8404-4C2A-B6C1-259AD92560B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295555-F1BF-4A69-8686-C46BAF008598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AE800-8404-4C2A-B6C1-259AD92560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295555-F1BF-4A69-8686-C46BAF008598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AE800-8404-4C2A-B6C1-259AD92560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295555-F1BF-4A69-8686-C46BAF008598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AE800-8404-4C2A-B6C1-259AD92560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295555-F1BF-4A69-8686-C46BAF008598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AE800-8404-4C2A-B6C1-259AD92560B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295555-F1BF-4A69-8686-C46BAF008598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AE800-8404-4C2A-B6C1-259AD92560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295555-F1BF-4A69-8686-C46BAF008598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9AE800-8404-4C2A-B6C1-259AD92560B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2295555-F1BF-4A69-8686-C46BAF008598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19AE800-8404-4C2A-B6C1-259AD92560B9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988840"/>
            <a:ext cx="7406640" cy="1472184"/>
          </a:xfrm>
        </p:spPr>
        <p:txBody>
          <a:bodyPr/>
          <a:lstStyle/>
          <a:p>
            <a:pPr algn="ctr"/>
            <a:r>
              <a:rPr lang="ru-RU" dirty="0"/>
              <a:t>9</a:t>
            </a:r>
            <a:r>
              <a:rPr lang="ru-RU" dirty="0" smtClean="0"/>
              <a:t> лекция. </a:t>
            </a:r>
            <a:r>
              <a:rPr lang="ru-RU" b="1" dirty="0" smtClean="0"/>
              <a:t>Заповеди блаженства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68042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9006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effectLst/>
              </a:rPr>
              <a:t>О третьей заповеди </a:t>
            </a:r>
            <a:r>
              <a:rPr lang="ru-RU" sz="3200" b="1" dirty="0" smtClean="0">
                <a:effectLst/>
              </a:rPr>
              <a:t>Блаженства</a:t>
            </a:r>
            <a:r>
              <a:rPr lang="ru-RU" sz="3200" b="1" dirty="0">
                <a:effectLst/>
              </a:rPr>
              <a:t/>
            </a:r>
            <a:br>
              <a:rPr lang="ru-RU" sz="3200" b="1" dirty="0">
                <a:effectLst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620688"/>
            <a:ext cx="7776864" cy="6237312"/>
          </a:xfrm>
        </p:spPr>
        <p:txBody>
          <a:bodyPr>
            <a:normAutofit fontScale="625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Какая третья заповедь Господа для достижения блаженства?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Желающие блаженства должны быть </a:t>
            </a:r>
            <a:r>
              <a:rPr lang="ru-RU" b="1" dirty="0"/>
              <a:t>кроткими</a:t>
            </a:r>
            <a:r>
              <a:rPr lang="ru-RU" dirty="0"/>
              <a:t>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Что </a:t>
            </a:r>
            <a:r>
              <a:rPr lang="ru-RU" b="1" dirty="0"/>
              <a:t>такое кротость?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Кротость</a:t>
            </a:r>
            <a:r>
              <a:rPr lang="ru-RU" dirty="0"/>
              <a:t> — тихое расположение духа, соединённое с осторожностью никого не раздражать и ничем не раздражаться.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 </a:t>
            </a:r>
            <a:r>
              <a:rPr lang="ru-RU" b="1" dirty="0"/>
              <a:t>В чём проявляется кротость?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Особые действия христианской кротости: не роптать не только на Бога, но и на людей, и когда происходит что-либо против наших желаний, не предаваться гневу, не превозноситься.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Что </a:t>
            </a:r>
            <a:r>
              <a:rPr lang="ru-RU" b="1" dirty="0"/>
              <a:t>Господь обещает кротким?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Господь обещает кротким, что они </a:t>
            </a:r>
            <a:r>
              <a:rPr lang="ru-RU" b="1" dirty="0"/>
              <a:t>наследуют землю</a:t>
            </a:r>
            <a:r>
              <a:rPr lang="ru-RU" dirty="0"/>
              <a:t>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Как </a:t>
            </a:r>
            <a:r>
              <a:rPr lang="ru-RU" b="1" dirty="0"/>
              <a:t>следует понимать обещание наследовать землю?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В отношении последователей Христа предсказание наследовать землю исполнилось буквально, т.е. постоянно кроткие христиане вместо того, чтобы быть истребленными яростью язычников, наследовали вселенную, которой прежде обладали язычники.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Значение этого обетования по отношению к христианам вообще и к каждому в частности есть то, что они получат наследие, по выражению Псалмопевца, </a:t>
            </a:r>
            <a:r>
              <a:rPr lang="ru-RU" i="1" dirty="0"/>
              <a:t>на земле живых</a:t>
            </a:r>
            <a:r>
              <a:rPr lang="ru-RU" dirty="0"/>
              <a:t>, там, где живут и не умирают, т.е. получат вечное блаженство (см. </a:t>
            </a:r>
            <a:r>
              <a:rPr lang="ru-RU" dirty="0" err="1"/>
              <a:t>Пс</a:t>
            </a:r>
            <a:r>
              <a:rPr lang="ru-RU" dirty="0"/>
              <a:t> 26:13).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372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33265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effectLst/>
              </a:rPr>
              <a:t>Св. Отцы о кротости</a:t>
            </a:r>
            <a:endParaRPr lang="ru-RU" sz="32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332656"/>
            <a:ext cx="7920880" cy="5915744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err="1"/>
              <a:t>Свт</a:t>
            </a:r>
            <a:r>
              <a:rPr lang="ru-RU" sz="1700" b="1" dirty="0"/>
              <a:t>. Василий Великий: </a:t>
            </a:r>
            <a:endParaRPr lang="ru-RU" sz="17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dirty="0"/>
              <a:t>«Кротость есть величайшая из добродетелей и потому причислена к блаженствам... ибо кроткие «наследуют землю» (Мф. 5:5). Эта земля – Небесный Иерусалим, она не бывает добычей состязающихся, но предоставлена в наследие долготерпеливым и кротким»</a:t>
            </a:r>
            <a:r>
              <a:rPr lang="ru-RU" sz="1700" b="1" dirty="0"/>
              <a:t>. </a:t>
            </a:r>
            <a:endParaRPr lang="ru-RU" sz="17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/>
              <a:t>«</a:t>
            </a:r>
            <a:r>
              <a:rPr lang="ru-RU" sz="1700" dirty="0"/>
              <a:t>Укротившие свои нравы, освободившиеся от всякой страсти, в чьих душах нет никакого мятежа - называются кроткими».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err="1"/>
              <a:t>Прп</a:t>
            </a:r>
            <a:r>
              <a:rPr lang="ru-RU" sz="1700" b="1" dirty="0"/>
              <a:t>. Ефрем Сирин:</a:t>
            </a:r>
            <a:r>
              <a:rPr lang="ru-RU" sz="1700" dirty="0"/>
              <a:t>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dirty="0"/>
              <a:t>«Приобретите кротость, потому что кроткий украшен всяким добрым делом. Кроткий если и обижен - радуется, если и скорбит - благодарит, и гневных укрощает любовью</a:t>
            </a:r>
            <a:r>
              <a:rPr lang="ru-RU" sz="1700" b="1" dirty="0"/>
              <a:t>». </a:t>
            </a:r>
            <a:endParaRPr lang="ru-RU" sz="17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/>
              <a:t>«</a:t>
            </a:r>
            <a:r>
              <a:rPr lang="ru-RU" sz="1700" dirty="0"/>
              <a:t>Кроткий, принимая на себя удары, остается твердым; во время ссоры спокоен, в подчинении веселится, не уязвляется гордыней, в уничижениях радуется, заслугами не превозносится, не кичится, со всеми живет в мире».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err="1"/>
              <a:t>Свт</a:t>
            </a:r>
            <a:r>
              <a:rPr lang="ru-RU" sz="1700" b="1" dirty="0"/>
              <a:t>. Иоанн Златоуст: </a:t>
            </a:r>
            <a:endParaRPr lang="ru-RU" sz="17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dirty="0"/>
              <a:t>«Подлинно нет ничего сильнее кротости, нет ничего могущественнее. Она вводит в нашу душу постоянный мир, заставляет ее стремиться к нему, как бы в пристань, и таким образом служит для нас источником всякого успокоения».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dirty="0"/>
              <a:t>«Каким образом мы можем стяжать кротость? Если будем постоянно размышлять о своих грехах, скорбеть и плакать о них».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err="1"/>
              <a:t>Прп</a:t>
            </a:r>
            <a:r>
              <a:rPr lang="ru-RU" sz="1700" b="1" dirty="0"/>
              <a:t>. Иоанн </a:t>
            </a:r>
            <a:r>
              <a:rPr lang="ru-RU" sz="1700" b="1" dirty="0" err="1"/>
              <a:t>Лествичник</a:t>
            </a:r>
            <a:r>
              <a:rPr lang="ru-RU" sz="1700" b="1" dirty="0"/>
              <a:t>:</a:t>
            </a:r>
            <a:endParaRPr lang="ru-RU" sz="17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dirty="0"/>
              <a:t>«Кротость есть недвижимое устроение души, пребывающее одинаковым в бесчестии и в чести».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dirty="0" smtClean="0"/>
              <a:t>«</a:t>
            </a:r>
            <a:r>
              <a:rPr lang="ru-RU" sz="1700" dirty="0"/>
              <a:t>Кротость – </a:t>
            </a:r>
            <a:r>
              <a:rPr lang="ru-RU" sz="1700" dirty="0" err="1"/>
              <a:t>ходатаица</a:t>
            </a:r>
            <a:r>
              <a:rPr lang="ru-RU" sz="1700" dirty="0"/>
              <a:t> отпущения грехов, дерзновение на молитве, вместилище Духа Святого».</a:t>
            </a:r>
          </a:p>
        </p:txBody>
      </p:sp>
    </p:spTree>
    <p:extLst>
      <p:ext uri="{BB962C8B-B14F-4D97-AF65-F5344CB8AC3E}">
        <p14:creationId xmlns:p14="http://schemas.microsoft.com/office/powerpoint/2010/main" val="51752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786112" cy="562074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effectLst/>
              </a:rPr>
              <a:t> </a:t>
            </a:r>
            <a:r>
              <a:rPr lang="ru-RU" sz="3200" b="1" dirty="0" smtClean="0">
                <a:effectLst/>
              </a:rPr>
              <a:t>О </a:t>
            </a:r>
            <a:r>
              <a:rPr lang="ru-RU" sz="3200" b="1" dirty="0">
                <a:effectLst/>
              </a:rPr>
              <a:t>четвертой заповеди Блаженства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764704"/>
            <a:ext cx="7848872" cy="5760640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/>
              <a:t>Какая четвертая заповедь Господа для достижения блаженства?</a:t>
            </a:r>
            <a:endParaRPr lang="ru-RU" sz="20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/>
              <a:t>Желающие блаженства должны быть </a:t>
            </a:r>
            <a:r>
              <a:rPr lang="ru-RU" sz="2000" b="1" dirty="0"/>
              <a:t>алчущими и жаждущими правды</a:t>
            </a:r>
            <a:r>
              <a:rPr lang="ru-RU" sz="2000" dirty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 smtClean="0"/>
              <a:t>Что </a:t>
            </a:r>
            <a:r>
              <a:rPr lang="ru-RU" sz="2000" b="1" dirty="0"/>
              <a:t>мы понимаем под именем правды?</a:t>
            </a:r>
            <a:endParaRPr lang="ru-RU" sz="20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/>
              <a:t>Хотя следует понимать под именем </a:t>
            </a:r>
            <a:r>
              <a:rPr lang="ru-RU" sz="2000" b="1" dirty="0"/>
              <a:t>правды</a:t>
            </a:r>
            <a:r>
              <a:rPr lang="ru-RU" sz="2000" dirty="0"/>
              <a:t> всякую добродетель, которую христианин должен желать как пищу и питие, но преимущественно нужно подразумевать ту правду, о которой в пророчестве Даниила сказано, что приведётся </a:t>
            </a:r>
            <a:r>
              <a:rPr lang="ru-RU" sz="2000" i="1" dirty="0"/>
              <a:t>правда вечная</a:t>
            </a:r>
            <a:r>
              <a:rPr lang="ru-RU" sz="2000" dirty="0"/>
              <a:t> (Дан. 9:24), т.е. совершится оправдание человека, виновного перед Богом, — оправдание посредством благодати и веры в Господа Иисуса Христа.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/>
              <a:t>Об этой правде говорит апостол Павел: </a:t>
            </a:r>
            <a:r>
              <a:rPr lang="ru-RU" sz="2000" i="1" dirty="0"/>
              <a:t>Правда Божия чрез веру в Иисуса Христа во всех и на всех верующих: ибо нет различия; потому что все согрешили и лишены славы Божией, получая оправдание даром, по благодати Его, искуплением во Христе Иисусе, Которого Бог предложил в жертву умилостивления в крови Его чрез веру, для показания правды Его в прощении грехов, соделанных прежде</a:t>
            </a:r>
            <a:r>
              <a:rPr lang="ru-RU" sz="2000" dirty="0"/>
              <a:t> (Рим. 3:22-25).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4078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0"/>
            <a:ext cx="7848872" cy="6669360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/>
              <a:t>Кто такие алчущие и жаждущие правды?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/>
              <a:t>Алчущие и жаждущие правды</a:t>
            </a:r>
            <a:r>
              <a:rPr lang="ru-RU" sz="2200" dirty="0"/>
              <a:t> — это те, кто делают добро, но не считают себя праведниками; не полагаясь на свои добрые дела, признают себя грешными и виновными перед Богом. Те, кто желанием и молитвой веры, как подлинной пищи и пития, алчут и жаждут благодатного оправдания через Иисуса Христа.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 smtClean="0"/>
              <a:t>Что </a:t>
            </a:r>
            <a:r>
              <a:rPr lang="ru-RU" sz="2200" b="1" dirty="0"/>
              <a:t>обещает Господь алчущим и жаждущим правды?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Господь обещает алчущим и жаждущим правды, что они </a:t>
            </a:r>
            <a:r>
              <a:rPr lang="ru-RU" sz="2200" b="1" dirty="0"/>
              <a:t>насытятся</a:t>
            </a:r>
            <a:r>
              <a:rPr lang="ru-RU" sz="2200" dirty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 smtClean="0"/>
              <a:t>Что </a:t>
            </a:r>
            <a:r>
              <a:rPr lang="ru-RU" sz="2200" b="1" dirty="0"/>
              <a:t>мы здесь понимаем под насыщением?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Подобно телесному насыщению, которое приносит, </a:t>
            </a:r>
            <a:r>
              <a:rPr lang="ru-RU" sz="2200" b="1" dirty="0"/>
              <a:t>во-первых</a:t>
            </a:r>
            <a:r>
              <a:rPr lang="ru-RU" sz="2200" dirty="0"/>
              <a:t>, прекращение чувства голода и жажды, </a:t>
            </a:r>
            <a:r>
              <a:rPr lang="ru-RU" sz="2200" b="1" dirty="0"/>
              <a:t>во-вторых</a:t>
            </a:r>
            <a:r>
              <a:rPr lang="ru-RU" sz="2200" dirty="0"/>
              <a:t>, подкрепление тела пищей — духовное насыщение означает: внутреннее успокоение помилованного грешника; приобретение силы для делания добра, а эта сила подаётся оправдывающей благодатью. Впрочем, совершенное насыщение души, сотворённой для наслаждения бесконечным благом, последует в вечной жизни, по слову Псалмопевца: </a:t>
            </a:r>
            <a:r>
              <a:rPr lang="ru-RU" sz="2200" i="1" dirty="0" err="1"/>
              <a:t>Насыщуся</a:t>
            </a:r>
            <a:r>
              <a:rPr lang="ru-RU" sz="2200" i="1" dirty="0"/>
              <a:t>, когда откроется слава Твоя</a:t>
            </a:r>
            <a:r>
              <a:rPr lang="ru-RU" sz="2200" dirty="0"/>
              <a:t> (см. </a:t>
            </a:r>
            <a:r>
              <a:rPr lang="ru-RU" sz="2200" dirty="0" err="1"/>
              <a:t>Пс</a:t>
            </a:r>
            <a:r>
              <a:rPr lang="ru-RU" sz="2200" dirty="0"/>
              <a:t> 16:15).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87723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9808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Св. Отцы о стремлении к правде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908720"/>
            <a:ext cx="7674056" cy="5339680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800" dirty="0"/>
              <a:t> 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Свт</a:t>
            </a:r>
            <a:r>
              <a:rPr lang="ru-RU" sz="1800" b="1" dirty="0" smtClean="0"/>
              <a:t>. </a:t>
            </a:r>
            <a:r>
              <a:rPr lang="ru-RU" sz="1800" b="1" dirty="0"/>
              <a:t>Григорий </a:t>
            </a:r>
            <a:r>
              <a:rPr lang="ru-RU" sz="1800" b="1" dirty="0" err="1" smtClean="0"/>
              <a:t>Нисский</a:t>
            </a:r>
            <a:r>
              <a:rPr lang="ru-RU" sz="1800" b="1" dirty="0"/>
              <a:t>:</a:t>
            </a:r>
            <a:r>
              <a:rPr lang="ru-RU" sz="1800" b="1" dirty="0" smtClean="0"/>
              <a:t>  «</a:t>
            </a:r>
            <a:r>
              <a:rPr lang="ru-RU" sz="1800" dirty="0" smtClean="0"/>
              <a:t>Боговдохновенное </a:t>
            </a:r>
            <a:r>
              <a:rPr lang="ru-RU" sz="1800" dirty="0"/>
              <a:t>слово под какою-либо частностью объемлет многое. Поэтому и здесь слово «правда» означает всякий вид добродетели, так что равно достоин ублажения алчущий и благоразумия, и мужества, и целомудрия или чего-либо другого, что только заключается в том же понятии добродетели. Ибо невозможно одному какому-либо виду добродетели, в отдельности от прочих, самому по себе быть совершенной добродетелью. В чем не усматривается чего-либо доброго - противоположно добру: целомудрию противоположно распутство, благоразумию – безумие, да и всему хорошему, без сомнения, есть нечто противоположное. Потому если в правде не усматривается вместе и все истинное, то невозможно остальному быть добром. Никто не скажет, что правда может быть неразумна или дерзка, или распутна, или имеет что-либо иное, усматриваемое в пороке. Если же понятие правды несоединимо со всем дурным, то, конечно, объемлет в себе всякое добро; добро же есть все, считающееся добродетелью. Поэтому именем правды, алчущих и жаждущих которой ублажает Слово, обещая им исполнение желаемого, обозначается здесь всякая </a:t>
            </a:r>
            <a:r>
              <a:rPr lang="ru-RU" sz="1800" dirty="0" smtClean="0"/>
              <a:t>добродетель».</a:t>
            </a:r>
            <a:endParaRPr lang="ru-RU" sz="18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dirty="0"/>
              <a:t> </a:t>
            </a:r>
            <a:r>
              <a:rPr lang="ru-RU" sz="1800" b="1" dirty="0" err="1"/>
              <a:t>Прп</a:t>
            </a:r>
            <a:r>
              <a:rPr lang="ru-RU" sz="1800" b="1" dirty="0"/>
              <a:t>. Ефрем </a:t>
            </a:r>
            <a:r>
              <a:rPr lang="ru-RU" sz="1800" b="1" dirty="0" smtClean="0"/>
              <a:t>Сирин: «</a:t>
            </a:r>
            <a:r>
              <a:rPr lang="ru-RU" sz="1800" dirty="0" smtClean="0"/>
              <a:t>Если </a:t>
            </a:r>
            <a:r>
              <a:rPr lang="ru-RU" sz="1800" dirty="0"/>
              <a:t>возлюбишь путь правды, обретешь Вечную </a:t>
            </a:r>
            <a:r>
              <a:rPr lang="ru-RU" sz="1800" dirty="0" smtClean="0"/>
              <a:t>Жизнь».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b="1" dirty="0" err="1" smtClean="0"/>
              <a:t>Свт</a:t>
            </a:r>
            <a:r>
              <a:rPr lang="ru-RU" sz="1800" b="1" dirty="0"/>
              <a:t>. Иоанн </a:t>
            </a:r>
            <a:r>
              <a:rPr lang="ru-RU" sz="1800" b="1" dirty="0" smtClean="0"/>
              <a:t>Златоуст: </a:t>
            </a:r>
            <a:r>
              <a:rPr lang="ru-RU" sz="1800" dirty="0" smtClean="0"/>
              <a:t>«Плод </a:t>
            </a:r>
            <a:r>
              <a:rPr lang="ru-RU" sz="1800" dirty="0"/>
              <a:t>правды – совершенство добродетели, из него вырастает древо </a:t>
            </a:r>
            <a:r>
              <a:rPr lang="ru-RU" sz="1800" dirty="0" smtClean="0"/>
              <a:t>жизни».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83403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Катехизис </a:t>
            </a:r>
            <a:r>
              <a:rPr lang="ru-RU" dirty="0" err="1" smtClean="0"/>
              <a:t>свт</a:t>
            </a:r>
            <a:r>
              <a:rPr lang="ru-RU" dirty="0" smtClean="0"/>
              <a:t>. Филарета. Учение о блаженстве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05536"/>
          </a:xfrm>
        </p:spPr>
        <p:txBody>
          <a:bodyPr>
            <a:normAutofit fontScale="70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Что </a:t>
            </a:r>
            <a:r>
              <a:rPr lang="ru-RU" b="1" dirty="0"/>
              <a:t>нужно, кроме молитвы, для утверждения в надежде спасения?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Чтобы </a:t>
            </a:r>
            <a:r>
              <a:rPr lang="ru-RU" dirty="0"/>
              <a:t>утвердиться в надежде спасения и блаженства, к молитве следует присоединять собственный подвиг для достижения блаженства. Об этом говорит Сам Господь: </a:t>
            </a:r>
            <a:r>
              <a:rPr lang="ru-RU" i="1" dirty="0"/>
              <a:t>Что вы зовете Меня: "Господи! Господи!" и не делаете того, что Я говорю</a:t>
            </a:r>
            <a:r>
              <a:rPr lang="ru-RU" dirty="0"/>
              <a:t> (</a:t>
            </a:r>
            <a:r>
              <a:rPr lang="ru-RU" dirty="0" err="1"/>
              <a:t>Лк</a:t>
            </a:r>
            <a:r>
              <a:rPr lang="ru-RU" dirty="0"/>
              <a:t>. 6:46). </a:t>
            </a:r>
            <a:r>
              <a:rPr lang="ru-RU" i="1" dirty="0"/>
              <a:t>Не всякий, говорящий Мне: "Господи! Господи!" войдет в царство небесное, но исполняющий волю Отца Моего небесного</a:t>
            </a:r>
            <a:r>
              <a:rPr lang="ru-RU" dirty="0"/>
              <a:t> (Мф. 7:21</a:t>
            </a:r>
            <a:r>
              <a:rPr lang="ru-RU" dirty="0" smtClean="0"/>
              <a:t>).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dirty="0" smtClean="0"/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Что </a:t>
            </a:r>
            <a:r>
              <a:rPr lang="ru-RU" b="1" dirty="0"/>
              <a:t>для нас является руководством в собственном подвиге?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Руководством в нашем подвиге может быть учение Господа Иисуса Христа, в краткой форме изложенное в Его заповедях о блаженстве.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89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0"/>
            <a:ext cx="7602048" cy="6741368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900" b="1" dirty="0"/>
              <a:t>Заповедей о блаженстве девять:</a:t>
            </a:r>
          </a:p>
          <a:p>
            <a:pPr marL="0" lvl="0" indent="457200" algn="just">
              <a:spcBef>
                <a:spcPts val="0"/>
              </a:spcBef>
              <a:buNone/>
            </a:pPr>
            <a:r>
              <a:rPr lang="ru-RU" sz="1900" dirty="0" smtClean="0"/>
              <a:t>1. Блаженны </a:t>
            </a:r>
            <a:r>
              <a:rPr lang="ru-RU" sz="1900" dirty="0"/>
              <a:t>нищие духом, ибо их есть Царство Небесное.</a:t>
            </a:r>
          </a:p>
          <a:p>
            <a:pPr marL="0" lvl="0" indent="457200" algn="just">
              <a:spcBef>
                <a:spcPts val="0"/>
              </a:spcBef>
              <a:buNone/>
            </a:pPr>
            <a:r>
              <a:rPr lang="ru-RU" sz="1900" dirty="0" smtClean="0"/>
              <a:t>2. Блаженны </a:t>
            </a:r>
            <a:r>
              <a:rPr lang="ru-RU" sz="1900" dirty="0"/>
              <a:t>плачущие, ибо они утешатся.</a:t>
            </a:r>
          </a:p>
          <a:p>
            <a:pPr marL="0" lvl="0" indent="457200" algn="just">
              <a:spcBef>
                <a:spcPts val="0"/>
              </a:spcBef>
              <a:buNone/>
            </a:pPr>
            <a:r>
              <a:rPr lang="ru-RU" sz="1900" dirty="0" smtClean="0"/>
              <a:t>3. Блаженны </a:t>
            </a:r>
            <a:r>
              <a:rPr lang="ru-RU" sz="1900" dirty="0"/>
              <a:t>кроткие, ибо они наследуют землю.</a:t>
            </a:r>
          </a:p>
          <a:p>
            <a:pPr marL="0" lvl="0" indent="457200" algn="just">
              <a:spcBef>
                <a:spcPts val="0"/>
              </a:spcBef>
              <a:buNone/>
            </a:pPr>
            <a:r>
              <a:rPr lang="ru-RU" sz="1900" dirty="0" smtClean="0"/>
              <a:t>4. Блаженны </a:t>
            </a:r>
            <a:r>
              <a:rPr lang="ru-RU" sz="1900" dirty="0"/>
              <a:t>алчущие и жаждущие правды, ибо они насытятся.</a:t>
            </a:r>
          </a:p>
          <a:p>
            <a:pPr marL="0" lvl="0" indent="457200" algn="just">
              <a:spcBef>
                <a:spcPts val="0"/>
              </a:spcBef>
              <a:buNone/>
            </a:pPr>
            <a:r>
              <a:rPr lang="ru-RU" sz="1900" dirty="0" smtClean="0"/>
              <a:t>5. Блаженны </a:t>
            </a:r>
            <a:r>
              <a:rPr lang="ru-RU" sz="1900" dirty="0"/>
              <a:t>милостивые, ибо они помилованы будут.</a:t>
            </a:r>
          </a:p>
          <a:p>
            <a:pPr marL="0" lvl="0" indent="457200" algn="just">
              <a:spcBef>
                <a:spcPts val="0"/>
              </a:spcBef>
              <a:buNone/>
            </a:pPr>
            <a:r>
              <a:rPr lang="ru-RU" sz="1900" dirty="0" smtClean="0"/>
              <a:t>6. Блаженны </a:t>
            </a:r>
            <a:r>
              <a:rPr lang="ru-RU" sz="1900" dirty="0"/>
              <a:t>чистые сердцем, ибо они Бога узрят.</a:t>
            </a:r>
          </a:p>
          <a:p>
            <a:pPr marL="0" lvl="0" indent="457200" algn="just">
              <a:spcBef>
                <a:spcPts val="0"/>
              </a:spcBef>
              <a:buNone/>
            </a:pPr>
            <a:r>
              <a:rPr lang="ru-RU" sz="1900" dirty="0" smtClean="0"/>
              <a:t>7. Блаженны </a:t>
            </a:r>
            <a:r>
              <a:rPr lang="ru-RU" sz="1900" dirty="0"/>
              <a:t>миротворцы, ибо они будут наречены сынами Божиими.</a:t>
            </a:r>
          </a:p>
          <a:p>
            <a:pPr marL="0" lvl="0" indent="457200" algn="just">
              <a:spcBef>
                <a:spcPts val="0"/>
              </a:spcBef>
              <a:buNone/>
            </a:pPr>
            <a:r>
              <a:rPr lang="ru-RU" sz="1900" dirty="0" smtClean="0"/>
              <a:t>8. Блаженны </a:t>
            </a:r>
            <a:r>
              <a:rPr lang="ru-RU" sz="1900" dirty="0"/>
              <a:t>изгнанные за правду, ибо их есть Царство Небесное.</a:t>
            </a:r>
          </a:p>
          <a:p>
            <a:pPr marL="0" lvl="0" indent="457200" algn="just">
              <a:spcBef>
                <a:spcPts val="0"/>
              </a:spcBef>
              <a:buNone/>
            </a:pPr>
            <a:r>
              <a:rPr lang="ru-RU" sz="1900" dirty="0" smtClean="0"/>
              <a:t>9. Блаженны </a:t>
            </a:r>
            <a:r>
              <a:rPr lang="ru-RU" sz="1900" dirty="0"/>
              <a:t>вы, когда будут поносить вас и гнать и всячески неправедно злословить за Меня. Радуйтесь и веселитесь, ибо велика ваша награда на небесах (Мф. 5:3-12).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1900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900" b="1" dirty="0"/>
              <a:t>О чём следует помнить, чтобы правильно понимать эти заповеди?</a:t>
            </a:r>
            <a:endParaRPr lang="ru-RU" sz="19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900" dirty="0"/>
              <a:t>Для правильного понимания заповедей о блаженстве следует помнить, что Господь нам вручил их так, как говорит Евангелие: </a:t>
            </a:r>
            <a:r>
              <a:rPr lang="ru-RU" sz="1900" i="1" dirty="0"/>
              <a:t>Отверзши уста Свои, учил</a:t>
            </a:r>
            <a:r>
              <a:rPr lang="ru-RU" sz="1900" dirty="0"/>
              <a:t>. Будучи кротким и смиренным сердцем, Он предложил учение Свое не повелевая, а ублажая тех, кто его свободно примет и будет исполнять. Поэтому в каждом изречении о блаженстве следует рассматривать: </a:t>
            </a:r>
            <a:r>
              <a:rPr lang="ru-RU" sz="1900" b="1" dirty="0"/>
              <a:t>учение</a:t>
            </a:r>
            <a:r>
              <a:rPr lang="ru-RU" sz="1900" dirty="0"/>
              <a:t>, или </a:t>
            </a:r>
            <a:r>
              <a:rPr lang="ru-RU" sz="1900" b="1" dirty="0"/>
              <a:t>заповедь</a:t>
            </a:r>
            <a:r>
              <a:rPr lang="ru-RU" sz="1900" dirty="0"/>
              <a:t>; </a:t>
            </a:r>
            <a:r>
              <a:rPr lang="ru-RU" sz="1900" b="1" dirty="0"/>
              <a:t>ублажение</a:t>
            </a:r>
            <a:r>
              <a:rPr lang="ru-RU" sz="1900" dirty="0"/>
              <a:t>, или </a:t>
            </a:r>
            <a:r>
              <a:rPr lang="ru-RU" sz="1900" b="1" dirty="0"/>
              <a:t>обещание награды</a:t>
            </a:r>
            <a:r>
              <a:rPr lang="ru-RU" sz="1900" dirty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420466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>
            <a:normAutofit fontScale="85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/>
              <a:t>Свт</a:t>
            </a:r>
            <a:r>
              <a:rPr lang="ru-RU" b="1" dirty="0" smtClean="0"/>
              <a:t>. Иоанн Златоуст </a:t>
            </a:r>
            <a:r>
              <a:rPr lang="ru-RU" dirty="0" smtClean="0"/>
              <a:t>о внутренней связи </a:t>
            </a:r>
            <a:r>
              <a:rPr lang="ru-RU" dirty="0"/>
              <a:t>христианских добродетелей и </a:t>
            </a:r>
            <a:r>
              <a:rPr lang="ru-RU" dirty="0" smtClean="0"/>
              <a:t>заповедей: «</a:t>
            </a:r>
            <a:r>
              <a:rPr lang="ru-RU" dirty="0"/>
              <a:t>От первой заповеди, – говорит св. Иоанн Златоуст, – пролагая путь к последующий, Христос сплел нам золотую цепь. Ибо смиренный будет и оплакивать свои грехи; оплакивающий свои грехи сделается кротким, тихим и милостивым; милостивый – праведным и чистым и сокрушенным сердцем, а такой бывает миролюбивым; кто же достигает всего этого, тот будет готов к опасностям, не устрашится злоречия и бесчисленных бедствий</a:t>
            </a:r>
            <a:r>
              <a:rPr lang="ru-RU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531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9006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effectLst/>
              </a:rPr>
              <a:t>О первой заповеди Блаженства</a:t>
            </a:r>
            <a:br>
              <a:rPr lang="ru-RU" sz="3200" b="1" dirty="0">
                <a:effectLst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620688"/>
            <a:ext cx="7920880" cy="6120680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/>
              <a:t>Какая первая заповедь Господа для достижения блаженства?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Желающие блаженства должны быть </a:t>
            </a:r>
            <a:r>
              <a:rPr lang="ru-RU" sz="2200" b="1" dirty="0"/>
              <a:t>нищими духом</a:t>
            </a:r>
            <a:r>
              <a:rPr lang="ru-RU" sz="2200" dirty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 smtClean="0"/>
              <a:t>Что </a:t>
            </a:r>
            <a:r>
              <a:rPr lang="ru-RU" sz="2200" b="1" dirty="0"/>
              <a:t>означает быть нищим духом?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Быть </a:t>
            </a:r>
            <a:r>
              <a:rPr lang="ru-RU" sz="2200" b="1" dirty="0"/>
              <a:t>нищим духом</a:t>
            </a:r>
            <a:r>
              <a:rPr lang="ru-RU" sz="2200" dirty="0"/>
              <a:t> означает иметь духовное убеждение, что мы ничего своего не имеем, а имеем только то, что дарует Бог, и что ничего доброго мы не можем сделать без Божией помощи и благодати; и таким образом, должны считать, что мы — ничто и во всем прибегать к милосердию Божию. Кратко, по объяснению святого Иоанна Златоуста, нищета духовная есть </a:t>
            </a:r>
            <a:r>
              <a:rPr lang="ru-RU" sz="2200" b="1" dirty="0"/>
              <a:t>смиренномудрие</a:t>
            </a:r>
            <a:r>
              <a:rPr lang="ru-RU" sz="2200" dirty="0"/>
              <a:t> (Толкование на Евангелие от Матфея, беседа 15).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 smtClean="0"/>
              <a:t>Могут </a:t>
            </a:r>
            <a:r>
              <a:rPr lang="ru-RU" sz="2200" b="1" dirty="0"/>
              <a:t>ли богатые быть нищими духом?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Быть нищими духом могут и богатые, если придут к мысли, что видимое богатство тленно и непостоянно и что оно не заменяет недостатка благ духовных. </a:t>
            </a:r>
            <a:r>
              <a:rPr lang="ru-RU" sz="2200" i="1" dirty="0"/>
              <a:t>Какая польза человеку, если он приобретет весь мир, а душе своей повредит? Или какой выкуп даст человек за душу свою?</a:t>
            </a:r>
            <a:r>
              <a:rPr lang="ru-RU" sz="2200" dirty="0"/>
              <a:t> (Мф. 16:26).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 smtClean="0"/>
              <a:t>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1162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548680"/>
            <a:ext cx="7498080" cy="5915744"/>
          </a:xfrm>
        </p:spPr>
        <p:txBody>
          <a:bodyPr>
            <a:normAutofit fontScale="70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Может ли нищета телесная послужить к совершенству нищеты духовной?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Нищета телесная может послужить к совершенству нищеты духовной, если христианин избирает её добровольно, для Бога. Об этом сказал Сам Господь Иисус Христос богатому: </a:t>
            </a:r>
            <a:r>
              <a:rPr lang="ru-RU" i="1" dirty="0"/>
              <a:t>Если хочешь быть совершенным, пойди, продай имение твое, и раздай нищим; и будешь иметь сокровище на небесах; и приходи, и следуй за Мною</a:t>
            </a:r>
            <a:r>
              <a:rPr lang="ru-RU" dirty="0"/>
              <a:t> (Мф. 19:21).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Что обещает Господь нищим духом?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Нищим духом Господь обещает царство небесное.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Каким образом нищим духом принадлежит царство небесное?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Нищим духом в настоящей жизни царство небесное принадлежит </a:t>
            </a:r>
            <a:r>
              <a:rPr lang="ru-RU" b="1" dirty="0"/>
              <a:t>внутренне</a:t>
            </a:r>
            <a:r>
              <a:rPr lang="ru-RU" dirty="0"/>
              <a:t> и </a:t>
            </a:r>
            <a:r>
              <a:rPr lang="ru-RU" b="1" dirty="0" err="1"/>
              <a:t>предначинательно</a:t>
            </a:r>
            <a:r>
              <a:rPr lang="ru-RU" dirty="0"/>
              <a:t>, благодаря их вере и надежде, а в будущей — </a:t>
            </a:r>
            <a:r>
              <a:rPr lang="ru-RU" b="1" dirty="0" err="1"/>
              <a:t>совершительно</a:t>
            </a:r>
            <a:r>
              <a:rPr lang="ru-RU" dirty="0"/>
              <a:t>, посредством участия в вечном блаженстве</a:t>
            </a:r>
          </a:p>
        </p:txBody>
      </p:sp>
    </p:spTree>
    <p:extLst>
      <p:ext uri="{BB962C8B-B14F-4D97-AF65-F5344CB8AC3E}">
        <p14:creationId xmlns:p14="http://schemas.microsoft.com/office/powerpoint/2010/main" val="220374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Св. Отцы о нищете духовной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692696"/>
            <a:ext cx="7818072" cy="6048672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err="1" smtClean="0"/>
              <a:t>Прп</a:t>
            </a:r>
            <a:r>
              <a:rPr lang="ru-RU" sz="1600" b="1" dirty="0" smtClean="0"/>
              <a:t>. </a:t>
            </a:r>
            <a:r>
              <a:rPr lang="ru-RU" sz="1600" b="1" dirty="0" err="1"/>
              <a:t>авва</a:t>
            </a:r>
            <a:r>
              <a:rPr lang="ru-RU" sz="1600" b="1" dirty="0"/>
              <a:t> </a:t>
            </a:r>
            <a:r>
              <a:rPr lang="ru-RU" sz="1600" b="1" dirty="0" smtClean="0"/>
              <a:t>Исаия: «</a:t>
            </a:r>
            <a:r>
              <a:rPr lang="ru-RU" sz="1600" dirty="0" smtClean="0"/>
              <a:t>Не </a:t>
            </a:r>
            <a:r>
              <a:rPr lang="ru-RU" sz="1600" dirty="0"/>
              <a:t>те нищие духом, которые отреклись от мира и терпят только внешнюю нищету, но те, которые оставили всякое зло и непрестанно алчут и жаждут памятования о </a:t>
            </a:r>
            <a:r>
              <a:rPr lang="ru-RU" sz="1600" dirty="0" smtClean="0"/>
              <a:t>Боге».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err="1" smtClean="0"/>
              <a:t>Прп</a:t>
            </a:r>
            <a:r>
              <a:rPr lang="ru-RU" sz="1600" b="1" dirty="0" smtClean="0"/>
              <a:t>. </a:t>
            </a:r>
            <a:r>
              <a:rPr lang="ru-RU" sz="1600" b="1" dirty="0"/>
              <a:t>Ефрем </a:t>
            </a:r>
            <a:r>
              <a:rPr lang="ru-RU" sz="1600" b="1" dirty="0" smtClean="0"/>
              <a:t>Сирин: «</a:t>
            </a:r>
            <a:r>
              <a:rPr lang="ru-RU" sz="1600" dirty="0" smtClean="0"/>
              <a:t>Возлюби </a:t>
            </a:r>
            <a:r>
              <a:rPr lang="ru-RU" sz="1600" dirty="0"/>
              <a:t>нищету Христову в этом мире, чтобы в том обогатиться тебе Христовым </a:t>
            </a:r>
            <a:r>
              <a:rPr lang="ru-RU" sz="1600" dirty="0" smtClean="0"/>
              <a:t>Божеством».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err="1" smtClean="0"/>
              <a:t>Свт</a:t>
            </a:r>
            <a:r>
              <a:rPr lang="ru-RU" sz="1600" b="1" dirty="0" smtClean="0"/>
              <a:t>. </a:t>
            </a:r>
            <a:r>
              <a:rPr lang="ru-RU" sz="1600" b="1" dirty="0"/>
              <a:t>Тихон </a:t>
            </a:r>
            <a:r>
              <a:rPr lang="ru-RU" sz="1600" b="1" dirty="0" smtClean="0"/>
              <a:t>Задонский:</a:t>
            </a:r>
            <a:r>
              <a:rPr lang="ru-RU" sz="1600" dirty="0"/>
              <a:t> </a:t>
            </a:r>
            <a:r>
              <a:rPr lang="ru-RU" sz="1600" dirty="0" smtClean="0"/>
              <a:t>«Когда </a:t>
            </a:r>
            <a:r>
              <a:rPr lang="ru-RU" sz="1600" dirty="0"/>
              <a:t>человек посмотрит внутрь своего сердца и рассудит о внутреннем состоянии своем, то увидит духовную нищету, более горькую, чем телесная. Ибо ничего он в себе, кроме бедности, окаянства, греха и тьмы, не имеет. Не имеет истинной и живой веры, истинной и сердечной молитвы, истинного и сердечного благодарения, своей правды, любви, чистоты, благости, милосердия, кротости, терпения, покоя, тишины, мира и прочих душевных благ. Так нищ и убог человек! Но кто имеет некое сокровище, от Бога его получает, а не от себя имеет; и благодати Божией, а не своей силе должен приписывать </a:t>
            </a:r>
            <a:r>
              <a:rPr lang="ru-RU" sz="1600" dirty="0" smtClean="0"/>
              <a:t>его».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err="1" smtClean="0"/>
              <a:t>Свт</a:t>
            </a:r>
            <a:r>
              <a:rPr lang="ru-RU" sz="1600" b="1" dirty="0" smtClean="0"/>
              <a:t>. Игнатий (Брянчанинов):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 smtClean="0"/>
              <a:t>«Нищета духа – блаженство, первое в Евангельском порядке, первое в порядке духовного преуспеяния, первое состояние духовное»</a:t>
            </a:r>
            <a:r>
              <a:rPr lang="ru-RU" sz="1600" b="1" dirty="0" smtClean="0"/>
              <a:t>.</a:t>
            </a:r>
            <a:endParaRPr lang="ru-RU" sz="1600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 smtClean="0"/>
              <a:t>«Нищета </a:t>
            </a:r>
            <a:r>
              <a:rPr lang="ru-RU" sz="1600" dirty="0"/>
              <a:t>духа – соль для всех духовных жертв и всесожжений. Если они не </a:t>
            </a:r>
            <a:r>
              <a:rPr lang="ru-RU" sz="1600" dirty="0" err="1"/>
              <a:t>осолены</a:t>
            </a:r>
            <a:r>
              <a:rPr lang="ru-RU" sz="1600" dirty="0"/>
              <a:t> этой солью – Бог отвергает </a:t>
            </a:r>
            <a:r>
              <a:rPr lang="ru-RU" sz="1600" dirty="0" smtClean="0"/>
              <a:t>их»</a:t>
            </a:r>
            <a:r>
              <a:rPr lang="ru-RU" sz="1600" b="1" dirty="0" smtClean="0"/>
              <a:t>.</a:t>
            </a:r>
            <a:r>
              <a:rPr lang="ru-RU" sz="1600" dirty="0"/>
              <a:t> </a:t>
            </a:r>
            <a:endParaRPr lang="ru-RU" sz="16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 smtClean="0"/>
              <a:t>«На </a:t>
            </a:r>
            <a:r>
              <a:rPr lang="ru-RU" sz="1600" dirty="0"/>
              <a:t>познании и сознании немощи зиждется все здание </a:t>
            </a:r>
            <a:r>
              <a:rPr lang="ru-RU" sz="1600" dirty="0" smtClean="0"/>
              <a:t>спасения»</a:t>
            </a:r>
            <a:r>
              <a:rPr lang="ru-RU" sz="1600" b="1" dirty="0" smtClean="0"/>
              <a:t>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smtClean="0"/>
              <a:t>«</a:t>
            </a:r>
            <a:r>
              <a:rPr lang="ru-RU" sz="1600" dirty="0" smtClean="0"/>
              <a:t>Для </a:t>
            </a:r>
            <a:r>
              <a:rPr lang="ru-RU" sz="1600" dirty="0"/>
              <a:t>христианина евангельская нищета вожделеннее всех сокровищ </a:t>
            </a:r>
            <a:r>
              <a:rPr lang="ru-RU" sz="1600" dirty="0" smtClean="0"/>
              <a:t>мира</a:t>
            </a:r>
            <a:r>
              <a:rPr lang="ru-RU" sz="1600" b="1" dirty="0" smtClean="0"/>
              <a:t>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smtClean="0"/>
              <a:t>«</a:t>
            </a:r>
            <a:r>
              <a:rPr lang="ru-RU" sz="1600" dirty="0" smtClean="0"/>
              <a:t>От </a:t>
            </a:r>
            <a:r>
              <a:rPr lang="ru-RU" sz="1600" dirty="0"/>
              <a:t>непрестанной молитвы подвижник приходит в нищету духовную: приучаясь непрестанно просить Божией помощи, он постепенно теряет упование на </a:t>
            </a:r>
            <a:r>
              <a:rPr lang="ru-RU" sz="1600" dirty="0" smtClean="0"/>
              <a:t>себя»</a:t>
            </a:r>
            <a:r>
              <a:rPr lang="ru-RU" sz="1600" b="1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smtClean="0"/>
              <a:t>«</a:t>
            </a:r>
            <a:r>
              <a:rPr lang="ru-RU" sz="1600" dirty="0" smtClean="0"/>
              <a:t>Постоянное </a:t>
            </a:r>
            <a:r>
              <a:rPr lang="ru-RU" sz="1600" dirty="0"/>
              <a:t>стремление к исполнению воли Божией мало-помалу истребит в нас удовлетворение собою и облечет нас в блаженную нищету </a:t>
            </a:r>
            <a:r>
              <a:rPr lang="ru-RU" sz="1600" dirty="0" smtClean="0"/>
              <a:t>духа».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 smtClean="0"/>
              <a:t>«Нищета </a:t>
            </a:r>
            <a:r>
              <a:rPr lang="ru-RU" sz="1600" dirty="0"/>
              <a:t>духа является от видения и сознания грехов и </a:t>
            </a:r>
            <a:r>
              <a:rPr lang="ru-RU" sz="1600" dirty="0" smtClean="0"/>
              <a:t>греховности».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3671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498080" cy="41805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effectLst/>
              </a:rPr>
              <a:t>О второй заповеди Блаженства</a:t>
            </a:r>
            <a:br>
              <a:rPr lang="ru-RU" sz="3200" b="1" dirty="0">
                <a:effectLst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620688"/>
            <a:ext cx="7674056" cy="6048672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/>
              <a:t>Какая вторая заповедь Господа для достижения блаженства?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Желающие блаженства должны быть </a:t>
            </a:r>
            <a:r>
              <a:rPr lang="ru-RU" sz="2200" b="1" dirty="0"/>
              <a:t>плачущими</a:t>
            </a:r>
            <a:r>
              <a:rPr lang="ru-RU" sz="2200" dirty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 smtClean="0"/>
              <a:t>Что </a:t>
            </a:r>
            <a:r>
              <a:rPr lang="ru-RU" sz="2200" b="1" dirty="0"/>
              <a:t>мы понимаем под плачем?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Во второй заповеди под наименованием </a:t>
            </a:r>
            <a:r>
              <a:rPr lang="ru-RU" sz="2200" b="1" dirty="0"/>
              <a:t>плача</a:t>
            </a:r>
            <a:r>
              <a:rPr lang="ru-RU" sz="2200" dirty="0"/>
              <a:t> следует понимать печаль и сокрушение сердца и действительные слёзы о том, что мы несовершенно и недостойно служим Господу и заслуживаем нашими грехами Его гнев. </a:t>
            </a:r>
            <a:r>
              <a:rPr lang="ru-RU" sz="2200" i="1" dirty="0"/>
              <a:t>Печаль ради Бога производит неизменное покаяние ко спасению; а печаль мирская производит смерть</a:t>
            </a:r>
            <a:r>
              <a:rPr lang="ru-RU" sz="2200" dirty="0"/>
              <a:t> (2 Кор. 7:10).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 smtClean="0"/>
              <a:t>Что </a:t>
            </a:r>
            <a:r>
              <a:rPr lang="ru-RU" sz="2200" b="1" dirty="0"/>
              <a:t>Господь обещает плачущим?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Господь обещает плачущим, что они </a:t>
            </a:r>
            <a:r>
              <a:rPr lang="ru-RU" sz="2200" b="1" dirty="0" smtClean="0"/>
              <a:t>утешатся</a:t>
            </a:r>
            <a:r>
              <a:rPr lang="ru-RU" sz="2200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 smtClean="0"/>
              <a:t>Как </a:t>
            </a:r>
            <a:r>
              <a:rPr lang="ru-RU" sz="2200" b="1" dirty="0"/>
              <a:t>здесь понимается утешение?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Здесь понимается утешение благодатное, состоящее в прощении грехов и в умиротворённой совести.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 smtClean="0"/>
              <a:t>Для </a:t>
            </a:r>
            <a:r>
              <a:rPr lang="ru-RU" sz="2200" b="1" dirty="0"/>
              <a:t>чего с заповедью о плаче соединено обещание утешения?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Печаль о грехах не должна доходить до отчаяния.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47500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62068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Св. Отцы о плаче о грехах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692696"/>
            <a:ext cx="7674056" cy="5976664"/>
          </a:xfrm>
        </p:spPr>
        <p:txBody>
          <a:bodyPr>
            <a:normAutofit fontScale="55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 </a:t>
            </a:r>
            <a:r>
              <a:rPr lang="ru-RU" b="1" dirty="0" err="1"/>
              <a:t>Прп</a:t>
            </a:r>
            <a:r>
              <a:rPr lang="ru-RU" b="1" dirty="0"/>
              <a:t>. </a:t>
            </a:r>
            <a:r>
              <a:rPr lang="ru-RU" b="1" dirty="0" err="1"/>
              <a:t>Симеон</a:t>
            </a:r>
            <a:r>
              <a:rPr lang="ru-RU" b="1" dirty="0"/>
              <a:t> Новый </a:t>
            </a:r>
            <a:r>
              <a:rPr lang="ru-RU" b="1" dirty="0" smtClean="0"/>
              <a:t>Богослов: </a:t>
            </a:r>
            <a:r>
              <a:rPr lang="ru-RU" dirty="0" smtClean="0"/>
              <a:t>«Если </a:t>
            </a:r>
            <a:r>
              <a:rPr lang="ru-RU" dirty="0"/>
              <a:t>верный человек, всегда внимающий заповедям Божиим, творя все, что они требуют, помыслит об их высоте, то есть о том непорочном житии и чистоте (какие они изображают), он, исследуя свою меру, найдет себя крайне немощным и бессильным достигнуть этой высоты заповедей, найдет, что он совсем нищ и недостоин принять Бога или возблагодарить Его и прославить (упокоив в себе), так как не стяжал еще в себе никакого блага. Но такой человек, помышляя обо всем этом, без всякого сомнения, с чувством душевным заплачет тем плачем, который есть воистину </a:t>
            </a:r>
            <a:r>
              <a:rPr lang="ru-RU" dirty="0" err="1"/>
              <a:t>наиблаженнейший</a:t>
            </a:r>
            <a:r>
              <a:rPr lang="ru-RU" dirty="0"/>
              <a:t> плач, приемлющий и утешение и делающий душу </a:t>
            </a:r>
            <a:r>
              <a:rPr lang="ru-RU" dirty="0" smtClean="0"/>
              <a:t>кроткою».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/>
              <a:t>Отечник</a:t>
            </a:r>
            <a:r>
              <a:rPr lang="ru-RU" dirty="0" smtClean="0"/>
              <a:t>: «</a:t>
            </a:r>
            <a:r>
              <a:rPr lang="ru-RU" dirty="0"/>
              <a:t>Поведали о </a:t>
            </a:r>
            <a:r>
              <a:rPr lang="ru-RU" dirty="0" err="1"/>
              <a:t>авве</a:t>
            </a:r>
            <a:r>
              <a:rPr lang="ru-RU" dirty="0"/>
              <a:t> </a:t>
            </a:r>
            <a:r>
              <a:rPr lang="ru-RU" dirty="0" err="1"/>
              <a:t>Диоскоре</a:t>
            </a:r>
            <a:r>
              <a:rPr lang="ru-RU" dirty="0"/>
              <a:t> следующее. Он, безмолвствуя в </a:t>
            </a:r>
            <a:r>
              <a:rPr lang="ru-RU" dirty="0" err="1"/>
              <a:t>келлии</a:t>
            </a:r>
            <a:r>
              <a:rPr lang="ru-RU" dirty="0"/>
              <a:t>, оплакивал себя. Ученик его жил в другой </a:t>
            </a:r>
            <a:r>
              <a:rPr lang="ru-RU" dirty="0" err="1"/>
              <a:t>келлии</a:t>
            </a:r>
            <a:r>
              <a:rPr lang="ru-RU" dirty="0"/>
              <a:t>. Когда ученик приходил к старцу и заставал его плачущим, то спрашивал: «Отец! о чем ты плачешь?» Старец отвечал: «Плачу о грехах моих». Ученик возражал: «Ты не имеешь грехов». Старец отвечал: «Будь уверен, сын мой: если бы я видел все грехи мои, то мой собственный плач оказался бы недостаточным; я нуждался бы во многих помощниках, чтобы оплакивать их, как должно</a:t>
            </a:r>
            <a:r>
              <a:rPr lang="ru-RU" dirty="0" smtClean="0"/>
              <a:t>».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/>
              <a:t>Прп</a:t>
            </a:r>
            <a:r>
              <a:rPr lang="ru-RU" b="1" dirty="0" smtClean="0"/>
              <a:t>. Исаак Сирин</a:t>
            </a:r>
            <a:r>
              <a:rPr lang="ru-RU" dirty="0" smtClean="0"/>
              <a:t>: «</a:t>
            </a:r>
            <a:r>
              <a:rPr lang="ru-RU" dirty="0"/>
              <a:t>Восчувствовавший грехи свои лучше того, кто молитвой воскрешает </a:t>
            </a:r>
            <a:r>
              <a:rPr lang="ru-RU" dirty="0" smtClean="0"/>
              <a:t>мертвых… кто </a:t>
            </a:r>
            <a:r>
              <a:rPr lang="ru-RU" dirty="0"/>
              <a:t>сподобился увидеть самого себя, тот лучше видевших Ангелов</a:t>
            </a:r>
            <a:r>
              <a:rPr lang="ru-RU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110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343</TotalTime>
  <Words>1875</Words>
  <Application>Microsoft Office PowerPoint</Application>
  <PresentationFormat>Экран (4:3)</PresentationFormat>
  <Paragraphs>103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Солнцестояние</vt:lpstr>
      <vt:lpstr>9 лекция. Заповеди блаженства</vt:lpstr>
      <vt:lpstr>Катехизис свт. Филарета. Учение о блаженстве</vt:lpstr>
      <vt:lpstr>Презентация PowerPoint</vt:lpstr>
      <vt:lpstr>Презентация PowerPoint</vt:lpstr>
      <vt:lpstr>О первой заповеди Блаженства </vt:lpstr>
      <vt:lpstr>Презентация PowerPoint</vt:lpstr>
      <vt:lpstr>Св. Отцы о нищете духовной</vt:lpstr>
      <vt:lpstr>О второй заповеди Блаженства </vt:lpstr>
      <vt:lpstr>Св. Отцы о плаче о грехах</vt:lpstr>
      <vt:lpstr>О третьей заповеди Блаженства </vt:lpstr>
      <vt:lpstr>Св. Отцы о кротости</vt:lpstr>
      <vt:lpstr> О четвертой заповеди Блаженства</vt:lpstr>
      <vt:lpstr>Презентация PowerPoint</vt:lpstr>
      <vt:lpstr>Св. Отцы о стремлении к правде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лекция. Заповеди блаженства</dc:title>
  <dc:creator>Windows User</dc:creator>
  <cp:lastModifiedBy>Windows User</cp:lastModifiedBy>
  <cp:revision>14</cp:revision>
  <dcterms:created xsi:type="dcterms:W3CDTF">2014-12-01T11:35:11Z</dcterms:created>
  <dcterms:modified xsi:type="dcterms:W3CDTF">2014-12-01T17:18:59Z</dcterms:modified>
</cp:coreProperties>
</file>