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76" r:id="rId4"/>
    <p:sldId id="258" r:id="rId5"/>
    <p:sldId id="272" r:id="rId6"/>
    <p:sldId id="259" r:id="rId7"/>
    <p:sldId id="274" r:id="rId8"/>
    <p:sldId id="273" r:id="rId9"/>
    <p:sldId id="275" r:id="rId10"/>
    <p:sldId id="260" r:id="rId11"/>
    <p:sldId id="261" r:id="rId12"/>
    <p:sldId id="262" r:id="rId13"/>
    <p:sldId id="263" r:id="rId14"/>
    <p:sldId id="264" r:id="rId15"/>
    <p:sldId id="265" r:id="rId16"/>
    <p:sldId id="266" r:id="rId17"/>
    <p:sldId id="270" r:id="rId18"/>
    <p:sldId id="267" r:id="rId19"/>
    <p:sldId id="268" r:id="rId20"/>
    <p:sldId id="269"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656" y="-2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87C8CA-2C4C-4484-B58E-498A22347EF6}" type="datetimeFigureOut">
              <a:rPr lang="ru-RU" smtClean="0"/>
              <a:t>26.11.2014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B75EE1-BFA6-42CE-A34F-DFD859ED78BE}" type="slidenum">
              <a:rPr lang="ru-RU" smtClean="0"/>
              <a:t>‹#›</a:t>
            </a:fld>
            <a:endParaRPr lang="ru-RU"/>
          </a:p>
        </p:txBody>
      </p:sp>
    </p:spTree>
    <p:extLst>
      <p:ext uri="{BB962C8B-B14F-4D97-AF65-F5344CB8AC3E}">
        <p14:creationId xmlns:p14="http://schemas.microsoft.com/office/powerpoint/2010/main" val="2492918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C5920B3C-9E5F-43E4-A3C9-D6E2BFBE5CB5}"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5920B3C-9E5F-43E4-A3C9-D6E2BFBE5CB5}"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5920B3C-9E5F-43E4-A3C9-D6E2BFBE5CB5}"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5920B3C-9E5F-43E4-A3C9-D6E2BFBE5CB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DC7A67A1-A693-454E-BEE1-23B89D30BA35}" type="datetimeFigureOut">
              <a:rPr lang="ru-RU" smtClean="0"/>
              <a:t>26.11.2014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5920B3C-9E5F-43E4-A3C9-D6E2BFBE5CB5}"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C7A67A1-A693-454E-BEE1-23B89D30BA35}" type="datetimeFigureOut">
              <a:rPr lang="ru-RU" smtClean="0"/>
              <a:t>26.11.2014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5920B3C-9E5F-43E4-A3C9-D6E2BFBE5CB5}"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47664" y="2276872"/>
            <a:ext cx="7406640" cy="1472184"/>
          </a:xfrm>
        </p:spPr>
        <p:txBody>
          <a:bodyPr/>
          <a:lstStyle/>
          <a:p>
            <a:pPr algn="ctr"/>
            <a:r>
              <a:rPr lang="ru-RU" dirty="0" smtClean="0"/>
              <a:t>Лекция 8. </a:t>
            </a:r>
            <a:r>
              <a:rPr lang="ru-RU" b="1" dirty="0" smtClean="0"/>
              <a:t>Христианская надежда. Молитва Господня.</a:t>
            </a:r>
            <a:endParaRPr lang="ru-RU" b="1" dirty="0"/>
          </a:p>
        </p:txBody>
      </p:sp>
    </p:spTree>
    <p:extLst>
      <p:ext uri="{BB962C8B-B14F-4D97-AF65-F5344CB8AC3E}">
        <p14:creationId xmlns:p14="http://schemas.microsoft.com/office/powerpoint/2010/main" val="977153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620688"/>
          </a:xfrm>
        </p:spPr>
        <p:txBody>
          <a:bodyPr>
            <a:normAutofit fontScale="90000"/>
          </a:bodyPr>
          <a:lstStyle/>
          <a:p>
            <a:pPr algn="ctr"/>
            <a:r>
              <a:rPr lang="ru-RU" sz="3600" b="1" dirty="0" smtClean="0"/>
              <a:t>О молитве Господа</a:t>
            </a:r>
            <a:endParaRPr lang="ru-RU" sz="3600" b="1" dirty="0"/>
          </a:p>
        </p:txBody>
      </p:sp>
      <p:sp>
        <p:nvSpPr>
          <p:cNvPr id="3" name="Объект 2"/>
          <p:cNvSpPr>
            <a:spLocks noGrp="1"/>
          </p:cNvSpPr>
          <p:nvPr>
            <p:ph idx="1"/>
          </p:nvPr>
        </p:nvSpPr>
        <p:spPr>
          <a:xfrm>
            <a:off x="1435608" y="620688"/>
            <a:ext cx="7498080" cy="5904656"/>
          </a:xfrm>
        </p:spPr>
        <p:txBody>
          <a:bodyPr>
            <a:noAutofit/>
          </a:bodyPr>
          <a:lstStyle/>
          <a:p>
            <a:pPr marL="0" indent="457200" algn="just">
              <a:spcBef>
                <a:spcPts val="0"/>
              </a:spcBef>
              <a:buNone/>
            </a:pPr>
            <a:r>
              <a:rPr lang="ru-RU" sz="2000" b="1" dirty="0" smtClean="0"/>
              <a:t>Есть </a:t>
            </a:r>
            <a:r>
              <a:rPr lang="ru-RU" sz="2000" b="1" dirty="0"/>
              <a:t>ли молитва, которая является образцом для всех молитв?</a:t>
            </a:r>
            <a:endParaRPr lang="ru-RU" sz="2000" dirty="0"/>
          </a:p>
          <a:p>
            <a:pPr marL="0" indent="457200" algn="just">
              <a:spcBef>
                <a:spcPts val="0"/>
              </a:spcBef>
              <a:buNone/>
            </a:pPr>
            <a:r>
              <a:rPr lang="ru-RU" sz="2000" dirty="0"/>
              <a:t>Молитва, которая может быть общей христианской молитвой и образцом для всех молитв — </a:t>
            </a:r>
            <a:r>
              <a:rPr lang="ru-RU" sz="2000" b="1" dirty="0"/>
              <a:t>молитва Господа</a:t>
            </a:r>
            <a:r>
              <a:rPr lang="ru-RU" sz="2000" dirty="0"/>
              <a:t>.</a:t>
            </a:r>
          </a:p>
          <a:p>
            <a:pPr marL="0" indent="457200" algn="just">
              <a:spcBef>
                <a:spcPts val="0"/>
              </a:spcBef>
              <a:buNone/>
            </a:pPr>
            <a:r>
              <a:rPr lang="ru-RU" sz="2000" b="1" dirty="0" smtClean="0"/>
              <a:t>Что </a:t>
            </a:r>
            <a:r>
              <a:rPr lang="ru-RU" sz="2000" b="1" dirty="0"/>
              <a:t>такое молитва Господа?</a:t>
            </a:r>
            <a:endParaRPr lang="ru-RU" sz="2000" dirty="0"/>
          </a:p>
          <a:p>
            <a:pPr marL="0" indent="457200" algn="just">
              <a:spcBef>
                <a:spcPts val="0"/>
              </a:spcBef>
              <a:buNone/>
            </a:pPr>
            <a:r>
              <a:rPr lang="ru-RU" sz="2000" b="1" dirty="0"/>
              <a:t>Молитва Господа</a:t>
            </a:r>
            <a:r>
              <a:rPr lang="ru-RU" sz="2000" dirty="0"/>
              <a:t> — молитва, которой Господь наш Иисус Христос научил апостолов и которую они передали всем верующим.</a:t>
            </a:r>
          </a:p>
          <a:p>
            <a:pPr marL="0" indent="457200" algn="just">
              <a:spcBef>
                <a:spcPts val="0"/>
              </a:spcBef>
              <a:buNone/>
            </a:pPr>
            <a:r>
              <a:rPr lang="ru-RU" sz="2000" b="1" dirty="0" smtClean="0"/>
              <a:t>Как </a:t>
            </a:r>
            <a:r>
              <a:rPr lang="ru-RU" sz="2000" b="1" dirty="0"/>
              <a:t>читается молитва Господа?</a:t>
            </a:r>
            <a:endParaRPr lang="ru-RU" sz="2000" dirty="0"/>
          </a:p>
          <a:p>
            <a:pPr marL="0" indent="457200" algn="just">
              <a:spcBef>
                <a:spcPts val="0"/>
              </a:spcBef>
              <a:buNone/>
            </a:pPr>
            <a:r>
              <a:rPr lang="ru-RU" sz="2000" dirty="0"/>
              <a:t>Молитва Господа читается так: Отче наш, Иже </a:t>
            </a:r>
            <a:r>
              <a:rPr lang="ru-RU" sz="2000" dirty="0" err="1"/>
              <a:t>еси</a:t>
            </a:r>
            <a:r>
              <a:rPr lang="ru-RU" sz="2000" dirty="0"/>
              <a:t> на </a:t>
            </a:r>
            <a:r>
              <a:rPr lang="ru-RU" sz="2000" dirty="0" err="1"/>
              <a:t>небесех</a:t>
            </a:r>
            <a:r>
              <a:rPr lang="ru-RU" sz="2000" dirty="0"/>
              <a:t>! 1. Да святится имя Твое; 2. Да </a:t>
            </a:r>
            <a:r>
              <a:rPr lang="ru-RU" sz="2000" dirty="0" err="1"/>
              <a:t>приидет</a:t>
            </a:r>
            <a:r>
              <a:rPr lang="ru-RU" sz="2000" dirty="0"/>
              <a:t> царствие Твое. 3. Да будет воля Твоя, яко на </a:t>
            </a:r>
            <a:r>
              <a:rPr lang="ru-RU" sz="2000" dirty="0" err="1"/>
              <a:t>небеси</a:t>
            </a:r>
            <a:r>
              <a:rPr lang="ru-RU" sz="2000" dirty="0"/>
              <a:t> и на земли. 4. Хлеб наш насущный </a:t>
            </a:r>
            <a:r>
              <a:rPr lang="ru-RU" sz="2000" dirty="0" err="1"/>
              <a:t>даждь</a:t>
            </a:r>
            <a:r>
              <a:rPr lang="ru-RU" sz="2000" dirty="0"/>
              <a:t> нам днесь; 5. И </a:t>
            </a:r>
            <a:r>
              <a:rPr lang="ru-RU" sz="2000" dirty="0" err="1"/>
              <a:t>остави</a:t>
            </a:r>
            <a:r>
              <a:rPr lang="ru-RU" sz="2000" dirty="0"/>
              <a:t> нам долги наша, </a:t>
            </a:r>
            <a:r>
              <a:rPr lang="ru-RU" sz="2000" dirty="0" err="1"/>
              <a:t>якоже</a:t>
            </a:r>
            <a:r>
              <a:rPr lang="ru-RU" sz="2000" dirty="0"/>
              <a:t> и мы оставляем должником нашим. 6. И не введи нас во искушение. 7. Но избави нас от </a:t>
            </a:r>
            <a:r>
              <a:rPr lang="ru-RU" sz="2000" dirty="0" err="1"/>
              <a:t>лукаваго</a:t>
            </a:r>
            <a:r>
              <a:rPr lang="ru-RU" sz="2000" dirty="0"/>
              <a:t>. Яко Твое есть царство, и сила и слава во веки. Аминь (Мф. 6:9-13).</a:t>
            </a:r>
          </a:p>
          <a:p>
            <a:pPr marL="0" indent="457200" algn="just">
              <a:spcBef>
                <a:spcPts val="0"/>
              </a:spcBef>
              <a:buNone/>
            </a:pPr>
            <a:r>
              <a:rPr lang="ru-RU" sz="2000" b="1" dirty="0" smtClean="0"/>
              <a:t>Как </a:t>
            </a:r>
            <a:r>
              <a:rPr lang="ru-RU" sz="2000" b="1" dirty="0"/>
              <a:t>для удобства рассмотрения разделяется молитва Господа?</a:t>
            </a:r>
            <a:endParaRPr lang="ru-RU" sz="2000" dirty="0"/>
          </a:p>
          <a:p>
            <a:pPr marL="0" indent="457200" algn="just">
              <a:spcBef>
                <a:spcPts val="0"/>
              </a:spcBef>
              <a:buNone/>
            </a:pPr>
            <a:r>
              <a:rPr lang="ru-RU" sz="2000" dirty="0"/>
              <a:t>Чтобы удобнее рассматривать молитву Господа, её можно разделить на </a:t>
            </a:r>
            <a:r>
              <a:rPr lang="ru-RU" sz="2000" b="1" dirty="0" err="1"/>
              <a:t>призывание</a:t>
            </a:r>
            <a:r>
              <a:rPr lang="ru-RU" sz="2000" dirty="0"/>
              <a:t>, </a:t>
            </a:r>
            <a:r>
              <a:rPr lang="ru-RU" sz="2000" b="1" dirty="0"/>
              <a:t>семь прошений</a:t>
            </a:r>
            <a:r>
              <a:rPr lang="ru-RU" sz="2000" i="1" dirty="0"/>
              <a:t> </a:t>
            </a:r>
            <a:r>
              <a:rPr lang="ru-RU" sz="2000" dirty="0"/>
              <a:t>и </a:t>
            </a:r>
            <a:r>
              <a:rPr lang="ru-RU" sz="2000" b="1" dirty="0"/>
              <a:t>славословие</a:t>
            </a:r>
            <a:r>
              <a:rPr lang="ru-RU" sz="2000" dirty="0"/>
              <a:t>.</a:t>
            </a:r>
          </a:p>
          <a:p>
            <a:pPr marL="0" indent="457200" algn="just">
              <a:spcBef>
                <a:spcPts val="0"/>
              </a:spcBef>
              <a:buNone/>
            </a:pPr>
            <a:endParaRPr lang="ru-RU" sz="2000" dirty="0"/>
          </a:p>
        </p:txBody>
      </p:sp>
    </p:spTree>
    <p:extLst>
      <p:ext uri="{BB962C8B-B14F-4D97-AF65-F5344CB8AC3E}">
        <p14:creationId xmlns:p14="http://schemas.microsoft.com/office/powerpoint/2010/main" val="1041377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1143000"/>
          </a:xfrm>
        </p:spPr>
        <p:txBody>
          <a:bodyPr/>
          <a:lstStyle/>
          <a:p>
            <a:pPr algn="ctr"/>
            <a:r>
              <a:rPr lang="ru-RU" b="1" dirty="0" smtClean="0"/>
              <a:t>О </a:t>
            </a:r>
            <a:r>
              <a:rPr lang="ru-RU" b="1" dirty="0" err="1" smtClean="0"/>
              <a:t>призывании</a:t>
            </a:r>
            <a:endParaRPr lang="ru-RU" b="1" dirty="0"/>
          </a:p>
        </p:txBody>
      </p:sp>
      <p:sp>
        <p:nvSpPr>
          <p:cNvPr id="3" name="Объект 2"/>
          <p:cNvSpPr>
            <a:spLocks noGrp="1"/>
          </p:cNvSpPr>
          <p:nvPr>
            <p:ph idx="1"/>
          </p:nvPr>
        </p:nvSpPr>
        <p:spPr>
          <a:xfrm>
            <a:off x="1435608" y="1268760"/>
            <a:ext cx="7498080" cy="4979640"/>
          </a:xfrm>
        </p:spPr>
        <p:txBody>
          <a:bodyPr>
            <a:noAutofit/>
          </a:bodyPr>
          <a:lstStyle/>
          <a:p>
            <a:pPr marL="0" indent="457200" algn="just">
              <a:spcBef>
                <a:spcPts val="0"/>
              </a:spcBef>
              <a:buNone/>
            </a:pPr>
            <a:r>
              <a:rPr lang="ru-RU" sz="2000" b="1" dirty="0"/>
              <a:t>Как Бога мы осмеливаемся называть Отцом?</a:t>
            </a:r>
            <a:endParaRPr lang="ru-RU" sz="2000" dirty="0"/>
          </a:p>
          <a:p>
            <a:pPr marL="0" indent="457200" algn="just">
              <a:spcBef>
                <a:spcPts val="0"/>
              </a:spcBef>
              <a:buNone/>
            </a:pPr>
            <a:r>
              <a:rPr lang="ru-RU" sz="2000" dirty="0"/>
              <a:t>Мы осмеливаемся называть Бога </a:t>
            </a:r>
            <a:r>
              <a:rPr lang="ru-RU" sz="2000" b="1" dirty="0"/>
              <a:t>Отцом</a:t>
            </a:r>
            <a:r>
              <a:rPr lang="ru-RU" sz="2000" dirty="0"/>
              <a:t> по вере во Иисуса Христа и по благодати возрождения. </a:t>
            </a:r>
            <a:r>
              <a:rPr lang="ru-RU" sz="2000" i="1" dirty="0"/>
              <a:t>Тем, которые приняли Его, верующим во имя Его, дал власть быть </a:t>
            </a:r>
            <a:r>
              <a:rPr lang="ru-RU" sz="2000" i="1" dirty="0" err="1"/>
              <a:t>чАдами</a:t>
            </a:r>
            <a:r>
              <a:rPr lang="ru-RU" sz="2000" i="1" dirty="0"/>
              <a:t> Божиими, которые не от крови, ни от хотения плоти, ни от хотения мужа, но от Бога родились</a:t>
            </a:r>
            <a:r>
              <a:rPr lang="ru-RU" sz="2000" dirty="0"/>
              <a:t> (Ин.1:12-13).</a:t>
            </a:r>
          </a:p>
          <a:p>
            <a:pPr marL="0" indent="457200" algn="just">
              <a:spcBef>
                <a:spcPts val="0"/>
              </a:spcBef>
              <a:buNone/>
            </a:pPr>
            <a:r>
              <a:rPr lang="ru-RU" sz="2000" b="1" dirty="0" smtClean="0"/>
              <a:t> </a:t>
            </a:r>
            <a:r>
              <a:rPr lang="ru-RU" sz="2000" b="1" dirty="0"/>
              <a:t>Всегда ли следует говорить Отче "наш"?</a:t>
            </a:r>
            <a:endParaRPr lang="ru-RU" sz="2000" dirty="0"/>
          </a:p>
          <a:p>
            <a:pPr marL="0" indent="457200" algn="just">
              <a:spcBef>
                <a:spcPts val="0"/>
              </a:spcBef>
              <a:buNone/>
            </a:pPr>
            <a:r>
              <a:rPr lang="ru-RU" sz="2000" dirty="0"/>
              <a:t>Говорить </a:t>
            </a:r>
            <a:r>
              <a:rPr lang="ru-RU" sz="2000" b="1" dirty="0"/>
              <a:t>Отче наш</a:t>
            </a:r>
            <a:r>
              <a:rPr lang="ru-RU" sz="2000" dirty="0"/>
              <a:t> нужно всегда, хотя бы и молился кто-либо один.</a:t>
            </a:r>
          </a:p>
          <a:p>
            <a:pPr marL="0" indent="457200" algn="just">
              <a:spcBef>
                <a:spcPts val="0"/>
              </a:spcBef>
              <a:buNone/>
            </a:pPr>
            <a:r>
              <a:rPr lang="ru-RU" sz="2000" b="1" dirty="0" smtClean="0"/>
              <a:t> </a:t>
            </a:r>
            <a:r>
              <a:rPr lang="ru-RU" sz="2000" b="1" dirty="0"/>
              <a:t>Это потому, что по христианскому братолюбию</a:t>
            </a:r>
            <a:endParaRPr lang="ru-RU" sz="2000" dirty="0"/>
          </a:p>
          <a:p>
            <a:pPr marL="0" indent="457200" algn="just">
              <a:spcBef>
                <a:spcPts val="0"/>
              </a:spcBef>
              <a:buNone/>
            </a:pPr>
            <a:r>
              <a:rPr lang="ru-RU" sz="2000" dirty="0"/>
              <a:t>следует призывать Бога и просить у Него благ не только для себя, но и для всех.</a:t>
            </a:r>
          </a:p>
          <a:p>
            <a:pPr marL="0" indent="457200" algn="just">
              <a:spcBef>
                <a:spcPts val="0"/>
              </a:spcBef>
              <a:buNone/>
            </a:pPr>
            <a:r>
              <a:rPr lang="ru-RU" sz="2000" b="1" dirty="0" smtClean="0"/>
              <a:t>Почему </a:t>
            </a:r>
            <a:r>
              <a:rPr lang="ru-RU" sz="2000" b="1" dirty="0"/>
              <a:t>мы говорим "Иже </a:t>
            </a:r>
            <a:r>
              <a:rPr lang="ru-RU" sz="2000" b="1" dirty="0" err="1"/>
              <a:t>еси</a:t>
            </a:r>
            <a:r>
              <a:rPr lang="ru-RU" sz="2000" b="1" dirty="0"/>
              <a:t> на </a:t>
            </a:r>
            <a:r>
              <a:rPr lang="ru-RU" sz="2000" b="1" dirty="0" err="1"/>
              <a:t>небесех</a:t>
            </a:r>
            <a:r>
              <a:rPr lang="ru-RU" sz="2000" b="1" dirty="0"/>
              <a:t>"?</a:t>
            </a:r>
            <a:endParaRPr lang="ru-RU" sz="2000" dirty="0"/>
          </a:p>
          <a:p>
            <a:pPr marL="0" indent="457200" algn="just">
              <a:spcBef>
                <a:spcPts val="0"/>
              </a:spcBef>
              <a:buNone/>
            </a:pPr>
            <a:r>
              <a:rPr lang="ru-RU" sz="2000" dirty="0"/>
              <a:t>В </a:t>
            </a:r>
            <a:r>
              <a:rPr lang="ru-RU" sz="2000" dirty="0" err="1"/>
              <a:t>призывании</a:t>
            </a:r>
            <a:r>
              <a:rPr lang="ru-RU" sz="2000" dirty="0"/>
              <a:t> следует говорить </a:t>
            </a:r>
            <a:r>
              <a:rPr lang="ru-RU" sz="2000" b="1" dirty="0"/>
              <a:t>Иже </a:t>
            </a:r>
            <a:r>
              <a:rPr lang="ru-RU" sz="2000" b="1" dirty="0" err="1"/>
              <a:t>еси</a:t>
            </a:r>
            <a:r>
              <a:rPr lang="ru-RU" sz="2000" b="1" dirty="0"/>
              <a:t> на </a:t>
            </a:r>
            <a:r>
              <a:rPr lang="ru-RU" sz="2000" b="1" dirty="0" err="1"/>
              <a:t>небесех</a:t>
            </a:r>
            <a:r>
              <a:rPr lang="ru-RU" sz="2000" dirty="0"/>
              <a:t> (Сущий на небесах) для того, чтобы, начиная молитву, оставить все земное и тленное и вознести ум и сердце к небесному, вечному и Божественному.</a:t>
            </a:r>
          </a:p>
          <a:p>
            <a:pPr marL="0" indent="457200" algn="just">
              <a:spcBef>
                <a:spcPts val="0"/>
              </a:spcBef>
              <a:buNone/>
            </a:pPr>
            <a:endParaRPr lang="ru-RU" sz="2000" dirty="0"/>
          </a:p>
        </p:txBody>
      </p:sp>
    </p:spTree>
    <p:extLst>
      <p:ext uri="{BB962C8B-B14F-4D97-AF65-F5344CB8AC3E}">
        <p14:creationId xmlns:p14="http://schemas.microsoft.com/office/powerpoint/2010/main" val="366525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a:t>О первом прошении</a:t>
            </a:r>
            <a:br>
              <a:rPr lang="ru-RU" b="1" dirty="0"/>
            </a:br>
            <a:endParaRPr lang="ru-RU" dirty="0"/>
          </a:p>
        </p:txBody>
      </p:sp>
      <p:sp>
        <p:nvSpPr>
          <p:cNvPr id="3" name="Объект 2"/>
          <p:cNvSpPr>
            <a:spLocks noGrp="1"/>
          </p:cNvSpPr>
          <p:nvPr>
            <p:ph idx="1"/>
          </p:nvPr>
        </p:nvSpPr>
        <p:spPr/>
        <p:txBody>
          <a:bodyPr>
            <a:normAutofit fontScale="70000" lnSpcReduction="20000"/>
          </a:bodyPr>
          <a:lstStyle/>
          <a:p>
            <a:pPr marL="0" indent="457200" algn="just">
              <a:lnSpc>
                <a:spcPct val="120000"/>
              </a:lnSpc>
              <a:spcBef>
                <a:spcPts val="0"/>
              </a:spcBef>
              <a:buNone/>
            </a:pPr>
            <a:r>
              <a:rPr lang="ru-RU" b="1" dirty="0" smtClean="0"/>
              <a:t>Исповедуем </a:t>
            </a:r>
            <a:r>
              <a:rPr lang="ru-RU" b="1" dirty="0"/>
              <a:t>ли мы святость имени Божьего?</a:t>
            </a:r>
            <a:endParaRPr lang="ru-RU" dirty="0"/>
          </a:p>
          <a:p>
            <a:pPr marL="0" indent="457200" algn="just">
              <a:lnSpc>
                <a:spcPct val="120000"/>
              </a:lnSpc>
              <a:spcBef>
                <a:spcPts val="0"/>
              </a:spcBef>
              <a:buNone/>
            </a:pPr>
            <a:r>
              <a:rPr lang="ru-RU" dirty="0"/>
              <a:t>Имя Божие </a:t>
            </a:r>
            <a:r>
              <a:rPr lang="ru-RU" b="1" dirty="0"/>
              <a:t>свято</a:t>
            </a:r>
            <a:r>
              <a:rPr lang="ru-RU" dirty="0"/>
              <a:t> и, без сомнения, свято само в себе. </a:t>
            </a:r>
            <a:r>
              <a:rPr lang="ru-RU" i="1" dirty="0"/>
              <a:t>Свято имя Его</a:t>
            </a:r>
            <a:r>
              <a:rPr lang="ru-RU" dirty="0"/>
              <a:t> (</a:t>
            </a:r>
            <a:r>
              <a:rPr lang="ru-RU" dirty="0" err="1"/>
              <a:t>Лк</a:t>
            </a:r>
            <a:r>
              <a:rPr lang="ru-RU" dirty="0"/>
              <a:t>. 1:49).</a:t>
            </a:r>
          </a:p>
          <a:p>
            <a:pPr marL="0" indent="457200" algn="just">
              <a:lnSpc>
                <a:spcPct val="120000"/>
              </a:lnSpc>
              <a:spcBef>
                <a:spcPts val="0"/>
              </a:spcBef>
              <a:buNone/>
            </a:pPr>
            <a:r>
              <a:rPr lang="ru-RU" b="1" dirty="0" smtClean="0"/>
              <a:t>Как </a:t>
            </a:r>
            <a:r>
              <a:rPr lang="ru-RU" b="1" dirty="0"/>
              <a:t>имя Божие может ещё и святиться?</a:t>
            </a:r>
            <a:endParaRPr lang="ru-RU" dirty="0"/>
          </a:p>
          <a:p>
            <a:pPr marL="0" indent="457200" algn="just">
              <a:lnSpc>
                <a:spcPct val="120000"/>
              </a:lnSpc>
              <a:spcBef>
                <a:spcPts val="0"/>
              </a:spcBef>
              <a:buNone/>
            </a:pPr>
            <a:r>
              <a:rPr lang="ru-RU" dirty="0"/>
              <a:t>Имя Божие может </a:t>
            </a:r>
            <a:r>
              <a:rPr lang="ru-RU" b="1" dirty="0"/>
              <a:t>святиться</a:t>
            </a:r>
            <a:r>
              <a:rPr lang="ru-RU" dirty="0"/>
              <a:t> в людях, т.е. Его вечная святость в них может являться.</a:t>
            </a:r>
          </a:p>
          <a:p>
            <a:pPr marL="0" indent="457200" algn="just">
              <a:lnSpc>
                <a:spcPct val="120000"/>
              </a:lnSpc>
              <a:spcBef>
                <a:spcPts val="0"/>
              </a:spcBef>
              <a:buNone/>
            </a:pPr>
            <a:r>
              <a:rPr lang="ru-RU" b="1" dirty="0" smtClean="0"/>
              <a:t>Каким </a:t>
            </a:r>
            <a:r>
              <a:rPr lang="ru-RU" b="1" dirty="0"/>
              <a:t>образом имя Божие может святиться?</a:t>
            </a:r>
            <a:endParaRPr lang="ru-RU" dirty="0"/>
          </a:p>
          <a:p>
            <a:pPr marL="0" indent="457200" algn="just">
              <a:lnSpc>
                <a:spcPct val="120000"/>
              </a:lnSpc>
              <a:spcBef>
                <a:spcPts val="0"/>
              </a:spcBef>
              <a:buNone/>
            </a:pPr>
            <a:r>
              <a:rPr lang="ru-RU" dirty="0"/>
              <a:t>Имя Божие может </a:t>
            </a:r>
            <a:r>
              <a:rPr lang="ru-RU" b="1" dirty="0"/>
              <a:t>святиться</a:t>
            </a:r>
            <a:r>
              <a:rPr lang="ru-RU" dirty="0"/>
              <a:t> в людях следующим образом: когда мы, имея в мыслях и в сердце имя Божие, живем так, как требует Его святость, и такой жизнью прославляем Бога; когда, видя нашу добрую жизнь, и другие прославляют Бога. </a:t>
            </a:r>
            <a:r>
              <a:rPr lang="ru-RU" i="1" dirty="0"/>
              <a:t>Так да светит свет ваш пред людьми, чтобы они видели ваши добрые дела и прославляли Отца вашего небесного</a:t>
            </a:r>
            <a:r>
              <a:rPr lang="ru-RU" dirty="0"/>
              <a:t> (Мф. 5:16).</a:t>
            </a:r>
          </a:p>
          <a:p>
            <a:pPr marL="0" indent="457200" algn="just">
              <a:lnSpc>
                <a:spcPct val="120000"/>
              </a:lnSpc>
              <a:spcBef>
                <a:spcPts val="0"/>
              </a:spcBef>
              <a:buNone/>
            </a:pPr>
            <a:endParaRPr lang="ru-RU" dirty="0"/>
          </a:p>
        </p:txBody>
      </p:sp>
    </p:spTree>
    <p:extLst>
      <p:ext uri="{BB962C8B-B14F-4D97-AF65-F5344CB8AC3E}">
        <p14:creationId xmlns:p14="http://schemas.microsoft.com/office/powerpoint/2010/main" val="85271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ru-RU" b="1" dirty="0"/>
              <a:t>О втором прошении</a:t>
            </a:r>
            <a:br>
              <a:rPr lang="ru-RU" b="1" dirty="0"/>
            </a:br>
            <a:endParaRPr lang="ru-RU" dirty="0"/>
          </a:p>
        </p:txBody>
      </p:sp>
      <p:sp>
        <p:nvSpPr>
          <p:cNvPr id="3" name="Объект 2"/>
          <p:cNvSpPr>
            <a:spLocks noGrp="1"/>
          </p:cNvSpPr>
          <p:nvPr>
            <p:ph idx="1"/>
          </p:nvPr>
        </p:nvSpPr>
        <p:spPr>
          <a:xfrm>
            <a:off x="1435608" y="1052736"/>
            <a:ext cx="7498080" cy="5195664"/>
          </a:xfrm>
        </p:spPr>
        <p:txBody>
          <a:bodyPr>
            <a:noAutofit/>
          </a:bodyPr>
          <a:lstStyle/>
          <a:p>
            <a:pPr marL="0" indent="457200" algn="just">
              <a:spcBef>
                <a:spcPts val="0"/>
              </a:spcBef>
              <a:buNone/>
            </a:pPr>
            <a:r>
              <a:rPr lang="ru-RU" sz="2000" b="1" dirty="0" smtClean="0"/>
              <a:t>О </a:t>
            </a:r>
            <a:r>
              <a:rPr lang="ru-RU" sz="2000" b="1" dirty="0"/>
              <a:t>каком царстве говорится в молитве Господа?</a:t>
            </a:r>
            <a:endParaRPr lang="ru-RU" sz="2000" dirty="0"/>
          </a:p>
          <a:p>
            <a:pPr marL="0" indent="457200" algn="just">
              <a:spcBef>
                <a:spcPts val="0"/>
              </a:spcBef>
              <a:buNone/>
            </a:pPr>
            <a:r>
              <a:rPr lang="ru-RU" sz="2000" dirty="0"/>
              <a:t>Во втором прошении молитвы Господа говорится о </a:t>
            </a:r>
            <a:r>
              <a:rPr lang="ru-RU" sz="2000" b="1" dirty="0"/>
              <a:t>царствии Божием</a:t>
            </a:r>
            <a:r>
              <a:rPr lang="ru-RU" sz="2000" dirty="0"/>
              <a:t>, т.е. о царстве </a:t>
            </a:r>
            <a:r>
              <a:rPr lang="ru-RU" sz="2000" b="1" dirty="0"/>
              <a:t>благодатном</a:t>
            </a:r>
            <a:r>
              <a:rPr lang="ru-RU" sz="2000" dirty="0"/>
              <a:t>, которое, по апостолу, есть </a:t>
            </a:r>
            <a:r>
              <a:rPr lang="ru-RU" sz="2000" i="1" dirty="0"/>
              <a:t>праведность и мир и радость во Святом Духе</a:t>
            </a:r>
            <a:r>
              <a:rPr lang="ru-RU" sz="2000" dirty="0"/>
              <a:t> (Рим. 14:17).</a:t>
            </a:r>
          </a:p>
          <a:p>
            <a:pPr marL="0" indent="457200" algn="just">
              <a:spcBef>
                <a:spcPts val="0"/>
              </a:spcBef>
              <a:buNone/>
            </a:pPr>
            <a:r>
              <a:rPr lang="ru-RU" sz="2000" b="1" dirty="0" smtClean="0"/>
              <a:t>Пришло </a:t>
            </a:r>
            <a:r>
              <a:rPr lang="ru-RU" sz="2000" b="1" dirty="0"/>
              <a:t>ли это царство?</a:t>
            </a:r>
            <a:endParaRPr lang="ru-RU" sz="2000" dirty="0"/>
          </a:p>
          <a:p>
            <a:pPr marL="0" indent="457200" algn="just">
              <a:spcBef>
                <a:spcPts val="0"/>
              </a:spcBef>
              <a:buNone/>
            </a:pPr>
            <a:r>
              <a:rPr lang="ru-RU" sz="2000" dirty="0"/>
              <a:t>Царство Божие для одних отчасти пришло, а для других совсем не пришло, поскольку ещё </a:t>
            </a:r>
            <a:r>
              <a:rPr lang="ru-RU" sz="2000" i="1" dirty="0"/>
              <a:t>царствует грех в смертном…</a:t>
            </a:r>
            <a:r>
              <a:rPr lang="ru-RU" sz="2000" dirty="0"/>
              <a:t> (их)</a:t>
            </a:r>
            <a:r>
              <a:rPr lang="ru-RU" sz="2000" i="1" dirty="0"/>
              <a:t> теле, чтобы…</a:t>
            </a:r>
            <a:r>
              <a:rPr lang="ru-RU" sz="2000" dirty="0"/>
              <a:t> (им) </a:t>
            </a:r>
            <a:r>
              <a:rPr lang="ru-RU" sz="2000" i="1" dirty="0"/>
              <a:t>повиноваться ему в похотях его</a:t>
            </a:r>
            <a:r>
              <a:rPr lang="ru-RU" sz="2000" dirty="0"/>
              <a:t> (Рим. 6:12).</a:t>
            </a:r>
          </a:p>
          <a:p>
            <a:pPr marL="0" indent="457200" algn="just">
              <a:spcBef>
                <a:spcPts val="0"/>
              </a:spcBef>
              <a:buNone/>
            </a:pPr>
            <a:r>
              <a:rPr lang="ru-RU" sz="2000" b="1" dirty="0" smtClean="0"/>
              <a:t>Как </a:t>
            </a:r>
            <a:r>
              <a:rPr lang="ru-RU" sz="2000" b="1" dirty="0"/>
              <a:t>приходит это царство?</a:t>
            </a:r>
            <a:endParaRPr lang="ru-RU" sz="2000" dirty="0"/>
          </a:p>
          <a:p>
            <a:pPr marL="0" indent="457200" algn="just">
              <a:spcBef>
                <a:spcPts val="0"/>
              </a:spcBef>
              <a:buNone/>
            </a:pPr>
            <a:r>
              <a:rPr lang="ru-RU" sz="2000" dirty="0"/>
              <a:t>Оно приходит сокровенно и </a:t>
            </a:r>
            <a:r>
              <a:rPr lang="ru-RU" sz="2000" dirty="0" err="1"/>
              <a:t>внутренно</a:t>
            </a:r>
            <a:r>
              <a:rPr lang="ru-RU" sz="2000" dirty="0"/>
              <a:t>. </a:t>
            </a:r>
            <a:r>
              <a:rPr lang="ru-RU" sz="2000" i="1" dirty="0"/>
              <a:t>Не придет царствие Божие приметным образом… Ибо… царствие Божие внутрь вас есть</a:t>
            </a:r>
            <a:r>
              <a:rPr lang="ru-RU" sz="2000" dirty="0"/>
              <a:t> (</a:t>
            </a:r>
            <a:r>
              <a:rPr lang="ru-RU" sz="2000" dirty="0" err="1"/>
              <a:t>Лк</a:t>
            </a:r>
            <a:r>
              <a:rPr lang="ru-RU" sz="2000" dirty="0"/>
              <a:t>. 17:20-21).</a:t>
            </a:r>
          </a:p>
          <a:p>
            <a:pPr marL="0" indent="457200" algn="just">
              <a:spcBef>
                <a:spcPts val="0"/>
              </a:spcBef>
              <a:buNone/>
            </a:pPr>
            <a:r>
              <a:rPr lang="ru-RU" sz="2000" b="1" dirty="0" smtClean="0"/>
              <a:t>Можно </a:t>
            </a:r>
            <a:r>
              <a:rPr lang="ru-RU" sz="2000" b="1" dirty="0"/>
              <a:t>ли просить царства славы?</a:t>
            </a:r>
            <a:endParaRPr lang="ru-RU" sz="2000" dirty="0"/>
          </a:p>
          <a:p>
            <a:pPr marL="0" indent="457200" algn="just">
              <a:spcBef>
                <a:spcPts val="0"/>
              </a:spcBef>
              <a:buNone/>
            </a:pPr>
            <a:r>
              <a:rPr lang="ru-RU" sz="2000" dirty="0"/>
              <a:t>Христианин может просить под именем царства Божия </a:t>
            </a:r>
            <a:r>
              <a:rPr lang="ru-RU" sz="2000" b="1" dirty="0"/>
              <a:t>царства славы</a:t>
            </a:r>
            <a:r>
              <a:rPr lang="ru-RU" sz="2000" dirty="0"/>
              <a:t>, т.е. совершенного блаженства верующих. </a:t>
            </a:r>
            <a:r>
              <a:rPr lang="ru-RU" sz="2000" i="1" dirty="0"/>
              <a:t>Имею желание разрешиться и быть со Христом</a:t>
            </a:r>
            <a:r>
              <a:rPr lang="ru-RU" sz="2000" dirty="0"/>
              <a:t> (</a:t>
            </a:r>
            <a:r>
              <a:rPr lang="ru-RU" sz="2000" dirty="0" err="1"/>
              <a:t>Флп</a:t>
            </a:r>
            <a:r>
              <a:rPr lang="ru-RU" sz="2000" dirty="0"/>
              <a:t>. 1:23).</a:t>
            </a:r>
          </a:p>
          <a:p>
            <a:pPr marL="0" indent="457200" algn="just">
              <a:spcBef>
                <a:spcPts val="0"/>
              </a:spcBef>
              <a:buNone/>
            </a:pPr>
            <a:endParaRPr lang="ru-RU" sz="2000" dirty="0"/>
          </a:p>
        </p:txBody>
      </p:sp>
    </p:spTree>
    <p:extLst>
      <p:ext uri="{BB962C8B-B14F-4D97-AF65-F5344CB8AC3E}">
        <p14:creationId xmlns:p14="http://schemas.microsoft.com/office/powerpoint/2010/main" val="1995080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ru-RU" b="1" dirty="0"/>
              <a:t>О третьем прошении</a:t>
            </a:r>
            <a:br>
              <a:rPr lang="ru-RU" b="1" dirty="0"/>
            </a:br>
            <a:endParaRPr lang="ru-RU" dirty="0"/>
          </a:p>
        </p:txBody>
      </p:sp>
      <p:sp>
        <p:nvSpPr>
          <p:cNvPr id="3" name="Объект 2"/>
          <p:cNvSpPr>
            <a:spLocks noGrp="1"/>
          </p:cNvSpPr>
          <p:nvPr>
            <p:ph idx="1"/>
          </p:nvPr>
        </p:nvSpPr>
        <p:spPr>
          <a:xfrm>
            <a:off x="1435608" y="980728"/>
            <a:ext cx="7498080" cy="5400600"/>
          </a:xfrm>
        </p:spPr>
        <p:txBody>
          <a:bodyPr>
            <a:normAutofit fontScale="62500" lnSpcReduction="20000"/>
          </a:bodyPr>
          <a:lstStyle/>
          <a:p>
            <a:pPr marL="0" indent="457200" algn="just">
              <a:lnSpc>
                <a:spcPct val="120000"/>
              </a:lnSpc>
              <a:spcBef>
                <a:spcPts val="0"/>
              </a:spcBef>
              <a:buNone/>
            </a:pPr>
            <a:r>
              <a:rPr lang="ru-RU" b="1" dirty="0" smtClean="0"/>
              <a:t> </a:t>
            </a:r>
            <a:r>
              <a:rPr lang="ru-RU" b="1" dirty="0"/>
              <a:t>Что означает прошение "да будет воля Твоя"?</a:t>
            </a:r>
            <a:endParaRPr lang="ru-RU" dirty="0"/>
          </a:p>
          <a:p>
            <a:pPr marL="0" indent="457200" algn="just">
              <a:lnSpc>
                <a:spcPct val="120000"/>
              </a:lnSpc>
              <a:spcBef>
                <a:spcPts val="0"/>
              </a:spcBef>
              <a:buNone/>
            </a:pPr>
            <a:r>
              <a:rPr lang="ru-RU" dirty="0"/>
              <a:t>Прошение </a:t>
            </a:r>
            <a:r>
              <a:rPr lang="ru-RU" b="1" dirty="0"/>
              <a:t>да будет воля Твоя</a:t>
            </a:r>
            <a:r>
              <a:rPr lang="ru-RU" dirty="0"/>
              <a:t> означает, что мы просим Бога, чтобы всё, что мы делаем и что с нами случается, происходило не так, как желаем мы, а как угодно Богу.</a:t>
            </a:r>
          </a:p>
          <a:p>
            <a:pPr marL="0" indent="457200" algn="just">
              <a:lnSpc>
                <a:spcPct val="120000"/>
              </a:lnSpc>
              <a:spcBef>
                <a:spcPts val="0"/>
              </a:spcBef>
              <a:buNone/>
            </a:pPr>
            <a:r>
              <a:rPr lang="ru-RU" b="1" dirty="0" smtClean="0"/>
              <a:t>Почему </a:t>
            </a:r>
            <a:r>
              <a:rPr lang="ru-RU" b="1" dirty="0"/>
              <a:t>не следует просить о своей воле?</a:t>
            </a:r>
            <a:endParaRPr lang="ru-RU" dirty="0"/>
          </a:p>
          <a:p>
            <a:pPr marL="0" indent="457200" algn="just">
              <a:lnSpc>
                <a:spcPct val="120000"/>
              </a:lnSpc>
              <a:spcBef>
                <a:spcPts val="0"/>
              </a:spcBef>
              <a:buNone/>
            </a:pPr>
            <a:r>
              <a:rPr lang="ru-RU" dirty="0"/>
              <a:t>Мы часто грешим в наших желаниях, а Бог </a:t>
            </a:r>
            <a:r>
              <a:rPr lang="ru-RU" dirty="0" err="1"/>
              <a:t>непогрешительно</a:t>
            </a:r>
            <a:r>
              <a:rPr lang="ru-RU" dirty="0"/>
              <a:t> и больше, чем мы сами, желает нам всякого блага и всегда готов его даровать, если этому не препятствует наше своеволие и упрямство. </a:t>
            </a:r>
            <a:r>
              <a:rPr lang="ru-RU" i="1" dirty="0"/>
              <a:t>Тому, Кто действующею в нас силою может сделать несравненно больше всего, чего мы просим, или о чем помышляем, Тому слава в Церкви</a:t>
            </a:r>
            <a:r>
              <a:rPr lang="ru-RU" dirty="0"/>
              <a:t> (</a:t>
            </a:r>
            <a:r>
              <a:rPr lang="ru-RU" dirty="0" err="1"/>
              <a:t>Еф</a:t>
            </a:r>
            <a:r>
              <a:rPr lang="ru-RU" dirty="0"/>
              <a:t>. 3:20-21).</a:t>
            </a:r>
          </a:p>
          <a:p>
            <a:pPr marL="0" indent="457200" algn="just">
              <a:lnSpc>
                <a:spcPct val="120000"/>
              </a:lnSpc>
              <a:spcBef>
                <a:spcPts val="0"/>
              </a:spcBef>
              <a:buNone/>
            </a:pPr>
            <a:r>
              <a:rPr lang="ru-RU" b="1" dirty="0" smtClean="0"/>
              <a:t>Почему </a:t>
            </a:r>
            <a:r>
              <a:rPr lang="ru-RU" b="1" dirty="0"/>
              <a:t>мы просим исполнения воли Божией на земле так, как на небе?</a:t>
            </a:r>
            <a:endParaRPr lang="ru-RU" dirty="0"/>
          </a:p>
          <a:p>
            <a:pPr marL="0" indent="457200" algn="just">
              <a:lnSpc>
                <a:spcPct val="120000"/>
              </a:lnSpc>
              <a:spcBef>
                <a:spcPts val="0"/>
              </a:spcBef>
              <a:buNone/>
            </a:pPr>
            <a:r>
              <a:rPr lang="ru-RU" dirty="0"/>
              <a:t>Мы просим исполнения воли Божией </a:t>
            </a:r>
            <a:r>
              <a:rPr lang="ru-RU" b="1" dirty="0"/>
              <a:t>на земли</a:t>
            </a:r>
            <a:r>
              <a:rPr lang="ru-RU" dirty="0"/>
              <a:t> так, </a:t>
            </a:r>
            <a:r>
              <a:rPr lang="ru-RU" b="1" dirty="0"/>
              <a:t>яко</a:t>
            </a:r>
            <a:r>
              <a:rPr lang="ru-RU" dirty="0"/>
              <a:t> (как) </a:t>
            </a:r>
            <a:r>
              <a:rPr lang="ru-RU" b="1" dirty="0"/>
              <a:t>на </a:t>
            </a:r>
            <a:r>
              <a:rPr lang="ru-RU" b="1" dirty="0" err="1"/>
              <a:t>небеси</a:t>
            </a:r>
            <a:r>
              <a:rPr lang="ru-RU" dirty="0"/>
              <a:t>, потому что на небе святые ангелы и блаженные люди, все без исключения, всегда и во всем исполняют волю Божию.</a:t>
            </a:r>
          </a:p>
          <a:p>
            <a:pPr marL="0" indent="457200" algn="just">
              <a:lnSpc>
                <a:spcPct val="120000"/>
              </a:lnSpc>
              <a:spcBef>
                <a:spcPts val="0"/>
              </a:spcBef>
              <a:buNone/>
            </a:pPr>
            <a:endParaRPr lang="ru-RU" dirty="0"/>
          </a:p>
        </p:txBody>
      </p:sp>
    </p:spTree>
    <p:extLst>
      <p:ext uri="{BB962C8B-B14F-4D97-AF65-F5344CB8AC3E}">
        <p14:creationId xmlns:p14="http://schemas.microsoft.com/office/powerpoint/2010/main" val="5427257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ru-RU" b="1" dirty="0"/>
              <a:t>О четвертом прошении</a:t>
            </a:r>
            <a:br>
              <a:rPr lang="ru-RU" b="1" dirty="0"/>
            </a:br>
            <a:endParaRPr lang="ru-RU" dirty="0"/>
          </a:p>
        </p:txBody>
      </p:sp>
      <p:sp>
        <p:nvSpPr>
          <p:cNvPr id="3" name="Объект 2"/>
          <p:cNvSpPr>
            <a:spLocks noGrp="1"/>
          </p:cNvSpPr>
          <p:nvPr>
            <p:ph idx="1"/>
          </p:nvPr>
        </p:nvSpPr>
        <p:spPr>
          <a:xfrm>
            <a:off x="1187624" y="764704"/>
            <a:ext cx="7848872" cy="5483696"/>
          </a:xfrm>
        </p:spPr>
        <p:txBody>
          <a:bodyPr>
            <a:noAutofit/>
          </a:bodyPr>
          <a:lstStyle/>
          <a:p>
            <a:pPr marL="0" indent="457200" algn="just">
              <a:spcBef>
                <a:spcPts val="0"/>
              </a:spcBef>
              <a:buNone/>
            </a:pPr>
            <a:r>
              <a:rPr lang="ru-RU" sz="1600" b="1" dirty="0" smtClean="0"/>
              <a:t> </a:t>
            </a:r>
            <a:r>
              <a:rPr lang="ru-RU" sz="1600" b="1" dirty="0"/>
              <a:t>Что такое хлеб насущный?</a:t>
            </a:r>
            <a:endParaRPr lang="ru-RU" sz="1600" dirty="0"/>
          </a:p>
          <a:p>
            <a:pPr marL="0" indent="457200" algn="just">
              <a:spcBef>
                <a:spcPts val="0"/>
              </a:spcBef>
              <a:buNone/>
            </a:pPr>
            <a:r>
              <a:rPr lang="ru-RU" sz="1600" b="1" dirty="0"/>
              <a:t>Хлеб насущный</a:t>
            </a:r>
            <a:r>
              <a:rPr lang="ru-RU" sz="1600" dirty="0"/>
              <a:t> — это хлеб, необходимый для того, чтобы существовать или жить.</a:t>
            </a:r>
          </a:p>
          <a:p>
            <a:pPr marL="0" indent="457200" algn="just">
              <a:spcBef>
                <a:spcPts val="0"/>
              </a:spcBef>
              <a:buNone/>
            </a:pPr>
            <a:r>
              <a:rPr lang="ru-RU" sz="1600" b="1" dirty="0" smtClean="0"/>
              <a:t>О </a:t>
            </a:r>
            <a:r>
              <a:rPr lang="ru-RU" sz="1600" b="1" dirty="0"/>
              <a:t>чем мы должны помнить, прося Бога о насущном хлебе?</a:t>
            </a:r>
            <a:endParaRPr lang="ru-RU" sz="1600" dirty="0"/>
          </a:p>
          <a:p>
            <a:pPr marL="0" indent="457200" algn="just">
              <a:spcBef>
                <a:spcPts val="0"/>
              </a:spcBef>
              <a:buNone/>
            </a:pPr>
            <a:r>
              <a:rPr lang="ru-RU" sz="1600" dirty="0"/>
              <a:t>Согласно наставлению Господа нашего Иисуса Христа, нужно просить не более как </a:t>
            </a:r>
            <a:r>
              <a:rPr lang="ru-RU" sz="1600" b="1" dirty="0" err="1"/>
              <a:t>насущнаго</a:t>
            </a:r>
            <a:r>
              <a:rPr lang="ru-RU" sz="1600" b="1" dirty="0"/>
              <a:t> хлеба</a:t>
            </a:r>
            <a:r>
              <a:rPr lang="ru-RU" sz="1600" dirty="0"/>
              <a:t>, т.е. необходимого пропитания, а также необходимых для жизни одежды и жилья. Что сверх этого и не является необходимостью, а служит для удовольствия, — предать воле Божией и, если дано будет, благодарить Бога, а если не будет дано — не заботиться об этом.</a:t>
            </a:r>
          </a:p>
          <a:p>
            <a:pPr marL="0" indent="457200" algn="just">
              <a:spcBef>
                <a:spcPts val="0"/>
              </a:spcBef>
              <a:buNone/>
            </a:pPr>
            <a:r>
              <a:rPr lang="ru-RU" sz="1600" b="1" dirty="0" smtClean="0"/>
              <a:t> </a:t>
            </a:r>
            <a:r>
              <a:rPr lang="ru-RU" sz="1600" b="1" dirty="0"/>
              <a:t>Почему мы просим о насущном хлебе только на сегодняшний день?</a:t>
            </a:r>
            <a:endParaRPr lang="ru-RU" sz="1600" dirty="0"/>
          </a:p>
          <a:p>
            <a:pPr marL="0" indent="457200" algn="just">
              <a:spcBef>
                <a:spcPts val="0"/>
              </a:spcBef>
              <a:buNone/>
            </a:pPr>
            <a:r>
              <a:rPr lang="ru-RU" sz="1600" dirty="0"/>
              <a:t>Повелевается просить насущного хлеба только </a:t>
            </a:r>
            <a:r>
              <a:rPr lang="ru-RU" sz="1600" b="1" dirty="0"/>
              <a:t>днесь</a:t>
            </a:r>
            <a:r>
              <a:rPr lang="ru-RU" sz="1600" dirty="0"/>
              <a:t> (на сегодняшний день), для того, чтобы мы не заботились чрезмерно о будущем, а надеялись в этом на Бога.</a:t>
            </a:r>
            <a:r>
              <a:rPr lang="ru-RU" sz="1600" b="1" dirty="0"/>
              <a:t> </a:t>
            </a:r>
            <a:r>
              <a:rPr lang="ru-RU" sz="1600" i="1" dirty="0"/>
              <a:t>Не заботьтесь о завтрашнем дне, ибо завтрашний сам будет заботиться о своем: довольно для каждого дня своей заботы</a:t>
            </a:r>
            <a:r>
              <a:rPr lang="ru-RU" sz="1600" dirty="0"/>
              <a:t> (Мф. 6:34). </a:t>
            </a:r>
            <a:r>
              <a:rPr lang="ru-RU" sz="1600" i="1" dirty="0"/>
              <a:t>Потому что Отец ваш небесный знает, что вы имеете нужду во всем этом</a:t>
            </a:r>
            <a:r>
              <a:rPr lang="ru-RU" sz="1600" dirty="0"/>
              <a:t> (Мф. 6:32).</a:t>
            </a:r>
          </a:p>
          <a:p>
            <a:pPr marL="0" indent="457200" algn="just">
              <a:spcBef>
                <a:spcPts val="0"/>
              </a:spcBef>
              <a:buNone/>
            </a:pPr>
            <a:r>
              <a:rPr lang="ru-RU" sz="1600" b="1" dirty="0" smtClean="0"/>
              <a:t>О </a:t>
            </a:r>
            <a:r>
              <a:rPr lang="ru-RU" sz="1600" b="1" dirty="0"/>
              <a:t>чем ещё мы просим под именем насущного хлеба?</a:t>
            </a:r>
            <a:endParaRPr lang="ru-RU" sz="1600" dirty="0"/>
          </a:p>
          <a:p>
            <a:pPr marL="0" indent="457200" algn="just">
              <a:spcBef>
                <a:spcPts val="0"/>
              </a:spcBef>
              <a:buNone/>
            </a:pPr>
            <a:r>
              <a:rPr lang="ru-RU" sz="1600" dirty="0"/>
              <a:t>"Поскольку человек состоит из телесного и духовного существа, а существо души значительно важнее тела, то можно и нужно просить и для души </a:t>
            </a:r>
            <a:r>
              <a:rPr lang="ru-RU" sz="1600" i="1" dirty="0"/>
              <a:t>насущного хлеба</a:t>
            </a:r>
            <a:r>
              <a:rPr lang="ru-RU" sz="1600" dirty="0"/>
              <a:t>, без которого внутренний человек умирает от голода" (см. Святой Кирилл Иерусалимский. Поучение </a:t>
            </a:r>
            <a:r>
              <a:rPr lang="ru-RU" sz="1600" dirty="0" err="1"/>
              <a:t>тайноводственное</a:t>
            </a:r>
            <a:r>
              <a:rPr lang="ru-RU" sz="1600" dirty="0"/>
              <a:t>, 4, 15; Православное исповедание, ч. 2, вопрос 19).</a:t>
            </a:r>
          </a:p>
          <a:p>
            <a:pPr marL="0" indent="457200" algn="just">
              <a:spcBef>
                <a:spcPts val="0"/>
              </a:spcBef>
              <a:buNone/>
            </a:pPr>
            <a:r>
              <a:rPr lang="ru-RU" sz="1600" b="1" dirty="0" smtClean="0"/>
              <a:t>Что </a:t>
            </a:r>
            <a:r>
              <a:rPr lang="ru-RU" sz="1600" b="1" dirty="0"/>
              <a:t>является насущным хлебом для души?</a:t>
            </a:r>
            <a:endParaRPr lang="ru-RU" sz="1600" dirty="0"/>
          </a:p>
          <a:p>
            <a:pPr marL="0" indent="457200" algn="just">
              <a:spcBef>
                <a:spcPts val="0"/>
              </a:spcBef>
              <a:buNone/>
            </a:pPr>
            <a:r>
              <a:rPr lang="ru-RU" sz="1600" dirty="0"/>
              <a:t>Насущный хлеб для души — это </a:t>
            </a:r>
            <a:r>
              <a:rPr lang="ru-RU" sz="1600" i="1" dirty="0"/>
              <a:t>слово Божие</a:t>
            </a:r>
            <a:r>
              <a:rPr lang="ru-RU" sz="1600" dirty="0"/>
              <a:t>, и </a:t>
            </a:r>
            <a:r>
              <a:rPr lang="ru-RU" sz="1600" i="1" dirty="0"/>
              <a:t>Тело и Кровь Христова</a:t>
            </a:r>
            <a:r>
              <a:rPr lang="ru-RU" sz="1600" dirty="0"/>
              <a:t>. </a:t>
            </a:r>
            <a:r>
              <a:rPr lang="ru-RU" sz="1600" i="1" dirty="0"/>
              <a:t>Не хлебом одним будет жить человек, но всяким словом, исходящим из уст Божиих</a:t>
            </a:r>
            <a:r>
              <a:rPr lang="ru-RU" sz="1600" dirty="0"/>
              <a:t> (Мф. 4:4). </a:t>
            </a:r>
            <a:r>
              <a:rPr lang="ru-RU" sz="1600" i="1" dirty="0"/>
              <a:t>Плоть Моя истинно есть пища, и кровь Моя истинно есть питие</a:t>
            </a:r>
            <a:r>
              <a:rPr lang="ru-RU" sz="1600" dirty="0"/>
              <a:t> (Ин.6:55).</a:t>
            </a:r>
          </a:p>
          <a:p>
            <a:pPr marL="0" indent="457200" algn="just">
              <a:spcBef>
                <a:spcPts val="0"/>
              </a:spcBef>
              <a:buNone/>
            </a:pPr>
            <a:endParaRPr lang="ru-RU" sz="1600" dirty="0"/>
          </a:p>
        </p:txBody>
      </p:sp>
    </p:spTree>
    <p:extLst>
      <p:ext uri="{BB962C8B-B14F-4D97-AF65-F5344CB8AC3E}">
        <p14:creationId xmlns:p14="http://schemas.microsoft.com/office/powerpoint/2010/main" val="4234815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Autofit/>
          </a:bodyPr>
          <a:lstStyle/>
          <a:p>
            <a:pPr algn="ctr"/>
            <a:r>
              <a:rPr lang="ru-RU" sz="3600" b="1" dirty="0"/>
              <a:t>О пятом прошении</a:t>
            </a:r>
            <a:br>
              <a:rPr lang="ru-RU" sz="3600" b="1" dirty="0"/>
            </a:br>
            <a:endParaRPr lang="ru-RU" sz="3600" dirty="0"/>
          </a:p>
        </p:txBody>
      </p:sp>
      <p:sp>
        <p:nvSpPr>
          <p:cNvPr id="3" name="Объект 2"/>
          <p:cNvSpPr>
            <a:spLocks noGrp="1"/>
          </p:cNvSpPr>
          <p:nvPr>
            <p:ph idx="1"/>
          </p:nvPr>
        </p:nvSpPr>
        <p:spPr>
          <a:xfrm>
            <a:off x="1435608" y="908720"/>
            <a:ext cx="7498080" cy="5339680"/>
          </a:xfrm>
        </p:spPr>
        <p:txBody>
          <a:bodyPr>
            <a:noAutofit/>
          </a:bodyPr>
          <a:lstStyle/>
          <a:p>
            <a:pPr marL="0" indent="457200" algn="just">
              <a:spcBef>
                <a:spcPts val="0"/>
              </a:spcBef>
              <a:buNone/>
            </a:pPr>
            <a:r>
              <a:rPr lang="ru-RU" sz="1800" b="1" dirty="0" smtClean="0"/>
              <a:t>Что </a:t>
            </a:r>
            <a:r>
              <a:rPr lang="ru-RU" sz="1800" b="1" dirty="0"/>
              <a:t>мы понимаем под долгами нашими?</a:t>
            </a:r>
            <a:endParaRPr lang="ru-RU" sz="1800" dirty="0"/>
          </a:p>
          <a:p>
            <a:pPr marL="0" indent="457200" algn="just">
              <a:spcBef>
                <a:spcPts val="0"/>
              </a:spcBef>
              <a:buNone/>
            </a:pPr>
            <a:r>
              <a:rPr lang="ru-RU" sz="1800" dirty="0"/>
              <a:t>В молитве Господа под наименованием </a:t>
            </a:r>
            <a:r>
              <a:rPr lang="ru-RU" sz="1800" i="1" dirty="0"/>
              <a:t>долгов наших</a:t>
            </a:r>
            <a:r>
              <a:rPr lang="ru-RU" sz="1800" dirty="0"/>
              <a:t> следует понимать наши грехи. Грехи называются долгами, потому что мы всё получили от Бога и должны всё отдать Богу, то есть подчинить Его воле и закону; если же не исполняем этого, то остаемся должниками перед Его правосудием.</a:t>
            </a:r>
          </a:p>
          <a:p>
            <a:pPr marL="0" indent="457200" algn="just">
              <a:spcBef>
                <a:spcPts val="0"/>
              </a:spcBef>
              <a:buNone/>
            </a:pPr>
            <a:r>
              <a:rPr lang="ru-RU" sz="1800" b="1" dirty="0" smtClean="0"/>
              <a:t>Кто </a:t>
            </a:r>
            <a:r>
              <a:rPr lang="ru-RU" sz="1800" b="1" dirty="0"/>
              <a:t>такие должники наши?</a:t>
            </a:r>
            <a:endParaRPr lang="ru-RU" sz="1800" dirty="0"/>
          </a:p>
          <a:p>
            <a:pPr marL="0" indent="457200" algn="just">
              <a:spcBef>
                <a:spcPts val="0"/>
              </a:spcBef>
              <a:buNone/>
            </a:pPr>
            <a:r>
              <a:rPr lang="ru-RU" sz="1800" b="1" dirty="0"/>
              <a:t>Должники наши</a:t>
            </a:r>
            <a:r>
              <a:rPr lang="ru-RU" sz="1800" dirty="0"/>
              <a:t> — это люди, которые не отдали нам того, что должны были отдать по закону Божию, например, проявили не любовь, а вражду.</a:t>
            </a:r>
          </a:p>
          <a:p>
            <a:pPr marL="0" indent="457200" algn="just">
              <a:spcBef>
                <a:spcPts val="0"/>
              </a:spcBef>
              <a:buNone/>
            </a:pPr>
            <a:r>
              <a:rPr lang="ru-RU" sz="1800" b="1" dirty="0" smtClean="0"/>
              <a:t>Каким </a:t>
            </a:r>
            <a:r>
              <a:rPr lang="ru-RU" sz="1800" b="1" dirty="0"/>
              <a:t>образом мы можем надеяться на прощение долгов наших?</a:t>
            </a:r>
            <a:endParaRPr lang="ru-RU" sz="1800" dirty="0"/>
          </a:p>
          <a:p>
            <a:pPr marL="0" indent="457200" algn="just">
              <a:spcBef>
                <a:spcPts val="0"/>
              </a:spcBef>
              <a:buNone/>
            </a:pPr>
            <a:r>
              <a:rPr lang="ru-RU" sz="1800" dirty="0"/>
              <a:t>На суде Божием мы можем надеяться на прощение долгов наших через ходатайство Господа Иисуса Христа. </a:t>
            </a:r>
            <a:r>
              <a:rPr lang="ru-RU" sz="1800" i="1" dirty="0"/>
              <a:t>Един Бог, един и посредник между Богом и человеками, человек Христос Иисус, предавший Себя для искупления всех</a:t>
            </a:r>
            <a:r>
              <a:rPr lang="ru-RU" sz="1800" dirty="0"/>
              <a:t> (1 Тим. 2:5-6).</a:t>
            </a:r>
          </a:p>
          <a:p>
            <a:pPr marL="0" indent="457200" algn="just">
              <a:spcBef>
                <a:spcPts val="0"/>
              </a:spcBef>
              <a:buNone/>
            </a:pPr>
            <a:r>
              <a:rPr lang="ru-RU" sz="1800" b="1" dirty="0"/>
              <a:t>Из-за чего мы можем лишиться прощения долгов наших?</a:t>
            </a:r>
            <a:endParaRPr lang="ru-RU" sz="1800" dirty="0"/>
          </a:p>
          <a:p>
            <a:pPr marL="0" indent="457200" algn="just">
              <a:spcBef>
                <a:spcPts val="0"/>
              </a:spcBef>
              <a:buNone/>
            </a:pPr>
            <a:r>
              <a:rPr lang="ru-RU" sz="1800" dirty="0"/>
              <a:t>Если мы просим у Бога прощения наших грехов, а сами при этом других не прощаем, то не получим прощения. </a:t>
            </a:r>
            <a:r>
              <a:rPr lang="ru-RU" sz="1800" i="1" dirty="0"/>
              <a:t>Если вы будете прощать людям согрешения их, то простит и вам Отец ваш небесный; а если не будете прощать людям согрешения их, то и Отец ваш не простит вам согрешений ваших</a:t>
            </a:r>
            <a:r>
              <a:rPr lang="ru-RU" sz="1800" dirty="0"/>
              <a:t> (Мф. 6:14-15).</a:t>
            </a:r>
          </a:p>
          <a:p>
            <a:pPr marL="0" indent="457200" algn="just">
              <a:spcBef>
                <a:spcPts val="0"/>
              </a:spcBef>
              <a:buNone/>
            </a:pPr>
            <a:endParaRPr lang="ru-RU" sz="1800" dirty="0"/>
          </a:p>
        </p:txBody>
      </p:sp>
    </p:spTree>
    <p:extLst>
      <p:ext uri="{BB962C8B-B14F-4D97-AF65-F5344CB8AC3E}">
        <p14:creationId xmlns:p14="http://schemas.microsoft.com/office/powerpoint/2010/main" val="1483266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620688"/>
            <a:ext cx="7498080" cy="5760640"/>
          </a:xfrm>
        </p:spPr>
        <p:txBody>
          <a:bodyPr>
            <a:noAutofit/>
          </a:bodyPr>
          <a:lstStyle/>
          <a:p>
            <a:pPr marL="0" indent="457200" algn="just">
              <a:lnSpc>
                <a:spcPct val="120000"/>
              </a:lnSpc>
              <a:spcBef>
                <a:spcPts val="0"/>
              </a:spcBef>
              <a:buNone/>
            </a:pPr>
            <a:r>
              <a:rPr lang="ru-RU" sz="1800" b="1" dirty="0" smtClean="0"/>
              <a:t>Почему </a:t>
            </a:r>
            <a:r>
              <a:rPr lang="ru-RU" sz="1800" b="1" dirty="0"/>
              <a:t>Бог нас не простит, если мы не простим должников наших?</a:t>
            </a:r>
            <a:endParaRPr lang="ru-RU" sz="1800" dirty="0"/>
          </a:p>
          <a:p>
            <a:pPr marL="0" indent="457200" algn="just">
              <a:lnSpc>
                <a:spcPct val="120000"/>
              </a:lnSpc>
              <a:spcBef>
                <a:spcPts val="0"/>
              </a:spcBef>
              <a:buNone/>
            </a:pPr>
            <a:r>
              <a:rPr lang="ru-RU" sz="1800" dirty="0"/>
              <a:t>Бог не прощает нас, если мы не прощаем других потому, что мы становимся из-за этого злыми и тем удаляем от себя благость и милосердие Божие.</a:t>
            </a:r>
          </a:p>
          <a:p>
            <a:pPr marL="0" indent="457200" algn="just">
              <a:lnSpc>
                <a:spcPct val="120000"/>
              </a:lnSpc>
              <a:spcBef>
                <a:spcPts val="0"/>
              </a:spcBef>
              <a:buNone/>
            </a:pPr>
            <a:r>
              <a:rPr lang="ru-RU" sz="1800" b="1" dirty="0" smtClean="0"/>
              <a:t>О </a:t>
            </a:r>
            <a:r>
              <a:rPr lang="ru-RU" sz="1800" b="1" dirty="0"/>
              <a:t>чём следует помнить, произнося слова об оставлении "должником нашим"?</a:t>
            </a:r>
            <a:endParaRPr lang="ru-RU" sz="1800" dirty="0"/>
          </a:p>
          <a:p>
            <a:pPr marL="0" indent="457200" algn="just">
              <a:lnSpc>
                <a:spcPct val="120000"/>
              </a:lnSpc>
              <a:spcBef>
                <a:spcPts val="0"/>
              </a:spcBef>
              <a:buNone/>
            </a:pPr>
            <a:r>
              <a:rPr lang="ru-RU" sz="1800" dirty="0"/>
              <a:t>Слова молитвы Господа </a:t>
            </a:r>
            <a:r>
              <a:rPr lang="ru-RU" sz="1800" i="1" dirty="0" err="1"/>
              <a:t>якоже</a:t>
            </a:r>
            <a:r>
              <a:rPr lang="ru-RU" sz="1800" i="1" dirty="0"/>
              <a:t> и мы оставляем должником нашим</a:t>
            </a:r>
            <a:r>
              <a:rPr lang="ru-RU" sz="1800" dirty="0"/>
              <a:t> требуют, чтобы молящийся не имел вражды и гнева, но имел со всеми мир и любовь. </a:t>
            </a:r>
            <a:r>
              <a:rPr lang="ru-RU" sz="1800" i="1" dirty="0"/>
              <a:t>Если ты принесешь дар твой к жертвеннику, и там вспомнишь, что брат твой имеет что-нибудь против тебя: оставь там дар твой пред жертвенником, и пойди, прежде примирись с братом твоим, и тогда приди и принеси дар твой</a:t>
            </a:r>
            <a:r>
              <a:rPr lang="ru-RU" sz="1800" dirty="0"/>
              <a:t> (Мф. 5:23-24).</a:t>
            </a:r>
          </a:p>
          <a:p>
            <a:pPr marL="0" indent="457200" algn="just">
              <a:lnSpc>
                <a:spcPct val="120000"/>
              </a:lnSpc>
              <a:spcBef>
                <a:spcPts val="0"/>
              </a:spcBef>
              <a:buNone/>
            </a:pPr>
            <a:r>
              <a:rPr lang="ru-RU" sz="1800" b="1" dirty="0" smtClean="0"/>
              <a:t>Что </a:t>
            </a:r>
            <a:r>
              <a:rPr lang="ru-RU" sz="1800" b="1" dirty="0"/>
              <a:t>делать, когда человек не хочет примирения?</a:t>
            </a:r>
            <a:endParaRPr lang="ru-RU" sz="1800" dirty="0"/>
          </a:p>
          <a:p>
            <a:pPr marL="0" indent="457200" algn="just">
              <a:lnSpc>
                <a:spcPct val="120000"/>
              </a:lnSpc>
              <a:spcBef>
                <a:spcPts val="0"/>
              </a:spcBef>
              <a:buNone/>
            </a:pPr>
            <a:r>
              <a:rPr lang="ru-RU" sz="1800" dirty="0"/>
              <a:t>Если того, кто имеет что-либо против нас, нельзя найти в скором времени или если он не желает примирения, то в таком случае достаточно примириться с ним в сердце, перед очами всевидящего Бога. </a:t>
            </a:r>
            <a:r>
              <a:rPr lang="ru-RU" sz="1800" i="1" dirty="0"/>
              <a:t>Если возможно с вашей стороны, будьте в мире со всеми людьми</a:t>
            </a:r>
            <a:r>
              <a:rPr lang="ru-RU" sz="1800" dirty="0"/>
              <a:t> (Рим. 12:18).</a:t>
            </a:r>
          </a:p>
          <a:p>
            <a:pPr marL="82296" indent="0">
              <a:lnSpc>
                <a:spcPct val="120000"/>
              </a:lnSpc>
              <a:buNone/>
            </a:pPr>
            <a:endParaRPr lang="ru-RU" sz="1800" dirty="0"/>
          </a:p>
        </p:txBody>
      </p:sp>
    </p:spTree>
    <p:extLst>
      <p:ext uri="{BB962C8B-B14F-4D97-AF65-F5344CB8AC3E}">
        <p14:creationId xmlns:p14="http://schemas.microsoft.com/office/powerpoint/2010/main" val="22338999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Autofit/>
          </a:bodyPr>
          <a:lstStyle/>
          <a:p>
            <a:pPr algn="ctr"/>
            <a:r>
              <a:rPr lang="ru-RU" sz="4000" b="1" dirty="0"/>
              <a:t>О шестом прошении</a:t>
            </a:r>
            <a:br>
              <a:rPr lang="ru-RU" sz="4000" b="1" dirty="0"/>
            </a:br>
            <a:endParaRPr lang="ru-RU" sz="4000" dirty="0"/>
          </a:p>
        </p:txBody>
      </p:sp>
      <p:sp>
        <p:nvSpPr>
          <p:cNvPr id="3" name="Объект 2"/>
          <p:cNvSpPr>
            <a:spLocks noGrp="1"/>
          </p:cNvSpPr>
          <p:nvPr>
            <p:ph idx="1"/>
          </p:nvPr>
        </p:nvSpPr>
        <p:spPr>
          <a:xfrm>
            <a:off x="1435608" y="1124744"/>
            <a:ext cx="7498080" cy="5123656"/>
          </a:xfrm>
        </p:spPr>
        <p:txBody>
          <a:bodyPr>
            <a:normAutofit fontScale="70000" lnSpcReduction="20000"/>
          </a:bodyPr>
          <a:lstStyle/>
          <a:p>
            <a:pPr marL="0" indent="457200" algn="just">
              <a:lnSpc>
                <a:spcPct val="120000"/>
              </a:lnSpc>
              <a:spcBef>
                <a:spcPts val="0"/>
              </a:spcBef>
              <a:buNone/>
            </a:pPr>
            <a:r>
              <a:rPr lang="ru-RU" b="1" dirty="0" smtClean="0"/>
              <a:t>Что </a:t>
            </a:r>
            <a:r>
              <a:rPr lang="ru-RU" b="1" dirty="0"/>
              <a:t>мы понимаем под искушением?</a:t>
            </a:r>
            <a:endParaRPr lang="ru-RU" dirty="0"/>
          </a:p>
          <a:p>
            <a:pPr marL="0" indent="457200" algn="just">
              <a:lnSpc>
                <a:spcPct val="120000"/>
              </a:lnSpc>
              <a:spcBef>
                <a:spcPts val="0"/>
              </a:spcBef>
              <a:buNone/>
            </a:pPr>
            <a:r>
              <a:rPr lang="ru-RU" dirty="0"/>
              <a:t>В молитве Господа под </a:t>
            </a:r>
            <a:r>
              <a:rPr lang="ru-RU" b="1" dirty="0"/>
              <a:t>искушением</a:t>
            </a:r>
            <a:r>
              <a:rPr lang="ru-RU" dirty="0"/>
              <a:t> следует понимать стечение обстоятельств, при котором есть близкая опасность потерять веру или впасть в тяжкий грех.</a:t>
            </a:r>
          </a:p>
          <a:p>
            <a:pPr marL="0" indent="457200" algn="just">
              <a:lnSpc>
                <a:spcPct val="120000"/>
              </a:lnSpc>
              <a:spcBef>
                <a:spcPts val="0"/>
              </a:spcBef>
              <a:buNone/>
            </a:pPr>
            <a:r>
              <a:rPr lang="ru-RU" b="1" dirty="0" smtClean="0"/>
              <a:t>Откуда </a:t>
            </a:r>
            <a:r>
              <a:rPr lang="ru-RU" b="1" dirty="0"/>
              <a:t>приходят искушения?</a:t>
            </a:r>
            <a:endParaRPr lang="ru-RU" dirty="0"/>
          </a:p>
          <a:p>
            <a:pPr marL="0" indent="457200" algn="just">
              <a:lnSpc>
                <a:spcPct val="120000"/>
              </a:lnSpc>
              <a:spcBef>
                <a:spcPts val="0"/>
              </a:spcBef>
              <a:buNone/>
            </a:pPr>
            <a:r>
              <a:rPr lang="ru-RU" dirty="0"/>
              <a:t>Искушения приходят от нашей </a:t>
            </a:r>
            <a:r>
              <a:rPr lang="ru-RU" b="1" dirty="0"/>
              <a:t>плоти</a:t>
            </a:r>
            <a:r>
              <a:rPr lang="ru-RU" dirty="0"/>
              <a:t>, от </a:t>
            </a:r>
            <a:r>
              <a:rPr lang="ru-RU" b="1" dirty="0"/>
              <a:t>мира</a:t>
            </a:r>
            <a:r>
              <a:rPr lang="ru-RU" dirty="0"/>
              <a:t>, от других </a:t>
            </a:r>
            <a:r>
              <a:rPr lang="ru-RU" b="1" dirty="0"/>
              <a:t>людей </a:t>
            </a:r>
            <a:r>
              <a:rPr lang="ru-RU" dirty="0"/>
              <a:t>и от </a:t>
            </a:r>
            <a:r>
              <a:rPr lang="ru-RU" b="1" dirty="0" err="1"/>
              <a:t>диавола</a:t>
            </a:r>
            <a:r>
              <a:rPr lang="ru-RU" dirty="0"/>
              <a:t>.</a:t>
            </a:r>
          </a:p>
          <a:p>
            <a:pPr marL="0" indent="457200" algn="just">
              <a:lnSpc>
                <a:spcPct val="120000"/>
              </a:lnSpc>
              <a:spcBef>
                <a:spcPts val="0"/>
              </a:spcBef>
              <a:buNone/>
            </a:pPr>
            <a:r>
              <a:rPr lang="ru-RU" b="1" dirty="0" smtClean="0"/>
              <a:t>О </a:t>
            </a:r>
            <a:r>
              <a:rPr lang="ru-RU" b="1" dirty="0"/>
              <a:t>чём мы просим, произнося слова молитвы "не введи нас во искушение"?</a:t>
            </a:r>
            <a:endParaRPr lang="ru-RU" dirty="0"/>
          </a:p>
          <a:p>
            <a:pPr marL="0" indent="457200" algn="just">
              <a:lnSpc>
                <a:spcPct val="120000"/>
              </a:lnSpc>
              <a:spcBef>
                <a:spcPts val="0"/>
              </a:spcBef>
              <a:buNone/>
            </a:pPr>
            <a:r>
              <a:rPr lang="ru-RU" dirty="0"/>
              <a:t>Словами молитвы </a:t>
            </a:r>
            <a:r>
              <a:rPr lang="ru-RU" b="1" dirty="0"/>
              <a:t>не введи нас во искушение</a:t>
            </a:r>
            <a:r>
              <a:rPr lang="ru-RU" dirty="0"/>
              <a:t> мы просим: о том, чтобы Бог не допустил нас до искушения; о том, чтобы Он, если нужно нам быть испытанными и очищенными посредством искушения, не предал нас искушению совершенно и не допустил нас до падения.</a:t>
            </a:r>
          </a:p>
          <a:p>
            <a:pPr marL="0" indent="457200" algn="just">
              <a:lnSpc>
                <a:spcPct val="120000"/>
              </a:lnSpc>
              <a:spcBef>
                <a:spcPts val="0"/>
              </a:spcBef>
              <a:buNone/>
            </a:pPr>
            <a:endParaRPr lang="ru-RU" dirty="0"/>
          </a:p>
        </p:txBody>
      </p:sp>
    </p:spTree>
    <p:extLst>
      <p:ext uri="{BB962C8B-B14F-4D97-AF65-F5344CB8AC3E}">
        <p14:creationId xmlns:p14="http://schemas.microsoft.com/office/powerpoint/2010/main" val="2022361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4000" b="1" dirty="0"/>
              <a:t>О седьмом прошении</a:t>
            </a:r>
            <a:br>
              <a:rPr lang="ru-RU" sz="4000" b="1" dirty="0"/>
            </a:br>
            <a:endParaRPr lang="ru-RU" sz="4000" dirty="0"/>
          </a:p>
        </p:txBody>
      </p:sp>
      <p:sp>
        <p:nvSpPr>
          <p:cNvPr id="3" name="Объект 2"/>
          <p:cNvSpPr>
            <a:spLocks noGrp="1"/>
          </p:cNvSpPr>
          <p:nvPr>
            <p:ph idx="1"/>
          </p:nvPr>
        </p:nvSpPr>
        <p:spPr/>
        <p:txBody>
          <a:bodyPr>
            <a:normAutofit/>
          </a:bodyPr>
          <a:lstStyle/>
          <a:p>
            <a:pPr marL="82296" indent="457200" algn="just">
              <a:buNone/>
            </a:pPr>
            <a:r>
              <a:rPr lang="ru-RU" b="1" dirty="0" smtClean="0"/>
              <a:t>О </a:t>
            </a:r>
            <a:r>
              <a:rPr lang="ru-RU" b="1" dirty="0"/>
              <a:t>чем мы просим, произнося слова молитвы "избави нас от </a:t>
            </a:r>
            <a:r>
              <a:rPr lang="ru-RU" b="1" dirty="0" err="1"/>
              <a:t>лукаваго</a:t>
            </a:r>
            <a:r>
              <a:rPr lang="ru-RU" b="1" dirty="0"/>
              <a:t>"?</a:t>
            </a:r>
            <a:endParaRPr lang="ru-RU" dirty="0"/>
          </a:p>
          <a:p>
            <a:pPr marL="82296" indent="457200" algn="just">
              <a:buNone/>
            </a:pPr>
            <a:r>
              <a:rPr lang="ru-RU" dirty="0"/>
              <a:t>Словами молитвы </a:t>
            </a:r>
            <a:r>
              <a:rPr lang="ru-RU" b="1" dirty="0"/>
              <a:t>избави нас от </a:t>
            </a:r>
            <a:r>
              <a:rPr lang="ru-RU" b="1" dirty="0" err="1"/>
              <a:t>лукаваго</a:t>
            </a:r>
            <a:r>
              <a:rPr lang="ru-RU" dirty="0"/>
              <a:t> мы просим избавления от всякого зла, имеющегося в </a:t>
            </a:r>
            <a:r>
              <a:rPr lang="ru-RU" b="1" dirty="0"/>
              <a:t>мире</a:t>
            </a:r>
            <a:r>
              <a:rPr lang="ru-RU" dirty="0"/>
              <a:t>, который со времени первого греха </a:t>
            </a:r>
            <a:r>
              <a:rPr lang="ru-RU" i="1" dirty="0"/>
              <a:t>весь во зле лежит</a:t>
            </a:r>
            <a:r>
              <a:rPr lang="ru-RU" dirty="0"/>
              <a:t> (1 Ин.5:19); особенно же от зла и лукавых внушений и наветов духа злобы — </a:t>
            </a:r>
            <a:r>
              <a:rPr lang="ru-RU" dirty="0" err="1"/>
              <a:t>диавола</a:t>
            </a:r>
            <a:r>
              <a:rPr lang="ru-RU" dirty="0"/>
              <a:t>.</a:t>
            </a:r>
          </a:p>
          <a:p>
            <a:pPr marL="82296" indent="457200" algn="just">
              <a:buNone/>
            </a:pPr>
            <a:endParaRPr lang="ru-RU" dirty="0"/>
          </a:p>
        </p:txBody>
      </p:sp>
    </p:spTree>
    <p:extLst>
      <p:ext uri="{BB962C8B-B14F-4D97-AF65-F5344CB8AC3E}">
        <p14:creationId xmlns:p14="http://schemas.microsoft.com/office/powerpoint/2010/main" val="31467434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Катехизис </a:t>
            </a:r>
            <a:r>
              <a:rPr lang="ru-RU" b="1" dirty="0" err="1" smtClean="0"/>
              <a:t>свт</a:t>
            </a:r>
            <a:r>
              <a:rPr lang="ru-RU" b="1" dirty="0" smtClean="0"/>
              <a:t>. Филарета о христианской надежде</a:t>
            </a:r>
            <a:endParaRPr lang="ru-RU" b="1" dirty="0"/>
          </a:p>
        </p:txBody>
      </p:sp>
      <p:sp>
        <p:nvSpPr>
          <p:cNvPr id="3" name="Объект 2"/>
          <p:cNvSpPr>
            <a:spLocks noGrp="1"/>
          </p:cNvSpPr>
          <p:nvPr>
            <p:ph idx="1"/>
          </p:nvPr>
        </p:nvSpPr>
        <p:spPr>
          <a:xfrm>
            <a:off x="1435608" y="1628800"/>
            <a:ext cx="7498080" cy="4619600"/>
          </a:xfrm>
        </p:spPr>
        <p:txBody>
          <a:bodyPr>
            <a:normAutofit fontScale="62500" lnSpcReduction="20000"/>
          </a:bodyPr>
          <a:lstStyle/>
          <a:p>
            <a:pPr marL="0" indent="457200" algn="just">
              <a:lnSpc>
                <a:spcPct val="120000"/>
              </a:lnSpc>
              <a:buNone/>
            </a:pPr>
            <a:r>
              <a:rPr lang="ru-RU" b="1" dirty="0" smtClean="0"/>
              <a:t>Что </a:t>
            </a:r>
            <a:r>
              <a:rPr lang="ru-RU" b="1" dirty="0"/>
              <a:t>такое христианская надежда?</a:t>
            </a:r>
            <a:endParaRPr lang="ru-RU" dirty="0"/>
          </a:p>
          <a:p>
            <a:pPr marL="0" indent="457200" algn="just">
              <a:lnSpc>
                <a:spcPct val="120000"/>
              </a:lnSpc>
              <a:buNone/>
            </a:pPr>
            <a:r>
              <a:rPr lang="ru-RU" b="1" dirty="0"/>
              <a:t>Христианская надежда</a:t>
            </a:r>
            <a:r>
              <a:rPr lang="ru-RU" dirty="0"/>
              <a:t> есть успокоение сердца в Боге с уверенностью, что Он непрестанно заботится о нашем спасении и дарует нам обещанное блаженство.</a:t>
            </a:r>
          </a:p>
          <a:p>
            <a:pPr marL="0" indent="457200" algn="just">
              <a:lnSpc>
                <a:spcPct val="120000"/>
              </a:lnSpc>
              <a:buNone/>
            </a:pPr>
            <a:r>
              <a:rPr lang="ru-RU" b="1" dirty="0" smtClean="0"/>
              <a:t>На </a:t>
            </a:r>
            <a:r>
              <a:rPr lang="ru-RU" b="1" dirty="0"/>
              <a:t>чём основывается христианская надежда?</a:t>
            </a:r>
            <a:endParaRPr lang="ru-RU" dirty="0"/>
          </a:p>
          <a:p>
            <a:pPr marL="0" indent="457200" algn="just">
              <a:lnSpc>
                <a:spcPct val="120000"/>
              </a:lnSpc>
              <a:buNone/>
            </a:pPr>
            <a:r>
              <a:rPr lang="ru-RU" dirty="0"/>
              <a:t>Христианская надежда основывается на том, что </a:t>
            </a:r>
            <a:r>
              <a:rPr lang="ru-RU" i="1" dirty="0"/>
              <a:t>Господь Иисус Христос</a:t>
            </a:r>
            <a:r>
              <a:rPr lang="ru-RU" dirty="0"/>
              <a:t> есть </a:t>
            </a:r>
            <a:r>
              <a:rPr lang="ru-RU" i="1" dirty="0"/>
              <a:t>упование наше</a:t>
            </a:r>
            <a:r>
              <a:rPr lang="ru-RU" dirty="0"/>
              <a:t>, или основание </a:t>
            </a:r>
            <a:r>
              <a:rPr lang="ru-RU" i="1" dirty="0"/>
              <a:t>надежды нашей</a:t>
            </a:r>
            <a:r>
              <a:rPr lang="ru-RU" dirty="0"/>
              <a:t> (1 Тим. 1:1). </a:t>
            </a:r>
            <a:r>
              <a:rPr lang="ru-RU" i="1" dirty="0"/>
              <a:t>Совершенно уповайте на подаваемую вам благодать в явлении Иисуса Христа</a:t>
            </a:r>
            <a:r>
              <a:rPr lang="ru-RU" dirty="0"/>
              <a:t> (1 Пет 1:13).</a:t>
            </a:r>
          </a:p>
          <a:p>
            <a:pPr marL="0" indent="457200" algn="just">
              <a:lnSpc>
                <a:spcPct val="120000"/>
              </a:lnSpc>
              <a:buNone/>
            </a:pPr>
            <a:r>
              <a:rPr lang="ru-RU" b="1" dirty="0" smtClean="0"/>
              <a:t> </a:t>
            </a:r>
            <a:r>
              <a:rPr lang="ru-RU" b="1" dirty="0"/>
              <a:t>Как приобрести христианскую надежду?</a:t>
            </a:r>
            <a:endParaRPr lang="ru-RU" dirty="0"/>
          </a:p>
          <a:p>
            <a:pPr marL="0" indent="457200" algn="just">
              <a:lnSpc>
                <a:spcPct val="120000"/>
              </a:lnSpc>
              <a:buNone/>
            </a:pPr>
            <a:r>
              <a:rPr lang="ru-RU" dirty="0"/>
              <a:t>Средствами приобретения спасительной надежды являются: </a:t>
            </a:r>
            <a:r>
              <a:rPr lang="ru-RU" b="1" dirty="0"/>
              <a:t>молитва</a:t>
            </a:r>
            <a:r>
              <a:rPr lang="ru-RU" dirty="0"/>
              <a:t>, истинное </a:t>
            </a:r>
            <a:r>
              <a:rPr lang="ru-RU" b="1" dirty="0"/>
              <a:t>учение о блаженстве </a:t>
            </a:r>
            <a:r>
              <a:rPr lang="ru-RU" dirty="0"/>
              <a:t>и действительное </a:t>
            </a:r>
            <a:r>
              <a:rPr lang="ru-RU" b="1" dirty="0"/>
              <a:t>следование</a:t>
            </a:r>
            <a:r>
              <a:rPr lang="ru-RU" dirty="0"/>
              <a:t> этому учению.</a:t>
            </a:r>
          </a:p>
          <a:p>
            <a:pPr marL="0" indent="457200" algn="just">
              <a:lnSpc>
                <a:spcPct val="120000"/>
              </a:lnSpc>
              <a:buNone/>
            </a:pPr>
            <a:endParaRPr lang="ru-RU" dirty="0"/>
          </a:p>
        </p:txBody>
      </p:sp>
    </p:spTree>
    <p:extLst>
      <p:ext uri="{BB962C8B-B14F-4D97-AF65-F5344CB8AC3E}">
        <p14:creationId xmlns:p14="http://schemas.microsoft.com/office/powerpoint/2010/main" val="30152457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Autofit/>
          </a:bodyPr>
          <a:lstStyle/>
          <a:p>
            <a:pPr algn="ctr"/>
            <a:r>
              <a:rPr lang="ru-RU" sz="4000" b="1" dirty="0"/>
              <a:t>О славословии</a:t>
            </a:r>
            <a:br>
              <a:rPr lang="ru-RU" sz="4000" b="1" dirty="0"/>
            </a:br>
            <a:endParaRPr lang="ru-RU" sz="4000" dirty="0"/>
          </a:p>
        </p:txBody>
      </p:sp>
      <p:sp>
        <p:nvSpPr>
          <p:cNvPr id="3" name="Объект 2"/>
          <p:cNvSpPr>
            <a:spLocks noGrp="1"/>
          </p:cNvSpPr>
          <p:nvPr>
            <p:ph idx="1"/>
          </p:nvPr>
        </p:nvSpPr>
        <p:spPr>
          <a:xfrm>
            <a:off x="1435608" y="1052736"/>
            <a:ext cx="7498080" cy="5195664"/>
          </a:xfrm>
        </p:spPr>
        <p:txBody>
          <a:bodyPr>
            <a:noAutofit/>
          </a:bodyPr>
          <a:lstStyle/>
          <a:p>
            <a:pPr marL="0" indent="457200" algn="just">
              <a:spcBef>
                <a:spcPts val="0"/>
              </a:spcBef>
              <a:buNone/>
            </a:pPr>
            <a:r>
              <a:rPr lang="ru-RU" sz="2200" b="1" dirty="0" smtClean="0"/>
              <a:t>Для </a:t>
            </a:r>
            <a:r>
              <a:rPr lang="ru-RU" sz="2200" b="1" dirty="0"/>
              <a:t>чего к молитве Господа присоединено славословие?</a:t>
            </a:r>
            <a:endParaRPr lang="ru-RU" sz="2200" dirty="0"/>
          </a:p>
          <a:p>
            <a:pPr marL="0" indent="457200" algn="just">
              <a:spcBef>
                <a:spcPts val="0"/>
              </a:spcBef>
              <a:buNone/>
            </a:pPr>
            <a:r>
              <a:rPr lang="ru-RU" sz="2200" dirty="0"/>
              <a:t>К молитве Господа присоединено </a:t>
            </a:r>
            <a:r>
              <a:rPr lang="ru-RU" sz="2200" b="1" dirty="0"/>
              <a:t>славословие</a:t>
            </a:r>
            <a:r>
              <a:rPr lang="ru-RU" sz="2200" dirty="0"/>
              <a:t> для того, чтобы: мы, прося себе у Отца небесного милостей, в то же время воздавали Ему справедливое почитание; чтобы мыслью о Его вечном </a:t>
            </a:r>
            <a:r>
              <a:rPr lang="ru-RU" sz="2200" b="1" dirty="0"/>
              <a:t>царстве</a:t>
            </a:r>
            <a:r>
              <a:rPr lang="ru-RU" sz="2200" dirty="0"/>
              <a:t>, </a:t>
            </a:r>
            <a:r>
              <a:rPr lang="ru-RU" sz="2200" b="1" dirty="0"/>
              <a:t>силе</a:t>
            </a:r>
            <a:r>
              <a:rPr lang="ru-RU" sz="2200" dirty="0"/>
              <a:t> и </a:t>
            </a:r>
            <a:r>
              <a:rPr lang="ru-RU" sz="2200" b="1" dirty="0"/>
              <a:t>славе</a:t>
            </a:r>
            <a:r>
              <a:rPr lang="ru-RU" sz="2200" dirty="0"/>
              <a:t> всё более и более утверждались в надежде, что Он дарует нам просимое, потому что это в Его власти и относится к Его славе</a:t>
            </a:r>
            <a:r>
              <a:rPr lang="ru-RU" sz="2200" dirty="0" smtClean="0"/>
              <a:t>.</a:t>
            </a:r>
          </a:p>
          <a:p>
            <a:pPr marL="0" indent="457200" algn="just">
              <a:spcBef>
                <a:spcPts val="0"/>
              </a:spcBef>
              <a:buNone/>
            </a:pPr>
            <a:r>
              <a:rPr lang="ru-RU" sz="2200" b="1" dirty="0" smtClean="0"/>
              <a:t>Что означает слово "аминь"?</a:t>
            </a:r>
            <a:endParaRPr lang="ru-RU" sz="2200" dirty="0" smtClean="0"/>
          </a:p>
          <a:p>
            <a:pPr marL="0" indent="457200" algn="just">
              <a:spcBef>
                <a:spcPts val="0"/>
              </a:spcBef>
              <a:buNone/>
            </a:pPr>
            <a:r>
              <a:rPr lang="ru-RU" sz="2200" dirty="0" smtClean="0"/>
              <a:t>Слово </a:t>
            </a:r>
            <a:r>
              <a:rPr lang="ru-RU" sz="2200" b="1" dirty="0"/>
              <a:t>аминь</a:t>
            </a:r>
            <a:r>
              <a:rPr lang="ru-RU" sz="2200" dirty="0"/>
              <a:t> означает </a:t>
            </a:r>
            <a:r>
              <a:rPr lang="ru-RU" sz="2200" b="1" dirty="0"/>
              <a:t>истинно</a:t>
            </a:r>
            <a:r>
              <a:rPr lang="ru-RU" sz="2200" dirty="0"/>
              <a:t> или </a:t>
            </a:r>
            <a:r>
              <a:rPr lang="ru-RU" sz="2200" b="1" dirty="0"/>
              <a:t>да будет</a:t>
            </a:r>
            <a:r>
              <a:rPr lang="ru-RU" sz="2200" dirty="0"/>
              <a:t>.</a:t>
            </a:r>
          </a:p>
          <a:p>
            <a:pPr marL="0" indent="457200" algn="just">
              <a:spcBef>
                <a:spcPts val="0"/>
              </a:spcBef>
              <a:buNone/>
            </a:pPr>
            <a:r>
              <a:rPr lang="ru-RU" sz="2200" b="1" dirty="0" smtClean="0"/>
              <a:t>Присоединением </a:t>
            </a:r>
            <a:r>
              <a:rPr lang="ru-RU" sz="2200" b="1" dirty="0"/>
              <a:t>слова аминь</a:t>
            </a:r>
            <a:endParaRPr lang="ru-RU" sz="2200" dirty="0"/>
          </a:p>
          <a:p>
            <a:pPr marL="0" indent="457200" algn="just">
              <a:spcBef>
                <a:spcPts val="0"/>
              </a:spcBef>
              <a:buNone/>
            </a:pPr>
            <a:r>
              <a:rPr lang="ru-RU" sz="2200" dirty="0"/>
              <a:t>к славословию показывается то, что молитва приносится с верой и без всякого сомнения, как учит апостол Иаков (см. </a:t>
            </a:r>
            <a:r>
              <a:rPr lang="ru-RU" sz="2200" dirty="0" err="1"/>
              <a:t>Иак</a:t>
            </a:r>
            <a:r>
              <a:rPr lang="ru-RU" sz="2200" dirty="0"/>
              <a:t>. 1:6).</a:t>
            </a:r>
          </a:p>
          <a:p>
            <a:pPr marL="0" indent="457200" algn="just">
              <a:spcBef>
                <a:spcPts val="0"/>
              </a:spcBef>
              <a:buNone/>
            </a:pPr>
            <a:endParaRPr lang="ru-RU" sz="2200" dirty="0"/>
          </a:p>
        </p:txBody>
      </p:sp>
    </p:spTree>
    <p:extLst>
      <p:ext uri="{BB962C8B-B14F-4D97-AF65-F5344CB8AC3E}">
        <p14:creationId xmlns:p14="http://schemas.microsoft.com/office/powerpoint/2010/main" val="4277000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0"/>
            <a:ext cx="8172400" cy="6858000"/>
          </a:xfrm>
        </p:spPr>
        <p:txBody>
          <a:bodyPr>
            <a:noAutofit/>
          </a:bodyPr>
          <a:lstStyle/>
          <a:p>
            <a:pPr marL="0" indent="457200" algn="just">
              <a:spcBef>
                <a:spcPts val="0"/>
              </a:spcBef>
              <a:buNone/>
            </a:pPr>
            <a:r>
              <a:rPr lang="ru-RU" sz="1700" i="1" dirty="0"/>
              <a:t>А теперь пребывают сии три: вера, надежда, любовь; но любовь из них </a:t>
            </a:r>
            <a:r>
              <a:rPr lang="ru-RU" sz="1700" i="1" dirty="0" smtClean="0"/>
              <a:t>больше </a:t>
            </a:r>
            <a:r>
              <a:rPr lang="ru-RU" sz="1700" dirty="0" smtClean="0"/>
              <a:t>(1 Кор. 13:13).</a:t>
            </a:r>
          </a:p>
          <a:p>
            <a:pPr marL="0" indent="457200" algn="just">
              <a:spcBef>
                <a:spcPts val="0"/>
              </a:spcBef>
              <a:buNone/>
            </a:pPr>
            <a:r>
              <a:rPr lang="ru-RU" sz="1700" dirty="0" smtClean="0"/>
              <a:t>«Всякому </a:t>
            </a:r>
            <a:r>
              <a:rPr lang="ru-RU" sz="1700" dirty="0"/>
              <a:t>правому намерению пусть предшествует надежда. Она иногда помогает даже в дурном и потому справедливо, чтобы еще более содействовала в </a:t>
            </a:r>
            <a:r>
              <a:rPr lang="ru-RU" sz="1700" dirty="0" smtClean="0"/>
              <a:t>добре».</a:t>
            </a:r>
            <a:r>
              <a:rPr lang="ru-RU" sz="1700" dirty="0"/>
              <a:t> </a:t>
            </a:r>
            <a:r>
              <a:rPr lang="ru-RU" sz="1700" dirty="0" smtClean="0"/>
              <a:t>(</a:t>
            </a:r>
            <a:r>
              <a:rPr lang="ru-RU" sz="1700" b="1" dirty="0" err="1" smtClean="0"/>
              <a:t>Свт</a:t>
            </a:r>
            <a:r>
              <a:rPr lang="ru-RU" sz="1700" b="1" dirty="0" smtClean="0"/>
              <a:t>. </a:t>
            </a:r>
            <a:r>
              <a:rPr lang="ru-RU" sz="1700" b="1" dirty="0"/>
              <a:t>Григорий </a:t>
            </a:r>
            <a:r>
              <a:rPr lang="ru-RU" sz="1700" b="1" dirty="0" smtClean="0"/>
              <a:t>Богослов).</a:t>
            </a:r>
            <a:endParaRPr lang="ru-RU" sz="1700" dirty="0"/>
          </a:p>
          <a:p>
            <a:pPr marL="0" indent="457200" algn="just">
              <a:spcBef>
                <a:spcPts val="0"/>
              </a:spcBef>
              <a:buNone/>
            </a:pPr>
            <a:r>
              <a:rPr lang="ru-RU" sz="1700" dirty="0" smtClean="0"/>
              <a:t>«Сокровищница </a:t>
            </a:r>
            <a:r>
              <a:rPr lang="ru-RU" sz="1700" dirty="0"/>
              <a:t>человеческого ума есть надежда, в ней хранятся всякие запасы для нашей </a:t>
            </a:r>
            <a:r>
              <a:rPr lang="ru-RU" sz="1700" dirty="0" smtClean="0"/>
              <a:t>жизни».</a:t>
            </a:r>
            <a:r>
              <a:rPr lang="ru-RU" sz="1700" dirty="0"/>
              <a:t> </a:t>
            </a:r>
            <a:r>
              <a:rPr lang="ru-RU" sz="1700" dirty="0" smtClean="0"/>
              <a:t>(</a:t>
            </a:r>
            <a:r>
              <a:rPr lang="ru-RU" sz="1700" b="1" dirty="0" err="1" smtClean="0"/>
              <a:t>Свт</a:t>
            </a:r>
            <a:r>
              <a:rPr lang="ru-RU" sz="1700" b="1" dirty="0" smtClean="0"/>
              <a:t> </a:t>
            </a:r>
            <a:r>
              <a:rPr lang="ru-RU" sz="1700" b="1" dirty="0"/>
              <a:t>Григорий </a:t>
            </a:r>
            <a:r>
              <a:rPr lang="ru-RU" sz="1700" b="1" dirty="0" err="1" smtClean="0"/>
              <a:t>Нисский</a:t>
            </a:r>
            <a:r>
              <a:rPr lang="ru-RU" sz="1700" b="1" dirty="0" smtClean="0"/>
              <a:t>).</a:t>
            </a:r>
            <a:endParaRPr lang="ru-RU" sz="1700" dirty="0"/>
          </a:p>
          <a:p>
            <a:pPr marL="0" indent="457200" algn="just">
              <a:spcBef>
                <a:spcPts val="0"/>
              </a:spcBef>
              <a:buNone/>
            </a:pPr>
            <a:r>
              <a:rPr lang="ru-RU" sz="1700" dirty="0" smtClean="0"/>
              <a:t>«Твердо </a:t>
            </a:r>
            <a:r>
              <a:rPr lang="ru-RU" sz="1700" dirty="0"/>
              <a:t>уповай на единого Бога, потому что уповающие на Него будут блаженны и в этом, и в будущем </a:t>
            </a:r>
            <a:r>
              <a:rPr lang="ru-RU" sz="1700" dirty="0" smtClean="0"/>
              <a:t>веке».</a:t>
            </a:r>
            <a:r>
              <a:rPr lang="ru-RU" sz="1700" dirty="0"/>
              <a:t> </a:t>
            </a:r>
            <a:r>
              <a:rPr lang="ru-RU" sz="1700" dirty="0" smtClean="0"/>
              <a:t>(</a:t>
            </a:r>
            <a:r>
              <a:rPr lang="ru-RU" sz="1700" b="1" dirty="0" err="1" smtClean="0"/>
              <a:t>Прп</a:t>
            </a:r>
            <a:r>
              <a:rPr lang="ru-RU" sz="1700" b="1" dirty="0" smtClean="0"/>
              <a:t>. </a:t>
            </a:r>
            <a:r>
              <a:rPr lang="ru-RU" sz="1700" b="1" dirty="0"/>
              <a:t>Ефрем </a:t>
            </a:r>
            <a:r>
              <a:rPr lang="ru-RU" sz="1700" b="1" dirty="0" smtClean="0"/>
              <a:t>Сирин).</a:t>
            </a:r>
            <a:endParaRPr lang="ru-RU" sz="1700" dirty="0"/>
          </a:p>
          <a:p>
            <a:pPr marL="0" indent="457200" algn="just">
              <a:spcBef>
                <a:spcPts val="0"/>
              </a:spcBef>
              <a:buNone/>
            </a:pPr>
            <a:r>
              <a:rPr lang="ru-RU" sz="1700" dirty="0" smtClean="0"/>
              <a:t>«В </a:t>
            </a:r>
            <a:r>
              <a:rPr lang="ru-RU" sz="1700" dirty="0"/>
              <a:t>том, кто имеет непрестанную надежду на Бога, как бы иссякает </a:t>
            </a:r>
            <a:r>
              <a:rPr lang="ru-RU" sz="1700" dirty="0" smtClean="0"/>
              <a:t>зло». (</a:t>
            </a:r>
            <a:r>
              <a:rPr lang="ru-RU" sz="1700" b="1" dirty="0" err="1" smtClean="0"/>
              <a:t>Прп</a:t>
            </a:r>
            <a:r>
              <a:rPr lang="ru-RU" sz="1700" b="1" dirty="0" smtClean="0"/>
              <a:t>. </a:t>
            </a:r>
            <a:r>
              <a:rPr lang="ru-RU" sz="1700" b="1" dirty="0" err="1" smtClean="0"/>
              <a:t>Макарий</a:t>
            </a:r>
            <a:r>
              <a:rPr lang="ru-RU" sz="1700" b="1" dirty="0" smtClean="0"/>
              <a:t> Египетский).</a:t>
            </a:r>
          </a:p>
          <a:p>
            <a:pPr marL="0" indent="457200" algn="just">
              <a:spcBef>
                <a:spcPts val="0"/>
              </a:spcBef>
              <a:buNone/>
            </a:pPr>
            <a:r>
              <a:rPr lang="ru-RU" sz="1700" dirty="0" smtClean="0"/>
              <a:t>«В </a:t>
            </a:r>
            <a:r>
              <a:rPr lang="ru-RU" sz="1700" dirty="0"/>
              <a:t>Боге сосредоточивается надежда всех спасающихся, надежда побеждающих грех силой Божией и надежда побежденных грехом на время по Божию попущению, по собственной </a:t>
            </a:r>
            <a:r>
              <a:rPr lang="ru-RU" sz="1700" dirty="0" smtClean="0"/>
              <a:t>немощи».</a:t>
            </a:r>
            <a:r>
              <a:rPr lang="ru-RU" sz="1700" dirty="0"/>
              <a:t> </a:t>
            </a:r>
            <a:r>
              <a:rPr lang="ru-RU" sz="1700" dirty="0" smtClean="0"/>
              <a:t>(</a:t>
            </a:r>
            <a:r>
              <a:rPr lang="ru-RU" sz="1700" b="1" dirty="0" err="1" smtClean="0"/>
              <a:t>Свт</a:t>
            </a:r>
            <a:r>
              <a:rPr lang="ru-RU" sz="1700" b="1" dirty="0" smtClean="0"/>
              <a:t>. </a:t>
            </a:r>
            <a:r>
              <a:rPr lang="ru-RU" sz="1700" b="1" dirty="0"/>
              <a:t>Игнатий (Брянчанинов</a:t>
            </a:r>
            <a:r>
              <a:rPr lang="ru-RU" sz="1700" b="1" dirty="0" smtClean="0"/>
              <a:t>).</a:t>
            </a:r>
          </a:p>
          <a:p>
            <a:pPr marL="0" indent="457200" algn="just">
              <a:spcBef>
                <a:spcPts val="0"/>
              </a:spcBef>
              <a:buNone/>
            </a:pPr>
            <a:r>
              <a:rPr lang="ru-RU" sz="1700" dirty="0" smtClean="0"/>
              <a:t>«Утвердиться </a:t>
            </a:r>
            <a:r>
              <a:rPr lang="ru-RU" sz="1700" dirty="0"/>
              <a:t>в надежде и ради нее получить всякую помощь нам помогут следующие размышления: 1. Мы ищем помощи у Всемогущего Бога, который может сделать все, что захочет... 2. Ищем ее у Всеведущего и Премудрого Бога, который знает все совершеннейшим образом, следовательно, вполне знает и то, что нужнее для спасения каждого из нас. 3. Ищем помощи у бесконечно Благого Бога, который предстоит нам с неизреченной любовью, всегда готовый... подать всякую помощь... как только мы притечем в Его объятия с твердым упованием. 4. Четвертый, наконец, способ к оживлению твердого упования на Бога и привлечению Его скорой помощи есть воспоминание обо всех случаях скорой помощи от Бога, изображенных в Божественном Писании. Опыты эти, столь многочисленные, безусловно убеждают нас, что никогда не был постыжен... никто из уповавших на </a:t>
            </a:r>
            <a:r>
              <a:rPr lang="ru-RU" sz="1700" dirty="0" smtClean="0"/>
              <a:t>Бога». (</a:t>
            </a:r>
            <a:r>
              <a:rPr lang="ru-RU" sz="1700" b="1" dirty="0" smtClean="0"/>
              <a:t>Преподобный </a:t>
            </a:r>
            <a:r>
              <a:rPr lang="ru-RU" sz="1700" b="1" dirty="0"/>
              <a:t>Никодим </a:t>
            </a:r>
            <a:r>
              <a:rPr lang="ru-RU" sz="1700" b="1" dirty="0" err="1" smtClean="0"/>
              <a:t>Святогорец</a:t>
            </a:r>
            <a:r>
              <a:rPr lang="ru-RU" sz="1700" b="1" dirty="0" smtClean="0"/>
              <a:t>).</a:t>
            </a:r>
            <a:endParaRPr lang="ru-RU" sz="1700" dirty="0"/>
          </a:p>
          <a:p>
            <a:pPr marL="0" indent="457200" algn="just">
              <a:spcBef>
                <a:spcPts val="0"/>
              </a:spcBef>
              <a:buNone/>
            </a:pPr>
            <a:endParaRPr lang="ru-RU" sz="1700" dirty="0" smtClean="0"/>
          </a:p>
          <a:p>
            <a:pPr marL="0" indent="457200" algn="just">
              <a:spcBef>
                <a:spcPts val="0"/>
              </a:spcBef>
              <a:buNone/>
            </a:pPr>
            <a:endParaRPr lang="ru-RU" sz="1700" dirty="0"/>
          </a:p>
        </p:txBody>
      </p:sp>
    </p:spTree>
    <p:extLst>
      <p:ext uri="{BB962C8B-B14F-4D97-AF65-F5344CB8AC3E}">
        <p14:creationId xmlns:p14="http://schemas.microsoft.com/office/powerpoint/2010/main" val="3655557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620688"/>
          </a:xfrm>
        </p:spPr>
        <p:txBody>
          <a:bodyPr>
            <a:noAutofit/>
          </a:bodyPr>
          <a:lstStyle/>
          <a:p>
            <a:pPr algn="ctr"/>
            <a:r>
              <a:rPr lang="ru-RU" sz="3600" b="1" dirty="0" smtClean="0"/>
              <a:t>О молитве</a:t>
            </a:r>
            <a:endParaRPr lang="ru-RU" sz="3600" b="1" dirty="0"/>
          </a:p>
        </p:txBody>
      </p:sp>
      <p:sp>
        <p:nvSpPr>
          <p:cNvPr id="3" name="Объект 2"/>
          <p:cNvSpPr>
            <a:spLocks noGrp="1"/>
          </p:cNvSpPr>
          <p:nvPr>
            <p:ph idx="1"/>
          </p:nvPr>
        </p:nvSpPr>
        <p:spPr>
          <a:xfrm>
            <a:off x="1187624" y="620688"/>
            <a:ext cx="7704856" cy="6120680"/>
          </a:xfrm>
        </p:spPr>
        <p:txBody>
          <a:bodyPr>
            <a:noAutofit/>
          </a:bodyPr>
          <a:lstStyle/>
          <a:p>
            <a:pPr marL="0" indent="457200" algn="just">
              <a:spcBef>
                <a:spcPts val="0"/>
              </a:spcBef>
              <a:buNone/>
            </a:pPr>
            <a:r>
              <a:rPr lang="ru-RU" sz="1800" b="1" dirty="0" smtClean="0"/>
              <a:t>Есть </a:t>
            </a:r>
            <a:r>
              <a:rPr lang="ru-RU" sz="1800" b="1" dirty="0"/>
              <a:t>ли в Священном Писании указание на то, что молитва является средством для приобретения надежды?</a:t>
            </a:r>
            <a:endParaRPr lang="ru-RU" sz="1800" dirty="0"/>
          </a:p>
          <a:p>
            <a:pPr marL="0" indent="457200" algn="just">
              <a:spcBef>
                <a:spcPts val="0"/>
              </a:spcBef>
              <a:buNone/>
            </a:pPr>
            <a:r>
              <a:rPr lang="ru-RU" sz="1800" dirty="0"/>
              <a:t>Сам Господь Иисус Христос с молитвой соединяет надежду получить желаемое: </a:t>
            </a:r>
            <a:r>
              <a:rPr lang="ru-RU" sz="1800" i="1" dirty="0"/>
              <a:t>Если чего попросите у Отца во имя Мое, то сделаю, да прославится Отец в Сыне</a:t>
            </a:r>
            <a:r>
              <a:rPr lang="ru-RU" sz="1800" dirty="0"/>
              <a:t> (Ин.14:13).</a:t>
            </a:r>
          </a:p>
          <a:p>
            <a:pPr marL="0" indent="457200" algn="just">
              <a:spcBef>
                <a:spcPts val="0"/>
              </a:spcBef>
              <a:buNone/>
            </a:pPr>
            <a:r>
              <a:rPr lang="ru-RU" sz="1800" b="1" dirty="0" smtClean="0"/>
              <a:t>Что </a:t>
            </a:r>
            <a:r>
              <a:rPr lang="ru-RU" sz="1800" b="1" dirty="0"/>
              <a:t>такое молитва?</a:t>
            </a:r>
            <a:endParaRPr lang="ru-RU" sz="1800" dirty="0"/>
          </a:p>
          <a:p>
            <a:pPr marL="0" indent="457200" algn="just">
              <a:spcBef>
                <a:spcPts val="0"/>
              </a:spcBef>
              <a:buNone/>
            </a:pPr>
            <a:r>
              <a:rPr lang="ru-RU" sz="1800" b="1" dirty="0"/>
              <a:t>Молитва</a:t>
            </a:r>
            <a:r>
              <a:rPr lang="ru-RU" sz="1800" dirty="0"/>
              <a:t> есть возношение ума и сердца к Богу, выраженное благоговейным словом человека к Богу</a:t>
            </a:r>
            <a:r>
              <a:rPr lang="ru-RU" sz="1800" dirty="0" smtClean="0"/>
              <a:t>.</a:t>
            </a:r>
          </a:p>
          <a:p>
            <a:pPr marL="0" indent="457200" algn="just">
              <a:spcBef>
                <a:spcPts val="0"/>
              </a:spcBef>
              <a:buNone/>
            </a:pPr>
            <a:endParaRPr lang="ru-RU" sz="1800" dirty="0" smtClean="0"/>
          </a:p>
          <a:p>
            <a:pPr marL="0" indent="457200" algn="just">
              <a:spcBef>
                <a:spcPts val="0"/>
              </a:spcBef>
              <a:buNone/>
            </a:pPr>
            <a:r>
              <a:rPr lang="ru-RU" sz="1800" dirty="0"/>
              <a:t>	</a:t>
            </a:r>
            <a:r>
              <a:rPr lang="ru-RU" sz="1800" b="1" dirty="0" err="1"/>
              <a:t>Прп</a:t>
            </a:r>
            <a:r>
              <a:rPr lang="ru-RU" sz="1800" b="1" dirty="0"/>
              <a:t>. Иоанн Синайский</a:t>
            </a:r>
            <a:r>
              <a:rPr lang="ru-RU" sz="1800" dirty="0"/>
              <a:t> (</a:t>
            </a:r>
            <a:r>
              <a:rPr lang="ru-RU" sz="1800" dirty="0" err="1"/>
              <a:t>Лествица</a:t>
            </a:r>
            <a:r>
              <a:rPr lang="ru-RU" sz="1800" dirty="0"/>
              <a:t>. 28.1): «Молитва по качеству своему есть пребывание и соединение человека с Богом; по действию же она есть утверждение мира, примирение с Богом, матерь и вместе дочь слез, умилостивление о грехах, мост для </a:t>
            </a:r>
            <a:r>
              <a:rPr lang="ru-RU" sz="1800" dirty="0" err="1"/>
              <a:t>перехождения</a:t>
            </a:r>
            <a:r>
              <a:rPr lang="ru-RU" sz="1800" dirty="0"/>
              <a:t> искушений, стена, защищающая от скорбей, сокрушение сражений (с демонами), дело Ангелов, пища всех бесплотных, будущее веселье, бесконечное делание, источник добродетелей, виновница даров, невидимое преуспевание, пища души, просвещение ума, секира отчаянию, указание надежды, уничтожение печали, укрощение гнева, зеркало духовного возрастания, познание преуспевания, обнаружение душевного устроения, предвозвестница будущего воздаяния, знамение славы».</a:t>
            </a:r>
          </a:p>
          <a:p>
            <a:pPr marL="0" indent="457200" algn="just">
              <a:spcBef>
                <a:spcPts val="0"/>
              </a:spcBef>
              <a:buNone/>
            </a:pPr>
            <a:endParaRPr lang="ru-RU" sz="1800" dirty="0"/>
          </a:p>
          <a:p>
            <a:pPr marL="0" indent="457200" algn="just">
              <a:spcBef>
                <a:spcPts val="0"/>
              </a:spcBef>
              <a:buNone/>
            </a:pPr>
            <a:endParaRPr lang="ru-RU" sz="1800" dirty="0"/>
          </a:p>
        </p:txBody>
      </p:sp>
    </p:spTree>
    <p:extLst>
      <p:ext uri="{BB962C8B-B14F-4D97-AF65-F5344CB8AC3E}">
        <p14:creationId xmlns:p14="http://schemas.microsoft.com/office/powerpoint/2010/main" val="2275471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692696"/>
            <a:ext cx="7498080" cy="5555704"/>
          </a:xfrm>
        </p:spPr>
        <p:txBody>
          <a:bodyPr>
            <a:normAutofit fontScale="70000" lnSpcReduction="20000"/>
          </a:bodyPr>
          <a:lstStyle/>
          <a:p>
            <a:pPr marL="0" indent="457200" algn="just">
              <a:lnSpc>
                <a:spcPct val="120000"/>
              </a:lnSpc>
              <a:spcBef>
                <a:spcPts val="0"/>
              </a:spcBef>
              <a:buNone/>
            </a:pPr>
            <a:r>
              <a:rPr lang="ru-RU" b="1" dirty="0"/>
              <a:t>Что следует делать во время молитвы?</a:t>
            </a:r>
            <a:endParaRPr lang="ru-RU" dirty="0"/>
          </a:p>
          <a:p>
            <a:pPr marL="0" indent="457200" algn="just">
              <a:lnSpc>
                <a:spcPct val="120000"/>
              </a:lnSpc>
              <a:spcBef>
                <a:spcPts val="0"/>
              </a:spcBef>
              <a:buNone/>
            </a:pPr>
            <a:r>
              <a:rPr lang="ru-RU" dirty="0"/>
              <a:t>Христианин, вознося ум и сердце к Богу, должен делать следующее: </a:t>
            </a:r>
            <a:r>
              <a:rPr lang="ru-RU" b="1" dirty="0"/>
              <a:t>прославлять</a:t>
            </a:r>
            <a:r>
              <a:rPr lang="ru-RU" dirty="0"/>
              <a:t> Его за Его Божественные совершенства; </a:t>
            </a:r>
            <a:r>
              <a:rPr lang="ru-RU" b="1" dirty="0"/>
              <a:t>благодарить</a:t>
            </a:r>
            <a:r>
              <a:rPr lang="ru-RU" dirty="0"/>
              <a:t> Его за Его </a:t>
            </a:r>
            <a:r>
              <a:rPr lang="ru-RU" dirty="0" smtClean="0"/>
              <a:t>благодеяния</a:t>
            </a:r>
            <a:r>
              <a:rPr lang="ru-RU" dirty="0"/>
              <a:t>; </a:t>
            </a:r>
            <a:r>
              <a:rPr lang="ru-RU" b="1" dirty="0"/>
              <a:t>просить</a:t>
            </a:r>
            <a:r>
              <a:rPr lang="ru-RU" dirty="0"/>
              <a:t> Его о своих нуждах. Поэтому существуют три главных рода молитвословия: </a:t>
            </a:r>
            <a:r>
              <a:rPr lang="ru-RU" b="1" dirty="0"/>
              <a:t>славословие</a:t>
            </a:r>
            <a:r>
              <a:rPr lang="ru-RU" dirty="0"/>
              <a:t>, </a:t>
            </a:r>
            <a:r>
              <a:rPr lang="ru-RU" b="1" dirty="0"/>
              <a:t>благодарение</a:t>
            </a:r>
            <a:r>
              <a:rPr lang="ru-RU" dirty="0"/>
              <a:t>, </a:t>
            </a:r>
            <a:r>
              <a:rPr lang="ru-RU" b="1" dirty="0"/>
              <a:t>прошение</a:t>
            </a:r>
            <a:r>
              <a:rPr lang="ru-RU" dirty="0"/>
              <a:t>.</a:t>
            </a:r>
          </a:p>
          <a:p>
            <a:pPr marL="0" indent="457200" algn="just">
              <a:lnSpc>
                <a:spcPct val="120000"/>
              </a:lnSpc>
              <a:spcBef>
                <a:spcPts val="0"/>
              </a:spcBef>
              <a:buNone/>
            </a:pPr>
            <a:r>
              <a:rPr lang="ru-RU" b="1" dirty="0"/>
              <a:t>Можно ли молиться без слов?</a:t>
            </a:r>
            <a:endParaRPr lang="ru-RU" dirty="0"/>
          </a:p>
          <a:p>
            <a:pPr marL="0" indent="457200" algn="just">
              <a:lnSpc>
                <a:spcPct val="120000"/>
              </a:lnSpc>
              <a:spcBef>
                <a:spcPts val="0"/>
              </a:spcBef>
              <a:buNone/>
            </a:pPr>
            <a:r>
              <a:rPr lang="ru-RU" dirty="0"/>
              <a:t>Можно молиться без слов — умом и сердцем. Пример тому — пророк Моисей, молившийся так перед переходом через Чермное (Красное) море (см. Исх. 14:13).</a:t>
            </a:r>
          </a:p>
          <a:p>
            <a:pPr marL="0" indent="457200" algn="just">
              <a:lnSpc>
                <a:spcPct val="120000"/>
              </a:lnSpc>
              <a:spcBef>
                <a:spcPts val="0"/>
              </a:spcBef>
              <a:buNone/>
            </a:pPr>
            <a:r>
              <a:rPr lang="ru-RU" b="1" dirty="0"/>
              <a:t>Какие названия имеет молитва?</a:t>
            </a:r>
            <a:endParaRPr lang="ru-RU" dirty="0"/>
          </a:p>
          <a:p>
            <a:pPr marL="0" indent="457200" algn="just">
              <a:lnSpc>
                <a:spcPct val="120000"/>
              </a:lnSpc>
              <a:spcBef>
                <a:spcPts val="0"/>
              </a:spcBef>
              <a:buNone/>
            </a:pPr>
            <a:r>
              <a:rPr lang="ru-RU" dirty="0"/>
              <a:t>Молитву без слов называют </a:t>
            </a:r>
            <a:r>
              <a:rPr lang="ru-RU" b="1" dirty="0"/>
              <a:t>духовной</a:t>
            </a:r>
            <a:r>
              <a:rPr lang="ru-RU" dirty="0"/>
              <a:t>, </a:t>
            </a:r>
            <a:r>
              <a:rPr lang="ru-RU" b="1" dirty="0"/>
              <a:t>умной</a:t>
            </a:r>
            <a:r>
              <a:rPr lang="ru-RU" dirty="0"/>
              <a:t>, </a:t>
            </a:r>
            <a:r>
              <a:rPr lang="ru-RU" b="1" dirty="0"/>
              <a:t>сердечной</a:t>
            </a:r>
            <a:r>
              <a:rPr lang="ru-RU" dirty="0"/>
              <a:t> или </a:t>
            </a:r>
            <a:r>
              <a:rPr lang="ru-RU" b="1" dirty="0"/>
              <a:t>внутренней</a:t>
            </a:r>
            <a:r>
              <a:rPr lang="ru-RU" dirty="0"/>
              <a:t> молитвой, тогда как молитва, произносимая словами и сопровождаемая другими знаками благоговения, называется </a:t>
            </a:r>
            <a:r>
              <a:rPr lang="ru-RU" b="1" dirty="0"/>
              <a:t>устной</a:t>
            </a:r>
            <a:r>
              <a:rPr lang="ru-RU" dirty="0"/>
              <a:t> или </a:t>
            </a:r>
            <a:r>
              <a:rPr lang="ru-RU" b="1" dirty="0"/>
              <a:t>наружной.</a:t>
            </a:r>
            <a:endParaRPr lang="ru-RU" dirty="0"/>
          </a:p>
          <a:p>
            <a:pPr marL="82296" indent="0">
              <a:lnSpc>
                <a:spcPct val="120000"/>
              </a:lnSpc>
              <a:buNone/>
            </a:pPr>
            <a:endParaRPr lang="ru-RU" dirty="0"/>
          </a:p>
        </p:txBody>
      </p:sp>
    </p:spTree>
    <p:extLst>
      <p:ext uri="{BB962C8B-B14F-4D97-AF65-F5344CB8AC3E}">
        <p14:creationId xmlns:p14="http://schemas.microsoft.com/office/powerpoint/2010/main" val="3420321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332656"/>
            <a:ext cx="7498080" cy="6048672"/>
          </a:xfrm>
        </p:spPr>
        <p:txBody>
          <a:bodyPr>
            <a:noAutofit/>
          </a:bodyPr>
          <a:lstStyle/>
          <a:p>
            <a:pPr marL="0" indent="457200" algn="just">
              <a:spcBef>
                <a:spcPts val="0"/>
              </a:spcBef>
              <a:buNone/>
            </a:pPr>
            <a:r>
              <a:rPr lang="ru-RU" sz="1800" b="1" dirty="0"/>
              <a:t>Может ли быть наружная молитва без внутренней?</a:t>
            </a:r>
            <a:endParaRPr lang="ru-RU" sz="1800" dirty="0"/>
          </a:p>
          <a:p>
            <a:pPr marL="0" indent="457200" algn="just">
              <a:spcBef>
                <a:spcPts val="0"/>
              </a:spcBef>
              <a:buNone/>
            </a:pPr>
            <a:r>
              <a:rPr lang="ru-RU" sz="1800" dirty="0"/>
              <a:t>Наружная молитва без внутренней бывает тогда, когда слова молитвы произносятся без внимания и усердия.</a:t>
            </a:r>
          </a:p>
          <a:p>
            <a:pPr marL="0" indent="457200" algn="just">
              <a:spcBef>
                <a:spcPts val="0"/>
              </a:spcBef>
              <a:buNone/>
            </a:pPr>
            <a:r>
              <a:rPr lang="ru-RU" sz="1800" b="1" dirty="0"/>
              <a:t>Может ли быть достаточно одной наружной молитвы?</a:t>
            </a:r>
            <a:endParaRPr lang="ru-RU" sz="1800" dirty="0"/>
          </a:p>
          <a:p>
            <a:pPr marL="0" indent="457200" algn="just">
              <a:spcBef>
                <a:spcPts val="0"/>
              </a:spcBef>
              <a:buNone/>
            </a:pPr>
            <a:r>
              <a:rPr lang="ru-RU" sz="1800" dirty="0"/>
              <a:t>Наружной молитвы для получения благодати не только не достаточно, а наоборот, — наружная молитва без внутренней </a:t>
            </a:r>
            <a:r>
              <a:rPr lang="ru-RU" sz="1800" dirty="0" err="1"/>
              <a:t>прогневляет</a:t>
            </a:r>
            <a:r>
              <a:rPr lang="ru-RU" sz="1800" dirty="0"/>
              <a:t> Бога. Сам Бог проявляет негодование на такую молитву: </a:t>
            </a:r>
            <a:r>
              <a:rPr lang="ru-RU" sz="1800" i="1" dirty="0"/>
              <a:t>Приближаются ко Мне люди сии устами своими, и чтут Меня языком; сердце же их далеко отстоит от Меня. Но тщетно чтут Меня</a:t>
            </a:r>
            <a:r>
              <a:rPr lang="ru-RU" sz="1800" dirty="0"/>
              <a:t> (Мф. 15:8-9).</a:t>
            </a:r>
          </a:p>
          <a:p>
            <a:pPr marL="0" indent="457200" algn="just">
              <a:spcBef>
                <a:spcPts val="0"/>
              </a:spcBef>
              <a:buNone/>
            </a:pPr>
            <a:r>
              <a:rPr lang="ru-RU" sz="1800" b="1" dirty="0"/>
              <a:t>Достаточно ли одной внутренней молитвы без наружной?</a:t>
            </a:r>
            <a:endParaRPr lang="ru-RU" sz="1800" dirty="0"/>
          </a:p>
          <a:p>
            <a:pPr marL="0" indent="457200" algn="just">
              <a:spcBef>
                <a:spcPts val="0"/>
              </a:spcBef>
              <a:buNone/>
            </a:pPr>
            <a:r>
              <a:rPr lang="ru-RU" sz="1800" dirty="0"/>
              <a:t>Есть ли смысл спрашивать: не достаточно ли человеку одной души без тела? Бесполезно говорить об этом, поскольку Бог благоволил составить человека из души и тела. Так же бесполезно спрашивать и о том, не достаточно ли одной внутренней молитвы без наружной. Имея душу и тело, мы должны прославлять </a:t>
            </a:r>
            <a:r>
              <a:rPr lang="ru-RU" sz="1800" i="1" dirty="0"/>
              <a:t>Бога и в телах наших и в душах наших, которые суть Божии</a:t>
            </a:r>
            <a:r>
              <a:rPr lang="ru-RU" sz="1800" dirty="0"/>
              <a:t> (1 Кор. 6:20), т.к. естественно, чтобы от </a:t>
            </a:r>
            <a:r>
              <a:rPr lang="ru-RU" sz="1800" i="1" dirty="0"/>
              <a:t>избытка сердца уста говорили</a:t>
            </a:r>
            <a:r>
              <a:rPr lang="ru-RU" sz="1800" dirty="0"/>
              <a:t>. Господь наш Иисус Христос был духовен в высочайшей степени; но и Он духовную молитву Свою выражал и словами, и благоговейными движениями тела: иногда, например, возведением очей на небо, а иногда преклонением колен и лица на землю (см. Мф. 12:34; Ин.17:1; </a:t>
            </a:r>
            <a:r>
              <a:rPr lang="ru-RU" sz="1800" dirty="0" err="1"/>
              <a:t>Лк</a:t>
            </a:r>
            <a:r>
              <a:rPr lang="ru-RU" sz="1800" dirty="0"/>
              <a:t>. 22.41; Мф. 26:39).</a:t>
            </a:r>
          </a:p>
          <a:p>
            <a:pPr marL="82296" indent="0">
              <a:buNone/>
            </a:pPr>
            <a:endParaRPr lang="ru-RU" sz="1800" dirty="0"/>
          </a:p>
        </p:txBody>
      </p:sp>
    </p:spTree>
    <p:extLst>
      <p:ext uri="{BB962C8B-B14F-4D97-AF65-F5344CB8AC3E}">
        <p14:creationId xmlns:p14="http://schemas.microsoft.com/office/powerpoint/2010/main" val="3256408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555776" y="1487609"/>
            <a:ext cx="2736304" cy="108455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Внутренняя</a:t>
            </a:r>
            <a:r>
              <a:rPr lang="ru-RU" dirty="0" smtClean="0">
                <a:solidFill>
                  <a:schemeClr val="tx1"/>
                </a:solidFill>
              </a:rPr>
              <a:t>:  умная</a:t>
            </a:r>
            <a:r>
              <a:rPr lang="ru-RU" dirty="0">
                <a:solidFill>
                  <a:schemeClr val="tx1"/>
                </a:solidFill>
              </a:rPr>
              <a:t>, сердечная, </a:t>
            </a:r>
            <a:r>
              <a:rPr lang="ru-RU" dirty="0" err="1">
                <a:solidFill>
                  <a:schemeClr val="tx1"/>
                </a:solidFill>
              </a:rPr>
              <a:t>умносердечная</a:t>
            </a:r>
            <a:endParaRPr lang="ru-RU" dirty="0">
              <a:solidFill>
                <a:schemeClr val="tx1"/>
              </a:solidFill>
            </a:endParaRPr>
          </a:p>
          <a:p>
            <a:pPr algn="ctr"/>
            <a:endParaRPr lang="ru-RU" dirty="0"/>
          </a:p>
        </p:txBody>
      </p:sp>
      <p:sp>
        <p:nvSpPr>
          <p:cNvPr id="7" name="Прямоугольник 6"/>
          <p:cNvSpPr/>
          <p:nvPr/>
        </p:nvSpPr>
        <p:spPr>
          <a:xfrm>
            <a:off x="5789164" y="1484784"/>
            <a:ext cx="2952328" cy="108455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Наружная</a:t>
            </a:r>
            <a:endParaRPr lang="ru-RU" b="1" dirty="0">
              <a:solidFill>
                <a:schemeClr val="tx1"/>
              </a:solidFill>
            </a:endParaRPr>
          </a:p>
        </p:txBody>
      </p:sp>
      <p:sp>
        <p:nvSpPr>
          <p:cNvPr id="10" name="Прямоугольник 9"/>
          <p:cNvSpPr/>
          <p:nvPr/>
        </p:nvSpPr>
        <p:spPr>
          <a:xfrm>
            <a:off x="2627784" y="3068960"/>
            <a:ext cx="2736304"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Частная</a:t>
            </a:r>
            <a:r>
              <a:rPr lang="ru-RU" dirty="0" smtClean="0">
                <a:solidFill>
                  <a:schemeClr val="tx1"/>
                </a:solidFill>
              </a:rPr>
              <a:t>: уединенная и семейная</a:t>
            </a:r>
            <a:endParaRPr lang="ru-RU" dirty="0">
              <a:solidFill>
                <a:schemeClr val="tx1"/>
              </a:solidFill>
            </a:endParaRPr>
          </a:p>
        </p:txBody>
      </p:sp>
      <p:sp>
        <p:nvSpPr>
          <p:cNvPr id="11" name="Прямоугольник 10"/>
          <p:cNvSpPr/>
          <p:nvPr/>
        </p:nvSpPr>
        <p:spPr>
          <a:xfrm>
            <a:off x="5868144" y="3140968"/>
            <a:ext cx="2952328"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Общественная</a:t>
            </a:r>
            <a:endParaRPr lang="ru-RU" b="1" dirty="0">
              <a:solidFill>
                <a:schemeClr val="tx1"/>
              </a:solidFill>
            </a:endParaRPr>
          </a:p>
        </p:txBody>
      </p:sp>
      <p:sp>
        <p:nvSpPr>
          <p:cNvPr id="12" name="Прямоугольник 11"/>
          <p:cNvSpPr/>
          <p:nvPr/>
        </p:nvSpPr>
        <p:spPr>
          <a:xfrm>
            <a:off x="2699792" y="4653136"/>
            <a:ext cx="1368152"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Хвалебная</a:t>
            </a:r>
            <a:endParaRPr lang="ru-RU" b="1" dirty="0">
              <a:solidFill>
                <a:schemeClr val="tx1"/>
              </a:solidFill>
            </a:endParaRPr>
          </a:p>
        </p:txBody>
      </p:sp>
      <p:sp>
        <p:nvSpPr>
          <p:cNvPr id="13" name="Прямоугольник 12"/>
          <p:cNvSpPr/>
          <p:nvPr/>
        </p:nvSpPr>
        <p:spPr>
          <a:xfrm>
            <a:off x="4788024" y="4653136"/>
            <a:ext cx="1634480"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Просительная</a:t>
            </a:r>
            <a:endParaRPr lang="ru-RU" b="1" dirty="0">
              <a:solidFill>
                <a:schemeClr val="tx1"/>
              </a:solidFill>
            </a:endParaRPr>
          </a:p>
        </p:txBody>
      </p:sp>
      <p:sp>
        <p:nvSpPr>
          <p:cNvPr id="14" name="Прямоугольник 13"/>
          <p:cNvSpPr/>
          <p:nvPr/>
        </p:nvSpPr>
        <p:spPr>
          <a:xfrm>
            <a:off x="7081572" y="4653136"/>
            <a:ext cx="1731640"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Покаянная</a:t>
            </a:r>
            <a:endParaRPr lang="ru-RU" b="1" dirty="0">
              <a:solidFill>
                <a:schemeClr val="tx1"/>
              </a:solidFill>
            </a:endParaRPr>
          </a:p>
        </p:txBody>
      </p:sp>
      <p:sp>
        <p:nvSpPr>
          <p:cNvPr id="15" name="Прямоугольник 14"/>
          <p:cNvSpPr/>
          <p:nvPr/>
        </p:nvSpPr>
        <p:spPr>
          <a:xfrm>
            <a:off x="3383868" y="5877272"/>
            <a:ext cx="2185468"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Благодарственная</a:t>
            </a:r>
            <a:endParaRPr lang="ru-RU" b="1" dirty="0">
              <a:solidFill>
                <a:schemeClr val="tx1"/>
              </a:solidFill>
            </a:endParaRPr>
          </a:p>
        </p:txBody>
      </p:sp>
      <p:sp>
        <p:nvSpPr>
          <p:cNvPr id="16" name="Прямоугольник 15"/>
          <p:cNvSpPr/>
          <p:nvPr/>
        </p:nvSpPr>
        <p:spPr>
          <a:xfrm>
            <a:off x="5967172" y="5877637"/>
            <a:ext cx="1980220" cy="91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tx1"/>
                </a:solidFill>
              </a:rPr>
              <a:t>Ходатайственная</a:t>
            </a:r>
            <a:endParaRPr lang="ru-RU" b="1" dirty="0">
              <a:solidFill>
                <a:schemeClr val="tx1"/>
              </a:solidFill>
            </a:endParaRPr>
          </a:p>
        </p:txBody>
      </p:sp>
      <p:sp>
        <p:nvSpPr>
          <p:cNvPr id="17" name="Овал 16"/>
          <p:cNvSpPr/>
          <p:nvPr/>
        </p:nvSpPr>
        <p:spPr>
          <a:xfrm>
            <a:off x="4355976" y="91480"/>
            <a:ext cx="2066528" cy="9144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Молитва</a:t>
            </a:r>
            <a:endParaRPr lang="ru-RU" b="1" dirty="0">
              <a:solidFill>
                <a:schemeClr val="tx1"/>
              </a:solidFill>
            </a:endParaRPr>
          </a:p>
        </p:txBody>
      </p:sp>
      <p:sp>
        <p:nvSpPr>
          <p:cNvPr id="18" name="8-конечная звезда 17"/>
          <p:cNvSpPr/>
          <p:nvPr/>
        </p:nvSpPr>
        <p:spPr>
          <a:xfrm>
            <a:off x="1051749" y="1572686"/>
            <a:ext cx="914400" cy="914400"/>
          </a:xfrm>
          <a:prstGeom prst="star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smtClean="0">
                <a:solidFill>
                  <a:schemeClr val="tx1"/>
                </a:solidFill>
              </a:rPr>
              <a:t>1.</a:t>
            </a:r>
            <a:endParaRPr lang="ru-RU" sz="3200" b="1" dirty="0">
              <a:solidFill>
                <a:schemeClr val="tx1"/>
              </a:solidFill>
            </a:endParaRPr>
          </a:p>
        </p:txBody>
      </p:sp>
      <p:sp>
        <p:nvSpPr>
          <p:cNvPr id="19" name="8-конечная звезда 18"/>
          <p:cNvSpPr/>
          <p:nvPr/>
        </p:nvSpPr>
        <p:spPr>
          <a:xfrm>
            <a:off x="1101316" y="3068960"/>
            <a:ext cx="914400" cy="914400"/>
          </a:xfrm>
          <a:prstGeom prst="star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smtClean="0">
                <a:solidFill>
                  <a:schemeClr val="tx1"/>
                </a:solidFill>
              </a:rPr>
              <a:t>2.</a:t>
            </a:r>
            <a:endParaRPr lang="ru-RU" sz="3200" b="1" dirty="0">
              <a:solidFill>
                <a:schemeClr val="tx1"/>
              </a:solidFill>
            </a:endParaRPr>
          </a:p>
        </p:txBody>
      </p:sp>
      <p:sp>
        <p:nvSpPr>
          <p:cNvPr id="20" name="8-конечная звезда 19"/>
          <p:cNvSpPr/>
          <p:nvPr/>
        </p:nvSpPr>
        <p:spPr>
          <a:xfrm>
            <a:off x="1101316" y="5250904"/>
            <a:ext cx="914400" cy="914400"/>
          </a:xfrm>
          <a:prstGeom prst="star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smtClean="0">
                <a:solidFill>
                  <a:schemeClr val="tx1"/>
                </a:solidFill>
              </a:rPr>
              <a:t>3.</a:t>
            </a:r>
            <a:endParaRPr lang="ru-RU" sz="3200" b="1" dirty="0">
              <a:solidFill>
                <a:schemeClr val="tx1"/>
              </a:solidFill>
            </a:endParaRPr>
          </a:p>
        </p:txBody>
      </p:sp>
    </p:spTree>
    <p:extLst>
      <p:ext uri="{BB962C8B-B14F-4D97-AF65-F5344CB8AC3E}">
        <p14:creationId xmlns:p14="http://schemas.microsoft.com/office/powerpoint/2010/main" val="31305472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476672"/>
          </a:xfrm>
        </p:spPr>
        <p:txBody>
          <a:bodyPr>
            <a:normAutofit fontScale="90000"/>
          </a:bodyPr>
          <a:lstStyle/>
          <a:p>
            <a:pPr algn="ctr"/>
            <a:r>
              <a:rPr lang="ru-RU" dirty="0" smtClean="0"/>
              <a:t>Виды молитвы</a:t>
            </a:r>
            <a:endParaRPr lang="ru-RU" dirty="0"/>
          </a:p>
        </p:txBody>
      </p:sp>
      <p:sp>
        <p:nvSpPr>
          <p:cNvPr id="3" name="Объект 2"/>
          <p:cNvSpPr>
            <a:spLocks noGrp="1"/>
          </p:cNvSpPr>
          <p:nvPr>
            <p:ph idx="1"/>
          </p:nvPr>
        </p:nvSpPr>
        <p:spPr>
          <a:xfrm>
            <a:off x="1187624" y="476672"/>
            <a:ext cx="7746064" cy="5976664"/>
          </a:xfrm>
        </p:spPr>
        <p:txBody>
          <a:bodyPr>
            <a:noAutofit/>
          </a:bodyPr>
          <a:lstStyle/>
          <a:p>
            <a:pPr indent="457200">
              <a:spcBef>
                <a:spcPts val="0"/>
              </a:spcBef>
            </a:pPr>
            <a:r>
              <a:rPr lang="ru-RU" sz="1800" b="1" dirty="0" smtClean="0"/>
              <a:t>Просительная</a:t>
            </a:r>
          </a:p>
          <a:p>
            <a:pPr marL="82296" indent="457200" algn="just">
              <a:spcBef>
                <a:spcPts val="0"/>
              </a:spcBef>
              <a:buNone/>
            </a:pPr>
            <a:r>
              <a:rPr lang="ru-RU" sz="1800" i="1" dirty="0" smtClean="0"/>
              <a:t>Призови </a:t>
            </a:r>
            <a:r>
              <a:rPr lang="ru-RU" sz="1800" i="1" dirty="0"/>
              <a:t>Меня в день скорби; Я избавлю тебя, и ты прославишь </a:t>
            </a:r>
            <a:r>
              <a:rPr lang="ru-RU" sz="1800" i="1" dirty="0" smtClean="0"/>
              <a:t>Меня  </a:t>
            </a:r>
            <a:r>
              <a:rPr lang="ru-RU" sz="1800" dirty="0" smtClean="0"/>
              <a:t>(</a:t>
            </a:r>
            <a:r>
              <a:rPr lang="ru-RU" sz="1800" dirty="0" err="1" smtClean="0"/>
              <a:t>Пс</a:t>
            </a:r>
            <a:r>
              <a:rPr lang="ru-RU" sz="1800" dirty="0" smtClean="0"/>
              <a:t>. 49:15).</a:t>
            </a:r>
            <a:endParaRPr lang="ru-RU" sz="1800" i="1" dirty="0"/>
          </a:p>
          <a:p>
            <a:pPr marL="82296" indent="457200" algn="just">
              <a:spcBef>
                <a:spcPts val="0"/>
              </a:spcBef>
              <a:buNone/>
            </a:pPr>
            <a:r>
              <a:rPr lang="ru-RU" sz="1800" i="1" dirty="0" smtClean="0"/>
              <a:t>И </a:t>
            </a:r>
            <a:r>
              <a:rPr lang="ru-RU" sz="1800" i="1" dirty="0"/>
              <a:t>если чего попросите у Отца во имя Мое, то сделаю, да прославится Отец в Сыне. Если чего попросите во имя Мое, Я то </a:t>
            </a:r>
            <a:r>
              <a:rPr lang="ru-RU" sz="1800" i="1" dirty="0" smtClean="0"/>
              <a:t>сделаю</a:t>
            </a:r>
            <a:r>
              <a:rPr lang="ru-RU" sz="1800" dirty="0" smtClean="0"/>
              <a:t> </a:t>
            </a:r>
            <a:r>
              <a:rPr lang="ru-RU" sz="1800" dirty="0"/>
              <a:t>(Ин.14,13–14). </a:t>
            </a:r>
            <a:endParaRPr lang="ru-RU" sz="1800" dirty="0" smtClean="0"/>
          </a:p>
          <a:p>
            <a:pPr marL="82296" indent="457200" algn="just">
              <a:spcBef>
                <a:spcPts val="0"/>
              </a:spcBef>
              <a:buNone/>
            </a:pPr>
            <a:r>
              <a:rPr lang="ru-RU" sz="1800" i="1" dirty="0" smtClean="0"/>
              <a:t>Просите</a:t>
            </a:r>
            <a:r>
              <a:rPr lang="ru-RU" sz="1800" i="1" dirty="0"/>
              <a:t>, и дано будет вам; ищите, и найдете; стучите, и отворят вам; </a:t>
            </a:r>
            <a:r>
              <a:rPr lang="ru-RU" sz="1800" i="1" dirty="0" smtClean="0"/>
              <a:t>ибо </a:t>
            </a:r>
            <a:r>
              <a:rPr lang="ru-RU" sz="1800" i="1" dirty="0"/>
              <a:t>всякий просящий получает, и ищущий находит, и стучащему </a:t>
            </a:r>
            <a:r>
              <a:rPr lang="ru-RU" sz="1800" i="1" dirty="0" smtClean="0"/>
              <a:t>отворят</a:t>
            </a:r>
            <a:r>
              <a:rPr lang="ru-RU" sz="1800" i="1" dirty="0"/>
              <a:t> </a:t>
            </a:r>
            <a:r>
              <a:rPr lang="ru-RU" sz="1800" dirty="0" smtClean="0"/>
              <a:t>(Мф. 7:7-8).</a:t>
            </a:r>
          </a:p>
          <a:p>
            <a:pPr marL="82296" indent="457200" algn="just">
              <a:spcBef>
                <a:spcPts val="0"/>
              </a:spcBef>
              <a:buNone/>
            </a:pPr>
            <a:r>
              <a:rPr lang="ru-RU" sz="1800" dirty="0" smtClean="0"/>
              <a:t>Просить </a:t>
            </a:r>
            <a:r>
              <a:rPr lang="ru-RU" sz="1800" dirty="0"/>
              <a:t>нужно с верой и не сомневаясь в том, что Бог силен исполнить </a:t>
            </a:r>
            <a:r>
              <a:rPr lang="ru-RU" sz="1800" dirty="0" smtClean="0"/>
              <a:t>просимое: С</a:t>
            </a:r>
            <a:r>
              <a:rPr lang="ru-RU" sz="1800" i="1" dirty="0" smtClean="0"/>
              <a:t>омневающийся </a:t>
            </a:r>
            <a:r>
              <a:rPr lang="ru-RU" sz="1800" i="1" dirty="0"/>
              <a:t>подобен морской волне, ветром поднимаемой и развеваемой. Да не думает такой человек получить что-нибудь от Господа»</a:t>
            </a:r>
            <a:r>
              <a:rPr lang="ru-RU" sz="1800" dirty="0"/>
              <a:t> (Иак.1,6–7</a:t>
            </a:r>
            <a:r>
              <a:rPr lang="ru-RU" sz="1800" dirty="0" smtClean="0"/>
              <a:t>).</a:t>
            </a:r>
          </a:p>
          <a:p>
            <a:pPr marL="82296" indent="457200" algn="just">
              <a:spcBef>
                <a:spcPts val="0"/>
              </a:spcBef>
              <a:buNone/>
            </a:pPr>
            <a:r>
              <a:rPr lang="ru-RU" sz="1800" dirty="0" err="1" smtClean="0"/>
              <a:t>Свт</a:t>
            </a:r>
            <a:r>
              <a:rPr lang="ru-RU" sz="1800" dirty="0" smtClean="0"/>
              <a:t>. Филарет (Дроздов): «</a:t>
            </a:r>
            <a:r>
              <a:rPr lang="ru-RU" sz="1800" i="1" dirty="0"/>
              <a:t>Кто никогда не приносит Богу прошений, тот мало верует в Его благодать и силу, или совсем не верует</a:t>
            </a:r>
            <a:r>
              <a:rPr lang="ru-RU" sz="1800" dirty="0" smtClean="0"/>
              <a:t>».</a:t>
            </a:r>
          </a:p>
          <a:p>
            <a:pPr indent="457200" algn="just">
              <a:spcBef>
                <a:spcPts val="0"/>
              </a:spcBef>
            </a:pPr>
            <a:r>
              <a:rPr lang="ru-RU" sz="1800" b="1" dirty="0" smtClean="0"/>
              <a:t>Благодарственная</a:t>
            </a:r>
          </a:p>
          <a:p>
            <a:pPr marL="82296" indent="457200" algn="just">
              <a:spcBef>
                <a:spcPts val="0"/>
              </a:spcBef>
              <a:buNone/>
            </a:pPr>
            <a:r>
              <a:rPr lang="ru-RU" sz="1800" i="1" dirty="0" smtClean="0"/>
              <a:t>За </a:t>
            </a:r>
            <a:r>
              <a:rPr lang="ru-RU" sz="1800" i="1" dirty="0"/>
              <a:t>все благодарите: ибо такова о вас воля Божия во Христе </a:t>
            </a:r>
            <a:r>
              <a:rPr lang="ru-RU" sz="1800" i="1" dirty="0" smtClean="0"/>
              <a:t>Иисусе</a:t>
            </a:r>
            <a:r>
              <a:rPr lang="ru-RU" sz="1800" i="1" dirty="0"/>
              <a:t> </a:t>
            </a:r>
            <a:r>
              <a:rPr lang="ru-RU" sz="1800" dirty="0" smtClean="0"/>
              <a:t>(1Фес.5,18).</a:t>
            </a:r>
          </a:p>
          <a:p>
            <a:pPr marL="82296" indent="457200" algn="just">
              <a:spcBef>
                <a:spcPts val="0"/>
              </a:spcBef>
              <a:buNone/>
            </a:pPr>
            <a:r>
              <a:rPr lang="ru-RU" sz="1800" i="1" dirty="0" smtClean="0"/>
              <a:t>Все</a:t>
            </a:r>
            <a:r>
              <a:rPr lang="ru-RU" sz="1800" i="1" dirty="0"/>
              <a:t>, что вы делаете, словом или делом, все делайте во имя Господа Иисуса Христа, благодаря через Него Бога и </a:t>
            </a:r>
            <a:r>
              <a:rPr lang="ru-RU" sz="1800" i="1" dirty="0" smtClean="0"/>
              <a:t>Отца</a:t>
            </a:r>
            <a:r>
              <a:rPr lang="ru-RU" sz="1800" i="1" dirty="0"/>
              <a:t> </a:t>
            </a:r>
            <a:r>
              <a:rPr lang="ru-RU" sz="1800" dirty="0" smtClean="0"/>
              <a:t>(Кол. 3:17).</a:t>
            </a:r>
          </a:p>
          <a:p>
            <a:pPr marL="82296" indent="457200" algn="just">
              <a:spcBef>
                <a:spcPts val="0"/>
              </a:spcBef>
              <a:buNone/>
            </a:pPr>
            <a:r>
              <a:rPr lang="ru-RU" sz="1800" dirty="0" smtClean="0"/>
              <a:t>	</a:t>
            </a:r>
            <a:r>
              <a:rPr lang="ru-RU" sz="1800" dirty="0" err="1" smtClean="0"/>
              <a:t>Свт</a:t>
            </a:r>
            <a:r>
              <a:rPr lang="ru-RU" sz="1800" dirty="0" smtClean="0"/>
              <a:t>. Филарет (Дроздов): «</a:t>
            </a:r>
            <a:r>
              <a:rPr lang="ru-RU" sz="1800" i="1" dirty="0"/>
              <a:t>Кто не приносит благодарений, </a:t>
            </a:r>
            <a:r>
              <a:rPr lang="ru-RU" sz="1800" i="1" dirty="0" smtClean="0"/>
              <a:t>тот </a:t>
            </a:r>
            <a:r>
              <a:rPr lang="ru-RU" sz="1800" i="1" dirty="0"/>
              <a:t>оказывает небесному Подателю всех благ такую несправедливость, которая и между человеками в отношении к земным благодетелям осуждается и </a:t>
            </a:r>
            <a:r>
              <a:rPr lang="ru-RU" sz="1800" i="1" dirty="0" err="1"/>
              <a:t>наказуется</a:t>
            </a:r>
            <a:r>
              <a:rPr lang="ru-RU" sz="1800" i="1" dirty="0"/>
              <a:t> общим презрением</a:t>
            </a:r>
            <a:r>
              <a:rPr lang="ru-RU" sz="1800" dirty="0" smtClean="0"/>
              <a:t>».</a:t>
            </a:r>
          </a:p>
        </p:txBody>
      </p:sp>
    </p:spTree>
    <p:extLst>
      <p:ext uri="{BB962C8B-B14F-4D97-AF65-F5344CB8AC3E}">
        <p14:creationId xmlns:p14="http://schemas.microsoft.com/office/powerpoint/2010/main" val="2248703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04664"/>
            <a:ext cx="7498080" cy="5843736"/>
          </a:xfrm>
        </p:spPr>
        <p:txBody>
          <a:bodyPr>
            <a:normAutofit fontScale="55000" lnSpcReduction="20000"/>
          </a:bodyPr>
          <a:lstStyle/>
          <a:p>
            <a:pPr algn="just">
              <a:lnSpc>
                <a:spcPct val="120000"/>
              </a:lnSpc>
            </a:pPr>
            <a:r>
              <a:rPr lang="ru-RU" b="1" dirty="0"/>
              <a:t>Хвалебная</a:t>
            </a:r>
          </a:p>
          <a:p>
            <a:pPr marL="82296" indent="0" algn="just">
              <a:lnSpc>
                <a:spcPct val="120000"/>
              </a:lnSpc>
              <a:buNone/>
            </a:pPr>
            <a:r>
              <a:rPr lang="ru-RU" i="1" dirty="0"/>
              <a:t>	Велики и чудны дела Твои, Господи Боже Вседержитель! Праведны и истинны пути Твои, Царь святых! Кто не убоится Тебя, Господи, и не прославит имени Твоего? ибо Ты един свят. Все народы придут и поклонятся пред Тобою, ибо открылись суды Твои </a:t>
            </a:r>
            <a:r>
              <a:rPr lang="ru-RU" dirty="0"/>
              <a:t>(</a:t>
            </a:r>
            <a:r>
              <a:rPr lang="ru-RU" dirty="0" err="1"/>
              <a:t>Откр</a:t>
            </a:r>
            <a:r>
              <a:rPr lang="ru-RU" dirty="0"/>
              <a:t>. 15: 3-4</a:t>
            </a:r>
            <a:r>
              <a:rPr lang="ru-RU" dirty="0" smtClean="0"/>
              <a:t>).</a:t>
            </a:r>
          </a:p>
          <a:p>
            <a:pPr marL="82296" indent="0" algn="just">
              <a:lnSpc>
                <a:spcPct val="120000"/>
              </a:lnSpc>
              <a:buNone/>
            </a:pPr>
            <a:endParaRPr lang="ru-RU" dirty="0"/>
          </a:p>
          <a:p>
            <a:pPr algn="just">
              <a:lnSpc>
                <a:spcPct val="120000"/>
              </a:lnSpc>
            </a:pPr>
            <a:r>
              <a:rPr lang="ru-RU" b="1" dirty="0"/>
              <a:t>Покаянная</a:t>
            </a:r>
          </a:p>
          <a:p>
            <a:pPr marL="82296" indent="0" algn="just">
              <a:lnSpc>
                <a:spcPct val="120000"/>
              </a:lnSpc>
              <a:buNone/>
            </a:pPr>
            <a:r>
              <a:rPr lang="ru-RU" i="1" dirty="0"/>
              <a:t>	Все мы много согрешаем </a:t>
            </a:r>
            <a:r>
              <a:rPr lang="ru-RU" dirty="0"/>
              <a:t>(</a:t>
            </a:r>
            <a:r>
              <a:rPr lang="ru-RU" dirty="0" err="1"/>
              <a:t>Иак</a:t>
            </a:r>
            <a:r>
              <a:rPr lang="ru-RU" dirty="0"/>
              <a:t>. 3:2).</a:t>
            </a:r>
          </a:p>
          <a:p>
            <a:pPr marL="82296" indent="0" algn="just">
              <a:lnSpc>
                <a:spcPct val="120000"/>
              </a:lnSpc>
              <a:buNone/>
            </a:pPr>
            <a:r>
              <a:rPr lang="ru-RU" dirty="0"/>
              <a:t>	</a:t>
            </a:r>
            <a:r>
              <a:rPr lang="ru-RU" i="1" dirty="0"/>
              <a:t>С того времени Иисус начал </a:t>
            </a:r>
            <a:r>
              <a:rPr lang="ru-RU" i="1" dirty="0" err="1"/>
              <a:t>проповедывать</a:t>
            </a:r>
            <a:r>
              <a:rPr lang="ru-RU" i="1" dirty="0"/>
              <a:t> и говорить: покайтесь, ибо приблизилось Царство Небесное </a:t>
            </a:r>
            <a:r>
              <a:rPr lang="ru-RU" dirty="0"/>
              <a:t>(Мф. 4:17).</a:t>
            </a:r>
          </a:p>
          <a:p>
            <a:pPr marL="82296" indent="0" algn="just">
              <a:lnSpc>
                <a:spcPct val="120000"/>
              </a:lnSpc>
              <a:buNone/>
            </a:pPr>
            <a:r>
              <a:rPr lang="ru-RU" dirty="0" smtClean="0"/>
              <a:t>	</a:t>
            </a:r>
            <a:r>
              <a:rPr lang="ru-RU" dirty="0" err="1" smtClean="0"/>
              <a:t>Прп</a:t>
            </a:r>
            <a:r>
              <a:rPr lang="ru-RU" dirty="0" smtClean="0"/>
              <a:t>. Ефрем Сирин: «</a:t>
            </a:r>
            <a:r>
              <a:rPr lang="ru-RU" i="1" dirty="0" smtClean="0"/>
              <a:t>Увещеваю</a:t>
            </a:r>
            <a:r>
              <a:rPr lang="ru-RU" i="1" dirty="0"/>
              <a:t>, прошу и умоляю чаще исповедоваться пред </a:t>
            </a:r>
            <a:r>
              <a:rPr lang="ru-RU" i="1" dirty="0" smtClean="0"/>
              <a:t>Богом. Не </a:t>
            </a:r>
            <a:r>
              <a:rPr lang="ru-RU" i="1" dirty="0"/>
              <a:t>на позорище пред подобными тебе рабами вывожу тебя, не человекам принуждаю тебя открывать согрешения. Раскрой совесть свою пред Богом, Ему покажи язвы, у Него проси </a:t>
            </a:r>
            <a:r>
              <a:rPr lang="ru-RU" i="1" dirty="0" err="1"/>
              <a:t>врачевств</a:t>
            </a:r>
            <a:r>
              <a:rPr lang="ru-RU" i="1" dirty="0"/>
              <a:t>, покажи себя не укоряющему, но </a:t>
            </a:r>
            <a:r>
              <a:rPr lang="ru-RU" i="1" dirty="0" smtClean="0"/>
              <a:t>врачующему</a:t>
            </a:r>
            <a:r>
              <a:rPr lang="ru-RU" dirty="0" smtClean="0"/>
              <a:t>».</a:t>
            </a:r>
          </a:p>
          <a:p>
            <a:pPr marL="82296" indent="0" algn="just">
              <a:lnSpc>
                <a:spcPct val="120000"/>
              </a:lnSpc>
              <a:buNone/>
            </a:pPr>
            <a:endParaRPr lang="ru-RU" dirty="0" smtClean="0"/>
          </a:p>
          <a:p>
            <a:pPr algn="just">
              <a:lnSpc>
                <a:spcPct val="120000"/>
              </a:lnSpc>
            </a:pPr>
            <a:r>
              <a:rPr lang="ru-RU" b="1" dirty="0" err="1" smtClean="0"/>
              <a:t>Ходатайственная</a:t>
            </a:r>
            <a:endParaRPr lang="ru-RU" b="1" dirty="0"/>
          </a:p>
          <a:p>
            <a:pPr>
              <a:lnSpc>
                <a:spcPct val="120000"/>
              </a:lnSpc>
            </a:pPr>
            <a:endParaRPr lang="ru-RU" dirty="0"/>
          </a:p>
        </p:txBody>
      </p:sp>
    </p:spTree>
    <p:extLst>
      <p:ext uri="{BB962C8B-B14F-4D97-AF65-F5344CB8AC3E}">
        <p14:creationId xmlns:p14="http://schemas.microsoft.com/office/powerpoint/2010/main" val="19207444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280</TotalTime>
  <Words>2653</Words>
  <Application>Microsoft Office PowerPoint</Application>
  <PresentationFormat>Экран (4:3)</PresentationFormat>
  <Paragraphs>151</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Солнцестояние</vt:lpstr>
      <vt:lpstr>Лекция 8. Христианская надежда. Молитва Господня.</vt:lpstr>
      <vt:lpstr>Катехизис свт. Филарета о христианской надежде</vt:lpstr>
      <vt:lpstr>Презентация PowerPoint</vt:lpstr>
      <vt:lpstr>О молитве</vt:lpstr>
      <vt:lpstr>Презентация PowerPoint</vt:lpstr>
      <vt:lpstr>Презентация PowerPoint</vt:lpstr>
      <vt:lpstr>Презентация PowerPoint</vt:lpstr>
      <vt:lpstr>Виды молитвы</vt:lpstr>
      <vt:lpstr>Презентация PowerPoint</vt:lpstr>
      <vt:lpstr>О молитве Господа</vt:lpstr>
      <vt:lpstr>О призывании</vt:lpstr>
      <vt:lpstr>О первом прошении </vt:lpstr>
      <vt:lpstr>О втором прошении </vt:lpstr>
      <vt:lpstr>О третьем прошении </vt:lpstr>
      <vt:lpstr>О четвертом прошении </vt:lpstr>
      <vt:lpstr>О пятом прошении </vt:lpstr>
      <vt:lpstr>Презентация PowerPoint</vt:lpstr>
      <vt:lpstr>О шестом прошении </vt:lpstr>
      <vt:lpstr>О седьмом прошении </vt:lpstr>
      <vt:lpstr>О славословии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dc:title>
  <dc:creator>Windows User</dc:creator>
  <cp:lastModifiedBy>Windows User</cp:lastModifiedBy>
  <cp:revision>21</cp:revision>
  <dcterms:created xsi:type="dcterms:W3CDTF">2014-11-24T11:47:55Z</dcterms:created>
  <dcterms:modified xsi:type="dcterms:W3CDTF">2014-11-26T15:58:20Z</dcterms:modified>
</cp:coreProperties>
</file>