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6" r:id="rId6"/>
    <p:sldId id="267" r:id="rId7"/>
    <p:sldId id="268" r:id="rId8"/>
    <p:sldId id="271" r:id="rId9"/>
    <p:sldId id="272" r:id="rId10"/>
    <p:sldId id="270" r:id="rId11"/>
    <p:sldId id="263" r:id="rId12"/>
    <p:sldId id="259" r:id="rId13"/>
    <p:sldId id="260" r:id="rId14"/>
    <p:sldId id="264" r:id="rId15"/>
    <p:sldId id="265" r:id="rId16"/>
    <p:sldId id="273" r:id="rId17"/>
    <p:sldId id="274" r:id="rId18"/>
    <p:sldId id="26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F8C9B09-6456-4F5C-B809-30ABC6DEF0E2}" type="datetimeFigureOut">
              <a:rPr lang="ru-RU" smtClean="0"/>
              <a:t>15.11.2014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B017A4E-209B-4A68-9B0B-FDAEC14887C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348880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7 лекция. </a:t>
            </a:r>
            <a:r>
              <a:rPr lang="ru-RU" b="1" dirty="0" smtClean="0"/>
              <a:t>Девятая и десятая заповеди закона Божия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2300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70609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/>
              <a:t>Прп</a:t>
            </a:r>
            <a:r>
              <a:rPr lang="ru-RU" sz="2800" b="1" dirty="0" smtClean="0"/>
              <a:t>. Иоанн </a:t>
            </a:r>
            <a:r>
              <a:rPr lang="ru-RU" sz="2800" b="1" dirty="0" err="1" smtClean="0"/>
              <a:t>Лествичник</a:t>
            </a:r>
            <a:r>
              <a:rPr lang="ru-RU" sz="2800" b="1" dirty="0" smtClean="0"/>
              <a:t>. </a:t>
            </a:r>
            <a:r>
              <a:rPr lang="ru-RU" sz="2800" b="1" dirty="0" err="1" smtClean="0"/>
              <a:t>Лествица</a:t>
            </a:r>
            <a:r>
              <a:rPr lang="ru-RU" sz="2800" b="1" dirty="0" smtClean="0"/>
              <a:t>. Слово 10. О </a:t>
            </a:r>
            <a:r>
              <a:rPr lang="ru-RU" sz="2800" b="1" dirty="0"/>
              <a:t>злословии и </a:t>
            </a:r>
            <a:r>
              <a:rPr lang="ru-RU" sz="2800" b="1" dirty="0" smtClean="0"/>
              <a:t>клевете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50076"/>
            <a:ext cx="8466144" cy="5472608"/>
          </a:xfrm>
        </p:spPr>
        <p:txBody>
          <a:bodyPr>
            <a:normAutofit fontScale="55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Злословие есть исчадие ненависти, тонкий недуг; большая сокровенная и таящаяся пиявица, которая высасывает и истребляет кровь любви; лицемерие любви; причина осквернения и отягощения сердца; истребление </a:t>
            </a:r>
            <a:r>
              <a:rPr lang="ru-RU" dirty="0" smtClean="0"/>
              <a:t>чистоты.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Услышав, что некоторые злословят ближних, я запретил им; делатели же сего зла в извинение отвечали, что они делают это из любви и попечения о </a:t>
            </a:r>
            <a:r>
              <a:rPr lang="ru-RU" dirty="0" err="1"/>
              <a:t>злословимом</a:t>
            </a:r>
            <a:r>
              <a:rPr lang="ru-RU" dirty="0"/>
              <a:t>. Но я сказал им: «оставьте такую любовь», чтобы не оказалось ложным сказанное:«</a:t>
            </a:r>
            <a:r>
              <a:rPr lang="ru-RU" dirty="0" err="1"/>
              <a:t>оклеветающаго</a:t>
            </a:r>
            <a:r>
              <a:rPr lang="ru-RU" dirty="0"/>
              <a:t> тай </a:t>
            </a:r>
            <a:r>
              <a:rPr lang="ru-RU" dirty="0" err="1"/>
              <a:t>искренняго</a:t>
            </a:r>
            <a:r>
              <a:rPr lang="ru-RU" dirty="0"/>
              <a:t> своего, сего </a:t>
            </a:r>
            <a:r>
              <a:rPr lang="ru-RU" dirty="0" err="1"/>
              <a:t>изгонях</a:t>
            </a:r>
            <a:r>
              <a:rPr lang="ru-RU" dirty="0"/>
              <a:t>» </a:t>
            </a:r>
            <a:r>
              <a:rPr lang="ru-RU" dirty="0" smtClean="0"/>
              <a:t>(</a:t>
            </a:r>
            <a:r>
              <a:rPr lang="ru-RU" dirty="0" err="1" smtClean="0"/>
              <a:t>Пс</a:t>
            </a:r>
            <a:r>
              <a:rPr lang="ru-RU" dirty="0" smtClean="0"/>
              <a:t>. 100:5). </a:t>
            </a:r>
            <a:r>
              <a:rPr lang="ru-RU" dirty="0"/>
              <a:t>Если ты истинно любишь ближнего, как говоришь, то не осмеивай его, а молись о нем втайне; ибо сей образ любви приятен Богу. Станешь остерегаться осуждать согрешающих, если всегда будешь помнить, что Иуда был в соборе учеников Христовых, а разбойник в числе убийц; но в одно мгновение произошла с ними чудная </a:t>
            </a:r>
            <a:r>
              <a:rPr lang="ru-RU" dirty="0" smtClean="0"/>
              <a:t>перемена.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Как огонь противен воде, так и кающемуся </a:t>
            </a:r>
            <a:r>
              <a:rPr lang="ru-RU" dirty="0" err="1"/>
              <a:t>несродно</a:t>
            </a:r>
            <a:r>
              <a:rPr lang="ru-RU" dirty="0"/>
              <a:t> судить. Если бы ты увидел кого-либо согрешающего даже при самом исходе души из тела, то и тогда не осуждай его; ибо суд Божий неизвестен людям. Некоторые явно впадали в великие согрешения, но большие добродетели совершали втайне; и те, которые любили осмеивать их, обманулись, гоняясь за дымом и не видя солнца.</a:t>
            </a:r>
          </a:p>
        </p:txBody>
      </p:sp>
    </p:spTree>
    <p:extLst>
      <p:ext uri="{BB962C8B-B14F-4D97-AF65-F5344CB8AC3E}">
        <p14:creationId xmlns:p14="http://schemas.microsoft.com/office/powerpoint/2010/main" val="350387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Добродетели, противоположные грехам против девятой заповеди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endParaRPr lang="ru-RU" dirty="0"/>
          </a:p>
          <a:p>
            <a:pPr marL="1440000">
              <a:lnSpc>
                <a:spcPct val="200000"/>
              </a:lnSpc>
            </a:pPr>
            <a:r>
              <a:rPr lang="ru-RU" b="1" dirty="0" smtClean="0"/>
              <a:t>Честность</a:t>
            </a:r>
          </a:p>
          <a:p>
            <a:pPr marL="1512000">
              <a:lnSpc>
                <a:spcPct val="200000"/>
              </a:lnSpc>
            </a:pPr>
            <a:r>
              <a:rPr lang="ru-RU" b="1" dirty="0" smtClean="0"/>
              <a:t>Обуздание своего языка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842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Десятая заповедь закона Божия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75280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60000"/>
              </a:lnSpc>
            </a:pPr>
            <a:r>
              <a:rPr lang="ru-RU" sz="2800" b="1" i="1" dirty="0"/>
              <a:t>Не желай дома ближнего твоего; не желай жены ближнего твоего, [ни поля его,] ни раба его, ни рабыни его, ни вола его, ни осла его, [ни всякого скота его,] ничего, что у ближнего </a:t>
            </a:r>
            <a:r>
              <a:rPr lang="ru-RU" sz="2800" b="1" i="1" dirty="0" smtClean="0"/>
              <a:t>твоего</a:t>
            </a:r>
            <a:r>
              <a:rPr lang="ru-RU" sz="2800" dirty="0" smtClean="0"/>
              <a:t> (Исх. 20:17).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55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074144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Катехизис </a:t>
            </a:r>
            <a:r>
              <a:rPr lang="ru-RU" sz="2800" b="1" dirty="0" err="1" smtClean="0"/>
              <a:t>свт</a:t>
            </a:r>
            <a:r>
              <a:rPr lang="ru-RU" sz="2800" b="1" dirty="0" smtClean="0"/>
              <a:t>. Филарета о десятой заповеди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856984" cy="5843736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Десятой заповедью запрещаются </a:t>
            </a:r>
            <a:r>
              <a:rPr lang="ru-RU" sz="1500" i="1" dirty="0"/>
              <a:t>желания</a:t>
            </a:r>
            <a:r>
              <a:rPr lang="ru-RU" sz="1500" dirty="0"/>
              <a:t> и связанные с ними </a:t>
            </a:r>
            <a:r>
              <a:rPr lang="ru-RU" sz="1500" i="1" dirty="0"/>
              <a:t>помышления</a:t>
            </a:r>
            <a:r>
              <a:rPr lang="ru-RU" sz="1500" dirty="0"/>
              <a:t>, противоречащие любви к ближнему.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b="1" dirty="0" smtClean="0"/>
              <a:t>Почему </a:t>
            </a:r>
            <a:r>
              <a:rPr lang="ru-RU" sz="1500" b="1" dirty="0"/>
              <a:t>запрещаются не только дела, но и желания?</a:t>
            </a:r>
            <a:endParaRPr lang="ru-RU" sz="15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Запрещаются не только злые дела, но и недобрые желания и помышления, </a:t>
            </a:r>
            <a:r>
              <a:rPr lang="ru-RU" sz="1500" b="1" dirty="0"/>
              <a:t>во-первых</a:t>
            </a:r>
            <a:r>
              <a:rPr lang="ru-RU" sz="1500" dirty="0"/>
              <a:t>, потому что, когда в душе есть недобрые желания и помышления, то душа уже становится нечистой перед Богом и недостойна Его, как говорит Соломон: </a:t>
            </a:r>
            <a:r>
              <a:rPr lang="ru-RU" sz="1500" i="1" dirty="0"/>
              <a:t>Мерзость пред Господом — помышления злых</a:t>
            </a:r>
            <a:r>
              <a:rPr lang="ru-RU" sz="1500" dirty="0"/>
              <a:t> (Притч. 15:26). И поэтому нужно очищать себя и от этих внутренних нечистот, как учит апостол: </a:t>
            </a:r>
            <a:r>
              <a:rPr lang="ru-RU" sz="1500" i="1" dirty="0"/>
              <a:t>Очистим себя от всякой скверны плоти и духа, совершая святыню в страхе Божием</a:t>
            </a:r>
            <a:r>
              <a:rPr lang="ru-RU" sz="1500" dirty="0"/>
              <a:t> (2 Кор.. 7:1). </a:t>
            </a:r>
            <a:r>
              <a:rPr lang="ru-RU" sz="1500" b="1" dirty="0"/>
              <a:t>Во-вторых</a:t>
            </a:r>
            <a:r>
              <a:rPr lang="ru-RU" sz="1500" dirty="0"/>
              <a:t>, потому, что для предотвращения злых дел нужно подавлять в себе греховные желания и помышления, из которых, как из семян, произрастают злые дела, как сказано: </a:t>
            </a:r>
            <a:r>
              <a:rPr lang="ru-RU" sz="1500" i="1" dirty="0"/>
              <a:t>Из сердца исходят злые помыслы, убийства, прелюбодеяния, любодеяния, кражи, лжесвидетельства, хуления</a:t>
            </a:r>
            <a:r>
              <a:rPr lang="ru-RU" sz="1500" dirty="0"/>
              <a:t> (Мф. 15:19). </a:t>
            </a:r>
            <a:r>
              <a:rPr lang="ru-RU" sz="1500" i="1" dirty="0"/>
              <a:t>Каждый искушается, увлекаясь и обольщаясь собственною </a:t>
            </a:r>
            <a:r>
              <a:rPr lang="ru-RU" sz="1500" i="1" dirty="0" err="1"/>
              <a:t>похотию</a:t>
            </a:r>
            <a:r>
              <a:rPr lang="ru-RU" sz="1500" i="1" dirty="0"/>
              <a:t>. Похоть же, зачавши, </a:t>
            </a:r>
            <a:r>
              <a:rPr lang="ru-RU" sz="1500" i="1" dirty="0" err="1"/>
              <a:t>раждает</a:t>
            </a:r>
            <a:r>
              <a:rPr lang="ru-RU" sz="1500" i="1" dirty="0"/>
              <a:t> грех; а сделанный грех </a:t>
            </a:r>
            <a:r>
              <a:rPr lang="ru-RU" sz="1500" i="1" dirty="0" err="1"/>
              <a:t>раждает</a:t>
            </a:r>
            <a:r>
              <a:rPr lang="ru-RU" sz="1500" i="1" dirty="0"/>
              <a:t> смерть</a:t>
            </a:r>
            <a:r>
              <a:rPr lang="ru-RU" sz="1500" dirty="0"/>
              <a:t> (</a:t>
            </a:r>
            <a:r>
              <a:rPr lang="ru-RU" sz="1500" dirty="0" err="1"/>
              <a:t>Иак</a:t>
            </a:r>
            <a:r>
              <a:rPr lang="ru-RU" sz="1500" dirty="0"/>
              <a:t>.. 1:14-15).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b="1" dirty="0" smtClean="0"/>
              <a:t>Какая </a:t>
            </a:r>
            <a:r>
              <a:rPr lang="ru-RU" sz="1500" b="1" dirty="0"/>
              <a:t>страсть запрещается десятой заповедью?</a:t>
            </a:r>
            <a:endParaRPr lang="ru-RU" sz="15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Когда запрещается желать чего бы то ни было, принадлежащего ближнему, то запрещается </a:t>
            </a:r>
            <a:r>
              <a:rPr lang="ru-RU" sz="1500" b="1" dirty="0"/>
              <a:t>зависть</a:t>
            </a:r>
            <a:r>
              <a:rPr lang="ru-RU" sz="15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b="1" dirty="0" smtClean="0"/>
              <a:t>Какие </a:t>
            </a:r>
            <a:r>
              <a:rPr lang="ru-RU" sz="1500" b="1" dirty="0"/>
              <a:t>мысли и желания запрещаются десятой заповедью?</a:t>
            </a:r>
            <a:endParaRPr lang="ru-RU" sz="15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Словами: </a:t>
            </a:r>
            <a:r>
              <a:rPr lang="ru-RU" sz="1500" b="1" dirty="0"/>
              <a:t>Не желай себе жены ближнего твоего</a:t>
            </a:r>
            <a:r>
              <a:rPr lang="ru-RU" sz="1500" dirty="0"/>
              <a:t> — запрещаются мысли и желания сладострастные, или внутреннее прелюбодеяние.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b="1" dirty="0" smtClean="0"/>
              <a:t> </a:t>
            </a:r>
            <a:r>
              <a:rPr lang="ru-RU" sz="1500" dirty="0" smtClean="0"/>
              <a:t>Словами: </a:t>
            </a:r>
            <a:r>
              <a:rPr lang="ru-RU" sz="1500" b="1" dirty="0" smtClean="0"/>
              <a:t>Не </a:t>
            </a:r>
            <a:r>
              <a:rPr lang="ru-RU" sz="1500" b="1" dirty="0"/>
              <a:t>желай дома ближнего твоего, ни поля его, ни раба его, ни рабыни его, ни вола его, ни осла его, ни всякого скота его, ни всего того, что есть ближнего твоего</a:t>
            </a:r>
            <a:r>
              <a:rPr lang="ru-RU" sz="1500" dirty="0"/>
              <a:t> — запрещаются корыстолюбивые и властолюбивые мысли и желания.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b="1" dirty="0" smtClean="0"/>
              <a:t>Какие </a:t>
            </a:r>
            <a:r>
              <a:rPr lang="ru-RU" sz="1500" b="1" dirty="0"/>
              <a:t>обязанности следует исполнять в соответствии с десятой заповедью?</a:t>
            </a:r>
            <a:endParaRPr lang="ru-RU" sz="15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Соответственно этим запрещениям десятая заповедь накладывает на нас следующие обязанности: </a:t>
            </a:r>
            <a:r>
              <a:rPr lang="ru-RU" sz="1500" b="1" dirty="0"/>
              <a:t>хранить чистоту сердца; довольствоваться тем, что Бог нам посылает</a:t>
            </a:r>
            <a:r>
              <a:rPr lang="ru-RU" sz="15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b="1" dirty="0" smtClean="0"/>
              <a:t>Что </a:t>
            </a:r>
            <a:r>
              <a:rPr lang="ru-RU" sz="1500" b="1" dirty="0"/>
              <a:t>особенно необходимо для очищения сердца?</a:t>
            </a:r>
            <a:endParaRPr lang="ru-RU" sz="15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Для очищения сердца особенно необходимо частое и усердное </a:t>
            </a:r>
            <a:r>
              <a:rPr lang="ru-RU" sz="1500" b="1" dirty="0" err="1"/>
              <a:t>призывание</a:t>
            </a:r>
            <a:r>
              <a:rPr lang="ru-RU" sz="1500" b="1" dirty="0"/>
              <a:t> имени Господа нашего Иисуса Христа</a:t>
            </a:r>
            <a:r>
              <a:rPr lang="ru-RU" sz="15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69733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1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err="1"/>
              <a:t>Прот</a:t>
            </a:r>
            <a:r>
              <a:rPr lang="ru-RU" sz="2000" dirty="0"/>
              <a:t>. Евгений Попов. Нравственное богословие для мирян в порядке десяти заповедей Божиих (изд. 1901). Заповедь </a:t>
            </a:r>
            <a:r>
              <a:rPr lang="ru-RU" sz="2000" dirty="0" smtClean="0"/>
              <a:t>10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538152" cy="604867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/>
              <a:t>О нравственном настроении чувствований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Зависть вообще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Зависть внешним преимуществам ближнего: красоте, богатству, уму и благосостоянию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Зависть по отношению к некоторым дарам духовным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Зависть возможности другому грешить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Соревнование ближнему в делах суетных или прямо порочных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Тайные недоброжелательства ближним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 err="1"/>
              <a:t>Злоумышленность</a:t>
            </a:r>
            <a:r>
              <a:rPr lang="ru-RU" sz="1800" dirty="0"/>
              <a:t> против ближнего на деле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 err="1"/>
              <a:t>Злорадование</a:t>
            </a:r>
            <a:r>
              <a:rPr lang="ru-RU" sz="1800" dirty="0"/>
              <a:t> несчастью ближнего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Бесовское </a:t>
            </a:r>
            <a:r>
              <a:rPr lang="ru-RU" sz="1800" dirty="0" err="1"/>
              <a:t>злорадование</a:t>
            </a:r>
            <a:r>
              <a:rPr lang="ru-RU" sz="1800" dirty="0"/>
              <a:t>, т. е. греху невинного лица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Всегдашнее недовольство своим состоянием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 err="1"/>
              <a:t>Неразвитие</a:t>
            </a:r>
            <a:r>
              <a:rPr lang="ru-RU" sz="1800" dirty="0"/>
              <a:t> в себе чистых природных чувств: истины, изящного, стыда и особенно религиозных, чем приобретается чистота и доброта сердца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Омертвление, или бесчувствие сердца к духовным предметам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/>
              <a:t>О нравственном направлении умственных сил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Не нравственное направление деятельности пяти чувств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Нечистота воображения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Слабая для доброго память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800" dirty="0"/>
              <a:t>Нечистота ума и о </a:t>
            </a:r>
            <a:r>
              <a:rPr lang="ru-RU" sz="1800" dirty="0" err="1"/>
              <a:t>богомыслии</a:t>
            </a:r>
            <a:endParaRPr lang="ru-RU" sz="1800" dirty="0"/>
          </a:p>
          <a:p>
            <a:pPr marL="0" indent="283464" algn="just">
              <a:spcBef>
                <a:spcPts val="0"/>
              </a:spcBef>
            </a:pPr>
            <a:r>
              <a:rPr lang="ru-RU" sz="1800" dirty="0" err="1"/>
              <a:t>Несохранение</a:t>
            </a:r>
            <a:r>
              <a:rPr lang="ru-RU" sz="1800" dirty="0"/>
              <a:t> в чистоте своей </a:t>
            </a:r>
            <a:r>
              <a:rPr lang="ru-RU" sz="1800" dirty="0" smtClean="0"/>
              <a:t>совести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51124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620688"/>
            <a:ext cx="8034096" cy="5627712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ru-RU" b="1" dirty="0"/>
              <a:t>О нравственном направлении воли</a:t>
            </a:r>
            <a:endParaRPr lang="ru-RU" dirty="0"/>
          </a:p>
          <a:p>
            <a:pPr algn="just"/>
            <a:r>
              <a:rPr lang="ru-RU" dirty="0" err="1"/>
              <a:t>Неразвитие</a:t>
            </a:r>
            <a:r>
              <a:rPr lang="ru-RU" dirty="0"/>
              <a:t> в себе нравственного характера</a:t>
            </a:r>
          </a:p>
          <a:p>
            <a:pPr marL="82296" indent="0" algn="just">
              <a:buNone/>
            </a:pPr>
            <a:r>
              <a:rPr lang="ru-RU" dirty="0"/>
              <a:t> </a:t>
            </a:r>
          </a:p>
          <a:p>
            <a:pPr marL="82296" indent="0" algn="just">
              <a:buNone/>
            </a:pPr>
            <a:r>
              <a:rPr lang="ru-RU" b="1" dirty="0"/>
              <a:t>Семь дел милосердия духовного</a:t>
            </a:r>
            <a:endParaRPr lang="ru-RU" dirty="0"/>
          </a:p>
          <a:p>
            <a:pPr algn="just"/>
            <a:r>
              <a:rPr lang="ru-RU" dirty="0"/>
              <a:t>Несведущего научить истине и добру</a:t>
            </a:r>
          </a:p>
          <a:p>
            <a:pPr algn="just"/>
            <a:r>
              <a:rPr lang="ru-RU" dirty="0"/>
              <a:t>Обратить грешника от заблуждения пути его</a:t>
            </a:r>
          </a:p>
          <a:p>
            <a:pPr algn="just"/>
            <a:r>
              <a:rPr lang="ru-RU" dirty="0"/>
              <a:t>Подать ближнему благовременный совет</a:t>
            </a:r>
          </a:p>
          <a:p>
            <a:pPr algn="just"/>
            <a:r>
              <a:rPr lang="ru-RU" dirty="0"/>
              <a:t>Печального утешить</a:t>
            </a:r>
          </a:p>
          <a:p>
            <a:pPr algn="just"/>
            <a:r>
              <a:rPr lang="ru-RU" dirty="0"/>
              <a:t>Молиться за ближних, а особенно за погибающего грешника</a:t>
            </a:r>
          </a:p>
          <a:p>
            <a:pPr algn="just"/>
            <a:r>
              <a:rPr lang="ru-RU" dirty="0"/>
              <a:t>Не воздавать ближнему злом за зло (не мстить)</a:t>
            </a:r>
          </a:p>
          <a:p>
            <a:pPr algn="just"/>
            <a:r>
              <a:rPr lang="ru-RU" dirty="0"/>
              <a:t>Простить в сердце врага (не помнить зла)</a:t>
            </a:r>
          </a:p>
          <a:p>
            <a:pPr algn="just"/>
            <a:r>
              <a:rPr lang="ru-RU" dirty="0"/>
              <a:t> </a:t>
            </a:r>
          </a:p>
          <a:p>
            <a:pPr marL="82296" indent="0" algn="just">
              <a:buNone/>
            </a:pPr>
            <a:r>
              <a:rPr lang="ru-RU" b="1" dirty="0"/>
              <a:t>О приготовлении к будущей жизни</a:t>
            </a:r>
            <a:endParaRPr lang="ru-RU" dirty="0"/>
          </a:p>
          <a:p>
            <a:pPr algn="just"/>
            <a:r>
              <a:rPr lang="ru-RU" dirty="0" err="1"/>
              <a:t>Нестремление</a:t>
            </a:r>
            <a:r>
              <a:rPr lang="ru-RU" dirty="0"/>
              <a:t> к христианскому совершенству</a:t>
            </a:r>
          </a:p>
          <a:p>
            <a:pPr algn="just"/>
            <a:r>
              <a:rPr lang="ru-RU" dirty="0" err="1"/>
              <a:t>Неприготовление</a:t>
            </a:r>
            <a:r>
              <a:rPr lang="ru-RU" dirty="0"/>
              <a:t> к смерти</a:t>
            </a:r>
          </a:p>
          <a:p>
            <a:pPr marL="82296" indent="0" algn="just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805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 зависти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47800"/>
            <a:ext cx="8250120" cy="4800600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000" b="1" dirty="0" err="1" smtClean="0"/>
              <a:t>Свт</a:t>
            </a:r>
            <a:r>
              <a:rPr lang="ru-RU" sz="2000" b="1" dirty="0" smtClean="0"/>
              <a:t>. Димитрий Ростовский</a:t>
            </a:r>
            <a:r>
              <a:rPr lang="ru-RU" sz="2000" dirty="0" smtClean="0"/>
              <a:t>: «Зависть </a:t>
            </a:r>
            <a:r>
              <a:rPr lang="ru-RU" sz="2000" dirty="0"/>
              <a:t>– причина всякого зла, всему же доброму враг. По зависти Каин убил Авеля. Исав преследовал Иакова, Саул гнал Давида, и бесчисленное множество зол по зависти творится в мире. Зависть и ненависть затворяют Небо, ослепляют разум, помрачают душу, отягчают совесть, опечаливают Бога, веселят бесов. Тот, «кто ненавидит брата своего, тот находится во тьме, и во тьме ходит, и не знает, куда идет» (1 Ин. 2, 11),- говорил апостол. Зависть не может предпочитать полезное: «где зависть и сварливость,- говорит апостол,- там неустройство» (</a:t>
            </a:r>
            <a:r>
              <a:rPr lang="ru-RU" sz="2000" dirty="0" err="1"/>
              <a:t>Иак</a:t>
            </a:r>
            <a:r>
              <a:rPr lang="ru-RU" sz="2000" dirty="0"/>
              <a:t>. 3, 16). Итак, будь благодарен за свое положение, дарованное тебе от Бога; держись того, что дал тебе Бог, и не завидуй тем, кто больше тебя благополучием и честью; к чему ты призван, в чем устроен, в том и пребывай, о большем же завистливо не ревнуй. Облеченных честью от Бога и от людей и ты почитай и, отвечая им, будь любезен и смирен. Не отнимай завистью у того, кому Бог что-либо даровал, и не восхищай с гордостью себе, ибо никто не может ничего достать себе сам, если не даст ему Бог, ибо всякая власть и честь от </a:t>
            </a:r>
            <a:r>
              <a:rPr lang="ru-RU" sz="2000" dirty="0" smtClean="0"/>
              <a:t>Бога».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9457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394136" cy="5616624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b="1" dirty="0" err="1" smtClean="0"/>
              <a:t>Свт</a:t>
            </a:r>
            <a:r>
              <a:rPr lang="ru-RU" sz="2000" b="1" dirty="0" smtClean="0"/>
              <a:t>. Феофан Затворник</a:t>
            </a:r>
            <a:r>
              <a:rPr lang="ru-RU" sz="2000" dirty="0" smtClean="0"/>
              <a:t>: «</a:t>
            </a:r>
            <a:r>
              <a:rPr lang="ru-RU" sz="2000" dirty="0"/>
              <a:t>Жители Назарета дивились слову Господа, а все же не веровали: помешала зависть, как открыл Сам Господь. И всякая страсть противна истине и добру, зависть же больше всех, ибо сущность ее составляет ложь и злоба. Эта страсть самая несправедливая и самая ядовитая и для носящего ее, и для того, на кого она обращена. В малых размерах она бывает у всякого, если равный, а тем более худший берет верх. Эгоизм раздражается, и зависть начинает точить сердце. Это еще не так бывает мучительно, когда и самому открыта дорога; но когда она заграждается тем, к кому уже зачалась зависть, тогда стремлениям ее нет удержу, тут мир невозможен. Зависть требует свержения с горы своего противника, и не успокоится, пока как-нибудь не достигнет этого или не погубит самого завидующего. Доброжелатели, у которых симпатии преобладают над эгоистическими чувствами, не страдают от зависти. Это и указывает путь к Погашению зависти всякому, мучимому ею. Надо спешить возбудить доброжелательство, особенно к тому, которому завидуешь, и обнаружить это делом - тотчас зависть и стихнет. Несколько повторений в том же роде – и, с Божией помощью, она совсем уляжется. Но так оставить ее - измучит, иссушит и вгонит в гроб, если не одолеешь себя и не прекратишь делать зло тому, кому завидуешь.</a:t>
            </a:r>
            <a:r>
              <a:rPr lang="ru-RU" sz="2000" dirty="0" smtClean="0"/>
              <a:t>».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1059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9808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908720"/>
            <a:ext cx="7890080" cy="5544616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200" b="1" dirty="0"/>
              <a:t>Что следует делать, заметив в себе грех?</a:t>
            </a:r>
            <a:endParaRPr lang="ru-RU" sz="2200" dirty="0"/>
          </a:p>
          <a:p>
            <a:pPr marL="0" indent="457200" algn="just">
              <a:buNone/>
            </a:pPr>
            <a:r>
              <a:rPr lang="ru-RU" sz="2200" dirty="0"/>
              <a:t>Когда видим в себе грех, то следует не только немедленно принести покаяние и твердо решиться впредь избегать греха, но и стараться по возможности загладить сделанный им соблазн или вред противоположными ему добрыми делами. Так поступил </a:t>
            </a:r>
            <a:r>
              <a:rPr lang="ru-RU" sz="2200" dirty="0" err="1"/>
              <a:t>Закхей</a:t>
            </a:r>
            <a:r>
              <a:rPr lang="ru-RU" sz="2200" dirty="0"/>
              <a:t> мытарь, когда сказал Господу: </a:t>
            </a:r>
            <a:r>
              <a:rPr lang="ru-RU" sz="2200" i="1" dirty="0"/>
              <a:t>Господи! половину имения моего я отдам нищим, и, если кого чем обидел, воздам вчетверо</a:t>
            </a:r>
            <a:r>
              <a:rPr lang="ru-RU" sz="2200" dirty="0"/>
              <a:t> (</a:t>
            </a:r>
            <a:r>
              <a:rPr lang="ru-RU" sz="2200" dirty="0" err="1"/>
              <a:t>Лк</a:t>
            </a:r>
            <a:r>
              <a:rPr lang="ru-RU" sz="2200" dirty="0"/>
              <a:t>.. 19:8</a:t>
            </a:r>
            <a:r>
              <a:rPr lang="ru-RU" sz="2200" dirty="0" smtClean="0"/>
              <a:t>).</a:t>
            </a:r>
          </a:p>
          <a:p>
            <a:pPr marL="0" indent="457200" algn="just">
              <a:buNone/>
            </a:pPr>
            <a:r>
              <a:rPr lang="ru-RU" sz="2200" b="1" dirty="0" smtClean="0"/>
              <a:t>Как </a:t>
            </a:r>
            <a:r>
              <a:rPr lang="ru-RU" sz="2200" b="1" dirty="0"/>
              <a:t>следует поступать, если нам кажется, что мы исполнили какую-либо </a:t>
            </a:r>
            <a:r>
              <a:rPr lang="ru-RU" sz="2200" b="1" dirty="0" smtClean="0"/>
              <a:t>заповедь?</a:t>
            </a:r>
            <a:endParaRPr lang="ru-RU" sz="2200" dirty="0"/>
          </a:p>
          <a:p>
            <a:pPr marL="0" indent="457200" algn="just">
              <a:buNone/>
            </a:pPr>
            <a:r>
              <a:rPr lang="ru-RU" sz="2200" dirty="0" smtClean="0"/>
              <a:t>Если </a:t>
            </a:r>
            <a:r>
              <a:rPr lang="ru-RU" sz="2200" dirty="0"/>
              <a:t>нам кажется, что мы исполнили какую-либо заповедь, нужно настроить свое сердце (чувства и мысли) согласно словам Господа нашего Иисуса Христа: </a:t>
            </a:r>
            <a:r>
              <a:rPr lang="ru-RU" sz="2200" i="1" dirty="0"/>
              <a:t>Когда исполните все </a:t>
            </a:r>
            <a:r>
              <a:rPr lang="ru-RU" sz="2200" i="1" dirty="0" err="1"/>
              <a:t>повеленное</a:t>
            </a:r>
            <a:r>
              <a:rPr lang="ru-RU" sz="2200" i="1" dirty="0"/>
              <a:t> вам, говорите: "мы рабы ничего не стоящие, потому что сделали то, что должны были сделать"</a:t>
            </a:r>
            <a:r>
              <a:rPr lang="ru-RU" sz="2200" dirty="0"/>
              <a:t> (</a:t>
            </a:r>
            <a:r>
              <a:rPr lang="ru-RU" sz="2200" dirty="0" err="1"/>
              <a:t>Лк</a:t>
            </a:r>
            <a:r>
              <a:rPr lang="ru-RU" sz="2200" dirty="0"/>
              <a:t>.. 17:10).</a:t>
            </a:r>
          </a:p>
          <a:p>
            <a:pPr marL="0" indent="457200" algn="just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45571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836712"/>
            <a:ext cx="7406640" cy="1472184"/>
          </a:xfrm>
        </p:spPr>
        <p:txBody>
          <a:bodyPr/>
          <a:lstStyle/>
          <a:p>
            <a:pPr algn="ctr"/>
            <a:r>
              <a:rPr lang="ru-RU" b="1" dirty="0" smtClean="0"/>
              <a:t>Девятая заповедь Закона Божия.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996952"/>
            <a:ext cx="7406640" cy="1584176"/>
          </a:xfrm>
          <a:blipFill dpi="0" rotWithShape="1">
            <a:blip r:embed="rId2">
              <a:alphaModFix amt="30000"/>
            </a:blip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lnSpc>
                <a:spcPct val="160000"/>
              </a:lnSpc>
            </a:pPr>
            <a:r>
              <a:rPr lang="ru-RU" sz="2800" b="1" i="1" dirty="0"/>
              <a:t>Не произноси ложного свидетельства на ближнего </a:t>
            </a:r>
            <a:r>
              <a:rPr lang="ru-RU" sz="2800" b="1" i="1" dirty="0" smtClean="0"/>
              <a:t>твоего </a:t>
            </a:r>
            <a:r>
              <a:rPr lang="ru-RU" sz="2800" dirty="0" smtClean="0"/>
              <a:t>(Исх. 20:16).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291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90168" cy="5760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Катехизис </a:t>
            </a:r>
            <a:r>
              <a:rPr lang="ru-RU" sz="2800" b="1" dirty="0" err="1" smtClean="0"/>
              <a:t>свт</a:t>
            </a:r>
            <a:r>
              <a:rPr lang="ru-RU" sz="2800" b="1" dirty="0" smtClean="0"/>
              <a:t>. Филарета о девятой заповеди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610160" cy="569972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Девятой заповедью запрещается </a:t>
            </a:r>
            <a:r>
              <a:rPr lang="ru-RU" sz="1700" b="1" dirty="0"/>
              <a:t>ложное свидетельство</a:t>
            </a:r>
            <a:r>
              <a:rPr lang="ru-RU" sz="1700" dirty="0"/>
              <a:t> на ближнего, а также всякая </a:t>
            </a:r>
            <a:r>
              <a:rPr lang="ru-RU" sz="1700" b="1" dirty="0"/>
              <a:t>ложь</a:t>
            </a:r>
            <a:r>
              <a:rPr lang="ru-RU" sz="17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Какие </a:t>
            </a:r>
            <a:r>
              <a:rPr lang="ru-RU" sz="1700" b="1" dirty="0"/>
              <a:t>бывают виды ложного свидетельства?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Запрещается под наименованием ложного свидетельства: ложное </a:t>
            </a:r>
            <a:r>
              <a:rPr lang="ru-RU" sz="1700" b="1" dirty="0"/>
              <a:t>свидетельство</a:t>
            </a:r>
            <a:r>
              <a:rPr lang="ru-RU" sz="1700" dirty="0"/>
              <a:t> судебное, когда на кого-либо в суде ложно доносят, жалуются, или о чём-либо лжесвидетельствуют; ложное </a:t>
            </a:r>
            <a:r>
              <a:rPr lang="ru-RU" sz="1700" b="1" dirty="0"/>
              <a:t>свидетельство</a:t>
            </a:r>
            <a:r>
              <a:rPr lang="ru-RU" sz="1700" dirty="0"/>
              <a:t> помимо суда, когда на кого-либо </a:t>
            </a:r>
            <a:r>
              <a:rPr lang="ru-RU" sz="1700" b="1" dirty="0"/>
              <a:t>клевещут</a:t>
            </a:r>
            <a:r>
              <a:rPr lang="ru-RU" sz="1700" dirty="0"/>
              <a:t> заочно, или кого-то в лицо </a:t>
            </a:r>
            <a:r>
              <a:rPr lang="ru-RU" sz="1700" b="1" dirty="0"/>
              <a:t>порицают</a:t>
            </a:r>
            <a:r>
              <a:rPr lang="ru-RU" sz="1700" dirty="0"/>
              <a:t> несправедливо.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Можно </a:t>
            </a:r>
            <a:r>
              <a:rPr lang="ru-RU" sz="1700" b="1" dirty="0"/>
              <a:t>ли укорять людей, если в них есть пороки?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Непозволительно укорять других за их пороки. Евангелие не позволяет нам судить о пороках или недостатках ближних, если мы не призваны к обличению их особой обязанностью, а исправлять ближних примером кротости: </a:t>
            </a:r>
            <a:r>
              <a:rPr lang="ru-RU" sz="1700" i="1" dirty="0"/>
              <a:t>Не судите, да не судимы будете</a:t>
            </a:r>
            <a:r>
              <a:rPr lang="ru-RU" sz="1700" dirty="0"/>
              <a:t> (Мф. 7:1).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Является </a:t>
            </a:r>
            <a:r>
              <a:rPr lang="ru-RU" sz="1700" b="1" dirty="0"/>
              <a:t>ли грехом ложь без желания навредить ближнему?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Непозволительна также ложь, при которой нет намерения вредить ближнему. Потому что всякая ложь противоречит любви и уважению к ближнему и недостойна человека, тем более христианина, созданного для истины и любви. </a:t>
            </a:r>
            <a:r>
              <a:rPr lang="ru-RU" sz="1700" i="1" dirty="0"/>
              <a:t>Посему, отвергнув ложь, говорите истину каждый ближнему своему; потому что мы члены друг друга</a:t>
            </a:r>
            <a:r>
              <a:rPr lang="ru-RU" sz="1700" dirty="0"/>
              <a:t> (</a:t>
            </a:r>
            <a:r>
              <a:rPr lang="ru-RU" sz="1700" dirty="0" err="1"/>
              <a:t>Еф</a:t>
            </a:r>
            <a:r>
              <a:rPr lang="ru-RU" sz="1700" dirty="0"/>
              <a:t>. 4:25).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Как </a:t>
            </a:r>
            <a:r>
              <a:rPr lang="ru-RU" sz="1700" b="1" dirty="0"/>
              <a:t>избежать греха против девятой заповеди?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Чтобы избегать грехов против девятой заповеди, следует </a:t>
            </a:r>
            <a:r>
              <a:rPr lang="ru-RU" sz="1700" i="1" dirty="0"/>
              <a:t>обуздывать язык. Кто любит жизнь и хочет видеть добрые дни, тот удерживай язык свой от зла и уста свои от лукавых речей</a:t>
            </a:r>
            <a:r>
              <a:rPr lang="ru-RU" sz="1700" dirty="0"/>
              <a:t> (1 Пет. 3:10). </a:t>
            </a:r>
            <a:r>
              <a:rPr lang="ru-RU" sz="1700" i="1" dirty="0"/>
              <a:t>Если кто из вас думает, что он благочестив, и не обуздывает своего языка, но обольщает свое сердце, у того пустое благочестие</a:t>
            </a:r>
            <a:r>
              <a:rPr lang="ru-RU" sz="1700" dirty="0"/>
              <a:t> (</a:t>
            </a:r>
            <a:r>
              <a:rPr lang="ru-RU" sz="1700" dirty="0" err="1"/>
              <a:t>Иак</a:t>
            </a:r>
            <a:r>
              <a:rPr lang="ru-RU" sz="1700" dirty="0"/>
              <a:t>.. 1:26).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33281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Грехи против девятой заповеди Закона Божия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Обман</a:t>
            </a:r>
          </a:p>
          <a:p>
            <a:r>
              <a:rPr lang="ru-RU" b="1" dirty="0" smtClean="0"/>
              <a:t>Ложный донос</a:t>
            </a:r>
          </a:p>
          <a:p>
            <a:r>
              <a:rPr lang="ru-RU" b="1" dirty="0" smtClean="0"/>
              <a:t>Наговор</a:t>
            </a:r>
          </a:p>
          <a:p>
            <a:r>
              <a:rPr lang="ru-RU" b="1" dirty="0" smtClean="0"/>
              <a:t>Распространение сплетен</a:t>
            </a:r>
          </a:p>
          <a:p>
            <a:r>
              <a:rPr lang="ru-RU" b="1" dirty="0" smtClean="0"/>
              <a:t>Злословие</a:t>
            </a:r>
          </a:p>
          <a:p>
            <a:r>
              <a:rPr lang="ru-RU" b="1" dirty="0" smtClean="0"/>
              <a:t>Клевета</a:t>
            </a:r>
          </a:p>
          <a:p>
            <a:r>
              <a:rPr lang="ru-RU" b="1" dirty="0" smtClean="0"/>
              <a:t>Осуждение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29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498080" cy="620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err="1"/>
              <a:t>Прот</a:t>
            </a:r>
            <a:r>
              <a:rPr lang="ru-RU" sz="2000" dirty="0"/>
              <a:t>. Евгений Попов. Нравственное богословие для мирян в порядке десяти заповедей Божиих (изд. 1901). Заповедь 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538152" cy="5555704"/>
          </a:xfrm>
        </p:spPr>
        <p:txBody>
          <a:bodyPr>
            <a:no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sz="1600" b="1" dirty="0"/>
              <a:t>Виды клеветы</a:t>
            </a:r>
            <a:endParaRPr lang="ru-RU" sz="1600" dirty="0"/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Ложное свидетельство на кого в суде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Ложная защита других в суде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Оправдание присяжными в суде виновного будто бы по человеколюбию и под другими предлогами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Запирательство пред судом в преступлении иногда и при явных уликах или, напротив, принятие на себя небывалой вины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Полное сложение с себя вины своей на невинное лицо при поводе к тому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Ложный донос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Тяжбы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Ябеды, или наушничество, и благоволение к наушникам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 err="1"/>
              <a:t>Посеяние</a:t>
            </a:r>
            <a:r>
              <a:rPr lang="ru-RU" sz="1600" dirty="0"/>
              <a:t> вражды и раздора между кем-либо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Сообщение третьему лицу слышанной, но не проверенной, худой вести о ближнем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Легкомысленное доверие ко всякому слуху о человеке, а отсюда – предубеждение против него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Осуждение ближнего не по праву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 err="1"/>
              <a:t>Нестарание</a:t>
            </a:r>
            <a:r>
              <a:rPr lang="ru-RU" sz="1600" dirty="0"/>
              <a:t> защитить человека от клевет, когда невинность его известна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Без нужды открытие худой тайны из жизни умершего лица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Излишняя мнительность, или подозрения на других без оснований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Предположение о человеке благочестивом по поводу особенного несчастья с ним или постоянных неудач в его жизни, будто он великий грешник (о неповинных страданиях)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Напрасное беспокойство чьего либо духа противным разговором или неосновательным замечанием и упреком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Излишнее смущение кого либо собственным духом от клевет и оттого, что имеет он много напрасных врагов</a:t>
            </a:r>
          </a:p>
          <a:p>
            <a:pPr marL="0" indent="457200">
              <a:spcBef>
                <a:spcPts val="0"/>
              </a:spcBef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4752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6632"/>
            <a:ext cx="8106104" cy="65527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/>
              <a:t>Брань на ближнего</a:t>
            </a:r>
            <a:endParaRPr lang="ru-RU" sz="1600" dirty="0"/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Личное бесчестие ближнему на словах, а также в письме или другим каким образом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Печатная гласность о ком либо в преувеличенном или извращенном виде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Насмешливый над ближним характер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Посмеяние над чьим либо уродством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Неприветливость в обхождении по высокомерию или только по привычной и сознательной грубости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Слишком свободное обращение с другими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Привычка спорить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Привязчивость к словам ближнего с целью </a:t>
            </a:r>
            <a:r>
              <a:rPr lang="ru-RU" sz="1600" dirty="0" err="1"/>
              <a:t>завинить</a:t>
            </a:r>
            <a:r>
              <a:rPr lang="ru-RU" sz="1600" dirty="0"/>
              <a:t> его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 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/>
              <a:t>Ложь словом, соединенная с ложью мысли, равно как и заменяемая какими-либо знаками</a:t>
            </a:r>
            <a:endParaRPr lang="ru-RU" sz="1600" dirty="0"/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Ложь на глазах и упорная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Обман в шутку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Ложь по нужде или, как говорят, «во спасение»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 err="1"/>
              <a:t>Неположительность</a:t>
            </a:r>
            <a:r>
              <a:rPr lang="ru-RU" sz="1600" dirty="0"/>
              <a:t> слова или суждения об одном и том же предмете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Оправдание себя пред другими при полном сознании в душе своей вины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Неискреннее почтение к сочувствию в обхождении (лесть)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Неискренний отзыв о другом, когда требуют ответа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Двусмысленная улыбка при разговоре о ком либо, возбуждающая подозрение относительно этого человека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 err="1"/>
              <a:t>Неизъявление</a:t>
            </a:r>
            <a:r>
              <a:rPr lang="ru-RU" sz="1600" dirty="0"/>
              <a:t> сочувствия и почтения к человеку, которого напрасно не любят или теснят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/>
              <a:t>Относительно данных обещаний ближнему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Неисполнение данного слова в свое время</a:t>
            </a:r>
          </a:p>
          <a:p>
            <a:pPr marL="0" indent="283464" algn="just">
              <a:spcBef>
                <a:spcPts val="0"/>
              </a:spcBef>
            </a:pPr>
            <a:r>
              <a:rPr lang="ru-RU" sz="1600" dirty="0"/>
              <a:t>Неисполнение совсем </a:t>
            </a:r>
            <a:r>
              <a:rPr lang="ru-RU" sz="1600" dirty="0" smtClean="0"/>
              <a:t>обещания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1962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264696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/>
              <a:t>О воздержании языка</a:t>
            </a:r>
            <a:endParaRPr lang="ru-RU" sz="1600" dirty="0"/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Празднословие и болтливость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Безвременный и чрезмерный (неподобный) смех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Пустые или суетные по содержанию басни и сказки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Самохвальство вообще и случайными какими либо преимуществами, особенно пред новыми лицами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 err="1"/>
              <a:t>Незаботливость</a:t>
            </a:r>
            <a:r>
              <a:rPr lang="ru-RU" sz="1600" dirty="0"/>
              <a:t> о своем добром имени или же, напротив, излишняя забота о том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 err="1"/>
              <a:t>Heтерпение</a:t>
            </a:r>
            <a:r>
              <a:rPr lang="ru-RU" sz="1600" dirty="0"/>
              <a:t> обличающей правды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Открытие тайны своей или чужой прежде времени или когда не требуется это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/>
              <a:t>Об излишнем любопытстве</a:t>
            </a:r>
            <a:endParaRPr lang="ru-RU" sz="1600" dirty="0"/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Любопытство к чужим письмам и бумагам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Привычка подслушивать или подсматривать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Праздное дознание о слабых сторонах ближнего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Страсть расспрашивать или рассказывать о новостях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 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/>
              <a:t>Об улучшении своей речи, или дара словесного</a:t>
            </a:r>
            <a:endParaRPr lang="ru-RU" sz="1600" dirty="0"/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Необдуманная, или небрежная речь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Привычка пересекать чужую речь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Безотвязная просьба или же только учащаемая без крайней нужды</a:t>
            </a:r>
          </a:p>
          <a:p>
            <a:pPr marL="0" indent="457200" algn="just">
              <a:spcBef>
                <a:spcPts val="0"/>
              </a:spcBef>
            </a:pPr>
            <a:r>
              <a:rPr lang="ru-RU" sz="1600" dirty="0"/>
              <a:t>Нехотение ответить на чье-либо письмо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5217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341"/>
            <a:ext cx="7498080" cy="1143000"/>
          </a:xfrm>
        </p:spPr>
        <p:txBody>
          <a:bodyPr/>
          <a:lstStyle/>
          <a:p>
            <a:pPr algn="ctr"/>
            <a:r>
              <a:rPr lang="ru-RU" dirty="0" smtClean="0"/>
              <a:t>Об осуждении ближних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24744"/>
            <a:ext cx="8250120" cy="5472608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000" b="1" dirty="0" err="1" smtClean="0"/>
              <a:t>Свт</a:t>
            </a:r>
            <a:r>
              <a:rPr lang="ru-RU" sz="2000" b="1" dirty="0" smtClean="0"/>
              <a:t>. Иоанн </a:t>
            </a:r>
            <a:r>
              <a:rPr lang="ru-RU" sz="2000" b="1" dirty="0"/>
              <a:t>З</a:t>
            </a:r>
            <a:r>
              <a:rPr lang="ru-RU" sz="2000" b="1" dirty="0" smtClean="0"/>
              <a:t>латоуст: </a:t>
            </a:r>
            <a:r>
              <a:rPr lang="ru-RU" sz="2000" dirty="0" smtClean="0"/>
              <a:t>«Если </a:t>
            </a:r>
            <a:r>
              <a:rPr lang="ru-RU" sz="2000" dirty="0"/>
              <a:t>бы мы даже не сделали никакого греха, то уже один этот грех (осуждение), мог бы свести нас в преисподнюю, – </a:t>
            </a:r>
            <a:r>
              <a:rPr lang="ru-RU" sz="2000" i="1" dirty="0"/>
              <a:t>говорит св. Иоанн Златоуст</a:t>
            </a:r>
            <a:r>
              <a:rPr lang="ru-RU" sz="2000" dirty="0"/>
              <a:t>, – Кто строго расследует чужие проступки, тот не получит никакого снисхождения к своим собственным, потому </a:t>
            </a:r>
            <a:r>
              <a:rPr lang="ru-RU" sz="2000" dirty="0" smtClean="0"/>
              <a:t>что Бог</a:t>
            </a:r>
            <a:r>
              <a:rPr lang="ru-RU" sz="2000" dirty="0"/>
              <a:t> произнес суд соответственно не только свойству наших преступлений, но и по твоему суду о других... Не будем строго судить других, чтобы и у нас не потребовали строгого отчета,- мы сами обременены грехами, превышающими всякое помилование. Будем больше сострадать тем, которые грешат, не заслуживая снисхождения, чтобы и мы могли надеяться на такую же милость к себе; хотя, сколько бы ни старались, мы никогда не будем в состоянии оказать такое человеколюбие, в каком имеем нужду от человеколюбивого Бога. Поэтому не безрассудно ли, когда мы сами находимся в такой большой беде, строго разбирать дела своих собратий и вредить самим себе? Таким образом, ты не столько выставляешь его недостойным твоего благодеяния, сколько самого себя – недостойным Божия человеколюбия. Кто строго взыскивает со своего собрата, с того гораздо строже взыщет Бог».</a:t>
            </a:r>
          </a:p>
        </p:txBody>
      </p:sp>
    </p:spTree>
    <p:extLst>
      <p:ext uri="{BB962C8B-B14F-4D97-AF65-F5344CB8AC3E}">
        <p14:creationId xmlns:p14="http://schemas.microsoft.com/office/powerpoint/2010/main" val="314618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341"/>
            <a:ext cx="7498080" cy="907379"/>
          </a:xfrm>
        </p:spPr>
        <p:txBody>
          <a:bodyPr/>
          <a:lstStyle/>
          <a:p>
            <a:pPr algn="ctr"/>
            <a:r>
              <a:rPr lang="ru-RU" dirty="0" smtClean="0"/>
              <a:t>О </a:t>
            </a:r>
            <a:r>
              <a:rPr lang="ru-RU" dirty="0" err="1" smtClean="0"/>
              <a:t>неосуждении</a:t>
            </a:r>
            <a:r>
              <a:rPr lang="ru-RU" dirty="0" smtClean="0"/>
              <a:t> ближних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47800"/>
            <a:ext cx="8178112" cy="5077544"/>
          </a:xfrm>
        </p:spPr>
        <p:txBody>
          <a:bodyPr>
            <a:normAutofit fontScale="625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ru-RU" b="1" dirty="0" smtClean="0"/>
              <a:t>Преподобный </a:t>
            </a:r>
            <a:r>
              <a:rPr lang="ru-RU" b="1" dirty="0" err="1" smtClean="0"/>
              <a:t>авва</a:t>
            </a:r>
            <a:r>
              <a:rPr lang="ru-RU" b="1" dirty="0" smtClean="0"/>
              <a:t> Дорофей</a:t>
            </a:r>
            <a:r>
              <a:rPr lang="ru-RU" dirty="0" smtClean="0"/>
              <a:t>: «Слышал </a:t>
            </a:r>
            <a:r>
              <a:rPr lang="ru-RU" dirty="0"/>
              <a:t>я о некоем брате, что когда он приходил к кому-либо из </a:t>
            </a:r>
            <a:r>
              <a:rPr lang="ru-RU" dirty="0" err="1"/>
              <a:t>братий</a:t>
            </a:r>
            <a:r>
              <a:rPr lang="ru-RU" dirty="0"/>
              <a:t> и видел </a:t>
            </a:r>
            <a:r>
              <a:rPr lang="ru-RU" dirty="0" err="1"/>
              <a:t>келлию</a:t>
            </a:r>
            <a:r>
              <a:rPr lang="ru-RU" dirty="0"/>
              <a:t> его невыметенною и неприбранною, то говорил в себе: блажен сей брат, что отложил заботу обо всём, или даже обо всём земном, и так весь свой ум устремил гор</a:t>
            </a:r>
            <a:r>
              <a:rPr lang="ru-RU" b="1" dirty="0"/>
              <a:t>е</a:t>
            </a:r>
            <a:r>
              <a:rPr lang="ru-RU" dirty="0"/>
              <a:t>́, что не находит времени и </a:t>
            </a:r>
            <a:r>
              <a:rPr lang="ru-RU" dirty="0" err="1"/>
              <a:t>келлию</a:t>
            </a:r>
            <a:r>
              <a:rPr lang="ru-RU" dirty="0"/>
              <a:t> свою привести в порядок. Также если приходил к другому и видел </a:t>
            </a:r>
            <a:r>
              <a:rPr lang="ru-RU" dirty="0" err="1"/>
              <a:t>келлию</a:t>
            </a:r>
            <a:r>
              <a:rPr lang="ru-RU" dirty="0"/>
              <a:t> его убранною, выметенною и чистою, то опять говорил себе: как чиста душа сего брата, так и </a:t>
            </a:r>
            <a:r>
              <a:rPr lang="ru-RU" dirty="0" err="1"/>
              <a:t>келлия</a:t>
            </a:r>
            <a:r>
              <a:rPr lang="ru-RU" dirty="0"/>
              <a:t> его чиста, и состояние </a:t>
            </a:r>
            <a:r>
              <a:rPr lang="ru-RU" dirty="0" err="1"/>
              <a:t>келлии</a:t>
            </a:r>
            <a:r>
              <a:rPr lang="ru-RU" dirty="0"/>
              <a:t> согласно с состоянием души его. И никогда он не говорил ни о ком: сей брат нерадив, или сей тщеславен, но, по своему доброму устроению, получал пользу от каждого. </a:t>
            </a:r>
            <a:r>
              <a:rPr lang="ru-RU" dirty="0" err="1"/>
              <a:t>Благий</a:t>
            </a:r>
            <a:r>
              <a:rPr lang="ru-RU" dirty="0"/>
              <a:t> Бог да подаст нам благое устроение, чтобы и мы могли получать пользу от каждого и никогда не замечать пороков ближнего. Если же мы, по собственной нашей греховности, и замечаем или предполагаем их, то тотчас обратим </a:t>
            </a:r>
            <a:r>
              <a:rPr lang="ru-RU" dirty="0" err="1"/>
              <a:t>помысл</a:t>
            </a:r>
            <a:r>
              <a:rPr lang="ru-RU" dirty="0"/>
              <a:t> наш в добрые мысли. Ибо если человек не будет замечать пороков ближнего, то с </a:t>
            </a:r>
            <a:r>
              <a:rPr lang="ru-RU" dirty="0" err="1"/>
              <a:t>помощию</a:t>
            </a:r>
            <a:r>
              <a:rPr lang="ru-RU" dirty="0"/>
              <a:t> </a:t>
            </a:r>
            <a:r>
              <a:rPr lang="ru-RU" dirty="0" err="1"/>
              <a:t>Божиею</a:t>
            </a:r>
            <a:r>
              <a:rPr lang="ru-RU" dirty="0"/>
              <a:t> рождается в нём благость, которою </a:t>
            </a:r>
            <a:r>
              <a:rPr lang="ru-RU" dirty="0" err="1"/>
              <a:t>благоугождается</a:t>
            </a:r>
            <a:r>
              <a:rPr lang="ru-RU" dirty="0"/>
              <a:t> Бог».</a:t>
            </a:r>
          </a:p>
        </p:txBody>
      </p:sp>
    </p:spTree>
    <p:extLst>
      <p:ext uri="{BB962C8B-B14F-4D97-AF65-F5344CB8AC3E}">
        <p14:creationId xmlns:p14="http://schemas.microsoft.com/office/powerpoint/2010/main" val="195928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979</TotalTime>
  <Words>2217</Words>
  <Application>Microsoft Office PowerPoint</Application>
  <PresentationFormat>Экран (4:3)</PresentationFormat>
  <Paragraphs>154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7 лекция. Девятая и десятая заповеди закона Божия</vt:lpstr>
      <vt:lpstr>Девятая заповедь Закона Божия.</vt:lpstr>
      <vt:lpstr>Катехизис свт. Филарета о девятой заповеди</vt:lpstr>
      <vt:lpstr>Грехи против девятой заповеди Закона Божия</vt:lpstr>
      <vt:lpstr>Прот. Евгений Попов. Нравственное богословие для мирян в порядке десяти заповедей Божиих (изд. 1901). Заповедь 9</vt:lpstr>
      <vt:lpstr>Презентация PowerPoint</vt:lpstr>
      <vt:lpstr>Презентация PowerPoint</vt:lpstr>
      <vt:lpstr>Об осуждении ближних</vt:lpstr>
      <vt:lpstr>О неосуждении ближних</vt:lpstr>
      <vt:lpstr>Прп. Иоанн Лествичник. Лествица. Слово 10. О злословии и клевете</vt:lpstr>
      <vt:lpstr>Добродетели, противоположные грехам против девятой заповеди</vt:lpstr>
      <vt:lpstr>Десятая заповедь закона Божия</vt:lpstr>
      <vt:lpstr>Катехизис свт. Филарета о десятой заповеди</vt:lpstr>
      <vt:lpstr>Прот. Евгений Попов. Нравственное богословие для мирян в порядке десяти заповедей Божиих (изд. 1901). Заповедь 10</vt:lpstr>
      <vt:lpstr>Презентация PowerPoint</vt:lpstr>
      <vt:lpstr>О зависти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лекция. Девятая и десятая заповеди закона Божия</dc:title>
  <dc:creator>Windows User</dc:creator>
  <cp:lastModifiedBy>Windows User</cp:lastModifiedBy>
  <cp:revision>15</cp:revision>
  <dcterms:created xsi:type="dcterms:W3CDTF">2014-11-08T07:55:24Z</dcterms:created>
  <dcterms:modified xsi:type="dcterms:W3CDTF">2014-11-15T08:48:56Z</dcterms:modified>
</cp:coreProperties>
</file>