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9" r:id="rId4"/>
    <p:sldId id="271" r:id="rId5"/>
    <p:sldId id="261" r:id="rId6"/>
    <p:sldId id="262" r:id="rId7"/>
    <p:sldId id="263" r:id="rId8"/>
    <p:sldId id="264" r:id="rId9"/>
    <p:sldId id="265" r:id="rId10"/>
    <p:sldId id="269" r:id="rId11"/>
    <p:sldId id="267" r:id="rId12"/>
    <p:sldId id="260"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E3F1E5-BAB7-45EB-947E-AC8706827D38}" type="datetimeFigureOut">
              <a:rPr lang="ru-RU" smtClean="0"/>
              <a:t>06.11.2014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11ABD5-00B8-4B81-84A9-662D1F8E8ACA}" type="slidenum">
              <a:rPr lang="ru-RU" smtClean="0"/>
              <a:t>‹#›</a:t>
            </a:fld>
            <a:endParaRPr lang="ru-RU"/>
          </a:p>
        </p:txBody>
      </p:sp>
    </p:spTree>
    <p:extLst>
      <p:ext uri="{BB962C8B-B14F-4D97-AF65-F5344CB8AC3E}">
        <p14:creationId xmlns:p14="http://schemas.microsoft.com/office/powerpoint/2010/main" val="163492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811ABD5-00B8-4B81-84A9-662D1F8E8ACA}" type="slidenum">
              <a:rPr lang="ru-RU" smtClean="0"/>
              <a:t>7</a:t>
            </a:fld>
            <a:endParaRPr lang="ru-RU"/>
          </a:p>
        </p:txBody>
      </p:sp>
    </p:spTree>
    <p:extLst>
      <p:ext uri="{BB962C8B-B14F-4D97-AF65-F5344CB8AC3E}">
        <p14:creationId xmlns:p14="http://schemas.microsoft.com/office/powerpoint/2010/main" val="3831540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D17592E4-DF94-4B64-B1B2-03C3AF43DF2C}"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7592E4-DF94-4B64-B1B2-03C3AF43DF2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7592E4-DF94-4B64-B1B2-03C3AF43DF2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7592E4-DF94-4B64-B1B2-03C3AF43DF2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7592E4-DF94-4B64-B1B2-03C3AF43DF2C}"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17592E4-DF94-4B64-B1B2-03C3AF43DF2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D17592E4-DF94-4B64-B1B2-03C3AF43DF2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D17592E4-DF94-4B64-B1B2-03C3AF43DF2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D17592E4-DF94-4B64-B1B2-03C3AF43DF2C}"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17592E4-DF94-4B64-B1B2-03C3AF43DF2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8DC6B47B-527A-4745-AF9A-4A52C9D6C540}" type="datetimeFigureOut">
              <a:rPr lang="ru-RU" smtClean="0"/>
              <a:t>06.11.2014</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17592E4-DF94-4B64-B1B2-03C3AF43DF2C}"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DC6B47B-527A-4745-AF9A-4A52C9D6C540}" type="datetimeFigureOut">
              <a:rPr lang="ru-RU" smtClean="0"/>
              <a:t>06.11.2014</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17592E4-DF94-4B64-B1B2-03C3AF43DF2C}"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03648" y="2276872"/>
            <a:ext cx="7406640" cy="1472184"/>
          </a:xfrm>
        </p:spPr>
        <p:txBody>
          <a:bodyPr/>
          <a:lstStyle/>
          <a:p>
            <a:pPr algn="ctr"/>
            <a:r>
              <a:rPr lang="ru-RU" dirty="0" smtClean="0"/>
              <a:t>6 лекция. </a:t>
            </a:r>
            <a:r>
              <a:rPr lang="ru-RU" b="1" dirty="0" smtClean="0"/>
              <a:t>Восьмая заповедь Закона Божия. Не воруй</a:t>
            </a:r>
            <a:endParaRPr lang="ru-RU" b="1" dirty="0"/>
          </a:p>
        </p:txBody>
      </p:sp>
    </p:spTree>
    <p:extLst>
      <p:ext uri="{BB962C8B-B14F-4D97-AF65-F5344CB8AC3E}">
        <p14:creationId xmlns:p14="http://schemas.microsoft.com/office/powerpoint/2010/main" val="23028130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0"/>
            <a:ext cx="7498080" cy="764704"/>
          </a:xfrm>
        </p:spPr>
        <p:txBody>
          <a:bodyPr/>
          <a:lstStyle/>
          <a:p>
            <a:pPr algn="ctr"/>
            <a:r>
              <a:rPr lang="ru-RU" dirty="0" smtClean="0"/>
              <a:t>Лихоимство</a:t>
            </a:r>
            <a:endParaRPr lang="ru-RU" dirty="0"/>
          </a:p>
        </p:txBody>
      </p:sp>
      <p:sp>
        <p:nvSpPr>
          <p:cNvPr id="3" name="Объект 2"/>
          <p:cNvSpPr>
            <a:spLocks noGrp="1"/>
          </p:cNvSpPr>
          <p:nvPr>
            <p:ph idx="1"/>
          </p:nvPr>
        </p:nvSpPr>
        <p:spPr>
          <a:xfrm>
            <a:off x="1435608" y="764704"/>
            <a:ext cx="7498080" cy="5483696"/>
          </a:xfrm>
        </p:spPr>
        <p:txBody>
          <a:bodyPr>
            <a:noAutofit/>
          </a:bodyPr>
          <a:lstStyle/>
          <a:p>
            <a:pPr marL="0" indent="457200" algn="just">
              <a:spcBef>
                <a:spcPts val="0"/>
              </a:spcBef>
              <a:buNone/>
            </a:pPr>
            <a:r>
              <a:rPr lang="ru-RU" sz="2000" dirty="0"/>
              <a:t>Лихоимство, </a:t>
            </a:r>
            <a:r>
              <a:rPr lang="ru-RU" sz="2000" dirty="0" err="1"/>
              <a:t>лихоимание</a:t>
            </a:r>
            <a:r>
              <a:rPr lang="ru-RU" sz="2000" dirty="0"/>
              <a:t> – </a:t>
            </a:r>
            <a:r>
              <a:rPr lang="ru-RU" sz="2000" dirty="0" smtClean="0"/>
              <a:t>греховная страсть, </a:t>
            </a:r>
            <a:r>
              <a:rPr lang="ru-RU" sz="2000" dirty="0"/>
              <a:t>заключающаяся в приобретении выгоды за счет затруднительного положения ближнего, «страсть иметь все больше и больше, от которой умножение стяжаний без разбора средств, чрез обман в сделках и торговле, чрез неправый рост и воровство» (</a:t>
            </a:r>
            <a:r>
              <a:rPr lang="ru-RU" sz="2000" b="1" dirty="0" err="1" smtClean="0"/>
              <a:t>Свт</a:t>
            </a:r>
            <a:r>
              <a:rPr lang="ru-RU" sz="2000" b="1" dirty="0" smtClean="0"/>
              <a:t>. </a:t>
            </a:r>
            <a:r>
              <a:rPr lang="ru-RU" sz="2000" b="1" dirty="0"/>
              <a:t>Феофан Затворник</a:t>
            </a:r>
            <a:r>
              <a:rPr lang="ru-RU" sz="2000" b="1" dirty="0" smtClean="0"/>
              <a:t>).</a:t>
            </a:r>
          </a:p>
          <a:p>
            <a:pPr marL="0" indent="457200" algn="just">
              <a:spcBef>
                <a:spcPts val="0"/>
              </a:spcBef>
              <a:buNone/>
            </a:pPr>
            <a:r>
              <a:rPr lang="ru-RU" sz="2000" b="1" dirty="0" err="1" smtClean="0"/>
              <a:t>Свт</a:t>
            </a:r>
            <a:r>
              <a:rPr lang="ru-RU" sz="2000" b="1" dirty="0" smtClean="0"/>
              <a:t>. Тихон Задонский</a:t>
            </a:r>
            <a:r>
              <a:rPr lang="ru-RU" sz="2000" dirty="0" smtClean="0"/>
              <a:t>: «Лихоимец</a:t>
            </a:r>
            <a:r>
              <a:rPr lang="ru-RU" sz="2000" dirty="0"/>
              <a:t>, оставляя Бога, мамону слушает: и так тем самым как заповеди Божии, так и Бога заповедавшего отвергается. Потому и апостол называет лихоимство </a:t>
            </a:r>
            <a:r>
              <a:rPr lang="ru-RU" sz="2000" dirty="0" err="1"/>
              <a:t>идолослужением</a:t>
            </a:r>
            <a:r>
              <a:rPr lang="ru-RU" sz="2000" dirty="0"/>
              <a:t> </a:t>
            </a:r>
            <a:r>
              <a:rPr lang="ru-RU" sz="2000" dirty="0" smtClean="0"/>
              <a:t> (Кол. 3:5), </a:t>
            </a:r>
            <a:r>
              <a:rPr lang="ru-RU" sz="2000" dirty="0"/>
              <a:t>и лихоимца </a:t>
            </a:r>
            <a:r>
              <a:rPr lang="ru-RU" sz="2000" dirty="0" err="1"/>
              <a:t>идолослужителем</a:t>
            </a:r>
            <a:r>
              <a:rPr lang="ru-RU" sz="2000" dirty="0"/>
              <a:t> </a:t>
            </a:r>
            <a:r>
              <a:rPr lang="ru-RU" sz="2000" dirty="0" smtClean="0"/>
              <a:t> (</a:t>
            </a:r>
            <a:r>
              <a:rPr lang="ru-RU" sz="2000" dirty="0" err="1" smtClean="0"/>
              <a:t>Еф</a:t>
            </a:r>
            <a:r>
              <a:rPr lang="ru-RU" sz="2000" dirty="0" smtClean="0"/>
              <a:t>. 5:5). </a:t>
            </a:r>
            <a:r>
              <a:rPr lang="ru-RU" sz="2000" dirty="0"/>
              <a:t>Сколь же бедственно и бесстыдно, ради страсти отвергаться Живого и Бессмертного Бога, от Которого жизнь и все блаженство наше зависит</a:t>
            </a:r>
            <a:r>
              <a:rPr lang="ru-RU" sz="2000" dirty="0" smtClean="0"/>
              <a:t>!</a:t>
            </a:r>
            <a:endParaRPr lang="ru-RU" sz="2000" dirty="0"/>
          </a:p>
          <a:p>
            <a:pPr marL="0" indent="457200" algn="just">
              <a:spcBef>
                <a:spcPts val="0"/>
              </a:spcBef>
              <a:buNone/>
            </a:pPr>
            <a:r>
              <a:rPr lang="ru-RU" sz="2000" dirty="0"/>
              <a:t>Лихоимство опаснее прочих беззаконий. Блуднику, злобному, пьянице и прочим нужно только отстать от грехов и покаяться, чтобы спастись, а лихоимцу не только отстать должно от лихоимства, но и похищенное возвратить тому, у кого похитил, или, если того сделать невозможно, расточить то, что во зле собрал, и так каяться. Ибо иначе ему каяться </a:t>
            </a:r>
            <a:r>
              <a:rPr lang="ru-RU" sz="2000" dirty="0" smtClean="0"/>
              <a:t>невозможно».</a:t>
            </a:r>
            <a:endParaRPr lang="ru-RU" sz="2000" dirty="0"/>
          </a:p>
        </p:txBody>
      </p:sp>
    </p:spTree>
    <p:extLst>
      <p:ext uri="{BB962C8B-B14F-4D97-AF65-F5344CB8AC3E}">
        <p14:creationId xmlns:p14="http://schemas.microsoft.com/office/powerpoint/2010/main" val="41502618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27321"/>
            <a:ext cx="7674056" cy="1143000"/>
          </a:xfrm>
        </p:spPr>
        <p:txBody>
          <a:bodyPr>
            <a:normAutofit/>
          </a:bodyPr>
          <a:lstStyle/>
          <a:p>
            <a:pPr algn="ctr"/>
            <a:r>
              <a:rPr lang="ru-RU" sz="2200" dirty="0"/>
              <a:t>Катехизис </a:t>
            </a:r>
            <a:r>
              <a:rPr lang="ru-RU" sz="2200" dirty="0" err="1"/>
              <a:t>свт</a:t>
            </a:r>
            <a:r>
              <a:rPr lang="ru-RU" sz="2200" dirty="0"/>
              <a:t>. Филарета Московского о восьмой заповеди</a:t>
            </a:r>
          </a:p>
        </p:txBody>
      </p:sp>
      <p:sp>
        <p:nvSpPr>
          <p:cNvPr id="3" name="Объект 2"/>
          <p:cNvSpPr>
            <a:spLocks noGrp="1"/>
          </p:cNvSpPr>
          <p:nvPr>
            <p:ph idx="1"/>
          </p:nvPr>
        </p:nvSpPr>
        <p:spPr>
          <a:xfrm>
            <a:off x="1435608" y="1196752"/>
            <a:ext cx="7498080" cy="5328592"/>
          </a:xfrm>
        </p:spPr>
        <p:txBody>
          <a:bodyPr>
            <a:noAutofit/>
          </a:bodyPr>
          <a:lstStyle/>
          <a:p>
            <a:pPr marL="0" indent="457200" algn="just">
              <a:spcBef>
                <a:spcPts val="0"/>
              </a:spcBef>
              <a:buNone/>
            </a:pPr>
            <a:r>
              <a:rPr lang="ru-RU" sz="1800" b="1" dirty="0"/>
              <a:t>Какие добродетели соответствуют восьмой заповеди?</a:t>
            </a:r>
            <a:endParaRPr lang="ru-RU" sz="1800" dirty="0"/>
          </a:p>
          <a:p>
            <a:pPr marL="0" indent="457200" algn="just">
              <a:spcBef>
                <a:spcPts val="0"/>
              </a:spcBef>
              <a:buNone/>
            </a:pPr>
            <a:r>
              <a:rPr lang="ru-RU" sz="1800" dirty="0"/>
              <a:t>Когда запрещаются эти грехи, то предписываются следующие добродетели: </a:t>
            </a:r>
            <a:r>
              <a:rPr lang="ru-RU" sz="1800" b="1" dirty="0"/>
              <a:t>бескорыстие</a:t>
            </a:r>
            <a:r>
              <a:rPr lang="ru-RU" sz="1800" dirty="0"/>
              <a:t>; </a:t>
            </a:r>
            <a:r>
              <a:rPr lang="ru-RU" sz="1800" b="1" dirty="0"/>
              <a:t>верность</a:t>
            </a:r>
            <a:r>
              <a:rPr lang="ru-RU" sz="1800" dirty="0"/>
              <a:t>; </a:t>
            </a:r>
            <a:r>
              <a:rPr lang="ru-RU" sz="1800" b="1" dirty="0"/>
              <a:t>правосудие</a:t>
            </a:r>
            <a:r>
              <a:rPr lang="ru-RU" sz="1800" dirty="0"/>
              <a:t>; </a:t>
            </a:r>
            <a:r>
              <a:rPr lang="ru-RU" sz="1800" b="1" dirty="0"/>
              <a:t>милосердие</a:t>
            </a:r>
            <a:r>
              <a:rPr lang="ru-RU" sz="1800" dirty="0"/>
              <a:t> к бедным.</a:t>
            </a:r>
          </a:p>
          <a:p>
            <a:pPr marL="0" indent="457200" algn="just">
              <a:spcBef>
                <a:spcPts val="0"/>
              </a:spcBef>
              <a:buNone/>
            </a:pPr>
            <a:r>
              <a:rPr lang="ru-RU" sz="1800" b="1" dirty="0" err="1"/>
              <a:t>Немилосердие</a:t>
            </a:r>
            <a:r>
              <a:rPr lang="ru-RU" sz="1800" b="1" dirty="0"/>
              <a:t> к бедным является ли грехом против восьмой заповеди?</a:t>
            </a:r>
            <a:endParaRPr lang="ru-RU" sz="1800" dirty="0"/>
          </a:p>
          <a:p>
            <a:pPr marL="0" indent="457200" algn="just">
              <a:spcBef>
                <a:spcPts val="0"/>
              </a:spcBef>
              <a:buNone/>
            </a:pPr>
            <a:r>
              <a:rPr lang="ru-RU" sz="1800" dirty="0"/>
              <a:t>Немилосердный к бедным грешит против восьмой заповеди, если у него есть, чем помогать им. Все, что мы имеем, принадлежит Богу, и избыток дается нам по провидению Божию для помощи бедным; а потому, если не уделяем им от нашего избытка, то этим похищаем или скрываем их собственность и дар Божий.</a:t>
            </a:r>
          </a:p>
          <a:p>
            <a:pPr marL="0" indent="457200" algn="just">
              <a:spcBef>
                <a:spcPts val="0"/>
              </a:spcBef>
              <a:buNone/>
            </a:pPr>
            <a:r>
              <a:rPr lang="ru-RU" sz="1800" b="1" dirty="0"/>
              <a:t>Какая добродетель противоположна грехам против восьмой заповеди?</a:t>
            </a:r>
            <a:endParaRPr lang="ru-RU" sz="1800" dirty="0"/>
          </a:p>
          <a:p>
            <a:pPr marL="0" indent="457200" algn="just">
              <a:spcBef>
                <a:spcPts val="0"/>
              </a:spcBef>
              <a:buNone/>
            </a:pPr>
            <a:r>
              <a:rPr lang="ru-RU" sz="1800" dirty="0"/>
              <a:t>Добродетель, предлагаемая Евангелием не как обязанность для всех, но как совет ревнующим о подвигах благочестия, есть </a:t>
            </a:r>
            <a:r>
              <a:rPr lang="ru-RU" sz="1800" b="1" dirty="0"/>
              <a:t>совершенное </a:t>
            </a:r>
            <a:r>
              <a:rPr lang="ru-RU" sz="1800" b="1" dirty="0" err="1"/>
              <a:t>нестяжание</a:t>
            </a:r>
            <a:r>
              <a:rPr lang="ru-RU" sz="1800" dirty="0"/>
              <a:t>, или добровольный отказ от всякой собственности. </a:t>
            </a:r>
            <a:r>
              <a:rPr lang="ru-RU" sz="1800" i="1" dirty="0"/>
              <a:t>Если хочешь быть совершенным, пойди, продай имение твое, и раздай нищим; и будешь иметь сокровище на небесах</a:t>
            </a:r>
            <a:r>
              <a:rPr lang="ru-RU" sz="1800" dirty="0"/>
              <a:t> (Мф. 19:21).</a:t>
            </a:r>
          </a:p>
          <a:p>
            <a:pPr marL="0" indent="457200" algn="just">
              <a:spcBef>
                <a:spcPts val="0"/>
              </a:spcBef>
              <a:buNone/>
            </a:pPr>
            <a:r>
              <a:rPr lang="ru-RU" sz="1800" dirty="0"/>
              <a:t> </a:t>
            </a:r>
          </a:p>
          <a:p>
            <a:pPr marL="82296" indent="0">
              <a:buNone/>
            </a:pPr>
            <a:endParaRPr lang="ru-RU" sz="1800" dirty="0"/>
          </a:p>
          <a:p>
            <a:pPr marL="82296" indent="0">
              <a:buNone/>
            </a:pPr>
            <a:endParaRPr lang="ru-RU" sz="1800" dirty="0"/>
          </a:p>
        </p:txBody>
      </p:sp>
    </p:spTree>
    <p:extLst>
      <p:ext uri="{BB962C8B-B14F-4D97-AF65-F5344CB8AC3E}">
        <p14:creationId xmlns:p14="http://schemas.microsoft.com/office/powerpoint/2010/main" val="25392891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Добродетели, предписываемые восьмой заповедью </a:t>
            </a:r>
            <a:endParaRPr lang="ru-RU" dirty="0"/>
          </a:p>
        </p:txBody>
      </p:sp>
      <p:sp>
        <p:nvSpPr>
          <p:cNvPr id="3" name="Объект 2"/>
          <p:cNvSpPr>
            <a:spLocks noGrp="1"/>
          </p:cNvSpPr>
          <p:nvPr>
            <p:ph idx="1"/>
          </p:nvPr>
        </p:nvSpPr>
        <p:spPr>
          <a:xfrm>
            <a:off x="1403648" y="2057400"/>
            <a:ext cx="7498080" cy="4800600"/>
          </a:xfrm>
        </p:spPr>
        <p:txBody>
          <a:bodyPr>
            <a:normAutofit/>
          </a:bodyPr>
          <a:lstStyle/>
          <a:p>
            <a:r>
              <a:rPr lang="ru-RU" sz="4000" dirty="0" err="1" smtClean="0"/>
              <a:t>чесно</a:t>
            </a:r>
            <a:r>
              <a:rPr lang="en-US" sz="4000" dirty="0" smtClean="0"/>
              <a:t>c</a:t>
            </a:r>
            <a:r>
              <a:rPr lang="ru-RU" sz="4000" dirty="0" err="1" smtClean="0"/>
              <a:t>ть</a:t>
            </a:r>
            <a:endParaRPr lang="ru-RU" sz="4000" dirty="0" smtClean="0"/>
          </a:p>
          <a:p>
            <a:r>
              <a:rPr lang="ru-RU" sz="4000" dirty="0" smtClean="0"/>
              <a:t>бескорыстие</a:t>
            </a:r>
          </a:p>
          <a:p>
            <a:r>
              <a:rPr lang="ru-RU" sz="4000" dirty="0" smtClean="0"/>
              <a:t>милосердие к бедным</a:t>
            </a:r>
          </a:p>
          <a:p>
            <a:r>
              <a:rPr lang="ru-RU" sz="4000" dirty="0" err="1" smtClean="0"/>
              <a:t>нестяжательство</a:t>
            </a:r>
            <a:endParaRPr lang="ru-RU" sz="4000" dirty="0"/>
          </a:p>
        </p:txBody>
      </p:sp>
    </p:spTree>
    <p:extLst>
      <p:ext uri="{BB962C8B-B14F-4D97-AF65-F5344CB8AC3E}">
        <p14:creationId xmlns:p14="http://schemas.microsoft.com/office/powerpoint/2010/main" val="9432182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99864"/>
            <a:ext cx="7498080" cy="376808"/>
          </a:xfrm>
        </p:spPr>
        <p:txBody>
          <a:bodyPr>
            <a:normAutofit fontScale="90000"/>
          </a:bodyPr>
          <a:lstStyle/>
          <a:p>
            <a:pPr algn="ctr"/>
            <a:r>
              <a:rPr lang="ru-RU" sz="2400" dirty="0" smtClean="0"/>
              <a:t>Катехизис </a:t>
            </a:r>
            <a:r>
              <a:rPr lang="ru-RU" sz="2400" dirty="0" err="1" smtClean="0"/>
              <a:t>свт</a:t>
            </a:r>
            <a:r>
              <a:rPr lang="ru-RU" sz="2400" dirty="0" smtClean="0"/>
              <a:t>. Филарета Московского о восьмой заповеди</a:t>
            </a:r>
            <a:endParaRPr lang="ru-RU" sz="2400" dirty="0"/>
          </a:p>
        </p:txBody>
      </p:sp>
      <p:sp>
        <p:nvSpPr>
          <p:cNvPr id="3" name="Объект 2"/>
          <p:cNvSpPr>
            <a:spLocks noGrp="1"/>
          </p:cNvSpPr>
          <p:nvPr>
            <p:ph idx="1"/>
          </p:nvPr>
        </p:nvSpPr>
        <p:spPr>
          <a:xfrm>
            <a:off x="1187624" y="692696"/>
            <a:ext cx="7776864" cy="6048672"/>
          </a:xfrm>
        </p:spPr>
        <p:txBody>
          <a:bodyPr>
            <a:noAutofit/>
          </a:bodyPr>
          <a:lstStyle/>
          <a:p>
            <a:pPr marL="0" indent="457200" algn="just">
              <a:spcBef>
                <a:spcPts val="0"/>
              </a:spcBef>
              <a:buNone/>
            </a:pPr>
            <a:r>
              <a:rPr lang="ru-RU" sz="1600" dirty="0"/>
              <a:t>Восьмой заповедью вообще запрещается </a:t>
            </a:r>
            <a:r>
              <a:rPr lang="ru-RU" sz="1600" b="1" dirty="0"/>
              <a:t>кража</a:t>
            </a:r>
            <a:r>
              <a:rPr lang="ru-RU" sz="1600" dirty="0"/>
              <a:t>, или присвоение каким-либо образом того, что принадлежит другим.</a:t>
            </a:r>
          </a:p>
          <a:p>
            <a:pPr marL="0" indent="457200" algn="just">
              <a:spcBef>
                <a:spcPts val="0"/>
              </a:spcBef>
              <a:buNone/>
            </a:pPr>
            <a:r>
              <a:rPr lang="ru-RU" sz="1600" b="1" dirty="0" smtClean="0"/>
              <a:t>Какие </a:t>
            </a:r>
            <a:r>
              <a:rPr lang="ru-RU" sz="1600" b="1" dirty="0"/>
              <a:t>главнейшие грехи, запрещаемые восьмой заповедью?</a:t>
            </a:r>
            <a:endParaRPr lang="ru-RU" sz="1600" dirty="0"/>
          </a:p>
          <a:p>
            <a:pPr marL="0" indent="457200" algn="just">
              <a:spcBef>
                <a:spcPts val="0"/>
              </a:spcBef>
              <a:buNone/>
            </a:pPr>
            <a:r>
              <a:rPr lang="ru-RU" sz="1600" dirty="0"/>
              <a:t>Есть особые грехи, запрещаемые этой заповедью. Главнейшие из них: </a:t>
            </a:r>
            <a:r>
              <a:rPr lang="ru-RU" sz="1600" b="1" dirty="0"/>
              <a:t>грабительство</a:t>
            </a:r>
            <a:r>
              <a:rPr lang="ru-RU" sz="1600" dirty="0"/>
              <a:t>, или отнятие чужой вещи явно, насилием; </a:t>
            </a:r>
            <a:r>
              <a:rPr lang="ru-RU" sz="1600" b="1" dirty="0"/>
              <a:t>воровство</a:t>
            </a:r>
            <a:r>
              <a:rPr lang="ru-RU" sz="1600" dirty="0"/>
              <a:t>, или похищение чужой вещи тайно; </a:t>
            </a:r>
            <a:r>
              <a:rPr lang="ru-RU" sz="1600" b="1" dirty="0"/>
              <a:t>обман</a:t>
            </a:r>
            <a:r>
              <a:rPr lang="ru-RU" sz="1600" dirty="0"/>
              <a:t>, или присвоение чего-либо чужого хитростью, когда, например, дают фальшивые деньги вместо настоящих, плохой товар вместо хорошего, посредством ложного веса или меры недодают проданного, скрывают своё имущество, чтобы не платить долги, не исполняют обещанного по договору или по завещанию; когда укрывают вора и этим лишают воздаяния потерпевшего; </a:t>
            </a:r>
            <a:r>
              <a:rPr lang="ru-RU" sz="1600" b="1" dirty="0"/>
              <a:t>святотатство</a:t>
            </a:r>
            <a:r>
              <a:rPr lang="ru-RU" sz="1600" dirty="0"/>
              <a:t>, или присвоение того, что посвящено Богу и что принадлежит Церкви; </a:t>
            </a:r>
            <a:r>
              <a:rPr lang="ru-RU" sz="1600" b="1" dirty="0"/>
              <a:t>духовное святотатство</a:t>
            </a:r>
            <a:r>
              <a:rPr lang="ru-RU" sz="1600" dirty="0"/>
              <a:t>, когда одни дают, а другие принимают священные должности не по достоинству, а из-за корысти; </a:t>
            </a:r>
            <a:r>
              <a:rPr lang="ru-RU" sz="1600" b="1" dirty="0"/>
              <a:t>взяточничество</a:t>
            </a:r>
            <a:r>
              <a:rPr lang="ru-RU" sz="1600" dirty="0"/>
              <a:t>, когда берут вознаграждение с подчинённых или подсудимых и по соображениям корысти возвышают недостойных, оправдывают виновных, притесняют невинных; </a:t>
            </a:r>
            <a:r>
              <a:rPr lang="ru-RU" sz="1600" b="1" dirty="0"/>
              <a:t>тунеядство</a:t>
            </a:r>
            <a:r>
              <a:rPr lang="ru-RU" sz="1600" dirty="0"/>
              <a:t>, когда не исполняя работу получают за неё плату и, таким образом, крадут и плату, и пользу, которую могли бы трудом принести обществу и работодателю; также, когда имеющие силы приобретать пропитание трудом, вместо этого живут подаянием; </a:t>
            </a:r>
            <a:r>
              <a:rPr lang="ru-RU" sz="1600" b="1" dirty="0"/>
              <a:t>вымогательство</a:t>
            </a:r>
            <a:r>
              <a:rPr lang="ru-RU" sz="1600" dirty="0"/>
              <a:t>, когда под видом законности, но на самом деле с нарушением справедливости и человеколюбия, присваивают себе чужую собственность или чужой труд, или даже используют для своей выгоды самые бедствия ближних; например, когда дающие взаймы, обременяют должников ростом займа, когда владельцы изнуряют зависящих от них излишними налогами или работой, если во время голода продают хлеб по слишком высокой цене</a:t>
            </a:r>
            <a:r>
              <a:rPr lang="ru-RU" sz="1600" dirty="0" smtClean="0"/>
              <a:t>.</a:t>
            </a:r>
            <a:endParaRPr lang="ru-RU" sz="1600" dirty="0"/>
          </a:p>
        </p:txBody>
      </p:sp>
    </p:spTree>
    <p:extLst>
      <p:ext uri="{BB962C8B-B14F-4D97-AF65-F5344CB8AC3E}">
        <p14:creationId xmlns:p14="http://schemas.microsoft.com/office/powerpoint/2010/main" val="898118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Грехи против восьмой заповеди</a:t>
            </a:r>
            <a:endParaRPr lang="ru-RU" dirty="0"/>
          </a:p>
        </p:txBody>
      </p:sp>
      <p:sp>
        <p:nvSpPr>
          <p:cNvPr id="3" name="Объект 2"/>
          <p:cNvSpPr>
            <a:spLocks noGrp="1"/>
          </p:cNvSpPr>
          <p:nvPr>
            <p:ph idx="1"/>
          </p:nvPr>
        </p:nvSpPr>
        <p:spPr/>
        <p:txBody>
          <a:bodyPr/>
          <a:lstStyle/>
          <a:p>
            <a:r>
              <a:rPr lang="ru-RU" dirty="0"/>
              <a:t>в</a:t>
            </a:r>
            <a:r>
              <a:rPr lang="ru-RU" dirty="0" smtClean="0"/>
              <a:t>оровство</a:t>
            </a:r>
          </a:p>
          <a:p>
            <a:r>
              <a:rPr lang="ru-RU" dirty="0" smtClean="0"/>
              <a:t>грабительство</a:t>
            </a:r>
          </a:p>
          <a:p>
            <a:r>
              <a:rPr lang="ru-RU" dirty="0" err="1" smtClean="0"/>
              <a:t>взятничество</a:t>
            </a:r>
            <a:endParaRPr lang="ru-RU" dirty="0" smtClean="0"/>
          </a:p>
          <a:p>
            <a:r>
              <a:rPr lang="ru-RU" dirty="0" smtClean="0"/>
              <a:t>лихоимство</a:t>
            </a:r>
          </a:p>
          <a:p>
            <a:r>
              <a:rPr lang="ru-RU" dirty="0" smtClean="0"/>
              <a:t>расточительство</a:t>
            </a:r>
          </a:p>
          <a:p>
            <a:r>
              <a:rPr lang="ru-RU" dirty="0" err="1" smtClean="0"/>
              <a:t>мшелоимство</a:t>
            </a:r>
            <a:endParaRPr lang="ru-RU" dirty="0" smtClean="0"/>
          </a:p>
          <a:p>
            <a:r>
              <a:rPr lang="ru-RU" dirty="0" smtClean="0"/>
              <a:t>нечестное предпринимательство и торговля</a:t>
            </a:r>
          </a:p>
          <a:p>
            <a:endParaRPr lang="ru-RU" dirty="0" smtClean="0"/>
          </a:p>
          <a:p>
            <a:endParaRPr lang="ru-RU" dirty="0"/>
          </a:p>
        </p:txBody>
      </p:sp>
    </p:spTree>
    <p:extLst>
      <p:ext uri="{BB962C8B-B14F-4D97-AF65-F5344CB8AC3E}">
        <p14:creationId xmlns:p14="http://schemas.microsoft.com/office/powerpoint/2010/main" val="2883392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0"/>
            <a:ext cx="7498080" cy="836712"/>
          </a:xfrm>
        </p:spPr>
        <p:txBody>
          <a:bodyPr>
            <a:normAutofit fontScale="90000"/>
          </a:bodyPr>
          <a:lstStyle/>
          <a:p>
            <a:pPr algn="ctr"/>
            <a:r>
              <a:rPr lang="ru-RU" sz="3200" b="1" dirty="0" err="1" smtClean="0">
                <a:effectLst/>
              </a:rPr>
              <a:t>Свт</a:t>
            </a:r>
            <a:r>
              <a:rPr lang="ru-RU" sz="3200" b="1" dirty="0" smtClean="0">
                <a:effectLst/>
              </a:rPr>
              <a:t>. </a:t>
            </a:r>
            <a:r>
              <a:rPr lang="ru-RU" sz="3200" b="1" dirty="0">
                <a:effectLst/>
              </a:rPr>
              <a:t>Тихон Задонский (Плоть и </a:t>
            </a:r>
            <a:r>
              <a:rPr lang="ru-RU" sz="3200" b="1" dirty="0" smtClean="0">
                <a:effectLst/>
              </a:rPr>
              <a:t>дух, гл. </a:t>
            </a:r>
            <a:r>
              <a:rPr lang="ru-RU" sz="3200" b="1" dirty="0">
                <a:effectLst/>
              </a:rPr>
              <a:t>27)</a:t>
            </a:r>
            <a:endParaRPr lang="ru-RU" sz="3200" dirty="0"/>
          </a:p>
        </p:txBody>
      </p:sp>
      <p:sp>
        <p:nvSpPr>
          <p:cNvPr id="3" name="Объект 2"/>
          <p:cNvSpPr>
            <a:spLocks noGrp="1"/>
          </p:cNvSpPr>
          <p:nvPr>
            <p:ph idx="1"/>
          </p:nvPr>
        </p:nvSpPr>
        <p:spPr>
          <a:xfrm>
            <a:off x="1187624" y="836712"/>
            <a:ext cx="7776864" cy="5411688"/>
          </a:xfrm>
        </p:spPr>
        <p:txBody>
          <a:bodyPr>
            <a:noAutofit/>
          </a:bodyPr>
          <a:lstStyle/>
          <a:p>
            <a:pPr marL="0" indent="457200" algn="just">
              <a:spcBef>
                <a:spcPts val="0"/>
              </a:spcBef>
              <a:buNone/>
            </a:pPr>
            <a:r>
              <a:rPr lang="ru-RU" sz="1600" dirty="0"/>
              <a:t>«Великое безумие – любить создание бессмысленное и бесчувственное, которым взаимно любимы быть не можем. Вещь бесчувственная, бессмысленная, мертвая любить нас не может: и нам не подобает ее любить, но одного Бога любящего нас, и ближнего, по образу Его созданного.</a:t>
            </a:r>
          </a:p>
          <a:p>
            <a:pPr marL="0" indent="457200" algn="just">
              <a:spcBef>
                <a:spcPts val="0"/>
              </a:spcBef>
              <a:buNone/>
            </a:pPr>
            <a:r>
              <a:rPr lang="ru-RU" sz="1600" dirty="0"/>
              <a:t>…Если скажет кто, что, мол, создания все сотворены ради человека, – ему отвечаю:</a:t>
            </a:r>
          </a:p>
          <a:p>
            <a:pPr marL="0" indent="457200" algn="just">
              <a:spcBef>
                <a:spcPts val="0"/>
              </a:spcBef>
              <a:buNone/>
            </a:pPr>
            <a:r>
              <a:rPr lang="ru-RU" sz="1600" i="1" dirty="0"/>
              <a:t>Первое</a:t>
            </a:r>
            <a:r>
              <a:rPr lang="ru-RU" sz="1600" dirty="0"/>
              <a:t>. Тем самым создания должны человеку служить и работать, а не человек созданиям; служит же им тот, кто к ним прилепляется сердцем и любовью.</a:t>
            </a:r>
          </a:p>
          <a:p>
            <a:pPr marL="0" indent="457200" algn="just">
              <a:spcBef>
                <a:spcPts val="0"/>
              </a:spcBef>
              <a:buNone/>
            </a:pPr>
            <a:r>
              <a:rPr lang="ru-RU" sz="1600" i="1" dirty="0"/>
              <a:t>Второе</a:t>
            </a:r>
            <a:r>
              <a:rPr lang="ru-RU" sz="1600" dirty="0"/>
              <a:t>. Должно их употреблять, а не злоупотреблять ими, – употреблять умеренно, а не излишне, ради нужды, а не ради сладострастия.</a:t>
            </a:r>
          </a:p>
          <a:p>
            <a:pPr marL="0" indent="457200" algn="just">
              <a:spcBef>
                <a:spcPts val="0"/>
              </a:spcBef>
              <a:buNone/>
            </a:pPr>
            <a:r>
              <a:rPr lang="ru-RU" sz="1600" i="1" dirty="0"/>
              <a:t>Третье</a:t>
            </a:r>
            <a:r>
              <a:rPr lang="ru-RU" sz="1600" dirty="0"/>
              <a:t>. Создания эти подобны неким следам и свидетельствам, по которым Создателя познаем и к Нему приходим: от создания познаем Создателя и Его учимся и убеждаемся любить, почитать, что такое дивное ради нас сотворил.</a:t>
            </a:r>
          </a:p>
          <a:p>
            <a:pPr marL="0" indent="457200" algn="just">
              <a:spcBef>
                <a:spcPts val="0"/>
              </a:spcBef>
              <a:buNone/>
            </a:pPr>
            <a:r>
              <a:rPr lang="ru-RU" sz="1600" i="1" dirty="0"/>
              <a:t>Четвертое</a:t>
            </a:r>
            <a:r>
              <a:rPr lang="ru-RU" sz="1600" dirty="0"/>
              <a:t>. Созданы служить нам, чтобы мы Богу служили; а когда не служим Богу, то и их служение нам бесполезно бывает, а Богу оттого великая неблагодарность проистекает. Человек, как разумный и по образу Божию созданный, есть ближайший Божий слуга, и как посредник между Богом и созданиями, употребляя их служение, Бога благодарить и служить Ему должен. Так, например, рабы господину своему служат для того, чтобы он монарху и обществу служил; а если не служит, то и их служение, его нерадением, тщетно бывает: так и создания человеку служат, чтобы он Богу служил как разумный, и за всех них Бога благодарил и хвалил. А когда человек этого не исполняет, то и создания напрасно использует, и потому Создателю своему неблагодарным является</a:t>
            </a:r>
            <a:r>
              <a:rPr lang="ru-RU" sz="1600" dirty="0" smtClean="0"/>
              <a:t>...».</a:t>
            </a:r>
            <a:endParaRPr lang="ru-RU" sz="1600" dirty="0"/>
          </a:p>
        </p:txBody>
      </p:sp>
    </p:spTree>
    <p:extLst>
      <p:ext uri="{BB962C8B-B14F-4D97-AF65-F5344CB8AC3E}">
        <p14:creationId xmlns:p14="http://schemas.microsoft.com/office/powerpoint/2010/main" val="27169260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15645"/>
            <a:ext cx="7498080" cy="634082"/>
          </a:xfrm>
        </p:spPr>
        <p:txBody>
          <a:bodyPr>
            <a:normAutofit fontScale="90000"/>
          </a:bodyPr>
          <a:lstStyle/>
          <a:p>
            <a:pPr algn="ctr"/>
            <a:r>
              <a:rPr lang="ru-RU" sz="1800" dirty="0" err="1" smtClean="0"/>
              <a:t>Прот</a:t>
            </a:r>
            <a:r>
              <a:rPr lang="ru-RU" sz="1800" dirty="0" smtClean="0"/>
              <a:t>. Евгений Попов. Нравственное богословие для мирян в порядке десяти заповедей Божиих (изд. 1901). Заповедь 8: «Не укради»</a:t>
            </a:r>
            <a:endParaRPr lang="ru-RU" sz="1800" dirty="0"/>
          </a:p>
        </p:txBody>
      </p:sp>
      <p:sp>
        <p:nvSpPr>
          <p:cNvPr id="3" name="Объект 2"/>
          <p:cNvSpPr>
            <a:spLocks noGrp="1"/>
          </p:cNvSpPr>
          <p:nvPr>
            <p:ph idx="1"/>
          </p:nvPr>
        </p:nvSpPr>
        <p:spPr>
          <a:xfrm>
            <a:off x="971600" y="620688"/>
            <a:ext cx="8172400" cy="6237312"/>
          </a:xfrm>
        </p:spPr>
        <p:txBody>
          <a:bodyPr>
            <a:noAutofit/>
          </a:bodyPr>
          <a:lstStyle/>
          <a:p>
            <a:pPr marL="0" indent="457200" algn="ctr">
              <a:spcBef>
                <a:spcPts val="0"/>
              </a:spcBef>
              <a:buNone/>
            </a:pPr>
            <a:r>
              <a:rPr lang="ru-RU" sz="1600" b="1" dirty="0" smtClean="0"/>
              <a:t>Против грабительства, или явного и насильственного присвоение себе чужих вещей</a:t>
            </a:r>
            <a:endParaRPr lang="ru-RU" sz="1600" dirty="0" smtClean="0"/>
          </a:p>
          <a:p>
            <a:pPr marL="0" indent="457200" algn="just">
              <a:spcBef>
                <a:spcPts val="0"/>
              </a:spcBef>
            </a:pPr>
            <a:r>
              <a:rPr lang="ru-RU" sz="1600" dirty="0" smtClean="0"/>
              <a:t>Грабеж, равно как не </a:t>
            </a:r>
            <a:r>
              <a:rPr lang="ru-RU" sz="1600" dirty="0" err="1" smtClean="0"/>
              <a:t>подание</a:t>
            </a:r>
            <a:r>
              <a:rPr lang="ru-RU" sz="1600" dirty="0" smtClean="0"/>
              <a:t> против него помощи ближнему</a:t>
            </a:r>
          </a:p>
          <a:p>
            <a:pPr marL="0" indent="457200" algn="just">
              <a:spcBef>
                <a:spcPts val="0"/>
              </a:spcBef>
            </a:pPr>
            <a:r>
              <a:rPr lang="ru-RU" sz="1600" dirty="0" smtClean="0"/>
              <a:t>Поджог, или только неосторожное обращение с огнем, особенно при курении табака, и бездействие на пожаре</a:t>
            </a:r>
          </a:p>
          <a:p>
            <a:pPr marL="0" indent="457200" algn="just">
              <a:spcBef>
                <a:spcPts val="0"/>
              </a:spcBef>
            </a:pPr>
            <a:r>
              <a:rPr lang="ru-RU" sz="1600" dirty="0" err="1" smtClean="0"/>
              <a:t>Обирательство</a:t>
            </a:r>
            <a:r>
              <a:rPr lang="ru-RU" sz="1600" dirty="0" smtClean="0"/>
              <a:t> домов вдовиц и сирот</a:t>
            </a:r>
          </a:p>
          <a:p>
            <a:pPr marL="0" indent="457200" algn="just">
              <a:spcBef>
                <a:spcPts val="0"/>
              </a:spcBef>
            </a:pPr>
            <a:r>
              <a:rPr lang="ru-RU" sz="1600" dirty="0" smtClean="0"/>
              <a:t>Притеснение дорожного человека платою</a:t>
            </a:r>
          </a:p>
          <a:p>
            <a:pPr marL="0" indent="457200" algn="just">
              <a:spcBef>
                <a:spcPts val="0"/>
              </a:spcBef>
            </a:pPr>
            <a:r>
              <a:rPr lang="ru-RU" sz="1600" dirty="0" smtClean="0"/>
              <a:t>Повреждение путей и способов сообщения</a:t>
            </a:r>
          </a:p>
          <a:p>
            <a:pPr marL="0" indent="457200" algn="just">
              <a:spcBef>
                <a:spcPts val="0"/>
              </a:spcBef>
            </a:pPr>
            <a:r>
              <a:rPr lang="ru-RU" sz="1600" dirty="0" smtClean="0"/>
              <a:t>Во время неурожая или в случайной нужде чрезмерно дорогая продажа жизненных припасов</a:t>
            </a:r>
          </a:p>
          <a:p>
            <a:pPr marL="0" indent="457200" algn="just">
              <a:spcBef>
                <a:spcPts val="0"/>
              </a:spcBef>
            </a:pPr>
            <a:r>
              <a:rPr lang="ru-RU" sz="1600" dirty="0" smtClean="0"/>
              <a:t>Вообще несоразмерные цены за товар, за службу свою или за личную какую услугу</a:t>
            </a:r>
          </a:p>
          <a:p>
            <a:pPr marL="0" indent="457200" algn="just">
              <a:spcBef>
                <a:spcPts val="0"/>
              </a:spcBef>
            </a:pPr>
            <a:r>
              <a:rPr lang="ru-RU" sz="1600" dirty="0" smtClean="0"/>
              <a:t>Казнокрадство при подрядах, а порученном хранении или расходовании казенных денег или вещей</a:t>
            </a:r>
          </a:p>
          <a:p>
            <a:pPr marL="0" indent="457200" algn="just">
              <a:spcBef>
                <a:spcPts val="0"/>
              </a:spcBef>
            </a:pPr>
            <a:r>
              <a:rPr lang="ru-RU" sz="1600" dirty="0" smtClean="0"/>
              <a:t>Угнетение должника и самое одолжение его с обдуманным раньше планом, чтоб перевести в свою собственность все остальное имущество его </a:t>
            </a:r>
          </a:p>
          <a:p>
            <a:pPr marL="0" indent="457200" algn="just">
              <a:spcBef>
                <a:spcPts val="0"/>
              </a:spcBef>
            </a:pPr>
            <a:r>
              <a:rPr lang="ru-RU" sz="1600" dirty="0" smtClean="0"/>
              <a:t>Привычка входить в долги и медленная уплата их или же совсем не платеж</a:t>
            </a:r>
          </a:p>
          <a:p>
            <a:pPr marL="0" indent="457200" algn="just">
              <a:spcBef>
                <a:spcPts val="0"/>
              </a:spcBef>
            </a:pPr>
            <a:r>
              <a:rPr lang="ru-RU" sz="1600" dirty="0" smtClean="0"/>
              <a:t>Банкротство по свое вине или же совсем ложное</a:t>
            </a:r>
          </a:p>
          <a:p>
            <a:pPr marL="0" indent="457200" algn="just">
              <a:spcBef>
                <a:spcPts val="0"/>
              </a:spcBef>
            </a:pPr>
            <a:r>
              <a:rPr lang="ru-RU" sz="1600" dirty="0" err="1" smtClean="0"/>
              <a:t>Невознаграждение</a:t>
            </a:r>
            <a:r>
              <a:rPr lang="ru-RU" sz="1600" dirty="0" smtClean="0"/>
              <a:t> ближнего за его убытки или труд, сколько требовалось вознаградить</a:t>
            </a:r>
          </a:p>
          <a:p>
            <a:pPr marL="0" indent="457200" algn="just">
              <a:spcBef>
                <a:spcPts val="0"/>
              </a:spcBef>
            </a:pPr>
            <a:r>
              <a:rPr lang="ru-RU" sz="1600" dirty="0" smtClean="0"/>
              <a:t>Насильственное задержание чужого капитала или чужой собственности, которые случайно перешли в руки</a:t>
            </a:r>
          </a:p>
          <a:p>
            <a:pPr marL="0" indent="457200" algn="just">
              <a:spcBef>
                <a:spcPts val="0"/>
              </a:spcBef>
            </a:pPr>
            <a:r>
              <a:rPr lang="ru-RU" sz="1600" dirty="0" smtClean="0"/>
              <a:t>Искание чужого или </a:t>
            </a:r>
            <a:r>
              <a:rPr lang="ru-RU" sz="1600" dirty="0" err="1" smtClean="0"/>
              <a:t>непринадлежащего</a:t>
            </a:r>
            <a:r>
              <a:rPr lang="ru-RU" sz="1600" dirty="0" smtClean="0"/>
              <a:t> наследства</a:t>
            </a:r>
          </a:p>
          <a:p>
            <a:pPr marL="0" indent="457200" algn="just">
              <a:spcBef>
                <a:spcPts val="0"/>
              </a:spcBef>
            </a:pPr>
            <a:r>
              <a:rPr lang="ru-RU" sz="1600" dirty="0" smtClean="0"/>
              <a:t>Корысть с пожара, наводнения и вообще в тревожных обстоятельствах ближнего</a:t>
            </a:r>
          </a:p>
          <a:p>
            <a:pPr marL="0" indent="457200" algn="just">
              <a:spcBef>
                <a:spcPts val="0"/>
              </a:spcBef>
            </a:pPr>
            <a:r>
              <a:rPr lang="ru-RU" sz="1600" dirty="0" smtClean="0"/>
              <a:t>Корысть с мертвого тела, особенно с поруганием для мертвеца</a:t>
            </a:r>
          </a:p>
          <a:p>
            <a:pPr marL="0" indent="457200" algn="just">
              <a:spcBef>
                <a:spcPts val="0"/>
              </a:spcBef>
            </a:pPr>
            <a:r>
              <a:rPr lang="ru-RU" sz="1600" dirty="0" smtClean="0"/>
              <a:t>Утаение найденной вещи, особенно когда известен ее хозяин</a:t>
            </a:r>
            <a:endParaRPr lang="ru-RU" sz="1600" dirty="0"/>
          </a:p>
        </p:txBody>
      </p:sp>
    </p:spTree>
    <p:extLst>
      <p:ext uri="{BB962C8B-B14F-4D97-AF65-F5344CB8AC3E}">
        <p14:creationId xmlns:p14="http://schemas.microsoft.com/office/powerpoint/2010/main" val="609648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692696"/>
            <a:ext cx="7498080" cy="5832648"/>
          </a:xfrm>
        </p:spPr>
        <p:txBody>
          <a:bodyPr>
            <a:normAutofit fontScale="70000" lnSpcReduction="20000"/>
          </a:bodyPr>
          <a:lstStyle/>
          <a:p>
            <a:pPr marL="0" indent="457200" algn="ctr">
              <a:lnSpc>
                <a:spcPct val="120000"/>
              </a:lnSpc>
              <a:spcBef>
                <a:spcPts val="0"/>
              </a:spcBef>
              <a:buNone/>
            </a:pPr>
            <a:r>
              <a:rPr lang="ru-RU" b="1" dirty="0"/>
              <a:t>Виды кражи или тайного присвоения себе чужой собственности</a:t>
            </a:r>
            <a:endParaRPr lang="ru-RU" dirty="0"/>
          </a:p>
          <a:p>
            <a:pPr marL="0" indent="457200" algn="just">
              <a:lnSpc>
                <a:spcPct val="120000"/>
              </a:lnSpc>
              <a:spcBef>
                <a:spcPts val="0"/>
              </a:spcBef>
            </a:pPr>
            <a:r>
              <a:rPr lang="ru-RU" dirty="0"/>
              <a:t>Кража как сильная привычка, или страсть</a:t>
            </a:r>
          </a:p>
          <a:p>
            <a:pPr marL="0" indent="457200" algn="just">
              <a:lnSpc>
                <a:spcPct val="120000"/>
              </a:lnSpc>
              <a:spcBef>
                <a:spcPts val="0"/>
              </a:spcBef>
            </a:pPr>
            <a:r>
              <a:rPr lang="ru-RU" dirty="0"/>
              <a:t>Принятие для хранения или покупка заведомо краденного, а также вещей сомнительной собственности</a:t>
            </a:r>
          </a:p>
          <a:p>
            <a:pPr marL="0" indent="457200" algn="just">
              <a:lnSpc>
                <a:spcPct val="120000"/>
              </a:lnSpc>
              <a:spcBef>
                <a:spcPts val="0"/>
              </a:spcBef>
            </a:pPr>
            <a:r>
              <a:rPr lang="ru-RU" dirty="0" err="1"/>
              <a:t>Необличение</a:t>
            </a:r>
            <a:r>
              <a:rPr lang="ru-RU" dirty="0"/>
              <a:t> знаемого вора</a:t>
            </a:r>
          </a:p>
          <a:p>
            <a:pPr marL="0" indent="457200" algn="just">
              <a:lnSpc>
                <a:spcPct val="120000"/>
              </a:lnSpc>
              <a:spcBef>
                <a:spcPts val="0"/>
              </a:spcBef>
            </a:pPr>
            <a:r>
              <a:rPr lang="ru-RU" dirty="0"/>
              <a:t>Принятие закладов от нетрезвого или игрока для удовлетворения их страсти</a:t>
            </a:r>
          </a:p>
          <a:p>
            <a:pPr marL="0" indent="457200" algn="just">
              <a:lnSpc>
                <a:spcPct val="120000"/>
              </a:lnSpc>
              <a:spcBef>
                <a:spcPts val="0"/>
              </a:spcBef>
            </a:pPr>
            <a:r>
              <a:rPr lang="ru-RU" dirty="0"/>
              <a:t>Безгласное завладение чужим под видом остатка</a:t>
            </a:r>
          </a:p>
          <a:p>
            <a:pPr marL="0" indent="457200" algn="just">
              <a:lnSpc>
                <a:spcPct val="120000"/>
              </a:lnSpc>
              <a:spcBef>
                <a:spcPts val="0"/>
              </a:spcBef>
            </a:pPr>
            <a:r>
              <a:rPr lang="ru-RU" dirty="0" err="1"/>
              <a:t>Тайноедение</a:t>
            </a:r>
            <a:r>
              <a:rPr lang="ru-RU" dirty="0"/>
              <a:t>, а также и </a:t>
            </a:r>
            <a:r>
              <a:rPr lang="ru-RU" dirty="0" err="1"/>
              <a:t>тайнопитие</a:t>
            </a:r>
            <a:r>
              <a:rPr lang="ru-RU" dirty="0"/>
              <a:t>, особенно вина </a:t>
            </a:r>
          </a:p>
          <a:p>
            <a:pPr marL="0" indent="457200" algn="just">
              <a:lnSpc>
                <a:spcPct val="120000"/>
              </a:lnSpc>
              <a:spcBef>
                <a:spcPts val="0"/>
              </a:spcBef>
            </a:pPr>
            <a:r>
              <a:rPr lang="ru-RU" dirty="0"/>
              <a:t>Кража по домам во время всенощной или в церкви</a:t>
            </a:r>
          </a:p>
          <a:p>
            <a:pPr marL="0" indent="457200" algn="just">
              <a:lnSpc>
                <a:spcPct val="120000"/>
              </a:lnSpc>
              <a:spcBef>
                <a:spcPts val="0"/>
              </a:spcBef>
            </a:pPr>
            <a:r>
              <a:rPr lang="ru-RU" dirty="0"/>
              <a:t>Святотатство</a:t>
            </a:r>
          </a:p>
          <a:p>
            <a:pPr marL="0" indent="457200" algn="just">
              <a:lnSpc>
                <a:spcPct val="120000"/>
              </a:lnSpc>
              <a:spcBef>
                <a:spcPts val="0"/>
              </a:spcBef>
            </a:pPr>
            <a:r>
              <a:rPr lang="ru-RU" dirty="0" err="1"/>
              <a:t>Святокупство</a:t>
            </a:r>
            <a:r>
              <a:rPr lang="ru-RU" dirty="0"/>
              <a:t> (симония)</a:t>
            </a:r>
          </a:p>
          <a:p>
            <a:pPr marL="0" indent="457200" algn="just">
              <a:lnSpc>
                <a:spcPct val="120000"/>
              </a:lnSpc>
              <a:spcBef>
                <a:spcPts val="0"/>
              </a:spcBef>
            </a:pPr>
            <a:r>
              <a:rPr lang="ru-RU" dirty="0"/>
              <a:t>Злоупотребление пожертвованиями других, которые сделаны на какое-нибудь богоугодное святое </a:t>
            </a:r>
            <a:r>
              <a:rPr lang="ru-RU" dirty="0" smtClean="0"/>
              <a:t>дело</a:t>
            </a:r>
            <a:endParaRPr lang="ru-RU" dirty="0"/>
          </a:p>
        </p:txBody>
      </p:sp>
    </p:spTree>
    <p:extLst>
      <p:ext uri="{BB962C8B-B14F-4D97-AF65-F5344CB8AC3E}">
        <p14:creationId xmlns:p14="http://schemas.microsoft.com/office/powerpoint/2010/main" val="35897439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87624" y="188640"/>
            <a:ext cx="7746064" cy="6408712"/>
          </a:xfrm>
        </p:spPr>
        <p:txBody>
          <a:bodyPr>
            <a:noAutofit/>
          </a:bodyPr>
          <a:lstStyle/>
          <a:p>
            <a:pPr marL="0" indent="457200" algn="ctr">
              <a:spcBef>
                <a:spcPts val="0"/>
              </a:spcBef>
              <a:buNone/>
            </a:pPr>
            <a:r>
              <a:rPr lang="ru-RU" sz="2200" b="1" dirty="0"/>
              <a:t>Неправедное присвоение чужой собственности обманом</a:t>
            </a:r>
            <a:endParaRPr lang="ru-RU" sz="2200" dirty="0"/>
          </a:p>
          <a:p>
            <a:pPr marL="0" indent="457200" algn="just">
              <a:spcBef>
                <a:spcPts val="0"/>
              </a:spcBef>
            </a:pPr>
            <a:r>
              <a:rPr lang="ru-RU" sz="2200" dirty="0"/>
              <a:t>Делание фальшивой монеты или только сбыт ее заведомо</a:t>
            </a:r>
          </a:p>
          <a:p>
            <a:pPr marL="0" indent="457200" algn="just">
              <a:spcBef>
                <a:spcPts val="0"/>
              </a:spcBef>
            </a:pPr>
            <a:r>
              <a:rPr lang="ru-RU" sz="2200" dirty="0"/>
              <a:t>Незаконная продажа золота, равно как такая же работа из него вещей</a:t>
            </a:r>
          </a:p>
          <a:p>
            <a:pPr marL="0" indent="457200" algn="just">
              <a:spcBef>
                <a:spcPts val="0"/>
              </a:spcBef>
            </a:pPr>
            <a:r>
              <a:rPr lang="ru-RU" sz="2200" dirty="0"/>
              <a:t>Подложные в деньгах или по имуществу документы, а также утайка подлинных</a:t>
            </a:r>
          </a:p>
          <a:p>
            <a:pPr marL="0" indent="457200" algn="just">
              <a:spcBef>
                <a:spcPts val="0"/>
              </a:spcBef>
            </a:pPr>
            <a:r>
              <a:rPr lang="ru-RU" sz="2200" dirty="0"/>
              <a:t>Продажа или изготовление вещей, которые продавать и изготавливать можно по особенному лишь дозволению и праву</a:t>
            </a:r>
          </a:p>
          <a:p>
            <a:pPr marL="0" indent="457200" algn="just">
              <a:spcBef>
                <a:spcPts val="0"/>
              </a:spcBef>
            </a:pPr>
            <a:r>
              <a:rPr lang="ru-RU" sz="2200" dirty="0"/>
              <a:t>Тайная уклончивость от положенных пошлин</a:t>
            </a:r>
          </a:p>
          <a:p>
            <a:pPr marL="0" indent="457200" algn="just">
              <a:spcBef>
                <a:spcPts val="0"/>
              </a:spcBef>
            </a:pPr>
            <a:r>
              <a:rPr lang="ru-RU" sz="2200" dirty="0"/>
              <a:t>Похищение чужого вместе с другим, или чрез совместный обман</a:t>
            </a:r>
          </a:p>
          <a:p>
            <a:pPr marL="0" indent="457200" algn="just">
              <a:spcBef>
                <a:spcPts val="0"/>
              </a:spcBef>
            </a:pPr>
            <a:r>
              <a:rPr lang="ru-RU" sz="2200" dirty="0"/>
              <a:t>Неверный вес, неточная мера и недочет денег при сдаче</a:t>
            </a:r>
          </a:p>
          <a:p>
            <a:pPr marL="0" indent="457200" algn="just">
              <a:spcBef>
                <a:spcPts val="0"/>
              </a:spcBef>
            </a:pPr>
            <a:r>
              <a:rPr lang="ru-RU" sz="2200" dirty="0"/>
              <a:t>Сокрытие недостатков в том, что продается или обменивается</a:t>
            </a:r>
          </a:p>
          <a:p>
            <a:pPr marL="0" indent="457200" algn="just">
              <a:spcBef>
                <a:spcPts val="0"/>
              </a:spcBef>
            </a:pPr>
            <a:r>
              <a:rPr lang="ru-RU" sz="2200" dirty="0"/>
              <a:t>Привычка говорить о своих нуждах, или притворная бедность</a:t>
            </a:r>
          </a:p>
          <a:p>
            <a:pPr marL="0" indent="457200" algn="just">
              <a:spcBef>
                <a:spcPts val="0"/>
              </a:spcBef>
            </a:pPr>
            <a:r>
              <a:rPr lang="ru-RU" sz="2200" dirty="0"/>
              <a:t>Составление себе состояния притворным </a:t>
            </a:r>
            <a:r>
              <a:rPr lang="ru-RU" sz="2200" dirty="0" smtClean="0"/>
              <a:t>нищенством</a:t>
            </a:r>
            <a:endParaRPr lang="ru-RU" sz="2200" dirty="0"/>
          </a:p>
        </p:txBody>
      </p:sp>
    </p:spTree>
    <p:extLst>
      <p:ext uri="{BB962C8B-B14F-4D97-AF65-F5344CB8AC3E}">
        <p14:creationId xmlns:p14="http://schemas.microsoft.com/office/powerpoint/2010/main" val="17110777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836712"/>
            <a:ext cx="7498080" cy="5688632"/>
          </a:xfrm>
        </p:spPr>
        <p:txBody>
          <a:bodyPr>
            <a:normAutofit fontScale="70000" lnSpcReduction="20000"/>
          </a:bodyPr>
          <a:lstStyle/>
          <a:p>
            <a:pPr marL="0" indent="0" algn="ctr">
              <a:lnSpc>
                <a:spcPct val="120000"/>
              </a:lnSpc>
              <a:spcBef>
                <a:spcPts val="0"/>
              </a:spcBef>
              <a:buNone/>
            </a:pPr>
            <a:r>
              <a:rPr lang="ru-RU" b="1" dirty="0"/>
              <a:t>О бережливом употреблении чужой и своей собственности</a:t>
            </a:r>
            <a:endParaRPr lang="ru-RU" dirty="0"/>
          </a:p>
          <a:p>
            <a:pPr marL="0" indent="283464" algn="just">
              <a:lnSpc>
                <a:spcPct val="120000"/>
              </a:lnSpc>
              <a:spcBef>
                <a:spcPts val="0"/>
              </a:spcBef>
            </a:pPr>
            <a:r>
              <a:rPr lang="ru-RU" dirty="0"/>
              <a:t>Употребление чужой собственности без спроса, а также и без всякой бережливости</a:t>
            </a:r>
          </a:p>
          <a:p>
            <a:pPr marL="0" indent="283464" algn="just">
              <a:lnSpc>
                <a:spcPct val="120000"/>
              </a:lnSpc>
              <a:spcBef>
                <a:spcPts val="0"/>
              </a:spcBef>
            </a:pPr>
            <a:r>
              <a:rPr lang="ru-RU" dirty="0" err="1"/>
              <a:t>Непредупреждение</a:t>
            </a:r>
            <a:r>
              <a:rPr lang="ru-RU" dirty="0"/>
              <a:t> ближнего относительно убытков или потерь, которых он сам не предвидит</a:t>
            </a:r>
          </a:p>
          <a:p>
            <a:pPr marL="0" indent="283464" algn="just">
              <a:lnSpc>
                <a:spcPct val="120000"/>
              </a:lnSpc>
              <a:spcBef>
                <a:spcPts val="0"/>
              </a:spcBef>
            </a:pPr>
            <a:r>
              <a:rPr lang="ru-RU" dirty="0"/>
              <a:t>Чрезмерная цена за ремесленную работу и художество</a:t>
            </a:r>
          </a:p>
          <a:p>
            <a:pPr marL="0" indent="283464" algn="just">
              <a:lnSpc>
                <a:spcPct val="120000"/>
              </a:lnSpc>
              <a:spcBef>
                <a:spcPts val="0"/>
              </a:spcBef>
            </a:pPr>
            <a:r>
              <a:rPr lang="ru-RU" dirty="0"/>
              <a:t>Некрепкая работа вещи из-за моды или от нерадения</a:t>
            </a:r>
          </a:p>
          <a:p>
            <a:pPr marL="0" indent="283464" algn="just">
              <a:lnSpc>
                <a:spcPct val="120000"/>
              </a:lnSpc>
              <a:spcBef>
                <a:spcPts val="0"/>
              </a:spcBef>
            </a:pPr>
            <a:r>
              <a:rPr lang="ru-RU" dirty="0"/>
              <a:t>Незаботливое хранение своего имущества, а отсюда – повод другим к легкой покраже его</a:t>
            </a:r>
          </a:p>
          <a:p>
            <a:pPr marL="0" indent="283464" algn="just">
              <a:lnSpc>
                <a:spcPct val="120000"/>
              </a:lnSpc>
              <a:spcBef>
                <a:spcPts val="0"/>
              </a:spcBef>
            </a:pPr>
            <a:r>
              <a:rPr lang="ru-RU" dirty="0"/>
              <a:t>Роскошь и расточительство</a:t>
            </a:r>
          </a:p>
          <a:p>
            <a:pPr marL="0" indent="283464" algn="just">
              <a:lnSpc>
                <a:spcPct val="120000"/>
              </a:lnSpc>
              <a:spcBef>
                <a:spcPts val="0"/>
              </a:spcBef>
            </a:pPr>
            <a:r>
              <a:rPr lang="ru-RU" dirty="0"/>
              <a:t>Вызов на трату денег, с одной стороны, и трата их, с другой, на театры, цирки и трактиры</a:t>
            </a:r>
          </a:p>
          <a:p>
            <a:pPr marL="0" indent="283464" algn="just">
              <a:lnSpc>
                <a:spcPct val="120000"/>
              </a:lnSpc>
              <a:spcBef>
                <a:spcPts val="0"/>
              </a:spcBef>
            </a:pPr>
            <a:r>
              <a:rPr lang="ru-RU" dirty="0"/>
              <a:t>Напрасный отказ ближнему в займе или в поручительстве за него или же, напротив, одолжение его не по средствам</a:t>
            </a:r>
          </a:p>
          <a:p>
            <a:pPr marL="0" indent="283464" algn="just">
              <a:lnSpc>
                <a:spcPct val="120000"/>
              </a:lnSpc>
              <a:spcBef>
                <a:spcPts val="0"/>
              </a:spcBef>
              <a:buNone/>
            </a:pPr>
            <a:endParaRPr lang="ru-RU" dirty="0"/>
          </a:p>
        </p:txBody>
      </p:sp>
    </p:spTree>
    <p:extLst>
      <p:ext uri="{BB962C8B-B14F-4D97-AF65-F5344CB8AC3E}">
        <p14:creationId xmlns:p14="http://schemas.microsoft.com/office/powerpoint/2010/main" val="1010429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35608" y="836712"/>
            <a:ext cx="7498080" cy="5411688"/>
          </a:xfrm>
        </p:spPr>
        <p:txBody>
          <a:bodyPr>
            <a:normAutofit fontScale="85000" lnSpcReduction="20000"/>
          </a:bodyPr>
          <a:lstStyle/>
          <a:p>
            <a:pPr marL="0" indent="457200" algn="ctr">
              <a:lnSpc>
                <a:spcPct val="120000"/>
              </a:lnSpc>
              <a:spcBef>
                <a:spcPts val="0"/>
              </a:spcBef>
              <a:buNone/>
            </a:pPr>
            <a:r>
              <a:rPr lang="ru-RU" b="1" dirty="0"/>
              <a:t>О неправедных приобретениях</a:t>
            </a:r>
            <a:endParaRPr lang="ru-RU" dirty="0"/>
          </a:p>
          <a:p>
            <a:pPr marL="0" indent="457200" algn="just">
              <a:lnSpc>
                <a:spcPct val="120000"/>
              </a:lnSpc>
              <a:spcBef>
                <a:spcPts val="0"/>
              </a:spcBef>
            </a:pPr>
            <a:r>
              <a:rPr lang="ru-RU" dirty="0"/>
              <a:t>Незаконные проценты</a:t>
            </a:r>
          </a:p>
          <a:p>
            <a:pPr marL="0" indent="457200" algn="just">
              <a:lnSpc>
                <a:spcPct val="120000"/>
              </a:lnSpc>
              <a:spcBef>
                <a:spcPts val="0"/>
              </a:spcBef>
            </a:pPr>
            <a:r>
              <a:rPr lang="ru-RU" dirty="0"/>
              <a:t>Лихоимство (взятки)</a:t>
            </a:r>
          </a:p>
          <a:p>
            <a:pPr marL="0" indent="457200" algn="just">
              <a:lnSpc>
                <a:spcPct val="120000"/>
              </a:lnSpc>
              <a:spcBef>
                <a:spcPts val="0"/>
              </a:spcBef>
            </a:pPr>
            <a:r>
              <a:rPr lang="ru-RU" dirty="0"/>
              <a:t>Излишний торг при покупке чего-либо или притеснение в цене продавца, когда он – видимо – нуждается продать товар или вещи свои</a:t>
            </a:r>
          </a:p>
          <a:p>
            <a:pPr marL="0" indent="457200" algn="just">
              <a:lnSpc>
                <a:spcPct val="120000"/>
              </a:lnSpc>
              <a:spcBef>
                <a:spcPts val="0"/>
              </a:spcBef>
            </a:pPr>
            <a:r>
              <a:rPr lang="ru-RU" dirty="0"/>
              <a:t>Скряжничество (голодание за собственным столом)</a:t>
            </a:r>
          </a:p>
          <a:p>
            <a:pPr marL="0" indent="457200" algn="just">
              <a:lnSpc>
                <a:spcPct val="120000"/>
              </a:lnSpc>
              <a:spcBef>
                <a:spcPts val="0"/>
              </a:spcBef>
            </a:pPr>
            <a:r>
              <a:rPr lang="ru-RU" dirty="0"/>
              <a:t>Требование себе платы за каждую малейшую услугу </a:t>
            </a:r>
          </a:p>
          <a:p>
            <a:pPr marL="0" indent="457200" algn="just">
              <a:lnSpc>
                <a:spcPct val="120000"/>
              </a:lnSpc>
              <a:spcBef>
                <a:spcPts val="0"/>
              </a:spcBef>
            </a:pPr>
            <a:r>
              <a:rPr lang="ru-RU" dirty="0"/>
              <a:t>Выманивание чужих денег посредством работы и продажи бездельных вещей</a:t>
            </a:r>
          </a:p>
        </p:txBody>
      </p:sp>
    </p:spTree>
    <p:extLst>
      <p:ext uri="{BB962C8B-B14F-4D97-AF65-F5344CB8AC3E}">
        <p14:creationId xmlns:p14="http://schemas.microsoft.com/office/powerpoint/2010/main" val="12032403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3178</TotalTime>
  <Words>1373</Words>
  <Application>Microsoft Office PowerPoint</Application>
  <PresentationFormat>Экран (4:3)</PresentationFormat>
  <Paragraphs>95</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Солнцестояние</vt:lpstr>
      <vt:lpstr>6 лекция. Восьмая заповедь Закона Божия. Не воруй</vt:lpstr>
      <vt:lpstr>Катехизис свт. Филарета Московского о восьмой заповеди</vt:lpstr>
      <vt:lpstr>Грехи против восьмой заповеди</vt:lpstr>
      <vt:lpstr>Свт. Тихон Задонский (Плоть и дух, гл. 27)</vt:lpstr>
      <vt:lpstr>Прот. Евгений Попов. Нравственное богословие для мирян в порядке десяти заповедей Божиих (изд. 1901). Заповедь 8: «Не укради»</vt:lpstr>
      <vt:lpstr>Презентация PowerPoint</vt:lpstr>
      <vt:lpstr>Презентация PowerPoint</vt:lpstr>
      <vt:lpstr>Презентация PowerPoint</vt:lpstr>
      <vt:lpstr>Презентация PowerPoint</vt:lpstr>
      <vt:lpstr>Лихоимство</vt:lpstr>
      <vt:lpstr>Катехизис свт. Филарета Московского о восьмой заповеди</vt:lpstr>
      <vt:lpstr>Добродетели, предписываемые восьмой заповедью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лекция. Восьмая заповедь Закона Божия. Не воруй</dc:title>
  <dc:creator>Windows User</dc:creator>
  <cp:lastModifiedBy>Windows User</cp:lastModifiedBy>
  <cp:revision>15</cp:revision>
  <dcterms:created xsi:type="dcterms:W3CDTF">2014-11-03T07:02:59Z</dcterms:created>
  <dcterms:modified xsi:type="dcterms:W3CDTF">2014-11-06T12:05:38Z</dcterms:modified>
</cp:coreProperties>
</file>