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9" r:id="rId14"/>
    <p:sldId id="270" r:id="rId15"/>
    <p:sldId id="271" r:id="rId16"/>
    <p:sldId id="278" r:id="rId17"/>
    <p:sldId id="272" r:id="rId18"/>
    <p:sldId id="277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3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023865"/>
          </a:xfrm>
        </p:spPr>
        <p:txBody>
          <a:bodyPr/>
          <a:lstStyle/>
          <a:p>
            <a:r>
              <a:rPr lang="ru-RU" sz="4800" dirty="0" smtClean="0"/>
              <a:t>Лекция № 6. </a:t>
            </a:r>
            <a:br>
              <a:rPr lang="ru-RU" sz="4800" dirty="0" smtClean="0"/>
            </a:br>
            <a:r>
              <a:rPr lang="ru-RU" sz="4800" dirty="0" smtClean="0"/>
              <a:t>Литургия оглашенных.</a:t>
            </a:r>
            <a:endParaRPr lang="ru-RU" sz="48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0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7772400" cy="656381"/>
          </a:xfrm>
        </p:spPr>
        <p:txBody>
          <a:bodyPr/>
          <a:lstStyle/>
          <a:p>
            <a:r>
              <a:rPr lang="ru-RU" dirty="0" smtClean="0"/>
              <a:t>Диакон возглашает с амвона: </a:t>
            </a:r>
            <a:r>
              <a:rPr lang="ru-RU" b="1" dirty="0" smtClean="0"/>
              <a:t>«Благослови, Владыко!»</a:t>
            </a:r>
            <a:endParaRPr lang="ru-RU" b="1" dirty="0"/>
          </a:p>
        </p:txBody>
      </p:sp>
      <p:pic>
        <p:nvPicPr>
          <p:cNvPr id="5122" name="Picture 2" descr="C:\Users\Василий\Desktop\библейско-богсловские курсы\6 лекция\mfotor6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1221093"/>
            <a:ext cx="7740352" cy="516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8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16632"/>
            <a:ext cx="7772400" cy="1131887"/>
          </a:xfrm>
        </p:spPr>
        <p:txBody>
          <a:bodyPr>
            <a:normAutofit/>
          </a:bodyPr>
          <a:lstStyle/>
          <a:p>
            <a:r>
              <a:rPr lang="ru-RU" dirty="0" smtClean="0"/>
              <a:t>Литургия начинается возгласом священника: «</a:t>
            </a:r>
            <a:r>
              <a:rPr lang="ru-RU" b="1" dirty="0" err="1"/>
              <a:t>Благословено</a:t>
            </a:r>
            <a:r>
              <a:rPr lang="ru-RU" b="1" dirty="0"/>
              <a:t> Царство Отца и Сына, и </a:t>
            </a:r>
            <a:r>
              <a:rPr lang="ru-RU" b="1" dirty="0" err="1"/>
              <a:t>Святаго</a:t>
            </a:r>
            <a:r>
              <a:rPr lang="ru-RU" b="1" dirty="0"/>
              <a:t> Духа, ныне и присно, и во веки веков</a:t>
            </a:r>
            <a:r>
              <a:rPr lang="ru-RU" dirty="0" smtClean="0"/>
              <a:t>». </a:t>
            </a:r>
          </a:p>
        </p:txBody>
      </p:sp>
      <p:pic>
        <p:nvPicPr>
          <p:cNvPr id="6146" name="Picture 2" descr="C:\Users\Василий\Desktop\библейско-богсловские курсы\6 лекция\mfotor6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79727"/>
            <a:ext cx="7164288" cy="47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3600400" cy="20162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После возгласа священник кладет Евангелие и целует его.</a:t>
            </a:r>
            <a:endParaRPr lang="ru-RU" sz="2400" b="1" dirty="0"/>
          </a:p>
        </p:txBody>
      </p:sp>
      <p:pic>
        <p:nvPicPr>
          <p:cNvPr id="1026" name="Picture 2" descr="C:\Users\Василий\Desktop\библейско-богсловские курсы\6 лекция\mfotor64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319803" cy="64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32656"/>
            <a:ext cx="7772400" cy="872405"/>
          </a:xfrm>
        </p:spPr>
        <p:txBody>
          <a:bodyPr/>
          <a:lstStyle/>
          <a:p>
            <a:r>
              <a:rPr lang="ru-RU" dirty="0" smtClean="0"/>
              <a:t>Диакон возглашает мирную </a:t>
            </a:r>
            <a:r>
              <a:rPr lang="ru-RU" dirty="0" err="1" smtClean="0"/>
              <a:t>ектению</a:t>
            </a:r>
            <a:r>
              <a:rPr lang="ru-RU" dirty="0" smtClean="0"/>
              <a:t>: </a:t>
            </a:r>
            <a:r>
              <a:rPr lang="ru-RU" b="1" dirty="0" smtClean="0"/>
              <a:t>«Миром Господу помолимся»</a:t>
            </a:r>
            <a:endParaRPr lang="ru-RU" b="1" dirty="0"/>
          </a:p>
        </p:txBody>
      </p:sp>
      <p:pic>
        <p:nvPicPr>
          <p:cNvPr id="2050" name="Picture 2" descr="C:\Users\Василий\Desktop\библейско-богсловские курсы\6 лекция\mfotor6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5096"/>
            <a:ext cx="7920372" cy="528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545231"/>
          </a:xfrm>
        </p:spPr>
        <p:txBody>
          <a:bodyPr/>
          <a:lstStyle/>
          <a:p>
            <a:r>
              <a:rPr lang="ru-RU" dirty="0" smtClean="0"/>
              <a:t>Антифоны на Литургии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836712"/>
            <a:ext cx="8640960" cy="576064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I. </a:t>
            </a:r>
            <a:r>
              <a:rPr lang="ru-RU" b="1" dirty="0" smtClean="0"/>
              <a:t>Вседневные</a:t>
            </a:r>
            <a:r>
              <a:rPr lang="ru-RU" dirty="0" smtClean="0"/>
              <a:t>: </a:t>
            </a:r>
          </a:p>
          <a:p>
            <a:pPr algn="just"/>
            <a:r>
              <a:rPr lang="ru-RU" dirty="0" smtClean="0"/>
              <a:t>1). </a:t>
            </a:r>
            <a:r>
              <a:rPr lang="ru-RU" dirty="0"/>
              <a:t>«Благо есть </a:t>
            </a:r>
            <a:r>
              <a:rPr lang="ru-RU" dirty="0" err="1"/>
              <a:t>исповедатися</a:t>
            </a:r>
            <a:r>
              <a:rPr lang="ru-RU" dirty="0"/>
              <a:t> </a:t>
            </a:r>
            <a:r>
              <a:rPr lang="ru-RU" dirty="0" err="1"/>
              <a:t>Господеви</a:t>
            </a:r>
            <a:r>
              <a:rPr lang="ru-RU" dirty="0"/>
              <a:t>...» с припевами «Молитвами Богородицы, Спасе, спаси нас» (</a:t>
            </a:r>
            <a:r>
              <a:rPr lang="ru-RU" dirty="0" err="1"/>
              <a:t>Пс</a:t>
            </a:r>
            <a:r>
              <a:rPr lang="ru-RU" dirty="0"/>
              <a:t>. 91, 2, 3, 16).</a:t>
            </a:r>
          </a:p>
          <a:p>
            <a:pPr algn="just"/>
            <a:r>
              <a:rPr lang="ru-RU" dirty="0" smtClean="0"/>
              <a:t>2). </a:t>
            </a:r>
            <a:r>
              <a:rPr lang="ru-RU" dirty="0"/>
              <a:t>«Господь </a:t>
            </a:r>
            <a:r>
              <a:rPr lang="ru-RU" dirty="0" err="1"/>
              <a:t>воцарися</a:t>
            </a:r>
            <a:r>
              <a:rPr lang="ru-RU" dirty="0"/>
              <a:t>, в лепоту </a:t>
            </a:r>
            <a:r>
              <a:rPr lang="ru-RU" dirty="0" err="1"/>
              <a:t>облечеся</a:t>
            </a:r>
            <a:r>
              <a:rPr lang="ru-RU" dirty="0"/>
              <a:t>...» с припевами «Молитвами святых Твоих, Спасе, спаси нас» (</a:t>
            </a:r>
            <a:r>
              <a:rPr lang="ru-RU" dirty="0" err="1"/>
              <a:t>Пс</a:t>
            </a:r>
            <a:r>
              <a:rPr lang="ru-RU" dirty="0"/>
              <a:t>. 92, 1—6), и после Слава и ныне: «Единородный Сыне...»</a:t>
            </a:r>
          </a:p>
          <a:p>
            <a:pPr algn="just"/>
            <a:r>
              <a:rPr lang="ru-RU" dirty="0" smtClean="0"/>
              <a:t>3)  </a:t>
            </a:r>
            <a:r>
              <a:rPr lang="ru-RU" dirty="0"/>
              <a:t>«</a:t>
            </a:r>
            <a:r>
              <a:rPr lang="ru-RU" dirty="0" err="1"/>
              <a:t>Приидите</a:t>
            </a:r>
            <a:r>
              <a:rPr lang="ru-RU" dirty="0"/>
              <a:t>, возрадуемся </a:t>
            </a:r>
            <a:r>
              <a:rPr lang="ru-RU" dirty="0" err="1"/>
              <a:t>Господеви</a:t>
            </a:r>
            <a:r>
              <a:rPr lang="ru-RU" dirty="0"/>
              <a:t>...» с припевами «Спаси </a:t>
            </a:r>
            <a:r>
              <a:rPr lang="ru-RU" dirty="0" err="1"/>
              <a:t>ны</a:t>
            </a:r>
            <a:r>
              <a:rPr lang="ru-RU" dirty="0"/>
              <a:t>, Сыне Божий, во святых дивен </a:t>
            </a:r>
            <a:r>
              <a:rPr lang="ru-RU" dirty="0" err="1"/>
              <a:t>Сый</a:t>
            </a:r>
            <a:r>
              <a:rPr lang="ru-RU" dirty="0"/>
              <a:t>».</a:t>
            </a:r>
          </a:p>
          <a:p>
            <a:r>
              <a:rPr lang="en-US" dirty="0" smtClean="0"/>
              <a:t>II.</a:t>
            </a:r>
            <a:r>
              <a:rPr lang="ru-RU" dirty="0" smtClean="0"/>
              <a:t> </a:t>
            </a:r>
            <a:r>
              <a:rPr lang="ru-RU" b="1" dirty="0" smtClean="0"/>
              <a:t>Изобразительные:</a:t>
            </a:r>
          </a:p>
          <a:p>
            <a:pPr algn="just"/>
            <a:r>
              <a:rPr lang="ru-RU" dirty="0" smtClean="0"/>
              <a:t>1) «</a:t>
            </a:r>
            <a:r>
              <a:rPr lang="ru-RU" dirty="0"/>
              <a:t>Благослови, душе моя, Господа... Благословен </a:t>
            </a:r>
            <a:r>
              <a:rPr lang="ru-RU" dirty="0" err="1"/>
              <a:t>еси</a:t>
            </a:r>
            <a:r>
              <a:rPr lang="ru-RU" dirty="0"/>
              <a:t>, Господи» (</a:t>
            </a:r>
            <a:r>
              <a:rPr lang="ru-RU" dirty="0" err="1"/>
              <a:t>Пс</a:t>
            </a:r>
            <a:r>
              <a:rPr lang="ru-RU" dirty="0"/>
              <a:t>. 102).</a:t>
            </a:r>
          </a:p>
          <a:p>
            <a:pPr algn="just"/>
            <a:r>
              <a:rPr lang="ru-RU" dirty="0" smtClean="0"/>
              <a:t>2). </a:t>
            </a:r>
            <a:r>
              <a:rPr lang="ru-RU" dirty="0"/>
              <a:t>«Хвали, душе моя, Господа» (</a:t>
            </a:r>
            <a:r>
              <a:rPr lang="ru-RU" dirty="0" err="1"/>
              <a:t>Пс</a:t>
            </a:r>
            <a:r>
              <a:rPr lang="ru-RU" dirty="0"/>
              <a:t>. 145) и после Слава и ныне «Единородный Сыне...»</a:t>
            </a:r>
          </a:p>
          <a:p>
            <a:pPr algn="just"/>
            <a:r>
              <a:rPr lang="ru-RU" dirty="0" smtClean="0"/>
              <a:t>3). </a:t>
            </a:r>
            <a:r>
              <a:rPr lang="ru-RU" dirty="0"/>
              <a:t>Блаженства с тропарями канона из Октоиха, Минеи или Триоди.</a:t>
            </a:r>
          </a:p>
          <a:p>
            <a:pPr marL="514350" indent="-514350">
              <a:buAutoNum type="romanUcPeriod" startAt="3"/>
            </a:pPr>
            <a:r>
              <a:rPr lang="ru-RU" b="1" dirty="0" smtClean="0"/>
              <a:t>Праздничные:</a:t>
            </a:r>
          </a:p>
          <a:p>
            <a:pPr algn="just"/>
            <a:r>
              <a:rPr lang="ru-RU" dirty="0" smtClean="0"/>
              <a:t>1). </a:t>
            </a:r>
            <a:r>
              <a:rPr lang="ru-RU" dirty="0"/>
              <a:t>Стихи соответствующих псалмов или пророчеств с припевами «Молитвами Богородицы...»</a:t>
            </a:r>
          </a:p>
          <a:p>
            <a:pPr algn="just"/>
            <a:r>
              <a:rPr lang="ru-RU" dirty="0" smtClean="0"/>
              <a:t>2). </a:t>
            </a:r>
            <a:r>
              <a:rPr lang="ru-RU" dirty="0"/>
              <a:t>Стихи с припевами «Спаси </a:t>
            </a:r>
            <a:r>
              <a:rPr lang="ru-RU" dirty="0" err="1"/>
              <a:t>ны</a:t>
            </a:r>
            <a:r>
              <a:rPr lang="ru-RU" dirty="0"/>
              <a:t>, Сыне Божий, </a:t>
            </a:r>
            <a:r>
              <a:rPr lang="ru-RU" dirty="0" err="1"/>
              <a:t>рождейся</a:t>
            </a:r>
            <a:r>
              <a:rPr lang="ru-RU" dirty="0"/>
              <a:t> от Девы... (или: </a:t>
            </a:r>
            <a:r>
              <a:rPr lang="ru-RU" dirty="0" err="1"/>
              <a:t>преобразивыйся</a:t>
            </a:r>
            <a:r>
              <a:rPr lang="ru-RU" dirty="0"/>
              <a:t>... и под.), </a:t>
            </a:r>
            <a:r>
              <a:rPr lang="ru-RU" dirty="0" err="1"/>
              <a:t>поющыя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: </a:t>
            </a:r>
            <a:r>
              <a:rPr lang="ru-RU" dirty="0" err="1"/>
              <a:t>аллилуиа</a:t>
            </a:r>
            <a:r>
              <a:rPr lang="ru-RU" dirty="0"/>
              <a:t>» и после Слава и ныне: «Единородный Сыне...»</a:t>
            </a:r>
          </a:p>
          <a:p>
            <a:pPr algn="just"/>
            <a:r>
              <a:rPr lang="ru-RU" dirty="0" smtClean="0"/>
              <a:t>3). </a:t>
            </a:r>
            <a:r>
              <a:rPr lang="ru-RU" dirty="0"/>
              <a:t>Стихи, чередующиеся с тропарем </a:t>
            </a:r>
            <a:r>
              <a:rPr lang="ru-RU" dirty="0" smtClean="0"/>
              <a:t>праздника.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99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663699"/>
          </a:xfrm>
        </p:spPr>
        <p:txBody>
          <a:bodyPr/>
          <a:lstStyle/>
          <a:p>
            <a:r>
              <a:rPr lang="ru-RU" dirty="0" smtClean="0"/>
              <a:t>Молитвы на антифонах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484784"/>
            <a:ext cx="7772400" cy="47525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Молитва первого антифона:</a:t>
            </a:r>
          </a:p>
          <a:p>
            <a:r>
              <a:rPr lang="ru-RU" sz="2400" b="1" dirty="0"/>
              <a:t>Господи Боже наш, Чья власть несравненна и слава непостижима, чья милость безмерна и человеколюбие неизреченно! Сам, Владыка, по </a:t>
            </a:r>
            <a:r>
              <a:rPr lang="ru-RU" sz="2400" b="1" dirty="0" err="1"/>
              <a:t>благосердию</a:t>
            </a:r>
            <a:r>
              <a:rPr lang="ru-RU" sz="2400" b="1" dirty="0"/>
              <a:t> Твоему воззри на нас и на святой храм сей, и яви нам и молящимся с нами неистощимые милости Твои и щедроты Твои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dirty="0" smtClean="0"/>
              <a:t>Возглас: </a:t>
            </a:r>
            <a:r>
              <a:rPr lang="ru-RU" sz="2400" dirty="0"/>
              <a:t>«</a:t>
            </a:r>
            <a:r>
              <a:rPr lang="ru-RU" sz="2400" b="1" dirty="0"/>
              <a:t>Ибо Тебе подобает вся слава, честь и поклонение, Отцу и Сыну и Святому Духу, ныне и всегда, и во веки веков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98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88640"/>
            <a:ext cx="8352928" cy="648072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Первый антифон: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Благослови, душе моя, Господа. Благословен </a:t>
            </a:r>
            <a:r>
              <a:rPr lang="ru-RU" b="1" dirty="0" err="1"/>
              <a:t>еси</a:t>
            </a:r>
            <a:r>
              <a:rPr lang="ru-RU" b="1" dirty="0"/>
              <a:t>, Господи. Благослови душе моя, Господа, и вся внутренняя моя Имя святое Его.</a:t>
            </a:r>
          </a:p>
          <a:p>
            <a:pPr algn="just"/>
            <a:r>
              <a:rPr lang="ru-RU" b="1" dirty="0"/>
              <a:t>Благослови, душе моя, Господа, и не забывай всех воздаяний Его.</a:t>
            </a:r>
          </a:p>
          <a:p>
            <a:pPr algn="just"/>
            <a:r>
              <a:rPr lang="ru-RU" b="1" dirty="0" err="1"/>
              <a:t>Очищающаго</a:t>
            </a:r>
            <a:r>
              <a:rPr lang="ru-RU" b="1" dirty="0"/>
              <a:t> вся беззакония твоя, </a:t>
            </a:r>
            <a:r>
              <a:rPr lang="ru-RU" b="1" dirty="0" err="1"/>
              <a:t>исцеляющаго</a:t>
            </a:r>
            <a:r>
              <a:rPr lang="ru-RU" b="1" dirty="0"/>
              <a:t> вся недуги твоя.</a:t>
            </a:r>
          </a:p>
          <a:p>
            <a:pPr algn="just"/>
            <a:r>
              <a:rPr lang="ru-RU" b="1" dirty="0" err="1"/>
              <a:t>Избавляющаго</a:t>
            </a:r>
            <a:r>
              <a:rPr lang="ru-RU" b="1" dirty="0"/>
              <a:t> от нетления живот твой, </a:t>
            </a:r>
            <a:r>
              <a:rPr lang="ru-RU" b="1" dirty="0" err="1"/>
              <a:t>венчающаго</a:t>
            </a:r>
            <a:r>
              <a:rPr lang="ru-RU" b="1" dirty="0"/>
              <a:t> </a:t>
            </a:r>
            <a:r>
              <a:rPr lang="ru-RU" b="1" dirty="0" err="1"/>
              <a:t>тя</a:t>
            </a:r>
            <a:r>
              <a:rPr lang="ru-RU" b="1" dirty="0"/>
              <a:t> </a:t>
            </a:r>
            <a:r>
              <a:rPr lang="ru-RU" b="1" dirty="0" err="1"/>
              <a:t>милостию</a:t>
            </a:r>
            <a:r>
              <a:rPr lang="ru-RU" b="1" dirty="0"/>
              <a:t> и щедротами.</a:t>
            </a:r>
          </a:p>
          <a:p>
            <a:pPr algn="just"/>
            <a:r>
              <a:rPr lang="ru-RU" b="1" dirty="0" err="1"/>
              <a:t>Исполняющаго</a:t>
            </a:r>
            <a:r>
              <a:rPr lang="ru-RU" b="1" dirty="0"/>
              <a:t> во благих желание твое: обновится, яко </a:t>
            </a:r>
            <a:r>
              <a:rPr lang="ru-RU" b="1" dirty="0" err="1"/>
              <a:t>орля</a:t>
            </a:r>
            <a:r>
              <a:rPr lang="ru-RU" b="1" dirty="0"/>
              <a:t>, юность твоя.</a:t>
            </a:r>
          </a:p>
          <a:p>
            <a:pPr algn="just"/>
            <a:r>
              <a:rPr lang="ru-RU" b="1" dirty="0" err="1"/>
              <a:t>Творяй</a:t>
            </a:r>
            <a:r>
              <a:rPr lang="ru-RU" b="1" dirty="0"/>
              <a:t> милостыни Господь, и судьбу всем </a:t>
            </a:r>
            <a:r>
              <a:rPr lang="ru-RU" b="1" dirty="0" err="1"/>
              <a:t>обидимым</a:t>
            </a:r>
            <a:r>
              <a:rPr lang="ru-RU" b="1" dirty="0"/>
              <a:t>.</a:t>
            </a:r>
          </a:p>
          <a:p>
            <a:pPr algn="just"/>
            <a:r>
              <a:rPr lang="ru-RU" b="1" dirty="0"/>
              <a:t>Сказа пути Своя </a:t>
            </a:r>
            <a:r>
              <a:rPr lang="ru-RU" b="1" dirty="0" err="1"/>
              <a:t>Моисеови</a:t>
            </a:r>
            <a:r>
              <a:rPr lang="ru-RU" b="1" dirty="0"/>
              <a:t>, сыновом </a:t>
            </a:r>
            <a:r>
              <a:rPr lang="ru-RU" b="1" dirty="0" err="1"/>
              <a:t>Израилевым</a:t>
            </a:r>
            <a:r>
              <a:rPr lang="ru-RU" b="1" dirty="0"/>
              <a:t> хотения Своя.</a:t>
            </a:r>
          </a:p>
          <a:p>
            <a:pPr algn="just"/>
            <a:r>
              <a:rPr lang="ru-RU" b="1" dirty="0"/>
              <a:t>Щедр и милостив Господь, долготерпелив и </a:t>
            </a:r>
            <a:r>
              <a:rPr lang="ru-RU" b="1" dirty="0" smtClean="0"/>
              <a:t>многомилостив…</a:t>
            </a:r>
          </a:p>
          <a:p>
            <a:pPr algn="just"/>
            <a:r>
              <a:rPr lang="ru-RU" b="1" dirty="0"/>
              <a:t>Благослови, душе моя, Господа, и вся внутренняя моя, имя святое Его. Благословен </a:t>
            </a:r>
            <a:r>
              <a:rPr lang="ru-RU" b="1" dirty="0" err="1" smtClean="0"/>
              <a:t>еси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b="1" dirty="0"/>
              <a:t>Господи.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73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8"/>
            <a:ext cx="7772400" cy="5328591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Молитва второго антифона:</a:t>
            </a:r>
          </a:p>
          <a:p>
            <a:endParaRPr lang="ru-RU" sz="2400" dirty="0"/>
          </a:p>
          <a:p>
            <a:r>
              <a:rPr lang="ru-RU" sz="2400" b="1" dirty="0"/>
              <a:t>Господи, Боже наш, спаси народ Твой и благослови наследие Твое, полноту Церкви Твоей сохрани, освяти любящих благолепие дома Твоего! Ты их прославь божественной Твоею силою, и не оставь нас, надеющихся на Тебя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Возглас:</a:t>
            </a:r>
            <a:r>
              <a:rPr lang="ru-RU" sz="2400" b="1" dirty="0"/>
              <a:t> Ибо Твоя власть, и Твои – Царство, и сила, и слава, Отца и Сына и Святого Духа, ныне и всегда, и во веки </a:t>
            </a:r>
            <a:r>
              <a:rPr lang="ru-RU" sz="2400" dirty="0"/>
              <a:t>веков.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16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4"/>
            <a:ext cx="7772400" cy="612068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Второй антифон: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Хвали, душе моя. Господа. Восхвалю Господа в животе моем, пою Богу моему, </a:t>
            </a:r>
            <a:r>
              <a:rPr lang="ru-RU" b="1" dirty="0" err="1"/>
              <a:t>дондеже</a:t>
            </a:r>
            <a:r>
              <a:rPr lang="ru-RU" b="1" dirty="0"/>
              <a:t> </a:t>
            </a:r>
            <a:r>
              <a:rPr lang="ru-RU" b="1" dirty="0" err="1" smtClean="0"/>
              <a:t>есмь</a:t>
            </a:r>
            <a:r>
              <a:rPr lang="ru-RU" b="1" dirty="0" smtClean="0"/>
              <a:t>.</a:t>
            </a:r>
            <a:endParaRPr lang="ru-RU" b="1" dirty="0"/>
          </a:p>
          <a:p>
            <a:pPr algn="just"/>
            <a:r>
              <a:rPr lang="ru-RU" b="1" dirty="0"/>
              <a:t>Не </a:t>
            </a:r>
            <a:r>
              <a:rPr lang="ru-RU" b="1" dirty="0" err="1"/>
              <a:t>надейтеся</a:t>
            </a:r>
            <a:r>
              <a:rPr lang="ru-RU" b="1" dirty="0"/>
              <a:t> на князи, на сыны </a:t>
            </a:r>
            <a:r>
              <a:rPr lang="ru-RU" b="1" dirty="0" err="1"/>
              <a:t>человеческия</a:t>
            </a:r>
            <a:r>
              <a:rPr lang="ru-RU" b="1" dirty="0"/>
              <a:t>, в </a:t>
            </a:r>
            <a:r>
              <a:rPr lang="ru-RU" b="1" dirty="0" err="1"/>
              <a:t>нихже</a:t>
            </a:r>
            <a:r>
              <a:rPr lang="ru-RU" b="1" dirty="0"/>
              <a:t> несть спасения.</a:t>
            </a:r>
          </a:p>
          <a:p>
            <a:pPr algn="just"/>
            <a:r>
              <a:rPr lang="ru-RU" b="1" dirty="0" err="1"/>
              <a:t>Изыдет</a:t>
            </a:r>
            <a:r>
              <a:rPr lang="ru-RU" b="1" dirty="0"/>
              <a:t> дух его, и возвратится в землю свою: в той день погибнут вся помышления его.</a:t>
            </a:r>
          </a:p>
          <a:p>
            <a:pPr algn="just"/>
            <a:r>
              <a:rPr lang="ru-RU" b="1" dirty="0"/>
              <a:t>Блажен, ему же </a:t>
            </a:r>
            <a:r>
              <a:rPr lang="ru-RU" b="1" dirty="0" smtClean="0"/>
              <a:t>Бог </a:t>
            </a:r>
            <a:r>
              <a:rPr lang="ru-RU" b="1" dirty="0" err="1" smtClean="0"/>
              <a:t>Иаковль</a:t>
            </a:r>
            <a:r>
              <a:rPr lang="ru-RU" b="1" dirty="0" smtClean="0"/>
              <a:t> </a:t>
            </a:r>
            <a:r>
              <a:rPr lang="ru-RU" b="1" dirty="0"/>
              <a:t>помощник его, упование его на Господа Бога своего.</a:t>
            </a:r>
          </a:p>
          <a:p>
            <a:pPr algn="just"/>
            <a:r>
              <a:rPr lang="ru-RU" b="1" dirty="0" err="1"/>
              <a:t>Сотворшаго</a:t>
            </a:r>
            <a:r>
              <a:rPr lang="ru-RU" b="1" dirty="0"/>
              <a:t> небо и землю, море и вся, </a:t>
            </a:r>
            <a:r>
              <a:rPr lang="ru-RU" b="1" dirty="0" err="1"/>
              <a:t>яже</a:t>
            </a:r>
            <a:r>
              <a:rPr lang="ru-RU" b="1" dirty="0"/>
              <a:t> в них.</a:t>
            </a:r>
          </a:p>
          <a:p>
            <a:pPr algn="just"/>
            <a:r>
              <a:rPr lang="ru-RU" b="1" dirty="0" err="1"/>
              <a:t>Хранящаго</a:t>
            </a:r>
            <a:r>
              <a:rPr lang="ru-RU" b="1" dirty="0"/>
              <a:t> истину в век, </a:t>
            </a:r>
            <a:r>
              <a:rPr lang="ru-RU" b="1" dirty="0" err="1"/>
              <a:t>творящаго</a:t>
            </a:r>
            <a:r>
              <a:rPr lang="ru-RU" b="1" dirty="0"/>
              <a:t> суд </a:t>
            </a:r>
            <a:r>
              <a:rPr lang="ru-RU" b="1" dirty="0" err="1"/>
              <a:t>обидимым</a:t>
            </a:r>
            <a:r>
              <a:rPr lang="ru-RU" b="1" dirty="0"/>
              <a:t>, </a:t>
            </a:r>
            <a:r>
              <a:rPr lang="ru-RU" b="1" dirty="0" err="1"/>
              <a:t>дающаго</a:t>
            </a:r>
            <a:r>
              <a:rPr lang="ru-RU" b="1" dirty="0"/>
              <a:t> пищу алчущим.</a:t>
            </a:r>
          </a:p>
          <a:p>
            <a:pPr algn="just"/>
            <a:r>
              <a:rPr lang="ru-RU" b="1" dirty="0"/>
              <a:t>Господь решит </a:t>
            </a:r>
            <a:r>
              <a:rPr lang="ru-RU" b="1" dirty="0" err="1"/>
              <a:t>окованньм</a:t>
            </a:r>
            <a:r>
              <a:rPr lang="ru-RU" b="1" dirty="0"/>
              <a:t>. Господь умудряет слепцы.</a:t>
            </a:r>
          </a:p>
          <a:p>
            <a:pPr algn="just"/>
            <a:r>
              <a:rPr lang="ru-RU" b="1" dirty="0"/>
              <a:t>Господь возводит </a:t>
            </a:r>
            <a:r>
              <a:rPr lang="ru-RU" b="1" dirty="0" err="1"/>
              <a:t>низверженныя</a:t>
            </a:r>
            <a:r>
              <a:rPr lang="ru-RU" b="1" dirty="0"/>
              <a:t>, Господь любит праведники.</a:t>
            </a:r>
          </a:p>
          <a:p>
            <a:pPr algn="just"/>
            <a:r>
              <a:rPr lang="ru-RU" b="1" dirty="0"/>
              <a:t>Господь хранит пришельцы, сира и вдову </a:t>
            </a:r>
            <a:r>
              <a:rPr lang="ru-RU" b="1" dirty="0" err="1"/>
              <a:t>приимет</a:t>
            </a:r>
            <a:r>
              <a:rPr lang="ru-RU" b="1" dirty="0"/>
              <a:t>, и путь грешных погубит.</a:t>
            </a:r>
          </a:p>
          <a:p>
            <a:pPr algn="just"/>
            <a:r>
              <a:rPr lang="ru-RU" b="1" dirty="0"/>
              <a:t>Воцарится Господь во век, </a:t>
            </a:r>
            <a:r>
              <a:rPr lang="ru-RU" b="1" dirty="0" smtClean="0"/>
              <a:t> Бог</a:t>
            </a:r>
            <a:r>
              <a:rPr lang="ru-RU" b="1" dirty="0"/>
              <a:t> твой. Сионе, в род и </a:t>
            </a:r>
            <a:r>
              <a:rPr lang="ru-RU" b="1" dirty="0" smtClean="0"/>
              <a:t>род.</a:t>
            </a:r>
            <a:endParaRPr lang="ru-RU" b="1" dirty="0"/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37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612068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В конце второго антифона </a:t>
            </a:r>
            <a:r>
              <a:rPr lang="ru-RU" sz="2200" b="1" dirty="0"/>
              <a:t>п</a:t>
            </a:r>
            <a:r>
              <a:rPr lang="ru-RU" sz="2200" b="1" dirty="0" smtClean="0"/>
              <a:t>оется гимн Господу Иисусу Христу</a:t>
            </a:r>
          </a:p>
          <a:p>
            <a:endParaRPr lang="ru-RU" sz="1200" dirty="0"/>
          </a:p>
          <a:p>
            <a:r>
              <a:rPr lang="ru-RU" sz="2200" b="1" dirty="0">
                <a:solidFill>
                  <a:schemeClr val="tx1"/>
                </a:solidFill>
              </a:rPr>
              <a:t>Единородный Сыне и Слове Божий, </a:t>
            </a:r>
            <a:r>
              <a:rPr lang="ru-RU" sz="2200" b="1" dirty="0" err="1">
                <a:solidFill>
                  <a:schemeClr val="tx1"/>
                </a:solidFill>
              </a:rPr>
              <a:t>Безсмертен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Сый</a:t>
            </a:r>
            <a:r>
              <a:rPr lang="ru-RU" sz="2200" b="1" dirty="0">
                <a:solidFill>
                  <a:schemeClr val="tx1"/>
                </a:solidFill>
              </a:rPr>
              <a:t>, и </a:t>
            </a:r>
            <a:r>
              <a:rPr lang="ru-RU" sz="2200" b="1" dirty="0" err="1">
                <a:solidFill>
                  <a:schemeClr val="tx1"/>
                </a:solidFill>
              </a:rPr>
              <a:t>изволивый</a:t>
            </a:r>
            <a:r>
              <a:rPr lang="ru-RU" sz="2200" b="1" dirty="0">
                <a:solidFill>
                  <a:schemeClr val="tx1"/>
                </a:solidFill>
              </a:rPr>
              <a:t> спасения нашего ради </a:t>
            </a:r>
            <a:r>
              <a:rPr lang="ru-RU" sz="2200" b="1" dirty="0" err="1">
                <a:solidFill>
                  <a:schemeClr val="tx1"/>
                </a:solidFill>
              </a:rPr>
              <a:t>воплотитися</a:t>
            </a:r>
            <a:r>
              <a:rPr lang="ru-RU" sz="2200" b="1" dirty="0">
                <a:solidFill>
                  <a:schemeClr val="tx1"/>
                </a:solidFill>
              </a:rPr>
              <a:t> от </a:t>
            </a:r>
            <a:r>
              <a:rPr lang="ru-RU" sz="2200" b="1" dirty="0" err="1">
                <a:solidFill>
                  <a:schemeClr val="tx1"/>
                </a:solidFill>
              </a:rPr>
              <a:t>Святыя</a:t>
            </a:r>
            <a:r>
              <a:rPr lang="ru-RU" sz="2200" b="1" dirty="0">
                <a:solidFill>
                  <a:schemeClr val="tx1"/>
                </a:solidFill>
              </a:rPr>
              <a:t> Богородицы и </a:t>
            </a:r>
            <a:r>
              <a:rPr lang="ru-RU" sz="2200" b="1" dirty="0" err="1">
                <a:solidFill>
                  <a:schemeClr val="tx1"/>
                </a:solidFill>
              </a:rPr>
              <a:t>Приснодевы</a:t>
            </a:r>
            <a:r>
              <a:rPr lang="ru-RU" sz="2200" b="1" dirty="0">
                <a:solidFill>
                  <a:schemeClr val="tx1"/>
                </a:solidFill>
              </a:rPr>
              <a:t> Марии, непреложно </a:t>
            </a:r>
            <a:r>
              <a:rPr lang="ru-RU" sz="2200" b="1" dirty="0" err="1">
                <a:solidFill>
                  <a:schemeClr val="tx1"/>
                </a:solidFill>
              </a:rPr>
              <a:t>вочеловечивыйся</a:t>
            </a:r>
            <a:r>
              <a:rPr lang="ru-RU" sz="2200" b="1" dirty="0">
                <a:solidFill>
                  <a:schemeClr val="tx1"/>
                </a:solidFill>
              </a:rPr>
              <a:t>; </a:t>
            </a:r>
            <a:r>
              <a:rPr lang="ru-RU" sz="2200" b="1" dirty="0" err="1">
                <a:solidFill>
                  <a:schemeClr val="tx1"/>
                </a:solidFill>
              </a:rPr>
              <a:t>распныйся</a:t>
            </a:r>
            <a:r>
              <a:rPr lang="ru-RU" sz="2200" b="1" dirty="0">
                <a:solidFill>
                  <a:schemeClr val="tx1"/>
                </a:solidFill>
              </a:rPr>
              <a:t> же Христе Боже, </a:t>
            </a:r>
            <a:r>
              <a:rPr lang="ru-RU" sz="2200" b="1" dirty="0" err="1" smtClean="0">
                <a:solidFill>
                  <a:schemeClr val="tx1"/>
                </a:solidFill>
              </a:rPr>
              <a:t>смертию</a:t>
            </a:r>
            <a:r>
              <a:rPr lang="ru-RU" sz="2200" b="1" dirty="0" smtClean="0">
                <a:solidFill>
                  <a:schemeClr val="tx1"/>
                </a:solidFill>
              </a:rPr>
              <a:t> смерть</a:t>
            </a:r>
            <a:r>
              <a:rPr lang="ru-RU" sz="2200" b="1" dirty="0">
                <a:solidFill>
                  <a:schemeClr val="tx1"/>
                </a:solidFill>
              </a:rPr>
              <a:t> </a:t>
            </a:r>
            <a:r>
              <a:rPr lang="ru-RU" sz="2200" b="1" dirty="0" err="1">
                <a:solidFill>
                  <a:schemeClr val="tx1"/>
                </a:solidFill>
              </a:rPr>
              <a:t>поправый</a:t>
            </a:r>
            <a:r>
              <a:rPr lang="ru-RU" sz="2200" b="1" dirty="0">
                <a:solidFill>
                  <a:schemeClr val="tx1"/>
                </a:solidFill>
              </a:rPr>
              <a:t>, един </a:t>
            </a:r>
            <a:r>
              <a:rPr lang="ru-RU" sz="2200" b="1" dirty="0" err="1">
                <a:solidFill>
                  <a:schemeClr val="tx1"/>
                </a:solidFill>
              </a:rPr>
              <a:t>Сый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Святыя</a:t>
            </a:r>
            <a:r>
              <a:rPr lang="ru-RU" sz="2200" b="1" dirty="0">
                <a:solidFill>
                  <a:schemeClr val="tx1"/>
                </a:solidFill>
              </a:rPr>
              <a:t> Троицы, </a:t>
            </a:r>
            <a:r>
              <a:rPr lang="ru-RU" sz="2200" b="1" dirty="0" err="1">
                <a:solidFill>
                  <a:schemeClr val="tx1"/>
                </a:solidFill>
              </a:rPr>
              <a:t>спрославляемый</a:t>
            </a:r>
            <a:r>
              <a:rPr lang="ru-RU" sz="2200" b="1" dirty="0">
                <a:solidFill>
                  <a:schemeClr val="tx1"/>
                </a:solidFill>
              </a:rPr>
              <a:t> Отцу и Святому Духу, спаси </a:t>
            </a:r>
            <a:r>
              <a:rPr lang="ru-RU" sz="2200" b="1" dirty="0" smtClean="0">
                <a:solidFill>
                  <a:schemeClr val="tx1"/>
                </a:solidFill>
              </a:rPr>
              <a:t>нас.</a:t>
            </a: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2200" dirty="0"/>
              <a:t>Единородный Сын и Слово Божие! </a:t>
            </a:r>
            <a:r>
              <a:rPr lang="ru-RU" sz="2200" dirty="0" smtClean="0"/>
              <a:t> </a:t>
            </a:r>
            <a:r>
              <a:rPr lang="ru-RU" sz="2200" dirty="0"/>
              <a:t>Бессмертный и благоволивший спасения нашего </a:t>
            </a:r>
            <a:r>
              <a:rPr lang="ru-RU" sz="2200" dirty="0" smtClean="0"/>
              <a:t>ради </a:t>
            </a:r>
            <a:r>
              <a:rPr lang="ru-RU" sz="2200" dirty="0"/>
              <a:t>воплотиться от Святой Богородицы и </a:t>
            </a:r>
            <a:r>
              <a:rPr lang="ru-RU" sz="2200" dirty="0" err="1"/>
              <a:t>Приснодевы</a:t>
            </a:r>
            <a:r>
              <a:rPr lang="ru-RU" sz="2200" dirty="0"/>
              <a:t> Марии</a:t>
            </a:r>
            <a:r>
              <a:rPr lang="ru-RU" sz="2200" dirty="0" smtClean="0"/>
              <a:t>, </a:t>
            </a:r>
            <a:r>
              <a:rPr lang="ru-RU" sz="2200" dirty="0"/>
              <a:t>неизменно вочеловечившийся и распятый, Христе Боже</a:t>
            </a:r>
            <a:r>
              <a:rPr lang="ru-RU" sz="2200" dirty="0" smtClean="0"/>
              <a:t>, </a:t>
            </a:r>
            <a:r>
              <a:rPr lang="ru-RU" sz="2200" dirty="0"/>
              <a:t>смертью смерть поправший</a:t>
            </a:r>
            <a:r>
              <a:rPr lang="ru-RU" sz="2200" dirty="0" smtClean="0"/>
              <a:t>, </a:t>
            </a:r>
            <a:r>
              <a:rPr lang="ru-RU" sz="2200" dirty="0"/>
              <a:t>Один из Святой Троицы, </a:t>
            </a:r>
            <a:r>
              <a:rPr lang="ru-RU" sz="2200" dirty="0" smtClean="0"/>
              <a:t>прославляемый </a:t>
            </a:r>
            <a:r>
              <a:rPr lang="ru-RU" sz="2200" dirty="0"/>
              <a:t>со Отцом и Святым Духом, спаси нас!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124744"/>
            <a:ext cx="7772400" cy="5400599"/>
          </a:xfrm>
        </p:spPr>
        <p:txBody>
          <a:bodyPr/>
          <a:lstStyle/>
          <a:p>
            <a:r>
              <a:rPr lang="ru-RU" dirty="0"/>
              <a:t>Вторая часть Божественной литургии носит название </a:t>
            </a:r>
            <a:r>
              <a:rPr lang="ru-RU" b="1" dirty="0" smtClean="0"/>
              <a:t>Литургии </a:t>
            </a:r>
            <a:r>
              <a:rPr lang="ru-RU" b="1" dirty="0"/>
              <a:t>оглашенных</a:t>
            </a:r>
            <a:r>
              <a:rPr lang="ru-RU" dirty="0"/>
              <a:t>. Так называется она потому, что при совершении ее могли присутствовать оглашенные, то есть те, которые только готовились ко святому </a:t>
            </a:r>
            <a:r>
              <a:rPr lang="ru-RU" dirty="0" smtClean="0"/>
              <a:t>крещению, и люди, относящиеся к разряду кающихся.</a:t>
            </a:r>
          </a:p>
          <a:p>
            <a:endParaRPr lang="ru-RU" dirty="0"/>
          </a:p>
          <a:p>
            <a:r>
              <a:rPr lang="ru-RU" b="1" dirty="0"/>
              <a:t>Оглашенные</a:t>
            </a:r>
            <a:r>
              <a:rPr lang="ru-RU" dirty="0"/>
              <a:t> разделялись на три степени</a:t>
            </a:r>
            <a:r>
              <a:rPr lang="ru-RU" dirty="0" smtClean="0"/>
              <a:t>: 1) слушающие </a:t>
            </a:r>
            <a:r>
              <a:rPr lang="ru-RU" dirty="0"/>
              <a:t>поучения, 2) </a:t>
            </a:r>
            <a:r>
              <a:rPr lang="ru-RU" dirty="0" err="1"/>
              <a:t>коленопреклоняющие</a:t>
            </a:r>
            <a:r>
              <a:rPr lang="ru-RU" dirty="0"/>
              <a:t> и 3) готовящиеся к просвещению. Все они могли стоять во внутреннем </a:t>
            </a:r>
            <a:r>
              <a:rPr lang="ru-RU" dirty="0" smtClean="0"/>
              <a:t>притворе.</a:t>
            </a:r>
          </a:p>
          <a:p>
            <a:endParaRPr lang="ru-RU" dirty="0" smtClean="0"/>
          </a:p>
          <a:p>
            <a:r>
              <a:rPr lang="ru-RU" b="1" dirty="0"/>
              <a:t>Кающиеся</a:t>
            </a:r>
            <a:r>
              <a:rPr lang="ru-RU" dirty="0"/>
              <a:t> разделялись на 4 степени: 1) </a:t>
            </a:r>
            <a:r>
              <a:rPr lang="ru-RU" dirty="0" smtClean="0"/>
              <a:t>плачущие, </a:t>
            </a:r>
            <a:r>
              <a:rPr lang="ru-RU" dirty="0"/>
              <a:t>2) </a:t>
            </a:r>
            <a:r>
              <a:rPr lang="ru-RU" dirty="0" smtClean="0"/>
              <a:t>слушающие, </a:t>
            </a:r>
            <a:r>
              <a:rPr lang="ru-RU" dirty="0"/>
              <a:t>3) припадающие и 4) стоящие с </a:t>
            </a:r>
            <a:r>
              <a:rPr lang="ru-RU" dirty="0" smtClean="0"/>
              <a:t>верными.</a:t>
            </a:r>
          </a:p>
          <a:p>
            <a:pPr marL="514350" indent="-514350">
              <a:buAutoNum type="romanUcParenR"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3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0"/>
            <a:ext cx="7772400" cy="58326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Молитва третьего антифона:</a:t>
            </a:r>
          </a:p>
          <a:p>
            <a:endParaRPr lang="ru-RU" sz="2400" dirty="0" smtClean="0"/>
          </a:p>
          <a:p>
            <a:r>
              <a:rPr lang="ru-RU" sz="2400" b="1" dirty="0"/>
              <a:t>Ты, даровавший нам эти общие и согласные молитвы, и двум или трем, согласно просящим во имя Твое, просимое подавать обещавший, Сам и ныне прошения рабов Твоих к полезному исполни, подавая нам в нынешнем веке познание Твоей истины, и в будущем жизнь вечную даруя</a:t>
            </a:r>
            <a:r>
              <a:rPr lang="ru-RU" sz="2400" b="1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Возглас:</a:t>
            </a:r>
            <a:r>
              <a:rPr lang="ru-RU" sz="2400" b="1" dirty="0"/>
              <a:t> Ибо Ты – благой и человеколюбивый Бог, и Тебе славу воссылаем, Отцу и Сыну и Святому Духу, ныне и всегда, и во веки </a:t>
            </a:r>
            <a:r>
              <a:rPr lang="ru-RU" sz="2400" b="1" dirty="0" smtClean="0"/>
              <a:t>веков.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5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352928" cy="6192687"/>
          </a:xfrm>
        </p:spPr>
        <p:txBody>
          <a:bodyPr>
            <a:noAutofit/>
          </a:bodyPr>
          <a:lstStyle/>
          <a:p>
            <a:r>
              <a:rPr lang="ru-RU" b="1" dirty="0" smtClean="0"/>
              <a:t>Третий антифон (Блаженны)</a:t>
            </a:r>
          </a:p>
          <a:p>
            <a:endParaRPr lang="ru-RU" b="1" dirty="0" smtClean="0"/>
          </a:p>
          <a:p>
            <a:pPr algn="just"/>
            <a:r>
              <a:rPr lang="ru-RU" b="1" dirty="0" smtClean="0"/>
              <a:t>Во </a:t>
            </a:r>
            <a:r>
              <a:rPr lang="ru-RU" b="1" dirty="0"/>
              <a:t>Царствии Твоем помяни нас, Господи, </a:t>
            </a:r>
            <a:r>
              <a:rPr lang="ru-RU" b="1" dirty="0" err="1"/>
              <a:t>егда</a:t>
            </a:r>
            <a:r>
              <a:rPr lang="ru-RU" b="1" dirty="0"/>
              <a:t> </a:t>
            </a:r>
            <a:r>
              <a:rPr lang="ru-RU" b="1" dirty="0" err="1"/>
              <a:t>приидеши</a:t>
            </a:r>
            <a:r>
              <a:rPr lang="ru-RU" b="1" dirty="0"/>
              <a:t> во Царствии </a:t>
            </a:r>
            <a:r>
              <a:rPr lang="ru-RU" b="1" dirty="0" smtClean="0"/>
              <a:t>Твоем.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 err="1" smtClean="0"/>
              <a:t>нищии</a:t>
            </a:r>
            <a:r>
              <a:rPr lang="ru-RU" b="1" dirty="0" smtClean="0"/>
              <a:t> духом</a:t>
            </a:r>
            <a:r>
              <a:rPr lang="ru-RU" b="1" dirty="0"/>
              <a:t>, яко тех есть Царство </a:t>
            </a:r>
            <a:r>
              <a:rPr lang="ru-RU" b="1" dirty="0" smtClean="0"/>
              <a:t>Небесное.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/>
              <a:t>плачущи, яко </a:t>
            </a:r>
            <a:r>
              <a:rPr lang="ru-RU" b="1" dirty="0" err="1"/>
              <a:t>тии</a:t>
            </a:r>
            <a:r>
              <a:rPr lang="ru-RU" b="1" dirty="0"/>
              <a:t> </a:t>
            </a:r>
            <a:r>
              <a:rPr lang="ru-RU" b="1" dirty="0" smtClean="0"/>
              <a:t>утешатся.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 err="1"/>
              <a:t>кротции</a:t>
            </a:r>
            <a:r>
              <a:rPr lang="ru-RU" b="1" dirty="0"/>
              <a:t>, яко </a:t>
            </a:r>
            <a:r>
              <a:rPr lang="ru-RU" b="1" dirty="0" err="1"/>
              <a:t>тии</a:t>
            </a:r>
            <a:r>
              <a:rPr lang="ru-RU" b="1" dirty="0"/>
              <a:t> наследят </a:t>
            </a:r>
            <a:r>
              <a:rPr lang="ru-RU" b="1" dirty="0" smtClean="0"/>
              <a:t>землю.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 err="1"/>
              <a:t>алчущии</a:t>
            </a:r>
            <a:r>
              <a:rPr lang="ru-RU" b="1" dirty="0"/>
              <a:t> и </a:t>
            </a:r>
            <a:r>
              <a:rPr lang="ru-RU" b="1" dirty="0" err="1"/>
              <a:t>жаждущии</a:t>
            </a:r>
            <a:r>
              <a:rPr lang="ru-RU" b="1" dirty="0"/>
              <a:t> правды, яко </a:t>
            </a:r>
            <a:r>
              <a:rPr lang="ru-RU" b="1" dirty="0" err="1"/>
              <a:t>тии</a:t>
            </a:r>
            <a:r>
              <a:rPr lang="ru-RU" b="1" dirty="0"/>
              <a:t> </a:t>
            </a:r>
            <a:r>
              <a:rPr lang="ru-RU" b="1" dirty="0" smtClean="0"/>
              <a:t>насытятся.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 err="1"/>
              <a:t>милостивии</a:t>
            </a:r>
            <a:r>
              <a:rPr lang="ru-RU" b="1" dirty="0"/>
              <a:t>, яко </a:t>
            </a:r>
            <a:r>
              <a:rPr lang="ru-RU" b="1" dirty="0" err="1"/>
              <a:t>тии</a:t>
            </a:r>
            <a:r>
              <a:rPr lang="ru-RU" b="1" dirty="0"/>
              <a:t> </a:t>
            </a:r>
            <a:r>
              <a:rPr lang="ru-RU" b="1" dirty="0" err="1"/>
              <a:t>помиловани</a:t>
            </a:r>
            <a:r>
              <a:rPr lang="ru-RU" b="1" dirty="0"/>
              <a:t> будут.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Блажени</a:t>
            </a:r>
            <a:r>
              <a:rPr lang="ru-RU" b="1" dirty="0"/>
              <a:t> </a:t>
            </a:r>
            <a:r>
              <a:rPr lang="ru-RU" b="1" dirty="0" err="1"/>
              <a:t>чистии</a:t>
            </a:r>
            <a:r>
              <a:rPr lang="ru-RU" b="1" dirty="0"/>
              <a:t> сердцем, яко </a:t>
            </a:r>
            <a:r>
              <a:rPr lang="ru-RU" b="1" dirty="0" err="1"/>
              <a:t>тии</a:t>
            </a:r>
            <a:r>
              <a:rPr lang="ru-RU" b="1" dirty="0"/>
              <a:t> Бога </a:t>
            </a:r>
            <a:r>
              <a:rPr lang="ru-RU" b="1" dirty="0" smtClean="0"/>
              <a:t>узрят.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/>
              <a:t>миротворцы, яко </a:t>
            </a:r>
            <a:r>
              <a:rPr lang="ru-RU" b="1" dirty="0" err="1"/>
              <a:t>тии</a:t>
            </a:r>
            <a:r>
              <a:rPr lang="ru-RU" b="1" dirty="0"/>
              <a:t> </a:t>
            </a:r>
            <a:r>
              <a:rPr lang="ru-RU" b="1" dirty="0" err="1"/>
              <a:t>сынове</a:t>
            </a:r>
            <a:r>
              <a:rPr lang="ru-RU" b="1" dirty="0"/>
              <a:t> Божии </a:t>
            </a:r>
            <a:r>
              <a:rPr lang="ru-RU" b="1" dirty="0" smtClean="0"/>
              <a:t>нарекутся.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/>
              <a:t>изгнании правды ради, яко тех есть Царство </a:t>
            </a:r>
            <a:r>
              <a:rPr lang="ru-RU" b="1" dirty="0" smtClean="0"/>
              <a:t>Небесное.</a:t>
            </a:r>
          </a:p>
          <a:p>
            <a:pPr algn="just"/>
            <a:r>
              <a:rPr lang="ru-RU" b="1" dirty="0" err="1" smtClean="0"/>
              <a:t>Блажени</a:t>
            </a:r>
            <a:r>
              <a:rPr lang="ru-RU" b="1" dirty="0" smtClean="0"/>
              <a:t> </a:t>
            </a:r>
            <a:r>
              <a:rPr lang="ru-RU" b="1" dirty="0" err="1"/>
              <a:t>есте</a:t>
            </a:r>
            <a:r>
              <a:rPr lang="ru-RU" b="1" dirty="0"/>
              <a:t>, </a:t>
            </a:r>
            <a:r>
              <a:rPr lang="ru-RU" b="1" dirty="0" err="1"/>
              <a:t>егда</a:t>
            </a:r>
            <a:r>
              <a:rPr lang="ru-RU" b="1" dirty="0"/>
              <a:t> поносят вам, и </a:t>
            </a:r>
            <a:r>
              <a:rPr lang="ru-RU" b="1" dirty="0" err="1"/>
              <a:t>изженут</a:t>
            </a:r>
            <a:r>
              <a:rPr lang="ru-RU" b="1" dirty="0"/>
              <a:t>, и </a:t>
            </a:r>
            <a:r>
              <a:rPr lang="ru-RU" b="1" dirty="0" err="1"/>
              <a:t>рекут</a:t>
            </a:r>
            <a:r>
              <a:rPr lang="ru-RU" b="1" dirty="0"/>
              <a:t> всяк зол глагол на </a:t>
            </a:r>
            <a:r>
              <a:rPr lang="ru-RU" b="1" dirty="0" smtClean="0"/>
              <a:t>вы, </a:t>
            </a:r>
            <a:r>
              <a:rPr lang="ru-RU" b="1" dirty="0" err="1" smtClean="0"/>
              <a:t>лжуще</a:t>
            </a:r>
            <a:r>
              <a:rPr lang="ru-RU" b="1" dirty="0" smtClean="0"/>
              <a:t> </a:t>
            </a:r>
            <a:r>
              <a:rPr lang="ru-RU" b="1" dirty="0"/>
              <a:t>Мене </a:t>
            </a:r>
            <a:r>
              <a:rPr lang="ru-RU" b="1" dirty="0" smtClean="0"/>
              <a:t>ради.</a:t>
            </a:r>
          </a:p>
          <a:p>
            <a:pPr algn="just"/>
            <a:r>
              <a:rPr lang="ru-RU" b="1" dirty="0" err="1" smtClean="0"/>
              <a:t>Радуйтеся</a:t>
            </a:r>
            <a:r>
              <a:rPr lang="ru-RU" b="1" dirty="0" smtClean="0"/>
              <a:t> </a:t>
            </a:r>
            <a:r>
              <a:rPr lang="ru-RU" b="1" dirty="0"/>
              <a:t>и </a:t>
            </a:r>
            <a:r>
              <a:rPr lang="ru-RU" b="1" dirty="0" err="1"/>
              <a:t>веселитеся</a:t>
            </a:r>
            <a:r>
              <a:rPr lang="ru-RU" b="1" dirty="0"/>
              <a:t>, яко мзда ваша </a:t>
            </a:r>
            <a:r>
              <a:rPr lang="ru-RU" b="1" dirty="0" err="1"/>
              <a:t>многа</a:t>
            </a:r>
            <a:r>
              <a:rPr lang="ru-RU" b="1" dirty="0"/>
              <a:t> на </a:t>
            </a:r>
            <a:r>
              <a:rPr lang="ru-RU" b="1" dirty="0" err="1"/>
              <a:t>небесех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81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5616623"/>
          </a:xfrm>
        </p:spPr>
        <p:txBody>
          <a:bodyPr>
            <a:normAutofit/>
          </a:bodyPr>
          <a:lstStyle/>
          <a:p>
            <a:r>
              <a:rPr lang="ru-RU" dirty="0" smtClean="0"/>
              <a:t>Для удобства Литургия </a:t>
            </a:r>
            <a:r>
              <a:rPr lang="ru-RU" dirty="0" err="1" smtClean="0"/>
              <a:t>оглашеных</a:t>
            </a:r>
            <a:r>
              <a:rPr lang="ru-RU" dirty="0" smtClean="0"/>
              <a:t> может быть поделена на две части – 1) до Малого входа и 2) после него.</a:t>
            </a:r>
          </a:p>
          <a:p>
            <a:endParaRPr lang="ru-RU" dirty="0"/>
          </a:p>
          <a:p>
            <a:r>
              <a:rPr lang="ru-RU" dirty="0" smtClean="0"/>
              <a:t>Краткая схема первой части Литургии оглашенных:</a:t>
            </a:r>
          </a:p>
          <a:p>
            <a:endParaRPr lang="ru-RU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Молитвы, предваряющие начало Божественной Литургии.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Возглас священника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Мирная </a:t>
            </a:r>
            <a:r>
              <a:rPr lang="ru-RU" dirty="0" err="1" smtClean="0"/>
              <a:t>ектения</a:t>
            </a:r>
            <a:endParaRPr lang="ru-RU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Первый антифон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Малая </a:t>
            </a:r>
            <a:r>
              <a:rPr lang="ru-RU" dirty="0" err="1" smtClean="0"/>
              <a:t>ектения</a:t>
            </a:r>
            <a:endParaRPr lang="ru-RU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Второй антифон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Малая </a:t>
            </a:r>
            <a:r>
              <a:rPr lang="ru-RU" dirty="0" err="1" smtClean="0"/>
              <a:t>ектения</a:t>
            </a:r>
            <a:endParaRPr lang="ru-RU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ru-RU" dirty="0" smtClean="0"/>
              <a:t>Третий антифон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7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60648"/>
            <a:ext cx="7772400" cy="113188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священнослужители делают перед Святым Престолом три поклона</a:t>
            </a:r>
            <a:endParaRPr lang="ru-RU" sz="2400" dirty="0"/>
          </a:p>
        </p:txBody>
      </p:sp>
      <p:pic>
        <p:nvPicPr>
          <p:cNvPr id="1026" name="Picture 2" descr="C:\Users\Василий\Desktop\библейско-богсловские курсы\6 лекция\mfotor6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3861"/>
            <a:ext cx="8028384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1131887"/>
          </a:xfrm>
        </p:spPr>
        <p:txBody>
          <a:bodyPr/>
          <a:lstStyle/>
          <a:p>
            <a:r>
              <a:rPr lang="ru-RU" dirty="0" smtClean="0"/>
              <a:t>Затем, воздевая руки, предстоятель от лица всех служителей Литургии призывает Святого Духа. Он произносит молитву «Царю Небесный». </a:t>
            </a:r>
            <a:endParaRPr lang="ru-RU" dirty="0"/>
          </a:p>
        </p:txBody>
      </p:sp>
      <p:pic>
        <p:nvPicPr>
          <p:cNvPr id="2050" name="Picture 2" descr="C:\Users\Василий\Desktop\библейско-богсловские курсы\6 лекция\mfotor6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0444"/>
            <a:ext cx="7704856" cy="51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3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576063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Воспевая </a:t>
            </a:r>
            <a:r>
              <a:rPr lang="ru-RU" sz="2400" dirty="0"/>
              <a:t>Пришествие Спасителя, подобно Ангелам, присутствовавшим при Рождестве Христовом, </a:t>
            </a:r>
            <a:r>
              <a:rPr lang="ru-RU" sz="2400" dirty="0" smtClean="0"/>
              <a:t>предстоятель трижды произносит славословие: </a:t>
            </a:r>
            <a:r>
              <a:rPr lang="ru-RU" sz="2400" b="1" dirty="0" smtClean="0"/>
              <a:t>Слава </a:t>
            </a:r>
            <a:r>
              <a:rPr lang="ru-RU" sz="2400" b="1" dirty="0"/>
              <a:t>в вышних Богу, и на земли мир, в </a:t>
            </a:r>
            <a:r>
              <a:rPr lang="ru-RU" sz="2400" b="1" dirty="0" err="1"/>
              <a:t>человецех</a:t>
            </a:r>
            <a:r>
              <a:rPr lang="ru-RU" sz="2400" b="1" dirty="0"/>
              <a:t> </a:t>
            </a:r>
            <a:r>
              <a:rPr lang="ru-RU" sz="2400" b="1" dirty="0" smtClean="0"/>
              <a:t>благоволение </a:t>
            </a:r>
            <a:r>
              <a:rPr lang="ru-RU" sz="2400" dirty="0" smtClean="0"/>
              <a:t>(</a:t>
            </a:r>
            <a:r>
              <a:rPr lang="ru-RU" sz="2400" dirty="0" err="1" smtClean="0"/>
              <a:t>Лк</a:t>
            </a:r>
            <a:r>
              <a:rPr lang="ru-RU" sz="2400" dirty="0" smtClean="0"/>
              <a:t>. 2:14).</a:t>
            </a:r>
            <a:r>
              <a:rPr lang="ru-RU" sz="2400" dirty="0"/>
              <a:t> 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Потом, прося </a:t>
            </a:r>
            <a:r>
              <a:rPr lang="ru-RU" sz="2400" dirty="0"/>
              <a:t>укрепить </a:t>
            </a:r>
            <a:r>
              <a:rPr lang="ru-RU" sz="2400" dirty="0" smtClean="0"/>
              <a:t>свои уста </a:t>
            </a:r>
            <a:r>
              <a:rPr lang="ru-RU" sz="2400" dirty="0"/>
              <a:t>в произнесении страшных и ответственных слов </a:t>
            </a:r>
            <a:r>
              <a:rPr lang="ru-RU" sz="2400" dirty="0" smtClean="0"/>
              <a:t>Литургии, </a:t>
            </a:r>
            <a:r>
              <a:rPr lang="ru-RU" sz="2400" dirty="0" err="1" smtClean="0"/>
              <a:t>дважжы</a:t>
            </a:r>
            <a:r>
              <a:rPr lang="ru-RU" sz="2400" dirty="0" smtClean="0"/>
              <a:t> молится: </a:t>
            </a:r>
            <a:r>
              <a:rPr lang="ru-RU" sz="2400" b="1" dirty="0" smtClean="0"/>
              <a:t>Господи</a:t>
            </a:r>
            <a:r>
              <a:rPr lang="ru-RU" sz="2400" b="1" dirty="0"/>
              <a:t>, </a:t>
            </a:r>
            <a:r>
              <a:rPr lang="ru-RU" sz="2400" b="1" dirty="0" err="1"/>
              <a:t>устне</a:t>
            </a:r>
            <a:r>
              <a:rPr lang="ru-RU" sz="2400" b="1" dirty="0"/>
              <a:t> мои </a:t>
            </a:r>
            <a:r>
              <a:rPr lang="ru-RU" sz="2400" b="1" dirty="0" err="1"/>
              <a:t>отверзеши</a:t>
            </a:r>
            <a:r>
              <a:rPr lang="ru-RU" sz="2400" b="1" dirty="0"/>
              <a:t>, и уста моя возвестят хвалу </a:t>
            </a:r>
            <a:r>
              <a:rPr lang="ru-RU" sz="2400" b="1" dirty="0" smtClean="0"/>
              <a:t>Твою </a:t>
            </a:r>
            <a:r>
              <a:rPr lang="ru-RU" sz="2400" dirty="0" smtClean="0"/>
              <a:t>(</a:t>
            </a:r>
            <a:r>
              <a:rPr lang="ru-RU" sz="2400" dirty="0" err="1" smtClean="0"/>
              <a:t>Пс</a:t>
            </a:r>
            <a:r>
              <a:rPr lang="ru-RU" sz="2400" dirty="0" smtClean="0"/>
              <a:t>. 50:17).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dirty="0" smtClean="0"/>
              <a:t>После этого священник целует Евангелие на Престоле, а диакон целует Престол.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09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8685" y="0"/>
            <a:ext cx="7200800" cy="188828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Затем </a:t>
            </a:r>
            <a:r>
              <a:rPr lang="ru-RU" dirty="0"/>
              <a:t>д</a:t>
            </a:r>
            <a:r>
              <a:rPr lang="ru-RU" dirty="0" smtClean="0"/>
              <a:t>иакон </a:t>
            </a:r>
            <a:r>
              <a:rPr lang="ru-RU" dirty="0"/>
              <a:t>преклоняет голову </a:t>
            </a:r>
            <a:r>
              <a:rPr lang="ru-RU" dirty="0" smtClean="0"/>
              <a:t>и</a:t>
            </a:r>
            <a:r>
              <a:rPr lang="ru-RU" dirty="0"/>
              <a:t>, держа орарь в руке, испрашивает благословения у </a:t>
            </a:r>
            <a:r>
              <a:rPr lang="ru-RU" dirty="0" smtClean="0"/>
              <a:t>священника: «</a:t>
            </a:r>
            <a:r>
              <a:rPr lang="ru-RU" b="1" dirty="0" smtClean="0"/>
              <a:t>Время </a:t>
            </a:r>
            <a:r>
              <a:rPr lang="ru-RU" b="1" dirty="0" err="1"/>
              <a:t>сотворити</a:t>
            </a:r>
            <a:r>
              <a:rPr lang="ru-RU" b="1" dirty="0"/>
              <a:t> </a:t>
            </a:r>
            <a:r>
              <a:rPr lang="ru-RU" b="1" dirty="0" err="1"/>
              <a:t>Господеви</a:t>
            </a:r>
            <a:r>
              <a:rPr lang="ru-RU" b="1" dirty="0"/>
              <a:t>, </a:t>
            </a:r>
            <a:r>
              <a:rPr lang="ru-RU" b="1" dirty="0" err="1"/>
              <a:t>владыко</a:t>
            </a:r>
            <a:r>
              <a:rPr lang="ru-RU" b="1" dirty="0"/>
              <a:t>, </a:t>
            </a:r>
            <a:r>
              <a:rPr lang="ru-RU" b="1" dirty="0" smtClean="0"/>
              <a:t>благослови»</a:t>
            </a:r>
            <a:r>
              <a:rPr lang="ru-RU" dirty="0" smtClean="0"/>
              <a:t>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dirty="0" smtClean="0"/>
              <a:t>Священник, благословляя его, отвечает: «</a:t>
            </a:r>
            <a:r>
              <a:rPr lang="ru-RU" b="1" dirty="0" smtClean="0"/>
              <a:t>Благословен Бог наш всегда, ныне и присно, и во веки веков</a:t>
            </a:r>
            <a:r>
              <a:rPr lang="ru-RU" dirty="0" smtClean="0"/>
              <a:t>».  </a:t>
            </a:r>
            <a:endParaRPr lang="ru-RU" dirty="0"/>
          </a:p>
        </p:txBody>
      </p:sp>
      <p:pic>
        <p:nvPicPr>
          <p:cNvPr id="3074" name="Picture 2" descr="C:\Users\Василий\Desktop\библейско-богсловские курсы\6 лекция\mfotor6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5176"/>
            <a:ext cx="7272300" cy="4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08912" cy="5760639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Затем диакон </a:t>
            </a:r>
            <a:r>
              <a:rPr lang="ru-RU" sz="2200" dirty="0"/>
              <a:t>просит </a:t>
            </a:r>
            <a:r>
              <a:rPr lang="ru-RU" sz="2200" dirty="0" smtClean="0"/>
              <a:t>священника: </a:t>
            </a:r>
            <a:r>
              <a:rPr lang="ru-RU" sz="2200" b="1" dirty="0"/>
              <a:t>«</a:t>
            </a:r>
            <a:r>
              <a:rPr lang="ru-RU" sz="2200" b="1" dirty="0" err="1"/>
              <a:t>Помолися</a:t>
            </a:r>
            <a:r>
              <a:rPr lang="ru-RU" sz="2200" b="1" dirty="0"/>
              <a:t> о мне, Владыко»</a:t>
            </a:r>
            <a:r>
              <a:rPr lang="ru-RU" sz="2200" dirty="0"/>
              <a:t>. </a:t>
            </a:r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Священник </a:t>
            </a:r>
            <a:r>
              <a:rPr lang="ru-RU" sz="2200" dirty="0"/>
              <a:t>говорит: </a:t>
            </a:r>
            <a:r>
              <a:rPr lang="ru-RU" sz="2200" b="1" dirty="0"/>
              <a:t>«Да исправит Господь стопы твоя</a:t>
            </a:r>
            <a:r>
              <a:rPr lang="ru-RU" sz="2200" dirty="0" smtClean="0"/>
              <a:t>».</a:t>
            </a:r>
          </a:p>
          <a:p>
            <a:r>
              <a:rPr lang="ru-RU" sz="2200" dirty="0" smtClean="0"/>
              <a:t>Диакон: </a:t>
            </a:r>
            <a:r>
              <a:rPr lang="ru-RU" sz="2200" b="1" dirty="0"/>
              <a:t>«Помяни </a:t>
            </a:r>
            <a:r>
              <a:rPr lang="ru-RU" sz="2200" b="1" dirty="0" err="1"/>
              <a:t>мя</a:t>
            </a:r>
            <a:r>
              <a:rPr lang="ru-RU" sz="2200" b="1" dirty="0"/>
              <a:t>, Владыко </a:t>
            </a:r>
            <a:r>
              <a:rPr lang="ru-RU" sz="2200" b="1" dirty="0" err="1"/>
              <a:t>святый</a:t>
            </a:r>
            <a:r>
              <a:rPr lang="ru-RU" sz="2200" b="1" dirty="0" smtClean="0"/>
              <a:t>».</a:t>
            </a:r>
          </a:p>
          <a:p>
            <a:endParaRPr lang="ru-RU" sz="2200" b="1" dirty="0" smtClean="0"/>
          </a:p>
          <a:p>
            <a:r>
              <a:rPr lang="ru-RU" sz="2200" dirty="0" smtClean="0"/>
              <a:t>Священник: </a:t>
            </a:r>
            <a:r>
              <a:rPr lang="ru-RU" sz="2200" b="1" dirty="0" smtClean="0"/>
              <a:t>«Да </a:t>
            </a:r>
            <a:r>
              <a:rPr lang="ru-RU" sz="2200" b="1" dirty="0"/>
              <a:t>помянет </a:t>
            </a:r>
            <a:r>
              <a:rPr lang="ru-RU" sz="2200" b="1" dirty="0" err="1"/>
              <a:t>тя</a:t>
            </a:r>
            <a:r>
              <a:rPr lang="ru-RU" sz="2200" b="1" dirty="0"/>
              <a:t> Господь Бог во Царствии Своем всегда, ныне и присно, и во веки веков</a:t>
            </a:r>
            <a:r>
              <a:rPr lang="ru-RU" sz="2200" b="1" dirty="0" smtClean="0"/>
              <a:t>».</a:t>
            </a:r>
          </a:p>
          <a:p>
            <a:endParaRPr lang="ru-RU" sz="2200" b="1" dirty="0" smtClean="0"/>
          </a:p>
          <a:p>
            <a:r>
              <a:rPr lang="ru-RU" sz="2200" dirty="0" smtClean="0"/>
              <a:t>Диакон отвечает</a:t>
            </a:r>
            <a:r>
              <a:rPr lang="ru-RU" sz="2200" b="1" dirty="0" smtClean="0"/>
              <a:t>: «Аминь». </a:t>
            </a:r>
          </a:p>
          <a:p>
            <a:r>
              <a:rPr lang="ru-RU" sz="2200" dirty="0" smtClean="0"/>
              <a:t>Поклонившись ,он выходит из алтаря северными вратами. Став на амвоне, перед Царскими вратами, трижды покланяется с благоговением, произнося про себя: «</a:t>
            </a:r>
            <a:r>
              <a:rPr lang="ru-RU" sz="2200" b="1" dirty="0"/>
              <a:t>Господи, </a:t>
            </a:r>
            <a:r>
              <a:rPr lang="ru-RU" sz="2200" b="1" dirty="0" err="1"/>
              <a:t>устне</a:t>
            </a:r>
            <a:r>
              <a:rPr lang="ru-RU" sz="2200" b="1" dirty="0"/>
              <a:t> мои </a:t>
            </a:r>
            <a:r>
              <a:rPr lang="ru-RU" sz="2200" b="1" dirty="0" err="1"/>
              <a:t>отверзеши</a:t>
            </a:r>
            <a:r>
              <a:rPr lang="ru-RU" sz="2200" b="1" dirty="0"/>
              <a:t>, и уста моя возвестят хвалу Твою</a:t>
            </a:r>
            <a:r>
              <a:rPr lang="ru-RU" sz="2200" b="1" dirty="0" smtClean="0"/>
              <a:t>».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282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1131887"/>
          </a:xfrm>
        </p:spPr>
        <p:txBody>
          <a:bodyPr/>
          <a:lstStyle/>
          <a:p>
            <a:r>
              <a:rPr lang="ru-RU" dirty="0" smtClean="0"/>
              <a:t>В это время священник </a:t>
            </a:r>
            <a:r>
              <a:rPr lang="ru-RU" dirty="0"/>
              <a:t>берет Евангелие с престола, ставит </a:t>
            </a:r>
            <a:r>
              <a:rPr lang="ru-RU" dirty="0" smtClean="0"/>
              <a:t>его. Он мысленно </a:t>
            </a:r>
            <a:r>
              <a:rPr lang="ru-RU" dirty="0"/>
              <a:t>молится о укреплении его перед великим </a:t>
            </a:r>
            <a:r>
              <a:rPr lang="ru-RU" dirty="0" smtClean="0"/>
              <a:t>Таинством.</a:t>
            </a:r>
            <a:endParaRPr lang="ru-RU" dirty="0"/>
          </a:p>
        </p:txBody>
      </p:sp>
      <p:pic>
        <p:nvPicPr>
          <p:cNvPr id="4098" name="Picture 2" descr="C:\Users\Василий\Desktop\библейско-богсловские курсы\6 лекция\mfotor6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7"/>
            <a:ext cx="77768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962</TotalTime>
  <Words>941</Words>
  <Application>Microsoft Office PowerPoint</Application>
  <PresentationFormat>Экран (4:3)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Исполнительная</vt:lpstr>
      <vt:lpstr>Лекция № 6.  Литургия оглашенных.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Антифоны на Литургии</vt:lpstr>
      <vt:lpstr>Молитвы на антифонах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6.  Литургия оглашенных.</dc:title>
  <dc:creator>Василий</dc:creator>
  <cp:lastModifiedBy>Василий</cp:lastModifiedBy>
  <cp:revision>21</cp:revision>
  <dcterms:created xsi:type="dcterms:W3CDTF">2013-10-23T05:39:47Z</dcterms:created>
  <dcterms:modified xsi:type="dcterms:W3CDTF">2013-10-26T05:08:17Z</dcterms:modified>
</cp:coreProperties>
</file>