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6" r:id="rId2"/>
    <p:sldId id="263" r:id="rId3"/>
    <p:sldId id="257" r:id="rId4"/>
    <p:sldId id="265" r:id="rId5"/>
    <p:sldId id="264" r:id="rId6"/>
    <p:sldId id="266" r:id="rId7"/>
    <p:sldId id="267" r:id="rId8"/>
    <p:sldId id="258" r:id="rId9"/>
    <p:sldId id="259" r:id="rId10"/>
    <p:sldId id="261" r:id="rId11"/>
    <p:sldId id="262" r:id="rId12"/>
    <p:sldId id="260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0B9428-F6D9-469B-9832-23E372447B46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E228ED6-3C04-4A2C-B0EA-876BBF77992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2440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E228ED6-3C04-4A2C-B0EA-876BBF779925}" type="slidenum">
              <a:rPr lang="ru-RU" smtClean="0"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360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E2C1379-7C6E-4D60-AA08-C272366E4CC2}" type="datetimeFigureOut">
              <a:rPr lang="ru-RU" smtClean="0"/>
              <a:t>24.10.2014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2F49445-B213-4448-8C86-DA89FB3617A3}" type="slidenum">
              <a:rPr lang="ru-RU" smtClean="0"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03648" y="1772816"/>
            <a:ext cx="7406640" cy="2264272"/>
          </a:xfrm>
        </p:spPr>
        <p:txBody>
          <a:bodyPr>
            <a:normAutofit/>
          </a:bodyPr>
          <a:lstStyle/>
          <a:p>
            <a:pPr algn="ctr"/>
            <a:r>
              <a:rPr lang="ru-RU" dirty="0" smtClean="0"/>
              <a:t>5 лекция. </a:t>
            </a:r>
            <a:r>
              <a:rPr lang="ru-RU" b="1" dirty="0" smtClean="0"/>
              <a:t>Седьмая заповедь Закона Божия.</a:t>
            </a:r>
            <a:br>
              <a:rPr lang="ru-RU" b="1" dirty="0" smtClean="0"/>
            </a:br>
            <a:r>
              <a:rPr lang="ru-RU" b="1" dirty="0" smtClean="0"/>
              <a:t>Не прелюбодействуй</a:t>
            </a: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4095564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1266"/>
            <a:ext cx="7498080" cy="63408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Осуждение Церковью гомосексуализма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692696"/>
            <a:ext cx="7848872" cy="6048672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 smtClean="0"/>
              <a:t>«Священное </a:t>
            </a:r>
            <a:r>
              <a:rPr lang="ru-RU" sz="1500" dirty="0"/>
              <a:t>Писание и учение Церкви недвусмысленно осуждают гомосексуальные половые связи, усматривая в них порочное искажение </a:t>
            </a:r>
            <a:r>
              <a:rPr lang="ru-RU" sz="1500" dirty="0" err="1"/>
              <a:t>богозданной</a:t>
            </a:r>
            <a:r>
              <a:rPr lang="ru-RU" sz="1500" dirty="0"/>
              <a:t> природы человека. </a:t>
            </a:r>
            <a:r>
              <a:rPr lang="ru-RU" sz="1500" i="1" dirty="0"/>
              <a:t>«Если кто ляжет с мужчиною, как с женщиною, то оба они сделали мерзость»</a:t>
            </a:r>
            <a:r>
              <a:rPr lang="ru-RU" sz="1500" dirty="0"/>
              <a:t> (Лев. 20. 13). Библия повествует о тяжком наказании, которому Бог подверг жителей Содома (Быт. 19. 1-29), по толкованию святых отцов, именно за грех мужеложства. Апостол Павел, характеризуя нравственное состояние языческого мира, называет гомосексуальные отношения в числе наиболее «постыдных страстей» и «непотребств», оскверняющих человеческое тело: </a:t>
            </a:r>
            <a:r>
              <a:rPr lang="ru-RU" sz="1500" i="1" dirty="0"/>
              <a:t>«Женщины их заменили естественное употребление противоестественным; подобно и мужчины, оставив естественное употребление женского пола, разжигались похотью друг на друга, мужчины на мужчинах делая срам и получая в самих себе должное возмездие за свое заблуждение»</a:t>
            </a:r>
            <a:r>
              <a:rPr lang="ru-RU" sz="1500" dirty="0"/>
              <a:t> (Рим. 1. 26-27). </a:t>
            </a:r>
            <a:r>
              <a:rPr lang="ru-RU" sz="1500" i="1" dirty="0"/>
              <a:t>«Не обманывайтесь… ни </a:t>
            </a:r>
            <a:r>
              <a:rPr lang="ru-RU" sz="1500" i="1" dirty="0" err="1"/>
              <a:t>малакии</a:t>
            </a:r>
            <a:r>
              <a:rPr lang="ru-RU" sz="1500" i="1" dirty="0"/>
              <a:t>, ни </a:t>
            </a:r>
            <a:r>
              <a:rPr lang="ru-RU" sz="1500" i="1" dirty="0" err="1"/>
              <a:t>мужеложники</a:t>
            </a:r>
            <a:r>
              <a:rPr lang="ru-RU" sz="1500" i="1" dirty="0"/>
              <a:t>... Царства Божия не наследуют»,</a:t>
            </a:r>
            <a:r>
              <a:rPr lang="ru-RU" sz="1500" dirty="0"/>
              <a:t> — писал апостол жителям развращенного Коринфа (1 Кор. 6. 9-10). Святоотеческое предание столь же ясно и определенно осуждает любые проявления гомосексуализма. «Учение двенадцати апостолов», творения святителей Василия Великого, Иоанна Златоуста, Григория </a:t>
            </a:r>
            <a:r>
              <a:rPr lang="ru-RU" sz="1500" dirty="0" err="1"/>
              <a:t>Нисского</a:t>
            </a:r>
            <a:r>
              <a:rPr lang="ru-RU" sz="1500" dirty="0"/>
              <a:t>, блаженного Августина, каноны святого Иоанна Постника выражают неизменное учение Церкви: гомосексуальные связи греховны и подлежат осуждению. Вовлеченные в них люди не имеют права состоять в церковном клире (Василия Вел. пр. 7, Григория </a:t>
            </a:r>
            <a:r>
              <a:rPr lang="ru-RU" sz="1500" dirty="0" err="1"/>
              <a:t>Нис</a:t>
            </a:r>
            <a:r>
              <a:rPr lang="ru-RU" sz="1500" dirty="0"/>
              <a:t>. пр. 4, Иоанна </a:t>
            </a:r>
            <a:r>
              <a:rPr lang="ru-RU" sz="1500" dirty="0" err="1"/>
              <a:t>Постн</a:t>
            </a:r>
            <a:r>
              <a:rPr lang="ru-RU" sz="1500" dirty="0"/>
              <a:t>. пр. 30). Обращаясь к запятнавшим себя грехом содомии, преподобный Максим Грек взывал: «Познайте себя, окаянные, какому скверному наслаждению вы предались!.. Постарайтесь скорее отстать от этого сквернейшего вашего и </a:t>
            </a:r>
            <a:r>
              <a:rPr lang="ru-RU" sz="1500" dirty="0" err="1"/>
              <a:t>смраднейшего</a:t>
            </a:r>
            <a:r>
              <a:rPr lang="ru-RU" sz="1500" dirty="0"/>
              <a:t> наслаждения, возненавидеть его, а кто утверждает, что оно невинно, того предайте вечной анафеме, как противника Евангелия Христа Спасителя и развращающего учение оного. Очистите себя искренним покаянием, теплыми слезами и посильною милостынею и чистою молитвою... Возненавидьте от всей души вашей это нечестие, чтобы не быть вам сынами проклятия и вечной пагубы</a:t>
            </a:r>
            <a:r>
              <a:rPr lang="ru-RU" sz="1500" dirty="0" smtClean="0"/>
              <a:t>».</a:t>
            </a: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87014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260648"/>
            <a:ext cx="7714104" cy="648072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 smtClean="0"/>
              <a:t>«Дискуссии </a:t>
            </a:r>
            <a:r>
              <a:rPr lang="ru-RU" sz="1600" dirty="0"/>
              <a:t>о положении так называемых сексуальных меньшинств в современном обществе клонятся к признанию гомосексуализма не половым извращением, но лишь одной из «сексуальных ориентаций», имеющих равное право на публичное проявление и уважение. Утверждается также, что гомосексуальное влечение обусловлено индивидуальной природной предрасположенностью. Православная Церковь исходит из неизменного убеждения, что </a:t>
            </a:r>
            <a:r>
              <a:rPr lang="ru-RU" sz="1600" dirty="0" err="1"/>
              <a:t>богоустановленный</a:t>
            </a:r>
            <a:r>
              <a:rPr lang="ru-RU" sz="1600" dirty="0"/>
              <a:t> брачный союз мужчины и женщины не может быть сопоставлен с извращенными проявлениями сексуальности. Она считает гомосексуализм греховным повреждением человеческой природы, которое преодолевается в духовном усилии, ведущем к исцелению и личностному возрастанию человека. Гомосексуальные устремления, как и другие страсти, терзающие падшего человека, врачуются Таинствами, молитвой, постом, покаянием, чтением Священного Писания и святоотеческих творений, а также христианским общением с верующими людьми, готовыми оказать духовную поддержку.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Относясь с пастырской ответственностью к людям, имеющим гомосексуальные наклонности, Церковь в то же время решительно противостоит попыткам представить греховную тенденцию как «норму», а тем более как предмет гордости и пример для подражания. Именно поэтому Церковь осуждает всякую пропаганду гомосексуализма. Не отказывая никому в основных правах на жизнь, уважение личного достоинства и участие в общественных делах, Церковь, однако, полагает, что лица, пропагандирующие гомосексуальный образ жизни, не должны допускаться к преподавательской, воспитательной и иной работе среди детей и молодежи, а также занимать начальственное положение в армии и </a:t>
            </a:r>
            <a:r>
              <a:rPr lang="ru-RU" sz="1600"/>
              <a:t>исправительных </a:t>
            </a:r>
            <a:r>
              <a:rPr lang="ru-RU" sz="1600" smtClean="0"/>
              <a:t>учреждениях».</a:t>
            </a:r>
            <a:endParaRPr lang="ru-RU" sz="1600" dirty="0" smtClean="0"/>
          </a:p>
          <a:p>
            <a:pPr marL="0" indent="457200" algn="r">
              <a:spcBef>
                <a:spcPts val="0"/>
              </a:spcBef>
              <a:buNone/>
            </a:pPr>
            <a:r>
              <a:rPr lang="ru-RU" sz="1600" i="1" dirty="0" smtClean="0"/>
              <a:t>(Основы социальной концепции РПЦ)</a:t>
            </a:r>
            <a:endParaRPr lang="ru-RU" sz="1600" i="1" dirty="0"/>
          </a:p>
          <a:p>
            <a:pPr marL="82296" indent="0">
              <a:buNone/>
            </a:pP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3001646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188640"/>
            <a:ext cx="7498080" cy="65293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Церковь о </a:t>
            </a:r>
            <a:r>
              <a:rPr lang="ru-RU" dirty="0" err="1" smtClean="0"/>
              <a:t>транссексуализме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35608" y="1124744"/>
            <a:ext cx="7498080" cy="5400600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 smtClean="0"/>
              <a:t>«Порой </a:t>
            </a:r>
            <a:r>
              <a:rPr lang="ru-RU" sz="1700" dirty="0"/>
              <a:t>извращения человеческой сексуальности проявляются в форме болезненного чувства принадлежности к противоположному полу, результатом чего становится попытка изменения пола (</a:t>
            </a:r>
            <a:r>
              <a:rPr lang="ru-RU" sz="1700" dirty="0" err="1"/>
              <a:t>транссексуализм</a:t>
            </a:r>
            <a:r>
              <a:rPr lang="ru-RU" sz="1700" dirty="0"/>
              <a:t>). Стремление отказаться от принадлежности к тому полу, который дарован человеку Создателем, может иметь лишь пагубные последствия для дальнейшего развития личности. «Смена пола» посредством гормонального воздействия и проведения хирургической операции во многих случаях приводит не к разрешению психологических проблем, а к их усугублению, порождая глубокий внутренний кризис. Церковь не может одобрить такого рода «бунт против Творца» и признать действительной искусственно измененную половую принадлежность. Если «смена пола» произошла с человеком до Крещения, он может быть допущен к этому Таинству, как и любой грешник, но Церковь крестит его как принадлежащего к тому полу, в котором он рожден. Рукоположение такого человека в священный сан и вступление его в церковный брак недопустимо.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700" dirty="0"/>
              <a:t>От </a:t>
            </a:r>
            <a:r>
              <a:rPr lang="ru-RU" sz="1700" dirty="0" err="1"/>
              <a:t>транссексуализма</a:t>
            </a:r>
            <a:r>
              <a:rPr lang="ru-RU" sz="1700" dirty="0"/>
              <a:t> надлежит отличать неправильную идентификацию половой принадлежности в раннем детстве в результате врачебной ошибки, связанной с патологией развития половых признаков. Хирургическая коррекция в данном случае не носит характер изменения </a:t>
            </a:r>
            <a:r>
              <a:rPr lang="ru-RU" sz="1700" dirty="0" smtClean="0"/>
              <a:t>пола».</a:t>
            </a:r>
          </a:p>
          <a:p>
            <a:pPr marL="0" indent="457200" algn="r">
              <a:spcBef>
                <a:spcPts val="0"/>
              </a:spcBef>
              <a:buNone/>
            </a:pPr>
            <a:r>
              <a:rPr lang="ru-RU" sz="1700" i="1" dirty="0" smtClean="0"/>
              <a:t>(Основы социальной концепции РПЦ)</a:t>
            </a:r>
            <a:endParaRPr lang="ru-RU" sz="1700" i="1" dirty="0"/>
          </a:p>
        </p:txBody>
      </p:sp>
    </p:spTree>
    <p:extLst>
      <p:ext uri="{BB962C8B-B14F-4D97-AF65-F5344CB8AC3E}">
        <p14:creationId xmlns:p14="http://schemas.microsoft.com/office/powerpoint/2010/main" val="20574374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764704"/>
            <a:ext cx="7674056" cy="5483696"/>
          </a:xfrm>
        </p:spPr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i="1" dirty="0" smtClean="0"/>
              <a:t>Архимандрит </a:t>
            </a:r>
            <a:r>
              <a:rPr lang="ru-RU" b="1" i="1" dirty="0"/>
              <a:t>Рафаил (Карелин)</a:t>
            </a:r>
            <a:r>
              <a:rPr lang="ru-RU" b="1" dirty="0"/>
              <a:t>:</a:t>
            </a:r>
            <a:endParaRPr lang="ru-RU" dirty="0"/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mtClean="0"/>
              <a:t>«Борьба </a:t>
            </a:r>
            <a:r>
              <a:rPr lang="ru-RU" dirty="0"/>
              <a:t>с блудной страстью – это, прежде всего, </a:t>
            </a:r>
            <a:r>
              <a:rPr lang="ru-RU" dirty="0" err="1"/>
              <a:t>трезвение</a:t>
            </a:r>
            <a:r>
              <a:rPr lang="ru-RU" dirty="0"/>
              <a:t> ума и сердца, то есть своевременное обнаружение и немедленное отсечение нечистого помысла (образа), что возможно лишь в свете постоянной молитвы; обращение гнева против нечистых помыслов (образов); постоянный труд, исповедь и открытие помыслов своему духовному отцу, наставнику; борьба с чревоугодием, скромность в одежде и поведении, </a:t>
            </a:r>
            <a:r>
              <a:rPr lang="ru-RU" dirty="0" err="1"/>
              <a:t>неосуждение</a:t>
            </a:r>
            <a:r>
              <a:rPr lang="ru-RU" dirty="0"/>
              <a:t>, молчание и разумное уединение во время особенно сильных нападений блудного духа и, главное, нелицемерное, глубокое смирение. Святые Отцы говорят: «Целомудрие – совокупность всех добродетелей».</a:t>
            </a:r>
          </a:p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9534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03648" y="0"/>
            <a:ext cx="7498080" cy="40466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200" dirty="0" smtClean="0"/>
              <a:t>Катехизис </a:t>
            </a:r>
            <a:r>
              <a:rPr lang="ru-RU" sz="2200" dirty="0" err="1" smtClean="0"/>
              <a:t>свт</a:t>
            </a:r>
            <a:r>
              <a:rPr lang="ru-RU" sz="2200" dirty="0" smtClean="0"/>
              <a:t>. Филарета (Дроздова) о седьмой заповеди </a:t>
            </a:r>
            <a:endParaRPr lang="ru-RU" sz="2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476672"/>
            <a:ext cx="8172400" cy="6381328"/>
          </a:xfrm>
        </p:spPr>
        <p:txBody>
          <a:bodyPr>
            <a:noAutofit/>
          </a:bodyPr>
          <a:lstStyle/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dirty="0" smtClean="0"/>
              <a:t>Седьмой </a:t>
            </a:r>
            <a:r>
              <a:rPr lang="ru-RU" sz="1400" dirty="0"/>
              <a:t>заповедью запрещается </a:t>
            </a:r>
            <a:r>
              <a:rPr lang="ru-RU" sz="1400" b="1" dirty="0"/>
              <a:t>прелюбодеяние</a:t>
            </a:r>
            <a:r>
              <a:rPr lang="ru-RU" sz="1400" dirty="0"/>
              <a:t>.</a:t>
            </a:r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Какие </a:t>
            </a:r>
            <a:r>
              <a:rPr lang="ru-RU" sz="1400" b="1" dirty="0"/>
              <a:t>грехи запрещаются под именем прелюбодеяния?</a:t>
            </a:r>
            <a:endParaRPr lang="ru-RU" sz="1400" dirty="0"/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dirty="0"/>
              <a:t>Апостол Павел советует и не говорить христианам об этих мерзостях (см. </a:t>
            </a:r>
            <a:r>
              <a:rPr lang="ru-RU" sz="1400" dirty="0" err="1"/>
              <a:t>Еф</a:t>
            </a:r>
            <a:r>
              <a:rPr lang="ru-RU" sz="1400" dirty="0"/>
              <a:t> 5:3). Только по необходимости, для предохранения от этих грехов, нужно поименовать некоторые из них: </a:t>
            </a:r>
            <a:r>
              <a:rPr lang="ru-RU" sz="1400" b="1" dirty="0"/>
              <a:t>блуд</a:t>
            </a:r>
            <a:r>
              <a:rPr lang="ru-RU" sz="1400" dirty="0"/>
              <a:t>, или плотская любовь между людьми, не находящимися в супружестве; </a:t>
            </a:r>
            <a:r>
              <a:rPr lang="ru-RU" sz="1400" b="1" dirty="0"/>
              <a:t>прелюбодейство</a:t>
            </a:r>
            <a:r>
              <a:rPr lang="ru-RU" sz="1400" dirty="0"/>
              <a:t>, когда находящиеся в супружестве обращают супружескую любовь к посторонним; </a:t>
            </a:r>
            <a:r>
              <a:rPr lang="ru-RU" sz="1400" b="1" dirty="0"/>
              <a:t>кровосмешение</a:t>
            </a:r>
            <a:r>
              <a:rPr lang="ru-RU" sz="1400" dirty="0"/>
              <a:t>, когда союзом подобным супружескому соединяются близкие родственники.</a:t>
            </a:r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b="1" dirty="0" smtClean="0"/>
              <a:t>Что </a:t>
            </a:r>
            <a:r>
              <a:rPr lang="ru-RU" sz="1400" b="1" dirty="0"/>
              <a:t>относится к прелюбодейству?</a:t>
            </a:r>
            <a:endParaRPr lang="ru-RU" sz="1400" dirty="0"/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dirty="0"/>
              <a:t>Спаситель так учит судить о прелюбодействе: </a:t>
            </a:r>
            <a:r>
              <a:rPr lang="ru-RU" sz="1400" i="1" dirty="0"/>
              <a:t>Всякий, кто смотрит на женщину с вожделением, уже прелюбодействовал с нею в сердце своем</a:t>
            </a:r>
            <a:r>
              <a:rPr lang="ru-RU" sz="1400" dirty="0"/>
              <a:t> (Мф. 5:28).</a:t>
            </a:r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Как </a:t>
            </a:r>
            <a:r>
              <a:rPr lang="ru-RU" sz="1400" b="1" dirty="0"/>
              <a:t>следует избегать внутреннего прелюбодейства?</a:t>
            </a:r>
            <a:endParaRPr lang="ru-RU" sz="1400" dirty="0"/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dirty="0"/>
              <a:t>Чтобы не впасть в тонкое, </a:t>
            </a:r>
            <a:r>
              <a:rPr lang="ru-RU" sz="1400" b="1" dirty="0"/>
              <a:t>внутреннее</a:t>
            </a:r>
            <a:r>
              <a:rPr lang="ru-RU" sz="1400" dirty="0"/>
              <a:t> прелюбодейство, следует избегать всего, что может возбудить в сердце скверные желания: сладострастных песен, танцев, сквернословия, легкомысленных игр и шуток, пьянства, бесстыдных зрелищ, чтения книг, в которых описывается нечистая любовь. Следует, по Евангелию, вовсе не смотреть на то, что соблазняет. </a:t>
            </a:r>
            <a:r>
              <a:rPr lang="ru-RU" sz="1400" i="1" dirty="0"/>
              <a:t>Если же правый глаз твой соблазняет тебя, вырви его и брось от себя: ибо лучше для тебя, чтобы погиб один из членов твоих, а не все тело твое было </a:t>
            </a:r>
            <a:r>
              <a:rPr lang="ru-RU" sz="1400" i="1" dirty="0" err="1"/>
              <a:t>ввержено</a:t>
            </a:r>
            <a:r>
              <a:rPr lang="ru-RU" sz="1400" i="1" dirty="0"/>
              <a:t> в геенну</a:t>
            </a:r>
            <a:r>
              <a:rPr lang="ru-RU" sz="1400" dirty="0"/>
              <a:t> (Мф. 5:29).</a:t>
            </a:r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Вырвать </a:t>
            </a:r>
            <a:r>
              <a:rPr lang="ru-RU" sz="1400" b="1" dirty="0"/>
              <a:t>соблазняющий глаз</a:t>
            </a:r>
            <a:r>
              <a:rPr lang="ru-RU" sz="1400" dirty="0"/>
              <a:t> — это значит, что надо вырвать его не рукой, а волей. Кто не смотрит на то, что соблазняет, тот уже вырвал у себя соблазняющий глаз.</a:t>
            </a:r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b="1" dirty="0" smtClean="0"/>
              <a:t>Что </a:t>
            </a:r>
            <a:r>
              <a:rPr lang="ru-RU" sz="1400" b="1" dirty="0"/>
              <a:t>противоположно греху прелюбодейства?</a:t>
            </a:r>
            <a:endParaRPr lang="ru-RU" sz="1400" dirty="0"/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dirty="0"/>
              <a:t>Когда запрещается грех прелюбодейства, то предписываются следующие добродетели: </a:t>
            </a:r>
            <a:r>
              <a:rPr lang="ru-RU" sz="1400" i="1" dirty="0"/>
              <a:t>супружеская любовь и верность</a:t>
            </a:r>
            <a:r>
              <a:rPr lang="ru-RU" sz="1400" dirty="0"/>
              <a:t>, а для тех, кто может вместить, совершенная </a:t>
            </a:r>
            <a:r>
              <a:rPr lang="ru-RU" sz="1400" i="1" dirty="0"/>
              <a:t>чистота и целомудрие</a:t>
            </a:r>
            <a:r>
              <a:rPr lang="ru-RU" sz="1400" dirty="0"/>
              <a:t>.</a:t>
            </a:r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Какие </a:t>
            </a:r>
            <a:r>
              <a:rPr lang="ru-RU" sz="1400" b="1" dirty="0"/>
              <a:t>взаимоотношения должны быть между мужем и женой?</a:t>
            </a:r>
            <a:endParaRPr lang="ru-RU" sz="1400" dirty="0"/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dirty="0"/>
              <a:t>Священное Писание так говорит об обязанностях мужа и жены: </a:t>
            </a:r>
            <a:r>
              <a:rPr lang="ru-RU" sz="1400" i="1" dirty="0"/>
              <a:t>Мужья, любите своих жен, как и Христос возлюбил Церковь и предал Себя за нее</a:t>
            </a:r>
            <a:r>
              <a:rPr lang="ru-RU" sz="1400" dirty="0"/>
              <a:t> (</a:t>
            </a:r>
            <a:r>
              <a:rPr lang="ru-RU" sz="1400" dirty="0" err="1"/>
              <a:t>Еф</a:t>
            </a:r>
            <a:r>
              <a:rPr lang="ru-RU" sz="1400" dirty="0"/>
              <a:t>. 5:25). </a:t>
            </a:r>
            <a:r>
              <a:rPr lang="ru-RU" sz="1400" i="1" dirty="0"/>
              <a:t>Жены, повинуйтесь своим мужьям, как Господу; потому что муж есть глава жены, как и Христос глава Церкви, и Он же спаситель тела</a:t>
            </a:r>
            <a:r>
              <a:rPr lang="ru-RU" sz="1400" dirty="0"/>
              <a:t> (</a:t>
            </a:r>
            <a:r>
              <a:rPr lang="ru-RU" sz="1400" dirty="0" err="1"/>
              <a:t>Еф</a:t>
            </a:r>
            <a:r>
              <a:rPr lang="ru-RU" sz="1400" dirty="0"/>
              <a:t>. 5:22-23).</a:t>
            </a:r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b="1" dirty="0" smtClean="0"/>
              <a:t>Каким </a:t>
            </a:r>
            <a:r>
              <a:rPr lang="ru-RU" sz="1400" b="1" dirty="0"/>
              <a:t>образом следует избегать блуда?</a:t>
            </a:r>
            <a:endParaRPr lang="ru-RU" sz="1400" dirty="0"/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r>
              <a:rPr lang="ru-RU" sz="1400" dirty="0"/>
              <a:t>Для того, чтобы избегать блуда и жить целомудренно, Священное Писание повелевает тела наши хранить в чистоте (как духовной, так и телесной), потому что они </a:t>
            </a:r>
            <a:r>
              <a:rPr lang="ru-RU" sz="1400" i="1" dirty="0"/>
              <a:t>суть члены Христовы и храмы </a:t>
            </a:r>
            <a:r>
              <a:rPr lang="ru-RU" sz="1400" i="1" dirty="0" err="1"/>
              <a:t>Святаго</a:t>
            </a:r>
            <a:r>
              <a:rPr lang="ru-RU" sz="1400" i="1" dirty="0"/>
              <a:t> Духа, что, напротив того, блудник грешит </a:t>
            </a:r>
            <a:r>
              <a:rPr lang="ru-RU" sz="1400" i="1" dirty="0" smtClean="0"/>
              <a:t>против </a:t>
            </a:r>
            <a:r>
              <a:rPr lang="ru-RU" sz="1400" i="1" dirty="0"/>
              <a:t>собственного тела</a:t>
            </a:r>
            <a:r>
              <a:rPr lang="ru-RU" sz="1400" dirty="0"/>
              <a:t>, т.е. растлевает его, заражает болезнями и повреждает даже душевные способности: воображение и память (см. 1 Кор. 6:15,18-19).</a:t>
            </a:r>
          </a:p>
          <a:p>
            <a:pPr marL="0" indent="457200" algn="just">
              <a:lnSpc>
                <a:spcPct val="90000"/>
              </a:lnSpc>
              <a:spcBef>
                <a:spcPts val="0"/>
              </a:spcBef>
              <a:buNone/>
            </a:pP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2293064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Грехи против седьмой заповеди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блуд</a:t>
            </a:r>
            <a:endParaRPr lang="ru-RU" dirty="0"/>
          </a:p>
          <a:p>
            <a:r>
              <a:rPr lang="ru-RU" dirty="0" smtClean="0"/>
              <a:t>прелюбодеяние </a:t>
            </a:r>
            <a:endParaRPr lang="ru-RU" dirty="0"/>
          </a:p>
          <a:p>
            <a:r>
              <a:rPr lang="ru-RU" dirty="0"/>
              <a:t>нечистые мысли и </a:t>
            </a:r>
            <a:r>
              <a:rPr lang="ru-RU" dirty="0" smtClean="0"/>
              <a:t>желания</a:t>
            </a:r>
            <a:endParaRPr lang="ru-RU" dirty="0"/>
          </a:p>
          <a:p>
            <a:r>
              <a:rPr lang="ru-RU" dirty="0" smtClean="0"/>
              <a:t>сквернословие </a:t>
            </a:r>
            <a:endParaRPr lang="ru-RU" dirty="0"/>
          </a:p>
          <a:p>
            <a:r>
              <a:rPr lang="ru-RU" dirty="0"/>
              <a:t>соблазнительные </a:t>
            </a:r>
            <a:r>
              <a:rPr lang="ru-RU" dirty="0" smtClean="0"/>
              <a:t>зрелища </a:t>
            </a:r>
            <a:endParaRPr lang="ru-RU" dirty="0"/>
          </a:p>
          <a:p>
            <a:r>
              <a:rPr lang="ru-RU" dirty="0"/>
              <a:t>донорство половых </a:t>
            </a:r>
            <a:r>
              <a:rPr lang="ru-RU" dirty="0" smtClean="0"/>
              <a:t>клеток </a:t>
            </a:r>
            <a:endParaRPr lang="ru-RU" dirty="0"/>
          </a:p>
          <a:p>
            <a:r>
              <a:rPr lang="ru-RU" dirty="0"/>
              <a:t>суррогатное материнство</a:t>
            </a:r>
          </a:p>
        </p:txBody>
      </p:sp>
    </p:spTree>
    <p:extLst>
      <p:ext uri="{BB962C8B-B14F-4D97-AF65-F5344CB8AC3E}">
        <p14:creationId xmlns:p14="http://schemas.microsoft.com/office/powerpoint/2010/main" val="24149471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457200" algn="just">
              <a:lnSpc>
                <a:spcPct val="120000"/>
              </a:lnSpc>
              <a:buNone/>
            </a:pPr>
            <a:r>
              <a:rPr lang="ru-RU" i="1" dirty="0"/>
              <a:t>Тело же не для блуда, но для Господа, и Господь для тела. </a:t>
            </a:r>
            <a:r>
              <a:rPr lang="ru-RU" i="1" dirty="0" smtClean="0"/>
              <a:t>Бог </a:t>
            </a:r>
            <a:r>
              <a:rPr lang="ru-RU" i="1" dirty="0"/>
              <a:t>воскресил Господа, воскресит и нас силою Своею. </a:t>
            </a:r>
            <a:r>
              <a:rPr lang="ru-RU" i="1" dirty="0" smtClean="0"/>
              <a:t>Разве </a:t>
            </a:r>
            <a:r>
              <a:rPr lang="ru-RU" i="1" dirty="0"/>
              <a:t>не знаете, что тела ваши суть члены Христовы? Итак отниму ли члены у Христа, чтобы сделать их членами блудницы? Да не будет! </a:t>
            </a:r>
            <a:r>
              <a:rPr lang="ru-RU" i="1" dirty="0" smtClean="0"/>
              <a:t>Или </a:t>
            </a:r>
            <a:r>
              <a:rPr lang="ru-RU" i="1" dirty="0"/>
              <a:t>не знаете, что совокупляющийся с блудницею становится одно тело с нею? ибо сказано: два будут одна плоть. </a:t>
            </a:r>
            <a:r>
              <a:rPr lang="ru-RU" i="1" dirty="0" smtClean="0"/>
              <a:t>А </a:t>
            </a:r>
            <a:r>
              <a:rPr lang="ru-RU" i="1" dirty="0"/>
              <a:t>соединяющийся с Господом есть один дух с Господом. </a:t>
            </a:r>
            <a:r>
              <a:rPr lang="ru-RU" i="1" dirty="0" smtClean="0"/>
              <a:t>Бегайте </a:t>
            </a:r>
            <a:r>
              <a:rPr lang="ru-RU" i="1" dirty="0"/>
              <a:t>блуда; всякий грех, какой делает человек, есть вне тела, а блудник грешит против собственного </a:t>
            </a:r>
            <a:r>
              <a:rPr lang="ru-RU" i="1" dirty="0" smtClean="0"/>
              <a:t>тела </a:t>
            </a:r>
            <a:r>
              <a:rPr lang="ru-RU" dirty="0" smtClean="0"/>
              <a:t>(1 </a:t>
            </a:r>
            <a:r>
              <a:rPr lang="ru-RU" dirty="0"/>
              <a:t>К</a:t>
            </a:r>
            <a:r>
              <a:rPr lang="ru-RU" dirty="0" smtClean="0"/>
              <a:t>ор. 6:13-16).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923120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/>
              <a:t>Вы слышали, что сказано древним: не прелюбодействуй. А Я говорю вам, что всякий, кто смотрит на женщину с вожделением, уже прелюбодействовал с нею в сердце </a:t>
            </a:r>
            <a:r>
              <a:rPr lang="ru-RU" i="1" dirty="0"/>
              <a:t>своем. Если же правый глаз твой соблазняет тебя, вырви его и брось от себя, ибо лучше для тебя, чтобы погиб один из членов твоих, а не все тело твое было </a:t>
            </a:r>
            <a:r>
              <a:rPr lang="ru-RU" i="1" dirty="0" err="1"/>
              <a:t>ввержено</a:t>
            </a:r>
            <a:r>
              <a:rPr lang="ru-RU" i="1" dirty="0"/>
              <a:t> в геенну. </a:t>
            </a:r>
            <a:r>
              <a:rPr lang="ru-RU" i="1" dirty="0" smtClean="0"/>
              <a:t> </a:t>
            </a:r>
            <a:r>
              <a:rPr lang="ru-RU" i="1" dirty="0"/>
              <a:t>И если правая твоя рука соблазняет тебя, отсеки ее и брось от себя, ибо лучше для тебя, чтобы погиб один из членов твоих, а не все тело твое было </a:t>
            </a:r>
            <a:r>
              <a:rPr lang="ru-RU" i="1" dirty="0" err="1"/>
              <a:t>ввержено</a:t>
            </a:r>
            <a:r>
              <a:rPr lang="ru-RU" i="1" dirty="0"/>
              <a:t> в геенну.  </a:t>
            </a:r>
            <a:r>
              <a:rPr lang="ru-RU" i="1" dirty="0"/>
              <a:t>Сказано также, что если кто разведется с женою своею, пусть даст ей разводную. А Я говорю вам: кто разводится с женою своею, кроме вины прелюбодеяния, тот подает ей повод прелюбодействовать; и кто женится на разведенной, тот прелюбодействует» </a:t>
            </a:r>
            <a:r>
              <a:rPr lang="ru-RU" dirty="0"/>
              <a:t>(Мф. </a:t>
            </a:r>
            <a:r>
              <a:rPr lang="ru-RU" dirty="0" smtClean="0"/>
              <a:t>5:27–32).</a:t>
            </a:r>
          </a:p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i="1" dirty="0" smtClean="0"/>
              <a:t>Исходящее </a:t>
            </a:r>
            <a:r>
              <a:rPr lang="ru-RU" i="1" dirty="0"/>
              <a:t>из уст - из сердца исходит - сие оскверняет человека, 19 ибо из сердца исходят злые помыслы, убийства, прелюбодеяния, любодеяния, кражи, лжесвидетельства, хуления - 20 это оскверняет </a:t>
            </a:r>
            <a:r>
              <a:rPr lang="ru-RU" i="1" dirty="0" smtClean="0"/>
              <a:t>человека</a:t>
            </a:r>
            <a:r>
              <a:rPr lang="ru-RU" dirty="0" smtClean="0"/>
              <a:t> (Мф. 15:18-20).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7371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82296" indent="457200">
              <a:lnSpc>
                <a:spcPct val="120000"/>
              </a:lnSpc>
              <a:buNone/>
            </a:pPr>
            <a:r>
              <a:rPr lang="ru-RU" b="1" i="1" dirty="0" smtClean="0"/>
              <a:t>Преподобный </a:t>
            </a:r>
            <a:r>
              <a:rPr lang="ru-RU" b="1" i="1" dirty="0" err="1" smtClean="0"/>
              <a:t>Макарий</a:t>
            </a:r>
            <a:r>
              <a:rPr lang="ru-RU" b="1" i="1" dirty="0" smtClean="0"/>
              <a:t> Великий:</a:t>
            </a:r>
          </a:p>
          <a:p>
            <a:pPr marL="82296" indent="457200" algn="just">
              <a:lnSpc>
                <a:spcPct val="120000"/>
              </a:lnSpc>
              <a:buNone/>
            </a:pPr>
            <a:r>
              <a:rPr lang="ru-RU" dirty="0" smtClean="0"/>
              <a:t>«А </a:t>
            </a:r>
            <a:r>
              <a:rPr lang="ru-RU" dirty="0"/>
              <a:t>если видимо соблюдаешь тело свое от растления и блуда, внутренне же ты </a:t>
            </a:r>
            <a:r>
              <a:rPr lang="ru-RU" dirty="0" err="1"/>
              <a:t>любодействовал</a:t>
            </a:r>
            <a:r>
              <a:rPr lang="ru-RU" dirty="0"/>
              <a:t> и творил блуд в помыслах своих, то прелюбодей ты пред Богом, и не принесет тебе пользы девственное тело твое. Как если юноша, хитростью обольстив девицу, растлит ее, то мерзкою она делается жениху своему за </a:t>
            </a:r>
            <a:r>
              <a:rPr lang="ru-RU" dirty="0" err="1"/>
              <a:t>любодейство</a:t>
            </a:r>
            <a:r>
              <a:rPr lang="ru-RU" dirty="0"/>
              <a:t>, так и бесплотная душа, вступающая в общение с живущим внутри змием, лукавым духом, </a:t>
            </a:r>
            <a:r>
              <a:rPr lang="ru-RU" dirty="0" err="1"/>
              <a:t>блудодействует</a:t>
            </a:r>
            <a:r>
              <a:rPr lang="ru-RU" dirty="0"/>
              <a:t> пред Богом. И написано, </a:t>
            </a:r>
            <a:r>
              <a:rPr lang="ru-RU" i="1" dirty="0"/>
              <a:t>всякий, кто смотрит на женщину с вожделением, уже прелюбодействовал с нею в сердце своем</a:t>
            </a:r>
            <a:r>
              <a:rPr lang="ru-RU" dirty="0"/>
              <a:t> </a:t>
            </a:r>
            <a:r>
              <a:rPr lang="ru-RU" dirty="0" smtClean="0"/>
              <a:t>(Мф. 5:28). </a:t>
            </a:r>
            <a:r>
              <a:rPr lang="ru-RU" dirty="0"/>
              <a:t>Ибо есть блуд, совершаемый телесно, и есть блуд души, вступающий в общение с сатаною. Одна и та же душа бывает сообщницею и сестрою или демонов, или Бога и Ангелов, и прелюбодействуя с дьяволом, делается уже </a:t>
            </a:r>
            <a:r>
              <a:rPr lang="ru-RU" dirty="0" err="1"/>
              <a:t>неблагопотребною</a:t>
            </a:r>
            <a:r>
              <a:rPr lang="ru-RU" dirty="0"/>
              <a:t> для небесного </a:t>
            </a:r>
            <a:r>
              <a:rPr lang="ru-RU" dirty="0" smtClean="0"/>
              <a:t>Жениха».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10094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332656"/>
          </a:xfrm>
        </p:spPr>
        <p:txBody>
          <a:bodyPr>
            <a:noAutofit/>
          </a:bodyPr>
          <a:lstStyle/>
          <a:p>
            <a:pPr algn="ctr"/>
            <a:r>
              <a:rPr lang="ru-RU" sz="2800" dirty="0" smtClean="0"/>
              <a:t>Из «Основ социальной концепции РПЦ»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8" y="476672"/>
            <a:ext cx="8100392" cy="6381328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/>
              <a:t>Религиозно-нравственной оценки требует также проблема контрацепции. Некоторые из противозачаточных средств фактически обладают абортивным действием, искусственно прерывая на самых ранних стадиях жизнь эмбриона, а посему к их употреблению применимы суждения, относящиеся к аборту. Другие же средства, которые не связаны с пресечением уже зачавшейся жизни, к аборту ни в какой степени приравнивать нельзя. Определяя отношение к </a:t>
            </a:r>
            <a:r>
              <a:rPr lang="ru-RU" sz="1500" dirty="0" err="1"/>
              <a:t>неабортивным</a:t>
            </a:r>
            <a:r>
              <a:rPr lang="ru-RU" sz="1500" dirty="0"/>
              <a:t> средствам контрацепции, христианским супругам следует помнить, что продолжение человеческого рода является одной из основных целей </a:t>
            </a:r>
            <a:r>
              <a:rPr lang="ru-RU" sz="1500" dirty="0" err="1"/>
              <a:t>богоустановленного</a:t>
            </a:r>
            <a:r>
              <a:rPr lang="ru-RU" sz="1500" dirty="0"/>
              <a:t> брачного союза (см. Х.4). Намеренный отказ от рождения детей из эгоистических побуждений обесценивает брак и является несомненным грехом.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/>
              <a:t>Вместе с тем супруги несут ответственность перед Богом за полноценное воспитание детей. Одним из путей реализации ответственного отношения к их рождению является воздержание от половых отношений на определенное время. Впрочем, необходимо памятовать слова апостола Павла, обращенные к христианским супругам: </a:t>
            </a:r>
            <a:r>
              <a:rPr lang="ru-RU" sz="1500" i="1" dirty="0"/>
              <a:t>«Не уклоняйтесь друг от друга, разве по согласию, на время, для упражнения в посте и молитве, а потом опять будьте вместе, чтобы не искушал вас сатана невоздержанием вашим»</a:t>
            </a:r>
            <a:r>
              <a:rPr lang="ru-RU" sz="1500" dirty="0"/>
              <a:t> (1 Кор. 7. 5). Очевидно, что решения в этой области супруги должны принимать по обоюдному согласию, прибегая к совету духовника. Последнему же надлежит с пастырской осмотрительностью принимать во внимание конкретные условия жизни супружеской пары, их возраст, здоровье, степень духовной зрелости и многие другие обстоятельства, различая тех, кто может «вместить» высокие требования воздержания, от тех, кому это не «дано» (Мф. 19. 11), и заботясь прежде всего о сохранении и укреплении семьи.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500" dirty="0"/>
              <a:t>Священный Синод Русской Православной Церкви в определении от 28 декабря 1998 года указал священникам, несущим </a:t>
            </a:r>
            <a:r>
              <a:rPr lang="ru-RU" sz="1500" dirty="0" err="1"/>
              <a:t>духовническое</a:t>
            </a:r>
            <a:r>
              <a:rPr lang="ru-RU" sz="1500" dirty="0"/>
              <a:t> служение, на «недопустимость принуждения или склонения </a:t>
            </a:r>
            <a:r>
              <a:rPr lang="ru-RU" sz="1500" dirty="0" err="1"/>
              <a:t>пасомых</a:t>
            </a:r>
            <a:r>
              <a:rPr lang="ru-RU" sz="1500" dirty="0"/>
              <a:t>, вопреки их воле, к... отказу от супружеской жизни в браке», а также напомнил пастырям о необходимости «соблюдения особого целомудрия и особой пастырской осторожности при обсуждении с </a:t>
            </a:r>
            <a:r>
              <a:rPr lang="ru-RU" sz="1500" dirty="0" err="1"/>
              <a:t>пасомыми</a:t>
            </a:r>
            <a:r>
              <a:rPr lang="ru-RU" sz="1500" dirty="0"/>
              <a:t> вопросов, связанных с теми или иными аспектами их семейной жизни».</a:t>
            </a:r>
          </a:p>
          <a:p>
            <a:pPr marL="0" indent="457200" algn="just">
              <a:spcBef>
                <a:spcPts val="0"/>
              </a:spcBef>
              <a:buNone/>
            </a:pPr>
            <a:endParaRPr lang="ru-RU" sz="1500" dirty="0"/>
          </a:p>
        </p:txBody>
      </p:sp>
    </p:spTree>
    <p:extLst>
      <p:ext uri="{BB962C8B-B14F-4D97-AF65-F5344CB8AC3E}">
        <p14:creationId xmlns:p14="http://schemas.microsoft.com/office/powerpoint/2010/main" val="3618204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b="1" dirty="0" smtClean="0"/>
              <a:t>Отношение Церкви к донорству половых клеток</a:t>
            </a:r>
            <a:endParaRPr lang="ru-RU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03648" y="1628800"/>
            <a:ext cx="7498080" cy="4800600"/>
          </a:xfrm>
        </p:spPr>
        <p:txBody>
          <a:bodyPr>
            <a:normAutofit fontScale="70000" lnSpcReduction="20000"/>
          </a:bodyPr>
          <a:lstStyle/>
          <a:p>
            <a:pPr marL="82296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dirty="0" smtClean="0"/>
              <a:t>«Манипуляции </a:t>
            </a:r>
            <a:r>
              <a:rPr lang="ru-RU" dirty="0"/>
              <a:t>же, связанные с донорством половых клеток, нарушают целостность личности и исключительность брачных отношений, допуская вторжение в них третьей стороны. Кроме того, такая практика поощряет безответственное отцовство или материнство, заведомо освобожденное от всяких обязательств по отношению к тем, кто является «плотью от плоти» анонимных доноров. Использование донорского материала подрывает основы семейных взаимосвязей, поскольку предполагает наличие у ребенка, помимо «социальных», еще и так называемых биологических </a:t>
            </a:r>
            <a:r>
              <a:rPr lang="ru-RU" dirty="0" smtClean="0"/>
              <a:t>родителей».</a:t>
            </a:r>
            <a:endParaRPr lang="ru-RU" dirty="0"/>
          </a:p>
          <a:p>
            <a:pPr marL="82296" indent="0" algn="r">
              <a:buNone/>
            </a:pPr>
            <a:r>
              <a:rPr lang="ru-RU" i="1" dirty="0" smtClean="0"/>
              <a:t>(Основы социальной концепции РПЦ)</a:t>
            </a:r>
            <a:endParaRPr lang="ru-RU" i="1" dirty="0"/>
          </a:p>
        </p:txBody>
      </p:sp>
    </p:spTree>
    <p:extLst>
      <p:ext uri="{BB962C8B-B14F-4D97-AF65-F5344CB8AC3E}">
        <p14:creationId xmlns:p14="http://schemas.microsoft.com/office/powerpoint/2010/main" val="34402095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75656" y="0"/>
            <a:ext cx="7498080" cy="1143000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/>
              <a:t>Отношение Церкви к суррогатному материнству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7624" y="1124744"/>
            <a:ext cx="7746064" cy="5616624"/>
          </a:xfrm>
        </p:spPr>
        <p:txBody>
          <a:bodyPr>
            <a:noAutofit/>
          </a:bodyPr>
          <a:lstStyle/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«Суррогатное материнство», то есть вынашивание оплодотворенной яйцеклетки женщиной, которая после родов возвращает ребенка «заказчикам», противоестественно и морально недопустимо даже в тех случаях, когда осуществляется на некоммерческой основе. Эта методика предполагает разрушение глубокой эмоциональной и духовной близости, устанавливающейся между матерью и младенцем уже во время беременности.</a:t>
            </a:r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«Суррогатное материнство» травмирует как вынашивающую женщину, материнские чувства которой попираются, так и дитя, которое впоследствии может испытывать кризис самосознания. Нравственно недопустимыми с православной точки зрения являются также все разновидности экстракорпорального (</a:t>
            </a:r>
            <a:r>
              <a:rPr lang="ru-RU" sz="1600" dirty="0" err="1"/>
              <a:t>внетелесного</a:t>
            </a:r>
            <a:r>
              <a:rPr lang="ru-RU" sz="1600" dirty="0"/>
              <a:t>) оплодотворения, предполагающие заготовление, консервацию и намеренное разрушение «избыточных» эмбрионов. Именно на признании человеческого достоинства даже за эмбрионом основана моральная оценка аборта, осуждаемого Церковью </a:t>
            </a:r>
            <a:r>
              <a:rPr lang="ru-RU" sz="1600" dirty="0" smtClean="0"/>
              <a:t>.</a:t>
            </a:r>
            <a:endParaRPr lang="ru-RU" sz="1600" dirty="0"/>
          </a:p>
          <a:p>
            <a:pPr marL="0" indent="457200" algn="just">
              <a:spcBef>
                <a:spcPts val="0"/>
              </a:spcBef>
              <a:buNone/>
            </a:pPr>
            <a:r>
              <a:rPr lang="ru-RU" sz="1600" dirty="0"/>
              <a:t>Оплодотворение одиноких женщин с использованием донорских половых клеток или реализация «репродуктивных прав» одиноких мужчин, а также лиц с так называемой нестандартной сексуальной ориентацией, лишает будущего ребенка права иметь мать и отца. Употребление репродуктивных методов вне контекста благословенной Богом семьи становится формой богоборчества, осуществляемого под прикрытием защиты автономии человека и превратно понимаемой свободы </a:t>
            </a:r>
            <a:r>
              <a:rPr lang="ru-RU" sz="1600" dirty="0" smtClean="0"/>
              <a:t>личности».</a:t>
            </a:r>
          </a:p>
          <a:p>
            <a:pPr marL="0" indent="457200" algn="r">
              <a:spcBef>
                <a:spcPts val="0"/>
              </a:spcBef>
              <a:buNone/>
            </a:pPr>
            <a:r>
              <a:rPr lang="ru-RU" sz="1600" i="1" dirty="0" smtClean="0"/>
              <a:t>(Основы социальной концепции РПЦ</a:t>
            </a:r>
            <a:r>
              <a:rPr lang="ru-RU" sz="1600" dirty="0" smtClean="0"/>
              <a:t>)</a:t>
            </a:r>
            <a:endParaRPr lang="ru-RU" sz="1600" dirty="0"/>
          </a:p>
        </p:txBody>
      </p:sp>
    </p:spTree>
    <p:extLst>
      <p:ext uri="{BB962C8B-B14F-4D97-AF65-F5344CB8AC3E}">
        <p14:creationId xmlns:p14="http://schemas.microsoft.com/office/powerpoint/2010/main" val="1403513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2694</TotalTime>
  <Words>1732</Words>
  <Application>Microsoft Office PowerPoint</Application>
  <PresentationFormat>Экран (4:3)</PresentationFormat>
  <Paragraphs>53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Солнцестояние</vt:lpstr>
      <vt:lpstr>5 лекция. Седьмая заповедь Закона Божия. Не прелюбодействуй</vt:lpstr>
      <vt:lpstr>Катехизис свт. Филарета (Дроздова) о седьмой заповеди </vt:lpstr>
      <vt:lpstr>Грехи против седьмой заповеди</vt:lpstr>
      <vt:lpstr>Презентация PowerPoint</vt:lpstr>
      <vt:lpstr>Презентация PowerPoint</vt:lpstr>
      <vt:lpstr>Презентация PowerPoint</vt:lpstr>
      <vt:lpstr>Из «Основ социальной концепции РПЦ»</vt:lpstr>
      <vt:lpstr>Отношение Церкви к донорству половых клеток</vt:lpstr>
      <vt:lpstr>Отношение Церкви к суррогатному материнству</vt:lpstr>
      <vt:lpstr>Осуждение Церковью гомосексуализма</vt:lpstr>
      <vt:lpstr>Презентация PowerPoint</vt:lpstr>
      <vt:lpstr>Церковь о транссексуализме</vt:lpstr>
      <vt:lpstr>Презентация PowerPoint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лекция. Седьмая заповедь Закона Божия. Не прелюбодействуй</dc:title>
  <dc:creator>Windows User</dc:creator>
  <cp:lastModifiedBy>Windows User</cp:lastModifiedBy>
  <cp:revision>14</cp:revision>
  <dcterms:created xsi:type="dcterms:W3CDTF">2014-10-22T16:49:49Z</dcterms:created>
  <dcterms:modified xsi:type="dcterms:W3CDTF">2014-10-24T17:12:19Z</dcterms:modified>
</cp:coreProperties>
</file>