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63" r:id="rId8"/>
    <p:sldId id="284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85" r:id="rId18"/>
    <p:sldId id="272" r:id="rId19"/>
    <p:sldId id="278" r:id="rId20"/>
    <p:sldId id="279" r:id="rId21"/>
    <p:sldId id="286" r:id="rId22"/>
    <p:sldId id="291" r:id="rId23"/>
    <p:sldId id="290" r:id="rId24"/>
    <p:sldId id="287" r:id="rId25"/>
    <p:sldId id="289" r:id="rId26"/>
    <p:sldId id="288" r:id="rId27"/>
    <p:sldId id="275" r:id="rId28"/>
    <p:sldId id="292" r:id="rId29"/>
    <p:sldId id="276" r:id="rId30"/>
    <p:sldId id="27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ru-RU" dirty="0" smtClean="0"/>
              <a:t>Лекция 5. Проскомидия.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1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328" y="412369"/>
            <a:ext cx="3591584" cy="6112975"/>
          </a:xfrm>
        </p:spPr>
        <p:txBody>
          <a:bodyPr>
            <a:normAutofit/>
          </a:bodyPr>
          <a:lstStyle/>
          <a:p>
            <a:r>
              <a:rPr lang="ru-RU" sz="2400" dirty="0"/>
              <a:t>Надевая епитрахиль, священник произносит молитву: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Благословен Бог, изливающий благодать Свою на священников Своих, как драгоценный елей, возлитый на голову, стекающий на бороду, бороду </a:t>
            </a:r>
            <a:r>
              <a:rPr lang="ru-RU" sz="2400" dirty="0" err="1"/>
              <a:t>Ааронову</a:t>
            </a:r>
            <a:r>
              <a:rPr lang="ru-RU" sz="2400" dirty="0"/>
              <a:t>, стекающий до низа одежд его</a:t>
            </a:r>
          </a:p>
        </p:txBody>
      </p:sp>
      <p:pic>
        <p:nvPicPr>
          <p:cNvPr id="7170" name="Picture 2" descr="C:\Users\Василий\Desktop\библейско-богсловские курсы\5 лекция\mfotor6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44" y="198552"/>
            <a:ext cx="4434069" cy="665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04664"/>
            <a:ext cx="7772400" cy="113188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Затем произносится молитва: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Благословен Бог, препоясывающий меня силою и </a:t>
            </a:r>
            <a:r>
              <a:rPr lang="ru-RU" dirty="0" err="1"/>
              <a:t>устрояющий</a:t>
            </a:r>
            <a:r>
              <a:rPr lang="ru-RU" dirty="0"/>
              <a:t> мне верный путь; Он делает ноги мои, как у оленя, и на высотах поставляет меня.</a:t>
            </a:r>
          </a:p>
        </p:txBody>
      </p:sp>
      <p:pic>
        <p:nvPicPr>
          <p:cNvPr id="6146" name="Picture 2" descr="C:\Users\Василий\Desktop\библейско-богсловские курсы\5 лекция\mfotor6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2" y="1556792"/>
            <a:ext cx="7740352" cy="516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260648"/>
            <a:ext cx="9036496" cy="153617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Затем надеваются поручи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Надевая </a:t>
            </a:r>
            <a:r>
              <a:rPr lang="ru-RU" dirty="0" err="1"/>
              <a:t>поруч</a:t>
            </a:r>
            <a:r>
              <a:rPr lang="ru-RU" dirty="0"/>
              <a:t> на левую руку, </a:t>
            </a:r>
            <a:r>
              <a:rPr lang="ru-RU" dirty="0" smtClean="0"/>
              <a:t>священник молится: </a:t>
            </a:r>
            <a:r>
              <a:rPr lang="ru-RU" b="1" dirty="0" smtClean="0"/>
              <a:t>Руки </a:t>
            </a:r>
            <a:r>
              <a:rPr lang="ru-RU" b="1" dirty="0"/>
              <a:t>Твои сотворили </a:t>
            </a:r>
            <a:r>
              <a:rPr lang="ru-RU" b="1" dirty="0" smtClean="0"/>
              <a:t>меня </a:t>
            </a:r>
            <a:r>
              <a:rPr lang="ru-RU" b="1" dirty="0"/>
              <a:t>и устроили меня; вразуми меня, и научусь заповедям Твоим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Во </a:t>
            </a:r>
            <a:r>
              <a:rPr lang="ru-RU" dirty="0"/>
              <a:t>время надевания </a:t>
            </a:r>
            <a:r>
              <a:rPr lang="ru-RU" dirty="0" err="1"/>
              <a:t>поруча</a:t>
            </a:r>
            <a:r>
              <a:rPr lang="ru-RU" dirty="0"/>
              <a:t> на правую руку </a:t>
            </a:r>
            <a:r>
              <a:rPr lang="ru-RU" dirty="0" smtClean="0"/>
              <a:t>говорит: </a:t>
            </a:r>
            <a:r>
              <a:rPr lang="ru-RU" b="1" dirty="0" smtClean="0"/>
              <a:t>Десница </a:t>
            </a:r>
            <a:r>
              <a:rPr lang="ru-RU" b="1" dirty="0"/>
              <a:t>Твоя, Господи, прославилась силою; десница Твоя, Господи, сразила врага. Множеством силы Твоей победил восставших против Тебя</a:t>
            </a:r>
            <a:r>
              <a:rPr lang="ru-RU" dirty="0"/>
              <a:t>…</a:t>
            </a:r>
          </a:p>
        </p:txBody>
      </p:sp>
      <p:pic>
        <p:nvPicPr>
          <p:cNvPr id="9218" name="Picture 2" descr="C:\Users\Василий\Desktop\библейско-богсловские курсы\5 лекция\mfotor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6819"/>
            <a:ext cx="7380312" cy="49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0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60648"/>
            <a:ext cx="7772400" cy="113188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Священник надевает фелонь и во время этого действия произносит: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Священники Твои облекутся правдою, и святые Твои возрадуются всегда, ныне, и присно, и во веки веков. Аминь</a:t>
            </a:r>
          </a:p>
        </p:txBody>
      </p:sp>
      <p:pic>
        <p:nvPicPr>
          <p:cNvPr id="10242" name="Picture 2" descr="C:\Users\Василий\Desktop\библейско-богсловские курсы\5 лекция\mfotor6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40352" cy="516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60648"/>
            <a:ext cx="7772400" cy="113188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</a:t>
            </a:r>
            <a:r>
              <a:rPr lang="ru-RU" dirty="0" smtClean="0"/>
              <a:t>иакон </a:t>
            </a:r>
            <a:r>
              <a:rPr lang="ru-RU" dirty="0"/>
              <a:t>испрашивает благословения священника на облачение: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Благослови, </a:t>
            </a:r>
            <a:r>
              <a:rPr lang="ru-RU" dirty="0" err="1"/>
              <a:t>владыко</a:t>
            </a:r>
            <a:r>
              <a:rPr lang="ru-RU" dirty="0"/>
              <a:t>, стихарь с </a:t>
            </a:r>
            <a:r>
              <a:rPr lang="ru-RU" dirty="0" smtClean="0"/>
              <a:t>орарем.</a:t>
            </a:r>
            <a:r>
              <a:rPr lang="ru-RU" dirty="0"/>
              <a:t> </a:t>
            </a:r>
          </a:p>
        </p:txBody>
      </p:sp>
      <p:pic>
        <p:nvPicPr>
          <p:cNvPr id="11266" name="Picture 2" descr="C:\Users\Василий\Desktop\библейско-богсловские курсы\5 лекция\mfotor6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6752"/>
            <a:ext cx="7740352" cy="51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8640"/>
            <a:ext cx="7772400" cy="6192688"/>
          </a:xfrm>
        </p:spPr>
        <p:txBody>
          <a:bodyPr>
            <a:normAutofit/>
          </a:bodyPr>
          <a:lstStyle/>
          <a:p>
            <a:r>
              <a:rPr lang="ru-RU" sz="2400" dirty="0"/>
              <a:t>После облачения священнослужители омывают руки при чтении 25-го псалма</a:t>
            </a:r>
            <a:r>
              <a:rPr lang="ru-RU" sz="2400" dirty="0" smtClean="0"/>
              <a:t>:</a:t>
            </a:r>
          </a:p>
          <a:p>
            <a:endParaRPr lang="ru-RU" sz="2400" dirty="0" smtClean="0"/>
          </a:p>
          <a:p>
            <a:pPr algn="just"/>
            <a:r>
              <a:rPr lang="ru-RU" sz="2400" i="1" dirty="0" smtClean="0"/>
              <a:t>Омою </a:t>
            </a:r>
            <a:r>
              <a:rPr lang="ru-RU" sz="2400" i="1" dirty="0"/>
              <a:t>в невинности руки мои и обойду жертвенник Твой, Господи, чтобы возвещать гласом хвалы и поведать все чудеса Твои. Господи! возлюбил я обитель дома Твоего и место жилища славы Твоей. Не погуби души моей с грешниками и жизни моей с кровожадными, у которых в руках злодейство и которых правая рука полна мздоимства. А я хожу в моей непорочности; избавь меня, и помилуй меня. Нога моя стоит на прямом пути; в собраниях благословлю Господа. </a:t>
            </a:r>
            <a:r>
              <a:rPr lang="ru-RU" sz="2400" dirty="0" smtClean="0"/>
              <a:t>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82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552" y="188640"/>
            <a:ext cx="7772400" cy="12961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Видимое омовение рук символизирует освобождение души от всего постороннего и отвлекающего от молитвы, ибо «приходящим на </a:t>
            </a:r>
            <a:r>
              <a:rPr lang="ru-RU" dirty="0" err="1"/>
              <a:t>всесвятейшее</a:t>
            </a:r>
            <a:r>
              <a:rPr lang="ru-RU" dirty="0"/>
              <a:t> священнодействие подобает очиститься даже от окраинных фантазий души</a:t>
            </a:r>
            <a:r>
              <a:rPr lang="ru-RU" dirty="0" smtClean="0"/>
              <a:t>» </a:t>
            </a:r>
            <a:r>
              <a:rPr lang="ru-RU" b="1" dirty="0"/>
              <a:t>(св. Дионисий </a:t>
            </a:r>
            <a:r>
              <a:rPr lang="ru-RU" b="1" dirty="0" err="1"/>
              <a:t>Ареопагит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12290" name="Picture 2" descr="C:\Users\Василий\Desktop\библейско-богсловские курсы\5 лекция\mfotor6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308304" cy="48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3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Чинопоследование</a:t>
            </a:r>
            <a:r>
              <a:rPr lang="ru-RU" dirty="0" smtClean="0"/>
              <a:t> самой Проскомидии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88640"/>
            <a:ext cx="7772400" cy="1131887"/>
          </a:xfrm>
        </p:spPr>
        <p:txBody>
          <a:bodyPr/>
          <a:lstStyle/>
          <a:p>
            <a:r>
              <a:rPr lang="ru-RU" dirty="0"/>
              <a:t>Поклонившись перед жертвенником, священник целует богослужебные священные сосуды.</a:t>
            </a:r>
          </a:p>
        </p:txBody>
      </p:sp>
      <p:pic>
        <p:nvPicPr>
          <p:cNvPr id="13314" name="Picture 2" descr="C:\Users\Василий\Desktop\библейско-богсловские курсы\5 лекция\mfotor6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956376" cy="53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04664"/>
            <a:ext cx="7772400" cy="1131887"/>
          </a:xfrm>
        </p:spPr>
        <p:txBody>
          <a:bodyPr/>
          <a:lstStyle/>
          <a:p>
            <a:r>
              <a:rPr lang="ru-RU" dirty="0" smtClean="0"/>
              <a:t>Священник трижды </a:t>
            </a:r>
            <a:r>
              <a:rPr lang="ru-RU" dirty="0" err="1" smtClean="0"/>
              <a:t>назнаменует</a:t>
            </a:r>
            <a:r>
              <a:rPr lang="ru-RU" dirty="0" smtClean="0"/>
              <a:t> образ креста над </a:t>
            </a:r>
            <a:r>
              <a:rPr lang="ru-RU" dirty="0" err="1" smtClean="0"/>
              <a:t>Агничной</a:t>
            </a:r>
            <a:r>
              <a:rPr lang="ru-RU" dirty="0" smtClean="0"/>
              <a:t> просфорой произнося: «</a:t>
            </a:r>
            <a:r>
              <a:rPr lang="ru-RU" b="1" dirty="0"/>
              <a:t>В воспоминание Господа и Бога и Спаса Нашего Иисуса Христа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2050" name="Picture 2" descr="C:\Users\Василий\Desktop\библейско-богсловские курсы\5 лекция\mfotor6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08586"/>
            <a:ext cx="6804248" cy="453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1052736"/>
            <a:ext cx="7772400" cy="50405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3200" b="1" dirty="0">
                <a:solidFill>
                  <a:schemeClr val="tx1"/>
                </a:solidFill>
              </a:rPr>
              <a:t>Проскомидия</a:t>
            </a:r>
            <a:r>
              <a:rPr lang="ru-RU" sz="3200" dirty="0">
                <a:solidFill>
                  <a:schemeClr val="tx1"/>
                </a:solidFill>
              </a:rPr>
              <a:t> (с греческого </a:t>
            </a:r>
            <a:r>
              <a:rPr lang="ru-RU" sz="3200" i="1" dirty="0">
                <a:solidFill>
                  <a:schemeClr val="tx1"/>
                </a:solidFill>
              </a:rPr>
              <a:t>π</a:t>
            </a:r>
            <a:r>
              <a:rPr lang="ru-RU" sz="3200" i="1" dirty="0" err="1">
                <a:solidFill>
                  <a:schemeClr val="tx1"/>
                </a:solidFill>
              </a:rPr>
              <a:t>ροσκοµιδη</a:t>
            </a:r>
            <a:r>
              <a:rPr lang="ru-RU" sz="3200" dirty="0">
                <a:solidFill>
                  <a:schemeClr val="tx1"/>
                </a:solidFill>
              </a:rPr>
              <a:t> от </a:t>
            </a:r>
            <a:r>
              <a:rPr lang="ru-RU" sz="3200" i="1" dirty="0">
                <a:solidFill>
                  <a:schemeClr val="tx1"/>
                </a:solidFill>
              </a:rPr>
              <a:t>π</a:t>
            </a:r>
            <a:r>
              <a:rPr lang="ru-RU" sz="3200" i="1" dirty="0" err="1">
                <a:solidFill>
                  <a:schemeClr val="tx1"/>
                </a:solidFill>
              </a:rPr>
              <a:t>ροσκοµιζο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– «</a:t>
            </a:r>
            <a:r>
              <a:rPr lang="ru-RU" sz="3200" dirty="0" err="1" smtClean="0">
                <a:solidFill>
                  <a:schemeClr val="tx1"/>
                </a:solidFill>
              </a:rPr>
              <a:t>проскомизо</a:t>
            </a:r>
            <a:r>
              <a:rPr lang="ru-RU" sz="3200" dirty="0" smtClean="0">
                <a:solidFill>
                  <a:schemeClr val="tx1"/>
                </a:solidFill>
              </a:rPr>
              <a:t>» </a:t>
            </a:r>
            <a:r>
              <a:rPr lang="ru-RU" sz="3200" dirty="0">
                <a:solidFill>
                  <a:schemeClr val="tx1"/>
                </a:solidFill>
              </a:rPr>
              <a:t>приношу, значит </a:t>
            </a:r>
            <a:r>
              <a:rPr lang="ru-RU" sz="3200" dirty="0" smtClean="0">
                <a:solidFill>
                  <a:schemeClr val="tx1"/>
                </a:solidFill>
              </a:rPr>
              <a:t>«приношение») </a:t>
            </a:r>
            <a:r>
              <a:rPr lang="ru-RU" sz="3200" dirty="0"/>
              <a:t>–</a:t>
            </a:r>
            <a:r>
              <a:rPr lang="ru-RU" sz="3200" dirty="0" smtClean="0">
                <a:solidFill>
                  <a:schemeClr val="tx1"/>
                </a:solidFill>
              </a:rPr>
              <a:t> первая часть Божественной Литургии на </a:t>
            </a:r>
            <a:r>
              <a:rPr lang="ru-RU" sz="3200" dirty="0">
                <a:solidFill>
                  <a:schemeClr val="tx1"/>
                </a:solidFill>
              </a:rPr>
              <a:t>которой </a:t>
            </a:r>
            <a:r>
              <a:rPr lang="ru-RU" sz="3200" dirty="0" smtClean="0">
                <a:solidFill>
                  <a:schemeClr val="tx1"/>
                </a:solidFill>
              </a:rPr>
              <a:t>    приготовляется </a:t>
            </a:r>
            <a:r>
              <a:rPr lang="ru-RU" sz="3200" dirty="0">
                <a:solidFill>
                  <a:schemeClr val="tx1"/>
                </a:solidFill>
              </a:rPr>
              <a:t>вещество для </a:t>
            </a:r>
            <a:r>
              <a:rPr lang="ru-RU" sz="3200" dirty="0" err="1" smtClean="0">
                <a:solidFill>
                  <a:schemeClr val="tx1"/>
                </a:solidFill>
              </a:rPr>
              <a:t>совршения</a:t>
            </a:r>
            <a:r>
              <a:rPr lang="ru-RU" sz="3200" dirty="0" smtClean="0">
                <a:solidFill>
                  <a:schemeClr val="tx1"/>
                </a:solidFill>
              </a:rPr>
              <a:t> таинства </a:t>
            </a:r>
            <a:r>
              <a:rPr lang="ru-RU" sz="3200" dirty="0">
                <a:solidFill>
                  <a:schemeClr val="tx1"/>
                </a:solidFill>
              </a:rPr>
              <a:t>Святой Евхаристии (</a:t>
            </a:r>
            <a:r>
              <a:rPr lang="ru-RU" sz="3200" dirty="0" smtClean="0">
                <a:solidFill>
                  <a:schemeClr val="tx1"/>
                </a:solidFill>
              </a:rPr>
              <a:t>Причащения).</a:t>
            </a:r>
          </a:p>
          <a:p>
            <a:pPr algn="just"/>
            <a:endParaRPr lang="ru-RU" sz="3200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dirty="0">
                <a:solidFill>
                  <a:schemeClr val="tx1"/>
                </a:solidFill>
              </a:rPr>
              <a:t>На проскомидии творится воспоминание 2-х событий: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</a:rPr>
              <a:t>1. Рождество Иисуса Христа от Девы Марии;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</a:rPr>
              <a:t>2. Страдание и смерть </a:t>
            </a:r>
            <a:r>
              <a:rPr lang="ru-RU" sz="3200" dirty="0" smtClean="0">
                <a:solidFill>
                  <a:schemeClr val="tx1"/>
                </a:solidFill>
              </a:rPr>
              <a:t>Спасителя.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04665"/>
            <a:ext cx="7772400" cy="936104"/>
          </a:xfrm>
        </p:spPr>
        <p:txBody>
          <a:bodyPr/>
          <a:lstStyle/>
          <a:p>
            <a:r>
              <a:rPr lang="ru-RU" dirty="0" smtClean="0"/>
              <a:t>Затем священник режет просфору </a:t>
            </a:r>
            <a:r>
              <a:rPr lang="ru-RU" dirty="0" err="1" smtClean="0"/>
              <a:t>копием</a:t>
            </a:r>
            <a:r>
              <a:rPr lang="ru-RU" dirty="0" smtClean="0"/>
              <a:t>, чтобы получился святой Агнец кубической формы.</a:t>
            </a:r>
            <a:endParaRPr lang="ru-RU" dirty="0"/>
          </a:p>
        </p:txBody>
      </p:sp>
      <p:pic>
        <p:nvPicPr>
          <p:cNvPr id="3074" name="Picture 2" descr="C:\Users\Василий\Desktop\библейско-богсловские курсы\5 лекция\mfotor6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16766"/>
            <a:ext cx="7380312" cy="49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879723"/>
          </a:xfrm>
        </p:spPr>
        <p:txBody>
          <a:bodyPr/>
          <a:lstStyle/>
          <a:p>
            <a:r>
              <a:rPr lang="ru-RU" dirty="0" smtClean="0"/>
              <a:t>Святой Агнец</a:t>
            </a:r>
            <a:endParaRPr lang="ru-RU" dirty="0"/>
          </a:p>
        </p:txBody>
      </p:sp>
      <p:pic>
        <p:nvPicPr>
          <p:cNvPr id="6146" name="Picture 2" descr="C:\Users\Василий\Desktop\библейско-богсловские курсы\5 лекция\mfotor6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39" y="1368152"/>
            <a:ext cx="805982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931" y="476672"/>
            <a:ext cx="8204448" cy="936104"/>
          </a:xfrm>
        </p:spPr>
        <p:txBody>
          <a:bodyPr/>
          <a:lstStyle/>
          <a:p>
            <a:r>
              <a:rPr lang="ru-RU" sz="1600" dirty="0">
                <a:effectLst/>
              </a:rPr>
              <a:t>Диакон </a:t>
            </a:r>
            <a:r>
              <a:rPr lang="ru-RU" sz="1600" dirty="0" smtClean="0">
                <a:effectLst/>
              </a:rPr>
              <a:t>говорит: </a:t>
            </a:r>
            <a:r>
              <a:rPr lang="ru-RU" sz="1600" dirty="0">
                <a:effectLst/>
              </a:rPr>
              <a:t>"Прободи, Владыко". Священник </a:t>
            </a:r>
            <a:r>
              <a:rPr lang="ru-RU" sz="1600" dirty="0" smtClean="0">
                <a:effectLst/>
              </a:rPr>
              <a:t>же со </a:t>
            </a:r>
            <a:r>
              <a:rPr lang="ru-RU" sz="1600" dirty="0">
                <a:effectLst/>
              </a:rPr>
              <a:t>словами "</a:t>
            </a:r>
            <a:r>
              <a:rPr lang="ru-RU" sz="1600" b="1" i="1" dirty="0">
                <a:effectLst/>
              </a:rPr>
              <a:t>Един от воин копием ребра Его прободе и абие изыде кровь и вода</a:t>
            </a:r>
            <a:r>
              <a:rPr lang="ru-RU" sz="1600" i="1" dirty="0">
                <a:effectLst/>
              </a:rPr>
              <a:t>...</a:t>
            </a:r>
            <a:r>
              <a:rPr lang="ru-RU" sz="1600" dirty="0">
                <a:effectLst/>
              </a:rPr>
              <a:t>" делает небольшой надрез на с правой стороны, знаменуя прободение ребер Христа при словах Евангелия</a:t>
            </a:r>
            <a:endParaRPr lang="ru-RU" sz="1600" dirty="0"/>
          </a:p>
        </p:txBody>
      </p:sp>
      <p:pic>
        <p:nvPicPr>
          <p:cNvPr id="10242" name="Picture 2" descr="C:\Users\Василий\Desktop\библейско-богсловские курсы\5 лекция\mfotor6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308983" cy="46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72400" cy="591691"/>
          </a:xfrm>
        </p:spPr>
        <p:txBody>
          <a:bodyPr/>
          <a:lstStyle/>
          <a:p>
            <a:r>
              <a:rPr lang="ru-RU" sz="2800" dirty="0" smtClean="0">
                <a:effectLst/>
              </a:rPr>
              <a:t>В </a:t>
            </a:r>
            <a:r>
              <a:rPr lang="ru-RU" sz="2800" dirty="0">
                <a:effectLst/>
              </a:rPr>
              <a:t>Потир </a:t>
            </a:r>
            <a:r>
              <a:rPr lang="ru-RU" sz="2800" dirty="0" smtClean="0">
                <a:effectLst/>
              </a:rPr>
              <a:t>вливается вино </a:t>
            </a:r>
            <a:r>
              <a:rPr lang="ru-RU" sz="2800" dirty="0">
                <a:effectLst/>
              </a:rPr>
              <a:t>и </a:t>
            </a:r>
            <a:r>
              <a:rPr lang="ru-RU" sz="2800" dirty="0" smtClean="0">
                <a:effectLst/>
              </a:rPr>
              <a:t>немного </a:t>
            </a:r>
            <a:r>
              <a:rPr lang="ru-RU" sz="2800" dirty="0">
                <a:effectLst/>
              </a:rPr>
              <a:t>воды</a:t>
            </a:r>
            <a:endParaRPr lang="ru-RU" sz="2800" dirty="0"/>
          </a:p>
        </p:txBody>
      </p:sp>
      <p:pic>
        <p:nvPicPr>
          <p:cNvPr id="9218" name="Picture 2" descr="C:\Users\Василий\Desktop\библейско-богсловские курсы\5 лекция\mfotor6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942684" cy="462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879723"/>
          </a:xfrm>
        </p:spPr>
        <p:txBody>
          <a:bodyPr/>
          <a:lstStyle/>
          <a:p>
            <a:r>
              <a:rPr lang="ru-RU" sz="2400" dirty="0" smtClean="0"/>
              <a:t>Затем священник вынимает частицу из второй просфоры в честь Пресвятой Богородицы</a:t>
            </a:r>
            <a:endParaRPr lang="ru-RU" sz="2400" dirty="0"/>
          </a:p>
        </p:txBody>
      </p:sp>
      <p:pic>
        <p:nvPicPr>
          <p:cNvPr id="7170" name="Picture 2" descr="C:\Users\Василий\Desktop\библейско-богсловские курсы\5 лекция\богородичная просфо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9" y="1498241"/>
            <a:ext cx="7647441" cy="50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239763"/>
          </a:xfrm>
        </p:spPr>
        <p:txBody>
          <a:bodyPr/>
          <a:lstStyle/>
          <a:p>
            <a:r>
              <a:rPr lang="ru-RU" sz="3600" dirty="0" smtClean="0"/>
              <a:t>Третья просфора в честь святых. Называется </a:t>
            </a:r>
            <a:r>
              <a:rPr lang="ru-RU" sz="3600" dirty="0" err="1"/>
              <a:t>Д</a:t>
            </a:r>
            <a:r>
              <a:rPr lang="ru-RU" sz="3600" dirty="0" err="1" smtClean="0"/>
              <a:t>евятичинной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28800"/>
            <a:ext cx="7772400" cy="504055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1.   "</a:t>
            </a:r>
            <a:r>
              <a:rPr lang="ru-RU" dirty="0" err="1"/>
              <a:t>Честнаго</a:t>
            </a:r>
            <a:r>
              <a:rPr lang="ru-RU" dirty="0"/>
              <a:t> </a:t>
            </a:r>
            <a:r>
              <a:rPr lang="ru-RU" dirty="0" err="1"/>
              <a:t>славнаго</a:t>
            </a:r>
            <a:r>
              <a:rPr lang="ru-RU" dirty="0"/>
              <a:t> Пророка, Предтечи и Крестителя Иоанна";</a:t>
            </a:r>
          </a:p>
          <a:p>
            <a:pPr algn="just"/>
            <a:r>
              <a:rPr lang="ru-RU" dirty="0"/>
              <a:t>2.   "Святых славных пророков...";</a:t>
            </a:r>
          </a:p>
          <a:p>
            <a:pPr algn="just"/>
            <a:r>
              <a:rPr lang="ru-RU" dirty="0"/>
              <a:t>3.   "Святых славных и </a:t>
            </a:r>
            <a:r>
              <a:rPr lang="ru-RU" dirty="0" err="1"/>
              <a:t>всехвальных</a:t>
            </a:r>
            <a:r>
              <a:rPr lang="ru-RU" dirty="0"/>
              <a:t> Апостол...";</a:t>
            </a:r>
          </a:p>
          <a:p>
            <a:pPr algn="just"/>
            <a:r>
              <a:rPr lang="ru-RU" dirty="0"/>
              <a:t>4.   "Иже во святых Отец наших святителей...";</a:t>
            </a:r>
          </a:p>
          <a:p>
            <a:pPr algn="just"/>
            <a:r>
              <a:rPr lang="ru-RU" dirty="0"/>
              <a:t>5.   "</a:t>
            </a:r>
            <a:r>
              <a:rPr lang="ru-RU" dirty="0" err="1"/>
              <a:t>Святаго</a:t>
            </a:r>
            <a:r>
              <a:rPr lang="ru-RU" dirty="0"/>
              <a:t> апостола, </a:t>
            </a:r>
            <a:r>
              <a:rPr lang="ru-RU" dirty="0" err="1"/>
              <a:t>первомученика</a:t>
            </a:r>
            <a:r>
              <a:rPr lang="ru-RU" dirty="0"/>
              <a:t> и архидиакона Стефана, святых великих мучеников...";</a:t>
            </a:r>
          </a:p>
          <a:p>
            <a:pPr algn="just"/>
            <a:r>
              <a:rPr lang="ru-RU" dirty="0"/>
              <a:t>6.   "Преподобных и богоносных Отец наших...";</a:t>
            </a:r>
          </a:p>
          <a:p>
            <a:pPr algn="just"/>
            <a:r>
              <a:rPr lang="ru-RU" dirty="0"/>
              <a:t>7.   "Святых и чудотворцев </a:t>
            </a:r>
            <a:r>
              <a:rPr lang="ru-RU" dirty="0" err="1"/>
              <a:t>безсребренников</a:t>
            </a:r>
            <a:r>
              <a:rPr lang="ru-RU" dirty="0"/>
              <a:t>...";</a:t>
            </a:r>
          </a:p>
          <a:p>
            <a:pPr algn="just"/>
            <a:r>
              <a:rPr lang="ru-RU" dirty="0"/>
              <a:t>8.   "Святых и праведных </a:t>
            </a:r>
            <a:r>
              <a:rPr lang="ru-RU" dirty="0" err="1"/>
              <a:t>Богоотец</a:t>
            </a:r>
            <a:r>
              <a:rPr lang="ru-RU" dirty="0"/>
              <a:t> </a:t>
            </a:r>
            <a:r>
              <a:rPr lang="ru-RU" dirty="0" err="1"/>
              <a:t>Иоакима</a:t>
            </a:r>
            <a:r>
              <a:rPr lang="ru-RU" dirty="0"/>
              <a:t> и Анны и </a:t>
            </a:r>
            <a:r>
              <a:rPr lang="ru-RU" dirty="0" err="1"/>
              <a:t>святаго</a:t>
            </a:r>
            <a:r>
              <a:rPr lang="ru-RU" dirty="0"/>
              <a:t> &lt;храма и дня&gt;, святых равноапостольных </a:t>
            </a:r>
            <a:r>
              <a:rPr lang="ru-RU" dirty="0" err="1"/>
              <a:t>Мефодия</a:t>
            </a:r>
            <a:r>
              <a:rPr lang="ru-RU" dirty="0"/>
              <a:t> и Кирилла, учителей словенских; </a:t>
            </a:r>
            <a:r>
              <a:rPr lang="ru-RU" dirty="0" err="1"/>
              <a:t>святаго</a:t>
            </a:r>
            <a:r>
              <a:rPr lang="ru-RU" dirty="0"/>
              <a:t> </a:t>
            </a:r>
            <a:r>
              <a:rPr lang="ru-RU" dirty="0" err="1"/>
              <a:t>равноапостольнаго</a:t>
            </a:r>
            <a:r>
              <a:rPr lang="ru-RU" dirty="0"/>
              <a:t> </a:t>
            </a:r>
            <a:r>
              <a:rPr lang="ru-RU" dirty="0" err="1"/>
              <a:t>великаго</a:t>
            </a:r>
            <a:r>
              <a:rPr lang="ru-RU" dirty="0"/>
              <a:t> князя Владимира и всех святых, </a:t>
            </a:r>
            <a:r>
              <a:rPr lang="ru-RU" dirty="0" err="1"/>
              <a:t>ихже</a:t>
            </a:r>
            <a:r>
              <a:rPr lang="ru-RU" dirty="0"/>
              <a:t> молитвами посети </a:t>
            </a:r>
            <a:r>
              <a:rPr lang="ru-RU" dirty="0" err="1"/>
              <a:t>ны</a:t>
            </a:r>
            <a:r>
              <a:rPr lang="ru-RU" dirty="0"/>
              <a:t>, Боже";</a:t>
            </a:r>
          </a:p>
          <a:p>
            <a:pPr algn="just"/>
            <a:r>
              <a:rPr lang="ru-RU" dirty="0"/>
              <a:t>9.   "Иже во святых Отца нашего &lt;имя того, чья </a:t>
            </a:r>
            <a:r>
              <a:rPr lang="ru-RU" dirty="0" smtClean="0"/>
              <a:t>Литургия&gt;</a:t>
            </a:r>
            <a:r>
              <a:rPr lang="ru-RU" dirty="0"/>
              <a:t>"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Василий\Desktop\библейско-богсловские курсы\5 лекция\pros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"/>
            <a:ext cx="783984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04665"/>
            <a:ext cx="7772400" cy="792088"/>
          </a:xfrm>
        </p:spPr>
        <p:txBody>
          <a:bodyPr>
            <a:norm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вященник </a:t>
            </a:r>
            <a:r>
              <a:rPr lang="ru-RU" dirty="0"/>
              <a:t>вынимает частицы за живых </a:t>
            </a:r>
            <a:r>
              <a:rPr lang="ru-RU" dirty="0" smtClean="0"/>
              <a:t>и </a:t>
            </a:r>
            <a:r>
              <a:rPr lang="ru-RU" dirty="0"/>
              <a:t>за усопших из </a:t>
            </a:r>
            <a:r>
              <a:rPr lang="ru-RU" dirty="0" smtClean="0"/>
              <a:t>особых просфор.</a:t>
            </a:r>
            <a:r>
              <a:rPr lang="ru-RU" dirty="0"/>
              <a:t> </a:t>
            </a:r>
            <a:r>
              <a:rPr lang="ru-RU" dirty="0" smtClean="0"/>
              <a:t> Все </a:t>
            </a:r>
            <a:r>
              <a:rPr lang="ru-RU" dirty="0"/>
              <a:t>частицы помещаются возле </a:t>
            </a:r>
            <a:r>
              <a:rPr lang="ru-RU" dirty="0" smtClean="0"/>
              <a:t>Агнца.</a:t>
            </a:r>
            <a:endParaRPr lang="ru-RU" dirty="0"/>
          </a:p>
        </p:txBody>
      </p:sp>
      <p:pic>
        <p:nvPicPr>
          <p:cNvPr id="2050" name="Picture 2" descr="C:\Users\Василий\Desktop\библейско-богсловские курсы\5 лекция\fotor1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64896" cy="53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0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332657"/>
            <a:ext cx="7772400" cy="720080"/>
          </a:xfrm>
        </p:spPr>
        <p:txBody>
          <a:bodyPr/>
          <a:lstStyle/>
          <a:p>
            <a:r>
              <a:rPr lang="ru-RU" dirty="0" smtClean="0"/>
              <a:t>Поминовение записок.</a:t>
            </a:r>
            <a:endParaRPr lang="ru-RU" dirty="0"/>
          </a:p>
        </p:txBody>
      </p:sp>
      <p:pic>
        <p:nvPicPr>
          <p:cNvPr id="4098" name="Picture 2" descr="C:\Users\Василий\Desktop\библейско-богсловские курсы\5 лекция\fotor1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1792"/>
            <a:ext cx="7901136" cy="526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2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60649"/>
            <a:ext cx="7772400" cy="864096"/>
          </a:xfrm>
        </p:spPr>
        <p:txBody>
          <a:bodyPr/>
          <a:lstStyle/>
          <a:p>
            <a:pPr algn="just"/>
            <a:r>
              <a:rPr lang="ru-RU" dirty="0"/>
              <a:t>Когда священник заканчивает проскомидию, он покрывает дискос и потир </a:t>
            </a:r>
            <a:r>
              <a:rPr lang="ru-RU" dirty="0" err="1" smtClean="0"/>
              <a:t>покровцами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Василий\Desktop\библейско-богсловские курсы\5 лекция\fotor1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477200" cy="56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7772400" cy="457996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800" dirty="0" smtClean="0"/>
              <a:t>Вещество для проскомидии:</a:t>
            </a:r>
          </a:p>
          <a:p>
            <a:endParaRPr lang="ru-RU" dirty="0"/>
          </a:p>
          <a:p>
            <a:pPr algn="just"/>
            <a:r>
              <a:rPr lang="ru-RU" b="1" dirty="0" smtClean="0"/>
              <a:t>Хлеб</a:t>
            </a:r>
            <a:r>
              <a:rPr lang="ru-RU" dirty="0" smtClean="0"/>
              <a:t>: квасной, пшеничный, чистый, хорошо испеченный.</a:t>
            </a:r>
          </a:p>
          <a:p>
            <a:pPr algn="l"/>
            <a:r>
              <a:rPr lang="ru-RU" dirty="0" smtClean="0"/>
              <a:t>Такой хлеб называется </a:t>
            </a:r>
            <a:r>
              <a:rPr lang="ru-RU" b="1" dirty="0" smtClean="0"/>
              <a:t>просфорой</a:t>
            </a:r>
            <a:r>
              <a:rPr lang="ru-RU" dirty="0" smtClean="0"/>
              <a:t> (от греч</a:t>
            </a:r>
            <a:r>
              <a:rPr lang="ru-RU" dirty="0"/>
              <a:t>. π</a:t>
            </a:r>
            <a:r>
              <a:rPr lang="ru-RU" dirty="0" err="1"/>
              <a:t>ροσφερω</a:t>
            </a:r>
            <a:r>
              <a:rPr lang="ru-RU" dirty="0"/>
              <a:t> </a:t>
            </a:r>
            <a:r>
              <a:rPr lang="ru-RU" dirty="0" smtClean="0"/>
              <a:t>) – приношение. </a:t>
            </a:r>
            <a:r>
              <a:rPr lang="ru-RU" dirty="0"/>
              <a:t>Внешне просфора </a:t>
            </a:r>
            <a:r>
              <a:rPr lang="ru-RU" i="1" dirty="0" err="1"/>
              <a:t>кругловидна</a:t>
            </a:r>
            <a:r>
              <a:rPr lang="ru-RU" dirty="0"/>
              <a:t> и состоит из 2-х частей, соединенных </a:t>
            </a:r>
            <a:r>
              <a:rPr lang="ru-RU" dirty="0" smtClean="0"/>
              <a:t>вместе.</a:t>
            </a:r>
          </a:p>
          <a:p>
            <a:pPr algn="just"/>
            <a:r>
              <a:rPr lang="ru-RU" dirty="0" smtClean="0"/>
              <a:t>Для совершения Литургии в РПЦ используются 5 богослужебных просфор.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b="1" dirty="0" smtClean="0"/>
              <a:t>Вино</a:t>
            </a:r>
            <a:r>
              <a:rPr lang="ru-RU" dirty="0" smtClean="0"/>
              <a:t>: красное, виноградное, чистое.</a:t>
            </a:r>
          </a:p>
          <a:p>
            <a:pPr algn="l"/>
            <a:r>
              <a:rPr lang="ru-RU" dirty="0" smtClean="0"/>
              <a:t>Вино соединяется с небольшим количеством воды.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2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60649"/>
            <a:ext cx="7772400" cy="864096"/>
          </a:xfrm>
        </p:spPr>
        <p:txBody>
          <a:bodyPr/>
          <a:lstStyle/>
          <a:p>
            <a:r>
              <a:rPr lang="ru-RU" dirty="0" smtClean="0"/>
              <a:t>Проскомидия заканчивается каждение Даров и </a:t>
            </a:r>
            <a:r>
              <a:rPr lang="ru-RU" dirty="0" err="1" smtClean="0"/>
              <a:t>отпустом</a:t>
            </a:r>
            <a:r>
              <a:rPr lang="ru-RU" dirty="0" smtClean="0"/>
              <a:t>. После этого следует каждение алтаря и всего храма.</a:t>
            </a:r>
            <a:endParaRPr lang="ru-RU" dirty="0"/>
          </a:p>
        </p:txBody>
      </p:sp>
      <p:pic>
        <p:nvPicPr>
          <p:cNvPr id="1026" name="Picture 2" descr="C:\Users\Василий\Desktop\библейско-богсловские курсы\5 лекция\mfotor6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67188"/>
            <a:ext cx="7738836" cy="51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5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807715"/>
          </a:xfrm>
        </p:spPr>
        <p:txBody>
          <a:bodyPr/>
          <a:lstStyle/>
          <a:p>
            <a:r>
              <a:rPr lang="ru-RU" dirty="0" smtClean="0"/>
              <a:t>Просфора </a:t>
            </a:r>
            <a:endParaRPr lang="ru-RU" dirty="0"/>
          </a:p>
        </p:txBody>
      </p:sp>
      <p:pic>
        <p:nvPicPr>
          <p:cNvPr id="4098" name="Picture 2" descr="C:\Users\Василий\Desktop\библейско-богсловские курсы\5 лекция\просфо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40" y="1213148"/>
            <a:ext cx="5644852" cy="564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735707"/>
          </a:xfrm>
        </p:spPr>
        <p:txBody>
          <a:bodyPr/>
          <a:lstStyle/>
          <a:p>
            <a:r>
              <a:rPr lang="ru-RU" sz="4000" dirty="0" smtClean="0"/>
              <a:t>Приготовление к проскомидии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44825"/>
            <a:ext cx="7772400" cy="3355826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endParaRPr lang="ru-RU" sz="3200" b="1" dirty="0" smtClean="0"/>
          </a:p>
          <a:p>
            <a:pPr marL="457200" indent="-457200" algn="just">
              <a:buAutoNum type="arabicPeriod"/>
            </a:pPr>
            <a:r>
              <a:rPr lang="ru-RU" sz="3200" b="1" dirty="0" smtClean="0"/>
              <a:t>Входные молитвы.</a:t>
            </a:r>
          </a:p>
          <a:p>
            <a:pPr marL="457200" indent="-457200" algn="just">
              <a:buAutoNum type="arabicPeriod"/>
            </a:pPr>
            <a:r>
              <a:rPr lang="ru-RU" sz="3200" b="1" dirty="0" smtClean="0"/>
              <a:t>Облачение священнослужителей в богослужебные одежды.</a:t>
            </a:r>
          </a:p>
          <a:p>
            <a:pPr marL="457200" indent="-457200" algn="just">
              <a:buAutoNum type="arabicPeriod"/>
            </a:pPr>
            <a:r>
              <a:rPr lang="ru-RU" sz="3200" b="1" dirty="0" err="1" smtClean="0"/>
              <a:t>Умовение</a:t>
            </a:r>
            <a:r>
              <a:rPr lang="ru-RU" sz="3200" b="1" dirty="0" smtClean="0"/>
              <a:t> рук.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220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807715"/>
          </a:xfrm>
        </p:spPr>
        <p:txBody>
          <a:bodyPr/>
          <a:lstStyle/>
          <a:p>
            <a:r>
              <a:rPr lang="ru-RU" dirty="0" smtClean="0"/>
              <a:t>Входные молитвы</a:t>
            </a:r>
            <a:endParaRPr lang="ru-RU" dirty="0"/>
          </a:p>
        </p:txBody>
      </p:sp>
      <p:pic>
        <p:nvPicPr>
          <p:cNvPr id="5122" name="Picture 2" descr="C:\Users\Василий\Desktop\библейско-богсловские курсы\5 лекция\входные молитв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1" y="1484783"/>
            <a:ext cx="7740352" cy="516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32656"/>
            <a:ext cx="7772400" cy="86409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 завершение входных молитв перед входом в алтарь священнослужители испрашивают у друг друга и у народа прощению</a:t>
            </a:r>
            <a:endParaRPr lang="ru-RU" b="1" dirty="0"/>
          </a:p>
        </p:txBody>
      </p:sp>
      <p:pic>
        <p:nvPicPr>
          <p:cNvPr id="5124" name="Picture 4" descr="C:\Users\Василий\Desktop\библейско-богсловские курсы\5 лекция\испрашивают прощ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8" y="1484784"/>
            <a:ext cx="7871792" cy="51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Облачение священнослужителей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Войдя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4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32656"/>
            <a:ext cx="7772400" cy="1131887"/>
          </a:xfrm>
        </p:spPr>
        <p:txBody>
          <a:bodyPr>
            <a:normAutofit fontScale="92500"/>
          </a:bodyPr>
          <a:lstStyle/>
          <a:p>
            <a:r>
              <a:rPr lang="ru-RU" dirty="0"/>
              <a:t>Возвеселится душа моя о Господе, Который облек меня в ризу спасения и одел меня одеждою правды. Как на жениха, возложил на меня венец и, как невесту, украсил убранством.</a:t>
            </a:r>
          </a:p>
        </p:txBody>
      </p:sp>
      <p:pic>
        <p:nvPicPr>
          <p:cNvPr id="8194" name="Picture 2" descr="C:\Users\Василий\Desktop\библейско-богсловские курсы\5 лекция\mfotor6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884368" cy="52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7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1199</TotalTime>
  <Words>581</Words>
  <Application>Microsoft Office PowerPoint</Application>
  <PresentationFormat>Экран (4:3)</PresentationFormat>
  <Paragraphs>60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Исполнительная</vt:lpstr>
      <vt:lpstr>Лекция 5. Проскомидия.</vt:lpstr>
      <vt:lpstr>Презентация PowerPoint</vt:lpstr>
      <vt:lpstr>Презентация PowerPoint</vt:lpstr>
      <vt:lpstr>Просфора </vt:lpstr>
      <vt:lpstr>Приготовление к проскомидии</vt:lpstr>
      <vt:lpstr>Входные молитвы</vt:lpstr>
      <vt:lpstr>Презентация PowerPoint</vt:lpstr>
      <vt:lpstr>Облачение священнослужителей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Чинопоследование самой Проскомидии</vt:lpstr>
      <vt:lpstr>Презентация PowerPoint</vt:lpstr>
      <vt:lpstr>Презентация PowerPoint</vt:lpstr>
      <vt:lpstr>Презентация PowerPoint</vt:lpstr>
      <vt:lpstr>Святой Агнец</vt:lpstr>
      <vt:lpstr>Диакон говорит: "Прободи, Владыко". Священник же со словами "Един от воин копием ребра Его прободе и абие изыде кровь и вода..." делает небольшой надрез на с правой стороны, знаменуя прободение ребер Христа при словах Евангелия</vt:lpstr>
      <vt:lpstr>В Потир вливается вино и немного воды</vt:lpstr>
      <vt:lpstr>Затем священник вынимает частицу из второй просфоры в честь Пресвятой Богородицы</vt:lpstr>
      <vt:lpstr>Третья просфора в честь святых. Называется Девятичинной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5. Проскомидия.</dc:title>
  <dc:creator>Василий</dc:creator>
  <cp:lastModifiedBy>Василий</cp:lastModifiedBy>
  <cp:revision>16</cp:revision>
  <dcterms:created xsi:type="dcterms:W3CDTF">2013-10-17T17:53:07Z</dcterms:created>
  <dcterms:modified xsi:type="dcterms:W3CDTF">2013-10-19T04:48:23Z</dcterms:modified>
</cp:coreProperties>
</file>