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9" r:id="rId3"/>
    <p:sldId id="260" r:id="rId4"/>
    <p:sldId id="258" r:id="rId5"/>
    <p:sldId id="261" r:id="rId6"/>
    <p:sldId id="262" r:id="rId7"/>
    <p:sldId id="263" r:id="rId8"/>
    <p:sldId id="265" r:id="rId9"/>
    <p:sldId id="264" r:id="rId10"/>
    <p:sldId id="266" r:id="rId11"/>
    <p:sldId id="267" r:id="rId1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14" name="Заголовок 13"/>
          <p:cNvSpPr>
            <a:spLocks noGrp="1"/>
          </p:cNvSpPr>
          <p:nvPr>
            <p:ph type="ctrTitle"/>
          </p:nvPr>
        </p:nvSpPr>
        <p:spPr>
          <a:xfrm>
            <a:off x="1432560" y="359898"/>
            <a:ext cx="7406640" cy="1472184"/>
          </a:xfrm>
        </p:spPr>
        <p:txBody>
          <a:bodyPr anchor="b"/>
          <a:lstStyle>
            <a:lvl1pPr algn="l">
              <a:defRPr/>
            </a:lvl1pPr>
            <a:extLst/>
          </a:lstStyle>
          <a:p>
            <a:r>
              <a:rPr kumimoji="0" lang="ru-RU" smtClean="0"/>
              <a:t>Образец заголовка</a:t>
            </a:r>
            <a:endParaRPr kumimoji="0" lang="en-US"/>
          </a:p>
        </p:txBody>
      </p:sp>
      <p:sp>
        <p:nvSpPr>
          <p:cNvPr id="22" name="Подзаголовок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7" name="Дата 6"/>
          <p:cNvSpPr>
            <a:spLocks noGrp="1"/>
          </p:cNvSpPr>
          <p:nvPr>
            <p:ph type="dt" sz="half" idx="10"/>
          </p:nvPr>
        </p:nvSpPr>
        <p:spPr/>
        <p:txBody>
          <a:bodyPr/>
          <a:lstStyle>
            <a:extLst/>
          </a:lstStyle>
          <a:p>
            <a:fld id="{0BF1B0C4-3810-4257-8A33-2BA29D0AE23B}" type="datetimeFigureOut">
              <a:rPr lang="ru-RU" smtClean="0"/>
              <a:t>10.10.2014</a:t>
            </a:fld>
            <a:endParaRPr lang="ru-RU"/>
          </a:p>
        </p:txBody>
      </p:sp>
      <p:sp>
        <p:nvSpPr>
          <p:cNvPr id="20" name="Нижний колонтитул 19"/>
          <p:cNvSpPr>
            <a:spLocks noGrp="1"/>
          </p:cNvSpPr>
          <p:nvPr>
            <p:ph type="ftr" sz="quarter" idx="11"/>
          </p:nvPr>
        </p:nvSpPr>
        <p:spPr/>
        <p:txBody>
          <a:bodyPr/>
          <a:lstStyle>
            <a:extLst/>
          </a:lstStyle>
          <a:p>
            <a:endParaRPr lang="ru-RU"/>
          </a:p>
        </p:txBody>
      </p:sp>
      <p:sp>
        <p:nvSpPr>
          <p:cNvPr id="10" name="Номер слайда 9"/>
          <p:cNvSpPr>
            <a:spLocks noGrp="1"/>
          </p:cNvSpPr>
          <p:nvPr>
            <p:ph type="sldNum" sz="quarter" idx="12"/>
          </p:nvPr>
        </p:nvSpPr>
        <p:spPr/>
        <p:txBody>
          <a:bodyPr/>
          <a:lstStyle>
            <a:extLst/>
          </a:lstStyle>
          <a:p>
            <a:fld id="{9E1396AE-FAC1-4157-B873-8C24E033D0AD}" type="slidenum">
              <a:rPr lang="ru-RU" smtClean="0"/>
              <a:t>‹#›</a:t>
            </a:fld>
            <a:endParaRPr lang="ru-RU"/>
          </a:p>
        </p:txBody>
      </p:sp>
      <p:sp>
        <p:nvSpPr>
          <p:cNvPr id="8" name="Овал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Овал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0BF1B0C4-3810-4257-8A33-2BA29D0AE23B}" type="datetimeFigureOut">
              <a:rPr lang="ru-RU" smtClean="0"/>
              <a:t>10.10.2014</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9E1396AE-FAC1-4157-B873-8C24E033D0AD}"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274639"/>
            <a:ext cx="1828800" cy="5851525"/>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1143000" y="274640"/>
            <a:ext cx="55626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0BF1B0C4-3810-4257-8A33-2BA29D0AE23B}" type="datetimeFigureOut">
              <a:rPr lang="ru-RU" smtClean="0"/>
              <a:t>10.10.2014</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9E1396AE-FAC1-4157-B873-8C24E033D0AD}"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Объект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0BF1B0C4-3810-4257-8A33-2BA29D0AE23B}" type="datetimeFigureOut">
              <a:rPr lang="ru-RU" smtClean="0"/>
              <a:t>10.10.2014</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9E1396AE-FAC1-4157-B873-8C24E033D0AD}"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Прямоугольник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0BF1B0C4-3810-4257-8A33-2BA29D0AE23B}" type="datetimeFigureOut">
              <a:rPr lang="ru-RU" smtClean="0"/>
              <a:t>10.10.2014</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9E1396AE-FAC1-4157-B873-8C24E033D0AD}" type="slidenum">
              <a:rPr lang="ru-RU" smtClean="0"/>
              <a:t>‹#›</a:t>
            </a:fld>
            <a:endParaRPr lang="ru-RU"/>
          </a:p>
        </p:txBody>
      </p:sp>
      <p:sp>
        <p:nvSpPr>
          <p:cNvPr id="10" name="Прямоугольник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Овал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Овал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lstStyle>
            <a:extLst/>
          </a:lstStyle>
          <a:p>
            <a:r>
              <a:rPr kumimoji="0" lang="ru-RU" smtClean="0"/>
              <a:t>Образец заголовка</a:t>
            </a:r>
            <a:endParaRPr kumimoji="0" lang="en-US"/>
          </a:p>
        </p:txBody>
      </p:sp>
      <p:sp>
        <p:nvSpPr>
          <p:cNvPr id="3" name="Объект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0BF1B0C4-3810-4257-8A33-2BA29D0AE23B}" type="datetimeFigureOut">
              <a:rPr lang="ru-RU" smtClean="0"/>
              <a:t>10.10.2014</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9E1396AE-FAC1-4157-B873-8C24E033D0AD}"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Объект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Объект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0BF1B0C4-3810-4257-8A33-2BA29D0AE23B}" type="datetimeFigureOut">
              <a:rPr lang="ru-RU" smtClean="0"/>
              <a:t>10.10.2014</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9E1396AE-FAC1-4157-B873-8C24E033D0AD}"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nchor="ct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0BF1B0C4-3810-4257-8A33-2BA29D0AE23B}" type="datetimeFigureOut">
              <a:rPr lang="ru-RU" smtClean="0"/>
              <a:t>10.10.2014</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9E1396AE-FAC1-4157-B873-8C24E033D0AD}"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Прямоугольник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Дата 1"/>
          <p:cNvSpPr>
            <a:spLocks noGrp="1"/>
          </p:cNvSpPr>
          <p:nvPr>
            <p:ph type="dt" sz="half" idx="10"/>
          </p:nvPr>
        </p:nvSpPr>
        <p:spPr/>
        <p:txBody>
          <a:bodyPr/>
          <a:lstStyle>
            <a:extLst/>
          </a:lstStyle>
          <a:p>
            <a:fld id="{0BF1B0C4-3810-4257-8A33-2BA29D0AE23B}" type="datetimeFigureOut">
              <a:rPr lang="ru-RU" smtClean="0"/>
              <a:t>10.10.2014</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9E1396AE-FAC1-4157-B873-8C24E033D0AD}" type="slidenum">
              <a:rPr lang="ru-RU" smtClean="0"/>
              <a:t>‹#›</a:t>
            </a:fld>
            <a:endParaRPr lang="ru-RU"/>
          </a:p>
        </p:txBody>
      </p:sp>
      <p:sp>
        <p:nvSpPr>
          <p:cNvPr id="6" name="Прямоугольник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Объект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0BF1B0C4-3810-4257-8A33-2BA29D0AE23B}" type="datetimeFigureOut">
              <a:rPr lang="ru-RU" smtClean="0"/>
              <a:t>10.10.2014</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9E1396AE-FAC1-4157-B873-8C24E033D0AD}"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extLst/>
          </a:lstStyle>
          <a:p>
            <a:fld id="{0BF1B0C4-3810-4257-8A33-2BA29D0AE23B}" type="datetimeFigureOut">
              <a:rPr lang="ru-RU" smtClean="0"/>
              <a:t>10.10.2014</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9E1396AE-FAC1-4157-B873-8C24E033D0AD}" type="slidenum">
              <a:rPr lang="ru-RU" smtClean="0"/>
              <a:t>‹#›</a:t>
            </a:fld>
            <a:endParaRPr lang="ru-RU"/>
          </a:p>
        </p:txBody>
      </p:sp>
      <p:sp>
        <p:nvSpPr>
          <p:cNvPr id="8" name="Прямоугольник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Рисунок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ru-RU" smtClean="0"/>
              <a:t>Вставка рисунка</a:t>
            </a:r>
            <a:endParaRPr kumimoji="0" lang="en-US" dirty="0"/>
          </a:p>
        </p:txBody>
      </p:sp>
      <p:sp>
        <p:nvSpPr>
          <p:cNvPr id="9" name="Блок-схема: процесс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Блок-схема: процесс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Текст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ирог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Овал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Кольцо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Прямоугольник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Заголовок 4"/>
          <p:cNvSpPr>
            <a:spLocks noGrp="1"/>
          </p:cNvSpPr>
          <p:nvPr>
            <p:ph type="title"/>
          </p:nvPr>
        </p:nvSpPr>
        <p:spPr>
          <a:xfrm>
            <a:off x="1435608" y="274638"/>
            <a:ext cx="7498080" cy="1143000"/>
          </a:xfrm>
          <a:prstGeom prst="rect">
            <a:avLst/>
          </a:prstGeom>
        </p:spPr>
        <p:txBody>
          <a:bodyPr anchor="ctr">
            <a:normAutofit/>
          </a:bodyPr>
          <a:lstStyle>
            <a:extLst/>
          </a:lstStyle>
          <a:p>
            <a:r>
              <a:rPr kumimoji="0" lang="ru-RU" smtClean="0"/>
              <a:t>Образец заголовка</a:t>
            </a:r>
            <a:endParaRPr kumimoji="0" lang="en-US"/>
          </a:p>
        </p:txBody>
      </p:sp>
      <p:sp>
        <p:nvSpPr>
          <p:cNvPr id="9" name="Текст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4" name="Дата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0BF1B0C4-3810-4257-8A33-2BA29D0AE23B}" type="datetimeFigureOut">
              <a:rPr lang="ru-RU" smtClean="0"/>
              <a:t>10.10.2014</a:t>
            </a:fld>
            <a:endParaRPr lang="ru-RU"/>
          </a:p>
        </p:txBody>
      </p:sp>
      <p:sp>
        <p:nvSpPr>
          <p:cNvPr id="10" name="Нижний колонтитул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ru-RU"/>
          </a:p>
        </p:txBody>
      </p:sp>
      <p:sp>
        <p:nvSpPr>
          <p:cNvPr id="22" name="Номер слайда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9E1396AE-FAC1-4157-B873-8C24E033D0AD}" type="slidenum">
              <a:rPr lang="ru-RU" smtClean="0"/>
              <a:t>‹#›</a:t>
            </a:fld>
            <a:endParaRPr lang="ru-RU"/>
          </a:p>
        </p:txBody>
      </p:sp>
      <p:sp>
        <p:nvSpPr>
          <p:cNvPr id="15" name="Прямоугольник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475656" y="1628800"/>
            <a:ext cx="7406640" cy="2840336"/>
          </a:xfrm>
        </p:spPr>
        <p:txBody>
          <a:bodyPr>
            <a:normAutofit/>
          </a:bodyPr>
          <a:lstStyle/>
          <a:p>
            <a:pPr algn="ctr"/>
            <a:r>
              <a:rPr lang="ru-RU" dirty="0" smtClean="0"/>
              <a:t>4 лекция. </a:t>
            </a:r>
            <a:r>
              <a:rPr lang="ru-RU" b="1" dirty="0" smtClean="0"/>
              <a:t>Шестая заповедь Закона Божия.</a:t>
            </a:r>
            <a:br>
              <a:rPr lang="ru-RU" b="1" dirty="0" smtClean="0"/>
            </a:br>
            <a:r>
              <a:rPr lang="ru-RU" b="1" dirty="0"/>
              <a:t>Не убивай.</a:t>
            </a:r>
            <a:br>
              <a:rPr lang="ru-RU" b="1" dirty="0"/>
            </a:br>
            <a:endParaRPr lang="ru-RU" b="1" dirty="0"/>
          </a:p>
        </p:txBody>
      </p:sp>
    </p:spTree>
    <p:extLst>
      <p:ext uri="{BB962C8B-B14F-4D97-AF65-F5344CB8AC3E}">
        <p14:creationId xmlns:p14="http://schemas.microsoft.com/office/powerpoint/2010/main" val="38842165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03648" y="116632"/>
            <a:ext cx="7498080" cy="634082"/>
          </a:xfrm>
        </p:spPr>
        <p:txBody>
          <a:bodyPr>
            <a:normAutofit fontScale="90000"/>
          </a:bodyPr>
          <a:lstStyle/>
          <a:p>
            <a:pPr algn="ctr"/>
            <a:r>
              <a:rPr lang="ru-RU" dirty="0" smtClean="0"/>
              <a:t>Смертная казнь</a:t>
            </a:r>
            <a:endParaRPr lang="ru-RU" dirty="0"/>
          </a:p>
        </p:txBody>
      </p:sp>
      <p:sp>
        <p:nvSpPr>
          <p:cNvPr id="3" name="Объект 2"/>
          <p:cNvSpPr>
            <a:spLocks noGrp="1"/>
          </p:cNvSpPr>
          <p:nvPr>
            <p:ph idx="1"/>
          </p:nvPr>
        </p:nvSpPr>
        <p:spPr>
          <a:xfrm>
            <a:off x="1435608" y="764704"/>
            <a:ext cx="7498080" cy="5904656"/>
          </a:xfrm>
        </p:spPr>
        <p:txBody>
          <a:bodyPr>
            <a:noAutofit/>
          </a:bodyPr>
          <a:lstStyle/>
          <a:p>
            <a:pPr marL="82296" indent="457200" algn="just">
              <a:spcBef>
                <a:spcPts val="0"/>
              </a:spcBef>
              <a:buNone/>
            </a:pPr>
            <a:r>
              <a:rPr lang="ru-RU" sz="1500" dirty="0"/>
              <a:t>Особая мера наказания – смертная казнь – признавалась в Ветхом Завете. Указаний на необходимость ее отмены нет ни в Священном Писании Нового Завета, ни в Предании и историческом наследии Православной Церкви. Вместе с тем, Церковь часто принимала на себя долг </a:t>
            </a:r>
            <a:r>
              <a:rPr lang="ru-RU" sz="1500" dirty="0" err="1"/>
              <a:t>печалования</a:t>
            </a:r>
            <a:r>
              <a:rPr lang="ru-RU" sz="1500" dirty="0"/>
              <a:t> перед светской властью об осужденных на казнь, прося для них милости и смягчения наказания. Более того, христианское нравственное влияние воспитало в сознании людей отрицательное отношение к смертной казни. Так, в России с середины XVIII века до революции 1905 года она применялась крайне редко. Для православного сознания жизнь человека не кончается с телесной смертью — именно поэтому Церковь не оставляет </a:t>
            </a:r>
            <a:r>
              <a:rPr lang="ru-RU" sz="1500" dirty="0" err="1"/>
              <a:t>душепопечения</a:t>
            </a:r>
            <a:r>
              <a:rPr lang="ru-RU" sz="1500" dirty="0"/>
              <a:t> о приговоренных к высшей мере наказания.</a:t>
            </a:r>
          </a:p>
          <a:p>
            <a:pPr marL="82296" indent="457200" algn="just">
              <a:spcBef>
                <a:spcPts val="0"/>
              </a:spcBef>
              <a:buNone/>
            </a:pPr>
            <a:r>
              <a:rPr lang="ru-RU" sz="1500" dirty="0"/>
              <a:t>Отмена смертной казни дает больше возможностей для пастырской работы с оступившимся и для его собственного покаяния. К тому же очевидно, что наказание смертью не может иметь должного воспитательного значения, делает непоправимой судебную ошибку, вызывает неоднозначные чувства в народе. Сегодня многие государства отменили смертную казнь по закону или не осуществляют ее на практике. Помня, что милосердие к падшему человеку всегда предпочтительнее мести, Церковь приветствует такие шаги государственных властей. Вместе с тем она признает, что вопрос об отмене или неприменении смертной казни должен решаться обществом свободно, с учетом состояния в нем преступности, правоохранительной и судебной систем, а наипаче соображений охраны жизни благонамеренных членов общества.</a:t>
            </a:r>
          </a:p>
          <a:p>
            <a:pPr marL="82296" indent="457200">
              <a:spcBef>
                <a:spcPts val="0"/>
              </a:spcBef>
              <a:buNone/>
            </a:pPr>
            <a:r>
              <a:rPr lang="ru-RU" sz="1500" dirty="0"/>
              <a:t>Священное Писание свидетельствует: милосердие к падшему человеку всегда предпочтительнее мести, ибо «на небесах более радости будет об одном грешнике кающемся, нежели о девяноста девяти праведниках, не имеющих нужды в покаянии» (</a:t>
            </a:r>
            <a:r>
              <a:rPr lang="ru-RU" sz="1500" dirty="0" err="1"/>
              <a:t>Лк</a:t>
            </a:r>
            <a:r>
              <a:rPr lang="ru-RU" sz="1500" dirty="0"/>
              <a:t>. 15. 17).</a:t>
            </a:r>
          </a:p>
          <a:p>
            <a:pPr marL="82296" indent="457200" algn="r">
              <a:spcBef>
                <a:spcPts val="0"/>
              </a:spcBef>
              <a:buNone/>
            </a:pPr>
            <a:r>
              <a:rPr lang="en-US" sz="1500" dirty="0" smtClean="0"/>
              <a:t>(</a:t>
            </a:r>
            <a:r>
              <a:rPr lang="ru-RU" sz="1500" dirty="0" smtClean="0"/>
              <a:t>Основы социальной концепции РПЦ. Глава </a:t>
            </a:r>
            <a:r>
              <a:rPr lang="en-US" sz="1500" dirty="0" smtClean="0"/>
              <a:t>IX.3).</a:t>
            </a:r>
            <a:endParaRPr lang="ru-RU" sz="1500" dirty="0"/>
          </a:p>
        </p:txBody>
      </p:sp>
    </p:spTree>
    <p:extLst>
      <p:ext uri="{BB962C8B-B14F-4D97-AF65-F5344CB8AC3E}">
        <p14:creationId xmlns:p14="http://schemas.microsoft.com/office/powerpoint/2010/main" val="353747294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03648" y="19650"/>
            <a:ext cx="7498080" cy="288032"/>
          </a:xfrm>
        </p:spPr>
        <p:txBody>
          <a:bodyPr>
            <a:noAutofit/>
          </a:bodyPr>
          <a:lstStyle/>
          <a:p>
            <a:pPr algn="ctr"/>
            <a:r>
              <a:rPr lang="ru-RU" sz="2000" b="1" dirty="0" smtClean="0"/>
              <a:t>Убийство на войне</a:t>
            </a:r>
            <a:endParaRPr lang="ru-RU" sz="2000" b="1" dirty="0"/>
          </a:p>
        </p:txBody>
      </p:sp>
      <p:sp>
        <p:nvSpPr>
          <p:cNvPr id="3" name="Объект 2"/>
          <p:cNvSpPr>
            <a:spLocks noGrp="1"/>
          </p:cNvSpPr>
          <p:nvPr>
            <p:ph idx="1"/>
          </p:nvPr>
        </p:nvSpPr>
        <p:spPr>
          <a:xfrm>
            <a:off x="1043608" y="332656"/>
            <a:ext cx="8100392" cy="6525344"/>
          </a:xfrm>
        </p:spPr>
        <p:txBody>
          <a:bodyPr>
            <a:noAutofit/>
          </a:bodyPr>
          <a:lstStyle/>
          <a:p>
            <a:pPr marL="0" indent="457200" algn="just">
              <a:lnSpc>
                <a:spcPct val="80000"/>
              </a:lnSpc>
              <a:spcBef>
                <a:spcPts val="0"/>
              </a:spcBef>
              <a:buNone/>
            </a:pPr>
            <a:r>
              <a:rPr lang="ru-RU" sz="1350" dirty="0"/>
              <a:t>Война есть зло. Причина его, как и зла в человеке вообще, — греховное злоупотребление богоданной свободой, </a:t>
            </a:r>
            <a:r>
              <a:rPr lang="ru-RU" sz="1350" i="1" dirty="0"/>
              <a:t>«ибо из сердца исходят злые помыслы: убийства, прелюбодеяния, любодеяния, кражи, лжесвидетельства, хуления»</a:t>
            </a:r>
            <a:r>
              <a:rPr lang="ru-RU" sz="1350" dirty="0"/>
              <a:t> (Мф. 15. 19).</a:t>
            </a:r>
          </a:p>
          <a:p>
            <a:pPr marL="0" indent="457200" algn="just">
              <a:lnSpc>
                <a:spcPct val="80000"/>
              </a:lnSpc>
              <a:spcBef>
                <a:spcPts val="0"/>
              </a:spcBef>
              <a:buNone/>
            </a:pPr>
            <a:r>
              <a:rPr lang="ru-RU" sz="1350" dirty="0"/>
              <a:t>Убийство, без которого не обходятся войны, рассматривалось как тяжкое преступление пред Богом уже на заре священной истории. «Не убий», — гласит закон Моисеев (Исх. 20. 13). В Ветхом Завете, как и во всех древних религиях, кровь имеет священный характер, поскольку кровь — это жизнь (Лев. 17. 11-14). «Кровь оскверняет землю», — говорит Священное Писание. Но тот же библейский текст предостерегает обращающихся к насилию: </a:t>
            </a:r>
            <a:r>
              <a:rPr lang="ru-RU" sz="1350" i="1" dirty="0"/>
              <a:t>«Земля не иначе очищается от пролитой крови, как </a:t>
            </a:r>
            <a:r>
              <a:rPr lang="ru-RU" sz="1350" i="1" dirty="0" err="1"/>
              <a:t>кровию</a:t>
            </a:r>
            <a:r>
              <a:rPr lang="ru-RU" sz="1350" i="1" dirty="0"/>
              <a:t> пролившего ее»</a:t>
            </a:r>
            <a:r>
              <a:rPr lang="ru-RU" sz="1350" dirty="0"/>
              <a:t> (</a:t>
            </a:r>
            <a:r>
              <a:rPr lang="ru-RU" sz="1350" dirty="0" err="1"/>
              <a:t>Числ</a:t>
            </a:r>
            <a:r>
              <a:rPr lang="ru-RU" sz="1350" dirty="0"/>
              <a:t>. 35. 33).</a:t>
            </a:r>
          </a:p>
          <a:p>
            <a:pPr marL="0" indent="457200" algn="just">
              <a:lnSpc>
                <a:spcPct val="80000"/>
              </a:lnSpc>
              <a:spcBef>
                <a:spcPts val="0"/>
              </a:spcBef>
              <a:buNone/>
            </a:pPr>
            <a:r>
              <a:rPr lang="ru-RU" sz="1350" dirty="0" smtClean="0"/>
              <a:t>Неся </a:t>
            </a:r>
            <a:r>
              <a:rPr lang="ru-RU" sz="1350" dirty="0"/>
              <a:t>людям благую весть примирения (Рим. 10. 15), но находясь в «мире сем», который пребывает во зле (1 Ин. 5. 19) и исполнен насилия, христиане невольно сталкиваются с жизненной необходимостью участвовать в различных бранях. Признавая войну злом, Церковь все же не воспрещает своим чадам участвовать в боевых действиях, если речь идет о защите ближних и восстановлении попранной справедливости. Тогда война считается хотя и нежелательным, но вынужденным средством. Православие во все времена относилось с глубочайшим почтением к воинам, которые ценой собственной жизни сохраняли жизнь и безопасность ближних. Многих воинов Святая Церковь причислила к лику святых, учитывая их христианские добродетели и относя к ним слова Христа: «Нет больше той любви, как если кто положит душу свою за друзей своих» (Ин. 15. 13).</a:t>
            </a:r>
          </a:p>
          <a:p>
            <a:pPr marL="0" indent="457200" algn="just">
              <a:lnSpc>
                <a:spcPct val="80000"/>
              </a:lnSpc>
              <a:spcBef>
                <a:spcPts val="0"/>
              </a:spcBef>
              <a:buNone/>
            </a:pPr>
            <a:r>
              <a:rPr lang="ru-RU" sz="1350" dirty="0"/>
              <a:t>Когда святой равноапостольный Кирилл был послан Патриархом Константинопольским на евангельскую проповедь и прибыл в столицу сарацин, с ним вступили в спор о вере ученые последователи Магомета. Между прочими вопросами задали ему такой: «Христос есть Бог ваш. Он заповедал вам молиться за врагов, добро творить ненавидящим и гонящим вас, — бьющим в ланиту подставлять и другую, — а вы что делаете? Если кто обидит вас, изощряете оружие, выходите на брань, убиваете. Почему вы не слушаете своего Христа?» Выслушав </a:t>
            </a:r>
            <a:r>
              <a:rPr lang="ru-RU" sz="1350" dirty="0" err="1"/>
              <a:t>cиe</a:t>
            </a:r>
            <a:r>
              <a:rPr lang="ru-RU" sz="1350" dirty="0"/>
              <a:t>, святой Кирилл спросил у </a:t>
            </a:r>
            <a:r>
              <a:rPr lang="ru-RU" sz="1350" dirty="0" err="1"/>
              <a:t>совопросников</a:t>
            </a:r>
            <a:r>
              <a:rPr lang="ru-RU" sz="1350" dirty="0"/>
              <a:t> своих: «если в каком-либо законе будут написаны две заповеди, который человек будет совершенный исполнитель закона — тот ли, кто исполняет одну заповедь, или тот, кто исполняет обе заповеди?» Когда агаряне сказали, что совершеннее исполнит закон тот, кто соблюдет обе заповеди, то святой проповедник продолжал: «Христос Бог наш, повелевший нам молиться за </a:t>
            </a:r>
            <a:r>
              <a:rPr lang="ru-RU" sz="1350" dirty="0" err="1"/>
              <a:t>обидящих</a:t>
            </a:r>
            <a:r>
              <a:rPr lang="ru-RU" sz="1350" dirty="0"/>
              <a:t> нас и им благотворить, сказал также, что большей любви никто из нас в жизни сей явить не может, разве кто положит душу свою за </a:t>
            </a:r>
            <a:r>
              <a:rPr lang="ru-RU" sz="1350" dirty="0" err="1"/>
              <a:t>други</a:t>
            </a:r>
            <a:r>
              <a:rPr lang="ru-RU" sz="1350" dirty="0"/>
              <a:t> своя (Ин. 15. 3). Вот почему мы великодушно терпим обиды, причиняемые нам как людям частным, но в обществе друг друга защищаем и полагаем души свои на брани за ближних своих, чтобы вы, пленив наших сограждан, вкупе с телами не пленили и душ их, принудив к отречению от веры и богопротивным деяниям. Наши христолюбивые воины с оружием в руках охраняют Святую Церковь, охраняют государя, в священной особе коего почитают образ власти Царя Небесного, охраняют отечество, с разрушением коего неминуемо падет отечественная власть и поколеблется вера евангельская. Вот драгоценные залоги, за которые до последней капли крови должны сражаться воины, и если они на поле брани положат души свои, Церковь причисляет их к лику святых мучеников и </a:t>
            </a:r>
            <a:r>
              <a:rPr lang="ru-RU" sz="1350" dirty="0" err="1"/>
              <a:t>нарицает</a:t>
            </a:r>
            <a:r>
              <a:rPr lang="ru-RU" sz="1350" dirty="0"/>
              <a:t> молитвенниками пред Богом</a:t>
            </a:r>
            <a:r>
              <a:rPr lang="ru-RU" sz="1350" dirty="0" smtClean="0"/>
              <a:t>».</a:t>
            </a:r>
          </a:p>
          <a:p>
            <a:pPr marL="0" indent="457200" algn="r">
              <a:lnSpc>
                <a:spcPct val="80000"/>
              </a:lnSpc>
              <a:spcBef>
                <a:spcPts val="0"/>
              </a:spcBef>
              <a:buNone/>
            </a:pPr>
            <a:r>
              <a:rPr lang="ru-RU" sz="1350" dirty="0" smtClean="0"/>
              <a:t>(Основы социальной концепции РПЦ)</a:t>
            </a:r>
            <a:endParaRPr lang="ru-RU" sz="1350" dirty="0"/>
          </a:p>
        </p:txBody>
      </p:sp>
    </p:spTree>
    <p:extLst>
      <p:ext uri="{BB962C8B-B14F-4D97-AF65-F5344CB8AC3E}">
        <p14:creationId xmlns:p14="http://schemas.microsoft.com/office/powerpoint/2010/main" val="359964521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331640" y="116632"/>
            <a:ext cx="7602048" cy="6480720"/>
          </a:xfrm>
        </p:spPr>
        <p:txBody>
          <a:bodyPr>
            <a:noAutofit/>
          </a:bodyPr>
          <a:lstStyle/>
          <a:p>
            <a:pPr marL="82296" indent="457200" algn="just">
              <a:spcBef>
                <a:spcPts val="0"/>
              </a:spcBef>
              <a:buNone/>
            </a:pPr>
            <a:r>
              <a:rPr lang="ru-RU" sz="1600" b="1" dirty="0" smtClean="0"/>
              <a:t> </a:t>
            </a:r>
            <a:r>
              <a:rPr lang="ru-RU" sz="1600" b="1" dirty="0"/>
              <a:t>Как относиться к непреднамеренному убийству?</a:t>
            </a:r>
            <a:endParaRPr lang="ru-RU" sz="1600" dirty="0"/>
          </a:p>
          <a:p>
            <a:pPr marL="82296" indent="457200" algn="just">
              <a:spcBef>
                <a:spcPts val="0"/>
              </a:spcBef>
              <a:buNone/>
            </a:pPr>
            <a:r>
              <a:rPr lang="ru-RU" sz="1600" dirty="0"/>
              <a:t>Невольный убийца, если им не были использованы необходимые предосторожности для предотвращения нечаянного убийства, не может считаться невиновным. В любом случае ему необходимо очистить совесть, по установлению </a:t>
            </a:r>
            <a:r>
              <a:rPr lang="ru-RU" sz="1600" dirty="0" smtClean="0"/>
              <a:t>Церкви</a:t>
            </a:r>
            <a:r>
              <a:rPr lang="en-US" sz="1600" dirty="0" smtClean="0"/>
              <a:t>.</a:t>
            </a:r>
            <a:endParaRPr lang="ru-RU" sz="1600" dirty="0" smtClean="0"/>
          </a:p>
          <a:p>
            <a:pPr marL="82296" indent="457200" algn="just">
              <a:spcBef>
                <a:spcPts val="0"/>
              </a:spcBef>
              <a:buNone/>
            </a:pPr>
            <a:r>
              <a:rPr lang="ru-RU" sz="1600" b="1" dirty="0"/>
              <a:t>Что ещё относится к </a:t>
            </a:r>
            <a:r>
              <a:rPr lang="ru-RU" sz="1600" b="1" dirty="0" err="1"/>
              <a:t>законопреступному</a:t>
            </a:r>
            <a:r>
              <a:rPr lang="ru-RU" sz="1600" b="1" dirty="0"/>
              <a:t> убийству?</a:t>
            </a:r>
            <a:endParaRPr lang="ru-RU" sz="1600" dirty="0"/>
          </a:p>
          <a:p>
            <a:pPr marL="82296" indent="457200" algn="just">
              <a:spcBef>
                <a:spcPts val="0"/>
              </a:spcBef>
              <a:buNone/>
            </a:pPr>
            <a:r>
              <a:rPr lang="ru-RU" sz="1600" dirty="0"/>
              <a:t>Кроме непосредственного </a:t>
            </a:r>
            <a:r>
              <a:rPr lang="ru-RU" sz="1600" dirty="0" err="1"/>
              <a:t>законопреступного</a:t>
            </a:r>
            <a:r>
              <a:rPr lang="ru-RU" sz="1600" dirty="0"/>
              <a:t> убийства каким бы то ни было орудием, к этому же преступлению могут быть отнесены следующие, а также подобные им, случаи: когда судья </a:t>
            </a:r>
            <a:r>
              <a:rPr lang="ru-RU" sz="1600" b="1" dirty="0"/>
              <a:t>осуждает</a:t>
            </a:r>
            <a:r>
              <a:rPr lang="ru-RU" sz="1600" dirty="0"/>
              <a:t> подсудимого, </a:t>
            </a:r>
            <a:r>
              <a:rPr lang="ru-RU" sz="1600" b="1" dirty="0"/>
              <a:t>невиновность</a:t>
            </a:r>
            <a:r>
              <a:rPr lang="ru-RU" sz="1600" dirty="0"/>
              <a:t> которого ему известна; когда кто-либо </a:t>
            </a:r>
            <a:r>
              <a:rPr lang="ru-RU" sz="1600" b="1" dirty="0"/>
              <a:t>укрывает</a:t>
            </a:r>
            <a:r>
              <a:rPr lang="ru-RU" sz="1600" dirty="0"/>
              <a:t> или </a:t>
            </a:r>
            <a:r>
              <a:rPr lang="ru-RU" sz="1600" b="1" dirty="0"/>
              <a:t>освобождает убийцу</a:t>
            </a:r>
            <a:r>
              <a:rPr lang="ru-RU" sz="1600" dirty="0"/>
              <a:t> и тем самым даёт ему возможность для совершения новых убийств; когда кто-либо мог бы избавить ближнего от смерти, но </a:t>
            </a:r>
            <a:r>
              <a:rPr lang="ru-RU" sz="1600" b="1" dirty="0"/>
              <a:t>не избавляет</a:t>
            </a:r>
            <a:r>
              <a:rPr lang="ru-RU" sz="1600" dirty="0"/>
              <a:t>, как, например, если богатый допускает бедного умереть от голода; когда кто-либо превышающими силы тяготами и жестокими наказаниями </a:t>
            </a:r>
            <a:r>
              <a:rPr lang="ru-RU" sz="1600" b="1" dirty="0"/>
              <a:t>изнуряет</a:t>
            </a:r>
            <a:r>
              <a:rPr lang="ru-RU" sz="1600" dirty="0"/>
              <a:t> подчинённых и тем ускоряет их смерть; когда кто-либо невоздержанием или другими </a:t>
            </a:r>
            <a:r>
              <a:rPr lang="ru-RU" sz="1600" b="1" dirty="0"/>
              <a:t>пороками сокращает собственную жизнь</a:t>
            </a:r>
            <a:r>
              <a:rPr lang="ru-RU" sz="1600" dirty="0"/>
              <a:t> (к намеренному убийству относятся также аборты и советы другим сделать </a:t>
            </a:r>
            <a:r>
              <a:rPr lang="ru-RU" sz="1600" dirty="0" smtClean="0"/>
              <a:t>аборт).</a:t>
            </a:r>
          </a:p>
          <a:p>
            <a:pPr marL="82296" indent="457200" algn="just">
              <a:spcBef>
                <a:spcPts val="0"/>
              </a:spcBef>
              <a:buNone/>
            </a:pPr>
            <a:r>
              <a:rPr lang="ru-RU" sz="1600" b="1" dirty="0"/>
              <a:t>Почему самоубийство является тяжёлым грехом?</a:t>
            </a:r>
            <a:endParaRPr lang="ru-RU" sz="1600" dirty="0"/>
          </a:p>
          <a:p>
            <a:pPr marL="82296" indent="457200" algn="just">
              <a:spcBef>
                <a:spcPts val="0"/>
              </a:spcBef>
              <a:buNone/>
            </a:pPr>
            <a:r>
              <a:rPr lang="ru-RU" sz="1600" b="1" dirty="0"/>
              <a:t>Самоубийство</a:t>
            </a:r>
            <a:r>
              <a:rPr lang="ru-RU" sz="1600" dirty="0"/>
              <a:t> есть самое </a:t>
            </a:r>
            <a:r>
              <a:rPr lang="ru-RU" sz="1600" dirty="0" err="1"/>
              <a:t>законопреступное</a:t>
            </a:r>
            <a:r>
              <a:rPr lang="ru-RU" sz="1600" dirty="0"/>
              <a:t> из убийств. Если противоречит природе убить другого, подобного нам человека, то ещё более противоречит природе убить самого себя. Жизнь наша не принадлежит нам как собственность, но Богу, Который её </a:t>
            </a:r>
            <a:r>
              <a:rPr lang="ru-RU" sz="1600" dirty="0" smtClean="0"/>
              <a:t>дал.</a:t>
            </a:r>
          </a:p>
          <a:p>
            <a:pPr marL="82296" indent="457200" algn="just">
              <a:spcBef>
                <a:spcPts val="0"/>
              </a:spcBef>
              <a:buNone/>
            </a:pPr>
            <a:r>
              <a:rPr lang="ru-RU" sz="1600" b="1" dirty="0"/>
              <a:t>Почему поединки являются тяжким грехом?</a:t>
            </a:r>
            <a:endParaRPr lang="ru-RU" sz="1600" dirty="0"/>
          </a:p>
          <a:p>
            <a:pPr marL="82296" indent="457200" algn="just">
              <a:spcBef>
                <a:spcPts val="0"/>
              </a:spcBef>
              <a:buNone/>
            </a:pPr>
            <a:r>
              <a:rPr lang="ru-RU" sz="1600" dirty="0"/>
              <a:t>Поскольку разрешать споры есть дело правительства, но вместо этого участник поединка своевольно решается на такое дело, в котором грозит явная смерть и ему, и сопернику, то в поединке заключаются три ужасных преступления: мятеж против правительства, убийство и </a:t>
            </a:r>
            <a:r>
              <a:rPr lang="ru-RU" sz="1600" dirty="0" smtClean="0"/>
              <a:t>самоубийство.</a:t>
            </a:r>
            <a:endParaRPr lang="ru-RU" sz="1600" dirty="0"/>
          </a:p>
        </p:txBody>
      </p:sp>
    </p:spTree>
    <p:extLst>
      <p:ext uri="{BB962C8B-B14F-4D97-AF65-F5344CB8AC3E}">
        <p14:creationId xmlns:p14="http://schemas.microsoft.com/office/powerpoint/2010/main" val="5724333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35608" y="908720"/>
            <a:ext cx="7498080" cy="5339680"/>
          </a:xfrm>
        </p:spPr>
        <p:txBody>
          <a:bodyPr>
            <a:normAutofit fontScale="62500" lnSpcReduction="20000"/>
          </a:bodyPr>
          <a:lstStyle/>
          <a:p>
            <a:pPr marL="82296" indent="457200" algn="just">
              <a:lnSpc>
                <a:spcPct val="120000"/>
              </a:lnSpc>
              <a:buNone/>
            </a:pPr>
            <a:r>
              <a:rPr lang="ru-RU" b="1" dirty="0"/>
              <a:t>Что такое духовное убийство?</a:t>
            </a:r>
            <a:endParaRPr lang="ru-RU" dirty="0"/>
          </a:p>
          <a:p>
            <a:pPr marL="82296" indent="457200" algn="just">
              <a:lnSpc>
                <a:spcPct val="120000"/>
              </a:lnSpc>
              <a:buNone/>
            </a:pPr>
            <a:r>
              <a:rPr lang="ru-RU" dirty="0"/>
              <a:t>Кроме телесного убийства, есть убийство </a:t>
            </a:r>
            <a:r>
              <a:rPr lang="ru-RU" b="1" dirty="0"/>
              <a:t>духовное</a:t>
            </a:r>
            <a:r>
              <a:rPr lang="ru-RU" dirty="0"/>
              <a:t>. Род духовного убийства есть </a:t>
            </a:r>
            <a:r>
              <a:rPr lang="ru-RU" i="1" dirty="0"/>
              <a:t>соблазн</a:t>
            </a:r>
            <a:r>
              <a:rPr lang="ru-RU" dirty="0"/>
              <a:t>, когда кто-либо совращает ближнего в неверие или вовлекает в беззакония и тем самым подвергает душу его духовной смерти. Спаситель говорит: </a:t>
            </a:r>
            <a:r>
              <a:rPr lang="ru-RU" i="1" dirty="0"/>
              <a:t>Кто соблазнит одного из малых сих, верующих в Меня, тому лучше было бы, если бы повесили ему мельничный жернов на шею и потопили его во глубине морской</a:t>
            </a:r>
            <a:r>
              <a:rPr lang="ru-RU" dirty="0"/>
              <a:t> (Мф. 18:6</a:t>
            </a:r>
            <a:r>
              <a:rPr lang="ru-RU" dirty="0" smtClean="0"/>
              <a:t>).</a:t>
            </a:r>
          </a:p>
          <a:p>
            <a:pPr marL="82296" indent="457200" algn="just">
              <a:lnSpc>
                <a:spcPct val="120000"/>
              </a:lnSpc>
              <a:buNone/>
            </a:pPr>
            <a:r>
              <a:rPr lang="ru-RU" b="1" dirty="0"/>
              <a:t>Что ещё можно назвать грехом убийства?</a:t>
            </a:r>
            <a:endParaRPr lang="ru-RU" dirty="0"/>
          </a:p>
          <a:p>
            <a:pPr marL="82296" indent="457200" algn="just">
              <a:lnSpc>
                <a:spcPct val="120000"/>
              </a:lnSpc>
              <a:buNone/>
            </a:pPr>
            <a:r>
              <a:rPr lang="ru-RU" dirty="0"/>
              <a:t>Есть тонкие виды убийства. К этому греху в некоторой степени относятся все дела и слова, направленные против любви и неправедно нарушающие спокойствие и безопасность ближнего, и, наконец, внутренняя </a:t>
            </a:r>
            <a:r>
              <a:rPr lang="ru-RU" b="1" dirty="0"/>
              <a:t>ненависть</a:t>
            </a:r>
            <a:r>
              <a:rPr lang="ru-RU" dirty="0"/>
              <a:t> против него, даже если она и не обнаруживается. </a:t>
            </a:r>
            <a:r>
              <a:rPr lang="ru-RU" i="1" dirty="0"/>
              <a:t>Всякий, ненавидящий брата своего, есть человекоубийца</a:t>
            </a:r>
            <a:r>
              <a:rPr lang="ru-RU" dirty="0"/>
              <a:t> (1 Ин.3:15).</a:t>
            </a:r>
          </a:p>
          <a:p>
            <a:pPr marL="82296" indent="457200" algn="just">
              <a:lnSpc>
                <a:spcPct val="120000"/>
              </a:lnSpc>
              <a:buNone/>
            </a:pPr>
            <a:endParaRPr lang="ru-RU" dirty="0"/>
          </a:p>
        </p:txBody>
      </p:sp>
    </p:spTree>
    <p:extLst>
      <p:ext uri="{BB962C8B-B14F-4D97-AF65-F5344CB8AC3E}">
        <p14:creationId xmlns:p14="http://schemas.microsoft.com/office/powerpoint/2010/main" val="287313877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Грехи против шестой заповеди</a:t>
            </a:r>
            <a:endParaRPr lang="ru-RU" dirty="0"/>
          </a:p>
        </p:txBody>
      </p:sp>
      <p:sp>
        <p:nvSpPr>
          <p:cNvPr id="3" name="Объект 2"/>
          <p:cNvSpPr>
            <a:spLocks noGrp="1"/>
          </p:cNvSpPr>
          <p:nvPr>
            <p:ph idx="1"/>
          </p:nvPr>
        </p:nvSpPr>
        <p:spPr>
          <a:xfrm>
            <a:off x="1435608" y="1447800"/>
            <a:ext cx="7498080" cy="5221560"/>
          </a:xfrm>
        </p:spPr>
        <p:txBody>
          <a:bodyPr>
            <a:normAutofit fontScale="77500" lnSpcReduction="20000"/>
          </a:bodyPr>
          <a:lstStyle/>
          <a:p>
            <a:pPr marL="0" indent="283464" algn="just">
              <a:lnSpc>
                <a:spcPct val="120000"/>
              </a:lnSpc>
              <a:spcBef>
                <a:spcPts val="0"/>
              </a:spcBef>
            </a:pPr>
            <a:r>
              <a:rPr lang="ru-RU" dirty="0" smtClean="0"/>
              <a:t>Убийство</a:t>
            </a:r>
          </a:p>
          <a:p>
            <a:pPr marL="0" indent="283464" algn="just">
              <a:lnSpc>
                <a:spcPct val="120000"/>
              </a:lnSpc>
              <a:spcBef>
                <a:spcPts val="0"/>
              </a:spcBef>
            </a:pPr>
            <a:r>
              <a:rPr lang="ru-RU" dirty="0" smtClean="0"/>
              <a:t>Самоубийство</a:t>
            </a:r>
          </a:p>
          <a:p>
            <a:pPr marL="0" indent="283464" algn="just">
              <a:lnSpc>
                <a:spcPct val="120000"/>
              </a:lnSpc>
              <a:spcBef>
                <a:spcPts val="0"/>
              </a:spcBef>
            </a:pPr>
            <a:r>
              <a:rPr lang="ru-RU" dirty="0"/>
              <a:t>Н</a:t>
            </a:r>
            <a:r>
              <a:rPr lang="ru-RU" dirty="0" smtClean="0"/>
              <a:t>енависть </a:t>
            </a:r>
            <a:r>
              <a:rPr lang="ru-RU" dirty="0"/>
              <a:t>и вражда с </a:t>
            </a:r>
            <a:r>
              <a:rPr lang="ru-RU" dirty="0" smtClean="0"/>
              <a:t>ближними</a:t>
            </a:r>
          </a:p>
          <a:p>
            <a:pPr marL="0" indent="283464" algn="just">
              <a:lnSpc>
                <a:spcPct val="120000"/>
              </a:lnSpc>
              <a:spcBef>
                <a:spcPts val="0"/>
              </a:spcBef>
            </a:pPr>
            <a:r>
              <a:rPr lang="ru-RU" dirty="0" smtClean="0"/>
              <a:t>Аборт</a:t>
            </a:r>
          </a:p>
          <a:p>
            <a:pPr marL="0" indent="283464" algn="just">
              <a:lnSpc>
                <a:spcPct val="120000"/>
              </a:lnSpc>
              <a:spcBef>
                <a:spcPts val="0"/>
              </a:spcBef>
            </a:pPr>
            <a:r>
              <a:rPr lang="ru-RU" dirty="0" smtClean="0"/>
              <a:t>Эвтаназия</a:t>
            </a:r>
          </a:p>
          <a:p>
            <a:pPr marL="0" indent="283464" algn="just">
              <a:lnSpc>
                <a:spcPct val="120000"/>
              </a:lnSpc>
              <a:spcBef>
                <a:spcPts val="0"/>
              </a:spcBef>
            </a:pPr>
            <a:r>
              <a:rPr lang="ru-RU" dirty="0" smtClean="0"/>
              <a:t>Применение </a:t>
            </a:r>
            <a:r>
              <a:rPr lang="ru-RU" dirty="0"/>
              <a:t>методов фетальной терапии, экстракорпоральное (</a:t>
            </a:r>
            <a:r>
              <a:rPr lang="ru-RU" dirty="0" err="1"/>
              <a:t>внетелесное</a:t>
            </a:r>
            <a:r>
              <a:rPr lang="ru-RU" dirty="0"/>
              <a:t>) </a:t>
            </a:r>
            <a:r>
              <a:rPr lang="ru-RU" dirty="0" smtClean="0"/>
              <a:t>оплодотворение</a:t>
            </a:r>
          </a:p>
          <a:p>
            <a:pPr marL="0" indent="283464" algn="just">
              <a:lnSpc>
                <a:spcPct val="120000"/>
              </a:lnSpc>
              <a:spcBef>
                <a:spcPts val="0"/>
              </a:spcBef>
            </a:pPr>
            <a:r>
              <a:rPr lang="ru-RU" dirty="0"/>
              <a:t>И</a:t>
            </a:r>
            <a:r>
              <a:rPr lang="ru-RU" dirty="0" smtClean="0"/>
              <a:t>спользование </a:t>
            </a:r>
            <a:r>
              <a:rPr lang="ru-RU" dirty="0"/>
              <a:t>абортивных </a:t>
            </a:r>
            <a:r>
              <a:rPr lang="ru-RU" dirty="0" smtClean="0"/>
              <a:t>контрацептивов </a:t>
            </a:r>
          </a:p>
          <a:p>
            <a:pPr marL="0" indent="283464" algn="just">
              <a:lnSpc>
                <a:spcPct val="120000"/>
              </a:lnSpc>
              <a:spcBef>
                <a:spcPts val="0"/>
              </a:spcBef>
            </a:pPr>
            <a:r>
              <a:rPr lang="ru-RU" dirty="0"/>
              <a:t>С</a:t>
            </a:r>
            <a:r>
              <a:rPr lang="ru-RU" dirty="0" smtClean="0"/>
              <a:t>мертная </a:t>
            </a:r>
            <a:r>
              <a:rPr lang="ru-RU" dirty="0"/>
              <a:t>казнь </a:t>
            </a:r>
            <a:r>
              <a:rPr lang="ru-RU" dirty="0" smtClean="0"/>
              <a:t>преступников</a:t>
            </a:r>
          </a:p>
          <a:p>
            <a:pPr marL="0" indent="283464" algn="just">
              <a:lnSpc>
                <a:spcPct val="120000"/>
              </a:lnSpc>
              <a:spcBef>
                <a:spcPts val="0"/>
              </a:spcBef>
            </a:pPr>
            <a:r>
              <a:rPr lang="ru-RU" dirty="0"/>
              <a:t>У</a:t>
            </a:r>
            <a:r>
              <a:rPr lang="ru-RU" dirty="0" smtClean="0"/>
              <a:t>бийство </a:t>
            </a:r>
            <a:r>
              <a:rPr lang="ru-RU" dirty="0"/>
              <a:t>на </a:t>
            </a:r>
            <a:r>
              <a:rPr lang="ru-RU" dirty="0" smtClean="0"/>
              <a:t>войне</a:t>
            </a:r>
          </a:p>
          <a:p>
            <a:pPr marL="0" indent="283464" algn="just">
              <a:lnSpc>
                <a:spcPct val="120000"/>
              </a:lnSpc>
              <a:spcBef>
                <a:spcPts val="0"/>
              </a:spcBef>
            </a:pPr>
            <a:r>
              <a:rPr lang="ru-RU" dirty="0"/>
              <a:t>Н</a:t>
            </a:r>
            <a:r>
              <a:rPr lang="ru-RU" dirty="0" smtClean="0"/>
              <a:t>евольное убийство</a:t>
            </a:r>
          </a:p>
          <a:p>
            <a:pPr marL="0" indent="283464" algn="just">
              <a:lnSpc>
                <a:spcPct val="120000"/>
              </a:lnSpc>
              <a:spcBef>
                <a:spcPts val="0"/>
              </a:spcBef>
            </a:pPr>
            <a:r>
              <a:rPr lang="ru-RU" dirty="0"/>
              <a:t>С</a:t>
            </a:r>
            <a:r>
              <a:rPr lang="ru-RU" dirty="0" smtClean="0"/>
              <a:t>облазн</a:t>
            </a:r>
            <a:endParaRPr lang="ru-RU" dirty="0"/>
          </a:p>
        </p:txBody>
      </p:sp>
    </p:spTree>
    <p:extLst>
      <p:ext uri="{BB962C8B-B14F-4D97-AF65-F5344CB8AC3E}">
        <p14:creationId xmlns:p14="http://schemas.microsoft.com/office/powerpoint/2010/main" val="4072026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03648" y="0"/>
            <a:ext cx="7498080" cy="418058"/>
          </a:xfrm>
        </p:spPr>
        <p:txBody>
          <a:bodyPr>
            <a:noAutofit/>
          </a:bodyPr>
          <a:lstStyle/>
          <a:p>
            <a:pPr algn="ctr"/>
            <a:r>
              <a:rPr lang="ru-RU" sz="2800" dirty="0" smtClean="0"/>
              <a:t>Аборт</a:t>
            </a:r>
            <a:endParaRPr lang="ru-RU" sz="2800" dirty="0"/>
          </a:p>
        </p:txBody>
      </p:sp>
      <p:sp>
        <p:nvSpPr>
          <p:cNvPr id="3" name="Объект 2"/>
          <p:cNvSpPr>
            <a:spLocks noGrp="1"/>
          </p:cNvSpPr>
          <p:nvPr>
            <p:ph idx="1"/>
          </p:nvPr>
        </p:nvSpPr>
        <p:spPr>
          <a:xfrm>
            <a:off x="1043608" y="332656"/>
            <a:ext cx="8100392" cy="6408712"/>
          </a:xfrm>
        </p:spPr>
        <p:txBody>
          <a:bodyPr>
            <a:noAutofit/>
          </a:bodyPr>
          <a:lstStyle/>
          <a:p>
            <a:pPr marL="82296" indent="457200" algn="ctr">
              <a:spcBef>
                <a:spcPts val="0"/>
              </a:spcBef>
              <a:buNone/>
            </a:pPr>
            <a:r>
              <a:rPr lang="ru-RU" sz="1500" b="1" dirty="0"/>
              <a:t>Основы социальной концепции РПЦ:</a:t>
            </a:r>
            <a:endParaRPr lang="ru-RU" sz="1500" dirty="0"/>
          </a:p>
          <a:p>
            <a:pPr marL="82296" indent="457200" algn="just">
              <a:spcBef>
                <a:spcPts val="0"/>
              </a:spcBef>
              <a:buNone/>
            </a:pPr>
            <a:r>
              <a:rPr lang="ru-RU" sz="1500" dirty="0"/>
              <a:t>XII.2. С древнейших времен Церковь рассматривает намеренное прерывание беременности (аборт) как тяжкий грех. Канонические правила приравнивают аборт к убийству. В основе такой оценки лежит убежденность в том, что зарождение человеческого существа является даром Божиим, поэтому с момента зачатия всякое посягательство на жизнь будущей человеческой личности преступно.</a:t>
            </a:r>
          </a:p>
          <a:p>
            <a:pPr marL="82296" indent="457200" algn="just">
              <a:spcBef>
                <a:spcPts val="0"/>
              </a:spcBef>
              <a:buNone/>
            </a:pPr>
            <a:r>
              <a:rPr lang="ru-RU" sz="1500" dirty="0"/>
              <a:t>Псалмопевец описывает развитие плода в материнской утробе как творческий акт Бога: </a:t>
            </a:r>
            <a:r>
              <a:rPr lang="ru-RU" sz="1500" i="1" dirty="0"/>
              <a:t>«Ты устроил внутренности мои и соткал меня во чреве матери моей... Не сокрыты были от Тебя кости мои, когда я созидаем был в тайне, образуем был во глубине утробы. Зародыш мой видели очи Твои» </a:t>
            </a:r>
            <a:r>
              <a:rPr lang="ru-RU" sz="1500" dirty="0"/>
              <a:t>(</a:t>
            </a:r>
            <a:r>
              <a:rPr lang="ru-RU" sz="1500" dirty="0" err="1"/>
              <a:t>Пс</a:t>
            </a:r>
            <a:r>
              <a:rPr lang="ru-RU" sz="1500" dirty="0"/>
              <a:t>. 138. 13, 15-16). О том же свидетельствует Иов в словах, обращенных к Богу: </a:t>
            </a:r>
            <a:r>
              <a:rPr lang="ru-RU" sz="1500" i="1" dirty="0"/>
              <a:t>«Твои руки трудились надо мною и образовали всего меня кругом... Не Ты ли вылил меня, как молоко, и, как творог, сгустил меня, кожею и плотью одел меня, костями и жилами скрепил меня, жизнь и милость даровал мне, и попечение Твое хранило дух мой... Ты вывел меня из чрева»</a:t>
            </a:r>
            <a:r>
              <a:rPr lang="ru-RU" sz="1500" dirty="0"/>
              <a:t> (Иов 10. 8-12,18). </a:t>
            </a:r>
            <a:r>
              <a:rPr lang="ru-RU" sz="1500" i="1" dirty="0"/>
              <a:t>«Я образовал тебя во чреве... и прежде нежели ты вышел из утробы, Я освятил тебя»</a:t>
            </a:r>
            <a:r>
              <a:rPr lang="ru-RU" sz="1500" dirty="0"/>
              <a:t> (</a:t>
            </a:r>
            <a:r>
              <a:rPr lang="ru-RU" sz="1500" dirty="0" err="1"/>
              <a:t>Иер</a:t>
            </a:r>
            <a:r>
              <a:rPr lang="ru-RU" sz="1500" dirty="0"/>
              <a:t>. 1. 5-6), — сказал Господь пророку Иеремии. «Не убивай ребенка, причиняя выкидыш», — это повеление помещено среди важнейших заповедей Божиих в «Учении двенадцати апостолов», одном из древнейших памятников христианской письменности. «Женщина, учинившая выкидыш, есть убийца и даст ответ перед Богом. Ибо... зародыш во утробе есть живое существо, о коем печется Господь», — писал апологет II века </a:t>
            </a:r>
            <a:r>
              <a:rPr lang="ru-RU" sz="1500" dirty="0" err="1"/>
              <a:t>Афинагор</a:t>
            </a:r>
            <a:r>
              <a:rPr lang="ru-RU" sz="1500" dirty="0"/>
              <a:t>. «Тот, кто будет человеком, уже человек», — утверждал Тертуллиан на рубеже II и III веков. «Умышленно погубившая зачатый во утробе плод подлежит осуждению смертоубийства... Дающие </a:t>
            </a:r>
            <a:r>
              <a:rPr lang="ru-RU" sz="1500" dirty="0" err="1"/>
              <a:t>врачевство</a:t>
            </a:r>
            <a:r>
              <a:rPr lang="ru-RU" sz="1500" dirty="0"/>
              <a:t> для извержения зачатого в утробе суть убийцы, равно и приемлющие </a:t>
            </a:r>
            <a:r>
              <a:rPr lang="ru-RU" sz="1500" dirty="0" err="1"/>
              <a:t>детоубийственные</a:t>
            </a:r>
            <a:r>
              <a:rPr lang="ru-RU" sz="1500" dirty="0"/>
              <a:t> отравы», – сказано во 2-м и 8-м правилах святителя Василия Великого, включенных в Книгу правил Православной Церкви и подтвержденных 91 правилом VI Вселенского Собора. При этом святой Василий уточняет, что тяжесть вины не зависит от срока беременности: «У нас нет различения плода образовавшегося и еще необразованного». Святитель Иоанн Златоуст называл делающих аборт «худшими, нежели убийцы».</a:t>
            </a:r>
          </a:p>
        </p:txBody>
      </p:sp>
    </p:spTree>
    <p:extLst>
      <p:ext uri="{BB962C8B-B14F-4D97-AF65-F5344CB8AC3E}">
        <p14:creationId xmlns:p14="http://schemas.microsoft.com/office/powerpoint/2010/main" val="152908812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dirty="0" smtClean="0"/>
              <a:t>Позиция Церкви относительно методов фетальной терапии</a:t>
            </a:r>
            <a:endParaRPr lang="ru-RU" dirty="0"/>
          </a:p>
        </p:txBody>
      </p:sp>
      <p:sp>
        <p:nvSpPr>
          <p:cNvPr id="3" name="Объект 2"/>
          <p:cNvSpPr>
            <a:spLocks noGrp="1"/>
          </p:cNvSpPr>
          <p:nvPr>
            <p:ph idx="1"/>
          </p:nvPr>
        </p:nvSpPr>
        <p:spPr>
          <a:xfrm>
            <a:off x="1403648" y="1772816"/>
            <a:ext cx="7498080" cy="4691608"/>
          </a:xfrm>
        </p:spPr>
        <p:txBody>
          <a:bodyPr>
            <a:normAutofit fontScale="62500" lnSpcReduction="20000"/>
          </a:bodyPr>
          <a:lstStyle/>
          <a:p>
            <a:pPr marL="82296" indent="457200" algn="just">
              <a:lnSpc>
                <a:spcPct val="120000"/>
              </a:lnSpc>
              <a:spcBef>
                <a:spcPts val="0"/>
              </a:spcBef>
              <a:buNone/>
            </a:pPr>
            <a:r>
              <a:rPr lang="ru-RU" dirty="0" smtClean="0"/>
              <a:t>«Безусловно </a:t>
            </a:r>
            <a:r>
              <a:rPr lang="ru-RU" dirty="0"/>
              <a:t>недопустимым Церковь считает употребление методов так называемой </a:t>
            </a:r>
            <a:r>
              <a:rPr lang="ru-RU" b="1" dirty="0"/>
              <a:t>фетальной терапии</a:t>
            </a:r>
            <a:r>
              <a:rPr lang="ru-RU" dirty="0"/>
              <a:t>, в основе которой лежат изъятие и использование тканей и органов человеческих зародышей, абортированных на разных стадиях развития, для попыток лечения различных заболеваний и «омоложения» организма. Осуждая аборт как смертный грех, Церковь не может найти ему оправдания и в том случае, если от уничтожения зачатой человеческой жизни некто, возможно, будет получать пользу для здоровья. Неизбежно способствуя еще более широкому распространению и коммерциализации абортов, такая практика (даже если ее эффективность, в настоящее время гипотетическая, была бы научно доказана) являет пример вопиющей безнравственности и носит преступный </a:t>
            </a:r>
            <a:r>
              <a:rPr lang="ru-RU" dirty="0" smtClean="0"/>
              <a:t>характер».</a:t>
            </a:r>
          </a:p>
          <a:p>
            <a:pPr marL="82296" indent="457200" algn="r">
              <a:lnSpc>
                <a:spcPct val="120000"/>
              </a:lnSpc>
              <a:spcBef>
                <a:spcPts val="0"/>
              </a:spcBef>
              <a:buNone/>
            </a:pPr>
            <a:r>
              <a:rPr lang="ru-RU" i="1" dirty="0" smtClean="0"/>
              <a:t>(Основы социальной концепции РПЦ)</a:t>
            </a:r>
            <a:endParaRPr lang="ru-RU" i="1" dirty="0"/>
          </a:p>
        </p:txBody>
      </p:sp>
    </p:spTree>
    <p:extLst>
      <p:ext uri="{BB962C8B-B14F-4D97-AF65-F5344CB8AC3E}">
        <p14:creationId xmlns:p14="http://schemas.microsoft.com/office/powerpoint/2010/main" val="16479161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75656" y="0"/>
            <a:ext cx="7498080" cy="692696"/>
          </a:xfrm>
        </p:spPr>
        <p:txBody>
          <a:bodyPr>
            <a:normAutofit fontScale="90000"/>
          </a:bodyPr>
          <a:lstStyle/>
          <a:p>
            <a:pPr algn="ctr"/>
            <a:r>
              <a:rPr lang="ru-RU" sz="2400" dirty="0" smtClean="0"/>
              <a:t>Позиция Церкви относительно </a:t>
            </a:r>
            <a:r>
              <a:rPr lang="ru-RU" sz="2400" dirty="0"/>
              <a:t>экстракорпорального (</a:t>
            </a:r>
            <a:r>
              <a:rPr lang="ru-RU" sz="2400" dirty="0" err="1"/>
              <a:t>внетелесного</a:t>
            </a:r>
            <a:r>
              <a:rPr lang="ru-RU" sz="2400" dirty="0"/>
              <a:t>) оплодотворения</a:t>
            </a:r>
          </a:p>
        </p:txBody>
      </p:sp>
      <p:sp>
        <p:nvSpPr>
          <p:cNvPr id="3" name="Объект 2"/>
          <p:cNvSpPr>
            <a:spLocks noGrp="1"/>
          </p:cNvSpPr>
          <p:nvPr>
            <p:ph idx="1"/>
          </p:nvPr>
        </p:nvSpPr>
        <p:spPr>
          <a:xfrm>
            <a:off x="971600" y="836712"/>
            <a:ext cx="8172400" cy="6021288"/>
          </a:xfrm>
        </p:spPr>
        <p:txBody>
          <a:bodyPr>
            <a:noAutofit/>
          </a:bodyPr>
          <a:lstStyle/>
          <a:p>
            <a:pPr marL="0" indent="457200" algn="just">
              <a:spcBef>
                <a:spcPts val="0"/>
              </a:spcBef>
              <a:buNone/>
            </a:pPr>
            <a:r>
              <a:rPr lang="ru-RU" sz="1350" dirty="0" smtClean="0"/>
              <a:t>Применение </a:t>
            </a:r>
            <a:r>
              <a:rPr lang="ru-RU" sz="1350" dirty="0"/>
              <a:t>новых биомедицинских методов во многих случаях позволяет преодолеть недуг бесплодия. В то же время, расширяющееся технологическое вмешательство в процесс зарождения человеческой жизни представляет угрозу для духовной целостности и физического здоровья личности. Под угрозой оказываются и отношения между людьми, издревле лежащие в основании общества. &lt;...&gt; В мире постепенно вырабатывается отношение к человеческой жизни как к продукту, который можно выбирать согласно собственным склонностям и которым можно распоряжаться наравне с материальными ценностями.</a:t>
            </a:r>
          </a:p>
          <a:p>
            <a:pPr marL="0" indent="457200" algn="just">
              <a:spcBef>
                <a:spcPts val="0"/>
              </a:spcBef>
              <a:buNone/>
            </a:pPr>
            <a:r>
              <a:rPr lang="ru-RU" sz="1350" dirty="0"/>
              <a:t>В молитвах чина венчания Православная Церковь выражает веру в то, что чадородие есть желанный плод законного супружества, но вместе с тем не единственная его цель. Наряду с "плодом чрева на пользу" супругам испрашиваются дары непреходящей взаимной любви, целомудрия, "единомыслия душ и телес". Поэтому пути к деторождению, не согласные с замыслом Творца жизни, Церковь не может считать нравственно оправданными. Если муж или жена не способны к зачатию ребенка, а терапевтические и хирургические методы лечения бесплодия не помогают супругам, им следует со смирением принять свое </a:t>
            </a:r>
            <a:r>
              <a:rPr lang="ru-RU" sz="1350" dirty="0" err="1"/>
              <a:t>бесчадие</a:t>
            </a:r>
            <a:r>
              <a:rPr lang="ru-RU" sz="1350" dirty="0"/>
              <a:t> как особое жизненное призвание. Пастырские рекомендации в подобных случаях должны учитывать возможность усыновления ребенка по обоюдному согласию супругов. К допустимым средствам медицинской помощи может быть отнесено искусственное оплодотворение половыми клетками мужа, поскольку оно не нарушает целостности брачного союза, не отличается принципиальным образом от естественного зачатия и происходит в контексте супружеских отношений.</a:t>
            </a:r>
          </a:p>
          <a:p>
            <a:pPr marL="0" indent="457200" algn="just">
              <a:spcBef>
                <a:spcPts val="0"/>
              </a:spcBef>
              <a:buNone/>
            </a:pPr>
            <a:r>
              <a:rPr lang="ru-RU" sz="1350" dirty="0"/>
              <a:t>Манипуляции же, связанные с донорством половых клеток, нарушают целостность личности и исключительность брачных отношений, допуская вторжение в них третьей стороны. &lt;...&gt; Нравственно недопустимыми с православной точки зрения являются также все разновидности экстракорпорального (</a:t>
            </a:r>
            <a:r>
              <a:rPr lang="ru-RU" sz="1350" dirty="0" err="1"/>
              <a:t>внетелесного</a:t>
            </a:r>
            <a:r>
              <a:rPr lang="ru-RU" sz="1350" dirty="0"/>
              <a:t>) оплодотворения, предполагающие заготовление, консервацию и намеренное разрушение "избыточных" эмбрионов. Именно на признании человеческого достоинства даже за эмбрионом основана моральная оценка аборта, осуждаемого Церковью.</a:t>
            </a:r>
          </a:p>
          <a:p>
            <a:pPr marL="0" indent="457200" algn="just">
              <a:spcBef>
                <a:spcPts val="0"/>
              </a:spcBef>
              <a:buNone/>
            </a:pPr>
            <a:r>
              <a:rPr lang="ru-RU" sz="1350" dirty="0"/>
              <a:t>Употребление репродуктивных методов вне контекста благословенной Богом семьи становится формой богоборчества, осуществляемого под прикрытием защиты автономии человека и превратно понимаемой свободы личности</a:t>
            </a:r>
            <a:r>
              <a:rPr lang="ru-RU" sz="1350" dirty="0" smtClean="0"/>
              <a:t>.</a:t>
            </a:r>
          </a:p>
          <a:p>
            <a:pPr marL="0" indent="457200" algn="ctr">
              <a:spcBef>
                <a:spcPts val="0"/>
              </a:spcBef>
              <a:buNone/>
            </a:pPr>
            <a:r>
              <a:rPr lang="ru-RU" sz="1300" i="1" dirty="0" smtClean="0"/>
              <a:t>(</a:t>
            </a:r>
            <a:r>
              <a:rPr lang="ru-RU" sz="1300" i="1" dirty="0"/>
              <a:t>Основы социальной концепции Русской Православной Церкви. Глава XII. Проблемы биоэтики. </a:t>
            </a:r>
            <a:r>
              <a:rPr lang="ru-RU" sz="1300" i="1" dirty="0" smtClean="0"/>
              <a:t>Пункт 4</a:t>
            </a:r>
            <a:r>
              <a:rPr lang="ru-RU" sz="1300" i="1" dirty="0"/>
              <a:t>). </a:t>
            </a:r>
          </a:p>
          <a:p>
            <a:pPr marL="0" indent="457200" algn="r">
              <a:spcBef>
                <a:spcPts val="0"/>
              </a:spcBef>
            </a:pPr>
            <a:endParaRPr lang="ru-RU" sz="1350" dirty="0"/>
          </a:p>
        </p:txBody>
      </p:sp>
    </p:spTree>
    <p:extLst>
      <p:ext uri="{BB962C8B-B14F-4D97-AF65-F5344CB8AC3E}">
        <p14:creationId xmlns:p14="http://schemas.microsoft.com/office/powerpoint/2010/main" val="275162151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2800" dirty="0" smtClean="0">
                <a:effectLst/>
              </a:rPr>
              <a:t>Позиция Церкви относительно использование </a:t>
            </a:r>
            <a:r>
              <a:rPr lang="ru-RU" sz="2800" dirty="0">
                <a:effectLst/>
              </a:rPr>
              <a:t>абортивных контрацептивов</a:t>
            </a:r>
            <a:endParaRPr lang="ru-RU" sz="2800" dirty="0"/>
          </a:p>
        </p:txBody>
      </p:sp>
      <p:sp>
        <p:nvSpPr>
          <p:cNvPr id="3" name="Объект 2"/>
          <p:cNvSpPr>
            <a:spLocks noGrp="1"/>
          </p:cNvSpPr>
          <p:nvPr>
            <p:ph idx="1"/>
          </p:nvPr>
        </p:nvSpPr>
        <p:spPr/>
        <p:txBody>
          <a:bodyPr/>
          <a:lstStyle/>
          <a:p>
            <a:pPr marL="82296" indent="0" algn="just">
              <a:buNone/>
            </a:pPr>
            <a:r>
              <a:rPr lang="ru-RU" dirty="0"/>
              <a:t>«</a:t>
            </a:r>
            <a:r>
              <a:rPr lang="ru-RU" i="1" dirty="0"/>
              <a:t>Некоторые из противозачаточных средств фактически обладают абортивным действием, искусственно прерывая на самых ранних стадиях жизнь эмбриона, а посему к их употреблению применимы суждения, относящиеся к </a:t>
            </a:r>
            <a:r>
              <a:rPr lang="ru-RU" i="1" dirty="0" smtClean="0"/>
              <a:t>аборту»</a:t>
            </a:r>
            <a:r>
              <a:rPr lang="ru-RU" dirty="0" smtClean="0"/>
              <a:t>.</a:t>
            </a:r>
            <a:endParaRPr lang="ru-RU" dirty="0"/>
          </a:p>
        </p:txBody>
      </p:sp>
    </p:spTree>
    <p:extLst>
      <p:ext uri="{BB962C8B-B14F-4D97-AF65-F5344CB8AC3E}">
        <p14:creationId xmlns:p14="http://schemas.microsoft.com/office/powerpoint/2010/main" val="31595186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03648" y="116632"/>
            <a:ext cx="7498080" cy="418058"/>
          </a:xfrm>
        </p:spPr>
        <p:txBody>
          <a:bodyPr>
            <a:normAutofit fontScale="90000"/>
          </a:bodyPr>
          <a:lstStyle/>
          <a:p>
            <a:pPr algn="ctr"/>
            <a:r>
              <a:rPr lang="ru-RU" sz="2800" dirty="0" smtClean="0"/>
              <a:t>Позиция Церкви относительно эвтаназии</a:t>
            </a:r>
            <a:endParaRPr lang="ru-RU" sz="2800" dirty="0"/>
          </a:p>
        </p:txBody>
      </p:sp>
      <p:sp>
        <p:nvSpPr>
          <p:cNvPr id="3" name="Объект 2"/>
          <p:cNvSpPr>
            <a:spLocks noGrp="1"/>
          </p:cNvSpPr>
          <p:nvPr>
            <p:ph idx="1"/>
          </p:nvPr>
        </p:nvSpPr>
        <p:spPr>
          <a:xfrm>
            <a:off x="1115616" y="764704"/>
            <a:ext cx="7818072" cy="5904656"/>
          </a:xfrm>
        </p:spPr>
        <p:txBody>
          <a:bodyPr>
            <a:normAutofit fontScale="47500" lnSpcReduction="20000"/>
          </a:bodyPr>
          <a:lstStyle/>
          <a:p>
            <a:pPr marL="82296" indent="457200" algn="just">
              <a:lnSpc>
                <a:spcPct val="120000"/>
              </a:lnSpc>
              <a:spcBef>
                <a:spcPts val="0"/>
              </a:spcBef>
              <a:buNone/>
            </a:pPr>
            <a:r>
              <a:rPr lang="ru-RU" dirty="0"/>
              <a:t>Церковь, оставаясь верной соблюдению заповеди Божией </a:t>
            </a:r>
            <a:r>
              <a:rPr lang="ru-RU" i="1" dirty="0"/>
              <a:t>«не убивай»</a:t>
            </a:r>
            <a:r>
              <a:rPr lang="ru-RU" dirty="0"/>
              <a:t>(Исх. 20. 13), не может признать нравственно приемлемыми распространенные ныне в светском обществе попытки легализации так называемой эвтаназии, то есть намеренного умерщвления безнадежно больных (в том числе по их желанию). Просьба больного об ускорении смерти подчас обусловлена состоянием депрессии, лишающим его возможности правильно оценивать свое положение. Признание законности эвтаназии привело бы к умалению достоинства и извращению профессионального долга врача, призванного к сохранению, а не к пресечению жизни. «Право на смерть» легко может обернуться угрозой для жизни пациентов, на лечение которых недостает денежных средств.</a:t>
            </a:r>
          </a:p>
          <a:p>
            <a:pPr marL="82296" indent="457200" algn="just">
              <a:lnSpc>
                <a:spcPct val="120000"/>
              </a:lnSpc>
              <a:spcBef>
                <a:spcPts val="0"/>
              </a:spcBef>
              <a:buNone/>
            </a:pPr>
            <a:r>
              <a:rPr lang="ru-RU" dirty="0"/>
              <a:t>Таким образом, эвтаназия является формой убийства или самоубийства, в зависимости от того, принимает ли в ней участие пациент. В последнем случае к эвтаназии применимы соответствующие канонические правила, согласно которым намеренное самоубийство, как и оказание помощи в его совершении, расцениваются как тяжкий грех. Умышленный самоубийца, который «</a:t>
            </a:r>
            <a:r>
              <a:rPr lang="ru-RU" dirty="0" err="1"/>
              <a:t>соделал</a:t>
            </a:r>
            <a:r>
              <a:rPr lang="ru-RU" dirty="0"/>
              <a:t> сие от обиды человеческой или по иному какому случаю от малодушия», не удостаивается христианского погребения и литургического поминовения (Тимофея Алекс. прав. 14). Если самоубийца бессознательно лишил себя жизни «вне ума», то есть в припадке душевной болезни, церковная молитва о нем дозволяется по исследовании дела правящим архиереем. Вместе с тем необходимо помнить, что вину самоубийцы нередко разделяют окружающие его люди, оказавшиеся неспособными к действенному состраданию и проявлению милосердия. Вместе с апостолом Павлом Церковь призывает: </a:t>
            </a:r>
            <a:r>
              <a:rPr lang="ru-RU" i="1" dirty="0"/>
              <a:t>«Носите бремена друг друга, и таким образом исполните закон Христов»</a:t>
            </a:r>
            <a:r>
              <a:rPr lang="ru-RU" dirty="0"/>
              <a:t> (</a:t>
            </a:r>
            <a:r>
              <a:rPr lang="ru-RU" dirty="0" err="1"/>
              <a:t>Гал</a:t>
            </a:r>
            <a:r>
              <a:rPr lang="ru-RU" dirty="0"/>
              <a:t>. 6. 2</a:t>
            </a:r>
            <a:r>
              <a:rPr lang="ru-RU" dirty="0" smtClean="0"/>
              <a:t>).</a:t>
            </a:r>
          </a:p>
          <a:p>
            <a:pPr marL="82296" indent="457200" algn="just">
              <a:lnSpc>
                <a:spcPct val="120000"/>
              </a:lnSpc>
              <a:spcBef>
                <a:spcPts val="0"/>
              </a:spcBef>
              <a:buNone/>
            </a:pPr>
            <a:r>
              <a:rPr lang="ru-RU" i="1" dirty="0"/>
              <a:t>(Основы социальной концепции Русской Православной Церкви. Глава XII. Проблемы биоэтики. Пункт </a:t>
            </a:r>
            <a:r>
              <a:rPr lang="ru-RU" i="1" dirty="0" smtClean="0"/>
              <a:t>8). </a:t>
            </a:r>
            <a:endParaRPr lang="ru-RU" i="1" dirty="0"/>
          </a:p>
          <a:p>
            <a:pPr marL="82296" indent="457200" algn="just">
              <a:lnSpc>
                <a:spcPct val="120000"/>
              </a:lnSpc>
              <a:spcBef>
                <a:spcPts val="0"/>
              </a:spcBef>
              <a:buNone/>
            </a:pPr>
            <a:endParaRPr lang="ru-RU" dirty="0"/>
          </a:p>
          <a:p>
            <a:pPr marL="82296" indent="457200">
              <a:lnSpc>
                <a:spcPct val="120000"/>
              </a:lnSpc>
              <a:spcBef>
                <a:spcPts val="0"/>
              </a:spcBef>
              <a:buNone/>
            </a:pPr>
            <a:endParaRPr lang="ru-RU" dirty="0"/>
          </a:p>
        </p:txBody>
      </p:sp>
    </p:spTree>
    <p:extLst>
      <p:ext uri="{BB962C8B-B14F-4D97-AF65-F5344CB8AC3E}">
        <p14:creationId xmlns:p14="http://schemas.microsoft.com/office/powerpoint/2010/main" val="263494502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олнцестояние">
  <a:themeElements>
    <a:clrScheme name="Солнцестояние">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Солнцестояние">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Солнцестояние">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1907</TotalTime>
  <Words>1347</Words>
  <Application>Microsoft Office PowerPoint</Application>
  <PresentationFormat>Экран (4:3)</PresentationFormat>
  <Paragraphs>55</Paragraphs>
  <Slides>11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11</vt:i4>
      </vt:variant>
    </vt:vector>
  </HeadingPairs>
  <TitlesOfParts>
    <vt:vector size="12" baseType="lpstr">
      <vt:lpstr>Солнцестояние</vt:lpstr>
      <vt:lpstr>4 лекция. Шестая заповедь Закона Божия. Не убивай. </vt:lpstr>
      <vt:lpstr>Презентация PowerPoint</vt:lpstr>
      <vt:lpstr>Презентация PowerPoint</vt:lpstr>
      <vt:lpstr>Грехи против шестой заповеди</vt:lpstr>
      <vt:lpstr>Аборт</vt:lpstr>
      <vt:lpstr>Позиция Церкви относительно методов фетальной терапии</vt:lpstr>
      <vt:lpstr>Позиция Церкви относительно экстракорпорального (внетелесного) оплодотворения</vt:lpstr>
      <vt:lpstr>Позиция Церкви относительно использование абортивных контрацептивов</vt:lpstr>
      <vt:lpstr>Позиция Церкви относительно эвтаназии</vt:lpstr>
      <vt:lpstr>Смертная казнь</vt:lpstr>
      <vt:lpstr>Убийство на войне</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Windows User</dc:creator>
  <cp:lastModifiedBy>Windows User</cp:lastModifiedBy>
  <cp:revision>15</cp:revision>
  <dcterms:created xsi:type="dcterms:W3CDTF">2014-10-04T17:09:32Z</dcterms:created>
  <dcterms:modified xsi:type="dcterms:W3CDTF">2014-10-10T16:25:49Z</dcterms:modified>
</cp:coreProperties>
</file>