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64" r:id="rId4"/>
    <p:sldId id="265" r:id="rId5"/>
    <p:sldId id="263" r:id="rId6"/>
    <p:sldId id="266" r:id="rId7"/>
    <p:sldId id="274" r:id="rId8"/>
    <p:sldId id="276" r:id="rId9"/>
    <p:sldId id="277" r:id="rId10"/>
    <p:sldId id="278" r:id="rId11"/>
    <p:sldId id="279" r:id="rId12"/>
    <p:sldId id="280" r:id="rId13"/>
    <p:sldId id="281" r:id="rId14"/>
    <p:sldId id="282" r:id="rId15"/>
    <p:sldId id="283" r:id="rId16"/>
    <p:sldId id="284" r:id="rId17"/>
    <p:sldId id="268" r:id="rId18"/>
    <p:sldId id="285" r:id="rId19"/>
    <p:sldId id="275" r:id="rId20"/>
    <p:sldId id="286" r:id="rId21"/>
    <p:sldId id="287" r:id="rId22"/>
    <p:sldId id="297" r:id="rId23"/>
    <p:sldId id="269" r:id="rId24"/>
    <p:sldId id="267" r:id="rId25"/>
    <p:sldId id="288" r:id="rId26"/>
    <p:sldId id="270" r:id="rId27"/>
    <p:sldId id="291" r:id="rId28"/>
    <p:sldId id="289" r:id="rId29"/>
    <p:sldId id="290" r:id="rId30"/>
    <p:sldId id="259" r:id="rId31"/>
    <p:sldId id="293" r:id="rId32"/>
    <p:sldId id="292" r:id="rId33"/>
    <p:sldId id="294" r:id="rId34"/>
    <p:sldId id="295" r:id="rId35"/>
    <p:sldId id="296" r:id="rId36"/>
    <p:sldId id="298" r:id="rId37"/>
    <p:sldId id="299" r:id="rId38"/>
    <p:sldId id="300" r:id="rId39"/>
    <p:sldId id="260" r:id="rId40"/>
    <p:sldId id="302" r:id="rId41"/>
    <p:sldId id="303" r:id="rId42"/>
    <p:sldId id="304" r:id="rId43"/>
    <p:sldId id="307" r:id="rId44"/>
    <p:sldId id="305" r:id="rId45"/>
    <p:sldId id="308" r:id="rId46"/>
    <p:sldId id="306" r:id="rId47"/>
    <p:sldId id="261" r:id="rId48"/>
    <p:sldId id="309" r:id="rId49"/>
    <p:sldId id="310" r:id="rId50"/>
    <p:sldId id="311" r:id="rId51"/>
    <p:sldId id="312" r:id="rId52"/>
    <p:sldId id="313" r:id="rId53"/>
    <p:sldId id="262" r:id="rId54"/>
    <p:sldId id="314" r:id="rId55"/>
    <p:sldId id="315" r:id="rId56"/>
    <p:sldId id="316" r:id="rId57"/>
    <p:sldId id="317"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CA5AD-0648-4F65-BB16-E2932D0A66F5}" type="datetimeFigureOut">
              <a:rPr lang="ru-RU" smtClean="0"/>
              <a:t>12.10.2013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87035-C5D6-4F93-9AFE-255337670D08}" type="slidenum">
              <a:rPr lang="ru-RU" smtClean="0"/>
              <a:t>‹#›</a:t>
            </a:fld>
            <a:endParaRPr lang="ru-RU"/>
          </a:p>
        </p:txBody>
      </p:sp>
    </p:spTree>
    <p:extLst>
      <p:ext uri="{BB962C8B-B14F-4D97-AF65-F5344CB8AC3E}">
        <p14:creationId xmlns:p14="http://schemas.microsoft.com/office/powerpoint/2010/main" val="223198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87035-C5D6-4F93-9AFE-255337670D08}" type="slidenum">
              <a:rPr lang="ru-RU" smtClean="0"/>
              <a:t>55</a:t>
            </a:fld>
            <a:endParaRPr lang="ru-RU"/>
          </a:p>
        </p:txBody>
      </p:sp>
    </p:spTree>
    <p:extLst>
      <p:ext uri="{BB962C8B-B14F-4D97-AF65-F5344CB8AC3E}">
        <p14:creationId xmlns:p14="http://schemas.microsoft.com/office/powerpoint/2010/main" val="26856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ospel-ru.touristgems.com/history/276-otkrovenie-sv-iosifu/1-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4. Рождество и отрочество Иисуса Христа</a:t>
            </a:r>
            <a:endParaRPr lang="ru-RU" dirty="0"/>
          </a:p>
        </p:txBody>
      </p:sp>
    </p:spTree>
    <p:extLst>
      <p:ext uri="{BB962C8B-B14F-4D97-AF65-F5344CB8AC3E}">
        <p14:creationId xmlns:p14="http://schemas.microsoft.com/office/powerpoint/2010/main" val="232580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13500000" scaled="0"/>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39552" y="332656"/>
            <a:ext cx="8208912" cy="720080"/>
          </a:xfrm>
          <a:prstGeom prst="roundRect">
            <a:avLst/>
          </a:prstGeom>
          <a:solidFill>
            <a:srgbClr val="C000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Ирод Великий</a:t>
            </a:r>
            <a:endParaRPr lang="ru-RU" sz="2800" dirty="0">
              <a:solidFill>
                <a:schemeClr val="tx1"/>
              </a:solidFill>
            </a:endParaRPr>
          </a:p>
        </p:txBody>
      </p:sp>
      <p:sp>
        <p:nvSpPr>
          <p:cNvPr id="5" name="Скругленный прямоугольник 4"/>
          <p:cNvSpPr/>
          <p:nvPr/>
        </p:nvSpPr>
        <p:spPr>
          <a:xfrm>
            <a:off x="4355976" y="2276872"/>
            <a:ext cx="4536504" cy="3456384"/>
          </a:xfrm>
          <a:prstGeom prst="roundRect">
            <a:avLst/>
          </a:prstGeom>
          <a:solidFill>
            <a:srgbClr val="FF0000">
              <a:alpha val="71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smtClean="0">
                <a:solidFill>
                  <a:schemeClr val="tx1"/>
                </a:solidFill>
              </a:rPr>
              <a:t>Согласно «Иудейским древностям» Иосифа Флавия, Ирод Великий царствовал  </a:t>
            </a:r>
            <a:r>
              <a:rPr lang="ru-RU" b="1" dirty="0">
                <a:solidFill>
                  <a:schemeClr val="tx1"/>
                </a:solidFill>
              </a:rPr>
              <a:t>с </a:t>
            </a:r>
            <a:r>
              <a:rPr lang="ru-RU" b="1" dirty="0" smtClean="0">
                <a:solidFill>
                  <a:schemeClr val="tx1"/>
                </a:solidFill>
              </a:rPr>
              <a:t>714 по 750 гг. </a:t>
            </a:r>
            <a:r>
              <a:rPr lang="ru-RU" b="1" dirty="0">
                <a:solidFill>
                  <a:schemeClr val="tx1"/>
                </a:solidFill>
              </a:rPr>
              <a:t>от основания Рима и </a:t>
            </a:r>
            <a:r>
              <a:rPr lang="ru-RU" b="1" dirty="0" smtClean="0">
                <a:solidFill>
                  <a:schemeClr val="tx1"/>
                </a:solidFill>
              </a:rPr>
              <a:t>умер  </a:t>
            </a:r>
            <a:r>
              <a:rPr lang="ru-RU" b="1" dirty="0">
                <a:solidFill>
                  <a:schemeClr val="tx1"/>
                </a:solidFill>
              </a:rPr>
              <a:t>за восемь дней до Пасхи, вскоре после лунного затмения. По вычислениям астрономов </a:t>
            </a:r>
            <a:r>
              <a:rPr lang="ru-RU" b="1" dirty="0" smtClean="0">
                <a:solidFill>
                  <a:schemeClr val="tx1"/>
                </a:solidFill>
              </a:rPr>
              <a:t>это затмение произошло </a:t>
            </a:r>
            <a:r>
              <a:rPr lang="ru-RU" b="1" dirty="0">
                <a:solidFill>
                  <a:schemeClr val="tx1"/>
                </a:solidFill>
              </a:rPr>
              <a:t>в ночь с 13 на 14 марта, </a:t>
            </a:r>
            <a:r>
              <a:rPr lang="ru-RU" b="1" dirty="0" smtClean="0">
                <a:solidFill>
                  <a:schemeClr val="tx1"/>
                </a:solidFill>
              </a:rPr>
              <a:t>а </a:t>
            </a:r>
            <a:r>
              <a:rPr lang="ru-RU" b="1" dirty="0">
                <a:solidFill>
                  <a:schemeClr val="tx1"/>
                </a:solidFill>
              </a:rPr>
              <a:t>иудейская Пасха приходилась в том году на 12 апреля. Следовательно, Ирод умер в начале апреля 750-го года от основания Рима, то есть, по крайней мере на четыре года раньше нашей </a:t>
            </a:r>
            <a:r>
              <a:rPr lang="ru-RU" b="1" dirty="0" smtClean="0">
                <a:solidFill>
                  <a:schemeClr val="tx1"/>
                </a:solidFill>
              </a:rPr>
              <a:t>эры</a:t>
            </a:r>
            <a:endParaRPr lang="ru-RU" b="1" dirty="0">
              <a:solidFill>
                <a:schemeClr val="tx1"/>
              </a:solidFill>
            </a:endParaRPr>
          </a:p>
        </p:txBody>
      </p:sp>
      <p:pic>
        <p:nvPicPr>
          <p:cNvPr id="6146" name="Picture 2" descr="I:\лекции по Н. З\фото\HerodtheGrea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933694" cy="483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48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5" name="Прямоугольник 4"/>
          <p:cNvSpPr/>
          <p:nvPr/>
        </p:nvSpPr>
        <p:spPr>
          <a:xfrm>
            <a:off x="251519" y="188640"/>
            <a:ext cx="8568951" cy="1656184"/>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Перепись </a:t>
            </a:r>
            <a:r>
              <a:rPr lang="ru-RU" b="1" dirty="0" err="1" smtClean="0">
                <a:solidFill>
                  <a:schemeClr val="tx1"/>
                </a:solidFill>
              </a:rPr>
              <a:t>Квириния</a:t>
            </a:r>
            <a:r>
              <a:rPr lang="ru-RU" b="1" dirty="0" smtClean="0">
                <a:solidFill>
                  <a:schemeClr val="tx1"/>
                </a:solidFill>
              </a:rPr>
              <a:t>  была начата </a:t>
            </a:r>
            <a:r>
              <a:rPr lang="ru-RU" b="1" dirty="0">
                <a:solidFill>
                  <a:schemeClr val="tx1"/>
                </a:solidFill>
              </a:rPr>
              <a:t>эдиктом Августа в 746-м году от основания Рима. В Иудее эта перепись началась еще при Ироде, потом </a:t>
            </a:r>
            <a:r>
              <a:rPr lang="ru-RU" b="1" dirty="0" smtClean="0">
                <a:solidFill>
                  <a:schemeClr val="tx1"/>
                </a:solidFill>
              </a:rPr>
              <a:t>была приостановлена </a:t>
            </a:r>
            <a:r>
              <a:rPr lang="ru-RU" b="1" dirty="0">
                <a:solidFill>
                  <a:schemeClr val="tx1"/>
                </a:solidFill>
              </a:rPr>
              <a:t>в следствии его смерти и была продолжена и закончена в то время, когда Сирией управлял </a:t>
            </a:r>
            <a:r>
              <a:rPr lang="ru-RU" b="1" dirty="0" err="1">
                <a:solidFill>
                  <a:schemeClr val="tx1"/>
                </a:solidFill>
              </a:rPr>
              <a:t>Квириний</a:t>
            </a:r>
            <a:r>
              <a:rPr lang="ru-RU" b="1" dirty="0">
                <a:solidFill>
                  <a:schemeClr val="tx1"/>
                </a:solidFill>
              </a:rPr>
              <a:t>, упоминаемый в (</a:t>
            </a:r>
            <a:r>
              <a:rPr lang="ru-RU" b="1" dirty="0" err="1">
                <a:solidFill>
                  <a:schemeClr val="tx1"/>
                </a:solidFill>
              </a:rPr>
              <a:t>Лк</a:t>
            </a:r>
            <a:r>
              <a:rPr lang="ru-RU" b="1" dirty="0">
                <a:solidFill>
                  <a:schemeClr val="tx1"/>
                </a:solidFill>
              </a:rPr>
              <a:t> 2:2). В результате переписи в Палестине произошло народное восстание, и </a:t>
            </a:r>
            <a:r>
              <a:rPr lang="ru-RU" b="1" dirty="0" smtClean="0">
                <a:solidFill>
                  <a:schemeClr val="tx1"/>
                </a:solidFill>
              </a:rPr>
              <a:t>его зачинщика, </a:t>
            </a:r>
            <a:r>
              <a:rPr lang="ru-RU" b="1" dirty="0" err="1">
                <a:solidFill>
                  <a:schemeClr val="tx1"/>
                </a:solidFill>
              </a:rPr>
              <a:t>Февду</a:t>
            </a:r>
            <a:r>
              <a:rPr lang="ru-RU" b="1" dirty="0">
                <a:solidFill>
                  <a:schemeClr val="tx1"/>
                </a:solidFill>
              </a:rPr>
              <a:t>, сожгли по велению Ирода 12 марта 750-го года от основания </a:t>
            </a:r>
            <a:r>
              <a:rPr lang="ru-RU" b="1" dirty="0" smtClean="0">
                <a:solidFill>
                  <a:schemeClr val="tx1"/>
                </a:solidFill>
              </a:rPr>
              <a:t>Рима, то есть 4 г. До Р. Х. </a:t>
            </a:r>
            <a:endParaRPr lang="ru-RU" b="1" dirty="0">
              <a:solidFill>
                <a:schemeClr val="tx1"/>
              </a:solidFill>
            </a:endParaRPr>
          </a:p>
        </p:txBody>
      </p:sp>
      <p:pic>
        <p:nvPicPr>
          <p:cNvPr id="7170" name="Picture 2" descr="I:\лекции по Н. З\фото\Перепись Квирин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13554"/>
            <a:ext cx="5832648" cy="475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endParaRPr lang="ru-RU" dirty="0"/>
          </a:p>
        </p:txBody>
      </p:sp>
      <p:sp>
        <p:nvSpPr>
          <p:cNvPr id="4" name="Скругленный прямоугольник 3"/>
          <p:cNvSpPr/>
          <p:nvPr/>
        </p:nvSpPr>
        <p:spPr>
          <a:xfrm>
            <a:off x="827584" y="188640"/>
            <a:ext cx="7488832" cy="648072"/>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Появление звезды перед Рождеством Христовым</a:t>
            </a:r>
            <a:endParaRPr lang="ru-RU" sz="2400" b="1" dirty="0">
              <a:solidFill>
                <a:schemeClr val="tx1"/>
              </a:solidFill>
            </a:endParaRPr>
          </a:p>
        </p:txBody>
      </p:sp>
      <p:pic>
        <p:nvPicPr>
          <p:cNvPr id="8194" name="Picture 2" descr="I:\лекции по Н. З\фото\звезд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3670283" cy="5540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4206207" y="1700808"/>
            <a:ext cx="4680520" cy="4536504"/>
          </a:xfrm>
          <a:prstGeom prst="roundRect">
            <a:avLst/>
          </a:prstGeom>
          <a:solidFill>
            <a:schemeClr val="accent1">
              <a:lumMod val="75000"/>
            </a:schemeClr>
          </a:solidFill>
          <a:effectLst>
            <a:glow rad="1397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err="1">
                <a:solidFill>
                  <a:schemeClr val="tx1"/>
                </a:solidFill>
              </a:rPr>
              <a:t>Иоханос</a:t>
            </a:r>
            <a:r>
              <a:rPr lang="ru-RU" b="1" dirty="0">
                <a:solidFill>
                  <a:schemeClr val="tx1"/>
                </a:solidFill>
              </a:rPr>
              <a:t> Кеплер в</a:t>
            </a:r>
            <a:r>
              <a:rPr lang="ru-RU" b="1" i="1" dirty="0">
                <a:solidFill>
                  <a:schemeClr val="tx1"/>
                </a:solidFill>
              </a:rPr>
              <a:t> </a:t>
            </a:r>
            <a:r>
              <a:rPr lang="ru-RU" b="1" dirty="0">
                <a:solidFill>
                  <a:schemeClr val="tx1"/>
                </a:solidFill>
              </a:rPr>
              <a:t>1600 году </a:t>
            </a:r>
            <a:r>
              <a:rPr lang="ru-RU" b="1" dirty="0" smtClean="0">
                <a:solidFill>
                  <a:schemeClr val="tx1"/>
                </a:solidFill>
              </a:rPr>
              <a:t>наблюдал </a:t>
            </a:r>
            <a:r>
              <a:rPr lang="ru-RU" b="1" dirty="0">
                <a:solidFill>
                  <a:schemeClr val="tx1"/>
                </a:solidFill>
              </a:rPr>
              <a:t>констелляцию Сатурна и Юпитера в созвездии Рыб. По его расчетам, </a:t>
            </a:r>
            <a:r>
              <a:rPr lang="ru-RU" b="1" dirty="0" smtClean="0">
                <a:solidFill>
                  <a:schemeClr val="tx1"/>
                </a:solidFill>
              </a:rPr>
              <a:t>парад </a:t>
            </a:r>
            <a:r>
              <a:rPr lang="ru-RU" b="1" dirty="0">
                <a:solidFill>
                  <a:schemeClr val="tx1"/>
                </a:solidFill>
              </a:rPr>
              <a:t>этих двух планет, то есть соединение в созвездие (оно длилось почти два года, то появляясь, то исчезая), могло происходить один раз в восемьсот лет. Значит, 1600‑800‑800 приблизительно падает на нашу календарную дату рождества</a:t>
            </a:r>
            <a:r>
              <a:rPr lang="ru-RU" b="1" dirty="0" smtClean="0">
                <a:solidFill>
                  <a:schemeClr val="tx1"/>
                </a:solidFill>
              </a:rPr>
              <a:t>. </a:t>
            </a:r>
            <a:r>
              <a:rPr lang="ru-RU" b="1" dirty="0">
                <a:solidFill>
                  <a:schemeClr val="tx1"/>
                </a:solidFill>
              </a:rPr>
              <a:t>Современные расчеты показывают, что это конъюнкция была в 6‑м году до рождества Христова.</a:t>
            </a:r>
            <a:r>
              <a:rPr lang="ru-RU" b="1" i="1" dirty="0">
                <a:solidFill>
                  <a:schemeClr val="tx1"/>
                </a:solidFill>
              </a:rPr>
              <a:t> </a:t>
            </a:r>
            <a:r>
              <a:rPr lang="ru-RU" b="1" dirty="0" smtClean="0">
                <a:solidFill>
                  <a:schemeClr val="tx1"/>
                </a:solidFill>
              </a:rPr>
              <a:t>К тому же </a:t>
            </a:r>
            <a:r>
              <a:rPr lang="ru-RU" b="1" dirty="0">
                <a:solidFill>
                  <a:schemeClr val="tx1"/>
                </a:solidFill>
              </a:rPr>
              <a:t>мы имеем и римские, и египетские, и китайские древние свидетельства об этой конъюнкции.</a:t>
            </a:r>
          </a:p>
        </p:txBody>
      </p:sp>
    </p:spTree>
    <p:extLst>
      <p:ext uri="{BB962C8B-B14F-4D97-AF65-F5344CB8AC3E}">
        <p14:creationId xmlns:p14="http://schemas.microsoft.com/office/powerpoint/2010/main" val="343572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3">
            <a:schemeClr val="lt1"/>
          </a:fillRef>
          <a:effectRef idx="0">
            <a:scrgbClr r="0" g="0" b="0"/>
          </a:effectRef>
          <a:fontRef idx="major"/>
        </p:style>
        <p:txBody>
          <a:bodyPr/>
          <a:lstStyle/>
          <a:p>
            <a:endParaRPr lang="ru-RU" dirty="0"/>
          </a:p>
        </p:txBody>
      </p:sp>
      <p:sp>
        <p:nvSpPr>
          <p:cNvPr id="5" name="Прямоугольник 4"/>
          <p:cNvSpPr/>
          <p:nvPr/>
        </p:nvSpPr>
        <p:spPr>
          <a:xfrm>
            <a:off x="179512" y="116634"/>
            <a:ext cx="8712968" cy="1728190"/>
          </a:xfrm>
          <a:prstGeom prst="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Согласно повествованию евангелиста Луки, Иоанн Креститель выходит на проповедь в 15 год правления </a:t>
            </a:r>
            <a:r>
              <a:rPr lang="ru-RU" b="1" dirty="0" err="1">
                <a:solidFill>
                  <a:schemeClr val="tx1"/>
                </a:solidFill>
              </a:rPr>
              <a:t>Тиверия</a:t>
            </a:r>
            <a:r>
              <a:rPr lang="ru-RU" b="1" dirty="0">
                <a:solidFill>
                  <a:schemeClr val="tx1"/>
                </a:solidFill>
              </a:rPr>
              <a:t> </a:t>
            </a:r>
            <a:r>
              <a:rPr lang="ru-RU" b="1" dirty="0" smtClean="0">
                <a:solidFill>
                  <a:schemeClr val="tx1"/>
                </a:solidFill>
              </a:rPr>
              <a:t>Кесаря </a:t>
            </a:r>
            <a:r>
              <a:rPr lang="ru-RU" b="1" dirty="0">
                <a:solidFill>
                  <a:schemeClr val="tx1"/>
                </a:solidFill>
              </a:rPr>
              <a:t>(</a:t>
            </a:r>
            <a:r>
              <a:rPr lang="ru-RU" b="1" dirty="0" err="1" smtClean="0">
                <a:solidFill>
                  <a:schemeClr val="tx1"/>
                </a:solidFill>
              </a:rPr>
              <a:t>Лк</a:t>
            </a:r>
            <a:r>
              <a:rPr lang="ru-RU" b="1" dirty="0" smtClean="0">
                <a:solidFill>
                  <a:schemeClr val="tx1"/>
                </a:solidFill>
              </a:rPr>
              <a:t>. 3,1</a:t>
            </a:r>
            <a:r>
              <a:rPr lang="ru-RU" b="1" dirty="0">
                <a:solidFill>
                  <a:schemeClr val="tx1"/>
                </a:solidFill>
              </a:rPr>
              <a:t>), </a:t>
            </a:r>
            <a:r>
              <a:rPr lang="ru-RU" b="1" dirty="0" smtClean="0">
                <a:solidFill>
                  <a:schemeClr val="tx1"/>
                </a:solidFill>
              </a:rPr>
              <a:t>а </a:t>
            </a:r>
            <a:r>
              <a:rPr lang="ru-RU" b="1" i="1" dirty="0">
                <a:solidFill>
                  <a:schemeClr val="tx1"/>
                </a:solidFill>
              </a:rPr>
              <a:t>«Иисус, начиная Свое служение, был лет тридцати»</a:t>
            </a:r>
            <a:r>
              <a:rPr lang="ru-RU" b="1" dirty="0">
                <a:solidFill>
                  <a:schemeClr val="tx1"/>
                </a:solidFill>
              </a:rPr>
              <a:t> (</a:t>
            </a:r>
            <a:r>
              <a:rPr lang="ru-RU" b="1" dirty="0" err="1" smtClean="0">
                <a:solidFill>
                  <a:schemeClr val="tx1"/>
                </a:solidFill>
              </a:rPr>
              <a:t>Лк</a:t>
            </a:r>
            <a:r>
              <a:rPr lang="ru-RU" b="1" dirty="0" smtClean="0">
                <a:solidFill>
                  <a:schemeClr val="tx1"/>
                </a:solidFill>
              </a:rPr>
              <a:t>. 3, 23</a:t>
            </a:r>
            <a:r>
              <a:rPr lang="ru-RU" b="1" dirty="0">
                <a:solidFill>
                  <a:schemeClr val="tx1"/>
                </a:solidFill>
              </a:rPr>
              <a:t>). </a:t>
            </a:r>
            <a:r>
              <a:rPr lang="ru-RU" b="1" dirty="0" smtClean="0">
                <a:solidFill>
                  <a:schemeClr val="tx1"/>
                </a:solidFill>
              </a:rPr>
              <a:t>Известно, что Август </a:t>
            </a:r>
            <a:r>
              <a:rPr lang="ru-RU" b="1" dirty="0">
                <a:solidFill>
                  <a:schemeClr val="tx1"/>
                </a:solidFill>
              </a:rPr>
              <a:t>принял </a:t>
            </a:r>
            <a:r>
              <a:rPr lang="ru-RU" b="1" dirty="0" err="1">
                <a:solidFill>
                  <a:schemeClr val="tx1"/>
                </a:solidFill>
              </a:rPr>
              <a:t>Тиверия</a:t>
            </a:r>
            <a:r>
              <a:rPr lang="ru-RU" b="1" dirty="0">
                <a:solidFill>
                  <a:schemeClr val="tx1"/>
                </a:solidFill>
              </a:rPr>
              <a:t> в соправители за два года до своей смерти в январе 765-го года от основания Рима, и, следовательно, 15-й год его царствования начинался в январе 779-го. Так как по выражению ев. Луки, Господу Иисусу в то время было лет «тридцать», то следовательно, Он родился в 749г. (5 г. до Р. Х.)</a:t>
            </a:r>
          </a:p>
        </p:txBody>
      </p:sp>
      <p:pic>
        <p:nvPicPr>
          <p:cNvPr id="9218" name="Picture 2" descr="I:\лекции по Н. З\фото\Иванов Явление Христа народ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784" y="2060848"/>
            <a:ext cx="6491568" cy="4653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4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44" y="1"/>
            <a:ext cx="9170343" cy="68580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4" name="Скругленный прямоугольник 3"/>
          <p:cNvSpPr/>
          <p:nvPr/>
        </p:nvSpPr>
        <p:spPr>
          <a:xfrm>
            <a:off x="899592" y="188640"/>
            <a:ext cx="7416824" cy="108012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2800" b="1" dirty="0" smtClean="0">
                <a:solidFill>
                  <a:schemeClr val="tx1"/>
                </a:solidFill>
              </a:rPr>
              <a:t>Еврейская Пасха в год Крестной смерти</a:t>
            </a:r>
          </a:p>
          <a:p>
            <a:pPr algn="ctr"/>
            <a:r>
              <a:rPr lang="ru-RU" sz="2800" b="1" dirty="0" smtClean="0">
                <a:solidFill>
                  <a:schemeClr val="tx1"/>
                </a:solidFill>
              </a:rPr>
              <a:t> Иисуса Христа</a:t>
            </a:r>
            <a:endParaRPr lang="ru-RU" sz="2800" b="1" dirty="0">
              <a:solidFill>
                <a:schemeClr val="tx1"/>
              </a:solidFill>
            </a:endParaRPr>
          </a:p>
        </p:txBody>
      </p:sp>
      <p:sp>
        <p:nvSpPr>
          <p:cNvPr id="5" name="Скругленный прямоугольник 4"/>
          <p:cNvSpPr/>
          <p:nvPr/>
        </p:nvSpPr>
        <p:spPr>
          <a:xfrm>
            <a:off x="4932040" y="1844824"/>
            <a:ext cx="3816424" cy="3816424"/>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Астрономические исчисления показывают, что годом крестной смерти Христа Спасителя мог быть только 783 г., (а она, по данным Евангелия, произошла в тот год, когда еврейская Пасха наступила вечером в пятницу). А так как Господу в то время шел тридцать четвертый год от рождения, то, следовательно, родился Он в 749 году от основания </a:t>
            </a:r>
            <a:r>
              <a:rPr lang="ru-RU" b="1" dirty="0" smtClean="0">
                <a:solidFill>
                  <a:schemeClr val="tx1"/>
                </a:solidFill>
              </a:rPr>
              <a:t>Рима (5 г. до Р. Х.)</a:t>
            </a:r>
            <a:endParaRPr lang="ru-RU" b="1" dirty="0">
              <a:solidFill>
                <a:schemeClr val="tx1"/>
              </a:solidFill>
            </a:endParaRPr>
          </a:p>
        </p:txBody>
      </p:sp>
      <p:pic>
        <p:nvPicPr>
          <p:cNvPr id="10242" name="Picture 2" descr="I:\лекции по Н. З\фото\распяти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9" y="1484784"/>
            <a:ext cx="4458735"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7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36587" cy="6851362"/>
          </a:xfrm>
          <a:ln/>
        </p:spPr>
        <p:style>
          <a:lnRef idx="1">
            <a:schemeClr val="accent3"/>
          </a:lnRef>
          <a:fillRef idx="2">
            <a:schemeClr val="accent3"/>
          </a:fillRef>
          <a:effectRef idx="1">
            <a:schemeClr val="accent3"/>
          </a:effectRef>
          <a:fontRef idx="minor">
            <a:schemeClr val="dk1"/>
          </a:fontRef>
        </p:style>
        <p:txBody>
          <a:bodyPr>
            <a:normAutofit/>
          </a:bodyPr>
          <a:lstStyle/>
          <a:p>
            <a:endParaRPr lang="ru-RU" dirty="0"/>
          </a:p>
        </p:txBody>
      </p:sp>
      <p:sp>
        <p:nvSpPr>
          <p:cNvPr id="4" name="Скругленный прямоугольник 3"/>
          <p:cNvSpPr/>
          <p:nvPr/>
        </p:nvSpPr>
        <p:spPr>
          <a:xfrm>
            <a:off x="867149" y="476672"/>
            <a:ext cx="7510460" cy="1080120"/>
          </a:xfrm>
          <a:prstGeom prst="roundRect">
            <a:avLst/>
          </a:prstGeom>
          <a:ln/>
        </p:spPr>
        <p:style>
          <a:lnRef idx="1">
            <a:schemeClr val="accent3"/>
          </a:lnRef>
          <a:fillRef idx="3">
            <a:schemeClr val="accent3"/>
          </a:fillRef>
          <a:effectRef idx="2">
            <a:schemeClr val="accent3"/>
          </a:effectRef>
          <a:fontRef idx="minor">
            <a:schemeClr val="lt1"/>
          </a:fontRef>
        </p:style>
        <p:txBody>
          <a:bodyPr tIns="252000" rtlCol="0" anchor="ctr"/>
          <a:lstStyle/>
          <a:p>
            <a:pPr algn="ctr"/>
            <a:r>
              <a:rPr lang="ru-RU" sz="3200" b="1" dirty="0">
                <a:solidFill>
                  <a:schemeClr val="tx1"/>
                </a:solidFill>
              </a:rPr>
              <a:t>Хронология </a:t>
            </a:r>
            <a:r>
              <a:rPr lang="ru-RU" sz="3200" b="1" dirty="0" smtClean="0">
                <a:solidFill>
                  <a:schemeClr val="tx1"/>
                </a:solidFill>
              </a:rPr>
              <a:t>Евангельских  событий, </a:t>
            </a:r>
            <a:r>
              <a:rPr lang="ru-RU" sz="3200" b="1" dirty="0">
                <a:solidFill>
                  <a:schemeClr val="tx1"/>
                </a:solidFill>
              </a:rPr>
              <a:t>последующих Рождеству Иисуса Христа</a:t>
            </a:r>
          </a:p>
          <a:p>
            <a:pPr algn="ctr"/>
            <a:endParaRPr lang="ru-RU" dirty="0"/>
          </a:p>
        </p:txBody>
      </p:sp>
      <p:sp>
        <p:nvSpPr>
          <p:cNvPr id="5" name="Прямоугольник 4"/>
          <p:cNvSpPr/>
          <p:nvPr/>
        </p:nvSpPr>
        <p:spPr>
          <a:xfrm>
            <a:off x="1129991" y="1772816"/>
            <a:ext cx="6984777" cy="4608512"/>
          </a:xfrm>
          <a:prstGeom prst="rect">
            <a:avLst/>
          </a:prstGeom>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lIns="180000" rIns="0" rtlCol="0" anchor="ctr"/>
          <a:lstStyle/>
          <a:p>
            <a:pPr marL="342900" lvl="0" indent="-342900" algn="ctr">
              <a:buFont typeface="+mj-lt"/>
              <a:buAutoNum type="arabicPeriod"/>
            </a:pPr>
            <a:r>
              <a:rPr lang="ru-RU" sz="3200" b="1" dirty="0">
                <a:solidFill>
                  <a:schemeClr val="tx1"/>
                </a:solidFill>
              </a:rPr>
              <a:t>Рождество Христово</a:t>
            </a:r>
          </a:p>
          <a:p>
            <a:pPr marL="342900" lvl="0" indent="-342900" algn="ctr">
              <a:buFont typeface="+mj-lt"/>
              <a:buAutoNum type="arabicPeriod"/>
            </a:pPr>
            <a:r>
              <a:rPr lang="ru-RU" sz="3200" b="1" dirty="0">
                <a:solidFill>
                  <a:schemeClr val="tx1"/>
                </a:solidFill>
              </a:rPr>
              <a:t>Поклонение пастырей</a:t>
            </a:r>
          </a:p>
          <a:p>
            <a:pPr marL="342900" lvl="0" indent="-342900" algn="ctr">
              <a:buFont typeface="+mj-lt"/>
              <a:buAutoNum type="arabicPeriod"/>
            </a:pPr>
            <a:r>
              <a:rPr lang="ru-RU" sz="3200" b="1" dirty="0">
                <a:solidFill>
                  <a:schemeClr val="tx1"/>
                </a:solidFill>
              </a:rPr>
              <a:t>Обрезание Иисуса Христа</a:t>
            </a:r>
          </a:p>
          <a:p>
            <a:pPr marL="342900" lvl="0" indent="-342900" algn="ctr">
              <a:buFont typeface="+mj-lt"/>
              <a:buAutoNum type="arabicPeriod"/>
            </a:pPr>
            <a:r>
              <a:rPr lang="ru-RU" sz="3200" b="1" dirty="0">
                <a:solidFill>
                  <a:schemeClr val="tx1"/>
                </a:solidFill>
              </a:rPr>
              <a:t>Принесение Иисуса Христа </a:t>
            </a:r>
            <a:endParaRPr lang="ru-RU" sz="3200" b="1" dirty="0" smtClean="0">
              <a:solidFill>
                <a:schemeClr val="tx1"/>
              </a:solidFill>
            </a:endParaRPr>
          </a:p>
          <a:p>
            <a:pPr lvl="0" algn="ctr"/>
            <a:r>
              <a:rPr lang="ru-RU" sz="3200" b="1" dirty="0" smtClean="0">
                <a:solidFill>
                  <a:schemeClr val="tx1"/>
                </a:solidFill>
              </a:rPr>
              <a:t>во </a:t>
            </a:r>
            <a:r>
              <a:rPr lang="ru-RU" sz="3200" b="1" dirty="0">
                <a:solidFill>
                  <a:schemeClr val="tx1"/>
                </a:solidFill>
              </a:rPr>
              <a:t>храм (</a:t>
            </a:r>
            <a:r>
              <a:rPr lang="ru-RU" sz="3200" b="1" dirty="0" smtClean="0">
                <a:solidFill>
                  <a:schemeClr val="tx1"/>
                </a:solidFill>
              </a:rPr>
              <a:t>Сретение Господне)</a:t>
            </a:r>
            <a:endParaRPr lang="ru-RU" sz="3200" b="1" dirty="0">
              <a:solidFill>
                <a:schemeClr val="tx1"/>
              </a:solidFill>
            </a:endParaRPr>
          </a:p>
          <a:p>
            <a:pPr lvl="0" algn="ctr"/>
            <a:r>
              <a:rPr lang="ru-RU" sz="3200" b="1" dirty="0" smtClean="0">
                <a:solidFill>
                  <a:schemeClr val="tx1"/>
                </a:solidFill>
              </a:rPr>
              <a:t>5. Поклонение волхвов</a:t>
            </a:r>
          </a:p>
          <a:p>
            <a:pPr lvl="0" algn="ctr"/>
            <a:r>
              <a:rPr lang="ru-RU" sz="3200" b="1" dirty="0" smtClean="0">
                <a:solidFill>
                  <a:schemeClr val="tx1"/>
                </a:solidFill>
              </a:rPr>
              <a:t>6. Бегство в Египет</a:t>
            </a:r>
          </a:p>
          <a:p>
            <a:pPr lvl="0" algn="ctr"/>
            <a:r>
              <a:rPr lang="ru-RU" sz="3200" b="1" dirty="0" smtClean="0">
                <a:solidFill>
                  <a:schemeClr val="tx1"/>
                </a:solidFill>
              </a:rPr>
              <a:t>7. Избиение </a:t>
            </a:r>
            <a:r>
              <a:rPr lang="ru-RU" sz="3200" b="1" dirty="0">
                <a:solidFill>
                  <a:schemeClr val="tx1"/>
                </a:solidFill>
              </a:rPr>
              <a:t>младенцев</a:t>
            </a:r>
          </a:p>
          <a:p>
            <a:pPr lvl="0" algn="ctr"/>
            <a:r>
              <a:rPr lang="ru-RU" sz="3200" b="1" dirty="0" smtClean="0">
                <a:solidFill>
                  <a:schemeClr val="tx1"/>
                </a:solidFill>
              </a:rPr>
              <a:t>8. Возвращение </a:t>
            </a:r>
            <a:r>
              <a:rPr lang="ru-RU" sz="3200" b="1" dirty="0">
                <a:solidFill>
                  <a:schemeClr val="tx1"/>
                </a:solidFill>
              </a:rPr>
              <a:t>в </a:t>
            </a:r>
            <a:r>
              <a:rPr lang="ru-RU" sz="3200" b="1" dirty="0" smtClean="0">
                <a:solidFill>
                  <a:schemeClr val="tx1"/>
                </a:solidFill>
              </a:rPr>
              <a:t>Назарет</a:t>
            </a:r>
            <a:endParaRPr lang="ru-RU" sz="3200" b="1" dirty="0">
              <a:solidFill>
                <a:schemeClr val="tx1"/>
              </a:solidFill>
            </a:endParaRPr>
          </a:p>
        </p:txBody>
      </p:sp>
    </p:spTree>
    <p:extLst>
      <p:ext uri="{BB962C8B-B14F-4D97-AF65-F5344CB8AC3E}">
        <p14:creationId xmlns:p14="http://schemas.microsoft.com/office/powerpoint/2010/main" val="352513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2">
            <a:schemeClr val="lt1"/>
          </a:fillRef>
          <a:effectRef idx="0">
            <a:scrgbClr r="0" g="0" b="0"/>
          </a:effectRef>
          <a:fontRef idx="major"/>
        </p:style>
        <p:txBody>
          <a:bodyPr/>
          <a:lstStyle/>
          <a:p>
            <a:endParaRPr lang="ru-RU" dirty="0"/>
          </a:p>
        </p:txBody>
      </p:sp>
      <p:sp>
        <p:nvSpPr>
          <p:cNvPr id="4" name="Скругленный прямоугольник 3"/>
          <p:cNvSpPr/>
          <p:nvPr/>
        </p:nvSpPr>
        <p:spPr>
          <a:xfrm>
            <a:off x="1619672" y="116632"/>
            <a:ext cx="5832648" cy="457200"/>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Рождество </a:t>
            </a:r>
            <a:r>
              <a:rPr lang="ru-RU" sz="2400" b="1" dirty="0" smtClean="0">
                <a:solidFill>
                  <a:schemeClr val="tx1"/>
                </a:solidFill>
              </a:rPr>
              <a:t>Христово</a:t>
            </a:r>
            <a:endParaRPr lang="ru-RU" sz="2400" b="1" dirty="0">
              <a:solidFill>
                <a:schemeClr val="tx1"/>
              </a:solidFill>
            </a:endParaRPr>
          </a:p>
        </p:txBody>
      </p:sp>
      <p:pic>
        <p:nvPicPr>
          <p:cNvPr id="3074" name="Picture 2" descr="E:\лекции по Н. З\фото\20884-RozdestvoHristovo_RublevBlagSoborMK-376x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4" y="636202"/>
            <a:ext cx="4716524" cy="6221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1034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0000"/>
            </a:blip>
            <a:srcRect/>
            <a:stretch>
              <a:fillRect/>
            </a:stretch>
          </a:blipFill>
        </p:spPr>
        <p:txBody>
          <a:bodyPr lIns="360000" tIns="144000">
            <a:normAutofit/>
          </a:bodyPr>
          <a:lstStyle/>
          <a:p>
            <a:pPr marL="0" indent="0" algn="ctr">
              <a:buNone/>
            </a:pPr>
            <a:r>
              <a:rPr lang="ru-RU" sz="3000" b="1" dirty="0" err="1">
                <a:solidFill>
                  <a:srgbClr val="002060"/>
                </a:solidFill>
              </a:rPr>
              <a:t>Лк</a:t>
            </a:r>
            <a:r>
              <a:rPr lang="ru-RU" sz="3000" b="1" dirty="0">
                <a:solidFill>
                  <a:srgbClr val="002060"/>
                </a:solidFill>
              </a:rPr>
              <a:t>. 2, </a:t>
            </a:r>
            <a:r>
              <a:rPr lang="ru-RU" sz="3000" b="1" dirty="0" smtClean="0">
                <a:solidFill>
                  <a:srgbClr val="002060"/>
                </a:solidFill>
              </a:rPr>
              <a:t>1-7:</a:t>
            </a:r>
            <a:endParaRPr lang="ru-RU" sz="3000" b="1" dirty="0">
              <a:solidFill>
                <a:srgbClr val="002060"/>
              </a:solidFill>
            </a:endParaRPr>
          </a:p>
          <a:p>
            <a:pPr marL="0" indent="0">
              <a:spcBef>
                <a:spcPts val="0"/>
              </a:spcBef>
              <a:buNone/>
            </a:pPr>
            <a:r>
              <a:rPr lang="ru-RU" sz="2800" dirty="0">
                <a:solidFill>
                  <a:srgbClr val="002060"/>
                </a:solidFill>
              </a:rPr>
              <a:t>1. В те дни вышло от кесаря Августа повеление сделать перепись по всей земле.</a:t>
            </a:r>
          </a:p>
          <a:p>
            <a:pPr marL="0" indent="0">
              <a:spcBef>
                <a:spcPts val="0"/>
              </a:spcBef>
              <a:buNone/>
            </a:pPr>
            <a:r>
              <a:rPr lang="ru-RU" sz="2800" dirty="0">
                <a:solidFill>
                  <a:srgbClr val="002060"/>
                </a:solidFill>
              </a:rPr>
              <a:t>2. Эта перепись была первая в правление </a:t>
            </a:r>
            <a:r>
              <a:rPr lang="ru-RU" sz="2800" dirty="0" err="1">
                <a:solidFill>
                  <a:srgbClr val="002060"/>
                </a:solidFill>
              </a:rPr>
              <a:t>Квириния</a:t>
            </a:r>
            <a:r>
              <a:rPr lang="ru-RU" sz="2800" dirty="0">
                <a:solidFill>
                  <a:srgbClr val="002060"/>
                </a:solidFill>
              </a:rPr>
              <a:t> </a:t>
            </a:r>
            <a:r>
              <a:rPr lang="ru-RU" sz="2800" dirty="0" err="1">
                <a:solidFill>
                  <a:srgbClr val="002060"/>
                </a:solidFill>
              </a:rPr>
              <a:t>Сириею</a:t>
            </a:r>
            <a:r>
              <a:rPr lang="ru-RU" sz="2800" dirty="0">
                <a:solidFill>
                  <a:srgbClr val="002060"/>
                </a:solidFill>
              </a:rPr>
              <a:t>.</a:t>
            </a:r>
          </a:p>
          <a:p>
            <a:pPr marL="0" indent="0">
              <a:spcBef>
                <a:spcPts val="0"/>
              </a:spcBef>
              <a:buNone/>
            </a:pPr>
            <a:r>
              <a:rPr lang="ru-RU" sz="2800" dirty="0">
                <a:solidFill>
                  <a:srgbClr val="002060"/>
                </a:solidFill>
              </a:rPr>
              <a:t>3. И пошли все записываться, каждый в свой город.</a:t>
            </a:r>
          </a:p>
          <a:p>
            <a:pPr marL="0" indent="0">
              <a:spcBef>
                <a:spcPts val="0"/>
              </a:spcBef>
              <a:buNone/>
            </a:pPr>
            <a:r>
              <a:rPr lang="ru-RU" sz="2800" dirty="0">
                <a:solidFill>
                  <a:srgbClr val="002060"/>
                </a:solidFill>
              </a:rPr>
              <a:t>4. Пошел также и Иосиф из Галилеи, из города Назарета, в Иудею, в город Давидов, называемый Вифлеем, потому что он был из дома и рода </a:t>
            </a:r>
            <a:r>
              <a:rPr lang="ru-RU" sz="2800" dirty="0" err="1">
                <a:solidFill>
                  <a:srgbClr val="002060"/>
                </a:solidFill>
              </a:rPr>
              <a:t>Давидова</a:t>
            </a:r>
            <a:r>
              <a:rPr lang="ru-RU" sz="2800" dirty="0">
                <a:solidFill>
                  <a:srgbClr val="002060"/>
                </a:solidFill>
              </a:rPr>
              <a:t>,</a:t>
            </a:r>
          </a:p>
          <a:p>
            <a:pPr marL="0" indent="0">
              <a:spcBef>
                <a:spcPts val="0"/>
              </a:spcBef>
              <a:buNone/>
            </a:pPr>
            <a:r>
              <a:rPr lang="ru-RU" sz="2800" dirty="0">
                <a:solidFill>
                  <a:srgbClr val="002060"/>
                </a:solidFill>
              </a:rPr>
              <a:t>5. записаться с Мариею, обрученною ему женою, которая была беременна.</a:t>
            </a:r>
          </a:p>
          <a:p>
            <a:pPr marL="0" indent="0">
              <a:spcBef>
                <a:spcPts val="0"/>
              </a:spcBef>
              <a:buNone/>
            </a:pPr>
            <a:r>
              <a:rPr lang="ru-RU" sz="2800" dirty="0">
                <a:solidFill>
                  <a:srgbClr val="002060"/>
                </a:solidFill>
              </a:rPr>
              <a:t>6. Когда же они были там, наступило время родить Ей;</a:t>
            </a:r>
          </a:p>
          <a:p>
            <a:pPr marL="0" indent="0">
              <a:spcBef>
                <a:spcPts val="0"/>
              </a:spcBef>
              <a:buNone/>
            </a:pPr>
            <a:r>
              <a:rPr lang="ru-RU" sz="2800" dirty="0">
                <a:solidFill>
                  <a:srgbClr val="002060"/>
                </a:solidFill>
              </a:rPr>
              <a:t>7. и родила Сына своего Первенца, и спеленала Его, и положила Его в ясли, потому что не было им места в гостинице.</a:t>
            </a:r>
          </a:p>
          <a:p>
            <a:endParaRPr lang="ru-RU" dirty="0"/>
          </a:p>
        </p:txBody>
      </p:sp>
    </p:spTree>
    <p:extLst>
      <p:ext uri="{BB962C8B-B14F-4D97-AF65-F5344CB8AC3E}">
        <p14:creationId xmlns:p14="http://schemas.microsoft.com/office/powerpoint/2010/main" val="3059882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6858000"/>
          </a:xfrm>
        </p:spPr>
        <p:style>
          <a:lnRef idx="1">
            <a:schemeClr val="accent6"/>
          </a:lnRef>
          <a:fillRef idx="2">
            <a:schemeClr val="accent6"/>
          </a:fillRef>
          <a:effectRef idx="1">
            <a:schemeClr val="accent6"/>
          </a:effectRef>
          <a:fontRef idx="minor">
            <a:schemeClr val="dk1"/>
          </a:fontRef>
        </p:style>
        <p:txBody>
          <a:bodyPr tIns="144000"/>
          <a:lstStyle/>
          <a:p>
            <a:endParaRPr lang="ru-RU" dirty="0"/>
          </a:p>
        </p:txBody>
      </p:sp>
      <p:sp>
        <p:nvSpPr>
          <p:cNvPr id="4" name="Скругленный прямоугольник 3"/>
          <p:cNvSpPr/>
          <p:nvPr/>
        </p:nvSpPr>
        <p:spPr>
          <a:xfrm>
            <a:off x="827584" y="116632"/>
            <a:ext cx="7560840" cy="122413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tIns="324000" rtlCol="0" anchor="ctr"/>
          <a:lstStyle/>
          <a:p>
            <a:pPr algn="ctr">
              <a:lnSpc>
                <a:spcPct val="90000"/>
              </a:lnSpc>
            </a:pPr>
            <a:r>
              <a:rPr lang="ru-RU" sz="2400" b="1" dirty="0" smtClean="0">
                <a:solidFill>
                  <a:schemeClr val="tx1"/>
                </a:solidFill>
              </a:rPr>
              <a:t>1-3 ст. В </a:t>
            </a:r>
            <a:r>
              <a:rPr lang="ru-RU" sz="2400" b="1" dirty="0">
                <a:solidFill>
                  <a:schemeClr val="tx1"/>
                </a:solidFill>
              </a:rPr>
              <a:t>те дни вышло от кесаря Августа повеление сделать перепись по всей земле</a:t>
            </a:r>
            <a:r>
              <a:rPr lang="ru-RU" sz="2400" b="1" dirty="0" smtClean="0">
                <a:solidFill>
                  <a:schemeClr val="tx1"/>
                </a:solidFill>
              </a:rPr>
              <a:t>.  </a:t>
            </a:r>
            <a:r>
              <a:rPr lang="ru-RU" sz="2400" b="1" dirty="0">
                <a:solidFill>
                  <a:schemeClr val="tx1"/>
                </a:solidFill>
              </a:rPr>
              <a:t>Эта перепись была первая в правление </a:t>
            </a:r>
            <a:r>
              <a:rPr lang="ru-RU" sz="2400" b="1" dirty="0" err="1">
                <a:solidFill>
                  <a:schemeClr val="tx1"/>
                </a:solidFill>
              </a:rPr>
              <a:t>Квириния</a:t>
            </a:r>
            <a:r>
              <a:rPr lang="ru-RU" sz="2400" b="1" dirty="0">
                <a:solidFill>
                  <a:schemeClr val="tx1"/>
                </a:solidFill>
              </a:rPr>
              <a:t> </a:t>
            </a:r>
            <a:r>
              <a:rPr lang="ru-RU" sz="2400" b="1" dirty="0" err="1">
                <a:solidFill>
                  <a:schemeClr val="tx1"/>
                </a:solidFill>
              </a:rPr>
              <a:t>Сириею</a:t>
            </a:r>
            <a:r>
              <a:rPr lang="ru-RU" sz="2400" b="1" dirty="0" smtClean="0">
                <a:solidFill>
                  <a:schemeClr val="tx1"/>
                </a:solidFill>
              </a:rPr>
              <a:t>.</a:t>
            </a:r>
            <a:r>
              <a:rPr lang="ru-RU" sz="2400" b="1" dirty="0">
                <a:solidFill>
                  <a:schemeClr val="tx1"/>
                </a:solidFill>
              </a:rPr>
              <a:t> </a:t>
            </a:r>
            <a:r>
              <a:rPr lang="ru-RU" sz="2400" b="1" dirty="0" smtClean="0">
                <a:solidFill>
                  <a:schemeClr val="tx1"/>
                </a:solidFill>
              </a:rPr>
              <a:t>И </a:t>
            </a:r>
            <a:r>
              <a:rPr lang="ru-RU" sz="2400" b="1" dirty="0">
                <a:solidFill>
                  <a:schemeClr val="tx1"/>
                </a:solidFill>
              </a:rPr>
              <a:t>пошли все записываться, каждый в свой город.</a:t>
            </a:r>
          </a:p>
          <a:p>
            <a:endParaRPr lang="ru-RU" dirty="0">
              <a:solidFill>
                <a:srgbClr val="002060"/>
              </a:solidFill>
            </a:endParaRPr>
          </a:p>
        </p:txBody>
      </p:sp>
      <p:pic>
        <p:nvPicPr>
          <p:cNvPr id="11266" name="Picture 2" descr="I:\лекции по Н. З\фото\перепись квир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86" y="1556792"/>
            <a:ext cx="8547030" cy="284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4581128"/>
            <a:ext cx="8521987" cy="1368152"/>
          </a:xfrm>
          <a:prstGeom prst="rect">
            <a:avLst/>
          </a:prstGeom>
          <a:solidFill>
            <a:srgbClr val="FFC000"/>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a:t>
            </a:r>
            <a:r>
              <a:rPr lang="ru-RU" b="1" i="1" dirty="0" smtClean="0">
                <a:solidFill>
                  <a:schemeClr val="tx1"/>
                </a:solidFill>
              </a:rPr>
              <a:t>перепись по всей земле</a:t>
            </a:r>
            <a:r>
              <a:rPr lang="ru-RU" b="1" dirty="0" smtClean="0">
                <a:solidFill>
                  <a:schemeClr val="tx1"/>
                </a:solidFill>
              </a:rPr>
              <a:t>» - то есть  вселенский масштаб </a:t>
            </a:r>
            <a:r>
              <a:rPr lang="ru-RU" b="1" dirty="0">
                <a:solidFill>
                  <a:schemeClr val="tx1"/>
                </a:solidFill>
              </a:rPr>
              <a:t>переписи </a:t>
            </a:r>
            <a:r>
              <a:rPr lang="ru-RU" b="1" dirty="0" smtClean="0">
                <a:solidFill>
                  <a:schemeClr val="tx1"/>
                </a:solidFill>
              </a:rPr>
              <a:t>(для всей </a:t>
            </a:r>
            <a:r>
              <a:rPr lang="ru-RU" b="1" dirty="0">
                <a:solidFill>
                  <a:schemeClr val="tx1"/>
                </a:solidFill>
              </a:rPr>
              <a:t>Римской </a:t>
            </a:r>
            <a:r>
              <a:rPr lang="ru-RU" b="1" dirty="0" smtClean="0">
                <a:solidFill>
                  <a:schemeClr val="tx1"/>
                </a:solidFill>
              </a:rPr>
              <a:t>Империи). У светских историков мы не встречаем указание на такую перепись. Иосиф Флавий говорит о переписи законченной после правления </a:t>
            </a:r>
            <a:r>
              <a:rPr lang="ru-RU" b="1" dirty="0" err="1" smtClean="0">
                <a:solidFill>
                  <a:schemeClr val="tx1"/>
                </a:solidFill>
              </a:rPr>
              <a:t>Архелая</a:t>
            </a:r>
            <a:r>
              <a:rPr lang="ru-RU" b="1" dirty="0" smtClean="0">
                <a:solidFill>
                  <a:schemeClr val="tx1"/>
                </a:solidFill>
              </a:rPr>
              <a:t> – 6 г. </a:t>
            </a:r>
            <a:r>
              <a:rPr lang="ru-RU" b="1" dirty="0">
                <a:solidFill>
                  <a:schemeClr val="tx1"/>
                </a:solidFill>
              </a:rPr>
              <a:t>п</a:t>
            </a:r>
            <a:r>
              <a:rPr lang="ru-RU" b="1" dirty="0" smtClean="0">
                <a:solidFill>
                  <a:schemeClr val="tx1"/>
                </a:solidFill>
              </a:rPr>
              <a:t>о Р.Х. – библейские критики видят в этом указание на недостоверность сказания ев. Луки. Но истории известно, что подобные переписи в </a:t>
            </a:r>
            <a:r>
              <a:rPr lang="ru-RU" b="1" dirty="0">
                <a:solidFill>
                  <a:schemeClr val="tx1"/>
                </a:solidFill>
              </a:rPr>
              <a:t>древности </a:t>
            </a:r>
            <a:r>
              <a:rPr lang="ru-RU" b="1" dirty="0" smtClean="0">
                <a:solidFill>
                  <a:schemeClr val="tx1"/>
                </a:solidFill>
              </a:rPr>
              <a:t>могли </a:t>
            </a:r>
            <a:r>
              <a:rPr lang="ru-RU" b="1" dirty="0">
                <a:solidFill>
                  <a:schemeClr val="tx1"/>
                </a:solidFill>
              </a:rPr>
              <a:t>продолжаться от 15 до 40 лет.</a:t>
            </a:r>
          </a:p>
        </p:txBody>
      </p:sp>
      <p:sp>
        <p:nvSpPr>
          <p:cNvPr id="6" name="Прямоугольник 5"/>
          <p:cNvSpPr/>
          <p:nvPr/>
        </p:nvSpPr>
        <p:spPr>
          <a:xfrm>
            <a:off x="298485" y="6093296"/>
            <a:ext cx="8547030" cy="648072"/>
          </a:xfrm>
          <a:prstGeom prst="rect">
            <a:avLst/>
          </a:prstGeom>
          <a:solidFill>
            <a:srgbClr val="FFC000"/>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Еврейские обычаи требовали, чтобы запись велась по коленам, родам и племенам, для чего каждому требовалось явиться на перепись в тот город, где некогда жил глава его рода </a:t>
            </a:r>
            <a:endParaRPr lang="ru-RU" b="1" dirty="0">
              <a:solidFill>
                <a:schemeClr val="tx1"/>
              </a:solidFill>
            </a:endParaRPr>
          </a:p>
        </p:txBody>
      </p:sp>
    </p:spTree>
    <p:extLst>
      <p:ext uri="{BB962C8B-B14F-4D97-AF65-F5344CB8AC3E}">
        <p14:creationId xmlns:p14="http://schemas.microsoft.com/office/powerpoint/2010/main" val="1046622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endParaRPr lang="ru-RU" dirty="0"/>
          </a:p>
        </p:txBody>
      </p:sp>
      <p:pic>
        <p:nvPicPr>
          <p:cNvPr id="4099" name="Picture 3" descr="I:\лекции по Н. З\фото\перепись в Вифлееме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6421"/>
            <a:ext cx="7848872" cy="42949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79512" y="188640"/>
            <a:ext cx="864096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lnSpc>
                <a:spcPct val="80000"/>
              </a:lnSpc>
            </a:pPr>
            <a:r>
              <a:rPr lang="ru-RU" sz="2400" b="1" dirty="0" smtClean="0">
                <a:solidFill>
                  <a:schemeClr val="tx1"/>
                </a:solidFill>
              </a:rPr>
              <a:t>4-5 ст.: «И </a:t>
            </a:r>
            <a:r>
              <a:rPr lang="ru-RU" sz="2400" b="1" dirty="0">
                <a:solidFill>
                  <a:schemeClr val="tx1"/>
                </a:solidFill>
              </a:rPr>
              <a:t>пошли все записываться, каждый в свой город</a:t>
            </a:r>
            <a:r>
              <a:rPr lang="ru-RU" sz="2400" b="1" dirty="0" smtClean="0">
                <a:solidFill>
                  <a:schemeClr val="tx1"/>
                </a:solidFill>
              </a:rPr>
              <a:t>. Пошел </a:t>
            </a:r>
            <a:r>
              <a:rPr lang="ru-RU" sz="2400" b="1" dirty="0">
                <a:solidFill>
                  <a:schemeClr val="tx1"/>
                </a:solidFill>
              </a:rPr>
              <a:t>также и Иосиф из Галилеи, из города Назарета, в Иудею, в город Давидов, называемый Вифлеем, потому что он был из дома и рода </a:t>
            </a:r>
            <a:r>
              <a:rPr lang="ru-RU" sz="2400" b="1" dirty="0" err="1">
                <a:solidFill>
                  <a:schemeClr val="tx1"/>
                </a:solidFill>
              </a:rPr>
              <a:t>Давидова</a:t>
            </a:r>
            <a:r>
              <a:rPr lang="ru-RU" sz="2400" b="1" dirty="0" smtClean="0">
                <a:solidFill>
                  <a:schemeClr val="tx1"/>
                </a:solidFill>
              </a:rPr>
              <a:t>, записаться </a:t>
            </a:r>
            <a:r>
              <a:rPr lang="ru-RU" sz="2400" b="1" dirty="0">
                <a:solidFill>
                  <a:schemeClr val="tx1"/>
                </a:solidFill>
              </a:rPr>
              <a:t>с Мариею, обрученною ему женою, которая была </a:t>
            </a:r>
            <a:r>
              <a:rPr lang="ru-RU" sz="2400" b="1" dirty="0" smtClean="0">
                <a:solidFill>
                  <a:schemeClr val="tx1"/>
                </a:solidFill>
              </a:rPr>
              <a:t>беременна».</a:t>
            </a:r>
            <a:endParaRPr lang="ru-RU" sz="2400" b="1" dirty="0">
              <a:solidFill>
                <a:schemeClr val="tx1"/>
              </a:solidFill>
            </a:endParaRPr>
          </a:p>
        </p:txBody>
      </p:sp>
    </p:spTree>
    <p:extLst>
      <p:ext uri="{BB962C8B-B14F-4D97-AF65-F5344CB8AC3E}">
        <p14:creationId xmlns:p14="http://schemas.microsoft.com/office/powerpoint/2010/main" val="59443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9144000" cy="6874411"/>
          </a:xfrm>
        </p:spPr>
        <p:style>
          <a:lnRef idx="3">
            <a:schemeClr val="lt1"/>
          </a:lnRef>
          <a:fillRef idx="1">
            <a:schemeClr val="accent1"/>
          </a:fillRef>
          <a:effectRef idx="1">
            <a:schemeClr val="accent1"/>
          </a:effectRef>
          <a:fontRef idx="minor">
            <a:schemeClr val="lt1"/>
          </a:fontRef>
        </p:style>
        <p:txBody>
          <a:bodyPr/>
          <a:lstStyle/>
          <a:p>
            <a:endParaRPr lang="ru-RU" dirty="0"/>
          </a:p>
        </p:txBody>
      </p:sp>
      <p:sp>
        <p:nvSpPr>
          <p:cNvPr id="4" name="Скругленный прямоугольник 3"/>
          <p:cNvSpPr/>
          <p:nvPr/>
        </p:nvSpPr>
        <p:spPr>
          <a:xfrm>
            <a:off x="1187624" y="116632"/>
            <a:ext cx="6984776" cy="86409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solidFill>
                  <a:schemeClr val="tx1"/>
                </a:solidFill>
              </a:rPr>
              <a:t>Благовестие</a:t>
            </a:r>
            <a:r>
              <a:rPr lang="ru-RU" sz="2800" b="1" dirty="0" smtClean="0">
                <a:solidFill>
                  <a:schemeClr val="tx1"/>
                </a:solidFill>
              </a:rPr>
              <a:t> Иосифу о рождении </a:t>
            </a:r>
          </a:p>
          <a:p>
            <a:pPr algn="ctr"/>
            <a:r>
              <a:rPr lang="ru-RU" sz="2800" b="1" dirty="0" smtClean="0">
                <a:solidFill>
                  <a:schemeClr val="tx1"/>
                </a:solidFill>
              </a:rPr>
              <a:t>от Девы Марии Господа (Мф. 1, 18-25) </a:t>
            </a:r>
            <a:endParaRPr lang="ru-RU" sz="2800" b="1" dirty="0">
              <a:solidFill>
                <a:schemeClr val="tx1"/>
              </a:solidFill>
            </a:endParaRPr>
          </a:p>
        </p:txBody>
      </p:sp>
      <p:pic>
        <p:nvPicPr>
          <p:cNvPr id="5" name="Рисунок 4" descr="Явление ангела св. Иосифу во сне">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4042" y="1124744"/>
            <a:ext cx="5616624" cy="5733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14398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6875884"/>
          </a:xfrm>
          <a:solidFill>
            <a:srgbClr val="002060"/>
          </a:solidFill>
        </p:spPr>
        <p:txBody>
          <a:bodyPr/>
          <a:lstStyle/>
          <a:p>
            <a:endParaRPr lang="ru-RU" dirty="0"/>
          </a:p>
        </p:txBody>
      </p:sp>
      <p:sp>
        <p:nvSpPr>
          <p:cNvPr id="4" name="Скругленный прямоугольник 3"/>
          <p:cNvSpPr/>
          <p:nvPr/>
        </p:nvSpPr>
        <p:spPr>
          <a:xfrm>
            <a:off x="5364088" y="188640"/>
            <a:ext cx="3600400" cy="18002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2000" b="1" dirty="0" smtClean="0">
                <a:solidFill>
                  <a:schemeClr val="tx1"/>
                </a:solidFill>
              </a:rPr>
              <a:t>6-7 ст.: «Когда </a:t>
            </a:r>
            <a:r>
              <a:rPr lang="ru-RU" sz="2000" b="1" dirty="0">
                <a:solidFill>
                  <a:schemeClr val="tx1"/>
                </a:solidFill>
              </a:rPr>
              <a:t>же они были там, наступило время родить Ей</a:t>
            </a:r>
            <a:r>
              <a:rPr lang="ru-RU" sz="2000" b="1" dirty="0" smtClean="0">
                <a:solidFill>
                  <a:schemeClr val="tx1"/>
                </a:solidFill>
              </a:rPr>
              <a:t>; и </a:t>
            </a:r>
            <a:r>
              <a:rPr lang="ru-RU" sz="2000" b="1" dirty="0">
                <a:solidFill>
                  <a:schemeClr val="tx1"/>
                </a:solidFill>
              </a:rPr>
              <a:t>родила Сына своего Первенца, и спеленала Его, и положила Его в ясли, потому что не было им места в </a:t>
            </a:r>
            <a:r>
              <a:rPr lang="ru-RU" sz="2000" b="1" dirty="0" smtClean="0">
                <a:solidFill>
                  <a:schemeClr val="tx1"/>
                </a:solidFill>
              </a:rPr>
              <a:t>гостинице».</a:t>
            </a:r>
            <a:endParaRPr lang="ru-RU" sz="2000" b="1" dirty="0">
              <a:solidFill>
                <a:schemeClr val="tx1"/>
              </a:solidFill>
            </a:endParaRPr>
          </a:p>
        </p:txBody>
      </p:sp>
      <p:pic>
        <p:nvPicPr>
          <p:cNvPr id="12292" name="Picture 4" descr="I:\лекции по Н. З\фото\Григорий Гагарин. Рождество Христов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4820"/>
            <a:ext cx="4938121" cy="65527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64088" y="2132856"/>
            <a:ext cx="3600400" cy="576064"/>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Сама «</a:t>
            </a:r>
            <a:r>
              <a:rPr lang="ru-RU" sz="1600" b="1" i="1" dirty="0" smtClean="0">
                <a:solidFill>
                  <a:schemeClr val="tx1"/>
                </a:solidFill>
              </a:rPr>
              <a:t>спеленала Его</a:t>
            </a:r>
            <a:r>
              <a:rPr lang="ru-RU" sz="1600" b="1" dirty="0" smtClean="0">
                <a:solidFill>
                  <a:schemeClr val="tx1"/>
                </a:solidFill>
              </a:rPr>
              <a:t>» - </a:t>
            </a:r>
            <a:r>
              <a:rPr lang="ru-RU" sz="1600" b="1" dirty="0">
                <a:solidFill>
                  <a:schemeClr val="tx1"/>
                </a:solidFill>
              </a:rPr>
              <a:t>значит роды были совершенно безболезненными. </a:t>
            </a:r>
          </a:p>
        </p:txBody>
      </p:sp>
      <p:sp>
        <p:nvSpPr>
          <p:cNvPr id="6" name="Прямоугольник 5"/>
          <p:cNvSpPr/>
          <p:nvPr/>
        </p:nvSpPr>
        <p:spPr>
          <a:xfrm>
            <a:off x="5364088" y="6093643"/>
            <a:ext cx="3600400" cy="359693"/>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a:t>
            </a:r>
            <a:r>
              <a:rPr lang="ru-RU" sz="1600" b="1" i="1" dirty="0" smtClean="0">
                <a:solidFill>
                  <a:schemeClr val="tx1"/>
                </a:solidFill>
              </a:rPr>
              <a:t>Ясли</a:t>
            </a:r>
            <a:r>
              <a:rPr lang="ru-RU" sz="1600" b="1" dirty="0" smtClean="0">
                <a:solidFill>
                  <a:schemeClr val="tx1"/>
                </a:solidFill>
              </a:rPr>
              <a:t>» – </a:t>
            </a:r>
            <a:r>
              <a:rPr lang="ru-RU" sz="1600" b="1" dirty="0">
                <a:solidFill>
                  <a:schemeClr val="tx1"/>
                </a:solidFill>
              </a:rPr>
              <a:t>кормушка для скота</a:t>
            </a:r>
            <a:endParaRPr lang="ru-RU" sz="1600" dirty="0">
              <a:solidFill>
                <a:schemeClr val="tx1"/>
              </a:solidFill>
            </a:endParaRPr>
          </a:p>
        </p:txBody>
      </p:sp>
      <p:sp>
        <p:nvSpPr>
          <p:cNvPr id="7" name="Прямоугольник 6"/>
          <p:cNvSpPr/>
          <p:nvPr/>
        </p:nvSpPr>
        <p:spPr>
          <a:xfrm>
            <a:off x="5364088" y="3068960"/>
            <a:ext cx="3600400" cy="2736304"/>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chemeClr val="tx1"/>
                </a:solidFill>
              </a:rPr>
              <a:t>«Дева </a:t>
            </a:r>
            <a:r>
              <a:rPr lang="ru-RU" sz="1600" b="1" i="1" dirty="0">
                <a:solidFill>
                  <a:schemeClr val="tx1"/>
                </a:solidFill>
              </a:rPr>
              <a:t>совершила рождение, будучи во время рождения преисполнена духовной, святейшей радости. Болезни не сопровождали этого рождения, подобно тому, как болезни не сопровождали взятия Евы из Адама. Они не могли иметь тут места, будучи одной из казней за первородный грех, а этот грех не имел тут </a:t>
            </a:r>
            <a:r>
              <a:rPr lang="ru-RU" sz="1600" b="1" i="1" dirty="0" smtClean="0">
                <a:solidFill>
                  <a:schemeClr val="tx1"/>
                </a:solidFill>
              </a:rPr>
              <a:t>места»</a:t>
            </a:r>
          </a:p>
          <a:p>
            <a:pPr algn="ctr"/>
            <a:r>
              <a:rPr lang="ru-RU" sz="1600" b="1" dirty="0" err="1" smtClean="0">
                <a:solidFill>
                  <a:schemeClr val="tx1"/>
                </a:solidFill>
              </a:rPr>
              <a:t>Свт</a:t>
            </a:r>
            <a:r>
              <a:rPr lang="ru-RU" sz="1600" b="1" dirty="0" smtClean="0">
                <a:solidFill>
                  <a:schemeClr val="tx1"/>
                </a:solidFill>
              </a:rPr>
              <a:t>. Игнатий Брянчанинов</a:t>
            </a:r>
            <a:endParaRPr lang="ru-RU" sz="1600" b="1" dirty="0">
              <a:solidFill>
                <a:schemeClr val="tx1"/>
              </a:solidFill>
            </a:endParaRPr>
          </a:p>
        </p:txBody>
      </p:sp>
    </p:spTree>
    <p:extLst>
      <p:ext uri="{BB962C8B-B14F-4D97-AF65-F5344CB8AC3E}">
        <p14:creationId xmlns:p14="http://schemas.microsoft.com/office/powerpoint/2010/main" val="148080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7384"/>
            <a:ext cx="9144000" cy="68580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lstStyle/>
          <a:p>
            <a:endParaRPr lang="ru-RU" dirty="0"/>
          </a:p>
        </p:txBody>
      </p:sp>
      <p:pic>
        <p:nvPicPr>
          <p:cNvPr id="4" name="Picture 3" descr="I:\лекции по Н. З\фото\не нашлось дом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21110"/>
            <a:ext cx="4512385" cy="3155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1560" y="116632"/>
            <a:ext cx="7776864" cy="504056"/>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rPr>
              <a:t>«не </a:t>
            </a:r>
            <a:r>
              <a:rPr lang="ru-RU" sz="2800" b="1" dirty="0">
                <a:solidFill>
                  <a:srgbClr val="002060"/>
                </a:solidFill>
              </a:rPr>
              <a:t>было им места в </a:t>
            </a:r>
            <a:r>
              <a:rPr lang="ru-RU" sz="2800" b="1" dirty="0" smtClean="0">
                <a:solidFill>
                  <a:srgbClr val="002060"/>
                </a:solidFill>
              </a:rPr>
              <a:t>гостинице»</a:t>
            </a:r>
            <a:endParaRPr lang="ru-RU" sz="2800" dirty="0"/>
          </a:p>
        </p:txBody>
      </p:sp>
      <p:sp>
        <p:nvSpPr>
          <p:cNvPr id="6" name="Скругленный прямоугольник 5"/>
          <p:cNvSpPr/>
          <p:nvPr/>
        </p:nvSpPr>
        <p:spPr>
          <a:xfrm>
            <a:off x="323528" y="4365104"/>
            <a:ext cx="8568952" cy="64807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 из-за множества </a:t>
            </a:r>
            <a:r>
              <a:rPr lang="ru-RU" sz="2000" b="1" dirty="0">
                <a:solidFill>
                  <a:schemeClr val="tx1"/>
                </a:solidFill>
              </a:rPr>
              <a:t>путешественников, приехавших </a:t>
            </a:r>
            <a:r>
              <a:rPr lang="ru-RU" sz="2000" b="1" dirty="0" smtClean="0">
                <a:solidFill>
                  <a:schemeClr val="tx1"/>
                </a:solidFill>
              </a:rPr>
              <a:t>раньше для переписи</a:t>
            </a:r>
            <a:endParaRPr lang="ru-RU" sz="2000" b="1" dirty="0">
              <a:solidFill>
                <a:schemeClr val="tx1"/>
              </a:solidFill>
            </a:endParaRPr>
          </a:p>
        </p:txBody>
      </p:sp>
      <p:sp>
        <p:nvSpPr>
          <p:cNvPr id="7" name="Скругленный прямоугольник 6"/>
          <p:cNvSpPr/>
          <p:nvPr/>
        </p:nvSpPr>
        <p:spPr>
          <a:xfrm>
            <a:off x="2629322" y="5228034"/>
            <a:ext cx="3672408" cy="50522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2</a:t>
            </a:r>
            <a:r>
              <a:rPr lang="ru-RU" sz="2000" b="1" dirty="0" smtClean="0">
                <a:solidFill>
                  <a:schemeClr val="tx1"/>
                </a:solidFill>
              </a:rPr>
              <a:t>) </a:t>
            </a:r>
            <a:r>
              <a:rPr lang="ru-RU" sz="2000" b="1" dirty="0">
                <a:solidFill>
                  <a:schemeClr val="tx1"/>
                </a:solidFill>
              </a:rPr>
              <a:t>из-за своей бедности</a:t>
            </a:r>
            <a:endParaRPr lang="ru-RU" sz="2000" dirty="0">
              <a:solidFill>
                <a:schemeClr val="tx1"/>
              </a:solidFill>
            </a:endParaRPr>
          </a:p>
        </p:txBody>
      </p:sp>
      <p:sp>
        <p:nvSpPr>
          <p:cNvPr id="8" name="Скругленный прямоугольник 7"/>
          <p:cNvSpPr/>
          <p:nvPr/>
        </p:nvSpPr>
        <p:spPr>
          <a:xfrm>
            <a:off x="323528" y="5949280"/>
            <a:ext cx="8568952" cy="64807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 из-за военного гарнизона, прибывшего в город усмирять волнения «</a:t>
            </a:r>
            <a:r>
              <a:rPr lang="ru-RU" sz="2000" b="1" dirty="0" err="1" smtClean="0">
                <a:solidFill>
                  <a:schemeClr val="tx1"/>
                </a:solidFill>
              </a:rPr>
              <a:t>зилотов</a:t>
            </a:r>
            <a:r>
              <a:rPr lang="ru-RU" sz="2000" b="1" dirty="0" smtClean="0">
                <a:solidFill>
                  <a:schemeClr val="tx1"/>
                </a:solidFill>
              </a:rPr>
              <a:t>», противящихся переписи римлян</a:t>
            </a:r>
            <a:endParaRPr lang="ru-RU" sz="2000" b="1" dirty="0">
              <a:solidFill>
                <a:schemeClr val="tx1"/>
              </a:solidFill>
            </a:endParaRPr>
          </a:p>
        </p:txBody>
      </p:sp>
      <p:pic>
        <p:nvPicPr>
          <p:cNvPr id="14338" name="Picture 2" descr="I:\лекции по Н. З\фото\Рождени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2882"/>
            <a:ext cx="4356484" cy="3164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393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23554" name="Picture 2" descr="I:\лекции по Н. З\фото\вол и осе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84976" cy="4741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251520" y="260648"/>
            <a:ext cx="86409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По древнему преданию во время рождения Спасителя около яслей стояли вол и осел, как бы знаком того, что </a:t>
            </a:r>
            <a:r>
              <a:rPr lang="ru-RU" b="1" i="1" dirty="0">
                <a:solidFill>
                  <a:schemeClr val="tx1"/>
                </a:solidFill>
              </a:rPr>
              <a:t>«вол знает владетеля своего, и осел ясли господина своего; а Израиль не знает Меня, народ Мой не разумеет»</a:t>
            </a:r>
            <a:r>
              <a:rPr lang="ru-RU" b="1" dirty="0">
                <a:solidFill>
                  <a:schemeClr val="tx1"/>
                </a:solidFill>
              </a:rPr>
              <a:t> (</a:t>
            </a:r>
            <a:r>
              <a:rPr lang="ru-RU" b="1" dirty="0" err="1" smtClean="0">
                <a:solidFill>
                  <a:schemeClr val="tx1"/>
                </a:solidFill>
              </a:rPr>
              <a:t>Ис</a:t>
            </a:r>
            <a:r>
              <a:rPr lang="ru-RU" b="1" dirty="0" smtClean="0">
                <a:solidFill>
                  <a:schemeClr val="tx1"/>
                </a:solidFill>
              </a:rPr>
              <a:t>. 1,3</a:t>
            </a:r>
            <a:r>
              <a:rPr lang="ru-RU" b="1" dirty="0">
                <a:solidFill>
                  <a:schemeClr val="tx1"/>
                </a:solidFill>
              </a:rPr>
              <a:t>). </a:t>
            </a:r>
          </a:p>
        </p:txBody>
      </p:sp>
    </p:spTree>
    <p:extLst>
      <p:ext uri="{BB962C8B-B14F-4D97-AF65-F5344CB8AC3E}">
        <p14:creationId xmlns:p14="http://schemas.microsoft.com/office/powerpoint/2010/main" val="62847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83568" y="1700808"/>
            <a:ext cx="8003232" cy="4425355"/>
          </a:xfrm>
        </p:spPr>
        <p:txBody>
          <a:bodyPr/>
          <a:lstStyle/>
          <a:p>
            <a:endParaRPr lang="ru-RU" dirty="0"/>
          </a:p>
        </p:txBody>
      </p:sp>
      <p:sp>
        <p:nvSpPr>
          <p:cNvPr id="4" name="Скругленный прямоугольник 3"/>
          <p:cNvSpPr/>
          <p:nvPr/>
        </p:nvSpPr>
        <p:spPr>
          <a:xfrm>
            <a:off x="1547664" y="188640"/>
            <a:ext cx="6264696" cy="7200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a:solidFill>
                  <a:schemeClr val="tx1"/>
                </a:solidFill>
              </a:rPr>
              <a:t>Поклонение </a:t>
            </a:r>
            <a:r>
              <a:rPr lang="ru-RU" sz="2800" b="1" dirty="0" smtClean="0">
                <a:solidFill>
                  <a:schemeClr val="tx1"/>
                </a:solidFill>
              </a:rPr>
              <a:t>пастухов </a:t>
            </a:r>
            <a:r>
              <a:rPr lang="ru-RU" sz="2800" b="1" dirty="0">
                <a:solidFill>
                  <a:schemeClr val="tx1"/>
                </a:solidFill>
              </a:rPr>
              <a:t>(Лк.2, 8-20)</a:t>
            </a:r>
          </a:p>
        </p:txBody>
      </p:sp>
      <p:pic>
        <p:nvPicPr>
          <p:cNvPr id="4098" name="Picture 2" descr="E:\лекции по Н. З\фото\Рождесто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799377" cy="554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75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4000"/>
            </a:blip>
            <a:srcRect/>
            <a:stretch>
              <a:fillRect/>
            </a:stretch>
          </a:blipFill>
        </p:spPr>
        <p:txBody>
          <a:bodyPr lIns="360000" tIns="180000">
            <a:noAutofit/>
          </a:bodyPr>
          <a:lstStyle/>
          <a:p>
            <a:pPr marL="0" indent="0" algn="ctr">
              <a:buNone/>
            </a:pPr>
            <a:r>
              <a:rPr lang="ru-RU" sz="2000" b="1" dirty="0" err="1" smtClean="0">
                <a:solidFill>
                  <a:srgbClr val="002060"/>
                </a:solidFill>
              </a:rPr>
              <a:t>Лк</a:t>
            </a:r>
            <a:r>
              <a:rPr lang="ru-RU" sz="2000" b="1" dirty="0" smtClean="0">
                <a:solidFill>
                  <a:srgbClr val="002060"/>
                </a:solidFill>
              </a:rPr>
              <a:t>. 2, 8-20:</a:t>
            </a:r>
          </a:p>
          <a:p>
            <a:pPr marL="0" indent="0">
              <a:spcBef>
                <a:spcPts val="0"/>
              </a:spcBef>
              <a:buNone/>
            </a:pPr>
            <a:r>
              <a:rPr lang="ru-RU" sz="2000" dirty="0" smtClean="0">
                <a:solidFill>
                  <a:srgbClr val="002060"/>
                </a:solidFill>
              </a:rPr>
              <a:t>8</a:t>
            </a:r>
            <a:r>
              <a:rPr lang="ru-RU" sz="2000" dirty="0">
                <a:solidFill>
                  <a:srgbClr val="002060"/>
                </a:solidFill>
              </a:rPr>
              <a:t>. В той стране были на поле пастухи, которые содержали ночную стражу у стада своего.</a:t>
            </a:r>
          </a:p>
          <a:p>
            <a:pPr marL="0" indent="0">
              <a:spcBef>
                <a:spcPts val="0"/>
              </a:spcBef>
              <a:buNone/>
            </a:pPr>
            <a:r>
              <a:rPr lang="ru-RU" sz="2000" dirty="0">
                <a:solidFill>
                  <a:srgbClr val="002060"/>
                </a:solidFill>
              </a:rPr>
              <a:t>9. Вдруг предстал им Ангел Господень, и слава Господня осияла их; и убоялись страхом великим.</a:t>
            </a:r>
          </a:p>
          <a:p>
            <a:pPr marL="0" indent="0">
              <a:spcBef>
                <a:spcPts val="0"/>
              </a:spcBef>
              <a:buNone/>
            </a:pPr>
            <a:r>
              <a:rPr lang="ru-RU" sz="2000" dirty="0">
                <a:solidFill>
                  <a:srgbClr val="002060"/>
                </a:solidFill>
              </a:rPr>
              <a:t>10. И сказал им Ангел: не бойтесь; я возвещаю вам великую радость, которая будет всем людям:</a:t>
            </a:r>
          </a:p>
          <a:p>
            <a:pPr marL="0" indent="0">
              <a:spcBef>
                <a:spcPts val="0"/>
              </a:spcBef>
              <a:buNone/>
            </a:pPr>
            <a:r>
              <a:rPr lang="ru-RU" sz="2000" dirty="0">
                <a:solidFill>
                  <a:srgbClr val="002060"/>
                </a:solidFill>
              </a:rPr>
              <a:t>11. ибо ныне родился вам в городе </a:t>
            </a:r>
            <a:r>
              <a:rPr lang="ru-RU" sz="2000" dirty="0" err="1">
                <a:solidFill>
                  <a:srgbClr val="002060"/>
                </a:solidFill>
              </a:rPr>
              <a:t>Давидовом</a:t>
            </a:r>
            <a:r>
              <a:rPr lang="ru-RU" sz="2000" dirty="0">
                <a:solidFill>
                  <a:srgbClr val="002060"/>
                </a:solidFill>
              </a:rPr>
              <a:t> Спаситель, Который есть Христос Господь;</a:t>
            </a:r>
          </a:p>
          <a:p>
            <a:pPr marL="0" indent="0">
              <a:spcBef>
                <a:spcPts val="0"/>
              </a:spcBef>
              <a:buNone/>
            </a:pPr>
            <a:r>
              <a:rPr lang="ru-RU" sz="2000" dirty="0">
                <a:solidFill>
                  <a:srgbClr val="002060"/>
                </a:solidFill>
              </a:rPr>
              <a:t>12. и вот вам знак: вы найдете Младенца в пеленах, лежащего в яслях.</a:t>
            </a:r>
          </a:p>
          <a:p>
            <a:pPr marL="0" indent="0">
              <a:spcBef>
                <a:spcPts val="0"/>
              </a:spcBef>
              <a:buNone/>
            </a:pPr>
            <a:r>
              <a:rPr lang="ru-RU" sz="2000" dirty="0">
                <a:solidFill>
                  <a:srgbClr val="002060"/>
                </a:solidFill>
              </a:rPr>
              <a:t>13. И внезапно явилось с Ангелом многочисленное воинство небесное, славящее Бога и взывающее:</a:t>
            </a:r>
          </a:p>
          <a:p>
            <a:pPr marL="0" indent="0">
              <a:spcBef>
                <a:spcPts val="0"/>
              </a:spcBef>
              <a:buNone/>
            </a:pPr>
            <a:r>
              <a:rPr lang="ru-RU" sz="2000" dirty="0">
                <a:solidFill>
                  <a:srgbClr val="002060"/>
                </a:solidFill>
              </a:rPr>
              <a:t>14. слава в вышних Богу, и на земле мир, в человеках благоволение!</a:t>
            </a:r>
          </a:p>
          <a:p>
            <a:pPr marL="0" indent="0">
              <a:spcBef>
                <a:spcPts val="0"/>
              </a:spcBef>
              <a:buNone/>
            </a:pPr>
            <a:r>
              <a:rPr lang="ru-RU" sz="2000" dirty="0">
                <a:solidFill>
                  <a:srgbClr val="002060"/>
                </a:solidFill>
              </a:rPr>
              <a:t>15. Когда Ангелы отошли от них на небо, пастухи сказали друг другу: пойдем в Вифлеем и посмотрим, что там случилось, о чем возвестил нам Господь.</a:t>
            </a:r>
          </a:p>
          <a:p>
            <a:pPr marL="0" indent="0">
              <a:spcBef>
                <a:spcPts val="0"/>
              </a:spcBef>
              <a:buNone/>
            </a:pPr>
            <a:r>
              <a:rPr lang="ru-RU" sz="2000" dirty="0">
                <a:solidFill>
                  <a:srgbClr val="002060"/>
                </a:solidFill>
              </a:rPr>
              <a:t>16. И, поспешив, пришли и нашли Марию и Иосифа, и Младенца, лежащего в яслях.</a:t>
            </a:r>
          </a:p>
          <a:p>
            <a:pPr marL="0" indent="0">
              <a:spcBef>
                <a:spcPts val="0"/>
              </a:spcBef>
              <a:buNone/>
            </a:pPr>
            <a:r>
              <a:rPr lang="ru-RU" sz="2000" dirty="0">
                <a:solidFill>
                  <a:srgbClr val="002060"/>
                </a:solidFill>
              </a:rPr>
              <a:t>17. Увидев же, рассказали о том, что было возвещено им о Младенце Сем.</a:t>
            </a:r>
          </a:p>
          <a:p>
            <a:pPr marL="0" indent="0">
              <a:spcBef>
                <a:spcPts val="0"/>
              </a:spcBef>
              <a:buNone/>
            </a:pPr>
            <a:r>
              <a:rPr lang="ru-RU" sz="2000" dirty="0">
                <a:solidFill>
                  <a:srgbClr val="002060"/>
                </a:solidFill>
              </a:rPr>
              <a:t>18. И все слышавшие дивились тому, что рассказывали им пастухи.</a:t>
            </a:r>
          </a:p>
          <a:p>
            <a:pPr marL="0" indent="0">
              <a:spcBef>
                <a:spcPts val="0"/>
              </a:spcBef>
              <a:buNone/>
            </a:pPr>
            <a:r>
              <a:rPr lang="ru-RU" sz="2000" dirty="0">
                <a:solidFill>
                  <a:srgbClr val="002060"/>
                </a:solidFill>
              </a:rPr>
              <a:t>19. А Мария сохраняла все слова сии, слагая в сердце Своем.</a:t>
            </a:r>
          </a:p>
          <a:p>
            <a:pPr marL="0" indent="0">
              <a:spcBef>
                <a:spcPts val="0"/>
              </a:spcBef>
              <a:buNone/>
            </a:pPr>
            <a:r>
              <a:rPr lang="ru-RU" sz="2000" dirty="0">
                <a:solidFill>
                  <a:srgbClr val="002060"/>
                </a:solidFill>
              </a:rPr>
              <a:t>20. И возвратились пастухи, славя и хваля Бога за все то, что слышали и видели, как им сказано было</a:t>
            </a:r>
            <a:r>
              <a:rPr lang="ru-RU" sz="2000" dirty="0" smtClean="0">
                <a:solidFill>
                  <a:srgbClr val="002060"/>
                </a:solidFill>
              </a:rPr>
              <a:t>.</a:t>
            </a:r>
            <a:endParaRPr lang="ru-RU" sz="2000" dirty="0">
              <a:solidFill>
                <a:srgbClr val="002060"/>
              </a:solidFill>
            </a:endParaRPr>
          </a:p>
        </p:txBody>
      </p:sp>
    </p:spTree>
    <p:extLst>
      <p:ext uri="{BB962C8B-B14F-4D97-AF65-F5344CB8AC3E}">
        <p14:creationId xmlns:p14="http://schemas.microsoft.com/office/powerpoint/2010/main" val="1105483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sp>
        <p:nvSpPr>
          <p:cNvPr id="4" name="Скругленный прямоугольник 3"/>
          <p:cNvSpPr/>
          <p:nvPr/>
        </p:nvSpPr>
        <p:spPr>
          <a:xfrm>
            <a:off x="467544" y="188640"/>
            <a:ext cx="8064896" cy="864096"/>
          </a:xfrm>
          <a:prstGeom prst="round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8 ст.: «В </a:t>
            </a:r>
            <a:r>
              <a:rPr lang="ru-RU" sz="2400" b="1" dirty="0">
                <a:solidFill>
                  <a:srgbClr val="002060"/>
                </a:solidFill>
              </a:rPr>
              <a:t>той стране были на поле пастухи, которые содержали ночную стражу у стада </a:t>
            </a:r>
            <a:r>
              <a:rPr lang="ru-RU" sz="2400" b="1" dirty="0" smtClean="0">
                <a:solidFill>
                  <a:srgbClr val="002060"/>
                </a:solidFill>
              </a:rPr>
              <a:t>своего».</a:t>
            </a:r>
            <a:endParaRPr lang="ru-RU" sz="2400" b="1" dirty="0"/>
          </a:p>
        </p:txBody>
      </p:sp>
      <p:pic>
        <p:nvPicPr>
          <p:cNvPr id="13315" name="Picture 3" descr="I:\лекции по Н. З\фото\пастухи в пол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6150910" cy="4767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372200" y="1556792"/>
            <a:ext cx="2592288" cy="375014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Стада, которые паслись здесь, назначались для храмовых жертв, </a:t>
            </a:r>
            <a:r>
              <a:rPr lang="ru-RU" sz="1600" b="1" dirty="0" smtClean="0">
                <a:solidFill>
                  <a:schemeClr val="tx1"/>
                </a:solidFill>
              </a:rPr>
              <a:t>поэтому </a:t>
            </a:r>
            <a:r>
              <a:rPr lang="ru-RU" sz="1600" b="1" dirty="0">
                <a:solidFill>
                  <a:schemeClr val="tx1"/>
                </a:solidFill>
              </a:rPr>
              <a:t>пастухи, которые стерегли их, </a:t>
            </a:r>
            <a:r>
              <a:rPr lang="ru-RU" sz="1600" b="1" dirty="0" smtClean="0">
                <a:solidFill>
                  <a:schemeClr val="tx1"/>
                </a:solidFill>
              </a:rPr>
              <a:t>были хорошо знакомы с идеей </a:t>
            </a:r>
            <a:r>
              <a:rPr lang="ru-RU" sz="1600" b="1" dirty="0">
                <a:solidFill>
                  <a:schemeClr val="tx1"/>
                </a:solidFill>
              </a:rPr>
              <a:t>Мессии и ожидали </a:t>
            </a:r>
            <a:r>
              <a:rPr lang="ru-RU" sz="1600" b="1" dirty="0" smtClean="0">
                <a:solidFill>
                  <a:schemeClr val="tx1"/>
                </a:solidFill>
              </a:rPr>
              <a:t>Его. Пастухам </a:t>
            </a:r>
            <a:r>
              <a:rPr lang="ru-RU" sz="1600" b="1" dirty="0">
                <a:solidFill>
                  <a:schemeClr val="tx1"/>
                </a:solidFill>
              </a:rPr>
              <a:t>дается знать, что отныне наступает время, когда им уже не нужно будет гонять в храм животных для заклания, что теперь грехи всего человечества берет на Себя родившийся </a:t>
            </a:r>
            <a:r>
              <a:rPr lang="ru-RU" sz="1600" b="1" dirty="0" smtClean="0">
                <a:solidFill>
                  <a:schemeClr val="tx1"/>
                </a:solidFill>
              </a:rPr>
              <a:t>Мессия.</a:t>
            </a:r>
            <a:r>
              <a:rPr lang="ru-RU" sz="1600" dirty="0" smtClean="0">
                <a:solidFill>
                  <a:schemeClr val="tx1"/>
                </a:solidFill>
              </a:rPr>
              <a:t> </a:t>
            </a:r>
            <a:endParaRPr lang="ru-RU" sz="1600" b="1" dirty="0">
              <a:solidFill>
                <a:schemeClr val="tx1"/>
              </a:solidFill>
            </a:endParaRPr>
          </a:p>
        </p:txBody>
      </p:sp>
      <p:sp>
        <p:nvSpPr>
          <p:cNvPr id="6" name="Скругленный прямоугольник 5"/>
          <p:cNvSpPr/>
          <p:nvPr/>
        </p:nvSpPr>
        <p:spPr>
          <a:xfrm>
            <a:off x="6372200" y="5517232"/>
            <a:ext cx="2592288" cy="86409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a:t>
            </a:r>
            <a:r>
              <a:rPr lang="ru-RU" sz="1600" b="1" i="1" dirty="0">
                <a:solidFill>
                  <a:schemeClr val="tx1"/>
                </a:solidFill>
              </a:rPr>
              <a:t>содержали ночную стражу </a:t>
            </a:r>
            <a:r>
              <a:rPr lang="ru-RU" sz="1600" b="1" dirty="0" smtClean="0">
                <a:solidFill>
                  <a:schemeClr val="tx1"/>
                </a:solidFill>
              </a:rPr>
              <a:t>» - то есть Христос </a:t>
            </a:r>
            <a:r>
              <a:rPr lang="ru-RU" sz="1600" b="1" dirty="0">
                <a:solidFill>
                  <a:schemeClr val="tx1"/>
                </a:solidFill>
              </a:rPr>
              <a:t>родился ночью</a:t>
            </a:r>
          </a:p>
        </p:txBody>
      </p:sp>
    </p:spTree>
    <p:extLst>
      <p:ext uri="{BB962C8B-B14F-4D97-AF65-F5344CB8AC3E}">
        <p14:creationId xmlns:p14="http://schemas.microsoft.com/office/powerpoint/2010/main" val="127326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4" name="Скругленный прямоугольник 3"/>
          <p:cNvSpPr/>
          <p:nvPr/>
        </p:nvSpPr>
        <p:spPr>
          <a:xfrm>
            <a:off x="395536" y="188640"/>
            <a:ext cx="8424936" cy="129614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96000" rIns="0" rtlCol="0" anchor="ctr"/>
          <a:lstStyle/>
          <a:p>
            <a:pPr algn="ctr">
              <a:lnSpc>
                <a:spcPct val="80000"/>
              </a:lnSpc>
            </a:pPr>
            <a:r>
              <a:rPr lang="ru-RU" sz="2000" b="1" dirty="0" smtClean="0">
                <a:solidFill>
                  <a:schemeClr val="tx1"/>
                </a:solidFill>
              </a:rPr>
              <a:t>9-12 ст.: «</a:t>
            </a:r>
            <a:r>
              <a:rPr lang="ru-RU" sz="2000" b="1" dirty="0">
                <a:solidFill>
                  <a:schemeClr val="tx1"/>
                </a:solidFill>
              </a:rPr>
              <a:t>Вдруг предстал им Ангел Господень, и слава Господня осияла их; и убоялись страхом великим</a:t>
            </a:r>
            <a:r>
              <a:rPr lang="ru-RU" sz="2000" b="1" dirty="0" smtClean="0">
                <a:solidFill>
                  <a:schemeClr val="tx1"/>
                </a:solidFill>
              </a:rPr>
              <a:t>. И </a:t>
            </a:r>
            <a:r>
              <a:rPr lang="ru-RU" sz="2000" b="1" dirty="0">
                <a:solidFill>
                  <a:schemeClr val="tx1"/>
                </a:solidFill>
              </a:rPr>
              <a:t>сказал им Ангел: не бойтесь; я возвещаю вам великую радость, которая будет всем людям</a:t>
            </a:r>
            <a:r>
              <a:rPr lang="ru-RU" sz="2000" b="1" dirty="0" smtClean="0">
                <a:solidFill>
                  <a:schemeClr val="tx1"/>
                </a:solidFill>
              </a:rPr>
              <a:t>: ибо </a:t>
            </a:r>
            <a:r>
              <a:rPr lang="ru-RU" sz="2000" b="1" dirty="0">
                <a:solidFill>
                  <a:schemeClr val="tx1"/>
                </a:solidFill>
              </a:rPr>
              <a:t>ныне родился вам в городе </a:t>
            </a:r>
            <a:r>
              <a:rPr lang="ru-RU" sz="2000" b="1" dirty="0" err="1">
                <a:solidFill>
                  <a:schemeClr val="tx1"/>
                </a:solidFill>
              </a:rPr>
              <a:t>Давидовом</a:t>
            </a:r>
            <a:r>
              <a:rPr lang="ru-RU" sz="2000" b="1" dirty="0">
                <a:solidFill>
                  <a:schemeClr val="tx1"/>
                </a:solidFill>
              </a:rPr>
              <a:t> Спаситель, Который есть Христос Господь</a:t>
            </a:r>
            <a:r>
              <a:rPr lang="ru-RU" sz="2000" b="1" dirty="0" smtClean="0">
                <a:solidFill>
                  <a:schemeClr val="tx1"/>
                </a:solidFill>
              </a:rPr>
              <a:t>; и </a:t>
            </a:r>
            <a:r>
              <a:rPr lang="ru-RU" sz="2000" b="1" dirty="0">
                <a:solidFill>
                  <a:schemeClr val="tx1"/>
                </a:solidFill>
              </a:rPr>
              <a:t>вот вам знак: вы найдете Младенца в пеленах, лежащего в яслях.</a:t>
            </a:r>
          </a:p>
          <a:p>
            <a:pPr algn="ctr"/>
            <a:r>
              <a:rPr lang="ru-RU" sz="2000" dirty="0" smtClean="0"/>
              <a:t>»</a:t>
            </a:r>
            <a:endParaRPr lang="ru-RU" sz="2000" dirty="0"/>
          </a:p>
        </p:txBody>
      </p:sp>
      <p:pic>
        <p:nvPicPr>
          <p:cNvPr id="17410" name="Picture 2" descr="I:\лекции по Н. З\фото\ange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3402"/>
            <a:ext cx="4271252" cy="50059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Прямоугольник 1"/>
          <p:cNvSpPr/>
          <p:nvPr/>
        </p:nvSpPr>
        <p:spPr>
          <a:xfrm>
            <a:off x="4788024" y="1700808"/>
            <a:ext cx="4104456" cy="720080"/>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chemeClr val="tx1"/>
                </a:solidFill>
              </a:rPr>
              <a:t>«Слава Господня»</a:t>
            </a:r>
            <a:r>
              <a:rPr lang="ru-RU" b="1" dirty="0" smtClean="0">
                <a:solidFill>
                  <a:schemeClr val="tx1"/>
                </a:solidFill>
              </a:rPr>
              <a:t> </a:t>
            </a:r>
            <a:r>
              <a:rPr lang="ru-RU" b="1" dirty="0">
                <a:solidFill>
                  <a:schemeClr val="tx1"/>
                </a:solidFill>
              </a:rPr>
              <a:t>- </a:t>
            </a:r>
            <a:r>
              <a:rPr lang="ru-RU" b="1" dirty="0" smtClean="0">
                <a:solidFill>
                  <a:schemeClr val="tx1"/>
                </a:solidFill>
              </a:rPr>
              <a:t>что-то </a:t>
            </a:r>
            <a:r>
              <a:rPr lang="ru-RU" b="1" dirty="0">
                <a:solidFill>
                  <a:schemeClr val="tx1"/>
                </a:solidFill>
              </a:rPr>
              <a:t>вроде светлого облака, в каком является Бог</a:t>
            </a:r>
          </a:p>
        </p:txBody>
      </p:sp>
      <p:sp>
        <p:nvSpPr>
          <p:cNvPr id="6" name="Прямоугольник 5"/>
          <p:cNvSpPr/>
          <p:nvPr/>
        </p:nvSpPr>
        <p:spPr>
          <a:xfrm>
            <a:off x="4788024" y="2636912"/>
            <a:ext cx="4104456" cy="936104"/>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«будет всем </a:t>
            </a:r>
            <a:r>
              <a:rPr lang="ru-RU" b="1" i="1" dirty="0">
                <a:solidFill>
                  <a:schemeClr val="tx1"/>
                </a:solidFill>
              </a:rPr>
              <a:t>людям</a:t>
            </a:r>
            <a:r>
              <a:rPr lang="ru-RU" b="1" i="1" dirty="0" smtClean="0">
                <a:solidFill>
                  <a:schemeClr val="tx1"/>
                </a:solidFill>
              </a:rPr>
              <a:t>»</a:t>
            </a:r>
            <a:r>
              <a:rPr lang="ru-RU" b="1" dirty="0">
                <a:solidFill>
                  <a:schemeClr val="tx1"/>
                </a:solidFill>
              </a:rPr>
              <a:t> </a:t>
            </a:r>
            <a:r>
              <a:rPr lang="ru-RU" b="1" dirty="0" smtClean="0">
                <a:solidFill>
                  <a:schemeClr val="tx1"/>
                </a:solidFill>
              </a:rPr>
              <a:t>- то </a:t>
            </a:r>
            <a:r>
              <a:rPr lang="ru-RU" b="1" dirty="0">
                <a:solidFill>
                  <a:schemeClr val="tx1"/>
                </a:solidFill>
              </a:rPr>
              <a:t>есть </a:t>
            </a:r>
            <a:r>
              <a:rPr lang="ru-RU" b="1" dirty="0" smtClean="0">
                <a:solidFill>
                  <a:schemeClr val="tx1"/>
                </a:solidFill>
              </a:rPr>
              <a:t>Мессия </a:t>
            </a:r>
            <a:r>
              <a:rPr lang="ru-RU" b="1" dirty="0">
                <a:solidFill>
                  <a:schemeClr val="tx1"/>
                </a:solidFill>
              </a:rPr>
              <a:t>пришел не для одних евреев, но для всего человеческого </a:t>
            </a:r>
            <a:r>
              <a:rPr lang="ru-RU" b="1" dirty="0" smtClean="0">
                <a:solidFill>
                  <a:schemeClr val="tx1"/>
                </a:solidFill>
              </a:rPr>
              <a:t>рода </a:t>
            </a:r>
            <a:endParaRPr lang="ru-RU" b="1" dirty="0">
              <a:solidFill>
                <a:schemeClr val="tx1"/>
              </a:solidFill>
            </a:endParaRPr>
          </a:p>
        </p:txBody>
      </p:sp>
      <p:sp>
        <p:nvSpPr>
          <p:cNvPr id="7" name="Прямоугольник 6"/>
          <p:cNvSpPr/>
          <p:nvPr/>
        </p:nvSpPr>
        <p:spPr>
          <a:xfrm>
            <a:off x="4788024" y="3789040"/>
            <a:ext cx="4104456" cy="1152128"/>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a:solidFill>
                  <a:schemeClr val="tx1"/>
                </a:solidFill>
              </a:rPr>
              <a:t>Ангел дает пастухам три наименования Родившегося: </a:t>
            </a:r>
            <a:r>
              <a:rPr lang="ru-RU" b="1" dirty="0" smtClean="0">
                <a:solidFill>
                  <a:schemeClr val="tx1"/>
                </a:solidFill>
              </a:rPr>
              <a:t>Спаситель, Христос </a:t>
            </a:r>
            <a:r>
              <a:rPr lang="ru-RU" b="1" dirty="0">
                <a:solidFill>
                  <a:schemeClr val="tx1"/>
                </a:solidFill>
              </a:rPr>
              <a:t>и </a:t>
            </a:r>
            <a:r>
              <a:rPr lang="ru-RU" b="1" dirty="0" smtClean="0">
                <a:solidFill>
                  <a:schemeClr val="tx1"/>
                </a:solidFill>
              </a:rPr>
              <a:t>Господь, - которые в Ветхом Завете означали Мессию </a:t>
            </a:r>
            <a:endParaRPr lang="ru-RU" b="1" dirty="0">
              <a:solidFill>
                <a:schemeClr val="tx1"/>
              </a:solidFill>
            </a:endParaRPr>
          </a:p>
        </p:txBody>
      </p:sp>
      <p:sp>
        <p:nvSpPr>
          <p:cNvPr id="10" name="Прямоугольник 9"/>
          <p:cNvSpPr/>
          <p:nvPr/>
        </p:nvSpPr>
        <p:spPr>
          <a:xfrm>
            <a:off x="4788024" y="5157192"/>
            <a:ext cx="4104456" cy="1477566"/>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И в качестве «знамения», по которому можно узнать пришедшего Миссию, Ангел указывает на необычное событие – младенца лежащего в яслях (кормушке)  </a:t>
            </a:r>
            <a:endParaRPr lang="ru-RU" b="1" dirty="0">
              <a:solidFill>
                <a:schemeClr val="tx1"/>
              </a:solidFill>
            </a:endParaRPr>
          </a:p>
        </p:txBody>
      </p:sp>
    </p:spTree>
    <p:extLst>
      <p:ext uri="{BB962C8B-B14F-4D97-AF65-F5344CB8AC3E}">
        <p14:creationId xmlns:p14="http://schemas.microsoft.com/office/powerpoint/2010/main" val="287881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89229"/>
          </a:xfrm>
        </p:spPr>
        <p:style>
          <a:lnRef idx="1">
            <a:schemeClr val="accent1"/>
          </a:lnRef>
          <a:fillRef idx="2">
            <a:schemeClr val="accent1"/>
          </a:fillRef>
          <a:effectRef idx="1">
            <a:schemeClr val="accent1"/>
          </a:effectRef>
          <a:fontRef idx="minor">
            <a:schemeClr val="dk1"/>
          </a:fontRef>
        </p:style>
        <p:txBody>
          <a:bodyPr/>
          <a:lstStyle/>
          <a:p>
            <a:endParaRPr lang="ru-RU" dirty="0"/>
          </a:p>
        </p:txBody>
      </p:sp>
      <p:sp>
        <p:nvSpPr>
          <p:cNvPr id="4" name="Скругленный прямоугольник 3"/>
          <p:cNvSpPr/>
          <p:nvPr/>
        </p:nvSpPr>
        <p:spPr>
          <a:xfrm>
            <a:off x="539552" y="188640"/>
            <a:ext cx="8208912" cy="1008112"/>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chemeClr val="tx1"/>
                </a:solidFill>
              </a:rPr>
              <a:t>13-14 ст.: «И </a:t>
            </a:r>
            <a:r>
              <a:rPr lang="ru-RU" sz="2000" b="1" dirty="0">
                <a:solidFill>
                  <a:schemeClr val="tx1"/>
                </a:solidFill>
              </a:rPr>
              <a:t>внезапно явилось с Ангелом многочисленное воинство небесное, славящее Бога и взывающее</a:t>
            </a:r>
            <a:r>
              <a:rPr lang="ru-RU" sz="2000" b="1" dirty="0" smtClean="0">
                <a:solidFill>
                  <a:schemeClr val="tx1"/>
                </a:solidFill>
              </a:rPr>
              <a:t>: слава </a:t>
            </a:r>
            <a:r>
              <a:rPr lang="ru-RU" sz="2000" b="1" dirty="0">
                <a:solidFill>
                  <a:schemeClr val="tx1"/>
                </a:solidFill>
              </a:rPr>
              <a:t>в вышних Богу, и на земле мир, в человеках благоволение</a:t>
            </a:r>
            <a:r>
              <a:rPr lang="ru-RU" sz="2000" b="1" dirty="0" smtClean="0">
                <a:solidFill>
                  <a:schemeClr val="tx1"/>
                </a:solidFill>
              </a:rPr>
              <a:t>!»</a:t>
            </a:r>
            <a:endParaRPr lang="ru-RU" sz="2000" b="1" dirty="0">
              <a:solidFill>
                <a:schemeClr val="tx1"/>
              </a:solidFill>
            </a:endParaRPr>
          </a:p>
        </p:txBody>
      </p:sp>
      <p:pic>
        <p:nvPicPr>
          <p:cNvPr id="18434" name="Picture 2" descr="I:\лекции по Н. З\фото\ангелы пастуха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49" y="1412776"/>
            <a:ext cx="4792415" cy="5312607"/>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364088" y="2188890"/>
            <a:ext cx="3528392" cy="325633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a:solidFill>
                  <a:schemeClr val="tx1"/>
                </a:solidFill>
              </a:rPr>
              <a:t>Ангелы </a:t>
            </a:r>
            <a:r>
              <a:rPr lang="ru-RU" sz="2000" b="1" dirty="0" smtClean="0">
                <a:solidFill>
                  <a:schemeClr val="tx1"/>
                </a:solidFill>
              </a:rPr>
              <a:t>прославляют </a:t>
            </a:r>
            <a:r>
              <a:rPr lang="ru-RU" sz="2000" b="1" dirty="0">
                <a:solidFill>
                  <a:schemeClr val="tx1"/>
                </a:solidFill>
              </a:rPr>
              <a:t>Бога, пославшего в мир </a:t>
            </a:r>
            <a:r>
              <a:rPr lang="ru-RU" sz="2000" b="1" dirty="0" smtClean="0">
                <a:solidFill>
                  <a:schemeClr val="tx1"/>
                </a:solidFill>
              </a:rPr>
              <a:t>Спасителя: «Достойно </a:t>
            </a:r>
            <a:r>
              <a:rPr lang="ru-RU" sz="2000" b="1" dirty="0">
                <a:solidFill>
                  <a:schemeClr val="tx1"/>
                </a:solidFill>
              </a:rPr>
              <a:t>славят Бога небесные духи, ибо на земле водворяется мир и спасение, так как люди сподобились особенного Божьего </a:t>
            </a:r>
            <a:r>
              <a:rPr lang="ru-RU" sz="2000" b="1" dirty="0" smtClean="0">
                <a:solidFill>
                  <a:schemeClr val="tx1"/>
                </a:solidFill>
              </a:rPr>
              <a:t>благословения»</a:t>
            </a:r>
            <a:endParaRPr lang="ru-RU" sz="2000" b="1" dirty="0">
              <a:solidFill>
                <a:schemeClr val="tx1"/>
              </a:solidFill>
            </a:endParaRPr>
          </a:p>
        </p:txBody>
      </p:sp>
    </p:spTree>
    <p:extLst>
      <p:ext uri="{BB962C8B-B14F-4D97-AF65-F5344CB8AC3E}">
        <p14:creationId xmlns:p14="http://schemas.microsoft.com/office/powerpoint/2010/main" val="2133319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6858000"/>
          </a:xfrm>
        </p:spPr>
        <p:style>
          <a:lnRef idx="1">
            <a:schemeClr val="accent2"/>
          </a:lnRef>
          <a:fillRef idx="2">
            <a:schemeClr val="accent2"/>
          </a:fillRef>
          <a:effectRef idx="1">
            <a:schemeClr val="accent2"/>
          </a:effectRef>
          <a:fontRef idx="minor">
            <a:schemeClr val="dk1"/>
          </a:fontRef>
        </p:style>
        <p:txBody>
          <a:bodyPr/>
          <a:lstStyle/>
          <a:p>
            <a:endParaRPr lang="ru-RU" dirty="0"/>
          </a:p>
        </p:txBody>
      </p:sp>
      <p:sp>
        <p:nvSpPr>
          <p:cNvPr id="4" name="Скругленный прямоугольник 3"/>
          <p:cNvSpPr/>
          <p:nvPr/>
        </p:nvSpPr>
        <p:spPr>
          <a:xfrm>
            <a:off x="274938" y="116632"/>
            <a:ext cx="8545534" cy="14401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lnSpc>
                <a:spcPct val="90000"/>
              </a:lnSpc>
            </a:pPr>
            <a:r>
              <a:rPr lang="ru-RU" sz="2000" b="1" dirty="0" smtClean="0">
                <a:solidFill>
                  <a:schemeClr val="tx1"/>
                </a:solidFill>
              </a:rPr>
              <a:t>15-17 ст.: « </a:t>
            </a:r>
            <a:r>
              <a:rPr lang="ru-RU" sz="2000" b="1" dirty="0">
                <a:solidFill>
                  <a:schemeClr val="tx1"/>
                </a:solidFill>
              </a:rPr>
              <a:t>Когда Ангелы отошли от них на небо, пастухи сказали друг другу: пойдем в Вифлеем и посмотрим, что там случилось, о чем возвестил нам Господь</a:t>
            </a:r>
            <a:r>
              <a:rPr lang="ru-RU" sz="2000" b="1" dirty="0" smtClean="0">
                <a:solidFill>
                  <a:schemeClr val="tx1"/>
                </a:solidFill>
              </a:rPr>
              <a:t>. И</a:t>
            </a:r>
            <a:r>
              <a:rPr lang="ru-RU" sz="2000" b="1" dirty="0">
                <a:solidFill>
                  <a:schemeClr val="tx1"/>
                </a:solidFill>
              </a:rPr>
              <a:t>, поспешив, пришли и нашли Марию и Иосифа, и Младенца, лежащего в </a:t>
            </a:r>
            <a:r>
              <a:rPr lang="ru-RU" sz="2000" b="1" dirty="0" smtClean="0">
                <a:solidFill>
                  <a:schemeClr val="tx1"/>
                </a:solidFill>
              </a:rPr>
              <a:t>яслях.  </a:t>
            </a:r>
            <a:r>
              <a:rPr lang="ru-RU" sz="2000" b="1" dirty="0">
                <a:solidFill>
                  <a:schemeClr val="tx1"/>
                </a:solidFill>
              </a:rPr>
              <a:t>Увидев же, рассказали о том, что было возвещено им о Младенце </a:t>
            </a:r>
            <a:r>
              <a:rPr lang="ru-RU" sz="2000" b="1" dirty="0" smtClean="0">
                <a:solidFill>
                  <a:schemeClr val="tx1"/>
                </a:solidFill>
              </a:rPr>
              <a:t>Сем»</a:t>
            </a:r>
            <a:r>
              <a:rPr lang="ru-RU" sz="2000" dirty="0" smtClean="0">
                <a:solidFill>
                  <a:srgbClr val="002060"/>
                </a:solidFill>
              </a:rPr>
              <a:t>.</a:t>
            </a:r>
            <a:endParaRPr lang="ru-RU" sz="2000" b="1" dirty="0">
              <a:solidFill>
                <a:schemeClr val="tx1"/>
              </a:solidFill>
            </a:endParaRPr>
          </a:p>
          <a:p>
            <a:pPr algn="ctr"/>
            <a:r>
              <a:rPr lang="ru-RU" dirty="0" smtClean="0"/>
              <a:t>»</a:t>
            </a:r>
            <a:endParaRPr lang="ru-RU" dirty="0"/>
          </a:p>
        </p:txBody>
      </p:sp>
      <p:pic>
        <p:nvPicPr>
          <p:cNvPr id="16387" name="Picture 3" descr="I:\лекции по Н. З\фото\рожд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38" y="1844824"/>
            <a:ext cx="8568952" cy="477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90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2">
            <a:schemeClr val="lt1"/>
          </a:fillRef>
          <a:effectRef idx="0">
            <a:scrgbClr r="0" g="0" b="0"/>
          </a:effectRef>
          <a:fontRef idx="major"/>
        </p:style>
        <p:txBody>
          <a:bodyPr/>
          <a:lstStyle/>
          <a:p>
            <a:endParaRPr lang="ru-RU" dirty="0"/>
          </a:p>
        </p:txBody>
      </p:sp>
      <p:sp>
        <p:nvSpPr>
          <p:cNvPr id="4" name="Скругленный прямоугольник 3"/>
          <p:cNvSpPr/>
          <p:nvPr/>
        </p:nvSpPr>
        <p:spPr>
          <a:xfrm>
            <a:off x="251520" y="116632"/>
            <a:ext cx="8568952" cy="115212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rPr>
              <a:t> 18-20 ст.: «И </a:t>
            </a:r>
            <a:r>
              <a:rPr lang="ru-RU" sz="2000" b="1" dirty="0">
                <a:solidFill>
                  <a:srgbClr val="002060"/>
                </a:solidFill>
              </a:rPr>
              <a:t>все слышавшие дивились тому, что рассказывали им пастухи</a:t>
            </a:r>
            <a:r>
              <a:rPr lang="ru-RU" sz="2000" b="1" dirty="0" smtClean="0">
                <a:solidFill>
                  <a:srgbClr val="002060"/>
                </a:solidFill>
              </a:rPr>
              <a:t>. А </a:t>
            </a:r>
            <a:r>
              <a:rPr lang="ru-RU" sz="2000" b="1" dirty="0">
                <a:solidFill>
                  <a:srgbClr val="002060"/>
                </a:solidFill>
              </a:rPr>
              <a:t>Мария сохраняла все слова сии, слагая в сердце Своем</a:t>
            </a:r>
            <a:r>
              <a:rPr lang="ru-RU" sz="2000" b="1" dirty="0" smtClean="0">
                <a:solidFill>
                  <a:srgbClr val="002060"/>
                </a:solidFill>
              </a:rPr>
              <a:t>. И </a:t>
            </a:r>
            <a:r>
              <a:rPr lang="ru-RU" sz="2000" b="1" dirty="0">
                <a:solidFill>
                  <a:srgbClr val="002060"/>
                </a:solidFill>
              </a:rPr>
              <a:t>возвратились пастухи, славя и хваля Бога за все то, что слышали и видели, как им сказано </a:t>
            </a:r>
            <a:r>
              <a:rPr lang="ru-RU" sz="2000" b="1" dirty="0" smtClean="0">
                <a:solidFill>
                  <a:srgbClr val="002060"/>
                </a:solidFill>
              </a:rPr>
              <a:t>было».</a:t>
            </a:r>
            <a:endParaRPr lang="ru-RU" sz="2000" b="1" dirty="0"/>
          </a:p>
        </p:txBody>
      </p:sp>
      <p:pic>
        <p:nvPicPr>
          <p:cNvPr id="15362" name="Picture 2" descr="I:\лекции по Н. З\фото\пастухи расказывают все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5734398" cy="429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31908" y="5373216"/>
            <a:ext cx="2904589" cy="747464"/>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1600" b="1" i="1" dirty="0"/>
              <a:t>«слагая в сердце Своем</a:t>
            </a:r>
            <a:r>
              <a:rPr lang="ru-RU" sz="1600" b="1" i="1" dirty="0" smtClean="0"/>
              <a:t>»</a:t>
            </a:r>
            <a:r>
              <a:rPr lang="ru-RU" sz="1600" b="1" dirty="0" smtClean="0"/>
              <a:t> -то есть запоминала </a:t>
            </a:r>
            <a:r>
              <a:rPr lang="ru-RU" sz="1600" b="1" dirty="0"/>
              <a:t>все </a:t>
            </a:r>
            <a:r>
              <a:rPr lang="ru-RU" sz="1600" b="1" dirty="0" smtClean="0"/>
              <a:t>это</a:t>
            </a:r>
            <a:endParaRPr lang="ru-RU" sz="1600" b="1" dirty="0"/>
          </a:p>
        </p:txBody>
      </p:sp>
      <p:sp>
        <p:nvSpPr>
          <p:cNvPr id="6" name="Скругленный прямоугольник 5"/>
          <p:cNvSpPr/>
          <p:nvPr/>
        </p:nvSpPr>
        <p:spPr>
          <a:xfrm>
            <a:off x="6012161" y="1980481"/>
            <a:ext cx="3024336" cy="3168352"/>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rIns="0" rtlCol="0" anchor="ctr"/>
          <a:lstStyle/>
          <a:p>
            <a:pPr algn="ctr"/>
            <a:r>
              <a:rPr lang="ru-RU" sz="1600" b="1" dirty="0" smtClean="0"/>
              <a:t>Пастухи рассказывали о случившемся с ними всем встречным, подготавливая сердца людей к принятию Мессии. Возможно, </a:t>
            </a:r>
            <a:r>
              <a:rPr lang="ru-RU" sz="1600" b="1" dirty="0"/>
              <a:t>что </a:t>
            </a:r>
            <a:r>
              <a:rPr lang="ru-RU" sz="1600" b="1" dirty="0" smtClean="0"/>
              <a:t>и </a:t>
            </a:r>
            <a:r>
              <a:rPr lang="ru-RU" sz="1600" b="1" dirty="0" err="1" smtClean="0"/>
              <a:t>Симеон</a:t>
            </a:r>
            <a:r>
              <a:rPr lang="ru-RU" sz="1600" b="1" dirty="0" smtClean="0"/>
              <a:t>, </a:t>
            </a:r>
            <a:r>
              <a:rPr lang="ru-RU" sz="1600" b="1" dirty="0"/>
              <a:t>и Анна, встретившие Господа при принесении Его в храм, уже были подготовлены к </a:t>
            </a:r>
            <a:r>
              <a:rPr lang="ru-RU" sz="1600" b="1" dirty="0" smtClean="0"/>
              <a:t>явлению </a:t>
            </a:r>
            <a:r>
              <a:rPr lang="ru-RU" sz="1600" b="1" dirty="0"/>
              <a:t>новорожденного Мессии рассказами пастухов</a:t>
            </a:r>
          </a:p>
        </p:txBody>
      </p:sp>
    </p:spTree>
    <p:extLst>
      <p:ext uri="{BB962C8B-B14F-4D97-AF65-F5344CB8AC3E}">
        <p14:creationId xmlns:p14="http://schemas.microsoft.com/office/powerpoint/2010/main" val="238438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6000"/>
            </a:blip>
            <a:srcRect/>
            <a:stretch>
              <a:fillRect/>
            </a:stretch>
          </a:blipFill>
        </p:spPr>
        <p:txBody>
          <a:bodyPr lIns="360000">
            <a:normAutofit fontScale="85000" lnSpcReduction="20000"/>
          </a:bodyPr>
          <a:lstStyle/>
          <a:p>
            <a:pPr marL="0" indent="0" algn="ctr">
              <a:buNone/>
            </a:pPr>
            <a:r>
              <a:rPr lang="ru-RU" b="1" dirty="0" smtClean="0">
                <a:solidFill>
                  <a:srgbClr val="002060"/>
                </a:solidFill>
              </a:rPr>
              <a:t> Мф. 1, 18-25:</a:t>
            </a:r>
            <a:endParaRPr lang="ru-RU" b="1" dirty="0">
              <a:solidFill>
                <a:srgbClr val="002060"/>
              </a:solidFill>
            </a:endParaRPr>
          </a:p>
          <a:p>
            <a:pPr marL="0" indent="0">
              <a:spcBef>
                <a:spcPts val="0"/>
              </a:spcBef>
              <a:buNone/>
            </a:pPr>
            <a:r>
              <a:rPr lang="ru-RU" dirty="0" smtClean="0">
                <a:solidFill>
                  <a:srgbClr val="002060"/>
                </a:solidFill>
              </a:rPr>
              <a:t>18. Рождество </a:t>
            </a:r>
            <a:r>
              <a:rPr lang="ru-RU" dirty="0">
                <a:solidFill>
                  <a:srgbClr val="002060"/>
                </a:solidFill>
              </a:rPr>
              <a:t>Иисуса Христа было так: по обручении Матери Его Марии с Иосифом, прежде нежели сочетались они, оказалось, что Она имеет во чреве от Духа </a:t>
            </a:r>
            <a:r>
              <a:rPr lang="ru-RU" dirty="0" err="1">
                <a:solidFill>
                  <a:srgbClr val="002060"/>
                </a:solidFill>
              </a:rPr>
              <a:t>Святаго</a:t>
            </a:r>
            <a:r>
              <a:rPr lang="ru-RU" dirty="0">
                <a:solidFill>
                  <a:srgbClr val="002060"/>
                </a:solidFill>
              </a:rPr>
              <a:t>.</a:t>
            </a:r>
          </a:p>
          <a:p>
            <a:pPr marL="0" indent="0">
              <a:spcBef>
                <a:spcPts val="0"/>
              </a:spcBef>
              <a:buNone/>
            </a:pPr>
            <a:r>
              <a:rPr lang="ru-RU" dirty="0" smtClean="0">
                <a:solidFill>
                  <a:srgbClr val="002060"/>
                </a:solidFill>
              </a:rPr>
              <a:t>19. </a:t>
            </a:r>
            <a:r>
              <a:rPr lang="ru-RU" dirty="0">
                <a:solidFill>
                  <a:srgbClr val="002060"/>
                </a:solidFill>
              </a:rPr>
              <a:t>Иосиф же муж Ее, будучи праведен и не желая огласить Ее, хотел тайно отпустить Ее.</a:t>
            </a:r>
          </a:p>
          <a:p>
            <a:pPr marL="0" indent="0">
              <a:spcBef>
                <a:spcPts val="0"/>
              </a:spcBef>
              <a:buNone/>
            </a:pPr>
            <a:r>
              <a:rPr lang="ru-RU" dirty="0">
                <a:solidFill>
                  <a:srgbClr val="002060"/>
                </a:solidFill>
              </a:rPr>
              <a:t>20. Но когда он помыслил это, — се, Ангел Господень явился ему во сне и сказал: Иосиф, сын Давидов! не бойся принять Марию, жену твою, ибо родившееся в Ней есть от Духа </a:t>
            </a:r>
            <a:r>
              <a:rPr lang="ru-RU" dirty="0" err="1">
                <a:solidFill>
                  <a:srgbClr val="002060"/>
                </a:solidFill>
              </a:rPr>
              <a:t>Святаго</a:t>
            </a:r>
            <a:r>
              <a:rPr lang="ru-RU" dirty="0">
                <a:solidFill>
                  <a:srgbClr val="002060"/>
                </a:solidFill>
              </a:rPr>
              <a:t>;</a:t>
            </a:r>
          </a:p>
          <a:p>
            <a:pPr marL="0" indent="0">
              <a:spcBef>
                <a:spcPts val="0"/>
              </a:spcBef>
              <a:buNone/>
            </a:pPr>
            <a:r>
              <a:rPr lang="ru-RU" dirty="0">
                <a:solidFill>
                  <a:srgbClr val="002060"/>
                </a:solidFill>
              </a:rPr>
              <a:t>21. родит же Сына, и наречешь Ему имя Иисус, ибо Он спасет людей Своих от грехов их.</a:t>
            </a:r>
          </a:p>
          <a:p>
            <a:pPr marL="0" indent="0">
              <a:spcBef>
                <a:spcPts val="0"/>
              </a:spcBef>
              <a:buNone/>
            </a:pPr>
            <a:r>
              <a:rPr lang="ru-RU" dirty="0">
                <a:solidFill>
                  <a:srgbClr val="002060"/>
                </a:solidFill>
              </a:rPr>
              <a:t>22. А все сие произошло, да сбудется реченное Господом через пророка, который говорит:</a:t>
            </a:r>
          </a:p>
          <a:p>
            <a:pPr marL="0" indent="0">
              <a:spcBef>
                <a:spcPts val="0"/>
              </a:spcBef>
              <a:buNone/>
            </a:pPr>
            <a:r>
              <a:rPr lang="ru-RU" dirty="0">
                <a:solidFill>
                  <a:srgbClr val="002060"/>
                </a:solidFill>
              </a:rPr>
              <a:t>23. се, Дева во чреве </a:t>
            </a:r>
            <a:r>
              <a:rPr lang="ru-RU" dirty="0" err="1">
                <a:solidFill>
                  <a:srgbClr val="002060"/>
                </a:solidFill>
              </a:rPr>
              <a:t>приимет</a:t>
            </a:r>
            <a:r>
              <a:rPr lang="ru-RU" dirty="0">
                <a:solidFill>
                  <a:srgbClr val="002060"/>
                </a:solidFill>
              </a:rPr>
              <a:t> и родит Сына, и нарекут имя Ему </a:t>
            </a:r>
            <a:r>
              <a:rPr lang="ru-RU" dirty="0" err="1">
                <a:solidFill>
                  <a:srgbClr val="002060"/>
                </a:solidFill>
              </a:rPr>
              <a:t>Еммануил</a:t>
            </a:r>
            <a:r>
              <a:rPr lang="ru-RU" dirty="0">
                <a:solidFill>
                  <a:srgbClr val="002060"/>
                </a:solidFill>
              </a:rPr>
              <a:t>, что значит: с нами Бог.</a:t>
            </a:r>
          </a:p>
          <a:p>
            <a:pPr marL="0" indent="0">
              <a:spcBef>
                <a:spcPts val="0"/>
              </a:spcBef>
              <a:buNone/>
            </a:pPr>
            <a:r>
              <a:rPr lang="ru-RU" dirty="0">
                <a:solidFill>
                  <a:srgbClr val="002060"/>
                </a:solidFill>
              </a:rPr>
              <a:t>24. Встав от сна, Иосиф поступил, как повелел ему Ангел Господень, и принял жену свою,</a:t>
            </a:r>
          </a:p>
          <a:p>
            <a:pPr marL="0" indent="0">
              <a:spcBef>
                <a:spcPts val="0"/>
              </a:spcBef>
              <a:buNone/>
            </a:pPr>
            <a:r>
              <a:rPr lang="ru-RU" dirty="0">
                <a:solidFill>
                  <a:srgbClr val="002060"/>
                </a:solidFill>
              </a:rPr>
              <a:t>25. и не знал Ее. Как наконец Она родила Сына Своего первенца, и он нарек Ему имя: Иисус</a:t>
            </a:r>
            <a:r>
              <a:rPr lang="ru-RU"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3445393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endParaRPr lang="ru-RU" dirty="0"/>
          </a:p>
        </p:txBody>
      </p:sp>
      <p:sp>
        <p:nvSpPr>
          <p:cNvPr id="4" name="Скругленный прямоугольник 3"/>
          <p:cNvSpPr/>
          <p:nvPr/>
        </p:nvSpPr>
        <p:spPr>
          <a:xfrm>
            <a:off x="539552" y="116632"/>
            <a:ext cx="7920880" cy="57606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b="1" dirty="0">
                <a:solidFill>
                  <a:schemeClr val="tx1"/>
                </a:solidFill>
              </a:rPr>
              <a:t>Обрезание и Сретение Господне (</a:t>
            </a:r>
            <a:r>
              <a:rPr lang="ru-RU" sz="2400" b="1" dirty="0" err="1">
                <a:solidFill>
                  <a:schemeClr val="tx1"/>
                </a:solidFill>
              </a:rPr>
              <a:t>Лк</a:t>
            </a:r>
            <a:r>
              <a:rPr lang="ru-RU" sz="2400" b="1" dirty="0">
                <a:solidFill>
                  <a:schemeClr val="tx1"/>
                </a:solidFill>
              </a:rPr>
              <a:t>. 2, </a:t>
            </a:r>
            <a:r>
              <a:rPr lang="ru-RU" sz="2400" b="1" dirty="0" smtClean="0">
                <a:solidFill>
                  <a:schemeClr val="tx1"/>
                </a:solidFill>
              </a:rPr>
              <a:t>21-40</a:t>
            </a:r>
            <a:r>
              <a:rPr lang="ru-RU" sz="2400" b="1" dirty="0">
                <a:solidFill>
                  <a:schemeClr val="tx1"/>
                </a:solidFill>
              </a:rPr>
              <a:t>).</a:t>
            </a:r>
          </a:p>
        </p:txBody>
      </p:sp>
      <p:pic>
        <p:nvPicPr>
          <p:cNvPr id="20482" name="Picture 2" descr="I:\лекции по Н. З\фото\Сретень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445000" cy="58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87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0000"/>
            </a:blip>
            <a:srcRect/>
            <a:stretch>
              <a:fillRect/>
            </a:stretch>
          </a:blipFill>
        </p:spPr>
        <p:txBody>
          <a:bodyPr lIns="360000">
            <a:normAutofit fontScale="25000" lnSpcReduction="20000"/>
          </a:bodyPr>
          <a:lstStyle/>
          <a:p>
            <a:endParaRPr lang="ru-RU" dirty="0" smtClean="0">
              <a:solidFill>
                <a:srgbClr val="002060"/>
              </a:solidFill>
            </a:endParaRPr>
          </a:p>
          <a:p>
            <a:pPr marL="0" indent="0" algn="ctr">
              <a:buNone/>
            </a:pPr>
            <a:r>
              <a:rPr lang="ru-RU" sz="7200" b="1" dirty="0" err="1">
                <a:solidFill>
                  <a:srgbClr val="002060"/>
                </a:solidFill>
              </a:rPr>
              <a:t>Лк</a:t>
            </a:r>
            <a:r>
              <a:rPr lang="ru-RU" sz="7200" b="1" dirty="0">
                <a:solidFill>
                  <a:srgbClr val="002060"/>
                </a:solidFill>
              </a:rPr>
              <a:t>. 2, </a:t>
            </a:r>
            <a:r>
              <a:rPr lang="ru-RU" sz="7200" b="1" dirty="0" smtClean="0">
                <a:solidFill>
                  <a:srgbClr val="002060"/>
                </a:solidFill>
              </a:rPr>
              <a:t>23-40</a:t>
            </a:r>
            <a:r>
              <a:rPr lang="ru-RU" sz="5500" b="1" dirty="0" smtClean="0">
                <a:solidFill>
                  <a:srgbClr val="002060"/>
                </a:solidFill>
              </a:rPr>
              <a:t>:</a:t>
            </a:r>
            <a:endParaRPr lang="ru-RU" sz="5500" dirty="0" smtClean="0">
              <a:solidFill>
                <a:srgbClr val="002060"/>
              </a:solidFill>
            </a:endParaRPr>
          </a:p>
          <a:p>
            <a:pPr marL="0" indent="0">
              <a:spcBef>
                <a:spcPts val="0"/>
              </a:spcBef>
              <a:buNone/>
            </a:pPr>
            <a:r>
              <a:rPr lang="ru-RU" sz="6400" dirty="0" smtClean="0">
                <a:solidFill>
                  <a:srgbClr val="002060"/>
                </a:solidFill>
              </a:rPr>
              <a:t>21. По </a:t>
            </a:r>
            <a:r>
              <a:rPr lang="ru-RU" sz="6400" dirty="0">
                <a:solidFill>
                  <a:srgbClr val="002060"/>
                </a:solidFill>
              </a:rPr>
              <a:t>прошествии восьми дней, когда надлежало обрезать Младенца, дали Ему имя Иисус, нареченное Ангелом прежде зачатия Его во чреве.</a:t>
            </a:r>
          </a:p>
          <a:p>
            <a:pPr marL="0" indent="0">
              <a:spcBef>
                <a:spcPts val="0"/>
              </a:spcBef>
              <a:buNone/>
            </a:pPr>
            <a:r>
              <a:rPr lang="ru-RU" sz="6400" dirty="0" smtClean="0">
                <a:solidFill>
                  <a:srgbClr val="002060"/>
                </a:solidFill>
              </a:rPr>
              <a:t>22. А </a:t>
            </a:r>
            <a:r>
              <a:rPr lang="ru-RU" sz="6400" dirty="0">
                <a:solidFill>
                  <a:srgbClr val="002060"/>
                </a:solidFill>
              </a:rPr>
              <a:t>когда исполнились дни очищения их по закону Моисееву, принесли Его в Иерусалим, чтобы представить пред Господа, </a:t>
            </a:r>
            <a:endParaRPr lang="ru-RU" sz="6400" dirty="0" smtClean="0">
              <a:solidFill>
                <a:srgbClr val="002060"/>
              </a:solidFill>
            </a:endParaRPr>
          </a:p>
          <a:p>
            <a:pPr marL="0" indent="0">
              <a:spcBef>
                <a:spcPts val="0"/>
              </a:spcBef>
              <a:buNone/>
            </a:pPr>
            <a:r>
              <a:rPr lang="ru-RU" sz="6400" dirty="0" smtClean="0">
                <a:solidFill>
                  <a:srgbClr val="002060"/>
                </a:solidFill>
              </a:rPr>
              <a:t>23. как </a:t>
            </a:r>
            <a:r>
              <a:rPr lang="ru-RU" sz="6400" dirty="0">
                <a:solidFill>
                  <a:srgbClr val="002060"/>
                </a:solidFill>
              </a:rPr>
              <a:t>предписано в законе Господнем, чтобы всякий младенец мужеского пола, разверзающий </a:t>
            </a:r>
            <a:r>
              <a:rPr lang="ru-RU" sz="6400" dirty="0" err="1">
                <a:solidFill>
                  <a:srgbClr val="002060"/>
                </a:solidFill>
              </a:rPr>
              <a:t>ложесна</a:t>
            </a:r>
            <a:r>
              <a:rPr lang="ru-RU" sz="6400" dirty="0">
                <a:solidFill>
                  <a:srgbClr val="002060"/>
                </a:solidFill>
              </a:rPr>
              <a:t>, был посвящен Господу,</a:t>
            </a:r>
          </a:p>
          <a:p>
            <a:pPr marL="0" indent="0">
              <a:spcBef>
                <a:spcPts val="0"/>
              </a:spcBef>
              <a:buNone/>
            </a:pPr>
            <a:r>
              <a:rPr lang="ru-RU" sz="6400" dirty="0" smtClean="0">
                <a:solidFill>
                  <a:srgbClr val="002060"/>
                </a:solidFill>
              </a:rPr>
              <a:t>24. и </a:t>
            </a:r>
            <a:r>
              <a:rPr lang="ru-RU" sz="6400" dirty="0">
                <a:solidFill>
                  <a:srgbClr val="002060"/>
                </a:solidFill>
              </a:rPr>
              <a:t>чтобы принести в жертву, по реченному в законе Господнем, две горлицы или двух птенцов голубиных.</a:t>
            </a:r>
          </a:p>
          <a:p>
            <a:pPr marL="0" indent="0">
              <a:spcBef>
                <a:spcPts val="0"/>
              </a:spcBef>
              <a:buNone/>
            </a:pPr>
            <a:r>
              <a:rPr lang="ru-RU" sz="6400" dirty="0" smtClean="0">
                <a:solidFill>
                  <a:srgbClr val="002060"/>
                </a:solidFill>
              </a:rPr>
              <a:t>25. Тогда </a:t>
            </a:r>
            <a:r>
              <a:rPr lang="ru-RU" sz="6400" dirty="0">
                <a:solidFill>
                  <a:srgbClr val="002060"/>
                </a:solidFill>
              </a:rPr>
              <a:t>был в Иерусалиме человек, именем </a:t>
            </a:r>
            <a:r>
              <a:rPr lang="ru-RU" sz="6400" dirty="0" err="1">
                <a:solidFill>
                  <a:srgbClr val="002060"/>
                </a:solidFill>
              </a:rPr>
              <a:t>Симеон</a:t>
            </a:r>
            <a:r>
              <a:rPr lang="ru-RU" sz="6400" dirty="0">
                <a:solidFill>
                  <a:srgbClr val="002060"/>
                </a:solidFill>
              </a:rPr>
              <a:t>. Он был муж праведный и благочестивый, чающий утешения </a:t>
            </a:r>
            <a:r>
              <a:rPr lang="ru-RU" sz="6400" dirty="0" err="1">
                <a:solidFill>
                  <a:srgbClr val="002060"/>
                </a:solidFill>
              </a:rPr>
              <a:t>Израилева</a:t>
            </a:r>
            <a:r>
              <a:rPr lang="ru-RU" sz="6400" dirty="0">
                <a:solidFill>
                  <a:srgbClr val="002060"/>
                </a:solidFill>
              </a:rPr>
              <a:t>; и Дух </a:t>
            </a:r>
            <a:r>
              <a:rPr lang="ru-RU" sz="6400" dirty="0" err="1">
                <a:solidFill>
                  <a:srgbClr val="002060"/>
                </a:solidFill>
              </a:rPr>
              <a:t>Святый</a:t>
            </a:r>
            <a:r>
              <a:rPr lang="ru-RU" sz="6400" dirty="0">
                <a:solidFill>
                  <a:srgbClr val="002060"/>
                </a:solidFill>
              </a:rPr>
              <a:t> был на нем.</a:t>
            </a:r>
          </a:p>
          <a:p>
            <a:pPr marL="0" indent="0">
              <a:spcBef>
                <a:spcPts val="0"/>
              </a:spcBef>
              <a:buNone/>
            </a:pPr>
            <a:r>
              <a:rPr lang="ru-RU" sz="6400" dirty="0" smtClean="0">
                <a:solidFill>
                  <a:srgbClr val="002060"/>
                </a:solidFill>
              </a:rPr>
              <a:t>26. Ему </a:t>
            </a:r>
            <a:r>
              <a:rPr lang="ru-RU" sz="6400" dirty="0">
                <a:solidFill>
                  <a:srgbClr val="002060"/>
                </a:solidFill>
              </a:rPr>
              <a:t>было предсказано Духом Святым, что он не увидит смерти, доколе не увидит Христа Господня.</a:t>
            </a:r>
          </a:p>
          <a:p>
            <a:pPr marL="0" indent="0">
              <a:spcBef>
                <a:spcPts val="0"/>
              </a:spcBef>
              <a:buNone/>
            </a:pPr>
            <a:r>
              <a:rPr lang="ru-RU" sz="6400" dirty="0" smtClean="0">
                <a:solidFill>
                  <a:srgbClr val="002060"/>
                </a:solidFill>
              </a:rPr>
              <a:t>27. И </a:t>
            </a:r>
            <a:r>
              <a:rPr lang="ru-RU" sz="6400" dirty="0">
                <a:solidFill>
                  <a:srgbClr val="002060"/>
                </a:solidFill>
              </a:rPr>
              <a:t>пришел он по вдохновению в храм. И, когда родители принесли Младенца Иисуса, чтобы совершить над Ним законный обряд,</a:t>
            </a:r>
          </a:p>
          <a:p>
            <a:pPr marL="0" indent="0">
              <a:spcBef>
                <a:spcPts val="0"/>
              </a:spcBef>
              <a:buNone/>
            </a:pPr>
            <a:r>
              <a:rPr lang="ru-RU" sz="6400" dirty="0" smtClean="0">
                <a:solidFill>
                  <a:srgbClr val="002060"/>
                </a:solidFill>
              </a:rPr>
              <a:t>28. он </a:t>
            </a:r>
            <a:r>
              <a:rPr lang="ru-RU" sz="6400" dirty="0">
                <a:solidFill>
                  <a:srgbClr val="002060"/>
                </a:solidFill>
              </a:rPr>
              <a:t>взял Его на руки, благословил Бога и сказал:</a:t>
            </a:r>
          </a:p>
          <a:p>
            <a:pPr marL="0" indent="0">
              <a:spcBef>
                <a:spcPts val="0"/>
              </a:spcBef>
              <a:buNone/>
            </a:pPr>
            <a:r>
              <a:rPr lang="ru-RU" sz="6400" dirty="0" smtClean="0">
                <a:solidFill>
                  <a:srgbClr val="002060"/>
                </a:solidFill>
              </a:rPr>
              <a:t>29. Ныне </a:t>
            </a:r>
            <a:r>
              <a:rPr lang="ru-RU" sz="6400" dirty="0">
                <a:solidFill>
                  <a:srgbClr val="002060"/>
                </a:solidFill>
              </a:rPr>
              <a:t>отпускаешь раба Твоего, Владыко, по слову Твоему, с миром,</a:t>
            </a:r>
          </a:p>
          <a:p>
            <a:pPr marL="0" indent="0">
              <a:spcBef>
                <a:spcPts val="0"/>
              </a:spcBef>
              <a:buNone/>
            </a:pPr>
            <a:r>
              <a:rPr lang="ru-RU" sz="6400" dirty="0" smtClean="0">
                <a:solidFill>
                  <a:srgbClr val="002060"/>
                </a:solidFill>
              </a:rPr>
              <a:t>30. ибо </a:t>
            </a:r>
            <a:r>
              <a:rPr lang="ru-RU" sz="6400" dirty="0">
                <a:solidFill>
                  <a:srgbClr val="002060"/>
                </a:solidFill>
              </a:rPr>
              <a:t>видели очи мои спасение Твое,</a:t>
            </a:r>
          </a:p>
          <a:p>
            <a:pPr marL="0" indent="0">
              <a:spcBef>
                <a:spcPts val="0"/>
              </a:spcBef>
              <a:buNone/>
            </a:pPr>
            <a:r>
              <a:rPr lang="ru-RU" sz="6400" dirty="0" smtClean="0">
                <a:solidFill>
                  <a:srgbClr val="002060"/>
                </a:solidFill>
              </a:rPr>
              <a:t>31. которое </a:t>
            </a:r>
            <a:r>
              <a:rPr lang="ru-RU" sz="6400" dirty="0">
                <a:solidFill>
                  <a:srgbClr val="002060"/>
                </a:solidFill>
              </a:rPr>
              <a:t>Ты уготовал пред </a:t>
            </a:r>
            <a:r>
              <a:rPr lang="ru-RU" sz="6400" dirty="0" err="1">
                <a:solidFill>
                  <a:srgbClr val="002060"/>
                </a:solidFill>
              </a:rPr>
              <a:t>лицем</a:t>
            </a:r>
            <a:r>
              <a:rPr lang="ru-RU" sz="6400" dirty="0">
                <a:solidFill>
                  <a:srgbClr val="002060"/>
                </a:solidFill>
              </a:rPr>
              <a:t> всех народов,</a:t>
            </a:r>
          </a:p>
          <a:p>
            <a:pPr marL="0" indent="0">
              <a:spcBef>
                <a:spcPts val="0"/>
              </a:spcBef>
              <a:buNone/>
            </a:pPr>
            <a:r>
              <a:rPr lang="ru-RU" sz="6400" dirty="0" smtClean="0">
                <a:solidFill>
                  <a:srgbClr val="002060"/>
                </a:solidFill>
              </a:rPr>
              <a:t>32. свет </a:t>
            </a:r>
            <a:r>
              <a:rPr lang="ru-RU" sz="6400" dirty="0">
                <a:solidFill>
                  <a:srgbClr val="002060"/>
                </a:solidFill>
              </a:rPr>
              <a:t>к просвещению язычников и славу народа Твоего Израиля.</a:t>
            </a:r>
          </a:p>
          <a:p>
            <a:pPr marL="0" indent="0">
              <a:spcBef>
                <a:spcPts val="0"/>
              </a:spcBef>
              <a:buNone/>
            </a:pPr>
            <a:r>
              <a:rPr lang="ru-RU" sz="6400" dirty="0" smtClean="0">
                <a:solidFill>
                  <a:srgbClr val="002060"/>
                </a:solidFill>
              </a:rPr>
              <a:t>33. Иосиф </a:t>
            </a:r>
            <a:r>
              <a:rPr lang="ru-RU" sz="6400" dirty="0">
                <a:solidFill>
                  <a:srgbClr val="002060"/>
                </a:solidFill>
              </a:rPr>
              <a:t>же и Матерь Его дивились сказанному о Нем.</a:t>
            </a:r>
          </a:p>
          <a:p>
            <a:pPr marL="0" indent="0">
              <a:spcBef>
                <a:spcPts val="0"/>
              </a:spcBef>
              <a:buNone/>
            </a:pPr>
            <a:r>
              <a:rPr lang="ru-RU" sz="6400" dirty="0" smtClean="0">
                <a:solidFill>
                  <a:srgbClr val="002060"/>
                </a:solidFill>
              </a:rPr>
              <a:t>34. И </a:t>
            </a:r>
            <a:r>
              <a:rPr lang="ru-RU" sz="6400" dirty="0">
                <a:solidFill>
                  <a:srgbClr val="002060"/>
                </a:solidFill>
              </a:rPr>
              <a:t>благословил их </a:t>
            </a:r>
            <a:r>
              <a:rPr lang="ru-RU" sz="6400" dirty="0" err="1">
                <a:solidFill>
                  <a:srgbClr val="002060"/>
                </a:solidFill>
              </a:rPr>
              <a:t>Симеон</a:t>
            </a:r>
            <a:r>
              <a:rPr lang="ru-RU" sz="6400" dirty="0">
                <a:solidFill>
                  <a:srgbClr val="002060"/>
                </a:solidFill>
              </a:rPr>
              <a:t> и сказал Марии, Матери Его: се, лежит Сей на падение и на восстание многих в Израиле и в предмет пререканий, —</a:t>
            </a:r>
          </a:p>
          <a:p>
            <a:pPr marL="0" indent="0">
              <a:spcBef>
                <a:spcPts val="0"/>
              </a:spcBef>
              <a:buNone/>
            </a:pPr>
            <a:r>
              <a:rPr lang="ru-RU" sz="6400" dirty="0" smtClean="0">
                <a:solidFill>
                  <a:srgbClr val="002060"/>
                </a:solidFill>
              </a:rPr>
              <a:t>35. и </a:t>
            </a:r>
            <a:r>
              <a:rPr lang="ru-RU" sz="6400" dirty="0">
                <a:solidFill>
                  <a:srgbClr val="002060"/>
                </a:solidFill>
              </a:rPr>
              <a:t>Тебе Самой оружие пройдет душу, — да откроются помышления многих сердец.</a:t>
            </a:r>
          </a:p>
          <a:p>
            <a:pPr marL="0" indent="0">
              <a:spcBef>
                <a:spcPts val="0"/>
              </a:spcBef>
              <a:buNone/>
            </a:pPr>
            <a:r>
              <a:rPr lang="ru-RU" sz="6400" dirty="0" smtClean="0">
                <a:solidFill>
                  <a:srgbClr val="002060"/>
                </a:solidFill>
              </a:rPr>
              <a:t>36. Тут </a:t>
            </a:r>
            <a:r>
              <a:rPr lang="ru-RU" sz="6400" dirty="0">
                <a:solidFill>
                  <a:srgbClr val="002060"/>
                </a:solidFill>
              </a:rPr>
              <a:t>была также Анна пророчица, дочь </a:t>
            </a:r>
            <a:r>
              <a:rPr lang="ru-RU" sz="6400" dirty="0" err="1">
                <a:solidFill>
                  <a:srgbClr val="002060"/>
                </a:solidFill>
              </a:rPr>
              <a:t>Фануилова</a:t>
            </a:r>
            <a:r>
              <a:rPr lang="ru-RU" sz="6400" dirty="0">
                <a:solidFill>
                  <a:srgbClr val="002060"/>
                </a:solidFill>
              </a:rPr>
              <a:t>, от колена </a:t>
            </a:r>
            <a:r>
              <a:rPr lang="ru-RU" sz="6400" dirty="0" err="1">
                <a:solidFill>
                  <a:srgbClr val="002060"/>
                </a:solidFill>
              </a:rPr>
              <a:t>Асирова</a:t>
            </a:r>
            <a:r>
              <a:rPr lang="ru-RU" sz="6400" dirty="0">
                <a:solidFill>
                  <a:srgbClr val="002060"/>
                </a:solidFill>
              </a:rPr>
              <a:t>, достигшая глубокой старости, прожив с мужем от девства своего семь лет,</a:t>
            </a:r>
          </a:p>
          <a:p>
            <a:pPr marL="0" indent="0">
              <a:spcBef>
                <a:spcPts val="0"/>
              </a:spcBef>
              <a:buNone/>
            </a:pPr>
            <a:r>
              <a:rPr lang="ru-RU" sz="6400" dirty="0" smtClean="0">
                <a:solidFill>
                  <a:srgbClr val="002060"/>
                </a:solidFill>
              </a:rPr>
              <a:t>37. вдова </a:t>
            </a:r>
            <a:r>
              <a:rPr lang="ru-RU" sz="6400" dirty="0">
                <a:solidFill>
                  <a:srgbClr val="002060"/>
                </a:solidFill>
              </a:rPr>
              <a:t>лет восьмидесяти четырех, которая не отходила от храма, постом и молитвою служа Богу день и ночь.</a:t>
            </a:r>
          </a:p>
          <a:p>
            <a:pPr marL="0" indent="0">
              <a:spcBef>
                <a:spcPts val="0"/>
              </a:spcBef>
              <a:buNone/>
            </a:pPr>
            <a:r>
              <a:rPr lang="ru-RU" sz="6400" dirty="0" smtClean="0">
                <a:solidFill>
                  <a:srgbClr val="002060"/>
                </a:solidFill>
              </a:rPr>
              <a:t>38. И </a:t>
            </a:r>
            <a:r>
              <a:rPr lang="ru-RU" sz="6400" dirty="0">
                <a:solidFill>
                  <a:srgbClr val="002060"/>
                </a:solidFill>
              </a:rPr>
              <a:t>она в то время, подойдя, славила Господа и говорила о Нем всем, ожидавшим избавления в Иерусалиме.</a:t>
            </a:r>
          </a:p>
          <a:p>
            <a:pPr marL="0" indent="0">
              <a:spcBef>
                <a:spcPts val="0"/>
              </a:spcBef>
              <a:buNone/>
            </a:pPr>
            <a:r>
              <a:rPr lang="ru-RU" sz="6400" dirty="0" smtClean="0">
                <a:solidFill>
                  <a:srgbClr val="002060"/>
                </a:solidFill>
              </a:rPr>
              <a:t>39. И </a:t>
            </a:r>
            <a:r>
              <a:rPr lang="ru-RU" sz="6400" dirty="0">
                <a:solidFill>
                  <a:srgbClr val="002060"/>
                </a:solidFill>
              </a:rPr>
              <a:t>когда они совершили все по закону Господню, возвратились в Галилею, в город свой Назарет.</a:t>
            </a:r>
          </a:p>
          <a:p>
            <a:pPr marL="0" indent="0">
              <a:spcBef>
                <a:spcPts val="0"/>
              </a:spcBef>
              <a:buNone/>
            </a:pPr>
            <a:r>
              <a:rPr lang="ru-RU" sz="6400" dirty="0" smtClean="0">
                <a:solidFill>
                  <a:srgbClr val="002060"/>
                </a:solidFill>
              </a:rPr>
              <a:t>40. Младенец </a:t>
            </a:r>
            <a:r>
              <a:rPr lang="ru-RU" sz="6400" dirty="0">
                <a:solidFill>
                  <a:srgbClr val="002060"/>
                </a:solidFill>
              </a:rPr>
              <a:t>же возрастал и укреплялся духом, исполняясь премудрости, и благодать Божия была на Нем.</a:t>
            </a:r>
          </a:p>
        </p:txBody>
      </p:sp>
    </p:spTree>
    <p:extLst>
      <p:ext uri="{BB962C8B-B14F-4D97-AF65-F5344CB8AC3E}">
        <p14:creationId xmlns:p14="http://schemas.microsoft.com/office/powerpoint/2010/main" val="2294146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4" name="Скругленный прямоугольник 3"/>
          <p:cNvSpPr/>
          <p:nvPr/>
        </p:nvSpPr>
        <p:spPr>
          <a:xfrm>
            <a:off x="683568" y="188640"/>
            <a:ext cx="7992888" cy="9361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2400" b="1" dirty="0" smtClean="0">
                <a:solidFill>
                  <a:schemeClr val="tx1"/>
                </a:solidFill>
              </a:rPr>
              <a:t>21 ст.: «По </a:t>
            </a:r>
            <a:r>
              <a:rPr lang="ru-RU" sz="2400" b="1" dirty="0">
                <a:solidFill>
                  <a:schemeClr val="tx1"/>
                </a:solidFill>
              </a:rPr>
              <a:t>прошествии восьми дней, когда надлежало обрезать Младенца, дали Ему имя Иисус, нареченное Ангелом прежде зачатия Его во </a:t>
            </a:r>
            <a:r>
              <a:rPr lang="ru-RU" sz="2400" b="1" dirty="0" smtClean="0">
                <a:solidFill>
                  <a:schemeClr val="tx1"/>
                </a:solidFill>
              </a:rPr>
              <a:t>чреве».</a:t>
            </a:r>
            <a:endParaRPr lang="ru-RU" sz="2400" b="1" dirty="0">
              <a:solidFill>
                <a:schemeClr val="tx1"/>
              </a:solidFill>
            </a:endParaRPr>
          </a:p>
        </p:txBody>
      </p:sp>
      <p:pic>
        <p:nvPicPr>
          <p:cNvPr id="19459" name="Picture 3" descr="I:\лекции по Н. З\фото\obrezan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5400600"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940152" y="1340768"/>
            <a:ext cx="3096344" cy="2592288"/>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1600" b="1" dirty="0" smtClean="0">
                <a:solidFill>
                  <a:schemeClr val="tx1"/>
                </a:solidFill>
              </a:rPr>
              <a:t>«Сей </a:t>
            </a:r>
            <a:r>
              <a:rPr lang="ru-RU" sz="1600" b="1" dirty="0">
                <a:solidFill>
                  <a:schemeClr val="tx1"/>
                </a:solidFill>
              </a:rPr>
              <a:t>есть завет Мой, который вы должны соблюдать между Мною и между вами и между потомками твоими после тебя: да будет у вас обрезан весь мужской пол; обрезывайте крайнюю плоть вашу: и сие будет знамением завета между Мною и вами. Восьми дней от рождения да будет обрезан у вас в роды ваши всякий младенец мужеского </a:t>
            </a:r>
            <a:r>
              <a:rPr lang="ru-RU" sz="1600" b="1" dirty="0" smtClean="0">
                <a:solidFill>
                  <a:schemeClr val="tx1"/>
                </a:solidFill>
              </a:rPr>
              <a:t>пола»</a:t>
            </a:r>
          </a:p>
          <a:p>
            <a:pPr algn="ctr">
              <a:lnSpc>
                <a:spcPct val="80000"/>
              </a:lnSpc>
            </a:pPr>
            <a:r>
              <a:rPr lang="ru-RU" sz="1600" b="1" dirty="0" smtClean="0">
                <a:solidFill>
                  <a:schemeClr val="tx1"/>
                </a:solidFill>
              </a:rPr>
              <a:t> (Быт. 17, 11 - 12).</a:t>
            </a:r>
            <a:endParaRPr lang="ru-RU" sz="1600" b="1" dirty="0">
              <a:solidFill>
                <a:schemeClr val="tx1"/>
              </a:solidFill>
            </a:endParaRPr>
          </a:p>
        </p:txBody>
      </p:sp>
      <p:sp>
        <p:nvSpPr>
          <p:cNvPr id="6" name="Прямоугольник 5"/>
          <p:cNvSpPr/>
          <p:nvPr/>
        </p:nvSpPr>
        <p:spPr>
          <a:xfrm>
            <a:off x="5949167" y="4293096"/>
            <a:ext cx="3096344" cy="1152128"/>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Господь принимает </a:t>
            </a:r>
            <a:r>
              <a:rPr lang="ru-RU" sz="1600" b="1" dirty="0">
                <a:solidFill>
                  <a:schemeClr val="tx1"/>
                </a:solidFill>
              </a:rPr>
              <a:t>обрезание, являя пример, как людям следует неукоснительно исполнять Божественные </a:t>
            </a:r>
            <a:r>
              <a:rPr lang="ru-RU" sz="1600" b="1" dirty="0" smtClean="0">
                <a:solidFill>
                  <a:schemeClr val="tx1"/>
                </a:solidFill>
              </a:rPr>
              <a:t>установления, а так же для успеха в своем служении</a:t>
            </a:r>
            <a:endParaRPr lang="ru-RU" sz="1600" b="1" dirty="0">
              <a:solidFill>
                <a:schemeClr val="tx1"/>
              </a:solidFill>
            </a:endParaRPr>
          </a:p>
        </p:txBody>
      </p:sp>
      <p:sp>
        <p:nvSpPr>
          <p:cNvPr id="7" name="Прямоугольник 6"/>
          <p:cNvSpPr/>
          <p:nvPr/>
        </p:nvSpPr>
        <p:spPr>
          <a:xfrm>
            <a:off x="5976664" y="5691758"/>
            <a:ext cx="3059832" cy="977602"/>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a:solidFill>
                  <a:schemeClr val="tx1"/>
                </a:solidFill>
              </a:rPr>
              <a:t>В Новом Завете обряд обрезания уступил место таинству Крещения, прообразом которого он являлся.</a:t>
            </a:r>
          </a:p>
        </p:txBody>
      </p:sp>
      <p:sp>
        <p:nvSpPr>
          <p:cNvPr id="8" name="Скругленный прямоугольник 7"/>
          <p:cNvSpPr/>
          <p:nvPr/>
        </p:nvSpPr>
        <p:spPr>
          <a:xfrm>
            <a:off x="179512" y="5691758"/>
            <a:ext cx="5544616" cy="977602"/>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a:t>
            </a:r>
            <a:r>
              <a:rPr lang="ru-RU" sz="1600" b="1" i="1" dirty="0">
                <a:solidFill>
                  <a:schemeClr val="tx1"/>
                </a:solidFill>
              </a:rPr>
              <a:t>В обрезании Владыка наш явил большее смирение, нежели в рождении Своем: в рождении Он принял образ человека…, в обрезании же Он принял образ грешника, как грешник претерпевая боль, положенную за грех</a:t>
            </a:r>
            <a:r>
              <a:rPr lang="ru-RU" sz="1600" b="1" dirty="0" smtClean="0">
                <a:solidFill>
                  <a:schemeClr val="tx1"/>
                </a:solidFill>
              </a:rPr>
              <a:t>»</a:t>
            </a:r>
          </a:p>
          <a:p>
            <a:pPr algn="ctr">
              <a:lnSpc>
                <a:spcPct val="80000"/>
              </a:lnSpc>
            </a:pP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Димитрий Ростовский </a:t>
            </a:r>
          </a:p>
        </p:txBody>
      </p:sp>
    </p:spTree>
    <p:extLst>
      <p:ext uri="{BB962C8B-B14F-4D97-AF65-F5344CB8AC3E}">
        <p14:creationId xmlns:p14="http://schemas.microsoft.com/office/powerpoint/2010/main" val="2294678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35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650894" cy="3789040"/>
          </a:xfrm>
        </p:spPr>
        <p:txBody>
          <a:bodyPr/>
          <a:lstStyle/>
          <a:p>
            <a:endParaRPr lang="ru-RU" dirty="0"/>
          </a:p>
        </p:txBody>
      </p:sp>
      <p:sp>
        <p:nvSpPr>
          <p:cNvPr id="4" name="Скругленный прямоугольник 3"/>
          <p:cNvSpPr/>
          <p:nvPr/>
        </p:nvSpPr>
        <p:spPr>
          <a:xfrm>
            <a:off x="4788024" y="116632"/>
            <a:ext cx="4104456" cy="3252614"/>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2000" b="1" dirty="0" smtClean="0">
                <a:solidFill>
                  <a:schemeClr val="tx1"/>
                </a:solidFill>
              </a:rPr>
              <a:t>22-24 ст.: «А </a:t>
            </a:r>
            <a:r>
              <a:rPr lang="ru-RU" sz="2000" b="1" dirty="0">
                <a:solidFill>
                  <a:schemeClr val="tx1"/>
                </a:solidFill>
              </a:rPr>
              <a:t>когда исполнились дни очищения их по закону Моисееву, принесли Его в Иерусалим, чтобы представить пред Господа, </a:t>
            </a:r>
            <a:r>
              <a:rPr lang="ru-RU" sz="2000" b="1" dirty="0" smtClean="0">
                <a:solidFill>
                  <a:schemeClr val="tx1"/>
                </a:solidFill>
              </a:rPr>
              <a:t>как </a:t>
            </a:r>
            <a:r>
              <a:rPr lang="ru-RU" sz="2000" b="1" dirty="0">
                <a:solidFill>
                  <a:schemeClr val="tx1"/>
                </a:solidFill>
              </a:rPr>
              <a:t>предписано в законе Господнем, чтобы всякий младенец мужеского пола, разверзающий </a:t>
            </a:r>
            <a:r>
              <a:rPr lang="ru-RU" sz="2000" b="1" dirty="0" err="1">
                <a:solidFill>
                  <a:schemeClr val="tx1"/>
                </a:solidFill>
              </a:rPr>
              <a:t>ложесна</a:t>
            </a:r>
            <a:r>
              <a:rPr lang="ru-RU" sz="2000" b="1" dirty="0">
                <a:solidFill>
                  <a:schemeClr val="tx1"/>
                </a:solidFill>
              </a:rPr>
              <a:t>, был посвящен Господу</a:t>
            </a:r>
            <a:r>
              <a:rPr lang="ru-RU" sz="2000" b="1" dirty="0" smtClean="0">
                <a:solidFill>
                  <a:schemeClr val="tx1"/>
                </a:solidFill>
              </a:rPr>
              <a:t>, и </a:t>
            </a:r>
            <a:r>
              <a:rPr lang="ru-RU" sz="2000" b="1" dirty="0">
                <a:solidFill>
                  <a:schemeClr val="tx1"/>
                </a:solidFill>
              </a:rPr>
              <a:t>чтобы принести в жертву, по реченному в законе Господнем, две горлицы или двух птенцов </a:t>
            </a:r>
            <a:r>
              <a:rPr lang="ru-RU" sz="2000" b="1" dirty="0" smtClean="0">
                <a:solidFill>
                  <a:schemeClr val="tx1"/>
                </a:solidFill>
              </a:rPr>
              <a:t>голубиных».</a:t>
            </a:r>
            <a:endParaRPr lang="ru-RU" sz="2000" b="1" dirty="0">
              <a:solidFill>
                <a:schemeClr val="tx1"/>
              </a:solidFill>
            </a:endParaRPr>
          </a:p>
        </p:txBody>
      </p:sp>
      <p:pic>
        <p:nvPicPr>
          <p:cNvPr id="21506" name="Picture 2" descr="I:\лекции по Н. З\фото\20252-Brooklyn_Museum_-_The_Presentation_of_Jesus_in_the_Temple_La_prsentation_de_Jsus_au_Temple_-_James_Tissot_-_over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1814"/>
            <a:ext cx="4543390" cy="655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88024" y="3501008"/>
            <a:ext cx="4104456" cy="576064"/>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a:solidFill>
                  <a:schemeClr val="tx1"/>
                </a:solidFill>
              </a:rPr>
              <a:t>Женщина, родившая младенца мужского пола, по закону Моисея, считалась нечистой в течение 40 дней </a:t>
            </a:r>
          </a:p>
        </p:txBody>
      </p:sp>
      <p:sp>
        <p:nvSpPr>
          <p:cNvPr id="6" name="Прямоугольник 5"/>
          <p:cNvSpPr/>
          <p:nvPr/>
        </p:nvSpPr>
        <p:spPr>
          <a:xfrm>
            <a:off x="4788024" y="4221088"/>
            <a:ext cx="4104456" cy="1008112"/>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a:solidFill>
                  <a:schemeClr val="tx1"/>
                </a:solidFill>
              </a:rPr>
              <a:t>На 40-й день она должна была принести в храм жертву всесожжения – годовалого ягненка и жертву за грехи – молодого голубя или горлицу, в случае же бедности – двух горлиц или голубей</a:t>
            </a:r>
          </a:p>
        </p:txBody>
      </p:sp>
      <p:sp>
        <p:nvSpPr>
          <p:cNvPr id="7" name="Прямоугольник 6"/>
          <p:cNvSpPr/>
          <p:nvPr/>
        </p:nvSpPr>
        <p:spPr>
          <a:xfrm>
            <a:off x="4788024" y="5373216"/>
            <a:ext cx="4104456" cy="1412776"/>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Все первенцы по Закону были посвящены служению Богу в память избавления всех первенцев еврейских при исходе из Египта. После выделения на служение Богу колена </a:t>
            </a:r>
            <a:r>
              <a:rPr lang="ru-RU" sz="1600" b="1" dirty="0">
                <a:solidFill>
                  <a:schemeClr val="tx1"/>
                </a:solidFill>
              </a:rPr>
              <a:t>Левино, первенцы были </a:t>
            </a:r>
            <a:r>
              <a:rPr lang="ru-RU" sz="1600" b="1" dirty="0" err="1" smtClean="0">
                <a:solidFill>
                  <a:schemeClr val="tx1"/>
                </a:solidFill>
              </a:rPr>
              <a:t>обождены</a:t>
            </a:r>
            <a:r>
              <a:rPr lang="ru-RU" sz="1600" b="1" dirty="0" smtClean="0">
                <a:solidFill>
                  <a:schemeClr val="tx1"/>
                </a:solidFill>
              </a:rPr>
              <a:t> </a:t>
            </a:r>
            <a:r>
              <a:rPr lang="ru-RU" sz="1600" b="1" dirty="0">
                <a:solidFill>
                  <a:schemeClr val="tx1"/>
                </a:solidFill>
              </a:rPr>
              <a:t>от служения за особый выкуп в пять </a:t>
            </a:r>
            <a:r>
              <a:rPr lang="ru-RU" sz="1600" b="1" dirty="0" err="1">
                <a:solidFill>
                  <a:schemeClr val="tx1"/>
                </a:solidFill>
              </a:rPr>
              <a:t>сиклей</a:t>
            </a:r>
            <a:r>
              <a:rPr lang="ru-RU" sz="1600" b="1" dirty="0">
                <a:solidFill>
                  <a:schemeClr val="tx1"/>
                </a:solidFill>
              </a:rPr>
              <a:t> серебра (</a:t>
            </a:r>
            <a:r>
              <a:rPr lang="ru-RU" sz="1600" b="1" dirty="0" err="1">
                <a:solidFill>
                  <a:schemeClr val="tx1"/>
                </a:solidFill>
              </a:rPr>
              <a:t>Чис</a:t>
            </a:r>
            <a:r>
              <a:rPr lang="ru-RU" sz="1600" b="1" dirty="0">
                <a:solidFill>
                  <a:schemeClr val="tx1"/>
                </a:solidFill>
              </a:rPr>
              <a:t> 18:16</a:t>
            </a:r>
            <a:r>
              <a:rPr lang="ru-RU" sz="1600" b="1" dirty="0" smtClean="0">
                <a:solidFill>
                  <a:schemeClr val="tx1"/>
                </a:solidFill>
              </a:rPr>
              <a:t>) </a:t>
            </a:r>
            <a:endParaRPr lang="ru-RU" sz="1600" b="1" dirty="0">
              <a:solidFill>
                <a:schemeClr val="tx1"/>
              </a:solidFill>
            </a:endParaRPr>
          </a:p>
        </p:txBody>
      </p:sp>
    </p:spTree>
    <p:extLst>
      <p:ext uri="{BB962C8B-B14F-4D97-AF65-F5344CB8AC3E}">
        <p14:creationId xmlns:p14="http://schemas.microsoft.com/office/powerpoint/2010/main" val="545888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80512" cy="6858000"/>
          </a:xfrm>
        </p:spPr>
        <p:style>
          <a:lnRef idx="1">
            <a:schemeClr val="accent5"/>
          </a:lnRef>
          <a:fillRef idx="2">
            <a:schemeClr val="accent5"/>
          </a:fillRef>
          <a:effectRef idx="1">
            <a:schemeClr val="accent5"/>
          </a:effectRef>
          <a:fontRef idx="minor">
            <a:schemeClr val="dk1"/>
          </a:fontRef>
        </p:style>
        <p:txBody>
          <a:bodyPr/>
          <a:lstStyle/>
          <a:p>
            <a:endParaRPr lang="ru-RU" dirty="0"/>
          </a:p>
        </p:txBody>
      </p:sp>
      <p:sp>
        <p:nvSpPr>
          <p:cNvPr id="4" name="Скругленный прямоугольник 3"/>
          <p:cNvSpPr/>
          <p:nvPr/>
        </p:nvSpPr>
        <p:spPr>
          <a:xfrm>
            <a:off x="179512" y="260648"/>
            <a:ext cx="8640960" cy="1368152"/>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25-28 ст.: «</a:t>
            </a:r>
            <a:r>
              <a:rPr lang="ru-RU" b="1" dirty="0">
                <a:solidFill>
                  <a:schemeClr val="tx1"/>
                </a:solidFill>
              </a:rPr>
              <a:t>Тогда был в Иерусалиме человек, именем </a:t>
            </a:r>
            <a:r>
              <a:rPr lang="ru-RU" b="1" dirty="0" err="1">
                <a:solidFill>
                  <a:schemeClr val="tx1"/>
                </a:solidFill>
              </a:rPr>
              <a:t>Симеон</a:t>
            </a:r>
            <a:r>
              <a:rPr lang="ru-RU" b="1" dirty="0">
                <a:solidFill>
                  <a:schemeClr val="tx1"/>
                </a:solidFill>
              </a:rPr>
              <a:t>. Он был муж праведный и благочестивый, чающий утешения </a:t>
            </a:r>
            <a:r>
              <a:rPr lang="ru-RU" b="1" dirty="0" err="1">
                <a:solidFill>
                  <a:schemeClr val="tx1"/>
                </a:solidFill>
              </a:rPr>
              <a:t>Израилева</a:t>
            </a:r>
            <a:r>
              <a:rPr lang="ru-RU" b="1" dirty="0">
                <a:solidFill>
                  <a:schemeClr val="tx1"/>
                </a:solidFill>
              </a:rPr>
              <a:t>; и Дух </a:t>
            </a:r>
            <a:r>
              <a:rPr lang="ru-RU" b="1" dirty="0" err="1">
                <a:solidFill>
                  <a:schemeClr val="tx1"/>
                </a:solidFill>
              </a:rPr>
              <a:t>Святый</a:t>
            </a:r>
            <a:r>
              <a:rPr lang="ru-RU" b="1" dirty="0">
                <a:solidFill>
                  <a:schemeClr val="tx1"/>
                </a:solidFill>
              </a:rPr>
              <a:t> был на нем</a:t>
            </a:r>
            <a:r>
              <a:rPr lang="ru-RU" b="1" dirty="0" smtClean="0">
                <a:solidFill>
                  <a:schemeClr val="tx1"/>
                </a:solidFill>
              </a:rPr>
              <a:t>. Ему </a:t>
            </a:r>
            <a:r>
              <a:rPr lang="ru-RU" b="1" dirty="0">
                <a:solidFill>
                  <a:schemeClr val="tx1"/>
                </a:solidFill>
              </a:rPr>
              <a:t>было предсказано Духом Святым, что он не увидит смерти, доколе не увидит Христа Господня</a:t>
            </a:r>
            <a:r>
              <a:rPr lang="ru-RU" b="1" dirty="0" smtClean="0">
                <a:solidFill>
                  <a:schemeClr val="tx1"/>
                </a:solidFill>
              </a:rPr>
              <a:t>. И </a:t>
            </a:r>
            <a:r>
              <a:rPr lang="ru-RU" b="1" dirty="0">
                <a:solidFill>
                  <a:schemeClr val="tx1"/>
                </a:solidFill>
              </a:rPr>
              <a:t>пришел он по вдохновению в храм. И, когда родители принесли Младенца Иисуса, чтобы совершить над Ним законный обряд</a:t>
            </a:r>
            <a:r>
              <a:rPr lang="ru-RU" b="1" dirty="0" smtClean="0">
                <a:solidFill>
                  <a:schemeClr val="tx1"/>
                </a:solidFill>
              </a:rPr>
              <a:t>, он </a:t>
            </a:r>
            <a:r>
              <a:rPr lang="ru-RU" b="1" dirty="0">
                <a:solidFill>
                  <a:schemeClr val="tx1"/>
                </a:solidFill>
              </a:rPr>
              <a:t>взял Его на руки, благословил Бога и сказал</a:t>
            </a:r>
            <a:r>
              <a:rPr lang="ru-RU" b="1" dirty="0" smtClean="0">
                <a:solidFill>
                  <a:schemeClr val="tx1"/>
                </a:solidFill>
              </a:rPr>
              <a:t>:».</a:t>
            </a:r>
            <a:endParaRPr lang="ru-RU" b="1" dirty="0">
              <a:solidFill>
                <a:schemeClr val="tx1"/>
              </a:solidFill>
            </a:endParaRPr>
          </a:p>
        </p:txBody>
      </p:sp>
      <p:pic>
        <p:nvPicPr>
          <p:cNvPr id="22531" name="Picture 3" descr="I:\лекции по Н. З\фото\сретенье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6095239" cy="4564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372200" y="1934268"/>
            <a:ext cx="2664296" cy="702644"/>
          </a:xfrm>
          <a:prstGeom prst="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a:solidFill>
                  <a:schemeClr val="tx1"/>
                </a:solidFill>
              </a:rPr>
              <a:t>ж</a:t>
            </a:r>
            <a:r>
              <a:rPr lang="ru-RU" sz="1600" b="1" dirty="0" smtClean="0">
                <a:solidFill>
                  <a:schemeClr val="tx1"/>
                </a:solidFill>
              </a:rPr>
              <a:t>давший </a:t>
            </a:r>
            <a:r>
              <a:rPr lang="ru-RU" sz="1600" b="1" dirty="0">
                <a:solidFill>
                  <a:schemeClr val="tx1"/>
                </a:solidFill>
              </a:rPr>
              <a:t>«утехи </a:t>
            </a:r>
            <a:r>
              <a:rPr lang="ru-RU" sz="1600" b="1" dirty="0" err="1" smtClean="0">
                <a:solidFill>
                  <a:schemeClr val="tx1"/>
                </a:solidFill>
              </a:rPr>
              <a:t>Израилевой</a:t>
            </a:r>
            <a:r>
              <a:rPr lang="ru-RU" sz="1600" b="1" dirty="0" smtClean="0">
                <a:solidFill>
                  <a:schemeClr val="tx1"/>
                </a:solidFill>
              </a:rPr>
              <a:t>» - то </a:t>
            </a:r>
            <a:r>
              <a:rPr lang="ru-RU" sz="1600" b="1" dirty="0">
                <a:solidFill>
                  <a:schemeClr val="tx1"/>
                </a:solidFill>
              </a:rPr>
              <a:t>есть обещанного Богом Мессию</a:t>
            </a:r>
            <a:endParaRPr lang="ru-RU" sz="1600" dirty="0">
              <a:solidFill>
                <a:schemeClr val="tx1"/>
              </a:solidFill>
            </a:endParaRPr>
          </a:p>
        </p:txBody>
      </p:sp>
      <p:sp>
        <p:nvSpPr>
          <p:cNvPr id="6" name="Прямоугольник 5"/>
          <p:cNvSpPr/>
          <p:nvPr/>
        </p:nvSpPr>
        <p:spPr>
          <a:xfrm>
            <a:off x="6372200" y="2762165"/>
            <a:ext cx="2664296" cy="3744416"/>
          </a:xfrm>
          <a:prstGeom prst="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1600" b="1" dirty="0" smtClean="0">
                <a:solidFill>
                  <a:schemeClr val="tx1"/>
                </a:solidFill>
              </a:rPr>
              <a:t>По преданию, </a:t>
            </a:r>
            <a:r>
              <a:rPr lang="ru-RU" sz="1600" b="1" dirty="0" err="1">
                <a:solidFill>
                  <a:schemeClr val="tx1"/>
                </a:solidFill>
              </a:rPr>
              <a:t>Симеон</a:t>
            </a:r>
            <a:r>
              <a:rPr lang="ru-RU" sz="1600" b="1" dirty="0">
                <a:solidFill>
                  <a:schemeClr val="tx1"/>
                </a:solidFill>
              </a:rPr>
              <a:t> был одним из семидесяти двух старцев, которые по поручению египетского царя </a:t>
            </a:r>
            <a:r>
              <a:rPr lang="ru-RU" sz="1600" b="1" dirty="0" err="1">
                <a:solidFill>
                  <a:schemeClr val="tx1"/>
                </a:solidFill>
              </a:rPr>
              <a:t>Птоломея</a:t>
            </a:r>
            <a:r>
              <a:rPr lang="ru-RU" sz="1600" b="1" dirty="0">
                <a:solidFill>
                  <a:schemeClr val="tx1"/>
                </a:solidFill>
              </a:rPr>
              <a:t> переводили священные книги с древнееврейского языка на греческий. </a:t>
            </a:r>
            <a:r>
              <a:rPr lang="ru-RU" sz="1600" b="1" dirty="0" err="1">
                <a:solidFill>
                  <a:schemeClr val="tx1"/>
                </a:solidFill>
              </a:rPr>
              <a:t>Симеону</a:t>
            </a:r>
            <a:r>
              <a:rPr lang="ru-RU" sz="1600" b="1" dirty="0">
                <a:solidFill>
                  <a:schemeClr val="tx1"/>
                </a:solidFill>
              </a:rPr>
              <a:t> пришлось переводить книгу пророка Исаии, и он усомнился в пророчестве о рождении Эммануила от Девы (</a:t>
            </a:r>
            <a:r>
              <a:rPr lang="ru-RU" sz="1600" b="1" dirty="0" err="1">
                <a:solidFill>
                  <a:schemeClr val="tx1"/>
                </a:solidFill>
              </a:rPr>
              <a:t>Ис</a:t>
            </a:r>
            <a:r>
              <a:rPr lang="ru-RU" sz="1600" b="1" dirty="0">
                <a:solidFill>
                  <a:schemeClr val="tx1"/>
                </a:solidFill>
              </a:rPr>
              <a:t> 7:14), и тогда явился ему Ангел и предсказал, что он не умрет до тех пор, пока не увидит своими собственными глазами исполнение этого </a:t>
            </a:r>
            <a:r>
              <a:rPr lang="ru-RU" sz="1600" b="1" dirty="0" smtClean="0">
                <a:solidFill>
                  <a:schemeClr val="tx1"/>
                </a:solidFill>
              </a:rPr>
              <a:t>пророчества </a:t>
            </a:r>
            <a:endParaRPr lang="ru-RU" sz="1600" b="1" dirty="0">
              <a:solidFill>
                <a:schemeClr val="tx1"/>
              </a:solidFill>
            </a:endParaRPr>
          </a:p>
        </p:txBody>
      </p:sp>
    </p:spTree>
    <p:extLst>
      <p:ext uri="{BB962C8B-B14F-4D97-AF65-F5344CB8AC3E}">
        <p14:creationId xmlns:p14="http://schemas.microsoft.com/office/powerpoint/2010/main" val="706376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I:\лекции по Н. З\фото\20250-Duccio_di_Buoninsegna_06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16832"/>
            <a:ext cx="4599555"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395536" y="116632"/>
            <a:ext cx="8568952" cy="136815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ru-RU" sz="2000" b="1" dirty="0" smtClean="0">
                <a:solidFill>
                  <a:schemeClr val="tx1"/>
                </a:solidFill>
              </a:rPr>
              <a:t>29-32 ст.: «Ныне </a:t>
            </a:r>
            <a:r>
              <a:rPr lang="ru-RU" sz="2000" b="1" dirty="0">
                <a:solidFill>
                  <a:schemeClr val="tx1"/>
                </a:solidFill>
              </a:rPr>
              <a:t>отпускаешь раба Твоего, Владыко, по слову Твоему, с </a:t>
            </a:r>
            <a:r>
              <a:rPr lang="ru-RU" sz="2000" b="1" dirty="0" smtClean="0">
                <a:solidFill>
                  <a:schemeClr val="tx1"/>
                </a:solidFill>
              </a:rPr>
              <a:t>миром, ибо </a:t>
            </a:r>
            <a:r>
              <a:rPr lang="ru-RU" sz="2000" b="1" dirty="0">
                <a:solidFill>
                  <a:schemeClr val="tx1"/>
                </a:solidFill>
              </a:rPr>
              <a:t>видели очи мои спасение Твое</a:t>
            </a:r>
            <a:r>
              <a:rPr lang="ru-RU" sz="2000" b="1" dirty="0" smtClean="0">
                <a:solidFill>
                  <a:schemeClr val="tx1"/>
                </a:solidFill>
              </a:rPr>
              <a:t>, которое </a:t>
            </a:r>
            <a:r>
              <a:rPr lang="ru-RU" sz="2000" b="1" dirty="0">
                <a:solidFill>
                  <a:schemeClr val="tx1"/>
                </a:solidFill>
              </a:rPr>
              <a:t>Ты уготовал пред </a:t>
            </a:r>
            <a:r>
              <a:rPr lang="ru-RU" sz="2000" b="1" dirty="0" err="1">
                <a:solidFill>
                  <a:schemeClr val="tx1"/>
                </a:solidFill>
              </a:rPr>
              <a:t>лицем</a:t>
            </a:r>
            <a:r>
              <a:rPr lang="ru-RU" sz="2000" b="1" dirty="0">
                <a:solidFill>
                  <a:schemeClr val="tx1"/>
                </a:solidFill>
              </a:rPr>
              <a:t> всех народов</a:t>
            </a:r>
            <a:r>
              <a:rPr lang="ru-RU" sz="2000" b="1" dirty="0" smtClean="0">
                <a:solidFill>
                  <a:schemeClr val="tx1"/>
                </a:solidFill>
              </a:rPr>
              <a:t>, свет </a:t>
            </a:r>
            <a:r>
              <a:rPr lang="ru-RU" sz="2000" b="1" dirty="0">
                <a:solidFill>
                  <a:schemeClr val="tx1"/>
                </a:solidFill>
              </a:rPr>
              <a:t>к просвещению язычников и славу народа Твоего </a:t>
            </a:r>
            <a:r>
              <a:rPr lang="ru-RU" sz="2000" b="1" dirty="0" smtClean="0">
                <a:solidFill>
                  <a:schemeClr val="tx1"/>
                </a:solidFill>
              </a:rPr>
              <a:t>Израиля».</a:t>
            </a:r>
            <a:endParaRPr lang="ru-RU" sz="2000" b="1" dirty="0">
              <a:solidFill>
                <a:schemeClr val="tx1"/>
              </a:solidFill>
            </a:endParaRPr>
          </a:p>
          <a:p>
            <a:pPr algn="ctr"/>
            <a:r>
              <a:rPr lang="ru-RU" dirty="0" smtClean="0"/>
              <a:t>.</a:t>
            </a:r>
            <a:endParaRPr lang="ru-RU" dirty="0"/>
          </a:p>
        </p:txBody>
      </p:sp>
      <p:sp>
        <p:nvSpPr>
          <p:cNvPr id="6" name="Скругленный прямоугольник 5"/>
          <p:cNvSpPr/>
          <p:nvPr/>
        </p:nvSpPr>
        <p:spPr>
          <a:xfrm>
            <a:off x="5220072" y="1988840"/>
            <a:ext cx="3744416" cy="2376264"/>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1600" b="1" dirty="0">
                <a:solidFill>
                  <a:schemeClr val="tx1"/>
                </a:solidFill>
              </a:rPr>
              <a:t>Ты, Владыко, отпускаешь меня из этой жизни в другую новую </a:t>
            </a:r>
            <a:r>
              <a:rPr lang="ru-RU" sz="1600" b="1" dirty="0" smtClean="0">
                <a:solidFill>
                  <a:schemeClr val="tx1"/>
                </a:solidFill>
              </a:rPr>
              <a:t>жизнь по </a:t>
            </a:r>
            <a:r>
              <a:rPr lang="ru-RU" sz="1600" b="1" dirty="0">
                <a:solidFill>
                  <a:schemeClr val="tx1"/>
                </a:solidFill>
              </a:rPr>
              <a:t>предсказанию, данному мне от Тебя Святым Твоим </a:t>
            </a:r>
            <a:r>
              <a:rPr lang="ru-RU" sz="1600" b="1" dirty="0" smtClean="0">
                <a:solidFill>
                  <a:schemeClr val="tx1"/>
                </a:solidFill>
              </a:rPr>
              <a:t>Духом  </a:t>
            </a:r>
            <a:r>
              <a:rPr lang="ru-RU" sz="1600" b="1" dirty="0">
                <a:solidFill>
                  <a:schemeClr val="tx1"/>
                </a:solidFill>
              </a:rPr>
              <a:t>в </a:t>
            </a:r>
            <a:r>
              <a:rPr lang="ru-RU" sz="1600" b="1" dirty="0" smtClean="0">
                <a:solidFill>
                  <a:schemeClr val="tx1"/>
                </a:solidFill>
              </a:rPr>
              <a:t>мире, т</a:t>
            </a:r>
            <a:r>
              <a:rPr lang="ru-RU" sz="1600" b="1" dirty="0">
                <a:solidFill>
                  <a:schemeClr val="tx1"/>
                </a:solidFill>
              </a:rPr>
              <a:t>. е. в состоянии радости от исполненного заветного </a:t>
            </a:r>
            <a:r>
              <a:rPr lang="ru-RU" sz="1600" b="1" dirty="0" smtClean="0">
                <a:solidFill>
                  <a:schemeClr val="tx1"/>
                </a:solidFill>
              </a:rPr>
              <a:t>желания, потому что </a:t>
            </a:r>
            <a:r>
              <a:rPr lang="ru-RU" sz="1600" b="1" dirty="0">
                <a:solidFill>
                  <a:schemeClr val="tx1"/>
                </a:solidFill>
              </a:rPr>
              <a:t>я сподобился узреть, </a:t>
            </a:r>
            <a:r>
              <a:rPr lang="ru-RU" sz="1600" b="1" dirty="0" smtClean="0">
                <a:solidFill>
                  <a:schemeClr val="tx1"/>
                </a:solidFill>
              </a:rPr>
              <a:t>спасение, </a:t>
            </a:r>
            <a:r>
              <a:rPr lang="ru-RU" sz="1600" b="1" dirty="0">
                <a:solidFill>
                  <a:schemeClr val="tx1"/>
                </a:solidFill>
              </a:rPr>
              <a:t>обещанное Богом миру через </a:t>
            </a:r>
            <a:r>
              <a:rPr lang="ru-RU" sz="1600" b="1" dirty="0" smtClean="0">
                <a:solidFill>
                  <a:schemeClr val="tx1"/>
                </a:solidFill>
              </a:rPr>
              <a:t>Искупителя-Мессию. Это спасение совершится </a:t>
            </a:r>
            <a:r>
              <a:rPr lang="ru-RU" sz="1600" b="1" dirty="0">
                <a:solidFill>
                  <a:schemeClr val="tx1"/>
                </a:solidFill>
              </a:rPr>
              <a:t>открыто, и все народы будут теперь свидетелями </a:t>
            </a:r>
            <a:r>
              <a:rPr lang="ru-RU" sz="1600" b="1" dirty="0" smtClean="0">
                <a:solidFill>
                  <a:schemeClr val="tx1"/>
                </a:solidFill>
              </a:rPr>
              <a:t>его. </a:t>
            </a:r>
            <a:endParaRPr lang="ru-RU" sz="1600" b="1" dirty="0">
              <a:solidFill>
                <a:schemeClr val="tx1"/>
              </a:solidFill>
            </a:endParaRPr>
          </a:p>
        </p:txBody>
      </p:sp>
      <p:sp>
        <p:nvSpPr>
          <p:cNvPr id="7" name="Скругленный прямоугольник 6"/>
          <p:cNvSpPr/>
          <p:nvPr/>
        </p:nvSpPr>
        <p:spPr>
          <a:xfrm>
            <a:off x="5292080" y="4509120"/>
            <a:ext cx="3600400" cy="648072"/>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a:solidFill>
                  <a:schemeClr val="tx1"/>
                </a:solidFill>
              </a:rPr>
              <a:t>Свет, который принес с собою Мессия, послужит к просвещению язычников. </a:t>
            </a:r>
          </a:p>
        </p:txBody>
      </p:sp>
      <p:sp>
        <p:nvSpPr>
          <p:cNvPr id="8" name="Скругленный прямоугольник 7"/>
          <p:cNvSpPr/>
          <p:nvPr/>
        </p:nvSpPr>
        <p:spPr>
          <a:xfrm>
            <a:off x="5289748" y="5373216"/>
            <a:ext cx="3600400" cy="1080120"/>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Дело </a:t>
            </a:r>
            <a:r>
              <a:rPr lang="ru-RU" sz="1600" b="1" dirty="0">
                <a:solidFill>
                  <a:schemeClr val="tx1"/>
                </a:solidFill>
              </a:rPr>
              <a:t>Мессии по отношению к избранному народу будет, или должно было состоять в том, что Он увенчал бы всех истинах израильтян славою за их верность закону</a:t>
            </a:r>
          </a:p>
        </p:txBody>
      </p:sp>
    </p:spTree>
    <p:extLst>
      <p:ext uri="{BB962C8B-B14F-4D97-AF65-F5344CB8AC3E}">
        <p14:creationId xmlns:p14="http://schemas.microsoft.com/office/powerpoint/2010/main" val="4064764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endParaRPr lang="ru-RU" dirty="0"/>
          </a:p>
        </p:txBody>
      </p:sp>
      <p:sp>
        <p:nvSpPr>
          <p:cNvPr id="4" name="Скругленный прямоугольник 3"/>
          <p:cNvSpPr/>
          <p:nvPr/>
        </p:nvSpPr>
        <p:spPr>
          <a:xfrm>
            <a:off x="323528" y="188640"/>
            <a:ext cx="8568952" cy="1296144"/>
          </a:xfrm>
          <a:prstGeom prst="roundRect">
            <a:avLst/>
          </a:prstGeom>
          <a:solidFill>
            <a:schemeClr val="accent2">
              <a:alpha val="73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33-35 ст.: «Иосиф </a:t>
            </a:r>
            <a:r>
              <a:rPr lang="ru-RU" b="1" dirty="0">
                <a:solidFill>
                  <a:srgbClr val="002060"/>
                </a:solidFill>
              </a:rPr>
              <a:t>же и Матерь Его дивились сказанному о Нем</a:t>
            </a:r>
            <a:r>
              <a:rPr lang="ru-RU" b="1" dirty="0" smtClean="0">
                <a:solidFill>
                  <a:srgbClr val="002060"/>
                </a:solidFill>
              </a:rPr>
              <a:t>. И </a:t>
            </a:r>
            <a:r>
              <a:rPr lang="ru-RU" b="1" dirty="0">
                <a:solidFill>
                  <a:srgbClr val="002060"/>
                </a:solidFill>
              </a:rPr>
              <a:t>благословил их </a:t>
            </a:r>
            <a:r>
              <a:rPr lang="ru-RU" b="1" dirty="0" err="1">
                <a:solidFill>
                  <a:srgbClr val="002060"/>
                </a:solidFill>
              </a:rPr>
              <a:t>Симеон</a:t>
            </a:r>
            <a:r>
              <a:rPr lang="ru-RU" b="1" dirty="0">
                <a:solidFill>
                  <a:srgbClr val="002060"/>
                </a:solidFill>
              </a:rPr>
              <a:t> и сказал Марии, Матери Его: се, лежит Сей на падение и на восстание многих в Израиле и в предмет пререканий, </a:t>
            </a:r>
            <a:r>
              <a:rPr lang="ru-RU" b="1" dirty="0" smtClean="0">
                <a:solidFill>
                  <a:srgbClr val="002060"/>
                </a:solidFill>
              </a:rPr>
              <a:t>— и </a:t>
            </a:r>
            <a:r>
              <a:rPr lang="ru-RU" b="1" dirty="0">
                <a:solidFill>
                  <a:srgbClr val="002060"/>
                </a:solidFill>
              </a:rPr>
              <a:t>Тебе Самой оружие пройдет душу, — да откроются помышления многих </a:t>
            </a:r>
            <a:r>
              <a:rPr lang="ru-RU" b="1" dirty="0" smtClean="0">
                <a:solidFill>
                  <a:srgbClr val="002060"/>
                </a:solidFill>
              </a:rPr>
              <a:t>сердец».</a:t>
            </a:r>
            <a:endParaRPr lang="ru-RU" b="1" dirty="0">
              <a:solidFill>
                <a:srgbClr val="002060"/>
              </a:solidFill>
            </a:endParaRPr>
          </a:p>
        </p:txBody>
      </p:sp>
      <p:pic>
        <p:nvPicPr>
          <p:cNvPr id="24578" name="Picture 2" descr="I:\лекции по Н. З\фото\сретен8bf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71" y="1703115"/>
            <a:ext cx="4941168" cy="494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5436096" y="1844825"/>
            <a:ext cx="3456384" cy="1656183"/>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i="1" dirty="0" smtClean="0">
                <a:solidFill>
                  <a:schemeClr val="tx1"/>
                </a:solidFill>
              </a:rPr>
              <a:t>«лежит </a:t>
            </a:r>
            <a:r>
              <a:rPr lang="ru-RU" sz="1600" b="1" i="1" dirty="0">
                <a:solidFill>
                  <a:schemeClr val="tx1"/>
                </a:solidFill>
              </a:rPr>
              <a:t>Сей на падение и на </a:t>
            </a:r>
            <a:r>
              <a:rPr lang="ru-RU" sz="1600" b="1" i="1" dirty="0" smtClean="0">
                <a:solidFill>
                  <a:schemeClr val="tx1"/>
                </a:solidFill>
              </a:rPr>
              <a:t>восстание» - </a:t>
            </a:r>
            <a:r>
              <a:rPr lang="ru-RU" sz="1600" b="1" dirty="0">
                <a:solidFill>
                  <a:schemeClr val="tx1"/>
                </a:solidFill>
              </a:rPr>
              <a:t>Многие, по Божественному решению, должны соблазниться относительно Мессии и </a:t>
            </a:r>
            <a:r>
              <a:rPr lang="ru-RU" sz="1600" b="1" dirty="0" smtClean="0">
                <a:solidFill>
                  <a:schemeClr val="tx1"/>
                </a:solidFill>
              </a:rPr>
              <a:t>впасть </a:t>
            </a:r>
            <a:r>
              <a:rPr lang="ru-RU" sz="1600" b="1" dirty="0">
                <a:solidFill>
                  <a:schemeClr val="tx1"/>
                </a:solidFill>
              </a:rPr>
              <a:t>чрез неверие в ожесточение и погибель, а многие другие должны восстать чрез веру в Него к новой, </a:t>
            </a:r>
            <a:r>
              <a:rPr lang="ru-RU" sz="1600" b="1" dirty="0" smtClean="0">
                <a:solidFill>
                  <a:schemeClr val="tx1"/>
                </a:solidFill>
              </a:rPr>
              <a:t>лучшей </a:t>
            </a:r>
            <a:r>
              <a:rPr lang="ru-RU" sz="1600" b="1" dirty="0">
                <a:solidFill>
                  <a:schemeClr val="tx1"/>
                </a:solidFill>
              </a:rPr>
              <a:t>жизни.</a:t>
            </a:r>
            <a:r>
              <a:rPr lang="ru-RU" sz="1600" b="1" i="1" dirty="0" smtClean="0">
                <a:solidFill>
                  <a:schemeClr val="tx1"/>
                </a:solidFill>
              </a:rPr>
              <a:t> </a:t>
            </a:r>
            <a:endParaRPr lang="ru-RU" sz="1600" b="1" i="1" dirty="0">
              <a:solidFill>
                <a:schemeClr val="tx1"/>
              </a:solidFill>
            </a:endParaRPr>
          </a:p>
        </p:txBody>
      </p:sp>
      <p:sp>
        <p:nvSpPr>
          <p:cNvPr id="6" name="Прямоугольник 5"/>
          <p:cNvSpPr/>
          <p:nvPr/>
        </p:nvSpPr>
        <p:spPr>
          <a:xfrm>
            <a:off x="5436096" y="3645396"/>
            <a:ext cx="3456384" cy="864096"/>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a:t>
            </a:r>
            <a:r>
              <a:rPr lang="ru-RU" sz="1600" b="1" i="1" dirty="0" smtClean="0">
                <a:solidFill>
                  <a:schemeClr val="tx1"/>
                </a:solidFill>
              </a:rPr>
              <a:t>Стрелы</a:t>
            </a:r>
            <a:r>
              <a:rPr lang="ru-RU" sz="1600" b="1" dirty="0" smtClean="0">
                <a:solidFill>
                  <a:schemeClr val="tx1"/>
                </a:solidFill>
              </a:rPr>
              <a:t>» </a:t>
            </a:r>
            <a:r>
              <a:rPr lang="ru-RU" sz="1600" b="1" dirty="0">
                <a:solidFill>
                  <a:schemeClr val="tx1"/>
                </a:solidFill>
              </a:rPr>
              <a:t>– </a:t>
            </a:r>
            <a:r>
              <a:rPr lang="ru-RU" sz="1600" b="1" dirty="0" smtClean="0">
                <a:solidFill>
                  <a:schemeClr val="tx1"/>
                </a:solidFill>
              </a:rPr>
              <a:t>страдания, которые необходимо претерпеть Матери о Своем Сыне, образ </a:t>
            </a:r>
            <a:r>
              <a:rPr lang="ru-RU" sz="1600" b="1" dirty="0">
                <a:solidFill>
                  <a:schemeClr val="tx1"/>
                </a:solidFill>
              </a:rPr>
              <a:t>распятия </a:t>
            </a:r>
            <a:r>
              <a:rPr lang="ru-RU" sz="1600" b="1" dirty="0" smtClean="0">
                <a:solidFill>
                  <a:schemeClr val="tx1"/>
                </a:solidFill>
              </a:rPr>
              <a:t>Христа на Кресте</a:t>
            </a:r>
            <a:endParaRPr lang="ru-RU" sz="1600" dirty="0">
              <a:solidFill>
                <a:schemeClr val="tx1"/>
              </a:solidFill>
            </a:endParaRPr>
          </a:p>
        </p:txBody>
      </p:sp>
      <p:sp>
        <p:nvSpPr>
          <p:cNvPr id="7" name="Прямоугольник 6"/>
          <p:cNvSpPr/>
          <p:nvPr/>
        </p:nvSpPr>
        <p:spPr>
          <a:xfrm>
            <a:off x="5436096" y="4635377"/>
            <a:ext cx="3456384" cy="2016224"/>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i="1" dirty="0" smtClean="0">
                <a:solidFill>
                  <a:schemeClr val="tx1"/>
                </a:solidFill>
              </a:rPr>
              <a:t>«откроются </a:t>
            </a:r>
            <a:r>
              <a:rPr lang="ru-RU" sz="1600" b="1" i="1" dirty="0">
                <a:solidFill>
                  <a:schemeClr val="tx1"/>
                </a:solidFill>
              </a:rPr>
              <a:t>помышления многих </a:t>
            </a:r>
            <a:r>
              <a:rPr lang="ru-RU" sz="1600" b="1" i="1" dirty="0" smtClean="0">
                <a:solidFill>
                  <a:schemeClr val="tx1"/>
                </a:solidFill>
              </a:rPr>
              <a:t>сердец»</a:t>
            </a:r>
            <a:r>
              <a:rPr lang="ru-RU" sz="1600" b="1" dirty="0">
                <a:solidFill>
                  <a:schemeClr val="tx1"/>
                </a:solidFill>
              </a:rPr>
              <a:t> </a:t>
            </a:r>
            <a:r>
              <a:rPr lang="ru-RU" sz="1600" b="1" dirty="0" smtClean="0">
                <a:solidFill>
                  <a:schemeClr val="tx1"/>
                </a:solidFill>
              </a:rPr>
              <a:t>- в </a:t>
            </a:r>
            <a:r>
              <a:rPr lang="ru-RU" sz="1600" b="1" dirty="0">
                <a:solidFill>
                  <a:schemeClr val="tx1"/>
                </a:solidFill>
              </a:rPr>
              <a:t>зависимости от различности отношения людей к этому Младенцу, обнаружатся их сердечные расположения, настроения души: те, кто любит истину и стремится творить волю Божию, тот уверует во Христа, а те, кто любит зло и дела тьмы, тот возненавидит </a:t>
            </a:r>
            <a:r>
              <a:rPr lang="ru-RU" sz="1600" b="1" dirty="0" smtClean="0">
                <a:solidFill>
                  <a:schemeClr val="tx1"/>
                </a:solidFill>
              </a:rPr>
              <a:t>Христа</a:t>
            </a:r>
            <a:endParaRPr lang="ru-RU" sz="1600" b="1" dirty="0">
              <a:solidFill>
                <a:schemeClr val="tx1"/>
              </a:solidFill>
            </a:endParaRPr>
          </a:p>
        </p:txBody>
      </p:sp>
    </p:spTree>
    <p:extLst>
      <p:ext uri="{BB962C8B-B14F-4D97-AF65-F5344CB8AC3E}">
        <p14:creationId xmlns:p14="http://schemas.microsoft.com/office/powerpoint/2010/main" val="1698841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sp>
        <p:nvSpPr>
          <p:cNvPr id="4" name="Скругленный прямоугольник 3"/>
          <p:cNvSpPr/>
          <p:nvPr/>
        </p:nvSpPr>
        <p:spPr>
          <a:xfrm>
            <a:off x="467544" y="188640"/>
            <a:ext cx="8352928" cy="1656184"/>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2000" b="1" dirty="0" smtClean="0">
                <a:solidFill>
                  <a:srgbClr val="002060"/>
                </a:solidFill>
              </a:rPr>
              <a:t>36-38 ст.: «Тут </a:t>
            </a:r>
            <a:r>
              <a:rPr lang="ru-RU" sz="2000" b="1" dirty="0">
                <a:solidFill>
                  <a:srgbClr val="002060"/>
                </a:solidFill>
              </a:rPr>
              <a:t>была также Анна пророчица, дочь </a:t>
            </a:r>
            <a:r>
              <a:rPr lang="ru-RU" sz="2000" b="1" dirty="0" err="1">
                <a:solidFill>
                  <a:srgbClr val="002060"/>
                </a:solidFill>
              </a:rPr>
              <a:t>Фануилова</a:t>
            </a:r>
            <a:r>
              <a:rPr lang="ru-RU" sz="2000" b="1" dirty="0">
                <a:solidFill>
                  <a:srgbClr val="002060"/>
                </a:solidFill>
              </a:rPr>
              <a:t>, от колена </a:t>
            </a:r>
            <a:r>
              <a:rPr lang="ru-RU" sz="2000" b="1" dirty="0" err="1">
                <a:solidFill>
                  <a:srgbClr val="002060"/>
                </a:solidFill>
              </a:rPr>
              <a:t>Асирова</a:t>
            </a:r>
            <a:r>
              <a:rPr lang="ru-RU" sz="2000" b="1" dirty="0">
                <a:solidFill>
                  <a:srgbClr val="002060"/>
                </a:solidFill>
              </a:rPr>
              <a:t>, достигшая глубокой старости, прожив с мужем от девства своего семь лет</a:t>
            </a:r>
            <a:r>
              <a:rPr lang="ru-RU" sz="2000" b="1" dirty="0" smtClean="0">
                <a:solidFill>
                  <a:srgbClr val="002060"/>
                </a:solidFill>
              </a:rPr>
              <a:t>, вдова </a:t>
            </a:r>
            <a:r>
              <a:rPr lang="ru-RU" sz="2000" b="1" dirty="0">
                <a:solidFill>
                  <a:srgbClr val="002060"/>
                </a:solidFill>
              </a:rPr>
              <a:t>лет восьмидесяти четырех, которая не отходила от храма, постом и молитвою служа Богу день и ночь</a:t>
            </a:r>
            <a:r>
              <a:rPr lang="ru-RU" sz="2000" b="1" dirty="0" smtClean="0">
                <a:solidFill>
                  <a:srgbClr val="002060"/>
                </a:solidFill>
              </a:rPr>
              <a:t>. И </a:t>
            </a:r>
            <a:r>
              <a:rPr lang="ru-RU" sz="2000" b="1" dirty="0">
                <a:solidFill>
                  <a:srgbClr val="002060"/>
                </a:solidFill>
              </a:rPr>
              <a:t>она в то время, подойдя, славила Господа и говорила о Нем всем, ожидавшим избавления в </a:t>
            </a:r>
            <a:r>
              <a:rPr lang="ru-RU" sz="2000" b="1" dirty="0" smtClean="0">
                <a:solidFill>
                  <a:srgbClr val="002060"/>
                </a:solidFill>
              </a:rPr>
              <a:t>Иерусалиме».</a:t>
            </a:r>
            <a:endParaRPr lang="ru-RU" sz="2000" b="1" dirty="0">
              <a:solidFill>
                <a:srgbClr val="002060"/>
              </a:solidFill>
            </a:endParaRPr>
          </a:p>
        </p:txBody>
      </p:sp>
      <p:pic>
        <p:nvPicPr>
          <p:cNvPr id="25602" name="Picture 2" descr="I:\лекции по Н. З\фото\аннн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55768"/>
            <a:ext cx="5400600" cy="4713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97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4" name="Скругленный прямоугольник 3"/>
          <p:cNvSpPr/>
          <p:nvPr/>
        </p:nvSpPr>
        <p:spPr>
          <a:xfrm>
            <a:off x="539552" y="188640"/>
            <a:ext cx="8064896"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rPr>
              <a:t>39-40 ст.: «И </a:t>
            </a:r>
            <a:r>
              <a:rPr lang="ru-RU" sz="2000" b="1" dirty="0">
                <a:solidFill>
                  <a:srgbClr val="002060"/>
                </a:solidFill>
              </a:rPr>
              <a:t>когда они совершили все по закону Господню, возвратились в Галилею, в город свой Назарет</a:t>
            </a:r>
            <a:r>
              <a:rPr lang="ru-RU" sz="2000" b="1" dirty="0" smtClean="0">
                <a:solidFill>
                  <a:srgbClr val="002060"/>
                </a:solidFill>
              </a:rPr>
              <a:t>. Младенец </a:t>
            </a:r>
            <a:r>
              <a:rPr lang="ru-RU" sz="2000" b="1" dirty="0">
                <a:solidFill>
                  <a:srgbClr val="002060"/>
                </a:solidFill>
              </a:rPr>
              <a:t>же возрастал и укреплялся духом, исполняясь премудрости, и благодать Божия была на </a:t>
            </a:r>
            <a:r>
              <a:rPr lang="ru-RU" sz="2000" b="1" dirty="0" smtClean="0">
                <a:solidFill>
                  <a:srgbClr val="002060"/>
                </a:solidFill>
              </a:rPr>
              <a:t>Нем».</a:t>
            </a:r>
            <a:endParaRPr lang="ru-RU" sz="2000" b="1" dirty="0">
              <a:solidFill>
                <a:srgbClr val="002060"/>
              </a:solidFill>
            </a:endParaRPr>
          </a:p>
        </p:txBody>
      </p:sp>
      <p:pic>
        <p:nvPicPr>
          <p:cNvPr id="26626" name="Picture 2" descr="I:\лекции по Н. З\фото\11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4410076" cy="5029200"/>
          </a:xfrm>
          <a:prstGeom prst="rect">
            <a:avLst/>
          </a:prstGeo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2070302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FFFF00">
              <a:alpha val="40000"/>
            </a:srgbClr>
          </a:solidFill>
        </p:spPr>
        <p:txBody>
          <a:bodyPr/>
          <a:lstStyle/>
          <a:p>
            <a:endParaRPr lang="ru-RU" dirty="0"/>
          </a:p>
        </p:txBody>
      </p:sp>
      <p:sp>
        <p:nvSpPr>
          <p:cNvPr id="4" name="Скругленный прямоугольник 3"/>
          <p:cNvSpPr/>
          <p:nvPr/>
        </p:nvSpPr>
        <p:spPr>
          <a:xfrm>
            <a:off x="1187624" y="188640"/>
            <a:ext cx="6552728"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Поклонение </a:t>
            </a:r>
            <a:r>
              <a:rPr lang="ru-RU" sz="2400" b="1" dirty="0">
                <a:solidFill>
                  <a:schemeClr val="tx1"/>
                </a:solidFill>
              </a:rPr>
              <a:t>волхвов (Мф. 2, 1-12)</a:t>
            </a:r>
          </a:p>
        </p:txBody>
      </p:sp>
      <p:pic>
        <p:nvPicPr>
          <p:cNvPr id="27653" name="Picture 5" descr="I:\лекции по Н. З\фото\681721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5472608"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8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9144000" cy="6858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ormAutofit/>
          </a:bodyPr>
          <a:lstStyle/>
          <a:p>
            <a:endParaRPr lang="ru-RU" dirty="0"/>
          </a:p>
        </p:txBody>
      </p:sp>
      <p:sp>
        <p:nvSpPr>
          <p:cNvPr id="4" name="Скругленный прямоугольник 3"/>
          <p:cNvSpPr/>
          <p:nvPr/>
        </p:nvSpPr>
        <p:spPr>
          <a:xfrm>
            <a:off x="395536" y="260648"/>
            <a:ext cx="828092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0" tIns="108000" rIns="0" rtlCol="0" anchor="ctr"/>
          <a:lstStyle/>
          <a:p>
            <a:pPr algn="ctr">
              <a:lnSpc>
                <a:spcPct val="80000"/>
              </a:lnSpc>
            </a:pPr>
            <a:r>
              <a:rPr lang="ru-RU" sz="2400" b="1" dirty="0" smtClean="0">
                <a:solidFill>
                  <a:schemeClr val="tx1"/>
                </a:solidFill>
              </a:rPr>
              <a:t>18-19 ст.: «</a:t>
            </a:r>
            <a:r>
              <a:rPr lang="ru-RU" sz="2400" b="1" dirty="0">
                <a:solidFill>
                  <a:schemeClr val="tx1"/>
                </a:solidFill>
              </a:rPr>
              <a:t>Рождество Иисуса Христа было так: по обручении Матери Его Марии с Иосифом, прежде нежели сочетались они, оказалось, что Она имеет во чреве от Духа </a:t>
            </a:r>
            <a:r>
              <a:rPr lang="ru-RU" sz="2400" b="1" dirty="0" smtClean="0">
                <a:solidFill>
                  <a:schemeClr val="tx1"/>
                </a:solidFill>
              </a:rPr>
              <a:t>Святого. </a:t>
            </a:r>
            <a:r>
              <a:rPr lang="ru-RU" sz="2400" b="1" dirty="0">
                <a:solidFill>
                  <a:schemeClr val="tx1"/>
                </a:solidFill>
              </a:rPr>
              <a:t>Иосиф же муж Ее, будучи праведен и не желая огласить Ее, хотел тайно отпустить Ее</a:t>
            </a:r>
            <a:r>
              <a:rPr lang="ru-RU" sz="2400" b="1" dirty="0" smtClean="0">
                <a:solidFill>
                  <a:schemeClr val="tx1"/>
                </a:solidFill>
              </a:rPr>
              <a:t>»</a:t>
            </a:r>
            <a:endParaRPr lang="ru-RU" sz="2400" b="1" dirty="0">
              <a:solidFill>
                <a:schemeClr val="tx1"/>
              </a:solidFill>
            </a:endParaRPr>
          </a:p>
        </p:txBody>
      </p:sp>
      <p:sp>
        <p:nvSpPr>
          <p:cNvPr id="5" name="Прямоугольник 4"/>
          <p:cNvSpPr/>
          <p:nvPr/>
        </p:nvSpPr>
        <p:spPr>
          <a:xfrm>
            <a:off x="3419872" y="1988840"/>
            <a:ext cx="5544616" cy="5760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«Прежде</a:t>
            </a:r>
            <a:r>
              <a:rPr lang="ru-RU" b="1" dirty="0">
                <a:solidFill>
                  <a:schemeClr val="tx1"/>
                </a:solidFill>
              </a:rPr>
              <a:t>, нежели сочетались они</a:t>
            </a:r>
            <a:r>
              <a:rPr lang="ru-RU" b="1" dirty="0" smtClean="0">
                <a:solidFill>
                  <a:schemeClr val="tx1"/>
                </a:solidFill>
              </a:rPr>
              <a:t>» -  </a:t>
            </a:r>
            <a:r>
              <a:rPr lang="ru-RU" b="1" dirty="0">
                <a:solidFill>
                  <a:schemeClr val="tx1"/>
                </a:solidFill>
              </a:rPr>
              <a:t>то есть прежде заключения полного настоящего брака между ними</a:t>
            </a:r>
          </a:p>
        </p:txBody>
      </p:sp>
      <p:sp>
        <p:nvSpPr>
          <p:cNvPr id="2" name="Прямоугольник 1"/>
          <p:cNvSpPr/>
          <p:nvPr/>
        </p:nvSpPr>
        <p:spPr>
          <a:xfrm>
            <a:off x="3131840" y="2780928"/>
            <a:ext cx="5832648" cy="5760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lnSpc>
                <a:spcPct val="80000"/>
              </a:lnSpc>
            </a:pPr>
            <a:r>
              <a:rPr lang="ru-RU" b="1" i="1" dirty="0" smtClean="0">
                <a:solidFill>
                  <a:schemeClr val="tx1"/>
                </a:solidFill>
              </a:rPr>
              <a:t>«Оказалось»</a:t>
            </a:r>
            <a:r>
              <a:rPr lang="ru-RU" b="1" dirty="0" smtClean="0">
                <a:solidFill>
                  <a:schemeClr val="tx1"/>
                </a:solidFill>
              </a:rPr>
              <a:t> </a:t>
            </a:r>
            <a:r>
              <a:rPr lang="ru-RU" b="1" dirty="0">
                <a:solidFill>
                  <a:schemeClr val="tx1"/>
                </a:solidFill>
              </a:rPr>
              <a:t>— сделалось заметным для посторонних лиц и Иосиф понял, что Мария </a:t>
            </a:r>
            <a:r>
              <a:rPr lang="ru-RU" b="1" dirty="0" smtClean="0">
                <a:solidFill>
                  <a:schemeClr val="tx1"/>
                </a:solidFill>
              </a:rPr>
              <a:t>беременна</a:t>
            </a:r>
            <a:endParaRPr lang="ru-RU" b="1" dirty="0">
              <a:solidFill>
                <a:schemeClr val="tx1"/>
              </a:solidFill>
            </a:endParaRPr>
          </a:p>
        </p:txBody>
      </p:sp>
      <p:sp>
        <p:nvSpPr>
          <p:cNvPr id="6" name="Прямоугольник 5"/>
          <p:cNvSpPr/>
          <p:nvPr/>
        </p:nvSpPr>
        <p:spPr>
          <a:xfrm>
            <a:off x="3707904" y="3573016"/>
            <a:ext cx="5256584" cy="64807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lnSpc>
                <a:spcPct val="80000"/>
              </a:lnSpc>
            </a:pPr>
            <a:r>
              <a:rPr lang="ru-RU" b="1" dirty="0" smtClean="0">
                <a:solidFill>
                  <a:schemeClr val="tx1"/>
                </a:solidFill>
              </a:rPr>
              <a:t>Иосиф  называется «мужем» Марии </a:t>
            </a:r>
            <a:r>
              <a:rPr lang="ru-RU" b="1" dirty="0">
                <a:solidFill>
                  <a:schemeClr val="tx1"/>
                </a:solidFill>
              </a:rPr>
              <a:t>в смысле </a:t>
            </a:r>
            <a:r>
              <a:rPr lang="ru-RU" b="1" dirty="0" smtClean="0">
                <a:solidFill>
                  <a:schemeClr val="tx1"/>
                </a:solidFill>
              </a:rPr>
              <a:t>защитника и покровителя, так как выше сказано, что они еще не вступили в брак </a:t>
            </a:r>
            <a:endParaRPr lang="ru-RU" b="1" dirty="0">
              <a:solidFill>
                <a:schemeClr val="tx1"/>
              </a:solidFill>
            </a:endParaRPr>
          </a:p>
        </p:txBody>
      </p:sp>
      <p:sp>
        <p:nvSpPr>
          <p:cNvPr id="7" name="Прямоугольник 6"/>
          <p:cNvSpPr/>
          <p:nvPr/>
        </p:nvSpPr>
        <p:spPr>
          <a:xfrm>
            <a:off x="3635896" y="4365104"/>
            <a:ext cx="5328592" cy="64807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24000" rIns="0" rtlCol="0" anchor="ctr"/>
          <a:lstStyle/>
          <a:p>
            <a:pPr algn="ctr">
              <a:lnSpc>
                <a:spcPct val="80000"/>
              </a:lnSpc>
            </a:pPr>
            <a:r>
              <a:rPr lang="ru-RU" b="1" dirty="0" smtClean="0">
                <a:solidFill>
                  <a:schemeClr val="tx1"/>
                </a:solidFill>
              </a:rPr>
              <a:t>«Огласить» - то есть </a:t>
            </a:r>
            <a:r>
              <a:rPr lang="ru-RU" b="1" dirty="0">
                <a:solidFill>
                  <a:schemeClr val="tx1"/>
                </a:solidFill>
              </a:rPr>
              <a:t>пристыдить </a:t>
            </a:r>
            <a:r>
              <a:rPr lang="ru-RU" b="1" dirty="0" smtClean="0">
                <a:solidFill>
                  <a:schemeClr val="tx1"/>
                </a:solidFill>
              </a:rPr>
              <a:t>, подвергнуть </a:t>
            </a:r>
            <a:r>
              <a:rPr lang="ru-RU" b="1" dirty="0">
                <a:solidFill>
                  <a:schemeClr val="tx1"/>
                </a:solidFill>
              </a:rPr>
              <a:t>опасности, ославить, рассказать другим </a:t>
            </a:r>
            <a:r>
              <a:rPr lang="ru-RU" b="1" dirty="0" smtClean="0">
                <a:solidFill>
                  <a:schemeClr val="tx1"/>
                </a:solidFill>
              </a:rPr>
              <a:t>и </a:t>
            </a:r>
            <a:r>
              <a:rPr lang="ru-RU" b="1" dirty="0">
                <a:solidFill>
                  <a:schemeClr val="tx1"/>
                </a:solidFill>
              </a:rPr>
              <a:t>потребовать наказания </a:t>
            </a:r>
            <a:r>
              <a:rPr lang="ru-RU" b="1" dirty="0" smtClean="0">
                <a:solidFill>
                  <a:schemeClr val="tx1"/>
                </a:solidFill>
              </a:rPr>
              <a:t>Марии </a:t>
            </a:r>
            <a:endParaRPr lang="ru-RU" b="1" dirty="0">
              <a:solidFill>
                <a:schemeClr val="tx1"/>
              </a:solidFill>
            </a:endParaRPr>
          </a:p>
          <a:p>
            <a:pPr algn="ctr"/>
            <a:endParaRPr lang="ru-RU" b="1" dirty="0">
              <a:solidFill>
                <a:schemeClr val="tx1"/>
              </a:solidFill>
            </a:endParaRPr>
          </a:p>
        </p:txBody>
      </p:sp>
      <p:sp>
        <p:nvSpPr>
          <p:cNvPr id="8" name="Прямоугольник 7"/>
          <p:cNvSpPr/>
          <p:nvPr/>
        </p:nvSpPr>
        <p:spPr>
          <a:xfrm>
            <a:off x="3635896" y="5205581"/>
            <a:ext cx="5328592" cy="67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a:t>
            </a:r>
            <a:r>
              <a:rPr lang="ru-RU" b="1" i="1" dirty="0" smtClean="0">
                <a:solidFill>
                  <a:schemeClr val="tx1"/>
                </a:solidFill>
              </a:rPr>
              <a:t>Тайно</a:t>
            </a:r>
            <a:r>
              <a:rPr lang="ru-RU" b="1" dirty="0" smtClean="0">
                <a:solidFill>
                  <a:schemeClr val="tx1"/>
                </a:solidFill>
              </a:rPr>
              <a:t>  </a:t>
            </a:r>
            <a:r>
              <a:rPr lang="ru-RU" b="1" i="1" dirty="0" smtClean="0">
                <a:solidFill>
                  <a:schemeClr val="tx1"/>
                </a:solidFill>
              </a:rPr>
              <a:t>отпустить» -</a:t>
            </a:r>
            <a:r>
              <a:rPr lang="ru-RU" b="1" dirty="0" smtClean="0">
                <a:solidFill>
                  <a:schemeClr val="tx1"/>
                </a:solidFill>
              </a:rPr>
              <a:t> </a:t>
            </a:r>
            <a:r>
              <a:rPr lang="ru-RU" b="1" dirty="0">
                <a:solidFill>
                  <a:schemeClr val="tx1"/>
                </a:solidFill>
              </a:rPr>
              <a:t>то есть </a:t>
            </a:r>
            <a:r>
              <a:rPr lang="ru-RU" b="1" dirty="0" smtClean="0">
                <a:solidFill>
                  <a:schemeClr val="tx1"/>
                </a:solidFill>
              </a:rPr>
              <a:t>развестись, </a:t>
            </a:r>
            <a:r>
              <a:rPr lang="ru-RU" b="1" dirty="0">
                <a:solidFill>
                  <a:schemeClr val="tx1"/>
                </a:solidFill>
              </a:rPr>
              <a:t>отпустить свою </a:t>
            </a:r>
            <a:r>
              <a:rPr lang="ru-RU" b="1" dirty="0" smtClean="0">
                <a:solidFill>
                  <a:schemeClr val="tx1"/>
                </a:solidFill>
              </a:rPr>
              <a:t>невесту </a:t>
            </a:r>
            <a:r>
              <a:rPr lang="ru-RU" b="1" dirty="0">
                <a:solidFill>
                  <a:schemeClr val="tx1"/>
                </a:solidFill>
              </a:rPr>
              <a:t>в присутствии только двух свидетелей, без объяснения причин </a:t>
            </a:r>
            <a:r>
              <a:rPr lang="ru-RU" b="1" dirty="0" smtClean="0">
                <a:solidFill>
                  <a:schemeClr val="tx1"/>
                </a:solidFill>
              </a:rPr>
              <a:t>развода   </a:t>
            </a:r>
            <a:endParaRPr lang="ru-RU" b="1" dirty="0">
              <a:solidFill>
                <a:schemeClr val="tx1"/>
              </a:solidFill>
            </a:endParaRPr>
          </a:p>
        </p:txBody>
      </p:sp>
      <p:sp>
        <p:nvSpPr>
          <p:cNvPr id="9" name="Прямоугольник 8"/>
          <p:cNvSpPr/>
          <p:nvPr/>
        </p:nvSpPr>
        <p:spPr>
          <a:xfrm>
            <a:off x="3419872" y="6021288"/>
            <a:ext cx="5544615" cy="65882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b="1" dirty="0" smtClean="0">
                <a:solidFill>
                  <a:schemeClr val="tx1"/>
                </a:solidFill>
              </a:rPr>
              <a:t>«Б</a:t>
            </a:r>
            <a:r>
              <a:rPr lang="ru-RU" b="1" i="1" dirty="0" smtClean="0">
                <a:solidFill>
                  <a:schemeClr val="tx1"/>
                </a:solidFill>
              </a:rPr>
              <a:t>удучи праведен</a:t>
            </a:r>
            <a:r>
              <a:rPr lang="ru-RU" b="1" dirty="0" smtClean="0">
                <a:solidFill>
                  <a:schemeClr val="tx1"/>
                </a:solidFill>
              </a:rPr>
              <a:t>» - праведность </a:t>
            </a:r>
            <a:r>
              <a:rPr lang="ru-RU" b="1" dirty="0">
                <a:solidFill>
                  <a:schemeClr val="tx1"/>
                </a:solidFill>
              </a:rPr>
              <a:t>Иосифа, </a:t>
            </a:r>
            <a:r>
              <a:rPr lang="ru-RU" b="1" dirty="0" smtClean="0">
                <a:solidFill>
                  <a:schemeClr val="tx1"/>
                </a:solidFill>
              </a:rPr>
              <a:t>по словам св</a:t>
            </a:r>
            <a:r>
              <a:rPr lang="ru-RU" b="1" dirty="0">
                <a:solidFill>
                  <a:schemeClr val="tx1"/>
                </a:solidFill>
              </a:rPr>
              <a:t>. </a:t>
            </a:r>
            <a:r>
              <a:rPr lang="ru-RU" b="1" dirty="0" smtClean="0">
                <a:solidFill>
                  <a:schemeClr val="tx1"/>
                </a:solidFill>
              </a:rPr>
              <a:t>Иоанна Златоуста, </a:t>
            </a:r>
            <a:r>
              <a:rPr lang="ru-RU" b="1" dirty="0">
                <a:solidFill>
                  <a:schemeClr val="tx1"/>
                </a:solidFill>
              </a:rPr>
              <a:t>более всего проявилась в его милости</a:t>
            </a:r>
            <a:endParaRPr lang="ru-RU" dirty="0">
              <a:solidFill>
                <a:schemeClr val="tx1"/>
              </a:solidFill>
            </a:endParaRPr>
          </a:p>
        </p:txBody>
      </p:sp>
      <p:pic>
        <p:nvPicPr>
          <p:cNvPr id="3074" name="Picture 2" descr="I:\лекции по Н. З\Иосиф и Мар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45297"/>
            <a:ext cx="3816424" cy="4734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55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49000"/>
            </a:blip>
            <a:srcRect/>
            <a:stretch>
              <a:fillRect/>
            </a:stretch>
          </a:blipFill>
        </p:spPr>
        <p:txBody>
          <a:bodyPr lIns="360000">
            <a:noAutofit/>
          </a:bodyPr>
          <a:lstStyle/>
          <a:p>
            <a:pPr marL="0" indent="0" algn="ctr">
              <a:lnSpc>
                <a:spcPct val="90000"/>
              </a:lnSpc>
              <a:spcBef>
                <a:spcPts val="0"/>
              </a:spcBef>
              <a:buNone/>
            </a:pPr>
            <a:r>
              <a:rPr lang="ru-RU" sz="2000" b="1" dirty="0">
                <a:solidFill>
                  <a:srgbClr val="002060"/>
                </a:solidFill>
              </a:rPr>
              <a:t>Мф. 2, </a:t>
            </a:r>
            <a:r>
              <a:rPr lang="ru-RU" sz="2000" b="1" dirty="0" smtClean="0">
                <a:solidFill>
                  <a:srgbClr val="002060"/>
                </a:solidFill>
              </a:rPr>
              <a:t>1-12:</a:t>
            </a:r>
            <a:endParaRPr lang="ru-RU" sz="2000" dirty="0" smtClean="0">
              <a:solidFill>
                <a:srgbClr val="002060"/>
              </a:solidFill>
            </a:endParaRPr>
          </a:p>
          <a:p>
            <a:pPr marL="0" indent="0">
              <a:lnSpc>
                <a:spcPct val="90000"/>
              </a:lnSpc>
              <a:spcBef>
                <a:spcPts val="0"/>
              </a:spcBef>
              <a:buNone/>
            </a:pPr>
            <a:r>
              <a:rPr lang="ru-RU" sz="2000" dirty="0" smtClean="0">
                <a:solidFill>
                  <a:srgbClr val="002060"/>
                </a:solidFill>
              </a:rPr>
              <a:t>1. Когда </a:t>
            </a:r>
            <a:r>
              <a:rPr lang="ru-RU" sz="2000" dirty="0">
                <a:solidFill>
                  <a:srgbClr val="002060"/>
                </a:solidFill>
              </a:rPr>
              <a:t>же Иисус родился в Вифлееме Иудейском во дни царя Ирода, пришли в Иерусалим волхвы с востока и говорят:</a:t>
            </a:r>
          </a:p>
          <a:p>
            <a:pPr marL="0" indent="0">
              <a:lnSpc>
                <a:spcPct val="90000"/>
              </a:lnSpc>
              <a:spcBef>
                <a:spcPts val="0"/>
              </a:spcBef>
              <a:buNone/>
            </a:pPr>
            <a:r>
              <a:rPr lang="ru-RU" sz="2000" dirty="0" smtClean="0">
                <a:solidFill>
                  <a:srgbClr val="002060"/>
                </a:solidFill>
              </a:rPr>
              <a:t>2. где </a:t>
            </a:r>
            <a:r>
              <a:rPr lang="ru-RU" sz="2000" dirty="0">
                <a:solidFill>
                  <a:srgbClr val="002060"/>
                </a:solidFill>
              </a:rPr>
              <a:t>родившийся Царь Иудейский? ибо мы видели звезду Его на востоке и пришли поклониться Ему.</a:t>
            </a:r>
          </a:p>
          <a:p>
            <a:pPr marL="0" indent="0">
              <a:lnSpc>
                <a:spcPct val="90000"/>
              </a:lnSpc>
              <a:spcBef>
                <a:spcPts val="0"/>
              </a:spcBef>
              <a:buNone/>
            </a:pPr>
            <a:r>
              <a:rPr lang="ru-RU" sz="2000" dirty="0" smtClean="0">
                <a:solidFill>
                  <a:srgbClr val="002060"/>
                </a:solidFill>
              </a:rPr>
              <a:t>3. Услышав </a:t>
            </a:r>
            <a:r>
              <a:rPr lang="ru-RU" sz="2000" dirty="0">
                <a:solidFill>
                  <a:srgbClr val="002060"/>
                </a:solidFill>
              </a:rPr>
              <a:t>это, Ирод царь встревожился, и весь Иерусалим с ним.</a:t>
            </a:r>
          </a:p>
          <a:p>
            <a:pPr marL="0" indent="0">
              <a:lnSpc>
                <a:spcPct val="90000"/>
              </a:lnSpc>
              <a:spcBef>
                <a:spcPts val="0"/>
              </a:spcBef>
              <a:buNone/>
            </a:pPr>
            <a:r>
              <a:rPr lang="ru-RU" sz="2000" dirty="0" smtClean="0">
                <a:solidFill>
                  <a:srgbClr val="002060"/>
                </a:solidFill>
              </a:rPr>
              <a:t>4. И</a:t>
            </a:r>
            <a:r>
              <a:rPr lang="ru-RU" sz="2000" dirty="0">
                <a:solidFill>
                  <a:srgbClr val="002060"/>
                </a:solidFill>
              </a:rPr>
              <a:t>, собрав всех первосвященников и книжников народных, спрашивал у них: где должно родиться Христу?</a:t>
            </a:r>
          </a:p>
          <a:p>
            <a:pPr marL="0" indent="0">
              <a:lnSpc>
                <a:spcPct val="90000"/>
              </a:lnSpc>
              <a:spcBef>
                <a:spcPts val="0"/>
              </a:spcBef>
              <a:buNone/>
            </a:pPr>
            <a:r>
              <a:rPr lang="ru-RU" sz="2000" dirty="0" smtClean="0">
                <a:solidFill>
                  <a:srgbClr val="002060"/>
                </a:solidFill>
              </a:rPr>
              <a:t>5. Они </a:t>
            </a:r>
            <a:r>
              <a:rPr lang="ru-RU" sz="2000" dirty="0">
                <a:solidFill>
                  <a:srgbClr val="002060"/>
                </a:solidFill>
              </a:rPr>
              <a:t>же сказали ему: в Вифлееме Иудейском, ибо так написано через пророка:</a:t>
            </a:r>
          </a:p>
          <a:p>
            <a:pPr marL="0" indent="0">
              <a:lnSpc>
                <a:spcPct val="90000"/>
              </a:lnSpc>
              <a:spcBef>
                <a:spcPts val="0"/>
              </a:spcBef>
              <a:buNone/>
            </a:pPr>
            <a:r>
              <a:rPr lang="ru-RU" sz="2000" dirty="0" smtClean="0">
                <a:solidFill>
                  <a:srgbClr val="002060"/>
                </a:solidFill>
              </a:rPr>
              <a:t>6. и </a:t>
            </a:r>
            <a:r>
              <a:rPr lang="ru-RU" sz="2000" dirty="0">
                <a:solidFill>
                  <a:srgbClr val="002060"/>
                </a:solidFill>
              </a:rPr>
              <a:t>ты, Вифлеем, земля Иудина, ничем не меньше воеводств Иудиных, ибо из тебя произойдет Вождь, Который упасет народ Мой, Израиля.</a:t>
            </a:r>
          </a:p>
          <a:p>
            <a:pPr marL="0" indent="0">
              <a:lnSpc>
                <a:spcPct val="90000"/>
              </a:lnSpc>
              <a:spcBef>
                <a:spcPts val="0"/>
              </a:spcBef>
              <a:buNone/>
            </a:pPr>
            <a:r>
              <a:rPr lang="ru-RU" sz="2000" dirty="0" smtClean="0">
                <a:solidFill>
                  <a:srgbClr val="002060"/>
                </a:solidFill>
              </a:rPr>
              <a:t>7. Тогда </a:t>
            </a:r>
            <a:r>
              <a:rPr lang="ru-RU" sz="2000" dirty="0">
                <a:solidFill>
                  <a:srgbClr val="002060"/>
                </a:solidFill>
              </a:rPr>
              <a:t>Ирод, тайно призвав волхвов, выведал от них время появления звезды</a:t>
            </a:r>
          </a:p>
          <a:p>
            <a:pPr marL="0" indent="0">
              <a:lnSpc>
                <a:spcPct val="90000"/>
              </a:lnSpc>
              <a:spcBef>
                <a:spcPts val="0"/>
              </a:spcBef>
              <a:buNone/>
            </a:pPr>
            <a:r>
              <a:rPr lang="ru-RU" sz="2000" dirty="0" smtClean="0">
                <a:solidFill>
                  <a:srgbClr val="002060"/>
                </a:solidFill>
              </a:rPr>
              <a:t>8. и</a:t>
            </a:r>
            <a:r>
              <a:rPr lang="ru-RU" sz="2000" dirty="0">
                <a:solidFill>
                  <a:srgbClr val="002060"/>
                </a:solidFill>
              </a:rPr>
              <a:t>, послав их в Вифлеем, сказал: пойдите, тщательно разведайте о Младенце и, когда найдете, известите меня, чтобы и мне пойти поклониться Ему.</a:t>
            </a:r>
          </a:p>
          <a:p>
            <a:pPr marL="0" indent="0">
              <a:lnSpc>
                <a:spcPct val="90000"/>
              </a:lnSpc>
              <a:spcBef>
                <a:spcPts val="0"/>
              </a:spcBef>
              <a:buNone/>
            </a:pPr>
            <a:r>
              <a:rPr lang="ru-RU" sz="2000" dirty="0" smtClean="0">
                <a:solidFill>
                  <a:srgbClr val="002060"/>
                </a:solidFill>
              </a:rPr>
              <a:t>9. Они</a:t>
            </a:r>
            <a:r>
              <a:rPr lang="ru-RU" sz="2000" dirty="0">
                <a:solidFill>
                  <a:srgbClr val="002060"/>
                </a:solidFill>
              </a:rPr>
              <a:t>, выслушав царя, пошли. И се, звезда, которую видели они на востоке, шла перед ними, как наконец пришла и остановилась над местом, где был Младенец.</a:t>
            </a:r>
          </a:p>
          <a:p>
            <a:pPr marL="0" indent="0">
              <a:lnSpc>
                <a:spcPct val="90000"/>
              </a:lnSpc>
              <a:spcBef>
                <a:spcPts val="0"/>
              </a:spcBef>
              <a:buNone/>
            </a:pPr>
            <a:r>
              <a:rPr lang="ru-RU" sz="2000" dirty="0" smtClean="0">
                <a:solidFill>
                  <a:srgbClr val="002060"/>
                </a:solidFill>
              </a:rPr>
              <a:t>10. Увидев </a:t>
            </a:r>
            <a:r>
              <a:rPr lang="ru-RU" sz="2000" dirty="0">
                <a:solidFill>
                  <a:srgbClr val="002060"/>
                </a:solidFill>
              </a:rPr>
              <a:t>же звезду, они возрадовались радостью весьма великою,</a:t>
            </a:r>
          </a:p>
          <a:p>
            <a:pPr marL="0" indent="0">
              <a:lnSpc>
                <a:spcPct val="90000"/>
              </a:lnSpc>
              <a:spcBef>
                <a:spcPts val="0"/>
              </a:spcBef>
              <a:buNone/>
            </a:pPr>
            <a:r>
              <a:rPr lang="ru-RU" sz="2000" dirty="0" smtClean="0">
                <a:solidFill>
                  <a:srgbClr val="002060"/>
                </a:solidFill>
              </a:rPr>
              <a:t>11. и</a:t>
            </a:r>
            <a:r>
              <a:rPr lang="ru-RU" sz="2000" dirty="0">
                <a:solidFill>
                  <a:srgbClr val="002060"/>
                </a:solidFill>
              </a:rPr>
              <a:t>, войдя в дом, увидели Младенца с Мариею, Матерью Его, и, пав, поклонились Ему; и, открыв сокровища свои, принесли Ему дары: золото, ладан и смирну.</a:t>
            </a:r>
          </a:p>
          <a:p>
            <a:pPr marL="0" indent="0">
              <a:lnSpc>
                <a:spcPct val="90000"/>
              </a:lnSpc>
              <a:spcBef>
                <a:spcPts val="0"/>
              </a:spcBef>
              <a:buNone/>
            </a:pPr>
            <a:r>
              <a:rPr lang="ru-RU" sz="2000" dirty="0" smtClean="0">
                <a:solidFill>
                  <a:srgbClr val="002060"/>
                </a:solidFill>
              </a:rPr>
              <a:t>12. И</a:t>
            </a:r>
            <a:r>
              <a:rPr lang="ru-RU" sz="2000" dirty="0">
                <a:solidFill>
                  <a:srgbClr val="002060"/>
                </a:solidFill>
              </a:rPr>
              <a:t>, получив во сне откровение не возвращаться к Ироду, иным путем отошли в страну свою.</a:t>
            </a:r>
          </a:p>
        </p:txBody>
      </p:sp>
    </p:spTree>
    <p:extLst>
      <p:ext uri="{BB962C8B-B14F-4D97-AF65-F5344CB8AC3E}">
        <p14:creationId xmlns:p14="http://schemas.microsoft.com/office/powerpoint/2010/main" val="1726387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4" name="Скругленный прямоугольник 3"/>
          <p:cNvSpPr/>
          <p:nvPr/>
        </p:nvSpPr>
        <p:spPr>
          <a:xfrm>
            <a:off x="251520" y="188640"/>
            <a:ext cx="8568952" cy="18002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1-6 ст.: «</a:t>
            </a:r>
            <a:r>
              <a:rPr lang="ru-RU" b="1" dirty="0">
                <a:solidFill>
                  <a:schemeClr val="tx1"/>
                </a:solidFill>
              </a:rPr>
              <a:t>Когда же Иисус родился в Вифлееме Иудейском во дни царя Ирода, пришли в Иерусалим волхвы с востока и говорят</a:t>
            </a:r>
            <a:r>
              <a:rPr lang="ru-RU" b="1" dirty="0" smtClean="0">
                <a:solidFill>
                  <a:schemeClr val="tx1"/>
                </a:solidFill>
              </a:rPr>
              <a:t>: где </a:t>
            </a:r>
            <a:r>
              <a:rPr lang="ru-RU" b="1" dirty="0">
                <a:solidFill>
                  <a:schemeClr val="tx1"/>
                </a:solidFill>
              </a:rPr>
              <a:t>родившийся Царь Иудейский? ибо мы видели звезду Его на востоке и пришли поклониться </a:t>
            </a:r>
            <a:r>
              <a:rPr lang="ru-RU" b="1" dirty="0" smtClean="0">
                <a:solidFill>
                  <a:schemeClr val="tx1"/>
                </a:solidFill>
              </a:rPr>
              <a:t>Ему. </a:t>
            </a:r>
            <a:r>
              <a:rPr lang="ru-RU" b="1" dirty="0">
                <a:solidFill>
                  <a:schemeClr val="tx1"/>
                </a:solidFill>
              </a:rPr>
              <a:t>Услышав это, Ирод царь встревожился, и весь Иерусалим с </a:t>
            </a:r>
            <a:r>
              <a:rPr lang="ru-RU" b="1" dirty="0" smtClean="0">
                <a:solidFill>
                  <a:schemeClr val="tx1"/>
                </a:solidFill>
              </a:rPr>
              <a:t>ним. </a:t>
            </a:r>
            <a:r>
              <a:rPr lang="ru-RU" b="1" dirty="0">
                <a:solidFill>
                  <a:schemeClr val="tx1"/>
                </a:solidFill>
              </a:rPr>
              <a:t>И, собрав всех первосвященников и книжников народных, спрашивал у них: где должно родиться </a:t>
            </a:r>
            <a:r>
              <a:rPr lang="ru-RU" b="1" dirty="0" smtClean="0">
                <a:solidFill>
                  <a:schemeClr val="tx1"/>
                </a:solidFill>
              </a:rPr>
              <a:t>Христу? Они </a:t>
            </a:r>
            <a:r>
              <a:rPr lang="ru-RU" b="1" dirty="0">
                <a:solidFill>
                  <a:schemeClr val="tx1"/>
                </a:solidFill>
              </a:rPr>
              <a:t>же сказали ему: в Вифлееме Иудейском, ибо так написано через </a:t>
            </a:r>
            <a:r>
              <a:rPr lang="ru-RU" b="1" dirty="0" smtClean="0">
                <a:solidFill>
                  <a:schemeClr val="tx1"/>
                </a:solidFill>
              </a:rPr>
              <a:t>пророка: </a:t>
            </a:r>
            <a:r>
              <a:rPr lang="ru-RU" b="1" dirty="0">
                <a:solidFill>
                  <a:schemeClr val="tx1"/>
                </a:solidFill>
              </a:rPr>
              <a:t>и ты, Вифлеем, земля Иудина, ничем не меньше воеводств Иудиных, ибо из тебя произойдет Вождь, Который упасет народ Мой, </a:t>
            </a:r>
            <a:r>
              <a:rPr lang="ru-RU" b="1" dirty="0" smtClean="0">
                <a:solidFill>
                  <a:schemeClr val="tx1"/>
                </a:solidFill>
              </a:rPr>
              <a:t>Израиля».</a:t>
            </a:r>
            <a:endParaRPr lang="ru-RU" b="1" dirty="0">
              <a:solidFill>
                <a:schemeClr val="tx1"/>
              </a:solidFill>
            </a:endParaRPr>
          </a:p>
        </p:txBody>
      </p:sp>
      <p:pic>
        <p:nvPicPr>
          <p:cNvPr id="28675" name="Picture 3" descr="I:\лекции по Н. З\фото\волхв из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22358"/>
            <a:ext cx="5832648" cy="43744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18795" y="4654098"/>
            <a:ext cx="2736304" cy="2042746"/>
          </a:xfrm>
          <a:prstGeom prst="rect">
            <a:avLst/>
          </a:prstGeom>
          <a:solidFill>
            <a:schemeClr val="accent4"/>
          </a:solidFill>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lIns="0" rIns="0" rtlCol="0" anchor="ctr"/>
          <a:lstStyle/>
          <a:p>
            <a:pPr algn="ctr">
              <a:lnSpc>
                <a:spcPct val="80000"/>
              </a:lnSpc>
            </a:pPr>
            <a:r>
              <a:rPr lang="ru-RU" sz="1600" b="1" dirty="0">
                <a:solidFill>
                  <a:schemeClr val="tx1"/>
                </a:solidFill>
              </a:rPr>
              <a:t>Иоанн Златоуст</a:t>
            </a:r>
            <a:r>
              <a:rPr lang="ru-RU" sz="1600" b="1" i="1" dirty="0">
                <a:solidFill>
                  <a:schemeClr val="tx1"/>
                </a:solidFill>
              </a:rPr>
              <a:t>: </a:t>
            </a:r>
            <a:r>
              <a:rPr lang="ru-RU" sz="1600" b="1" i="1" dirty="0" smtClean="0">
                <a:solidFill>
                  <a:schemeClr val="tx1"/>
                </a:solidFill>
              </a:rPr>
              <a:t>«Я </a:t>
            </a:r>
            <a:r>
              <a:rPr lang="ru-RU" sz="1600" b="1" i="1" dirty="0">
                <a:solidFill>
                  <a:schemeClr val="tx1"/>
                </a:solidFill>
              </a:rPr>
              <a:t>думаю, что звезда является волхвам гораздо раньше рождения Христова. Если бы она явилась волхвам в то время, когда Христос родился в Палестине, то пробывши долго в пути по своему прибытию они уже не могли увидеть Его в </a:t>
            </a:r>
            <a:r>
              <a:rPr lang="ru-RU" sz="1600" b="1" i="1" dirty="0" smtClean="0">
                <a:solidFill>
                  <a:schemeClr val="tx1"/>
                </a:solidFill>
              </a:rPr>
              <a:t>пеленах». </a:t>
            </a:r>
            <a:endParaRPr lang="ru-RU" sz="1600" b="1" dirty="0">
              <a:solidFill>
                <a:schemeClr val="tx1"/>
              </a:solidFill>
            </a:endParaRPr>
          </a:p>
        </p:txBody>
      </p:sp>
      <p:sp>
        <p:nvSpPr>
          <p:cNvPr id="7" name="Прямоугольник 6"/>
          <p:cNvSpPr/>
          <p:nvPr/>
        </p:nvSpPr>
        <p:spPr>
          <a:xfrm>
            <a:off x="6156176" y="2132856"/>
            <a:ext cx="2698923" cy="890618"/>
          </a:xfrm>
          <a:prstGeom prst="rect">
            <a:avLst/>
          </a:prstGeom>
          <a:solidFill>
            <a:schemeClr val="accent4"/>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1600" dirty="0" smtClean="0">
                <a:solidFill>
                  <a:schemeClr val="tx1"/>
                </a:solidFill>
              </a:rPr>
              <a:t>«</a:t>
            </a:r>
            <a:r>
              <a:rPr lang="ru-RU" sz="1600" b="1" i="1" dirty="0">
                <a:solidFill>
                  <a:schemeClr val="tx1"/>
                </a:solidFill>
              </a:rPr>
              <a:t>в Вифлееме Иудейском</a:t>
            </a:r>
            <a:r>
              <a:rPr lang="ru-RU" sz="1600" b="1" dirty="0">
                <a:solidFill>
                  <a:schemeClr val="tx1"/>
                </a:solidFill>
              </a:rPr>
              <a:t> </a:t>
            </a:r>
            <a:r>
              <a:rPr lang="ru-RU" sz="1600" dirty="0" smtClean="0">
                <a:solidFill>
                  <a:schemeClr val="tx1"/>
                </a:solidFill>
              </a:rPr>
              <a:t>» </a:t>
            </a:r>
            <a:r>
              <a:rPr lang="ru-RU" sz="1600" b="1" dirty="0" smtClean="0">
                <a:solidFill>
                  <a:schemeClr val="tx1"/>
                </a:solidFill>
              </a:rPr>
              <a:t>был </a:t>
            </a:r>
            <a:r>
              <a:rPr lang="ru-RU" sz="1600" b="1" dirty="0">
                <a:solidFill>
                  <a:schemeClr val="tx1"/>
                </a:solidFill>
              </a:rPr>
              <a:t>и другой Вифлеем, в Галилее, в колене </a:t>
            </a:r>
            <a:r>
              <a:rPr lang="ru-RU" sz="1600" b="1" dirty="0" err="1">
                <a:solidFill>
                  <a:schemeClr val="tx1"/>
                </a:solidFill>
              </a:rPr>
              <a:t>Завулоновом</a:t>
            </a:r>
            <a:r>
              <a:rPr lang="ru-RU" sz="1600" b="1" dirty="0">
                <a:solidFill>
                  <a:schemeClr val="tx1"/>
                </a:solidFill>
              </a:rPr>
              <a:t>.</a:t>
            </a:r>
            <a:endParaRPr lang="ru-RU" sz="1600" dirty="0">
              <a:solidFill>
                <a:schemeClr val="tx1"/>
              </a:solidFill>
            </a:endParaRPr>
          </a:p>
        </p:txBody>
      </p:sp>
      <p:sp>
        <p:nvSpPr>
          <p:cNvPr id="8" name="Прямоугольник 7"/>
          <p:cNvSpPr/>
          <p:nvPr/>
        </p:nvSpPr>
        <p:spPr>
          <a:xfrm>
            <a:off x="6118795" y="3140968"/>
            <a:ext cx="2701677" cy="1368633"/>
          </a:xfrm>
          <a:prstGeom prst="rect">
            <a:avLst/>
          </a:prstGeom>
          <a:solidFill>
            <a:schemeClr val="accent4"/>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1600" b="1" dirty="0" smtClean="0">
                <a:solidFill>
                  <a:schemeClr val="tx1"/>
                </a:solidFill>
              </a:rPr>
              <a:t>«</a:t>
            </a:r>
            <a:r>
              <a:rPr lang="ru-RU" sz="1600" b="1" i="1" dirty="0" smtClean="0">
                <a:solidFill>
                  <a:schemeClr val="tx1"/>
                </a:solidFill>
              </a:rPr>
              <a:t>Волхвы</a:t>
            </a:r>
            <a:r>
              <a:rPr lang="ru-RU" sz="1600" b="1" dirty="0" smtClean="0">
                <a:solidFill>
                  <a:schemeClr val="tx1"/>
                </a:solidFill>
              </a:rPr>
              <a:t>» - люди </a:t>
            </a:r>
            <a:r>
              <a:rPr lang="ru-RU" sz="1600" b="1" dirty="0">
                <a:solidFill>
                  <a:schemeClr val="tx1"/>
                </a:solidFill>
              </a:rPr>
              <a:t>ученые, </a:t>
            </a:r>
            <a:r>
              <a:rPr lang="ru-RU" sz="1600" b="1" dirty="0" err="1">
                <a:solidFill>
                  <a:schemeClr val="tx1"/>
                </a:solidFill>
              </a:rPr>
              <a:t>тайновидцы</a:t>
            </a:r>
            <a:r>
              <a:rPr lang="ru-RU" sz="1600" b="1" dirty="0">
                <a:solidFill>
                  <a:schemeClr val="tx1"/>
                </a:solidFill>
              </a:rPr>
              <a:t>, обладавшие большими знаниями, подобные тем, над которыми начальствовал Даниил в стране Вавилонской (</a:t>
            </a:r>
            <a:r>
              <a:rPr lang="ru-RU" sz="1600" b="1" dirty="0" smtClean="0">
                <a:solidFill>
                  <a:schemeClr val="tx1"/>
                </a:solidFill>
              </a:rPr>
              <a:t>Дан. 2,48)</a:t>
            </a:r>
            <a:endParaRPr lang="ru-RU" sz="1600" b="1" dirty="0">
              <a:solidFill>
                <a:schemeClr val="tx1"/>
              </a:solidFill>
            </a:endParaRPr>
          </a:p>
        </p:txBody>
      </p:sp>
    </p:spTree>
    <p:extLst>
      <p:ext uri="{BB962C8B-B14F-4D97-AF65-F5344CB8AC3E}">
        <p14:creationId xmlns:p14="http://schemas.microsoft.com/office/powerpoint/2010/main" val="116404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67544" y="188640"/>
            <a:ext cx="8208912" cy="122413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90000"/>
              </a:lnSpc>
            </a:pPr>
            <a:r>
              <a:rPr lang="ru-RU" sz="2000" b="1" dirty="0" smtClean="0">
                <a:solidFill>
                  <a:schemeClr val="tx1"/>
                </a:solidFill>
              </a:rPr>
              <a:t>7-8 ст.: «Тогда </a:t>
            </a:r>
            <a:r>
              <a:rPr lang="ru-RU" sz="2000" b="1" dirty="0">
                <a:solidFill>
                  <a:schemeClr val="tx1"/>
                </a:solidFill>
              </a:rPr>
              <a:t>Ирод, тайно призвав волхвов, выведал от них время появления </a:t>
            </a:r>
            <a:r>
              <a:rPr lang="ru-RU" sz="2000" b="1" dirty="0" smtClean="0">
                <a:solidFill>
                  <a:schemeClr val="tx1"/>
                </a:solidFill>
              </a:rPr>
              <a:t>звезды и</a:t>
            </a:r>
            <a:r>
              <a:rPr lang="ru-RU" sz="2000" b="1" dirty="0">
                <a:solidFill>
                  <a:schemeClr val="tx1"/>
                </a:solidFill>
              </a:rPr>
              <a:t>, послав их в Вифлеем, сказал: пойдите, тщательно разведайте о Младенце и, когда найдете, известите меня, чтобы и мне пойти поклониться </a:t>
            </a:r>
            <a:r>
              <a:rPr lang="ru-RU" sz="2000" b="1" dirty="0" smtClean="0">
                <a:solidFill>
                  <a:schemeClr val="tx1"/>
                </a:solidFill>
              </a:rPr>
              <a:t>Ему».</a:t>
            </a:r>
            <a:endParaRPr lang="ru-RU" sz="2000" b="1" dirty="0">
              <a:solidFill>
                <a:schemeClr val="tx1"/>
              </a:solidFill>
            </a:endParaRPr>
          </a:p>
        </p:txBody>
      </p:sp>
      <p:pic>
        <p:nvPicPr>
          <p:cNvPr id="5" name="Picture 2" descr="I:\лекции по Н. З\фото\волх у ирода.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916832"/>
            <a:ext cx="5284380" cy="4422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5580112" y="1730395"/>
            <a:ext cx="3312368" cy="4608512"/>
          </a:xfrm>
          <a:prstGeom prst="roundRect">
            <a:avLst/>
          </a:prstGeom>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ru-RU" b="1" dirty="0" err="1" smtClean="0">
                <a:solidFill>
                  <a:schemeClr val="tx1"/>
                </a:solidFill>
              </a:rPr>
              <a:t>свт</a:t>
            </a:r>
            <a:r>
              <a:rPr lang="ru-RU" b="1" dirty="0" smtClean="0">
                <a:solidFill>
                  <a:schemeClr val="tx1"/>
                </a:solidFill>
              </a:rPr>
              <a:t>. Иоанн Златоуст</a:t>
            </a:r>
            <a:r>
              <a:rPr lang="ru-RU" b="1" dirty="0">
                <a:solidFill>
                  <a:schemeClr val="tx1"/>
                </a:solidFill>
              </a:rPr>
              <a:t>: «</a:t>
            </a:r>
            <a:r>
              <a:rPr lang="ru-RU" b="1" i="1" dirty="0">
                <a:solidFill>
                  <a:schemeClr val="tx1"/>
                </a:solidFill>
              </a:rPr>
              <a:t>Так как иудеи, непрестанно слыша Пророков, возвещавших о пришествии Христовом, не обращали на это особенного внимания, то Господь внушил варварам прийти из отдаленной страны, расспрашивать о Царе, родившемся у иудеев, и уже те от персов узнают то, чему не хотели научиться у пророков»</a:t>
            </a:r>
            <a:r>
              <a:rPr lang="ru-RU" b="1" dirty="0">
                <a:solidFill>
                  <a:schemeClr val="tx1"/>
                </a:solidFill>
              </a:rPr>
              <a:t>.</a:t>
            </a:r>
            <a:endParaRPr lang="ru-RU" b="1" dirty="0">
              <a:solidFill>
                <a:schemeClr val="tx1"/>
              </a:solidFill>
            </a:endParaRPr>
          </a:p>
        </p:txBody>
      </p:sp>
    </p:spTree>
    <p:extLst>
      <p:ext uri="{BB962C8B-B14F-4D97-AF65-F5344CB8AC3E}">
        <p14:creationId xmlns:p14="http://schemas.microsoft.com/office/powerpoint/2010/main" val="3399217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39552" y="260648"/>
            <a:ext cx="8064896" cy="10801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2000" b="1" dirty="0" smtClean="0">
                <a:solidFill>
                  <a:schemeClr val="tx1"/>
                </a:solidFill>
              </a:rPr>
              <a:t>9 ст.: «Они</a:t>
            </a:r>
            <a:r>
              <a:rPr lang="ru-RU" sz="2000" b="1" dirty="0">
                <a:solidFill>
                  <a:schemeClr val="tx1"/>
                </a:solidFill>
              </a:rPr>
              <a:t>, выслушав царя, пошли. И се, звезда, которую видели они на востоке, шла перед ними, как наконец пришла и остановилась над местом, где был </a:t>
            </a:r>
            <a:r>
              <a:rPr lang="ru-RU" sz="2000" b="1" dirty="0" smtClean="0">
                <a:solidFill>
                  <a:schemeClr val="tx1"/>
                </a:solidFill>
              </a:rPr>
              <a:t>Младенец. </a:t>
            </a:r>
            <a:r>
              <a:rPr lang="ru-RU" sz="2000" b="1" dirty="0">
                <a:solidFill>
                  <a:schemeClr val="tx1"/>
                </a:solidFill>
              </a:rPr>
              <a:t>Увидев же звезду, они возрадовались радостью весьма </a:t>
            </a:r>
            <a:r>
              <a:rPr lang="ru-RU" sz="2000" b="1" dirty="0" smtClean="0">
                <a:solidFill>
                  <a:schemeClr val="tx1"/>
                </a:solidFill>
              </a:rPr>
              <a:t>великою».</a:t>
            </a:r>
            <a:endParaRPr lang="ru-RU" sz="2000" b="1" dirty="0">
              <a:solidFill>
                <a:schemeClr val="tx1"/>
              </a:solidFill>
            </a:endParaRPr>
          </a:p>
        </p:txBody>
      </p:sp>
      <p:pic>
        <p:nvPicPr>
          <p:cNvPr id="5" name="Picture 2" descr="I:\лекции по Н. З\фото\волхвы со звезд.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6506099" cy="488600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804248" y="3068960"/>
            <a:ext cx="2226171" cy="1944216"/>
          </a:xfrm>
          <a:prstGeom prst="rect">
            <a:avLst/>
          </a:prstGeom>
          <a:solidFill>
            <a:srgbClr val="00B0F0"/>
          </a:solidFill>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lIns="0" rIns="0" rtlCol="0" anchor="ctr"/>
          <a:lstStyle/>
          <a:p>
            <a:pPr algn="ctr">
              <a:lnSpc>
                <a:spcPct val="80000"/>
              </a:lnSpc>
            </a:pPr>
            <a:r>
              <a:rPr lang="ru-RU" sz="1600" b="1" dirty="0" smtClean="0">
                <a:solidFill>
                  <a:srgbClr val="002060"/>
                </a:solidFill>
              </a:rPr>
              <a:t>«</a:t>
            </a:r>
            <a:r>
              <a:rPr lang="ru-RU" sz="1600" b="1" i="1" dirty="0" smtClean="0">
                <a:solidFill>
                  <a:srgbClr val="002060"/>
                </a:solidFill>
              </a:rPr>
              <a:t>звезда</a:t>
            </a:r>
            <a:r>
              <a:rPr lang="ru-RU" sz="1600" b="1" dirty="0" smtClean="0">
                <a:solidFill>
                  <a:srgbClr val="002060"/>
                </a:solidFill>
              </a:rPr>
              <a:t>» - 1) ангел, </a:t>
            </a:r>
            <a:r>
              <a:rPr lang="ru-RU" sz="1600" b="1" dirty="0">
                <a:solidFill>
                  <a:srgbClr val="002060"/>
                </a:solidFill>
              </a:rPr>
              <a:t>который был послан Богом, чтобы привести волхвов из восточной страны в </a:t>
            </a:r>
            <a:r>
              <a:rPr lang="ru-RU" sz="1600" b="1" dirty="0" smtClean="0">
                <a:solidFill>
                  <a:srgbClr val="002060"/>
                </a:solidFill>
              </a:rPr>
              <a:t>Палестину (</a:t>
            </a:r>
            <a:r>
              <a:rPr lang="ru-RU" sz="1600" b="1" dirty="0" err="1" smtClean="0">
                <a:solidFill>
                  <a:srgbClr val="002060"/>
                </a:solidFill>
              </a:rPr>
              <a:t>свт</a:t>
            </a:r>
            <a:r>
              <a:rPr lang="ru-RU" sz="1600" b="1" dirty="0" smtClean="0">
                <a:solidFill>
                  <a:srgbClr val="002060"/>
                </a:solidFill>
              </a:rPr>
              <a:t>. Иоанн Златоуст); 2) физическая звезда из созвездия рыбы (И. Кеплер)</a:t>
            </a:r>
            <a:endParaRPr lang="ru-RU" sz="1600" b="1" dirty="0">
              <a:solidFill>
                <a:srgbClr val="002060"/>
              </a:solidFill>
            </a:endParaRPr>
          </a:p>
        </p:txBody>
      </p:sp>
    </p:spTree>
    <p:extLst>
      <p:ext uri="{BB962C8B-B14F-4D97-AF65-F5344CB8AC3E}">
        <p14:creationId xmlns:p14="http://schemas.microsoft.com/office/powerpoint/2010/main" val="170372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4" name="Скругленный прямоугольник 3"/>
          <p:cNvSpPr/>
          <p:nvPr/>
        </p:nvSpPr>
        <p:spPr>
          <a:xfrm>
            <a:off x="5436096" y="404664"/>
            <a:ext cx="3384376" cy="3456384"/>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b="1" dirty="0" smtClean="0">
                <a:solidFill>
                  <a:schemeClr val="tx1"/>
                </a:solidFill>
              </a:rPr>
              <a:t>11 ст.: «и</a:t>
            </a:r>
            <a:r>
              <a:rPr lang="ru-RU" b="1" dirty="0">
                <a:solidFill>
                  <a:schemeClr val="tx1"/>
                </a:solidFill>
              </a:rPr>
              <a:t>, войдя в дом, увидели Младенца с Мариею, Матерью Его, и, пав, поклонились Ему; и, открыв сокровища свои, принесли Ему дары: золото, ладан и </a:t>
            </a:r>
            <a:r>
              <a:rPr lang="ru-RU" b="1" dirty="0" smtClean="0">
                <a:solidFill>
                  <a:schemeClr val="tx1"/>
                </a:solidFill>
              </a:rPr>
              <a:t>смирну»</a:t>
            </a:r>
            <a:endParaRPr lang="ru-RU" b="1" dirty="0">
              <a:solidFill>
                <a:schemeClr val="tx1"/>
              </a:solidFill>
            </a:endParaRPr>
          </a:p>
        </p:txBody>
      </p:sp>
      <p:pic>
        <p:nvPicPr>
          <p:cNvPr id="30723" name="Picture 3" descr="I:\лекции по Н. З\фото\20192-Gentile_da_Fabriano_Ado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5097224" cy="59766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96458" y="4293096"/>
            <a:ext cx="3168352" cy="93610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a:t>
            </a:r>
            <a:r>
              <a:rPr lang="ru-RU" b="1" i="1" dirty="0">
                <a:solidFill>
                  <a:schemeClr val="tx1"/>
                </a:solidFill>
              </a:rPr>
              <a:t>войдя в дом</a:t>
            </a:r>
            <a:r>
              <a:rPr lang="ru-RU" b="1" i="1" dirty="0" smtClean="0">
                <a:solidFill>
                  <a:schemeClr val="tx1"/>
                </a:solidFill>
              </a:rPr>
              <a:t>» - то есть </a:t>
            </a:r>
            <a:r>
              <a:rPr lang="ru-RU" b="1" dirty="0" smtClean="0">
                <a:solidFill>
                  <a:schemeClr val="tx1"/>
                </a:solidFill>
              </a:rPr>
              <a:t>уже переселились в </a:t>
            </a:r>
            <a:r>
              <a:rPr lang="ru-RU" b="1" dirty="0">
                <a:solidFill>
                  <a:schemeClr val="tx1"/>
                </a:solidFill>
              </a:rPr>
              <a:t>обыкновенный дом</a:t>
            </a:r>
            <a:endParaRPr lang="ru-RU" b="1" i="1" dirty="0">
              <a:solidFill>
                <a:schemeClr val="tx1"/>
              </a:solidFill>
            </a:endParaRPr>
          </a:p>
        </p:txBody>
      </p:sp>
    </p:spTree>
    <p:extLst>
      <p:ext uri="{BB962C8B-B14F-4D97-AF65-F5344CB8AC3E}">
        <p14:creationId xmlns:p14="http://schemas.microsoft.com/office/powerpoint/2010/main" val="1544586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endParaRPr lang="ru-RU" dirty="0"/>
          </a:p>
        </p:txBody>
      </p:sp>
      <p:pic>
        <p:nvPicPr>
          <p:cNvPr id="31746" name="Picture 2" descr="I:\лекции по Н. З\фото\зол ладан смирна.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914900" cy="5448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467544" y="260648"/>
            <a:ext cx="8136904" cy="7200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«принесли </a:t>
            </a:r>
            <a:r>
              <a:rPr lang="ru-RU" sz="2400" b="1" dirty="0">
                <a:solidFill>
                  <a:schemeClr val="tx1"/>
                </a:solidFill>
              </a:rPr>
              <a:t>Ему дары: золото, ладан и </a:t>
            </a:r>
            <a:r>
              <a:rPr lang="ru-RU" sz="2400" b="1" dirty="0" smtClean="0">
                <a:solidFill>
                  <a:schemeClr val="tx1"/>
                </a:solidFill>
              </a:rPr>
              <a:t>смирну»</a:t>
            </a:r>
            <a:endParaRPr lang="ru-RU" sz="2400" dirty="0"/>
          </a:p>
        </p:txBody>
      </p:sp>
      <p:sp>
        <p:nvSpPr>
          <p:cNvPr id="5" name="Прямоугольник 4"/>
          <p:cNvSpPr/>
          <p:nvPr/>
        </p:nvSpPr>
        <p:spPr>
          <a:xfrm>
            <a:off x="5557936" y="2276872"/>
            <a:ext cx="3240360" cy="27363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1600" b="1" dirty="0">
                <a:solidFill>
                  <a:schemeClr val="tx1"/>
                </a:solidFill>
              </a:rPr>
              <a:t>Золото — царский дар, показывающий, что Иисус был Человеком, родившимся, чтобы быть Царём;</a:t>
            </a:r>
          </a:p>
          <a:p>
            <a:pPr algn="ctr">
              <a:lnSpc>
                <a:spcPct val="80000"/>
              </a:lnSpc>
            </a:pPr>
            <a:r>
              <a:rPr lang="ru-RU" sz="1600" b="1" dirty="0">
                <a:solidFill>
                  <a:schemeClr val="tx1"/>
                </a:solidFill>
              </a:rPr>
              <a:t>Ладан — дар священнику, так как Иисус пришёл стать новым Учителем и истинным </a:t>
            </a:r>
            <a:r>
              <a:rPr lang="ru-RU" sz="1600" b="1" dirty="0" smtClean="0">
                <a:solidFill>
                  <a:schemeClr val="tx1"/>
                </a:solidFill>
              </a:rPr>
              <a:t>Первосвященником;</a:t>
            </a:r>
            <a:endParaRPr lang="ru-RU" sz="1600" b="1" dirty="0">
              <a:solidFill>
                <a:schemeClr val="tx1"/>
              </a:solidFill>
            </a:endParaRPr>
          </a:p>
          <a:p>
            <a:pPr algn="ctr">
              <a:lnSpc>
                <a:spcPct val="80000"/>
              </a:lnSpc>
            </a:pPr>
            <a:r>
              <a:rPr lang="ru-RU" sz="1600" b="1" dirty="0">
                <a:solidFill>
                  <a:schemeClr val="tx1"/>
                </a:solidFill>
              </a:rPr>
              <a:t>Смирна — дар тому, кто должен умереть, так как смирну в Древнем Израиле употребляли для бальзамирования тела умершего</a:t>
            </a:r>
            <a:r>
              <a:rPr lang="ru-RU" sz="1600" b="1" dirty="0" smtClean="0">
                <a:solidFill>
                  <a:schemeClr val="tx1"/>
                </a:solidFill>
              </a:rPr>
              <a:t>.</a:t>
            </a:r>
            <a:endParaRPr lang="ru-RU" sz="1600" b="1" dirty="0">
              <a:solidFill>
                <a:schemeClr val="tx1"/>
              </a:solidFill>
            </a:endParaRPr>
          </a:p>
        </p:txBody>
      </p:sp>
    </p:spTree>
    <p:extLst>
      <p:ext uri="{BB962C8B-B14F-4D97-AF65-F5344CB8AC3E}">
        <p14:creationId xmlns:p14="http://schemas.microsoft.com/office/powerpoint/2010/main" val="775117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2">
            <a:schemeClr val="lt2"/>
          </a:fillRef>
          <a:effectRef idx="0">
            <a:scrgbClr r="0" g="0" b="0"/>
          </a:effectRef>
          <a:fontRef idx="major"/>
        </p:style>
        <p:txBody>
          <a:bodyPr/>
          <a:lstStyle/>
          <a:p>
            <a:endParaRPr lang="ru-RU" dirty="0"/>
          </a:p>
        </p:txBody>
      </p:sp>
      <p:sp>
        <p:nvSpPr>
          <p:cNvPr id="4" name="Скругленный прямоугольник 3"/>
          <p:cNvSpPr/>
          <p:nvPr/>
        </p:nvSpPr>
        <p:spPr>
          <a:xfrm>
            <a:off x="539552" y="332656"/>
            <a:ext cx="7992888" cy="792088"/>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2000" b="1" dirty="0" smtClean="0">
                <a:solidFill>
                  <a:srgbClr val="002060"/>
                </a:solidFill>
              </a:rPr>
              <a:t>12 ст.: «И</a:t>
            </a:r>
            <a:r>
              <a:rPr lang="ru-RU" sz="2000" b="1" dirty="0">
                <a:solidFill>
                  <a:srgbClr val="002060"/>
                </a:solidFill>
              </a:rPr>
              <a:t>, получив во сне откровение не возвращаться к Ироду, иным путем отошли в страну </a:t>
            </a:r>
            <a:r>
              <a:rPr lang="ru-RU" sz="2000" b="1" dirty="0" smtClean="0">
                <a:solidFill>
                  <a:srgbClr val="002060"/>
                </a:solidFill>
              </a:rPr>
              <a:t>свою».</a:t>
            </a:r>
            <a:endParaRPr lang="ru-RU" sz="2000" b="1" dirty="0">
              <a:solidFill>
                <a:srgbClr val="002060"/>
              </a:solidFill>
            </a:endParaRPr>
          </a:p>
        </p:txBody>
      </p:sp>
      <p:pic>
        <p:nvPicPr>
          <p:cNvPr id="29698" name="Picture 2" descr="I:\лекции по Н. З\фото\20191-Magi_tiss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28800"/>
            <a:ext cx="6954199" cy="48070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380312" y="1628800"/>
            <a:ext cx="1656184" cy="576064"/>
          </a:xfrm>
          <a:prstGeom prst="rect">
            <a:avLst/>
          </a:prstGeom>
          <a:solidFill>
            <a:schemeClr val="bg1">
              <a:lumMod val="6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Аравия</a:t>
            </a:r>
            <a:endParaRPr lang="ru-RU" dirty="0"/>
          </a:p>
        </p:txBody>
      </p:sp>
      <p:sp>
        <p:nvSpPr>
          <p:cNvPr id="6" name="Прямоугольник 5"/>
          <p:cNvSpPr/>
          <p:nvPr/>
        </p:nvSpPr>
        <p:spPr>
          <a:xfrm>
            <a:off x="7380312" y="2348880"/>
            <a:ext cx="1656184" cy="455662"/>
          </a:xfrm>
          <a:prstGeom prst="rect">
            <a:avLst/>
          </a:prstGeom>
          <a:solidFill>
            <a:schemeClr val="bg1">
              <a:lumMod val="6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Халдея</a:t>
            </a:r>
            <a:endParaRPr lang="ru-RU" dirty="0">
              <a:solidFill>
                <a:srgbClr val="002060"/>
              </a:solidFill>
            </a:endParaRPr>
          </a:p>
        </p:txBody>
      </p:sp>
      <p:sp>
        <p:nvSpPr>
          <p:cNvPr id="7" name="Прямоугольник 6"/>
          <p:cNvSpPr/>
          <p:nvPr/>
        </p:nvSpPr>
        <p:spPr>
          <a:xfrm>
            <a:off x="7380312" y="2996952"/>
            <a:ext cx="1656184" cy="490425"/>
          </a:xfrm>
          <a:prstGeom prst="rect">
            <a:avLst/>
          </a:prstGeom>
          <a:solidFill>
            <a:schemeClr val="bg1">
              <a:lumMod val="6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Персия</a:t>
            </a:r>
            <a:endParaRPr lang="ru-RU" dirty="0">
              <a:solidFill>
                <a:srgbClr val="002060"/>
              </a:solidFill>
            </a:endParaRPr>
          </a:p>
        </p:txBody>
      </p:sp>
    </p:spTree>
    <p:extLst>
      <p:ext uri="{BB962C8B-B14F-4D97-AF65-F5344CB8AC3E}">
        <p14:creationId xmlns:p14="http://schemas.microsoft.com/office/powerpoint/2010/main" val="3371286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endParaRPr lang="ru-RU" dirty="0"/>
          </a:p>
        </p:txBody>
      </p:sp>
      <p:sp>
        <p:nvSpPr>
          <p:cNvPr id="4" name="Скругленный прямоугольник 3"/>
          <p:cNvSpPr/>
          <p:nvPr/>
        </p:nvSpPr>
        <p:spPr>
          <a:xfrm>
            <a:off x="539552" y="188640"/>
            <a:ext cx="784887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Бегство в Египет. Избиение младенцев, поселение в Назарете (Мф. 2, </a:t>
            </a:r>
            <a:r>
              <a:rPr lang="ru-RU" sz="2400" b="1" dirty="0" smtClean="0">
                <a:solidFill>
                  <a:schemeClr val="tx1"/>
                </a:solidFill>
              </a:rPr>
              <a:t>13-23) </a:t>
            </a:r>
            <a:endParaRPr lang="ru-RU" sz="2400" b="1" dirty="0">
              <a:solidFill>
                <a:schemeClr val="tx1"/>
              </a:solidFill>
            </a:endParaRPr>
          </a:p>
        </p:txBody>
      </p:sp>
      <p:pic>
        <p:nvPicPr>
          <p:cNvPr id="32770" name="Picture 2" descr="I:\лекции по Н. З\фото\БЕГСТВО В ЕГИПЕТ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52736"/>
            <a:ext cx="5635453" cy="5688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973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1000"/>
            </a:blip>
            <a:srcRect/>
            <a:stretch>
              <a:fillRect/>
            </a:stretch>
          </a:blipFill>
        </p:spPr>
        <p:txBody>
          <a:bodyPr lIns="360000">
            <a:normAutofit fontScale="70000" lnSpcReduction="20000"/>
          </a:bodyPr>
          <a:lstStyle/>
          <a:p>
            <a:pPr marL="0" indent="0" algn="ctr">
              <a:spcBef>
                <a:spcPts val="0"/>
              </a:spcBef>
              <a:buNone/>
            </a:pPr>
            <a:r>
              <a:rPr lang="ru-RU" b="1" dirty="0">
                <a:solidFill>
                  <a:srgbClr val="002060"/>
                </a:solidFill>
              </a:rPr>
              <a:t>Мф. 2, </a:t>
            </a:r>
            <a:r>
              <a:rPr lang="ru-RU" b="1" dirty="0" smtClean="0">
                <a:solidFill>
                  <a:srgbClr val="002060"/>
                </a:solidFill>
              </a:rPr>
              <a:t>13-23:</a:t>
            </a:r>
            <a:endParaRPr lang="ru-RU" dirty="0" smtClean="0">
              <a:solidFill>
                <a:srgbClr val="002060"/>
              </a:solidFill>
            </a:endParaRPr>
          </a:p>
          <a:p>
            <a:pPr marL="0" indent="0">
              <a:spcBef>
                <a:spcPts val="0"/>
              </a:spcBef>
              <a:buNone/>
            </a:pPr>
            <a:r>
              <a:rPr lang="ru-RU" dirty="0" smtClean="0">
                <a:solidFill>
                  <a:srgbClr val="002060"/>
                </a:solidFill>
              </a:rPr>
              <a:t>13. Когда </a:t>
            </a:r>
            <a:r>
              <a:rPr lang="ru-RU" dirty="0">
                <a:solidFill>
                  <a:srgbClr val="002060"/>
                </a:solidFill>
              </a:rPr>
              <a:t>же они отошли, — се, Ангел Господень является во сне Иосифу и говорит: встань, возьми Младенца и Матерь Его и беги в Египет, и будь там, доколе не скажу тебе, ибо Ирод хочет искать Младенца, чтобы погубить Его.</a:t>
            </a:r>
          </a:p>
          <a:p>
            <a:pPr marL="0" indent="0">
              <a:spcBef>
                <a:spcPts val="0"/>
              </a:spcBef>
              <a:buNone/>
            </a:pPr>
            <a:r>
              <a:rPr lang="ru-RU" dirty="0" smtClean="0">
                <a:solidFill>
                  <a:srgbClr val="002060"/>
                </a:solidFill>
              </a:rPr>
              <a:t>14. Он </a:t>
            </a:r>
            <a:r>
              <a:rPr lang="ru-RU" dirty="0">
                <a:solidFill>
                  <a:srgbClr val="002060"/>
                </a:solidFill>
              </a:rPr>
              <a:t>встал, взял Младенца и Матерь Его ночью и пошел в Египет,</a:t>
            </a:r>
          </a:p>
          <a:p>
            <a:pPr marL="0" indent="0">
              <a:spcBef>
                <a:spcPts val="0"/>
              </a:spcBef>
              <a:buNone/>
            </a:pPr>
            <a:r>
              <a:rPr lang="ru-RU" dirty="0" smtClean="0">
                <a:solidFill>
                  <a:srgbClr val="002060"/>
                </a:solidFill>
              </a:rPr>
              <a:t>15. и </a:t>
            </a:r>
            <a:r>
              <a:rPr lang="ru-RU" dirty="0">
                <a:solidFill>
                  <a:srgbClr val="002060"/>
                </a:solidFill>
              </a:rPr>
              <a:t>там был до смерти Ирода, да сбудется реченное Господом через пророка, который говорит: из Египта воззвал Я Сына Моего.</a:t>
            </a:r>
          </a:p>
          <a:p>
            <a:pPr marL="0" indent="0">
              <a:spcBef>
                <a:spcPts val="0"/>
              </a:spcBef>
              <a:buNone/>
            </a:pPr>
            <a:r>
              <a:rPr lang="ru-RU" dirty="0" smtClean="0">
                <a:solidFill>
                  <a:srgbClr val="002060"/>
                </a:solidFill>
              </a:rPr>
              <a:t>16. Тогда </a:t>
            </a:r>
            <a:r>
              <a:rPr lang="ru-RU" dirty="0">
                <a:solidFill>
                  <a:srgbClr val="002060"/>
                </a:solidFill>
              </a:rPr>
              <a:t>Ирод, увидев себя осмеянным волхвами, весьма разгневался, и послал избить всех младенцев в Вифлееме и во всех пределах его, от двух лет и ниже, по времени, которое выведал от волхвов.</a:t>
            </a:r>
          </a:p>
          <a:p>
            <a:pPr marL="0" indent="0">
              <a:spcBef>
                <a:spcPts val="0"/>
              </a:spcBef>
              <a:buNone/>
            </a:pPr>
            <a:r>
              <a:rPr lang="ru-RU" dirty="0" smtClean="0">
                <a:solidFill>
                  <a:srgbClr val="002060"/>
                </a:solidFill>
              </a:rPr>
              <a:t>17. Тогда </a:t>
            </a:r>
            <a:r>
              <a:rPr lang="ru-RU" dirty="0">
                <a:solidFill>
                  <a:srgbClr val="002060"/>
                </a:solidFill>
              </a:rPr>
              <a:t>сбылось реченное через пророка Иеремию, который говорит:</a:t>
            </a:r>
          </a:p>
          <a:p>
            <a:pPr marL="0" indent="0">
              <a:spcBef>
                <a:spcPts val="0"/>
              </a:spcBef>
              <a:buNone/>
            </a:pPr>
            <a:r>
              <a:rPr lang="ru-RU" dirty="0" smtClean="0">
                <a:solidFill>
                  <a:srgbClr val="002060"/>
                </a:solidFill>
              </a:rPr>
              <a:t>18. глас </a:t>
            </a:r>
            <a:r>
              <a:rPr lang="ru-RU" dirty="0">
                <a:solidFill>
                  <a:srgbClr val="002060"/>
                </a:solidFill>
              </a:rPr>
              <a:t>в Раме слышен, плач и рыдание и вопль великий; Рахиль плачет о детях своих и не хочет утешиться, ибо их нет.</a:t>
            </a:r>
          </a:p>
          <a:p>
            <a:pPr marL="0" indent="0">
              <a:spcBef>
                <a:spcPts val="0"/>
              </a:spcBef>
              <a:buNone/>
            </a:pPr>
            <a:r>
              <a:rPr lang="ru-RU" dirty="0" smtClean="0">
                <a:solidFill>
                  <a:srgbClr val="002060"/>
                </a:solidFill>
              </a:rPr>
              <a:t>19. По </a:t>
            </a:r>
            <a:r>
              <a:rPr lang="ru-RU" dirty="0">
                <a:solidFill>
                  <a:srgbClr val="002060"/>
                </a:solidFill>
              </a:rPr>
              <a:t>смерти же Ирода, — се, Ангел Господень во сне является Иосифу в Египте</a:t>
            </a:r>
          </a:p>
          <a:p>
            <a:pPr marL="0" indent="0">
              <a:spcBef>
                <a:spcPts val="0"/>
              </a:spcBef>
              <a:buNone/>
            </a:pPr>
            <a:r>
              <a:rPr lang="ru-RU" dirty="0" smtClean="0">
                <a:solidFill>
                  <a:srgbClr val="002060"/>
                </a:solidFill>
              </a:rPr>
              <a:t>20. и </a:t>
            </a:r>
            <a:r>
              <a:rPr lang="ru-RU" dirty="0">
                <a:solidFill>
                  <a:srgbClr val="002060"/>
                </a:solidFill>
              </a:rPr>
              <a:t>говорит: встань, возьми Младенца и Матерь Его и иди в землю </a:t>
            </a:r>
            <a:r>
              <a:rPr lang="ru-RU" dirty="0" err="1">
                <a:solidFill>
                  <a:srgbClr val="002060"/>
                </a:solidFill>
              </a:rPr>
              <a:t>Израилеву</a:t>
            </a:r>
            <a:r>
              <a:rPr lang="ru-RU" dirty="0">
                <a:solidFill>
                  <a:srgbClr val="002060"/>
                </a:solidFill>
              </a:rPr>
              <a:t>, ибо умерли искавшие души Младенца.</a:t>
            </a:r>
          </a:p>
          <a:p>
            <a:pPr marL="0" indent="0">
              <a:spcBef>
                <a:spcPts val="0"/>
              </a:spcBef>
              <a:buNone/>
            </a:pPr>
            <a:r>
              <a:rPr lang="ru-RU" dirty="0" smtClean="0">
                <a:solidFill>
                  <a:srgbClr val="002060"/>
                </a:solidFill>
              </a:rPr>
              <a:t>21. Он </a:t>
            </a:r>
            <a:r>
              <a:rPr lang="ru-RU" dirty="0">
                <a:solidFill>
                  <a:srgbClr val="002060"/>
                </a:solidFill>
              </a:rPr>
              <a:t>встал, взял Младенца и Матерь Его и пришел в землю </a:t>
            </a:r>
            <a:r>
              <a:rPr lang="ru-RU" dirty="0" err="1">
                <a:solidFill>
                  <a:srgbClr val="002060"/>
                </a:solidFill>
              </a:rPr>
              <a:t>Израилеву</a:t>
            </a:r>
            <a:r>
              <a:rPr lang="ru-RU" dirty="0">
                <a:solidFill>
                  <a:srgbClr val="002060"/>
                </a:solidFill>
              </a:rPr>
              <a:t>.</a:t>
            </a:r>
          </a:p>
          <a:p>
            <a:pPr marL="0" indent="0">
              <a:spcBef>
                <a:spcPts val="0"/>
              </a:spcBef>
              <a:buNone/>
            </a:pPr>
            <a:r>
              <a:rPr lang="ru-RU" dirty="0" smtClean="0">
                <a:solidFill>
                  <a:srgbClr val="002060"/>
                </a:solidFill>
              </a:rPr>
              <a:t>22. Услышав </a:t>
            </a:r>
            <a:r>
              <a:rPr lang="ru-RU" dirty="0">
                <a:solidFill>
                  <a:srgbClr val="002060"/>
                </a:solidFill>
              </a:rPr>
              <a:t>же, что </a:t>
            </a:r>
            <a:r>
              <a:rPr lang="ru-RU" dirty="0" err="1">
                <a:solidFill>
                  <a:srgbClr val="002060"/>
                </a:solidFill>
              </a:rPr>
              <a:t>Архелай</a:t>
            </a:r>
            <a:r>
              <a:rPr lang="ru-RU" dirty="0">
                <a:solidFill>
                  <a:srgbClr val="002060"/>
                </a:solidFill>
              </a:rPr>
              <a:t> царствует в Иудее вместо Ирода, отца своего, убоялся туда идти; но, получив во сне откровение, пошел в пределы Галилейские</a:t>
            </a:r>
          </a:p>
          <a:p>
            <a:pPr marL="0" indent="0">
              <a:spcBef>
                <a:spcPts val="0"/>
              </a:spcBef>
              <a:buNone/>
            </a:pPr>
            <a:r>
              <a:rPr lang="ru-RU" dirty="0" smtClean="0">
                <a:solidFill>
                  <a:srgbClr val="002060"/>
                </a:solidFill>
              </a:rPr>
              <a:t>23. и</a:t>
            </a:r>
            <a:r>
              <a:rPr lang="ru-RU" dirty="0">
                <a:solidFill>
                  <a:srgbClr val="002060"/>
                </a:solidFill>
              </a:rPr>
              <a:t>, придя, поселился в городе, называемом Назарет, да сбудется реченное через пророков, что Он </a:t>
            </a:r>
            <a:r>
              <a:rPr lang="ru-RU" dirty="0" err="1">
                <a:solidFill>
                  <a:srgbClr val="002060"/>
                </a:solidFill>
              </a:rPr>
              <a:t>Назореем</a:t>
            </a:r>
            <a:r>
              <a:rPr lang="ru-RU" dirty="0">
                <a:solidFill>
                  <a:srgbClr val="002060"/>
                </a:solidFill>
              </a:rPr>
              <a:t> наречется.</a:t>
            </a:r>
          </a:p>
        </p:txBody>
      </p:sp>
    </p:spTree>
    <p:extLst>
      <p:ext uri="{BB962C8B-B14F-4D97-AF65-F5344CB8AC3E}">
        <p14:creationId xmlns:p14="http://schemas.microsoft.com/office/powerpoint/2010/main" val="1648795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lstStyle/>
          <a:p>
            <a:endParaRPr lang="ru-RU" dirty="0"/>
          </a:p>
        </p:txBody>
      </p:sp>
      <p:sp>
        <p:nvSpPr>
          <p:cNvPr id="4" name="Скругленный прямоугольник 3"/>
          <p:cNvSpPr/>
          <p:nvPr/>
        </p:nvSpPr>
        <p:spPr>
          <a:xfrm>
            <a:off x="467544" y="116632"/>
            <a:ext cx="8352928" cy="1224136"/>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rPr>
              <a:t>13 ст.: «Когда </a:t>
            </a:r>
            <a:r>
              <a:rPr lang="ru-RU" sz="2000" b="1" dirty="0">
                <a:solidFill>
                  <a:srgbClr val="002060"/>
                </a:solidFill>
              </a:rPr>
              <a:t>же они отошли, — се, Ангел Господень является во сне Иосифу и говорит: встань, возьми Младенца и Матерь Его и беги в Египет, и будь там, доколе не скажу тебе, ибо Ирод хочет искать Младенца, чтобы погубить </a:t>
            </a:r>
            <a:r>
              <a:rPr lang="ru-RU" sz="2000" b="1" dirty="0" smtClean="0">
                <a:solidFill>
                  <a:srgbClr val="002060"/>
                </a:solidFill>
              </a:rPr>
              <a:t>Его».</a:t>
            </a:r>
            <a:endParaRPr lang="ru-RU" sz="2000" b="1" dirty="0">
              <a:solidFill>
                <a:srgbClr val="002060"/>
              </a:solidFill>
            </a:endParaRPr>
          </a:p>
        </p:txBody>
      </p:sp>
      <p:pic>
        <p:nvPicPr>
          <p:cNvPr id="33794" name="Picture 2" descr="I:\лекции по Н. З\фото\Сон Иосиф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42" y="1556025"/>
            <a:ext cx="6588732" cy="523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3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ru-RU" dirty="0"/>
          </a:p>
        </p:txBody>
      </p:sp>
      <p:sp>
        <p:nvSpPr>
          <p:cNvPr id="4" name="Скругленный прямоугольник 3"/>
          <p:cNvSpPr/>
          <p:nvPr/>
        </p:nvSpPr>
        <p:spPr>
          <a:xfrm>
            <a:off x="4427984" y="1844824"/>
            <a:ext cx="4536504" cy="106288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Ангел явился во сне , а не на </a:t>
            </a:r>
            <a:r>
              <a:rPr lang="ru-RU" b="1" dirty="0" err="1" smtClean="0">
                <a:solidFill>
                  <a:schemeClr val="tx1"/>
                </a:solidFill>
              </a:rPr>
              <a:t>яву</a:t>
            </a:r>
            <a:r>
              <a:rPr lang="ru-RU" b="1" dirty="0" smtClean="0">
                <a:solidFill>
                  <a:schemeClr val="tx1"/>
                </a:solidFill>
              </a:rPr>
              <a:t>, как </a:t>
            </a:r>
            <a:r>
              <a:rPr lang="ru-RU" b="1" dirty="0" err="1" smtClean="0">
                <a:solidFill>
                  <a:schemeClr val="tx1"/>
                </a:solidFill>
              </a:rPr>
              <a:t>Захарии</a:t>
            </a:r>
            <a:r>
              <a:rPr lang="ru-RU" b="1" dirty="0" smtClean="0">
                <a:solidFill>
                  <a:schemeClr val="tx1"/>
                </a:solidFill>
              </a:rPr>
              <a:t>, так как Иосиф </a:t>
            </a:r>
            <a:r>
              <a:rPr lang="ru-RU" b="1" dirty="0">
                <a:solidFill>
                  <a:schemeClr val="tx1"/>
                </a:solidFill>
              </a:rPr>
              <a:t>имел много </a:t>
            </a:r>
            <a:r>
              <a:rPr lang="ru-RU" b="1" dirty="0" smtClean="0">
                <a:solidFill>
                  <a:schemeClr val="tx1"/>
                </a:solidFill>
              </a:rPr>
              <a:t>веры и был готов с легкостью принять любое откровение от Бога</a:t>
            </a:r>
            <a:endParaRPr lang="ru-RU" b="1" dirty="0">
              <a:solidFill>
                <a:schemeClr val="tx1"/>
              </a:solidFill>
            </a:endParaRPr>
          </a:p>
        </p:txBody>
      </p:sp>
      <p:pic>
        <p:nvPicPr>
          <p:cNvPr id="2055" name="Picture 7" descr="E:\лекции по Н. З\фото\15976-22-376x49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05" y="1707534"/>
            <a:ext cx="3866256" cy="502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Скругленный прямоугольник 4"/>
          <p:cNvSpPr/>
          <p:nvPr/>
        </p:nvSpPr>
        <p:spPr>
          <a:xfrm>
            <a:off x="251519" y="116632"/>
            <a:ext cx="8712969" cy="15121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ru-RU" sz="2400" b="1" dirty="0" smtClean="0">
                <a:solidFill>
                  <a:srgbClr val="002060"/>
                </a:solidFill>
              </a:rPr>
              <a:t>20-23 ст.: «Но </a:t>
            </a:r>
            <a:r>
              <a:rPr lang="ru-RU" sz="2400" b="1" dirty="0">
                <a:solidFill>
                  <a:srgbClr val="002060"/>
                </a:solidFill>
              </a:rPr>
              <a:t>когда он помыслил это, — се, Ангел Господень явился ему во сне и сказал: Иосиф, сын Давидов! не бойся принять Марию, жену твою, ибо родившееся в Ней есть от Духа </a:t>
            </a:r>
            <a:r>
              <a:rPr lang="ru-RU" sz="2400" b="1" dirty="0" err="1">
                <a:solidFill>
                  <a:srgbClr val="002060"/>
                </a:solidFill>
              </a:rPr>
              <a:t>Святаго</a:t>
            </a:r>
            <a:r>
              <a:rPr lang="ru-RU" sz="2400" b="1" dirty="0" smtClean="0">
                <a:solidFill>
                  <a:srgbClr val="002060"/>
                </a:solidFill>
              </a:rPr>
              <a:t>;  </a:t>
            </a:r>
            <a:r>
              <a:rPr lang="ru-RU" sz="2400" b="1" dirty="0">
                <a:solidFill>
                  <a:srgbClr val="002060"/>
                </a:solidFill>
              </a:rPr>
              <a:t>родит же Сына, и наречешь Ему имя Иисус, ибо Он спасет людей Своих от грехов </a:t>
            </a:r>
            <a:r>
              <a:rPr lang="ru-RU" sz="2400" b="1" dirty="0" smtClean="0">
                <a:solidFill>
                  <a:srgbClr val="002060"/>
                </a:solidFill>
              </a:rPr>
              <a:t>их»</a:t>
            </a:r>
            <a:endParaRPr lang="ru-RU" sz="2400" b="1" dirty="0">
              <a:solidFill>
                <a:srgbClr val="002060"/>
              </a:solidFill>
            </a:endParaRPr>
          </a:p>
        </p:txBody>
      </p:sp>
      <p:sp>
        <p:nvSpPr>
          <p:cNvPr id="6" name="Скругленный прямоугольник 5"/>
          <p:cNvSpPr/>
          <p:nvPr/>
        </p:nvSpPr>
        <p:spPr>
          <a:xfrm>
            <a:off x="4427984" y="4221088"/>
            <a:ext cx="4536504" cy="108012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Не бойся </a:t>
            </a:r>
            <a:r>
              <a:rPr lang="ru-RU" b="1" i="1" dirty="0">
                <a:solidFill>
                  <a:schemeClr val="tx1"/>
                </a:solidFill>
              </a:rPr>
              <a:t>«Принять</a:t>
            </a:r>
            <a:r>
              <a:rPr lang="ru-RU" b="1" i="1" dirty="0" smtClean="0">
                <a:solidFill>
                  <a:schemeClr val="tx1"/>
                </a:solidFill>
              </a:rPr>
              <a:t>» - </a:t>
            </a:r>
            <a:r>
              <a:rPr lang="ru-RU" b="1" dirty="0" smtClean="0">
                <a:solidFill>
                  <a:schemeClr val="tx1"/>
                </a:solidFill>
              </a:rPr>
              <a:t>то есть восстановить Пресвятую Деву в правах обрученной невестки и принять </a:t>
            </a:r>
            <a:r>
              <a:rPr lang="ru-RU" b="1" dirty="0">
                <a:solidFill>
                  <a:schemeClr val="tx1"/>
                </a:solidFill>
              </a:rPr>
              <a:t>ее в дом </a:t>
            </a:r>
            <a:r>
              <a:rPr lang="ru-RU" b="1" dirty="0" smtClean="0">
                <a:solidFill>
                  <a:schemeClr val="tx1"/>
                </a:solidFill>
              </a:rPr>
              <a:t>свой, </a:t>
            </a:r>
            <a:r>
              <a:rPr lang="ru-RU" b="1" dirty="0">
                <a:solidFill>
                  <a:schemeClr val="tx1"/>
                </a:solidFill>
              </a:rPr>
              <a:t>«ибо </a:t>
            </a:r>
            <a:r>
              <a:rPr lang="ru-RU" b="1" dirty="0" smtClean="0">
                <a:solidFill>
                  <a:schemeClr val="tx1"/>
                </a:solidFill>
              </a:rPr>
              <a:t>мысленно </a:t>
            </a:r>
            <a:r>
              <a:rPr lang="ru-RU" b="1" dirty="0">
                <a:solidFill>
                  <a:schemeClr val="tx1"/>
                </a:solidFill>
              </a:rPr>
              <a:t>уже отпустил </a:t>
            </a:r>
            <a:r>
              <a:rPr lang="ru-RU" b="1" dirty="0" smtClean="0">
                <a:solidFill>
                  <a:schemeClr val="tx1"/>
                </a:solidFill>
              </a:rPr>
              <a:t>Деву» </a:t>
            </a:r>
            <a:endParaRPr lang="ru-RU" b="1" dirty="0">
              <a:solidFill>
                <a:schemeClr val="tx1"/>
              </a:solidFill>
            </a:endParaRPr>
          </a:p>
        </p:txBody>
      </p:sp>
      <p:sp>
        <p:nvSpPr>
          <p:cNvPr id="7" name="Скругленный прямоугольник 6"/>
          <p:cNvSpPr/>
          <p:nvPr/>
        </p:nvSpPr>
        <p:spPr>
          <a:xfrm>
            <a:off x="4427984" y="5544616"/>
            <a:ext cx="4536504" cy="112474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«Иисус» - значит «Спаситель». И Он спасет людей не </a:t>
            </a:r>
            <a:r>
              <a:rPr lang="ru-RU" b="1" dirty="0">
                <a:solidFill>
                  <a:schemeClr val="tx1"/>
                </a:solidFill>
              </a:rPr>
              <a:t>от мирского подчинения светской власти, но именно от грехов, преступлений против заповедей Божьих.</a:t>
            </a:r>
          </a:p>
        </p:txBody>
      </p:sp>
      <p:sp>
        <p:nvSpPr>
          <p:cNvPr id="8" name="Скругленный прямоугольник 7"/>
          <p:cNvSpPr/>
          <p:nvPr/>
        </p:nvSpPr>
        <p:spPr>
          <a:xfrm>
            <a:off x="4427984" y="3140968"/>
            <a:ext cx="4536504" cy="864096"/>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a:t>
            </a:r>
            <a:r>
              <a:rPr lang="ru-RU" b="1" i="1" dirty="0" smtClean="0">
                <a:solidFill>
                  <a:schemeClr val="tx1"/>
                </a:solidFill>
              </a:rPr>
              <a:t>ын </a:t>
            </a:r>
            <a:r>
              <a:rPr lang="ru-RU" b="1" i="1" dirty="0">
                <a:solidFill>
                  <a:schemeClr val="tx1"/>
                </a:solidFill>
              </a:rPr>
              <a:t>Давидов</a:t>
            </a:r>
            <a:r>
              <a:rPr lang="ru-RU" b="1" dirty="0">
                <a:solidFill>
                  <a:schemeClr val="tx1"/>
                </a:solidFill>
              </a:rPr>
              <a:t>»  - наименованием предков Иосифа Ангел напоминает  об обетовании, данном всему роду</a:t>
            </a:r>
          </a:p>
        </p:txBody>
      </p:sp>
    </p:spTree>
    <p:extLst>
      <p:ext uri="{BB962C8B-B14F-4D97-AF65-F5344CB8AC3E}">
        <p14:creationId xmlns:p14="http://schemas.microsoft.com/office/powerpoint/2010/main" val="1127337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endParaRPr lang="ru-RU" dirty="0"/>
          </a:p>
        </p:txBody>
      </p:sp>
      <p:sp>
        <p:nvSpPr>
          <p:cNvPr id="4" name="Скругленный прямоугольник 3"/>
          <p:cNvSpPr/>
          <p:nvPr/>
        </p:nvSpPr>
        <p:spPr>
          <a:xfrm>
            <a:off x="395536" y="188640"/>
            <a:ext cx="8424936" cy="936104"/>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rPr>
              <a:t>14-15 ст.: «Он </a:t>
            </a:r>
            <a:r>
              <a:rPr lang="ru-RU" sz="2000" b="1" dirty="0">
                <a:solidFill>
                  <a:srgbClr val="002060"/>
                </a:solidFill>
              </a:rPr>
              <a:t>встал, взял Младенца и Матерь Его ночью и пошел в Египет</a:t>
            </a:r>
            <a:r>
              <a:rPr lang="ru-RU" sz="2000" b="1" dirty="0" smtClean="0">
                <a:solidFill>
                  <a:srgbClr val="002060"/>
                </a:solidFill>
              </a:rPr>
              <a:t>, и </a:t>
            </a:r>
            <a:r>
              <a:rPr lang="ru-RU" sz="2000" b="1" dirty="0">
                <a:solidFill>
                  <a:srgbClr val="002060"/>
                </a:solidFill>
              </a:rPr>
              <a:t>там был до смерти Ирода, да сбудется реченное Господом через пророка, который говорит: из Египта воззвал Я Сына </a:t>
            </a:r>
            <a:r>
              <a:rPr lang="ru-RU" sz="2000" b="1" dirty="0" smtClean="0">
                <a:solidFill>
                  <a:srgbClr val="002060"/>
                </a:solidFill>
              </a:rPr>
              <a:t>Моего».</a:t>
            </a:r>
            <a:endParaRPr lang="ru-RU" sz="2000" b="1" dirty="0">
              <a:solidFill>
                <a:srgbClr val="002060"/>
              </a:solidFill>
            </a:endParaRPr>
          </a:p>
        </p:txBody>
      </p:sp>
      <p:pic>
        <p:nvPicPr>
          <p:cNvPr id="34819" name="Picture 3" descr="I:\лекции по Н. З\фото\бегст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4762500" cy="5372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64088" y="1340768"/>
            <a:ext cx="3456384" cy="2880320"/>
          </a:xfrm>
          <a:prstGeom prst="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rgbClr val="002060"/>
                </a:solidFill>
              </a:rPr>
              <a:t>«Из </a:t>
            </a:r>
            <a:r>
              <a:rPr lang="ru-RU" sz="1600" b="1" i="1" dirty="0">
                <a:solidFill>
                  <a:srgbClr val="002060"/>
                </a:solidFill>
              </a:rPr>
              <a:t>Египта вызвал Сына Моего»</a:t>
            </a:r>
            <a:r>
              <a:rPr lang="ru-RU" sz="1600" b="1" dirty="0">
                <a:solidFill>
                  <a:srgbClr val="002060"/>
                </a:solidFill>
              </a:rPr>
              <a:t> (Ос 11:1). У пророка - к исходу еврейского народа из Египта, но так как избранный Богом народ еврейский был прообразом истинного первородного и единственного Сына Божия Иисуса Христа</a:t>
            </a:r>
            <a:r>
              <a:rPr lang="ru-RU" sz="1600" b="1" dirty="0" smtClean="0">
                <a:solidFill>
                  <a:srgbClr val="002060"/>
                </a:solidFill>
              </a:rPr>
              <a:t>, </a:t>
            </a:r>
            <a:r>
              <a:rPr lang="ru-RU" sz="1600" b="1" dirty="0">
                <a:solidFill>
                  <a:srgbClr val="002060"/>
                </a:solidFill>
              </a:rPr>
              <a:t>то </a:t>
            </a:r>
            <a:r>
              <a:rPr lang="ru-RU" sz="1600" b="1" dirty="0" smtClean="0">
                <a:solidFill>
                  <a:srgbClr val="002060"/>
                </a:solidFill>
              </a:rPr>
              <a:t>выход </a:t>
            </a:r>
            <a:r>
              <a:rPr lang="ru-RU" sz="1600" b="1" dirty="0">
                <a:solidFill>
                  <a:srgbClr val="002060"/>
                </a:solidFill>
              </a:rPr>
              <a:t>еврейского народа из Египта послужил прообразом воззвания из Египта же Иисуса Христа</a:t>
            </a:r>
          </a:p>
        </p:txBody>
      </p:sp>
    </p:spTree>
    <p:extLst>
      <p:ext uri="{BB962C8B-B14F-4D97-AF65-F5344CB8AC3E}">
        <p14:creationId xmlns:p14="http://schemas.microsoft.com/office/powerpoint/2010/main" val="39368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4" name="Скругленный прямоугольник 3"/>
          <p:cNvSpPr/>
          <p:nvPr/>
        </p:nvSpPr>
        <p:spPr>
          <a:xfrm>
            <a:off x="5364088" y="332656"/>
            <a:ext cx="3528392" cy="4392488"/>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smtClean="0">
                <a:solidFill>
                  <a:srgbClr val="002060"/>
                </a:solidFill>
              </a:rPr>
              <a:t>16-18 ст.: «Тогда </a:t>
            </a:r>
            <a:r>
              <a:rPr lang="ru-RU" b="1" dirty="0">
                <a:solidFill>
                  <a:srgbClr val="002060"/>
                </a:solidFill>
              </a:rPr>
              <a:t>Ирод, увидев себя осмеянным волхвами, весьма разгневался, и послал избить всех младенцев в Вифлееме и во всех пределах его, от двух лет и ниже, по времени, которое выведал от волхвов</a:t>
            </a:r>
            <a:r>
              <a:rPr lang="ru-RU" b="1" dirty="0" smtClean="0">
                <a:solidFill>
                  <a:srgbClr val="002060"/>
                </a:solidFill>
              </a:rPr>
              <a:t>. Тогда </a:t>
            </a:r>
            <a:r>
              <a:rPr lang="ru-RU" b="1" dirty="0">
                <a:solidFill>
                  <a:srgbClr val="002060"/>
                </a:solidFill>
              </a:rPr>
              <a:t>сбылось реченное через пророка Иеремию, который говорит</a:t>
            </a:r>
            <a:r>
              <a:rPr lang="ru-RU" b="1" dirty="0" smtClean="0">
                <a:solidFill>
                  <a:srgbClr val="002060"/>
                </a:solidFill>
              </a:rPr>
              <a:t>: глас </a:t>
            </a:r>
            <a:r>
              <a:rPr lang="ru-RU" b="1" dirty="0">
                <a:solidFill>
                  <a:srgbClr val="002060"/>
                </a:solidFill>
              </a:rPr>
              <a:t>в Раме слышен, плач и рыдание и вопль великий; Рахиль плачет о детях своих и не хочет утешиться, ибо их </a:t>
            </a:r>
            <a:r>
              <a:rPr lang="ru-RU" b="1" dirty="0" smtClean="0">
                <a:solidFill>
                  <a:srgbClr val="002060"/>
                </a:solidFill>
              </a:rPr>
              <a:t>нет».</a:t>
            </a:r>
            <a:endParaRPr lang="ru-RU" b="1" dirty="0">
              <a:solidFill>
                <a:srgbClr val="002060"/>
              </a:solidFill>
            </a:endParaRPr>
          </a:p>
        </p:txBody>
      </p:sp>
      <p:pic>
        <p:nvPicPr>
          <p:cNvPr id="35842" name="Picture 2" descr="I:\лекции по Н. З\фото\избиение младенц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4968552" cy="5976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08104" y="4941168"/>
            <a:ext cx="3312368" cy="648072"/>
          </a:xfrm>
          <a:prstGeom prst="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По преданию, убито было </a:t>
            </a:r>
            <a:endParaRPr lang="ru-RU" b="1" dirty="0" smtClean="0">
              <a:solidFill>
                <a:srgbClr val="002060"/>
              </a:solidFill>
            </a:endParaRPr>
          </a:p>
          <a:p>
            <a:pPr algn="ctr"/>
            <a:r>
              <a:rPr lang="ru-RU" b="1" dirty="0" smtClean="0">
                <a:solidFill>
                  <a:srgbClr val="002060"/>
                </a:solidFill>
              </a:rPr>
              <a:t>14 </a:t>
            </a:r>
            <a:r>
              <a:rPr lang="ru-RU" b="1" dirty="0">
                <a:solidFill>
                  <a:srgbClr val="002060"/>
                </a:solidFill>
              </a:rPr>
              <a:t>000 младенцев</a:t>
            </a:r>
          </a:p>
        </p:txBody>
      </p:sp>
    </p:spTree>
    <p:extLst>
      <p:ext uri="{BB962C8B-B14F-4D97-AF65-F5344CB8AC3E}">
        <p14:creationId xmlns:p14="http://schemas.microsoft.com/office/powerpoint/2010/main" val="3421352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4" name="Скругленный прямоугольник 3"/>
          <p:cNvSpPr/>
          <p:nvPr/>
        </p:nvSpPr>
        <p:spPr>
          <a:xfrm>
            <a:off x="4877659" y="689435"/>
            <a:ext cx="4017449" cy="5544616"/>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19-23 ст.: «По </a:t>
            </a:r>
            <a:r>
              <a:rPr lang="ru-RU" b="1" dirty="0">
                <a:solidFill>
                  <a:srgbClr val="002060"/>
                </a:solidFill>
              </a:rPr>
              <a:t>смерти же Ирода, — се, Ангел Господень во сне является Иосифу в </a:t>
            </a:r>
            <a:r>
              <a:rPr lang="ru-RU" b="1" dirty="0" smtClean="0">
                <a:solidFill>
                  <a:srgbClr val="002060"/>
                </a:solidFill>
              </a:rPr>
              <a:t>Египте и </a:t>
            </a:r>
            <a:r>
              <a:rPr lang="ru-RU" b="1" dirty="0">
                <a:solidFill>
                  <a:srgbClr val="002060"/>
                </a:solidFill>
              </a:rPr>
              <a:t>говорит: встань, возьми Младенца и Матерь Его и иди в землю </a:t>
            </a:r>
            <a:r>
              <a:rPr lang="ru-RU" b="1" dirty="0" err="1">
                <a:solidFill>
                  <a:srgbClr val="002060"/>
                </a:solidFill>
              </a:rPr>
              <a:t>Израилеву</a:t>
            </a:r>
            <a:r>
              <a:rPr lang="ru-RU" b="1" dirty="0">
                <a:solidFill>
                  <a:srgbClr val="002060"/>
                </a:solidFill>
              </a:rPr>
              <a:t>, ибо умерли искавшие души Младенца</a:t>
            </a:r>
            <a:r>
              <a:rPr lang="ru-RU" b="1" dirty="0" smtClean="0">
                <a:solidFill>
                  <a:srgbClr val="002060"/>
                </a:solidFill>
              </a:rPr>
              <a:t>. Он </a:t>
            </a:r>
            <a:r>
              <a:rPr lang="ru-RU" b="1" dirty="0">
                <a:solidFill>
                  <a:srgbClr val="002060"/>
                </a:solidFill>
              </a:rPr>
              <a:t>встал, взял Младенца и Матерь Его и пришел в землю </a:t>
            </a:r>
            <a:r>
              <a:rPr lang="ru-RU" b="1" dirty="0" err="1">
                <a:solidFill>
                  <a:srgbClr val="002060"/>
                </a:solidFill>
              </a:rPr>
              <a:t>Израилеву</a:t>
            </a:r>
            <a:r>
              <a:rPr lang="ru-RU" b="1" dirty="0" smtClean="0">
                <a:solidFill>
                  <a:srgbClr val="002060"/>
                </a:solidFill>
              </a:rPr>
              <a:t>. Услышав </a:t>
            </a:r>
            <a:r>
              <a:rPr lang="ru-RU" b="1" dirty="0">
                <a:solidFill>
                  <a:srgbClr val="002060"/>
                </a:solidFill>
              </a:rPr>
              <a:t>же, что </a:t>
            </a:r>
            <a:r>
              <a:rPr lang="ru-RU" b="1" dirty="0" err="1">
                <a:solidFill>
                  <a:srgbClr val="002060"/>
                </a:solidFill>
              </a:rPr>
              <a:t>Архелай</a:t>
            </a:r>
            <a:r>
              <a:rPr lang="ru-RU" b="1" dirty="0">
                <a:solidFill>
                  <a:srgbClr val="002060"/>
                </a:solidFill>
              </a:rPr>
              <a:t> царствует в Иудее вместо Ирода, отца своего, убоялся туда идти; но, получив во сне откровение, пошел в пределы </a:t>
            </a:r>
            <a:r>
              <a:rPr lang="ru-RU" b="1" dirty="0" smtClean="0">
                <a:solidFill>
                  <a:srgbClr val="002060"/>
                </a:solidFill>
              </a:rPr>
              <a:t>Галилейские и</a:t>
            </a:r>
            <a:r>
              <a:rPr lang="ru-RU" b="1" dirty="0">
                <a:solidFill>
                  <a:srgbClr val="002060"/>
                </a:solidFill>
              </a:rPr>
              <a:t>, придя, поселился в городе, называемом Назарет, да сбудется реченное через пророков, что Он </a:t>
            </a:r>
            <a:r>
              <a:rPr lang="ru-RU" b="1" dirty="0" err="1">
                <a:solidFill>
                  <a:srgbClr val="002060"/>
                </a:solidFill>
              </a:rPr>
              <a:t>Назореем</a:t>
            </a:r>
            <a:r>
              <a:rPr lang="ru-RU" b="1" dirty="0">
                <a:solidFill>
                  <a:srgbClr val="002060"/>
                </a:solidFill>
              </a:rPr>
              <a:t> наречется.</a:t>
            </a:r>
          </a:p>
        </p:txBody>
      </p:sp>
      <p:pic>
        <p:nvPicPr>
          <p:cNvPr id="36867" name="Picture 3" descr="I:\лекции по Н. З\фото\20285-Jacob_de_Wit_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3"/>
            <a:ext cx="4479495" cy="611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565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11560" y="116632"/>
            <a:ext cx="8064896" cy="720079"/>
          </a:xfrm>
          <a:prstGeom prst="round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Отрочество Иисуса Христа. Двенадцатилетний отрок Иисус в Иерусалимском храме (</a:t>
            </a:r>
            <a:r>
              <a:rPr lang="ru-RU" sz="2400" b="1" dirty="0" err="1">
                <a:solidFill>
                  <a:schemeClr val="tx1"/>
                </a:solidFill>
              </a:rPr>
              <a:t>Лк</a:t>
            </a:r>
            <a:r>
              <a:rPr lang="ru-RU" sz="2400" b="1" dirty="0">
                <a:solidFill>
                  <a:schemeClr val="tx1"/>
                </a:solidFill>
              </a:rPr>
              <a:t>. 2, 41-52</a:t>
            </a:r>
            <a:r>
              <a:rPr lang="ru-RU" sz="2400" b="1" dirty="0" smtClean="0">
                <a:solidFill>
                  <a:schemeClr val="tx1"/>
                </a:solidFill>
              </a:rPr>
              <a:t>)</a:t>
            </a:r>
            <a:endParaRPr lang="ru-RU" sz="2400" b="1" dirty="0">
              <a:solidFill>
                <a:schemeClr val="tx1"/>
              </a:solidFill>
            </a:endParaRPr>
          </a:p>
        </p:txBody>
      </p:sp>
      <p:pic>
        <p:nvPicPr>
          <p:cNvPr id="37892" name="Picture 4" descr="I:\лекции по Н. З\фото\840071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46837"/>
            <a:ext cx="6120680" cy="5885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9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76000"/>
            </a:blip>
            <a:srcRect/>
            <a:stretch>
              <a:fillRect/>
            </a:stretch>
          </a:blipFill>
        </p:spPr>
        <p:txBody>
          <a:bodyPr lIns="360000">
            <a:noAutofit/>
          </a:bodyPr>
          <a:lstStyle/>
          <a:p>
            <a:pPr marL="0" indent="0" algn="ctr">
              <a:lnSpc>
                <a:spcPct val="80000"/>
              </a:lnSpc>
              <a:spcBef>
                <a:spcPts val="0"/>
              </a:spcBef>
              <a:buNone/>
            </a:pPr>
            <a:r>
              <a:rPr lang="ru-RU" sz="2300" b="1" dirty="0" err="1" smtClean="0">
                <a:solidFill>
                  <a:srgbClr val="002060"/>
                </a:solidFill>
              </a:rPr>
              <a:t>Лк</a:t>
            </a:r>
            <a:r>
              <a:rPr lang="ru-RU" sz="2300" b="1" dirty="0" smtClean="0">
                <a:solidFill>
                  <a:srgbClr val="002060"/>
                </a:solidFill>
              </a:rPr>
              <a:t>. </a:t>
            </a:r>
            <a:r>
              <a:rPr lang="ru-RU" sz="2300" b="1" dirty="0">
                <a:solidFill>
                  <a:srgbClr val="002060"/>
                </a:solidFill>
              </a:rPr>
              <a:t>2, </a:t>
            </a:r>
            <a:r>
              <a:rPr lang="ru-RU" sz="2300" b="1" dirty="0" smtClean="0">
                <a:solidFill>
                  <a:srgbClr val="002060"/>
                </a:solidFill>
              </a:rPr>
              <a:t>41-52:</a:t>
            </a:r>
          </a:p>
          <a:p>
            <a:pPr marL="0" indent="0">
              <a:lnSpc>
                <a:spcPct val="80000"/>
              </a:lnSpc>
              <a:spcBef>
                <a:spcPts val="0"/>
              </a:spcBef>
              <a:buNone/>
            </a:pPr>
            <a:r>
              <a:rPr lang="ru-RU" sz="2300" b="1" dirty="0" smtClean="0">
                <a:solidFill>
                  <a:srgbClr val="002060"/>
                </a:solidFill>
              </a:rPr>
              <a:t>41. Каждый </a:t>
            </a:r>
            <a:r>
              <a:rPr lang="ru-RU" sz="2300" b="1" dirty="0">
                <a:solidFill>
                  <a:srgbClr val="002060"/>
                </a:solidFill>
              </a:rPr>
              <a:t>год родители Его ходили в Иерусалим на праздник Пасхи.</a:t>
            </a:r>
          </a:p>
          <a:p>
            <a:pPr marL="0" indent="0">
              <a:lnSpc>
                <a:spcPct val="80000"/>
              </a:lnSpc>
              <a:spcBef>
                <a:spcPts val="0"/>
              </a:spcBef>
              <a:buNone/>
            </a:pPr>
            <a:r>
              <a:rPr lang="ru-RU" sz="2300" b="1" dirty="0" smtClean="0">
                <a:solidFill>
                  <a:srgbClr val="002060"/>
                </a:solidFill>
              </a:rPr>
              <a:t>42. И </a:t>
            </a:r>
            <a:r>
              <a:rPr lang="ru-RU" sz="2300" b="1" dirty="0">
                <a:solidFill>
                  <a:srgbClr val="002060"/>
                </a:solidFill>
              </a:rPr>
              <a:t>когда Он был двенадцати лет, пришли они также по обычаю в Иерусалим на праздник.</a:t>
            </a:r>
          </a:p>
          <a:p>
            <a:pPr marL="0" indent="0">
              <a:lnSpc>
                <a:spcPct val="80000"/>
              </a:lnSpc>
              <a:spcBef>
                <a:spcPts val="0"/>
              </a:spcBef>
              <a:buNone/>
            </a:pPr>
            <a:r>
              <a:rPr lang="ru-RU" sz="2300" b="1" dirty="0" smtClean="0">
                <a:solidFill>
                  <a:srgbClr val="002060"/>
                </a:solidFill>
              </a:rPr>
              <a:t>43. Когда </a:t>
            </a:r>
            <a:r>
              <a:rPr lang="ru-RU" sz="2300" b="1" dirty="0">
                <a:solidFill>
                  <a:srgbClr val="002060"/>
                </a:solidFill>
              </a:rPr>
              <a:t>же, по окончании дней праздника, возвращались, остался Отрок Иисус в Иерусалиме; и не заметили того Иосиф и Матерь Его,</a:t>
            </a:r>
          </a:p>
          <a:p>
            <a:pPr marL="0" indent="0">
              <a:lnSpc>
                <a:spcPct val="80000"/>
              </a:lnSpc>
              <a:spcBef>
                <a:spcPts val="0"/>
              </a:spcBef>
              <a:buNone/>
            </a:pPr>
            <a:r>
              <a:rPr lang="ru-RU" sz="2300" b="1" dirty="0" smtClean="0">
                <a:solidFill>
                  <a:srgbClr val="002060"/>
                </a:solidFill>
              </a:rPr>
              <a:t>44. но </a:t>
            </a:r>
            <a:r>
              <a:rPr lang="ru-RU" sz="2300" b="1" dirty="0">
                <a:solidFill>
                  <a:srgbClr val="002060"/>
                </a:solidFill>
              </a:rPr>
              <a:t>думали, что Он идет с другими. Пройдя же дневной путь, стали искать Его между родственниками и знакомыми</a:t>
            </a:r>
          </a:p>
          <a:p>
            <a:pPr marL="0" indent="0">
              <a:lnSpc>
                <a:spcPct val="80000"/>
              </a:lnSpc>
              <a:spcBef>
                <a:spcPts val="0"/>
              </a:spcBef>
              <a:buNone/>
            </a:pPr>
            <a:r>
              <a:rPr lang="ru-RU" sz="2300" b="1" dirty="0" smtClean="0">
                <a:solidFill>
                  <a:srgbClr val="002060"/>
                </a:solidFill>
              </a:rPr>
              <a:t>45. и</a:t>
            </a:r>
            <a:r>
              <a:rPr lang="ru-RU" sz="2300" b="1" dirty="0">
                <a:solidFill>
                  <a:srgbClr val="002060"/>
                </a:solidFill>
              </a:rPr>
              <a:t>, не найдя Его, возвратились в Иерусалим, ища Его.</a:t>
            </a:r>
          </a:p>
          <a:p>
            <a:pPr marL="0" indent="0">
              <a:lnSpc>
                <a:spcPct val="80000"/>
              </a:lnSpc>
              <a:spcBef>
                <a:spcPts val="0"/>
              </a:spcBef>
              <a:buNone/>
            </a:pPr>
            <a:r>
              <a:rPr lang="ru-RU" sz="2300" b="1" dirty="0" smtClean="0">
                <a:solidFill>
                  <a:srgbClr val="002060"/>
                </a:solidFill>
              </a:rPr>
              <a:t>46. Через </a:t>
            </a:r>
            <a:r>
              <a:rPr lang="ru-RU" sz="2300" b="1" dirty="0">
                <a:solidFill>
                  <a:srgbClr val="002060"/>
                </a:solidFill>
              </a:rPr>
              <a:t>три дня нашли Его в храме, сидящего посреди учителей, слушающего их и спрашивающего их;</a:t>
            </a:r>
          </a:p>
          <a:p>
            <a:pPr marL="0" indent="0">
              <a:lnSpc>
                <a:spcPct val="80000"/>
              </a:lnSpc>
              <a:spcBef>
                <a:spcPts val="0"/>
              </a:spcBef>
              <a:buNone/>
            </a:pPr>
            <a:r>
              <a:rPr lang="ru-RU" sz="2300" b="1" dirty="0" smtClean="0">
                <a:solidFill>
                  <a:srgbClr val="002060"/>
                </a:solidFill>
              </a:rPr>
              <a:t>47. все </a:t>
            </a:r>
            <a:r>
              <a:rPr lang="ru-RU" sz="2300" b="1" dirty="0">
                <a:solidFill>
                  <a:srgbClr val="002060"/>
                </a:solidFill>
              </a:rPr>
              <a:t>слушавшие Его дивились разуму и ответам Его.</a:t>
            </a:r>
          </a:p>
          <a:p>
            <a:pPr marL="0" indent="0">
              <a:lnSpc>
                <a:spcPct val="80000"/>
              </a:lnSpc>
              <a:spcBef>
                <a:spcPts val="0"/>
              </a:spcBef>
              <a:buNone/>
            </a:pPr>
            <a:r>
              <a:rPr lang="ru-RU" sz="2300" b="1" dirty="0" smtClean="0">
                <a:solidFill>
                  <a:srgbClr val="002060"/>
                </a:solidFill>
              </a:rPr>
              <a:t>48. И</a:t>
            </a:r>
            <a:r>
              <a:rPr lang="ru-RU" sz="2300" b="1" dirty="0">
                <a:solidFill>
                  <a:srgbClr val="002060"/>
                </a:solidFill>
              </a:rPr>
              <a:t>, увидев Его, удивились; и Матерь Его сказала Ему: Чадо! что Ты сделал с нами? Вот, отец Твой и Я с великою скорбью искали Тебя.</a:t>
            </a:r>
          </a:p>
          <a:p>
            <a:pPr marL="0" indent="0">
              <a:lnSpc>
                <a:spcPct val="80000"/>
              </a:lnSpc>
              <a:spcBef>
                <a:spcPts val="0"/>
              </a:spcBef>
              <a:buNone/>
            </a:pPr>
            <a:r>
              <a:rPr lang="ru-RU" sz="2300" b="1" dirty="0" smtClean="0">
                <a:solidFill>
                  <a:srgbClr val="002060"/>
                </a:solidFill>
              </a:rPr>
              <a:t>49. Он </a:t>
            </a:r>
            <a:r>
              <a:rPr lang="ru-RU" sz="2300" b="1" dirty="0">
                <a:solidFill>
                  <a:srgbClr val="002060"/>
                </a:solidFill>
              </a:rPr>
              <a:t>сказал им: зачем было вам искать Меня? или вы не знали, что Мне должно быть в том, что принадлежит Отцу Моему?</a:t>
            </a:r>
          </a:p>
          <a:p>
            <a:pPr marL="0" indent="0">
              <a:lnSpc>
                <a:spcPct val="80000"/>
              </a:lnSpc>
              <a:spcBef>
                <a:spcPts val="0"/>
              </a:spcBef>
              <a:buNone/>
            </a:pPr>
            <a:r>
              <a:rPr lang="ru-RU" sz="2300" b="1" dirty="0" smtClean="0">
                <a:solidFill>
                  <a:srgbClr val="002060"/>
                </a:solidFill>
              </a:rPr>
              <a:t>50. Но </a:t>
            </a:r>
            <a:r>
              <a:rPr lang="ru-RU" sz="2300" b="1" dirty="0">
                <a:solidFill>
                  <a:srgbClr val="002060"/>
                </a:solidFill>
              </a:rPr>
              <a:t>они не поняли сказанных Им слов.</a:t>
            </a:r>
          </a:p>
          <a:p>
            <a:pPr marL="0" indent="0">
              <a:lnSpc>
                <a:spcPct val="80000"/>
              </a:lnSpc>
              <a:spcBef>
                <a:spcPts val="0"/>
              </a:spcBef>
              <a:buNone/>
            </a:pPr>
            <a:r>
              <a:rPr lang="ru-RU" sz="2300" b="1" dirty="0" smtClean="0">
                <a:solidFill>
                  <a:srgbClr val="002060"/>
                </a:solidFill>
              </a:rPr>
              <a:t>51. И </a:t>
            </a:r>
            <a:r>
              <a:rPr lang="ru-RU" sz="2300" b="1" dirty="0">
                <a:solidFill>
                  <a:srgbClr val="002060"/>
                </a:solidFill>
              </a:rPr>
              <a:t>Он пошел с ними и пришел в Назарет; и был в повиновении у них. И Матерь Его сохраняла все слова сии в сердце Своем.</a:t>
            </a:r>
          </a:p>
          <a:p>
            <a:pPr marL="0" indent="0">
              <a:lnSpc>
                <a:spcPct val="80000"/>
              </a:lnSpc>
              <a:spcBef>
                <a:spcPts val="0"/>
              </a:spcBef>
              <a:buNone/>
            </a:pPr>
            <a:r>
              <a:rPr lang="ru-RU" sz="2300" b="1" dirty="0" smtClean="0">
                <a:solidFill>
                  <a:srgbClr val="002060"/>
                </a:solidFill>
              </a:rPr>
              <a:t>52. Иисус </a:t>
            </a:r>
            <a:r>
              <a:rPr lang="ru-RU" sz="2300" b="1" dirty="0">
                <a:solidFill>
                  <a:srgbClr val="002060"/>
                </a:solidFill>
              </a:rPr>
              <a:t>же преуспевал в премудрости и возрасте и в любви у Бога и </a:t>
            </a:r>
            <a:r>
              <a:rPr lang="ru-RU" sz="2300" b="1" dirty="0" err="1">
                <a:solidFill>
                  <a:srgbClr val="002060"/>
                </a:solidFill>
              </a:rPr>
              <a:t>человеков</a:t>
            </a:r>
            <a:r>
              <a:rPr lang="ru-RU" sz="2300" b="1" dirty="0">
                <a:solidFill>
                  <a:srgbClr val="002060"/>
                </a:solidFill>
              </a:rPr>
              <a:t>.</a:t>
            </a:r>
          </a:p>
        </p:txBody>
      </p:sp>
    </p:spTree>
    <p:extLst>
      <p:ext uri="{BB962C8B-B14F-4D97-AF65-F5344CB8AC3E}">
        <p14:creationId xmlns:p14="http://schemas.microsoft.com/office/powerpoint/2010/main" val="2846517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a:lstStyle/>
          <a:p>
            <a:endParaRPr lang="ru-RU" dirty="0"/>
          </a:p>
        </p:txBody>
      </p:sp>
      <p:pic>
        <p:nvPicPr>
          <p:cNvPr id="38914" name="Picture 2" descr="I:\лекции по Н. З\фото\20293-Brooklyn_Museum_-_Jesus_Found_in_the_Temple_Jesus_retrouv_dans_le_temple_-_James_Tissot_-_over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1607"/>
            <a:ext cx="4487873" cy="6406480"/>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5004048" y="548680"/>
            <a:ext cx="3672408" cy="25922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2000" b="1" dirty="0">
                <a:solidFill>
                  <a:schemeClr val="tx1"/>
                </a:solidFill>
              </a:rPr>
              <a:t>Отрок, достигший 12 лет, становился </a:t>
            </a:r>
            <a:r>
              <a:rPr lang="ru-RU" sz="2000" b="1" i="1" dirty="0">
                <a:solidFill>
                  <a:schemeClr val="tx1"/>
                </a:solidFill>
              </a:rPr>
              <a:t>«чадом закона»</a:t>
            </a:r>
            <a:r>
              <a:rPr lang="ru-RU" sz="2000" b="1" dirty="0">
                <a:solidFill>
                  <a:schemeClr val="tx1"/>
                </a:solidFill>
              </a:rPr>
              <a:t>: с этого времени он должен был изучать все требования закона и исполнять его предписания, в частности, ходить в Иерусалим на праздники. </a:t>
            </a:r>
            <a:endParaRPr lang="ru-RU" sz="2000" b="1" dirty="0">
              <a:solidFill>
                <a:schemeClr val="tx1"/>
              </a:solidFill>
            </a:endParaRPr>
          </a:p>
        </p:txBody>
      </p:sp>
      <p:sp>
        <p:nvSpPr>
          <p:cNvPr id="4" name="Скругленный прямоугольник 3"/>
          <p:cNvSpPr/>
          <p:nvPr/>
        </p:nvSpPr>
        <p:spPr>
          <a:xfrm>
            <a:off x="5004048" y="4149080"/>
            <a:ext cx="3672408"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2000" dirty="0" smtClean="0">
                <a:solidFill>
                  <a:schemeClr val="tx1"/>
                </a:solidFill>
              </a:rPr>
              <a:t> </a:t>
            </a:r>
            <a:r>
              <a:rPr lang="ru-RU" sz="2000" b="1" dirty="0">
                <a:solidFill>
                  <a:schemeClr val="tx1"/>
                </a:solidFill>
              </a:rPr>
              <a:t>Празднование Пасхи продолжалось 8 дней</a:t>
            </a:r>
            <a:endParaRPr lang="ru-RU" sz="2000" dirty="0">
              <a:solidFill>
                <a:schemeClr val="tx1"/>
              </a:solidFill>
            </a:endParaRPr>
          </a:p>
        </p:txBody>
      </p:sp>
    </p:spTree>
    <p:extLst>
      <p:ext uri="{BB962C8B-B14F-4D97-AF65-F5344CB8AC3E}">
        <p14:creationId xmlns:p14="http://schemas.microsoft.com/office/powerpoint/2010/main" val="4125828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3">
            <a:schemeClr val="lt2"/>
          </a:fillRef>
          <a:effectRef idx="0">
            <a:scrgbClr r="0" g="0" b="0"/>
          </a:effectRef>
          <a:fontRef idx="major"/>
        </p:style>
        <p:txBody>
          <a:bodyPr/>
          <a:lstStyle/>
          <a:p>
            <a:endParaRPr lang="ru-RU" dirty="0"/>
          </a:p>
        </p:txBody>
      </p:sp>
      <p:pic>
        <p:nvPicPr>
          <p:cNvPr id="39938" name="Picture 2" descr="I:\лекции по Н. З\фото\20295-Disputa_con_los_doctores_l_Verons_gra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5" y="1628800"/>
            <a:ext cx="8822015" cy="4822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287447" y="404664"/>
            <a:ext cx="8605033"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2000" b="1" dirty="0" smtClean="0">
                <a:solidFill>
                  <a:schemeClr val="tx1"/>
                </a:solidFill>
              </a:rPr>
              <a:t>В этой </a:t>
            </a:r>
            <a:r>
              <a:rPr lang="ru-RU" sz="2000" b="1" dirty="0">
                <a:solidFill>
                  <a:schemeClr val="tx1"/>
                </a:solidFill>
              </a:rPr>
              <a:t>беседе отрок Иисус </a:t>
            </a:r>
            <a:r>
              <a:rPr lang="ru-RU" sz="2000" b="1" dirty="0" smtClean="0">
                <a:solidFill>
                  <a:schemeClr val="tx1"/>
                </a:solidFill>
              </a:rPr>
              <a:t>впервые проявляет </a:t>
            </a:r>
            <a:r>
              <a:rPr lang="ru-RU" sz="2000" b="1" dirty="0">
                <a:solidFill>
                  <a:schemeClr val="tx1"/>
                </a:solidFill>
              </a:rPr>
              <a:t>Свою Божественную </a:t>
            </a:r>
            <a:r>
              <a:rPr lang="ru-RU" sz="2000" b="1" dirty="0" smtClean="0">
                <a:solidFill>
                  <a:schemeClr val="tx1"/>
                </a:solidFill>
              </a:rPr>
              <a:t>мудрость и открывает </a:t>
            </a:r>
            <a:r>
              <a:rPr lang="ru-RU" sz="2000" b="1" dirty="0">
                <a:solidFill>
                  <a:schemeClr val="tx1"/>
                </a:solidFill>
              </a:rPr>
              <a:t>Свое назначение – исполнить волю пославшего </a:t>
            </a:r>
            <a:r>
              <a:rPr lang="ru-RU" sz="2000" b="1" dirty="0" smtClean="0">
                <a:solidFill>
                  <a:schemeClr val="tx1"/>
                </a:solidFill>
              </a:rPr>
              <a:t>Его</a:t>
            </a:r>
            <a:endParaRPr lang="ru-RU" sz="2000" b="1" dirty="0">
              <a:solidFill>
                <a:schemeClr val="tx1"/>
              </a:solidFill>
            </a:endParaRPr>
          </a:p>
        </p:txBody>
      </p:sp>
    </p:spTree>
    <p:extLst>
      <p:ext uri="{BB962C8B-B14F-4D97-AF65-F5344CB8AC3E}">
        <p14:creationId xmlns:p14="http://schemas.microsoft.com/office/powerpoint/2010/main" val="3294269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bg1">
              <a:lumMod val="75000"/>
            </a:schemeClr>
          </a:solidFill>
        </p:spPr>
        <p:txBody>
          <a:bodyPr/>
          <a:lstStyle/>
          <a:p>
            <a:endParaRPr lang="ru-RU" dirty="0"/>
          </a:p>
        </p:txBody>
      </p:sp>
      <p:sp>
        <p:nvSpPr>
          <p:cNvPr id="4" name="Скругленный прямоугольник 3"/>
          <p:cNvSpPr/>
          <p:nvPr/>
        </p:nvSpPr>
        <p:spPr>
          <a:xfrm>
            <a:off x="467544" y="352128"/>
            <a:ext cx="8352928" cy="1080120"/>
          </a:xfrm>
          <a:prstGeom prst="roundRect">
            <a:avLst/>
          </a:prstGeom>
          <a:solidFill>
            <a:schemeClr val="tx1">
              <a:lumMod val="50000"/>
              <a:lumOff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002060"/>
                </a:solidFill>
              </a:rPr>
              <a:t>Домашнее задание</a:t>
            </a:r>
            <a:endParaRPr lang="ru-RU" sz="4000" b="1" dirty="0">
              <a:solidFill>
                <a:srgbClr val="002060"/>
              </a:solidFill>
            </a:endParaRPr>
          </a:p>
        </p:txBody>
      </p:sp>
      <p:sp>
        <p:nvSpPr>
          <p:cNvPr id="5" name="Скругленный прямоугольник 4"/>
          <p:cNvSpPr/>
          <p:nvPr/>
        </p:nvSpPr>
        <p:spPr>
          <a:xfrm>
            <a:off x="666031" y="2564904"/>
            <a:ext cx="8136904" cy="266429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002060"/>
                </a:solidFill>
              </a:rPr>
              <a:t>Деятельность Иоанна Крестителя. (Мф. 3, 1-12; </a:t>
            </a:r>
            <a:r>
              <a:rPr lang="ru-RU" sz="2400" b="1" dirty="0" err="1">
                <a:solidFill>
                  <a:srgbClr val="002060"/>
                </a:solidFill>
              </a:rPr>
              <a:t>Мк</a:t>
            </a:r>
            <a:r>
              <a:rPr lang="ru-RU" sz="2400" b="1" dirty="0">
                <a:solidFill>
                  <a:srgbClr val="002060"/>
                </a:solidFill>
              </a:rPr>
              <a:t>. 1, 1-8; </a:t>
            </a:r>
            <a:r>
              <a:rPr lang="ru-RU" sz="2400" b="1" dirty="0" err="1">
                <a:solidFill>
                  <a:srgbClr val="002060"/>
                </a:solidFill>
              </a:rPr>
              <a:t>Лк</a:t>
            </a:r>
            <a:r>
              <a:rPr lang="ru-RU" sz="2400" b="1" dirty="0">
                <a:solidFill>
                  <a:srgbClr val="002060"/>
                </a:solidFill>
              </a:rPr>
              <a:t>. 3, 2-17; Ин. 1, 6-8; 19-28</a:t>
            </a:r>
            <a:r>
              <a:rPr lang="ru-RU" sz="2400" b="1" dirty="0" smtClean="0">
                <a:solidFill>
                  <a:srgbClr val="002060"/>
                </a:solidFill>
              </a:rPr>
              <a:t>);</a:t>
            </a:r>
            <a:endParaRPr lang="ru-RU" sz="2400" b="1" dirty="0">
              <a:solidFill>
                <a:srgbClr val="002060"/>
              </a:solidFill>
            </a:endParaRPr>
          </a:p>
          <a:p>
            <a:r>
              <a:rPr lang="ru-RU" sz="2400" b="1" dirty="0">
                <a:solidFill>
                  <a:srgbClr val="002060"/>
                </a:solidFill>
              </a:rPr>
              <a:t>Учение о плодах покаяния. Обличение фарисеев и саддукеев. Свидетельства о Христе (Мф. 3, 11; Ин. 1, 19-36</a:t>
            </a:r>
            <a:r>
              <a:rPr lang="ru-RU" sz="2400" b="1" dirty="0" smtClean="0">
                <a:solidFill>
                  <a:srgbClr val="002060"/>
                </a:solidFill>
              </a:rPr>
              <a:t>).</a:t>
            </a:r>
            <a:endParaRPr lang="ru-RU" sz="2400" b="1" dirty="0">
              <a:solidFill>
                <a:srgbClr val="002060"/>
              </a:solidFill>
            </a:endParaRPr>
          </a:p>
        </p:txBody>
      </p:sp>
    </p:spTree>
    <p:extLst>
      <p:ext uri="{BB962C8B-B14F-4D97-AF65-F5344CB8AC3E}">
        <p14:creationId xmlns:p14="http://schemas.microsoft.com/office/powerpoint/2010/main" val="355224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876256" y="5301208"/>
            <a:ext cx="1810544" cy="824955"/>
          </a:xfrm>
        </p:spPr>
        <p:txBody>
          <a:bodyPr/>
          <a:lstStyle/>
          <a:p>
            <a:endParaRPr lang="ru-RU" dirty="0"/>
          </a:p>
        </p:txBody>
      </p:sp>
      <p:sp>
        <p:nvSpPr>
          <p:cNvPr id="4" name="Скругленный прямоугольник 3"/>
          <p:cNvSpPr/>
          <p:nvPr/>
        </p:nvSpPr>
        <p:spPr>
          <a:xfrm>
            <a:off x="539552" y="188640"/>
            <a:ext cx="8280920" cy="136815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2400" b="1" dirty="0" smtClean="0">
                <a:solidFill>
                  <a:srgbClr val="002060"/>
                </a:solidFill>
              </a:rPr>
              <a:t>24 ст.: «А </a:t>
            </a:r>
            <a:r>
              <a:rPr lang="ru-RU" sz="2400" b="1" dirty="0">
                <a:solidFill>
                  <a:srgbClr val="002060"/>
                </a:solidFill>
              </a:rPr>
              <a:t>все сие произошло, да сбудется реченное Господом через пророка, который говорит:  се, Дева во чреве </a:t>
            </a:r>
            <a:r>
              <a:rPr lang="ru-RU" sz="2400" b="1" dirty="0" err="1">
                <a:solidFill>
                  <a:srgbClr val="002060"/>
                </a:solidFill>
              </a:rPr>
              <a:t>приимет</a:t>
            </a:r>
            <a:r>
              <a:rPr lang="ru-RU" sz="2400" b="1" dirty="0">
                <a:solidFill>
                  <a:srgbClr val="002060"/>
                </a:solidFill>
              </a:rPr>
              <a:t> и родит Сына, и нарекут имя Ему </a:t>
            </a:r>
            <a:r>
              <a:rPr lang="ru-RU" sz="2400" b="1" dirty="0" err="1">
                <a:solidFill>
                  <a:srgbClr val="002060"/>
                </a:solidFill>
              </a:rPr>
              <a:t>Еммануил</a:t>
            </a:r>
            <a:r>
              <a:rPr lang="ru-RU" sz="2400" b="1" dirty="0">
                <a:solidFill>
                  <a:srgbClr val="002060"/>
                </a:solidFill>
              </a:rPr>
              <a:t>, что значит: с нами Бог»</a:t>
            </a:r>
          </a:p>
        </p:txBody>
      </p:sp>
      <p:pic>
        <p:nvPicPr>
          <p:cNvPr id="1026" name="Picture 2" descr="I:\лекции по Н. З\фото\7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1700808"/>
            <a:ext cx="4320480" cy="4968553"/>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4832151" y="2636912"/>
            <a:ext cx="3960440" cy="3888433"/>
          </a:xfrm>
          <a:prstGeom prst="roundRect">
            <a:avLst/>
          </a:prstGeom>
          <a:blipFill>
            <a:blip r:embed="rId3"/>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smtClean="0">
                <a:solidFill>
                  <a:schemeClr val="tx1"/>
                </a:solidFill>
              </a:rPr>
              <a:t>Не </a:t>
            </a:r>
            <a:r>
              <a:rPr lang="ru-RU" b="1" dirty="0">
                <a:solidFill>
                  <a:schemeClr val="tx1"/>
                </a:solidFill>
              </a:rPr>
              <a:t>нужно думать, что пророчество не исполнилось, </a:t>
            </a:r>
            <a:r>
              <a:rPr lang="ru-RU" b="1" dirty="0" smtClean="0">
                <a:solidFill>
                  <a:schemeClr val="tx1"/>
                </a:solidFill>
              </a:rPr>
              <a:t>если Рожденного </a:t>
            </a:r>
            <a:r>
              <a:rPr lang="ru-RU" b="1" dirty="0">
                <a:solidFill>
                  <a:schemeClr val="tx1"/>
                </a:solidFill>
              </a:rPr>
              <a:t>от Девы Марии нарекли </a:t>
            </a:r>
            <a:r>
              <a:rPr lang="ru-RU" b="1" i="1" dirty="0">
                <a:solidFill>
                  <a:schemeClr val="tx1"/>
                </a:solidFill>
              </a:rPr>
              <a:t>Иисусом</a:t>
            </a:r>
            <a:r>
              <a:rPr lang="ru-RU" b="1" dirty="0">
                <a:solidFill>
                  <a:schemeClr val="tx1"/>
                </a:solidFill>
              </a:rPr>
              <a:t> (Спасителем), а не </a:t>
            </a:r>
            <a:r>
              <a:rPr lang="ru-RU" b="1" i="1" dirty="0" smtClean="0">
                <a:solidFill>
                  <a:schemeClr val="tx1"/>
                </a:solidFill>
              </a:rPr>
              <a:t>Эммануилом. Эммануил</a:t>
            </a:r>
            <a:r>
              <a:rPr lang="ru-RU" b="1" dirty="0" smtClean="0">
                <a:solidFill>
                  <a:schemeClr val="tx1"/>
                </a:solidFill>
              </a:rPr>
              <a:t> </a:t>
            </a:r>
            <a:r>
              <a:rPr lang="ru-RU" b="1" dirty="0">
                <a:solidFill>
                  <a:schemeClr val="tx1"/>
                </a:solidFill>
              </a:rPr>
              <a:t>– имя не собственное, а символическое, означающее </a:t>
            </a:r>
            <a:r>
              <a:rPr lang="ru-RU" b="1" i="1" dirty="0">
                <a:solidFill>
                  <a:schemeClr val="tx1"/>
                </a:solidFill>
              </a:rPr>
              <a:t>«с нами Бог»</a:t>
            </a:r>
            <a:r>
              <a:rPr lang="ru-RU" b="1" dirty="0">
                <a:solidFill>
                  <a:schemeClr val="tx1"/>
                </a:solidFill>
              </a:rPr>
              <a:t>, то есть, когда совершится это чудесное рождение от Девы, люди будут говорить: </a:t>
            </a:r>
            <a:r>
              <a:rPr lang="ru-RU" b="1" i="1" dirty="0">
                <a:solidFill>
                  <a:schemeClr val="tx1"/>
                </a:solidFill>
              </a:rPr>
              <a:t>«С нами Бог</a:t>
            </a:r>
            <a:r>
              <a:rPr lang="ru-RU" b="1" i="1" dirty="0" smtClean="0">
                <a:solidFill>
                  <a:schemeClr val="tx1"/>
                </a:solidFill>
              </a:rPr>
              <a:t>»</a:t>
            </a:r>
            <a:r>
              <a:rPr lang="ru-RU" b="1" dirty="0" smtClean="0">
                <a:solidFill>
                  <a:schemeClr val="tx1"/>
                </a:solidFill>
              </a:rPr>
              <a:t>. Здесь </a:t>
            </a:r>
            <a:r>
              <a:rPr lang="ru-RU" b="1" dirty="0">
                <a:solidFill>
                  <a:schemeClr val="tx1"/>
                </a:solidFill>
              </a:rPr>
              <a:t>лишь пророческое указание на Божество Христово, указание на то, что этот чудесный Младенец будет не простым человеком, но </a:t>
            </a:r>
            <a:r>
              <a:rPr lang="ru-RU" b="1" dirty="0" smtClean="0">
                <a:solidFill>
                  <a:schemeClr val="tx1"/>
                </a:solidFill>
              </a:rPr>
              <a:t>Богом. </a:t>
            </a:r>
            <a:endParaRPr lang="ru-RU" b="1" dirty="0">
              <a:solidFill>
                <a:schemeClr val="tx1"/>
              </a:solidFill>
            </a:endParaRPr>
          </a:p>
        </p:txBody>
      </p:sp>
      <p:sp>
        <p:nvSpPr>
          <p:cNvPr id="6" name="Скругленный прямоугольник 5"/>
          <p:cNvSpPr/>
          <p:nvPr/>
        </p:nvSpPr>
        <p:spPr>
          <a:xfrm>
            <a:off x="4832152" y="1844824"/>
            <a:ext cx="3960440" cy="432048"/>
          </a:xfrm>
          <a:prstGeom prst="roundRect">
            <a:avLst/>
          </a:prstGeom>
          <a:blipFill>
            <a:blip r:embed="rId3"/>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Пророчество Исаии 7, 14</a:t>
            </a:r>
            <a:endParaRPr lang="ru-RU" b="1" dirty="0">
              <a:solidFill>
                <a:schemeClr val="tx1"/>
              </a:solidFill>
            </a:endParaRPr>
          </a:p>
        </p:txBody>
      </p:sp>
    </p:spTree>
    <p:extLst>
      <p:ext uri="{BB962C8B-B14F-4D97-AF65-F5344CB8AC3E}">
        <p14:creationId xmlns:p14="http://schemas.microsoft.com/office/powerpoint/2010/main" val="38745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endParaRPr lang="ru-RU" dirty="0"/>
          </a:p>
        </p:txBody>
      </p:sp>
      <p:sp>
        <p:nvSpPr>
          <p:cNvPr id="4" name="Скругленный прямоугольник 3"/>
          <p:cNvSpPr/>
          <p:nvPr/>
        </p:nvSpPr>
        <p:spPr>
          <a:xfrm>
            <a:off x="251520" y="188640"/>
            <a:ext cx="8640960" cy="93610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lIns="0" rIns="0" rtlCol="0" anchor="ctr"/>
          <a:lstStyle/>
          <a:p>
            <a:pPr algn="ctr">
              <a:lnSpc>
                <a:spcPct val="80000"/>
              </a:lnSpc>
            </a:pPr>
            <a:r>
              <a:rPr lang="ru-RU" sz="2400" b="1" dirty="0" smtClean="0">
                <a:solidFill>
                  <a:srgbClr val="002060"/>
                </a:solidFill>
              </a:rPr>
              <a:t>24-25 ст.: «Встав </a:t>
            </a:r>
            <a:r>
              <a:rPr lang="ru-RU" sz="2400" b="1" dirty="0">
                <a:solidFill>
                  <a:srgbClr val="002060"/>
                </a:solidFill>
              </a:rPr>
              <a:t>от сна, Иосиф поступил, как повелел ему Ангел Господень, и принял жену свою</a:t>
            </a:r>
            <a:r>
              <a:rPr lang="ru-RU" sz="2400" b="1" dirty="0" smtClean="0">
                <a:solidFill>
                  <a:srgbClr val="002060"/>
                </a:solidFill>
              </a:rPr>
              <a:t>, и </a:t>
            </a:r>
            <a:r>
              <a:rPr lang="ru-RU" sz="2400" b="1" dirty="0">
                <a:solidFill>
                  <a:srgbClr val="002060"/>
                </a:solidFill>
              </a:rPr>
              <a:t>не знал Ее. Как наконец Она родила Сына Своего первенца, и он нарек Ему имя: </a:t>
            </a:r>
            <a:r>
              <a:rPr lang="ru-RU" sz="2400" b="1" dirty="0" smtClean="0">
                <a:solidFill>
                  <a:srgbClr val="002060"/>
                </a:solidFill>
              </a:rPr>
              <a:t>Иисус»</a:t>
            </a:r>
            <a:endParaRPr lang="ru-RU" sz="2400" b="1" dirty="0">
              <a:solidFill>
                <a:srgbClr val="002060"/>
              </a:solidFill>
            </a:endParaRPr>
          </a:p>
        </p:txBody>
      </p:sp>
      <p:pic>
        <p:nvPicPr>
          <p:cNvPr id="2052" name="Picture 4" descr="I:\лекции по Н. З\фото\Saint_Joseph_with_the_Infant_Jesus_by_Guido_Reni,_c_16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42278"/>
            <a:ext cx="4392488" cy="5499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4283968" y="1268760"/>
            <a:ext cx="4752528" cy="1152128"/>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lnSpc>
                <a:spcPct val="80000"/>
              </a:lnSpc>
            </a:pPr>
            <a:r>
              <a:rPr lang="ru-RU" b="1" i="1" dirty="0">
                <a:solidFill>
                  <a:schemeClr val="tx1"/>
                </a:solidFill>
              </a:rPr>
              <a:t>«принял жену свою»</a:t>
            </a:r>
            <a:r>
              <a:rPr lang="ru-RU" b="1" dirty="0">
                <a:solidFill>
                  <a:schemeClr val="tx1"/>
                </a:solidFill>
              </a:rPr>
              <a:t> - то есть отказался от намерения отослать Ее от себя и оставил жить в своем доме как жену, став в глазах народа Ее мужем, отцом ребенка</a:t>
            </a:r>
          </a:p>
          <a:p>
            <a:pPr algn="ctr"/>
            <a:endParaRPr lang="ru-RU" dirty="0"/>
          </a:p>
        </p:txBody>
      </p:sp>
      <p:sp>
        <p:nvSpPr>
          <p:cNvPr id="10" name="Скругленный прямоугольник 9"/>
          <p:cNvSpPr/>
          <p:nvPr/>
        </p:nvSpPr>
        <p:spPr>
          <a:xfrm>
            <a:off x="4283968" y="2636835"/>
            <a:ext cx="4752528" cy="2016301"/>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324000" rIns="0" rtlCol="0" anchor="ctr"/>
          <a:lstStyle/>
          <a:p>
            <a:pPr algn="ctr">
              <a:lnSpc>
                <a:spcPct val="80000"/>
              </a:lnSpc>
            </a:pPr>
            <a:r>
              <a:rPr lang="ru-RU" b="1" i="1" dirty="0">
                <a:solidFill>
                  <a:schemeClr val="tx1"/>
                </a:solidFill>
              </a:rPr>
              <a:t>«не знал Ее, как наконец Она родила Сына» </a:t>
            </a:r>
            <a:r>
              <a:rPr lang="ru-RU" b="1" i="1" dirty="0" smtClean="0">
                <a:solidFill>
                  <a:schemeClr val="tx1"/>
                </a:solidFill>
              </a:rPr>
              <a:t>-</a:t>
            </a:r>
            <a:r>
              <a:rPr lang="ru-RU" b="1" dirty="0" smtClean="0">
                <a:solidFill>
                  <a:schemeClr val="tx1"/>
                </a:solidFill>
              </a:rPr>
              <a:t> </a:t>
            </a:r>
            <a:r>
              <a:rPr lang="ru-RU" b="1" dirty="0">
                <a:solidFill>
                  <a:schemeClr val="tx1"/>
                </a:solidFill>
              </a:rPr>
              <a:t>не значит, будто после рождения Иисуса он «познал» Ее и стал жить с Ней как с женой. Греч. предлог «</a:t>
            </a:r>
            <a:r>
              <a:rPr lang="ru-RU" b="1" i="1" dirty="0">
                <a:solidFill>
                  <a:schemeClr val="tx1"/>
                </a:solidFill>
              </a:rPr>
              <a:t>эос</a:t>
            </a:r>
            <a:r>
              <a:rPr lang="ru-RU" b="1" dirty="0">
                <a:solidFill>
                  <a:schemeClr val="tx1"/>
                </a:solidFill>
              </a:rPr>
              <a:t>», слав. «</a:t>
            </a:r>
            <a:r>
              <a:rPr lang="ru-RU" b="1" i="1" dirty="0" err="1">
                <a:solidFill>
                  <a:schemeClr val="tx1"/>
                </a:solidFill>
              </a:rPr>
              <a:t>дондеже</a:t>
            </a:r>
            <a:r>
              <a:rPr lang="ru-RU" b="1" dirty="0">
                <a:solidFill>
                  <a:schemeClr val="tx1"/>
                </a:solidFill>
              </a:rPr>
              <a:t>» - значит «</a:t>
            </a:r>
            <a:r>
              <a:rPr lang="ru-RU" b="1" i="1" dirty="0">
                <a:solidFill>
                  <a:schemeClr val="tx1"/>
                </a:solidFill>
              </a:rPr>
              <a:t>пока, до того как</a:t>
            </a:r>
            <a:r>
              <a:rPr lang="ru-RU" b="1" dirty="0">
                <a:solidFill>
                  <a:schemeClr val="tx1"/>
                </a:solidFill>
              </a:rPr>
              <a:t>». Предлог не выражает противопоставления, а просто сообщает, что Мария была Девой до рождения Сына, то есть подчеркивается </a:t>
            </a:r>
            <a:r>
              <a:rPr lang="ru-RU" b="1" dirty="0" err="1">
                <a:solidFill>
                  <a:schemeClr val="tx1"/>
                </a:solidFill>
              </a:rPr>
              <a:t>безмужное</a:t>
            </a:r>
            <a:r>
              <a:rPr lang="ru-RU" b="1" dirty="0">
                <a:solidFill>
                  <a:schemeClr val="tx1"/>
                </a:solidFill>
              </a:rPr>
              <a:t> рождение Иисуса </a:t>
            </a:r>
            <a:r>
              <a:rPr lang="ru-RU" b="1" dirty="0" smtClean="0">
                <a:solidFill>
                  <a:schemeClr val="tx1"/>
                </a:solidFill>
              </a:rPr>
              <a:t>Христа</a:t>
            </a:r>
            <a:endParaRPr lang="ru-RU" b="1" dirty="0">
              <a:solidFill>
                <a:schemeClr val="tx1"/>
              </a:solidFill>
            </a:endParaRPr>
          </a:p>
          <a:p>
            <a:pPr algn="ctr"/>
            <a:endParaRPr lang="ru-RU" dirty="0"/>
          </a:p>
        </p:txBody>
      </p:sp>
      <p:sp>
        <p:nvSpPr>
          <p:cNvPr id="11" name="Скругленный прямоугольник 10"/>
          <p:cNvSpPr/>
          <p:nvPr/>
        </p:nvSpPr>
        <p:spPr>
          <a:xfrm>
            <a:off x="4283968" y="5517232"/>
            <a:ext cx="4765868" cy="1152128"/>
          </a:xfrm>
          <a:prstGeom prst="roundRect">
            <a:avLst/>
          </a:prstGeom>
          <a:solidFill>
            <a:schemeClr val="accent6">
              <a:lumMod val="60000"/>
              <a:lumOff val="40000"/>
            </a:schemeClr>
          </a:solidFill>
          <a:effectLst>
            <a:glow rad="1397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algn="ctr">
              <a:lnSpc>
                <a:spcPct val="80000"/>
              </a:lnSpc>
            </a:pPr>
            <a:r>
              <a:rPr lang="ru-RU" b="1" i="1" dirty="0">
                <a:solidFill>
                  <a:schemeClr val="tx1"/>
                </a:solidFill>
              </a:rPr>
              <a:t>«Первенца»</a:t>
            </a:r>
            <a:r>
              <a:rPr lang="ru-RU" b="1" dirty="0">
                <a:solidFill>
                  <a:schemeClr val="tx1"/>
                </a:solidFill>
              </a:rPr>
              <a:t> - 1) </a:t>
            </a:r>
            <a:r>
              <a:rPr lang="ru-RU" b="1" dirty="0" smtClean="0">
                <a:solidFill>
                  <a:schemeClr val="tx1"/>
                </a:solidFill>
              </a:rPr>
              <a:t>нет </a:t>
            </a:r>
            <a:r>
              <a:rPr lang="ru-RU" b="1" dirty="0">
                <a:solidFill>
                  <a:schemeClr val="tx1"/>
                </a:solidFill>
              </a:rPr>
              <a:t>в самых важных и древних </a:t>
            </a:r>
            <a:r>
              <a:rPr lang="ru-RU" b="1" dirty="0" smtClean="0">
                <a:solidFill>
                  <a:schemeClr val="tx1"/>
                </a:solidFill>
              </a:rPr>
              <a:t>рукописях; </a:t>
            </a:r>
            <a:r>
              <a:rPr lang="ru-RU" b="1" dirty="0">
                <a:solidFill>
                  <a:schemeClr val="tx1"/>
                </a:solidFill>
              </a:rPr>
              <a:t>2) «Первенцем» Иисус называется не потому, что Пресвятая Дева имела после Него других детей, а потому, что Он родился первым и притом </a:t>
            </a:r>
            <a:r>
              <a:rPr lang="ru-RU" b="1" dirty="0" smtClean="0">
                <a:solidFill>
                  <a:schemeClr val="tx1"/>
                </a:solidFill>
              </a:rPr>
              <a:t>единственным</a:t>
            </a:r>
            <a:endParaRPr lang="ru-RU" b="1" dirty="0">
              <a:solidFill>
                <a:schemeClr val="tx1"/>
              </a:solidFill>
            </a:endParaRPr>
          </a:p>
          <a:p>
            <a:pPr algn="ctr"/>
            <a:endParaRPr lang="ru-RU" dirty="0"/>
          </a:p>
        </p:txBody>
      </p:sp>
      <p:sp>
        <p:nvSpPr>
          <p:cNvPr id="12" name="Скругленный прямоугольник 11"/>
          <p:cNvSpPr/>
          <p:nvPr/>
        </p:nvSpPr>
        <p:spPr>
          <a:xfrm>
            <a:off x="4355975" y="4797152"/>
            <a:ext cx="4670201" cy="504056"/>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lnSpc>
                <a:spcPct val="80000"/>
              </a:lnSpc>
            </a:pPr>
            <a:r>
              <a:rPr lang="ru-RU" b="1" i="1" dirty="0">
                <a:solidFill>
                  <a:schemeClr val="tx1"/>
                </a:solidFill>
              </a:rPr>
              <a:t>«Я с вами во все дни до</a:t>
            </a:r>
            <a:r>
              <a:rPr lang="ru-RU" b="1" dirty="0">
                <a:solidFill>
                  <a:schemeClr val="tx1"/>
                </a:solidFill>
              </a:rPr>
              <a:t> (греч. «эос») </a:t>
            </a:r>
            <a:r>
              <a:rPr lang="ru-RU" b="1" i="1" dirty="0">
                <a:solidFill>
                  <a:schemeClr val="tx1"/>
                </a:solidFill>
              </a:rPr>
              <a:t>скончания века»</a:t>
            </a:r>
            <a:r>
              <a:rPr lang="ru-RU" b="1" dirty="0">
                <a:solidFill>
                  <a:schemeClr val="tx1"/>
                </a:solidFill>
              </a:rPr>
              <a:t> (Мф 28:20)</a:t>
            </a:r>
          </a:p>
          <a:p>
            <a:pPr algn="ctr"/>
            <a:endParaRPr lang="ru-RU" dirty="0"/>
          </a:p>
        </p:txBody>
      </p:sp>
    </p:spTree>
    <p:extLst>
      <p:ext uri="{BB962C8B-B14F-4D97-AF65-F5344CB8AC3E}">
        <p14:creationId xmlns:p14="http://schemas.microsoft.com/office/powerpoint/2010/main" val="85820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lstStyle/>
          <a:p>
            <a:endParaRPr lang="ru-RU" dirty="0"/>
          </a:p>
        </p:txBody>
      </p:sp>
      <p:sp>
        <p:nvSpPr>
          <p:cNvPr id="4" name="Скругленный прямоугольник 3"/>
          <p:cNvSpPr/>
          <p:nvPr/>
        </p:nvSpPr>
        <p:spPr>
          <a:xfrm>
            <a:off x="539552" y="260648"/>
            <a:ext cx="8208912" cy="864096"/>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rPr>
              <a:t>Дата </a:t>
            </a:r>
            <a:r>
              <a:rPr lang="ru-RU" sz="3600" b="1" dirty="0" smtClean="0">
                <a:solidFill>
                  <a:schemeClr val="tx1"/>
                </a:solidFill>
              </a:rPr>
              <a:t>рождества </a:t>
            </a:r>
            <a:r>
              <a:rPr lang="ru-RU" sz="3600" b="1" dirty="0">
                <a:solidFill>
                  <a:schemeClr val="tx1"/>
                </a:solidFill>
              </a:rPr>
              <a:t>Иисуса Христа</a:t>
            </a:r>
          </a:p>
        </p:txBody>
      </p:sp>
      <p:sp>
        <p:nvSpPr>
          <p:cNvPr id="2" name="Скругленный прямоугольник 1"/>
          <p:cNvSpPr/>
          <p:nvPr/>
        </p:nvSpPr>
        <p:spPr>
          <a:xfrm>
            <a:off x="4211960" y="1556793"/>
            <a:ext cx="4680520" cy="4824536"/>
          </a:xfrm>
          <a:prstGeom prst="roundRect">
            <a:avLst/>
          </a:prstGeom>
          <a:solidFill>
            <a:schemeClr val="accent4">
              <a:lumMod val="60000"/>
              <a:lumOff val="40000"/>
            </a:schemeClr>
          </a:solidFill>
          <a:effectLst>
            <a:glow rad="1016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a:solidFill>
                  <a:schemeClr val="tx1"/>
                </a:solidFill>
              </a:rPr>
              <a:t>Л</a:t>
            </a:r>
            <a:r>
              <a:rPr lang="ru-RU" b="1" dirty="0" smtClean="0">
                <a:solidFill>
                  <a:schemeClr val="tx1"/>
                </a:solidFill>
              </a:rPr>
              <a:t>етоисчисление </a:t>
            </a:r>
            <a:r>
              <a:rPr lang="ru-RU" b="1" dirty="0">
                <a:solidFill>
                  <a:schemeClr val="tx1"/>
                </a:solidFill>
              </a:rPr>
              <a:t>«от Рождества Христова» было введено в VI-м веке римским монахом </a:t>
            </a:r>
            <a:r>
              <a:rPr lang="ru-RU" b="1" dirty="0" err="1">
                <a:solidFill>
                  <a:schemeClr val="tx1"/>
                </a:solidFill>
              </a:rPr>
              <a:t>Дионисием</a:t>
            </a:r>
            <a:r>
              <a:rPr lang="ru-RU" b="1" dirty="0">
                <a:solidFill>
                  <a:schemeClr val="tx1"/>
                </a:solidFill>
              </a:rPr>
              <a:t>, названным Малым. В основание своих исчислений Дионисий поставил тот расчет, что Господь Иисус Христос родился в 754-м году от основания Рима, но, как показали более тщательные исследования, расчет его оказался ошибочным: </a:t>
            </a:r>
            <a:r>
              <a:rPr lang="ru-RU" b="1" dirty="0" smtClean="0">
                <a:solidFill>
                  <a:schemeClr val="tx1"/>
                </a:solidFill>
              </a:rPr>
              <a:t>Дионисий, </a:t>
            </a:r>
            <a:r>
              <a:rPr lang="ru-RU" b="1" dirty="0">
                <a:solidFill>
                  <a:schemeClr val="tx1"/>
                </a:solidFill>
              </a:rPr>
              <a:t>по крайней мере, </a:t>
            </a:r>
            <a:r>
              <a:rPr lang="ru-RU" b="1" dirty="0" smtClean="0">
                <a:solidFill>
                  <a:schemeClr val="tx1"/>
                </a:solidFill>
              </a:rPr>
              <a:t>ошибся на </a:t>
            </a:r>
            <a:r>
              <a:rPr lang="ru-RU" b="1" dirty="0">
                <a:solidFill>
                  <a:schemeClr val="tx1"/>
                </a:solidFill>
              </a:rPr>
              <a:t>пять </a:t>
            </a:r>
            <a:r>
              <a:rPr lang="ru-RU" b="1" dirty="0" smtClean="0">
                <a:solidFill>
                  <a:schemeClr val="tx1"/>
                </a:solidFill>
              </a:rPr>
              <a:t>лет. Летоисчисление, предназначавшееся </a:t>
            </a:r>
            <a:r>
              <a:rPr lang="ru-RU" b="1" dirty="0">
                <a:solidFill>
                  <a:schemeClr val="tx1"/>
                </a:solidFill>
              </a:rPr>
              <a:t>в начале только для церковного употребления, с 10-го века стала общераспространенной в христианских странах и принята в гражданском </a:t>
            </a:r>
            <a:r>
              <a:rPr lang="ru-RU" b="1" dirty="0" smtClean="0">
                <a:solidFill>
                  <a:schemeClr val="tx1"/>
                </a:solidFill>
              </a:rPr>
              <a:t>летоисчислении </a:t>
            </a:r>
            <a:endParaRPr lang="ru-RU" b="1" dirty="0">
              <a:solidFill>
                <a:schemeClr val="tx1"/>
              </a:solidFill>
            </a:endParaRPr>
          </a:p>
        </p:txBody>
      </p:sp>
      <p:pic>
        <p:nvPicPr>
          <p:cNvPr id="5123" name="Picture 3" descr="I:\лекции по Н. З\фото\дионисий малы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02" y="1196752"/>
            <a:ext cx="3938042" cy="55393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9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33284" cy="6858000"/>
          </a:xfrm>
          <a:blipFill>
            <a:blip r:embed="rId2"/>
            <a:tile tx="0" ty="0" sx="100000" sy="100000" flip="none" algn="tl"/>
          </a:blipFill>
        </p:spPr>
        <p:txBody>
          <a:bodyPr/>
          <a:lstStyle/>
          <a:p>
            <a:endParaRPr lang="ru-RU" sz="2200" dirty="0"/>
          </a:p>
        </p:txBody>
      </p:sp>
      <p:sp>
        <p:nvSpPr>
          <p:cNvPr id="4" name="Скругленный прямоугольник 3"/>
          <p:cNvSpPr/>
          <p:nvPr/>
        </p:nvSpPr>
        <p:spPr>
          <a:xfrm>
            <a:off x="611560" y="332656"/>
            <a:ext cx="8064896"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2400" b="1" dirty="0" smtClean="0">
                <a:solidFill>
                  <a:schemeClr val="tx1"/>
                </a:solidFill>
              </a:rPr>
              <a:t>Библейские свидетельства о времени рождения </a:t>
            </a:r>
          </a:p>
          <a:p>
            <a:pPr algn="ctr"/>
            <a:r>
              <a:rPr lang="ru-RU" sz="2400" b="1" dirty="0" smtClean="0">
                <a:solidFill>
                  <a:schemeClr val="tx1"/>
                </a:solidFill>
              </a:rPr>
              <a:t>Иисуса Христа</a:t>
            </a:r>
            <a:endParaRPr lang="ru-RU" sz="2400" b="1" dirty="0">
              <a:solidFill>
                <a:schemeClr val="tx1"/>
              </a:solidFill>
            </a:endParaRPr>
          </a:p>
        </p:txBody>
      </p:sp>
      <p:sp>
        <p:nvSpPr>
          <p:cNvPr id="5" name="Прямоугольник 4"/>
          <p:cNvSpPr/>
          <p:nvPr/>
        </p:nvSpPr>
        <p:spPr>
          <a:xfrm>
            <a:off x="971600" y="1772816"/>
            <a:ext cx="7437784" cy="792088"/>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1224000" rtlCol="0" anchor="ctr"/>
          <a:lstStyle/>
          <a:p>
            <a:pPr marL="342900" indent="-342900" algn="ctr">
              <a:buFont typeface="+mj-lt"/>
              <a:buAutoNum type="arabicParenR"/>
            </a:pPr>
            <a:r>
              <a:rPr lang="ru-RU" sz="2200" b="1" dirty="0" smtClean="0">
                <a:solidFill>
                  <a:schemeClr val="tx1"/>
                </a:solidFill>
              </a:rPr>
              <a:t>Иисус Христос родился во время </a:t>
            </a:r>
            <a:r>
              <a:rPr lang="ru-RU" sz="2200" b="1" dirty="0">
                <a:solidFill>
                  <a:schemeClr val="tx1"/>
                </a:solidFill>
              </a:rPr>
              <a:t>царствования Ирода </a:t>
            </a:r>
            <a:r>
              <a:rPr lang="ru-RU" sz="2200" b="1" dirty="0" smtClean="0">
                <a:solidFill>
                  <a:schemeClr val="tx1"/>
                </a:solidFill>
              </a:rPr>
              <a:t>Великого </a:t>
            </a:r>
            <a:r>
              <a:rPr lang="ru-RU" sz="2200" b="1" dirty="0">
                <a:solidFill>
                  <a:schemeClr val="tx1"/>
                </a:solidFill>
              </a:rPr>
              <a:t>(Мф 2:1-18) и (</a:t>
            </a:r>
            <a:r>
              <a:rPr lang="ru-RU" sz="2200" b="1" dirty="0" err="1">
                <a:solidFill>
                  <a:schemeClr val="tx1"/>
                </a:solidFill>
              </a:rPr>
              <a:t>Лк</a:t>
            </a:r>
            <a:r>
              <a:rPr lang="ru-RU" sz="2200" b="1" dirty="0">
                <a:solidFill>
                  <a:schemeClr val="tx1"/>
                </a:solidFill>
              </a:rPr>
              <a:t> 1:5</a:t>
            </a:r>
            <a:r>
              <a:rPr lang="ru-RU" sz="2200" b="1" dirty="0" smtClean="0">
                <a:solidFill>
                  <a:schemeClr val="tx1"/>
                </a:solidFill>
              </a:rPr>
              <a:t>);</a:t>
            </a:r>
          </a:p>
          <a:p>
            <a:endParaRPr lang="ru-RU" sz="2200" b="1" dirty="0" smtClean="0">
              <a:solidFill>
                <a:schemeClr val="tx1"/>
              </a:solidFill>
            </a:endParaRPr>
          </a:p>
          <a:p>
            <a:pPr marL="342900" indent="-342900">
              <a:buFont typeface="+mj-lt"/>
              <a:buAutoNum type="arabicParenR"/>
            </a:pPr>
            <a:endParaRPr lang="ru-RU" sz="2200" b="1" dirty="0" smtClean="0">
              <a:solidFill>
                <a:schemeClr val="tx1"/>
              </a:solidFill>
            </a:endParaRPr>
          </a:p>
          <a:p>
            <a:pPr marL="342900" indent="-342900">
              <a:buFont typeface="+mj-lt"/>
              <a:buAutoNum type="arabicParenR"/>
            </a:pPr>
            <a:endParaRPr lang="ru-RU" sz="2200" b="1" dirty="0" smtClean="0">
              <a:solidFill>
                <a:schemeClr val="tx1"/>
              </a:solidFill>
            </a:endParaRPr>
          </a:p>
          <a:p>
            <a:pPr marL="342900" indent="-342900">
              <a:buAutoNum type="arabicParenR"/>
            </a:pPr>
            <a:endParaRPr lang="ru-RU" b="1" dirty="0">
              <a:solidFill>
                <a:schemeClr val="tx1"/>
              </a:solidFill>
            </a:endParaRPr>
          </a:p>
        </p:txBody>
      </p:sp>
      <p:sp>
        <p:nvSpPr>
          <p:cNvPr id="7" name="Прямоугольник 6"/>
          <p:cNvSpPr/>
          <p:nvPr/>
        </p:nvSpPr>
        <p:spPr>
          <a:xfrm>
            <a:off x="971599" y="2780928"/>
            <a:ext cx="7437785" cy="576064"/>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ru-RU" sz="2200" b="1" dirty="0" smtClean="0">
                <a:solidFill>
                  <a:schemeClr val="tx1"/>
                </a:solidFill>
              </a:rPr>
              <a:t>2) Родился </a:t>
            </a:r>
            <a:r>
              <a:rPr lang="ru-RU" sz="2200" b="1" dirty="0">
                <a:solidFill>
                  <a:schemeClr val="tx1"/>
                </a:solidFill>
              </a:rPr>
              <a:t>во время народной переписи (</a:t>
            </a:r>
            <a:r>
              <a:rPr lang="ru-RU" sz="2200" b="1" dirty="0" err="1">
                <a:solidFill>
                  <a:schemeClr val="tx1"/>
                </a:solidFill>
              </a:rPr>
              <a:t>Лк</a:t>
            </a:r>
            <a:r>
              <a:rPr lang="ru-RU" sz="2200" b="1" dirty="0">
                <a:solidFill>
                  <a:schemeClr val="tx1"/>
                </a:solidFill>
              </a:rPr>
              <a:t> 2, 1-2); </a:t>
            </a:r>
          </a:p>
          <a:p>
            <a:pPr algn="ctr"/>
            <a:endParaRPr lang="ru-RU" sz="2200" dirty="0"/>
          </a:p>
        </p:txBody>
      </p:sp>
      <p:sp>
        <p:nvSpPr>
          <p:cNvPr id="8" name="Прямоугольник 7"/>
          <p:cNvSpPr/>
          <p:nvPr/>
        </p:nvSpPr>
        <p:spPr>
          <a:xfrm>
            <a:off x="971600" y="4653136"/>
            <a:ext cx="7488832" cy="72008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ru-RU" sz="2200" b="1" dirty="0" smtClean="0">
                <a:solidFill>
                  <a:schemeClr val="tx1"/>
                </a:solidFill>
              </a:rPr>
              <a:t>4) Иоанн </a:t>
            </a:r>
            <a:r>
              <a:rPr lang="ru-RU" sz="2200" b="1" dirty="0">
                <a:solidFill>
                  <a:schemeClr val="tx1"/>
                </a:solidFill>
              </a:rPr>
              <a:t>Креститель выходит на проповедь в пятнадцатый год правление </a:t>
            </a:r>
            <a:r>
              <a:rPr lang="ru-RU" sz="2200" b="1" dirty="0" err="1">
                <a:solidFill>
                  <a:schemeClr val="tx1"/>
                </a:solidFill>
              </a:rPr>
              <a:t>Тиверия</a:t>
            </a:r>
            <a:r>
              <a:rPr lang="ru-RU" sz="2200" b="1" dirty="0">
                <a:solidFill>
                  <a:schemeClr val="tx1"/>
                </a:solidFill>
              </a:rPr>
              <a:t> Кесаря (</a:t>
            </a:r>
            <a:r>
              <a:rPr lang="ru-RU" sz="2200" b="1" dirty="0" err="1">
                <a:solidFill>
                  <a:schemeClr val="tx1"/>
                </a:solidFill>
              </a:rPr>
              <a:t>Лк</a:t>
            </a:r>
            <a:r>
              <a:rPr lang="ru-RU" sz="2200" b="1" dirty="0">
                <a:solidFill>
                  <a:schemeClr val="tx1"/>
                </a:solidFill>
              </a:rPr>
              <a:t>. 3, 1);</a:t>
            </a:r>
          </a:p>
          <a:p>
            <a:pPr algn="ctr"/>
            <a:endParaRPr lang="ru-RU" sz="2200" dirty="0"/>
          </a:p>
        </p:txBody>
      </p:sp>
      <p:sp>
        <p:nvSpPr>
          <p:cNvPr id="9" name="Прямоугольник 8"/>
          <p:cNvSpPr/>
          <p:nvPr/>
        </p:nvSpPr>
        <p:spPr>
          <a:xfrm>
            <a:off x="971599" y="5661248"/>
            <a:ext cx="7488834" cy="64807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lang="ru-RU" sz="2200" b="1" dirty="0" smtClean="0">
                <a:solidFill>
                  <a:schemeClr val="tx1"/>
                </a:solidFill>
              </a:rPr>
              <a:t>5) В </a:t>
            </a:r>
            <a:r>
              <a:rPr lang="ru-RU" sz="2200" b="1" dirty="0">
                <a:solidFill>
                  <a:schemeClr val="tx1"/>
                </a:solidFill>
              </a:rPr>
              <a:t>год Крестной смерти Христа Спасителя еврейская Пасха наступила вечером в пятницу (Ин. 19,31);</a:t>
            </a:r>
          </a:p>
          <a:p>
            <a:pPr algn="ctr"/>
            <a:endParaRPr lang="ru-RU" sz="2200" dirty="0"/>
          </a:p>
        </p:txBody>
      </p:sp>
      <p:sp>
        <p:nvSpPr>
          <p:cNvPr id="10" name="Прямоугольник 9"/>
          <p:cNvSpPr/>
          <p:nvPr/>
        </p:nvSpPr>
        <p:spPr>
          <a:xfrm>
            <a:off x="971600" y="3645024"/>
            <a:ext cx="7488832" cy="686464"/>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324000" rtlCol="0" anchor="ctr"/>
          <a:lstStyle/>
          <a:p>
            <a:pPr algn="ctr"/>
            <a:r>
              <a:rPr lang="ru-RU" sz="2200" b="1" dirty="0" smtClean="0">
                <a:solidFill>
                  <a:schemeClr val="tx1"/>
                </a:solidFill>
              </a:rPr>
              <a:t>3) Перед </a:t>
            </a:r>
            <a:r>
              <a:rPr lang="ru-RU" sz="2200" b="1" dirty="0">
                <a:solidFill>
                  <a:schemeClr val="tx1"/>
                </a:solidFill>
              </a:rPr>
              <a:t>рождеством Христовом на востоке появилась яркая звезда (Мф. 2,2).</a:t>
            </a:r>
          </a:p>
          <a:p>
            <a:pPr algn="ctr"/>
            <a:endParaRPr lang="ru-RU" sz="2200" dirty="0"/>
          </a:p>
        </p:txBody>
      </p:sp>
    </p:spTree>
    <p:extLst>
      <p:ext uri="{BB962C8B-B14F-4D97-AF65-F5344CB8AC3E}">
        <p14:creationId xmlns:p14="http://schemas.microsoft.com/office/powerpoint/2010/main" val="38714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6093</Words>
  <Application>Microsoft Office PowerPoint</Application>
  <PresentationFormat>Экран (4:3)</PresentationFormat>
  <Paragraphs>237</Paragraphs>
  <Slides>57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Лекция 4. Рождество и отрочество Иисуса Христа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4. Рождество и отрочество Иисуса Христа</dc:title>
  <dc:creator>Николай Казинов</dc:creator>
  <cp:lastModifiedBy>Your User Name</cp:lastModifiedBy>
  <cp:revision>80</cp:revision>
  <dcterms:created xsi:type="dcterms:W3CDTF">2013-10-07T04:57:07Z</dcterms:created>
  <dcterms:modified xsi:type="dcterms:W3CDTF">2013-10-12T07:56:11Z</dcterms:modified>
</cp:coreProperties>
</file>