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60" r:id="rId2"/>
    <p:sldId id="257" r:id="rId3"/>
    <p:sldId id="261" r:id="rId4"/>
    <p:sldId id="262" r:id="rId5"/>
    <p:sldId id="283" r:id="rId6"/>
    <p:sldId id="263" r:id="rId7"/>
    <p:sldId id="258" r:id="rId8"/>
    <p:sldId id="264" r:id="rId9"/>
    <p:sldId id="265" r:id="rId10"/>
    <p:sldId id="266" r:id="rId11"/>
    <p:sldId id="267" r:id="rId12"/>
    <p:sldId id="268" r:id="rId13"/>
    <p:sldId id="270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2" r:id="rId26"/>
    <p:sldId id="281" r:id="rId27"/>
    <p:sldId id="259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8541"/>
    <a:srgbClr val="43F3B8"/>
    <a:srgbClr val="18A8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DF1FA3-0C7F-4446-BB6B-9A12EFB411A1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EBBB9-90CD-44B3-B27D-D0315CC68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903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EBBB9-90CD-44B3-B27D-D0315CC68DCA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107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D9D0D-E072-40D3-A1AE-EE78EFC897EB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253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pattFill prst="ltUpDiag">
            <a:fgClr>
              <a:schemeClr val="bg2">
                <a:lumMod val="50000"/>
              </a:schemeClr>
            </a:fgClr>
            <a:bgClr>
              <a:schemeClr val="bg1"/>
            </a:bgClr>
          </a:pattFill>
        </p:spPr>
        <p:txBody>
          <a:bodyPr lIns="0" rIns="0">
            <a:normAutofit/>
          </a:bodyPr>
          <a:lstStyle/>
          <a:p>
            <a:pPr marL="342900" indent="-342900"/>
            <a:r>
              <a:rPr lang="ru-RU" sz="3200" b="1" dirty="0"/>
              <a:t>Жизнь ранней христианской Церкви. Распространение </a:t>
            </a:r>
            <a:r>
              <a:rPr lang="ru-RU" sz="3200" b="1" dirty="0" smtClean="0"/>
              <a:t>Церкви Христовой в Палестине.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2800" b="1" dirty="0" smtClean="0"/>
              <a:t>Лекция 38. </a:t>
            </a:r>
            <a:r>
              <a:rPr lang="ru-RU" sz="2800" b="1" dirty="0"/>
              <a:t>Апостолы в ожидании </a:t>
            </a:r>
            <a:r>
              <a:rPr lang="ru-RU" sz="2800" b="1" dirty="0" smtClean="0"/>
              <a:t>Пятидесятницы. Избрание </a:t>
            </a:r>
            <a:r>
              <a:rPr lang="ru-RU" sz="2800" b="1" dirty="0"/>
              <a:t>ап. </a:t>
            </a:r>
            <a:r>
              <a:rPr lang="ru-RU" sz="2800" b="1" dirty="0" err="1" smtClean="0"/>
              <a:t>Матфия</a:t>
            </a:r>
            <a:r>
              <a:rPr lang="ru-RU" sz="2800" b="1" dirty="0" smtClean="0"/>
              <a:t>. Праздник </a:t>
            </a:r>
            <a:r>
              <a:rPr lang="ru-RU" sz="2800" b="1" dirty="0"/>
              <a:t>Пятидесятницы: Сошествие Святого Духа на апостолов. Говорение иными языками</a:t>
            </a:r>
            <a:r>
              <a:rPr lang="ru-RU" sz="2800" b="1" dirty="0" smtClean="0"/>
              <a:t>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42857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4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1901594"/>
              </p:ext>
            </p:extLst>
          </p:nvPr>
        </p:nvGraphicFramePr>
        <p:xfrm>
          <a:off x="251520" y="116632"/>
          <a:ext cx="8640960" cy="6655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640960"/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2, 22-36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22. Мужи Израильские! выслушайте слова сии: Иисуса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Назорея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Мужа, засвидетельствованного вам от Бога силами и чудесами и знамениями, которые Бог сотворил через Него среди вас, как и сами знаете,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23. Сего, по определенному совету и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предведению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Божию преданного, вы взяли и, пригвоздив руками беззаконных, убили;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24. но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Бог воскресил Его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расторгнув узы смерти, потому что ей невозможно было удержать Его.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25. Ибо Давид говорит о Нем: видел я пред собою Господа всегда, ибо Он одесную меня, дабы я не поколебался.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26. От того возрадовалось сердце мое и возвеселился язык мой; даже и плоть моя упокоится в уповании,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27. ибо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Ты не оставишь души моей в аде и не дашь святому Твоему увидеть тления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28. Ты дал мне познать путь жизни, Ты исполнишь меня радостью пред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лицем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Твоим.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29. Мужи братия! да будет позволено с дерзновением сказать вам о праотце Давиде, что он и умер и погребен, и гроб его у нас до сего дня.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30. Будучи же пророком и зная, что Бог с клятвою обещал ему от плода чресл его воздвигнуть Христа во плоти и посадить на престоле его,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31. Он прежде сказал о воскресении Христа, что не оставлена душа Его в аде, и плоть Его не видела тления.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32. Сего Иисуса Бог воскресил, чему все мы свидетели.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33. Итак Он, быв вознесен десницею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Божиею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и приняв от Отца обетование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Святаго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Духа, излил то, что вы ныне видите и слышите.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34. Ибо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Давид не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восшел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на небеса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; но сам говорит: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сказал Господь Господу моему: седи одесную Меня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35. доколе положу врагов Твоих в подножие ног Твоих.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36. Итак твердо знай, весь дом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Израилев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что Бог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соделал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Господом и Христом Сего Иисуса, Которого вы распяли. 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/>
                </a:tc>
              </a:tr>
            </a:tbl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247576" y="2420888"/>
            <a:ext cx="8640960" cy="10801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Устраняя соблазн, что Бог мог быть распят и умереть, святой Апостол говорит о Христе, применительно к иудейским понятиям, как о Человеке, Сыне </a:t>
            </a:r>
            <a:r>
              <a:rPr lang="ru-RU" sz="1600" b="1" i="1" dirty="0" err="1">
                <a:solidFill>
                  <a:schemeClr val="tx1"/>
                </a:solidFill>
              </a:rPr>
              <a:t>Давидове</a:t>
            </a:r>
            <a:r>
              <a:rPr lang="ru-RU" sz="1600" b="1" i="1" dirty="0">
                <a:solidFill>
                  <a:schemeClr val="tx1"/>
                </a:solidFill>
              </a:rPr>
              <a:t>, а потому и выражается, что «Бог воскресил Его</a:t>
            </a:r>
            <a:r>
              <a:rPr lang="ru-RU" sz="1600" b="1" i="1" dirty="0" smtClean="0">
                <a:solidFill>
                  <a:schemeClr val="tx1"/>
                </a:solidFill>
              </a:rPr>
              <a:t>», </a:t>
            </a:r>
            <a:r>
              <a:rPr lang="ru-RU" sz="1600" b="1" i="1" dirty="0">
                <a:solidFill>
                  <a:schemeClr val="tx1"/>
                </a:solidFill>
              </a:rPr>
              <a:t>хотя Христос, как Сын Божий, воскрес Своею собственной силой и властью</a:t>
            </a:r>
            <a:r>
              <a:rPr lang="ru-RU" sz="1600" b="1" i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47576" y="980728"/>
            <a:ext cx="8640960" cy="136815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Желая доказать, что сошествие Святого Духа на апостолов было исполнением пророчества </a:t>
            </a:r>
            <a:r>
              <a:rPr lang="ru-RU" sz="1600" b="1" dirty="0" err="1" smtClean="0">
                <a:solidFill>
                  <a:schemeClr val="tx1"/>
                </a:solidFill>
              </a:rPr>
              <a:t>Иоиля</a:t>
            </a:r>
            <a:r>
              <a:rPr lang="ru-RU" sz="1600" b="1" dirty="0" smtClean="0">
                <a:solidFill>
                  <a:schemeClr val="tx1"/>
                </a:solidFill>
              </a:rPr>
              <a:t> об излиянии Святого на всякую плоть, апостол Петр указывает на связь этого события с 1) воскресением Иисуса Христа, о котором пророчествовал праотец Давид, и 2) Его вознесением на небо,  откуда по Своему обетованию Он ниспослал Духа Святого, еще более подтверждая Свое Мессианское достоинство.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7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" grpId="0" animBg="1"/>
      <p:bldP spid="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3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0810206"/>
              </p:ext>
            </p:extLst>
          </p:nvPr>
        </p:nvGraphicFramePr>
        <p:xfrm>
          <a:off x="323528" y="980728"/>
          <a:ext cx="8496944" cy="5547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496944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2, 37-47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37. Услышав это, они умилились сердцем и сказали Петру и прочим Апостолам: что нам делать, мужи братия?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38. Петр же сказал им: покайтесь, и да крестится каждый из вас </a:t>
                      </a:r>
                      <a:r>
                        <a:rPr lang="ru-RU" sz="1600" b="1" dirty="0" smtClean="0">
                          <a:solidFill>
                            <a:srgbClr val="00B050"/>
                          </a:solidFill>
                        </a:rPr>
                        <a:t>во имя Иисуса Христа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для прощения грехов; и получите дар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Святаго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Духа.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39. Ибо вам принадлежит обетование и детям вашим и всем дальним, кого ни призовет Господь Бог наш.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40. И другими многими словами он свидетельствовал и увещевал, говоря: спасайтесь от рода сего развращенного.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41. Итак охотно принявшие слово его крестились, и </a:t>
                      </a:r>
                      <a:r>
                        <a:rPr lang="ru-RU" sz="1600" b="1" dirty="0" smtClean="0">
                          <a:solidFill>
                            <a:srgbClr val="00B050"/>
                          </a:solidFill>
                        </a:rPr>
                        <a:t>присоединилось в тот день душ около трех тысяч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42. И они постоянно пребывали </a:t>
                      </a:r>
                      <a:r>
                        <a:rPr lang="ru-RU" sz="1600" b="1" dirty="0" smtClean="0">
                          <a:solidFill>
                            <a:srgbClr val="238541"/>
                          </a:solidFill>
                        </a:rPr>
                        <a:t>в учении Апостолов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в общении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и 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преломлении хлеба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и 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</a:rPr>
                        <a:t>в молитвах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43. Был же страх на всякой душе; и много чудес и знамений совершилось через Апостолов в Иерусалиме.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44. Все же верующие были вместе и имели все общее.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45. И продавали имения и всякую собственность, и разделяли всем, смотря по нужде каждого.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46. И каждый день единодушно пребывали в храме и, преломляя по домам хлеб, принимали пищу в веселии и простоте сердца,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47. хваля Бога и находясь в любви у всего народа. Господь же ежедневно прилагал спасаемых к Церкви.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323528" y="5517232"/>
            <a:ext cx="8496944" cy="122413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i="1" dirty="0">
                <a:solidFill>
                  <a:schemeClr val="tx1"/>
                </a:solidFill>
              </a:rPr>
              <a:t>«Это настроение первых христиан привело к обобществлению имущества верующих, конечно, не принудительному, как это мы видим в коммунизме, а совершенно </a:t>
            </a:r>
            <a:r>
              <a:rPr lang="ru-RU" sz="1600" b="1" i="1" dirty="0" smtClean="0">
                <a:solidFill>
                  <a:schemeClr val="tx1"/>
                </a:solidFill>
              </a:rPr>
              <a:t>добро-вольному</a:t>
            </a:r>
            <a:r>
              <a:rPr lang="ru-RU" sz="1600" b="1" i="1" dirty="0">
                <a:solidFill>
                  <a:schemeClr val="tx1"/>
                </a:solidFill>
              </a:rPr>
              <a:t>, основанному единственно на братской любви к ближним и сострадательности к неимущим и нуждающимся. Здесь не было уничтожения прав собственности, но имеющие собственность сами добровольно разделяли ее с </a:t>
            </a:r>
            <a:r>
              <a:rPr lang="ru-RU" sz="1600" b="1" i="1" dirty="0" smtClean="0">
                <a:solidFill>
                  <a:schemeClr val="tx1"/>
                </a:solidFill>
              </a:rPr>
              <a:t>неимущими».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8" y="4293096"/>
            <a:ext cx="8496944" cy="216024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«Все уверовавшие представляли собой как бы одну дружную семью: это братское их единение </a:t>
            </a:r>
            <a:r>
              <a:rPr lang="ru-RU" sz="1600" b="1" i="1" dirty="0" err="1">
                <a:solidFill>
                  <a:schemeClr val="tx1"/>
                </a:solidFill>
              </a:rPr>
              <a:t>Дееписатель</a:t>
            </a:r>
            <a:r>
              <a:rPr lang="ru-RU" sz="1600" b="1" i="1" dirty="0">
                <a:solidFill>
                  <a:schemeClr val="tx1"/>
                </a:solidFill>
              </a:rPr>
              <a:t> и выражает словом «общение</a:t>
            </a:r>
            <a:r>
              <a:rPr lang="ru-RU" sz="1600" b="1" i="1" dirty="0" smtClean="0">
                <a:solidFill>
                  <a:schemeClr val="tx1"/>
                </a:solidFill>
              </a:rPr>
              <a:t>». Под </a:t>
            </a:r>
            <a:r>
              <a:rPr lang="ru-RU" sz="1600" b="1" i="1" dirty="0">
                <a:solidFill>
                  <a:schemeClr val="tx1"/>
                </a:solidFill>
              </a:rPr>
              <a:t>«преломлением хлеба» обычно разумелось всякое вкушение пищи, но в книге Деяний оно имеет высший смысл: под ним надо понимать Таинство Евхаристии — принятие Тела и Крови Христовых. Под «молитвами» здесь подразумеваются не молитвы в Иерусалимском храме</a:t>
            </a:r>
            <a:r>
              <a:rPr lang="ru-RU" sz="1600" b="1" i="1" dirty="0" smtClean="0">
                <a:solidFill>
                  <a:schemeClr val="tx1"/>
                </a:solidFill>
              </a:rPr>
              <a:t>, </a:t>
            </a:r>
            <a:r>
              <a:rPr lang="ru-RU" sz="1600" b="1" i="1" dirty="0">
                <a:solidFill>
                  <a:schemeClr val="tx1"/>
                </a:solidFill>
              </a:rPr>
              <a:t>а молитвы собственно-христианского характера по домам... мы видим начало христианского Богослужения, которое состояло тогда из апостольских поучений, таинства Евхаристии и общих </a:t>
            </a:r>
            <a:r>
              <a:rPr lang="ru-RU" sz="1600" b="1" i="1" dirty="0" smtClean="0">
                <a:solidFill>
                  <a:schemeClr val="tx1"/>
                </a:solidFill>
              </a:rPr>
              <a:t>молитв».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3528" y="2852936"/>
            <a:ext cx="8496944" cy="136815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«обетование Божие, данное через пророка </a:t>
            </a:r>
            <a:r>
              <a:rPr lang="ru-RU" sz="1600" b="1" i="1" dirty="0" err="1">
                <a:solidFill>
                  <a:schemeClr val="tx1"/>
                </a:solidFill>
              </a:rPr>
              <a:t>Иоиля</a:t>
            </a:r>
            <a:r>
              <a:rPr lang="ru-RU" sz="1600" b="1" i="1" dirty="0">
                <a:solidFill>
                  <a:schemeClr val="tx1"/>
                </a:solidFill>
              </a:rPr>
              <a:t> об излиянии Духа Святого принадлежит прежде всего иудеям, как избранному народу Божию, а затем и всем народам земли, т. е. язычникам, которых также призывает Господь в Свое Царство. </a:t>
            </a:r>
            <a:r>
              <a:rPr lang="ru-RU" sz="1600" b="1" i="1" dirty="0" smtClean="0">
                <a:solidFill>
                  <a:schemeClr val="tx1"/>
                </a:solidFill>
              </a:rPr>
              <a:t>Язычников называет «дальними</a:t>
            </a:r>
            <a:r>
              <a:rPr lang="ru-RU" sz="1600" b="1" i="1" dirty="0">
                <a:solidFill>
                  <a:schemeClr val="tx1"/>
                </a:solidFill>
              </a:rPr>
              <a:t>», чтобы мысль эта не показалась иудеям соблазнительной, так как они только себя считали достойными Царства </a:t>
            </a:r>
            <a:r>
              <a:rPr lang="ru-RU" sz="1600" b="1" i="1" dirty="0" smtClean="0">
                <a:solidFill>
                  <a:schemeClr val="tx1"/>
                </a:solidFill>
              </a:rPr>
              <a:t>Мессии».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23528" y="3861048"/>
            <a:ext cx="8496944" cy="208823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Проповедью </a:t>
            </a:r>
            <a:r>
              <a:rPr lang="ru-RU" sz="1600" b="1" dirty="0">
                <a:solidFill>
                  <a:schemeClr val="tx1"/>
                </a:solidFill>
              </a:rPr>
              <a:t>апостола Петра </a:t>
            </a:r>
            <a:r>
              <a:rPr lang="ru-RU" sz="1600" b="1" dirty="0" smtClean="0">
                <a:solidFill>
                  <a:schemeClr val="tx1"/>
                </a:solidFill>
              </a:rPr>
              <a:t>было обращено </a:t>
            </a:r>
            <a:r>
              <a:rPr lang="ru-RU" sz="1600" b="1" dirty="0">
                <a:solidFill>
                  <a:schemeClr val="tx1"/>
                </a:solidFill>
              </a:rPr>
              <a:t>в один день 3000 </a:t>
            </a:r>
            <a:r>
              <a:rPr lang="ru-RU" sz="1600" b="1" dirty="0" smtClean="0">
                <a:solidFill>
                  <a:schemeClr val="tx1"/>
                </a:solidFill>
              </a:rPr>
              <a:t>человек.  Нужно </a:t>
            </a:r>
            <a:r>
              <a:rPr lang="ru-RU" sz="1600" b="1" dirty="0">
                <a:solidFill>
                  <a:schemeClr val="tx1"/>
                </a:solidFill>
              </a:rPr>
              <a:t>обратить внимание на то, что большая часть слушателей была слушателями Иисуса Христа и свидетелями его чудес, в особенности чуда воскресения Лазаря и торжественного входа Иисуса Христа в Иерусалим, и хотя по наущению первосвященников многие могли принять участие в осуждении Иисуса Христа на смерть, </a:t>
            </a:r>
            <a:r>
              <a:rPr lang="ru-RU" sz="1600" b="1" dirty="0" smtClean="0">
                <a:solidFill>
                  <a:schemeClr val="tx1"/>
                </a:solidFill>
              </a:rPr>
              <a:t>они не </a:t>
            </a:r>
            <a:r>
              <a:rPr lang="ru-RU" sz="1600" b="1" dirty="0">
                <a:solidFill>
                  <a:schemeClr val="tx1"/>
                </a:solidFill>
              </a:rPr>
              <a:t>оставались </a:t>
            </a:r>
            <a:r>
              <a:rPr lang="ru-RU" sz="1600" b="1" dirty="0" smtClean="0">
                <a:solidFill>
                  <a:schemeClr val="tx1"/>
                </a:solidFill>
              </a:rPr>
              <a:t>равнодушными </a:t>
            </a:r>
            <a:r>
              <a:rPr lang="ru-RU" sz="1600" b="1" dirty="0">
                <a:solidFill>
                  <a:schemeClr val="tx1"/>
                </a:solidFill>
              </a:rPr>
              <a:t>к распространившимся </a:t>
            </a:r>
            <a:r>
              <a:rPr lang="ru-RU" sz="1600" b="1" dirty="0" smtClean="0">
                <a:solidFill>
                  <a:schemeClr val="tx1"/>
                </a:solidFill>
              </a:rPr>
              <a:t>слухам </a:t>
            </a:r>
            <a:r>
              <a:rPr lang="ru-RU" sz="1600" b="1" dirty="0">
                <a:solidFill>
                  <a:schemeClr val="tx1"/>
                </a:solidFill>
              </a:rPr>
              <a:t>о воскресении Иисуса Христа. И потому достаточно было нескольких слов и какого-нибудь подтверждения, чтобы заставить этих людей снова признать в Галилейском Пророке великого Учителя народа и истинного Мессию.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3528" y="3861048"/>
            <a:ext cx="8496944" cy="165618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«Они </a:t>
            </a:r>
            <a:r>
              <a:rPr lang="ru-RU" sz="1600" b="1" i="1" dirty="0">
                <a:solidFill>
                  <a:schemeClr val="tx1"/>
                </a:solidFill>
              </a:rPr>
              <a:t>обозначают только главное содержание веры и исповедания крестящихся — они должны уверовать во Христа, как Мессию и с этой верой приступать ко крещению. За эти два дела Апостол обещает им и два спасительных для них последствия: «прощение грехов и дар Святого Духа». Спасение человека и совершается этим двояким путем: отложение ветхого человека с греховными деяниями его и облечение в нового — «</a:t>
            </a:r>
            <a:r>
              <a:rPr lang="ru-RU" sz="1600" b="1" i="1" dirty="0" err="1">
                <a:solidFill>
                  <a:schemeClr val="tx1"/>
                </a:solidFill>
              </a:rPr>
              <a:t>новотворение</a:t>
            </a:r>
            <a:r>
              <a:rPr lang="ru-RU" sz="1600" b="1" i="1" dirty="0">
                <a:solidFill>
                  <a:schemeClr val="tx1"/>
                </a:solidFill>
              </a:rPr>
              <a:t>» человека силой благодати Святого </a:t>
            </a:r>
            <a:r>
              <a:rPr lang="ru-RU" sz="1600" b="1" i="1" dirty="0" smtClean="0">
                <a:solidFill>
                  <a:schemeClr val="tx1"/>
                </a:solidFill>
              </a:rPr>
              <a:t>Духа».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3528" y="2348880"/>
            <a:ext cx="8496944" cy="129614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Слова эти не противоречат следующим словам: </a:t>
            </a:r>
            <a:r>
              <a:rPr lang="ru-RU" sz="1600" b="1" i="1" dirty="0" err="1">
                <a:solidFill>
                  <a:schemeClr val="tx1"/>
                </a:solidFill>
              </a:rPr>
              <a:t>крестяще</a:t>
            </a:r>
            <a:r>
              <a:rPr lang="ru-RU" sz="1600" b="1" i="1" dirty="0">
                <a:solidFill>
                  <a:schemeClr val="tx1"/>
                </a:solidFill>
              </a:rPr>
              <a:t> их во имя Отца и Сына и </a:t>
            </a:r>
            <a:r>
              <a:rPr lang="ru-RU" sz="1600" b="1" i="1" dirty="0" err="1">
                <a:solidFill>
                  <a:schemeClr val="tx1"/>
                </a:solidFill>
              </a:rPr>
              <a:t>Святаго</a:t>
            </a:r>
            <a:r>
              <a:rPr lang="ru-RU" sz="1600" b="1" i="1" dirty="0">
                <a:solidFill>
                  <a:schemeClr val="tx1"/>
                </a:solidFill>
              </a:rPr>
              <a:t> Духа (</a:t>
            </a:r>
            <a:r>
              <a:rPr lang="ru-RU" sz="1600" b="1" i="1" dirty="0" smtClean="0">
                <a:solidFill>
                  <a:schemeClr val="tx1"/>
                </a:solidFill>
              </a:rPr>
              <a:t>Мф</a:t>
            </a:r>
            <a:r>
              <a:rPr lang="ru-RU" sz="1600" b="1" i="1" dirty="0">
                <a:solidFill>
                  <a:schemeClr val="tx1"/>
                </a:solidFill>
              </a:rPr>
              <a:t>. 28, 19); потому что Церковь мыслит святую Троицу нераздельною, так что, вследствие единства трех ипостасей по существу, </a:t>
            </a:r>
            <a:r>
              <a:rPr lang="ru-RU" sz="1600" b="1" i="1" dirty="0" err="1">
                <a:solidFill>
                  <a:schemeClr val="tx1"/>
                </a:solidFill>
              </a:rPr>
              <a:t>крещаемый</a:t>
            </a:r>
            <a:r>
              <a:rPr lang="ru-RU" sz="1600" b="1" i="1" dirty="0">
                <a:solidFill>
                  <a:schemeClr val="tx1"/>
                </a:solidFill>
              </a:rPr>
              <a:t> во имя Христа </a:t>
            </a:r>
            <a:r>
              <a:rPr lang="ru-RU" sz="1600" b="1" i="1" dirty="0" err="1">
                <a:solidFill>
                  <a:schemeClr val="tx1"/>
                </a:solidFill>
              </a:rPr>
              <a:t>крещается</a:t>
            </a:r>
            <a:r>
              <a:rPr lang="ru-RU" sz="1600" b="1" i="1" dirty="0">
                <a:solidFill>
                  <a:schemeClr val="tx1"/>
                </a:solidFill>
              </a:rPr>
              <a:t> в Троицу, так как Отец и Сын и </a:t>
            </a:r>
            <a:r>
              <a:rPr lang="ru-RU" sz="1600" b="1" i="1" dirty="0" err="1">
                <a:solidFill>
                  <a:schemeClr val="tx1"/>
                </a:solidFill>
              </a:rPr>
              <a:t>Святый</a:t>
            </a:r>
            <a:r>
              <a:rPr lang="ru-RU" sz="1600" b="1" i="1" dirty="0">
                <a:solidFill>
                  <a:schemeClr val="tx1"/>
                </a:solidFill>
              </a:rPr>
              <a:t> Дух нераздельны (по существу</a:t>
            </a:r>
            <a:r>
              <a:rPr lang="ru-RU" sz="1600" b="1" i="1" dirty="0" smtClean="0">
                <a:solidFill>
                  <a:schemeClr val="tx1"/>
                </a:solidFill>
              </a:rPr>
              <a:t>)».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71600" y="260648"/>
            <a:ext cx="7056784" cy="43204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Обращение первых верующих в Церковь Христову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5805264"/>
            <a:ext cx="8568952" cy="100811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Первые последователи Христа ежедневно </a:t>
            </a:r>
            <a:r>
              <a:rPr lang="ru-RU" sz="1600" b="1" i="1" dirty="0" err="1">
                <a:solidFill>
                  <a:schemeClr val="tx1"/>
                </a:solidFill>
              </a:rPr>
              <a:t>неопустительно</a:t>
            </a:r>
            <a:r>
              <a:rPr lang="ru-RU" sz="1600" b="1" i="1" dirty="0">
                <a:solidFill>
                  <a:schemeClr val="tx1"/>
                </a:solidFill>
              </a:rPr>
              <a:t> посещали иудейское богослужение, совершавшееся в Иерусалимском храме. Христианство не составляло секты в иудействе, а осуществило конечную цель иудейской религии: привести всех ко Христу, было исполнением и совершением истинного иудейства.</a:t>
            </a:r>
          </a:p>
        </p:txBody>
      </p:sp>
    </p:spTree>
    <p:extLst>
      <p:ext uri="{BB962C8B-B14F-4D97-AF65-F5344CB8AC3E}">
        <p14:creationId xmlns:p14="http://schemas.microsoft.com/office/powerpoint/2010/main" val="223003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8" grpId="0" animBg="1"/>
      <p:bldP spid="8" grpId="1" animBg="1"/>
      <p:bldP spid="7" grpId="0" animBg="1"/>
      <p:bldP spid="7" grpId="1" animBg="1"/>
      <p:bldP spid="2" grpId="0" animBg="1"/>
      <p:bldP spid="2" grpId="1" animBg="1"/>
      <p:bldP spid="6" grpId="0" animBg="1"/>
      <p:bldP spid="6" grpId="1" animBg="1"/>
      <p:bldP spid="3" grpId="0" animBg="1"/>
      <p:bldP spid="3" grpId="1" animBg="1"/>
      <p:bldP spid="5" grpId="0" animBg="1"/>
      <p:bldP spid="10" grpId="0" animBg="1"/>
      <p:bldP spid="10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tx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95536" y="3356992"/>
            <a:ext cx="8424936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«Апостол совершает чудо Именем Господа Иисуса Христа, удостоверяя сим наглядно, что распятый и умерший Иисус жив и что Он есть «источник исцелений для людей»».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010107"/>
              </p:ext>
            </p:extLst>
          </p:nvPr>
        </p:nvGraphicFramePr>
        <p:xfrm>
          <a:off x="323528" y="980728"/>
          <a:ext cx="8496944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69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3,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</a:rPr>
                        <a:t> 1-11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1. Петр и Иоанн шли вместе в храм в час молитвы девятый.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2. И был человек, хромой от чрева матери его, которого носили и сажали каждый день при дверях храма, называемых Красными, просить милостыни у входящих в храм.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3. Он, увидев Петра и Иоанна перед входом в храм, просил у них милостыни.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4. Петр с Иоанном, всмотревшись в него, сказали: взгляни на нас.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5. И он пристально смотрел на них, надеясь получить от них что-нибудь.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6. Но Петр сказал: серебра и золота нет у меня; а что имею, то даю тебе: 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во имя Иисуса Христа </a:t>
                      </a:r>
                      <a:r>
                        <a:rPr lang="ru-RU" sz="1600" b="1" dirty="0" err="1" smtClean="0">
                          <a:solidFill>
                            <a:srgbClr val="0070C0"/>
                          </a:solidFill>
                        </a:rPr>
                        <a:t>Назорея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встань и ходи.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7. И, взяв его за правую руку, поднял; и вдруг укрепились его ступни и колени,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8. и вскочив, стал, и начал ходить, и вошел с ними в храм, ходя и скача, и хваля Бога.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9. И весь народ видел его ходящим и хвалящим Бога;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10. и узнали его, что это был тот, который сидел у Красных дверей храма для милостыни; и исполнились ужаса и изумления от случившегося с ним.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11. И как исцеленный хромой не отходил от Петра и Иоанна, то весь народ в изумлении сбежался к ним в притвор, называемый Соломонов. 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2195736" y="260648"/>
            <a:ext cx="4680520" cy="43204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Исцеление хромого </a:t>
            </a:r>
            <a:r>
              <a:rPr lang="ru-RU" sz="2200" b="1" dirty="0" smtClean="0">
                <a:solidFill>
                  <a:schemeClr val="tx1"/>
                </a:solidFill>
              </a:rPr>
              <a:t>от рождения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23528" y="5229200"/>
            <a:ext cx="849694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Ко времени Христа Спасителя и Апостолов окончательно были установлены в храме троекратные общественные молитвы, которые были приурочены к часам третьему, шестому и девятому, что соответствовало нашим 9-ти часам утра, полудню и 3-м часам дня. Первый и последний совпадали с узаконенным утренним и вечерним жертвоприношением. </a:t>
            </a:r>
          </a:p>
        </p:txBody>
      </p:sp>
    </p:spTree>
    <p:extLst>
      <p:ext uri="{BB962C8B-B14F-4D97-AF65-F5344CB8AC3E}">
        <p14:creationId xmlns:p14="http://schemas.microsoft.com/office/powerpoint/2010/main" val="59630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2" grpId="0" animBg="1"/>
      <p:bldP spid="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tx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7566763"/>
              </p:ext>
            </p:extLst>
          </p:nvPr>
        </p:nvGraphicFramePr>
        <p:xfrm>
          <a:off x="179512" y="884112"/>
          <a:ext cx="8784976" cy="535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4976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3, 12-26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b="1" dirty="0" smtClean="0"/>
                        <a:t>12. Увидев это, Петр сказал народу: мужи Израильские! что дивитесь сему, или что смотрите на нас, как будто бы мы своею силою или благочестием сделали то, что он ходит? </a:t>
                      </a:r>
                    </a:p>
                    <a:p>
                      <a:r>
                        <a:rPr lang="ru-RU" sz="1500" b="1" dirty="0" smtClean="0"/>
                        <a:t>13. Бог Авраама и Исаака и Иакова, Бог отцов наших, прославил Сына Своего Иисуса, Которого вы предали и от Которого отреклись перед лицом Пилата, когда он полагал освободить Его. </a:t>
                      </a:r>
                    </a:p>
                    <a:p>
                      <a:r>
                        <a:rPr lang="ru-RU" sz="1500" b="1" dirty="0" smtClean="0"/>
                        <a:t>14. Но вы от Святого и Праведного отреклись, и просили даровать вам человека убийцу, </a:t>
                      </a:r>
                    </a:p>
                    <a:p>
                      <a:r>
                        <a:rPr lang="ru-RU" sz="1500" b="1" dirty="0" smtClean="0"/>
                        <a:t>15. а Начальника жизни убили. </a:t>
                      </a:r>
                      <a:r>
                        <a:rPr lang="ru-RU" sz="1500" b="1" dirty="0" smtClean="0">
                          <a:solidFill>
                            <a:srgbClr val="0070C0"/>
                          </a:solidFill>
                        </a:rPr>
                        <a:t>Сего Бог воскресил из мертвых</a:t>
                      </a:r>
                      <a:r>
                        <a:rPr lang="ru-RU" sz="1500" b="1" dirty="0" smtClean="0"/>
                        <a:t>, чему мы свидетели. </a:t>
                      </a:r>
                    </a:p>
                    <a:p>
                      <a:r>
                        <a:rPr lang="ru-RU" sz="1500" b="1" dirty="0" smtClean="0"/>
                        <a:t>16. И </a:t>
                      </a:r>
                      <a:r>
                        <a:rPr lang="ru-RU" sz="1500" b="1" dirty="0" smtClean="0">
                          <a:solidFill>
                            <a:srgbClr val="7030A0"/>
                          </a:solidFill>
                        </a:rPr>
                        <a:t>ради веры во имя Его</a:t>
                      </a:r>
                      <a:r>
                        <a:rPr lang="ru-RU" sz="1500" b="1" dirty="0" smtClean="0"/>
                        <a:t>, </a:t>
                      </a:r>
                      <a:r>
                        <a:rPr lang="ru-RU" sz="1500" b="1" dirty="0" smtClean="0">
                          <a:solidFill>
                            <a:srgbClr val="0070C0"/>
                          </a:solidFill>
                        </a:rPr>
                        <a:t>имя Его укрепило сего</a:t>
                      </a:r>
                      <a:r>
                        <a:rPr lang="ru-RU" sz="1500" b="1" dirty="0" smtClean="0"/>
                        <a:t>, которого вы видите и знаете, и </a:t>
                      </a:r>
                      <a:r>
                        <a:rPr lang="ru-RU" sz="1500" b="1" dirty="0" smtClean="0">
                          <a:solidFill>
                            <a:srgbClr val="7030A0"/>
                          </a:solidFill>
                        </a:rPr>
                        <a:t>вера</a:t>
                      </a:r>
                      <a:r>
                        <a:rPr lang="ru-RU" sz="1500" b="1" dirty="0" smtClean="0"/>
                        <a:t>, которая от Него, </a:t>
                      </a:r>
                      <a:r>
                        <a:rPr lang="ru-RU" sz="1500" b="1" dirty="0" smtClean="0">
                          <a:solidFill>
                            <a:srgbClr val="7030A0"/>
                          </a:solidFill>
                        </a:rPr>
                        <a:t>даровала ему исцеление </a:t>
                      </a:r>
                      <a:r>
                        <a:rPr lang="ru-RU" sz="1500" b="1" dirty="0" smtClean="0"/>
                        <a:t>сие перед всеми вами. </a:t>
                      </a:r>
                    </a:p>
                    <a:p>
                      <a:r>
                        <a:rPr lang="ru-RU" sz="1500" b="1" dirty="0" smtClean="0"/>
                        <a:t>17. Впрочем я знаю, братия, что вы, как и начальники ваши, </a:t>
                      </a:r>
                      <a:r>
                        <a:rPr lang="ru-RU" sz="1500" b="1" dirty="0" smtClean="0">
                          <a:solidFill>
                            <a:srgbClr val="0070C0"/>
                          </a:solidFill>
                        </a:rPr>
                        <a:t>сделали это по неведению</a:t>
                      </a:r>
                      <a:r>
                        <a:rPr lang="ru-RU" sz="1500" b="1" dirty="0" smtClean="0"/>
                        <a:t>; </a:t>
                      </a:r>
                    </a:p>
                    <a:p>
                      <a:r>
                        <a:rPr lang="ru-RU" sz="1500" b="1" dirty="0" smtClean="0"/>
                        <a:t>18. Бог же, как предвозвестил устами всех Своих пророков пострадать Христу, так и исполнил. </a:t>
                      </a:r>
                    </a:p>
                    <a:p>
                      <a:r>
                        <a:rPr lang="ru-RU" sz="1500" b="1" dirty="0" smtClean="0"/>
                        <a:t>19. Итак покайтесь и обратитесь, чтобы загладились грехи ваши, </a:t>
                      </a:r>
                    </a:p>
                    <a:p>
                      <a:r>
                        <a:rPr lang="ru-RU" sz="1500" b="1" dirty="0" smtClean="0"/>
                        <a:t>20. да придут времена отрады от лица Господа, и да пошлет Он предназначенного вам Иисуса Христа, </a:t>
                      </a:r>
                    </a:p>
                    <a:p>
                      <a:r>
                        <a:rPr lang="ru-RU" sz="1500" b="1" dirty="0" smtClean="0"/>
                        <a:t>21. Которого небо должно было принять до времен совершения всего, что говорил Бог устами всех святых Своих пророков от века. </a:t>
                      </a:r>
                    </a:p>
                    <a:p>
                      <a:r>
                        <a:rPr lang="ru-RU" sz="1500" b="1" dirty="0" smtClean="0"/>
                        <a:t>22. Моисей сказал отцам: Господь Бог ваш воздвигнет вам из братьев ваших Пророка, как меня, слушайтесь Его во всем, что Он ни будет говорить вам; </a:t>
                      </a:r>
                    </a:p>
                    <a:p>
                      <a:r>
                        <a:rPr lang="ru-RU" sz="1500" b="1" dirty="0" smtClean="0"/>
                        <a:t>23. и будет, что всякая душа, которая не послушает Пророка того, истребится из народа. </a:t>
                      </a:r>
                    </a:p>
                    <a:p>
                      <a:r>
                        <a:rPr lang="ru-RU" sz="1500" b="1" dirty="0" smtClean="0"/>
                        <a:t>24. И все пророки, от Самуила и после него, сколько их ни говорили, также предвозвестили дни сии. </a:t>
                      </a:r>
                    </a:p>
                    <a:p>
                      <a:r>
                        <a:rPr lang="ru-RU" sz="1500" b="1" dirty="0" smtClean="0"/>
                        <a:t>25. Вы сыны пророков и завета, который </a:t>
                      </a:r>
                      <a:r>
                        <a:rPr lang="ru-RU" sz="1500" b="1" dirty="0" err="1" smtClean="0"/>
                        <a:t>завещевал</a:t>
                      </a:r>
                      <a:r>
                        <a:rPr lang="ru-RU" sz="1500" b="1" dirty="0" smtClean="0"/>
                        <a:t> Бог отцам вашим, говоря Аврааму: и в семени твоем благословятся все племена земные. </a:t>
                      </a:r>
                    </a:p>
                    <a:p>
                      <a:r>
                        <a:rPr lang="ru-RU" sz="1500" b="1" dirty="0" smtClean="0"/>
                        <a:t>26. Бог, воскресив Сына Своего Иисуса, к вам первым послал Его благословить вас, отвращая каждого от злых дел ваших.</a:t>
                      </a:r>
                      <a:endParaRPr lang="ru-RU" sz="1500" b="1" dirty="0"/>
                    </a:p>
                  </a:txBody>
                  <a:tcPr marL="18000" marR="18000" marT="18000" marB="18000"/>
                </a:tc>
              </a:tr>
            </a:tbl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179512" y="3284984"/>
            <a:ext cx="8784976" cy="172819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«они просили о разбойнике, не приняли Того, Кого </a:t>
            </a:r>
            <a:r>
              <a:rPr lang="ru-RU" sz="1600" b="1" i="1" dirty="0" smtClean="0">
                <a:solidFill>
                  <a:schemeClr val="tx1"/>
                </a:solidFill>
              </a:rPr>
              <a:t>Пилат </a:t>
            </a:r>
            <a:r>
              <a:rPr lang="ru-RU" sz="1600" b="1" i="1" dirty="0">
                <a:solidFill>
                  <a:schemeClr val="tx1"/>
                </a:solidFill>
              </a:rPr>
              <a:t>решил освободить, захотели даже убить Его: какое же тут неведение? Но, несмотря на все это, он дает им возможность отречься и раскаяться в том, что они сделали, даже представляет за них и благовидное оправ­дание и говорит: что вы убили невинного, это вы знали, а что </a:t>
            </a:r>
            <a:r>
              <a:rPr lang="ru-RU" sz="1600" b="1" i="1" dirty="0" smtClean="0">
                <a:solidFill>
                  <a:schemeClr val="tx1"/>
                </a:solidFill>
              </a:rPr>
              <a:t>убили </a:t>
            </a:r>
            <a:r>
              <a:rPr lang="ru-RU" sz="1600" b="1" i="1" dirty="0">
                <a:solidFill>
                  <a:schemeClr val="tx1"/>
                </a:solidFill>
              </a:rPr>
              <a:t>Начальника жизни, – этого, может быть, не знали. И таким образом не их только оправдывает от преступлений, но и главных виновников зла. А если бы он обратил речь в обвинение, он сделал бы их более </a:t>
            </a:r>
            <a:r>
              <a:rPr lang="ru-RU" sz="1600" b="1" i="1" dirty="0" smtClean="0">
                <a:solidFill>
                  <a:schemeClr val="tx1"/>
                </a:solidFill>
              </a:rPr>
              <a:t>упорными».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3068960"/>
            <a:ext cx="8784976" cy="10801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«вера во Имя Господа Иисуса и была силой, которая дала исцеление хромому. Это выражение можно толковать трояким образом: 1) Исцеление произошло ради веры Апостолов, 2) Исцеление совершилось для того, чтобы свидетелей чуда привести к вере во Христа и 3) Ради веры хромого призвание Имени </a:t>
            </a:r>
            <a:r>
              <a:rPr lang="ru-RU" sz="1600" b="1" i="1" dirty="0" err="1">
                <a:solidFill>
                  <a:schemeClr val="tx1"/>
                </a:solidFill>
              </a:rPr>
              <a:t>Иисусова</a:t>
            </a:r>
            <a:r>
              <a:rPr lang="ru-RU" sz="1600" b="1" i="1" dirty="0">
                <a:solidFill>
                  <a:schemeClr val="tx1"/>
                </a:solidFill>
              </a:rPr>
              <a:t> исцелило </a:t>
            </a:r>
            <a:r>
              <a:rPr lang="ru-RU" sz="1600" b="1" i="1" dirty="0" smtClean="0">
                <a:solidFill>
                  <a:schemeClr val="tx1"/>
                </a:solidFill>
              </a:rPr>
              <a:t>его».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31640" y="188640"/>
            <a:ext cx="6552728" cy="43204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Речь ап. Петра по поводу исцеления хромого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79512" y="5157192"/>
            <a:ext cx="8784976" cy="158417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>
                <a:solidFill>
                  <a:schemeClr val="tx1"/>
                </a:solidFill>
              </a:rPr>
              <a:t>«Эта речь распадается на две части: в первой части святой Апостол Петр указывает народу истинного Виновника совершения этого чуда и цель его совершения, поясняя, что не они, Апостолы, совершили это чудо, но Бог для прославления Господа Иисуса, отвергнутого и умерщвленного Израилем; во второй части увещевает народ покаяться и обратиться ко Христу, чтобы получить оставление грехов и стать участником в обетованных пророками мессианских </a:t>
            </a:r>
            <a:r>
              <a:rPr lang="ru-RU" sz="1600" b="1" i="1" dirty="0" smtClean="0">
                <a:solidFill>
                  <a:schemeClr val="tx1"/>
                </a:solidFill>
              </a:rPr>
              <a:t>благословениях».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34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3" grpId="0" animBg="1"/>
      <p:bldP spid="3" grpId="1" animBg="1"/>
      <p:bldP spid="4" grpId="0" animBg="1"/>
      <p:bldP spid="2" grpId="0" animBg="1"/>
      <p:bldP spid="2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3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827630"/>
              </p:ext>
            </p:extLst>
          </p:nvPr>
        </p:nvGraphicFramePr>
        <p:xfrm>
          <a:off x="457200" y="1340768"/>
          <a:ext cx="8229600" cy="1889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2296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4, 1-4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1. Когда они говорили к народу, к ним приступили священники и начальники стражи при храме и саддукеи,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2. досадуя на то, что они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учат народ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и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проповедуют в Иисусе воскресение из мертвых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;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3. и наложили на них руки и отдали их под стражу до утра; ибо уже был вечер.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4. Многие же из слушавших слово уверовали; и было число таковых людей </a:t>
                      </a:r>
                      <a:r>
                        <a:rPr lang="ru-RU" sz="1600" b="1" dirty="0" smtClean="0">
                          <a:solidFill>
                            <a:srgbClr val="00B050"/>
                          </a:solidFill>
                        </a:rPr>
                        <a:t>около пяти тысяч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043608" y="404664"/>
            <a:ext cx="6984776" cy="43204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Заключение Апостолов Петра и Иоанна в </a:t>
            </a:r>
            <a:r>
              <a:rPr lang="ru-RU" sz="2200" b="1" dirty="0" smtClean="0">
                <a:solidFill>
                  <a:schemeClr val="tx1"/>
                </a:solidFill>
              </a:rPr>
              <a:t>темницу</a:t>
            </a:r>
            <a:endParaRPr lang="ru-RU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56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3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9751806"/>
              </p:ext>
            </p:extLst>
          </p:nvPr>
        </p:nvGraphicFramePr>
        <p:xfrm>
          <a:off x="179512" y="764704"/>
          <a:ext cx="8784976" cy="6039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784976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. 4, 5-22</a:t>
                      </a:r>
                      <a:endParaRPr lang="ru-RU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5. На другой день собрались в Иерусалим начальники их и старейшины, и книжники,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6. и Анна первосвященник, и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Каиафа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и Иоанн, и Александр, и прочие из рода первосвященнического;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7. и, поставив их посреди, спрашивали: какою силою или </a:t>
                      </a:r>
                      <a:r>
                        <a:rPr lang="ru-RU" sz="1500" b="1" dirty="0" smtClean="0">
                          <a:solidFill>
                            <a:srgbClr val="7030A0"/>
                          </a:solidFill>
                        </a:rPr>
                        <a:t>каким именем вы сделали это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?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8. Тогда Петр, исполнившись Духа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Святаго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сказал им: начальники народа и старейшины Израильские!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9. Если от нас сегодня требуют ответа в благодеянии человеку немощному, как он исцелен,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10. то да будет известно всем вам и всему народу Израильскому, что </a:t>
                      </a:r>
                      <a:r>
                        <a:rPr lang="ru-RU" sz="1500" b="1" dirty="0" smtClean="0">
                          <a:solidFill>
                            <a:srgbClr val="7030A0"/>
                          </a:solidFill>
                        </a:rPr>
                        <a:t>именем Иисуса Христа </a:t>
                      </a:r>
                      <a:r>
                        <a:rPr lang="ru-RU" sz="1500" b="1" dirty="0" err="1" smtClean="0">
                          <a:solidFill>
                            <a:srgbClr val="7030A0"/>
                          </a:solidFill>
                        </a:rPr>
                        <a:t>Назорея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Которого вы распяли, Которого Бог воскресил из мертвых, </a:t>
                      </a:r>
                      <a:r>
                        <a:rPr lang="ru-RU" sz="1500" b="1" dirty="0" smtClean="0">
                          <a:solidFill>
                            <a:srgbClr val="7030A0"/>
                          </a:solidFill>
                        </a:rPr>
                        <a:t>Им поставлен он перед вами здрав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11. Он есть камень, пренебреженный вами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зиждущими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но сделавшийся главою угла, и нет ни в ком ином спасения,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12. ибо нет другого имени под небом, данного человекам, которым надлежало бы нам спастись.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13. Видя смелость Петра и Иоанна и приметив, что они люди некнижные и простые, они удивлялись, между тем узнавали их, что они были с Иисусом;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14. видя же исцеленного человека, стоящего с ними, ничего не могли сказать вопреки.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15. И, приказав им выйти вон из синедриона, рассуждали между собою,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16. говоря: что нам делать с этими людьми? Ибо всем, живущим в Иерусалиме, известно, что ими сделано явное чудо, и мы не можем отвергнуть сего;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17. но, чтобы более не разгласилось это в народе, с угрозою запретим им, чтобы не говорили об имени сем никому из людей.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18. И, призвав их, приказали им отнюдь не говорить и не учить о имени Иисуса.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19. Но Петр и Иоанн сказали им в ответ: </a:t>
                      </a:r>
                      <a:r>
                        <a:rPr lang="ru-RU" sz="1500" b="1" dirty="0" smtClean="0">
                          <a:solidFill>
                            <a:srgbClr val="7030A0"/>
                          </a:solidFill>
                        </a:rPr>
                        <a:t>судите, справедливо ли пред Богом слушать вас более, нежели Бога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?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20. Мы не можем не говорить того, что видели и слышали.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21. Они же, пригрозив, отпустили их, не находя возможности наказать их, по причине народа; потому что все прославляли Бога за происшедшее.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22. Ибо лет более сорока было тому человеку, над которым сделалось сие чудо исцеления. </a:t>
                      </a:r>
                      <a:endParaRPr lang="ru-RU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/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2195736" y="188640"/>
            <a:ext cx="4824536" cy="36004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Допрос Апостолов в синедрионе</a:t>
            </a:r>
          </a:p>
        </p:txBody>
      </p:sp>
    </p:spTree>
    <p:extLst>
      <p:ext uri="{BB962C8B-B14F-4D97-AF65-F5344CB8AC3E}">
        <p14:creationId xmlns:p14="http://schemas.microsoft.com/office/powerpoint/2010/main" val="224691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5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1109900"/>
              </p:ext>
            </p:extLst>
          </p:nvPr>
        </p:nvGraphicFramePr>
        <p:xfrm>
          <a:off x="323528" y="1124744"/>
          <a:ext cx="8496944" cy="43281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496944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4, 23-31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23. Быв отпущены, они пришли к своим и пересказали, что говорили им первосвященники и старейшины.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24. Они же, выслушав, единодушно возвысили голос к Богу и сказали: Владыко Боже, сотворивший небо и землю и море и все, что в них!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25. Ты устами отца нашего Давида, раба Твоего, сказал Духом Святым: что мятутся язычники, и народы замышляют тщетное?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26. Восстали цари земные, и князи собрались вместе на Господа и на Христа Его.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27. Ибо поистине собрались в городе сем на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Святаго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Сына Твоего Иисуса, помазанного Тобою, Ирод и Понтий Пилат с язычниками и народом Израильским,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28. чтобы сделать то, чему быть предопределила рука Твоя и совет Твой.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29. И ныне, Господи, воззри на угрозы их, и дай рабам Твоим со всею смелостью говорить слово Твое,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30. тогда как Ты простираешь руку Твою на исцеления и на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соделание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знамений и чудес именем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Святаго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Сына Твоего Иисуса.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31. И, по молитве их, поколебалось место, где они были собраны, и исполнились все Духа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Святаго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и говорили слово Божие с дерзновением.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331640" y="260648"/>
            <a:ext cx="6408712" cy="43204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Молитва Апостолов и ниспослание Святого Духа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23528" y="4293096"/>
            <a:ext cx="8496944" cy="201622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5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500" b="1" i="1" dirty="0" smtClean="0">
                <a:solidFill>
                  <a:schemeClr val="tx1"/>
                </a:solidFill>
              </a:rPr>
              <a:t>: «В </a:t>
            </a:r>
            <a:r>
              <a:rPr lang="ru-RU" sz="1500" b="1" i="1" dirty="0">
                <a:solidFill>
                  <a:schemeClr val="tx1"/>
                </a:solidFill>
              </a:rPr>
              <a:t>этой молитве они искали первого утешения и ободрения, предавая все дело в руки Божии и испрашивая у Бога лишь дерзновения в </a:t>
            </a:r>
            <a:r>
              <a:rPr lang="ru-RU" sz="1500" b="1" i="1" dirty="0" err="1">
                <a:solidFill>
                  <a:schemeClr val="tx1"/>
                </a:solidFill>
              </a:rPr>
              <a:t>проповедании</a:t>
            </a:r>
            <a:r>
              <a:rPr lang="ru-RU" sz="1500" b="1" i="1" dirty="0">
                <a:solidFill>
                  <a:schemeClr val="tx1"/>
                </a:solidFill>
              </a:rPr>
              <a:t> истины. </a:t>
            </a:r>
            <a:r>
              <a:rPr lang="ru-RU" sz="1500" b="1" i="1" dirty="0" smtClean="0">
                <a:solidFill>
                  <a:schemeClr val="tx1"/>
                </a:solidFill>
              </a:rPr>
              <a:t>В </a:t>
            </a:r>
            <a:r>
              <a:rPr lang="ru-RU" sz="1500" b="1" i="1" dirty="0">
                <a:solidFill>
                  <a:schemeClr val="tx1"/>
                </a:solidFill>
              </a:rPr>
              <a:t>основу молитвы </a:t>
            </a:r>
            <a:r>
              <a:rPr lang="ru-RU" sz="1500" b="1" i="1" dirty="0" smtClean="0">
                <a:solidFill>
                  <a:schemeClr val="tx1"/>
                </a:solidFill>
              </a:rPr>
              <a:t>поло-</a:t>
            </a:r>
            <a:r>
              <a:rPr lang="ru-RU" sz="1500" b="1" i="1" dirty="0" err="1" smtClean="0">
                <a:solidFill>
                  <a:schemeClr val="tx1"/>
                </a:solidFill>
              </a:rPr>
              <a:t>жено</a:t>
            </a:r>
            <a:r>
              <a:rPr lang="ru-RU" sz="1500" b="1" i="1" dirty="0" smtClean="0">
                <a:solidFill>
                  <a:schemeClr val="tx1"/>
                </a:solidFill>
              </a:rPr>
              <a:t> </a:t>
            </a:r>
            <a:r>
              <a:rPr lang="ru-RU" sz="1500" b="1" i="1" dirty="0" err="1">
                <a:solidFill>
                  <a:schemeClr val="tx1"/>
                </a:solidFill>
              </a:rPr>
              <a:t>псаломское</a:t>
            </a:r>
            <a:r>
              <a:rPr lang="ru-RU" sz="1500" b="1" i="1" dirty="0">
                <a:solidFill>
                  <a:schemeClr val="tx1"/>
                </a:solidFill>
              </a:rPr>
              <a:t> изречение Давида, в котором последний с евангельской наглядностью </a:t>
            </a:r>
            <a:r>
              <a:rPr lang="ru-RU" sz="1500" b="1" i="1" dirty="0" err="1" smtClean="0">
                <a:solidFill>
                  <a:schemeClr val="tx1"/>
                </a:solidFill>
              </a:rPr>
              <a:t>изобра-жает</a:t>
            </a:r>
            <a:r>
              <a:rPr lang="ru-RU" sz="1500" b="1" i="1" dirty="0" smtClean="0">
                <a:solidFill>
                  <a:schemeClr val="tx1"/>
                </a:solidFill>
              </a:rPr>
              <a:t> </a:t>
            </a:r>
            <a:r>
              <a:rPr lang="ru-RU" sz="1500" b="1" i="1" dirty="0">
                <a:solidFill>
                  <a:schemeClr val="tx1"/>
                </a:solidFill>
              </a:rPr>
              <a:t>восстание против Мессии и в лице Его — против Самого Бога </a:t>
            </a:r>
            <a:r>
              <a:rPr lang="ru-RU" sz="1500" b="1" i="1" dirty="0" smtClean="0">
                <a:solidFill>
                  <a:schemeClr val="tx1"/>
                </a:solidFill>
              </a:rPr>
              <a:t>Отца</a:t>
            </a:r>
            <a:r>
              <a:rPr lang="ru-RU" sz="1500" b="1" i="1" dirty="0">
                <a:solidFill>
                  <a:schemeClr val="tx1"/>
                </a:solidFill>
              </a:rPr>
              <a:t>. Дальнейший смысл молитвы, как выражает его святой Иоанн Златоуст: «приведи все это к концу и </a:t>
            </a:r>
            <a:r>
              <a:rPr lang="ru-RU" sz="1500" b="1" i="1" dirty="0" smtClean="0">
                <a:solidFill>
                  <a:schemeClr val="tx1"/>
                </a:solidFill>
              </a:rPr>
              <a:t>покажи</a:t>
            </a:r>
            <a:r>
              <a:rPr lang="ru-RU" sz="1500" b="1" i="1" dirty="0">
                <a:solidFill>
                  <a:schemeClr val="tx1"/>
                </a:solidFill>
              </a:rPr>
              <a:t>, что они замышляли тщетно», то есть, что невозможно остановить </a:t>
            </a:r>
            <a:r>
              <a:rPr lang="ru-RU" sz="1500" b="1" i="1" dirty="0" err="1">
                <a:solidFill>
                  <a:schemeClr val="tx1"/>
                </a:solidFill>
              </a:rPr>
              <a:t>благовестие</a:t>
            </a:r>
            <a:r>
              <a:rPr lang="ru-RU" sz="1500" b="1" i="1" dirty="0">
                <a:solidFill>
                  <a:schemeClr val="tx1"/>
                </a:solidFill>
              </a:rPr>
              <a:t> о распятом и воскресшем Мессии. Заключают они молитву </a:t>
            </a:r>
            <a:r>
              <a:rPr lang="ru-RU" sz="1500" b="1" i="1" dirty="0" smtClean="0">
                <a:solidFill>
                  <a:schemeClr val="tx1"/>
                </a:solidFill>
              </a:rPr>
              <a:t>просьбой </a:t>
            </a:r>
            <a:r>
              <a:rPr lang="ru-RU" sz="1500" b="1" i="1" dirty="0">
                <a:solidFill>
                  <a:schemeClr val="tx1"/>
                </a:solidFill>
              </a:rPr>
              <a:t>о даровании им «смелости» и «дерзновения» проповедовать о Христе, подкрепляя эту проповедь «знамениями и чудесами</a:t>
            </a:r>
            <a:r>
              <a:rPr lang="ru-RU" sz="1500" b="1" i="1" dirty="0" smtClean="0">
                <a:solidFill>
                  <a:schemeClr val="tx1"/>
                </a:solidFill>
              </a:rPr>
              <a:t>»».</a:t>
            </a:r>
            <a:endParaRPr lang="ru-RU" sz="15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965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2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5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3990650"/>
              </p:ext>
            </p:extLst>
          </p:nvPr>
        </p:nvGraphicFramePr>
        <p:xfrm>
          <a:off x="457200" y="1340768"/>
          <a:ext cx="8229600" cy="28651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2296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4, 32-37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32. У множества же уверовавших было одно сердце и одна душа; и никто ничего из имения своего не называл своим, но все у них было общее.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33. Апостолы же с великою силою свидетельствовали о воскресении Господа Иисуса Христа; и великая благодать была на всех их.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34. Не было между ними никого нуждающегося; ибо все, которые владели землями или домами, продавая их, приносили цену проданного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35. и полагали к ногам Апостолов; и каждому давалось, в чем кто имел нужду.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36. Так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Иосия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прозванный от Апостолов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Варнавою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что значит — сын утешения, левит, родом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Кипрянин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37. у которого была своя земля, продав ее, принес деньги и положил к ногам Апостолов. 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979712" y="404664"/>
            <a:ext cx="5184576" cy="36004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Взаимная любовь среди христиан 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23528" y="4365104"/>
            <a:ext cx="8496944" cy="230425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500" b="1" dirty="0" err="1" smtClean="0">
                <a:solidFill>
                  <a:schemeClr val="tx1"/>
                </a:solidFill>
              </a:rPr>
              <a:t>Прп</a:t>
            </a:r>
            <a:r>
              <a:rPr lang="ru-RU" sz="1500" b="1" dirty="0" smtClean="0">
                <a:solidFill>
                  <a:schemeClr val="tx1"/>
                </a:solidFill>
              </a:rPr>
              <a:t>. </a:t>
            </a:r>
            <a:r>
              <a:rPr lang="ru-RU" sz="1500" b="1" dirty="0">
                <a:solidFill>
                  <a:schemeClr val="tx1"/>
                </a:solidFill>
              </a:rPr>
              <a:t>Максим Исповедник: </a:t>
            </a:r>
            <a:r>
              <a:rPr lang="ru-RU" sz="1500" b="1" i="1" dirty="0">
                <a:solidFill>
                  <a:schemeClr val="tx1"/>
                </a:solidFill>
              </a:rPr>
              <a:t>«велико и почти неисчислимо число мужей, жен и детей, которые разнятся и сильно отличаются друг от друга родом и видом, национальностью и языком, образом жизни и возрастом, умонастроением и искусством, обычаями, нравами и навыками, знаниями и положением </a:t>
            </a:r>
            <a:r>
              <a:rPr lang="ru-RU" sz="1500" b="1" i="1" dirty="0" smtClean="0">
                <a:solidFill>
                  <a:schemeClr val="tx1"/>
                </a:solidFill>
              </a:rPr>
              <a:t>в обществе, </a:t>
            </a:r>
            <a:r>
              <a:rPr lang="ru-RU" sz="1500" b="1" i="1" dirty="0">
                <a:solidFill>
                  <a:schemeClr val="tx1"/>
                </a:solidFill>
              </a:rPr>
              <a:t>а также судьбами, характерами и душевными свойствами. Оказываясь же в Церкви, они возрождаются и </a:t>
            </a:r>
            <a:r>
              <a:rPr lang="ru-RU" sz="1500" b="1" i="1" dirty="0" err="1">
                <a:solidFill>
                  <a:schemeClr val="tx1"/>
                </a:solidFill>
              </a:rPr>
              <a:t>воссозидаются</a:t>
            </a:r>
            <a:r>
              <a:rPr lang="ru-RU" sz="1500" b="1" i="1" dirty="0">
                <a:solidFill>
                  <a:schemeClr val="tx1"/>
                </a:solidFill>
              </a:rPr>
              <a:t> Духом; Она дарует и сообщает всем в равной мере единый божественный образ и наименование — то есть быть и называться Христовыми. И еще Она дарует им, в соответствии с верой, единую и простую, неделимую и нераздельную связь, которая не позволяет проявляться (даже если они и существуют) многим и бесчисленным различиям каждого, возводя всех к всеобщности и соединяя их в </a:t>
            </a:r>
            <a:r>
              <a:rPr lang="ru-RU" sz="1500" b="1" i="1" dirty="0" smtClean="0">
                <a:solidFill>
                  <a:schemeClr val="tx1"/>
                </a:solidFill>
              </a:rPr>
              <a:t>ней».</a:t>
            </a:r>
            <a:endParaRPr lang="ru-RU" sz="15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070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2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tx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6573424"/>
              </p:ext>
            </p:extLst>
          </p:nvPr>
        </p:nvGraphicFramePr>
        <p:xfrm>
          <a:off x="323528" y="980728"/>
          <a:ext cx="8496944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6944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5, 1-11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1. Некоторый же муж, именем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Анания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с женою своею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Сапфирою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продав имение,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2. утаил из цены, с ведома и жены своей, а некоторую часть принес и положил к ногам Апостолов.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3. Но Петр сказал: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Анания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! Для чего ты допустил сатане вложить в сердце твое мысль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солгать Духу Святому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и утаить из цены земли?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4. Чем ты владел, не твое ли было, и приобретенное продажею не в твоей ли власти находилось? Для чего ты положил это в сердце твоем?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Ты солгал не человекам, а Богу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5. Услышав сии слова,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Анания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пал бездыханен; и великий страх объял всех, слышавших это.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6. И встав, юноши приготовили его к погребению и, вынеся, похоронили.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7. Часа через три после сего пришла и жена его, не зная о случившемся.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8. Петр же спросил ее: скажи мне, за столько ли продали вы землю? Она сказала: да, за столько.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9. Но Петр сказал ей: что это согласились вы искусить Духа Господня? вот, входят в двери погребавшие мужа твоего; и тебя вынесут.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10. Вдруг она упала у ног его и испустила дух. И юноши, войдя, нашли ее мертвою и, вынеся, похоронили подле мужа ее.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11. И великий страх объял всю 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церковь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и всех слышавших это. 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323528" y="4293096"/>
            <a:ext cx="8496944" cy="216024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</a:t>
            </a:r>
            <a:r>
              <a:rPr lang="ru-RU" sz="1600" b="1" i="1" dirty="0" err="1">
                <a:solidFill>
                  <a:schemeClr val="tx1"/>
                </a:solidFill>
              </a:rPr>
              <a:t>Анания</a:t>
            </a:r>
            <a:r>
              <a:rPr lang="ru-RU" sz="1600" b="1" i="1" dirty="0">
                <a:solidFill>
                  <a:schemeClr val="tx1"/>
                </a:solidFill>
              </a:rPr>
              <a:t> и Сапфира, продав имение, утаили из вырученной от продажи цены и лишь некоторую часть принесли в общую кассу к Апостолам, сказав, что принесенное ими — все, что было выручено за </a:t>
            </a:r>
            <a:r>
              <a:rPr lang="ru-RU" sz="1600" b="1" i="1" dirty="0" smtClean="0">
                <a:solidFill>
                  <a:schemeClr val="tx1"/>
                </a:solidFill>
              </a:rPr>
              <a:t>проданное. </a:t>
            </a:r>
            <a:r>
              <a:rPr lang="ru-RU" sz="1600" b="1" i="1" dirty="0">
                <a:solidFill>
                  <a:schemeClr val="tx1"/>
                </a:solidFill>
              </a:rPr>
              <a:t>В этом поступке выразилось не только их своекорыстие, но и намеренная, сознательная ложь, а главное — фарисейское лицемерие. Они хотели представиться такими же самоотверженными, как и другие, не будучи таковыми. Это было первое темное пятно на светлом фоне святого общества первых христиан, а потому такой поступок не мог остаться без самого строгого наказания на вразумление </a:t>
            </a:r>
            <a:r>
              <a:rPr lang="ru-RU" sz="1600" b="1" i="1" dirty="0" smtClean="0">
                <a:solidFill>
                  <a:schemeClr val="tx1"/>
                </a:solidFill>
              </a:rPr>
              <a:t>всем».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11760" y="260648"/>
            <a:ext cx="432048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История </a:t>
            </a:r>
            <a:r>
              <a:rPr lang="ru-RU" sz="2200" b="1" dirty="0" err="1">
                <a:solidFill>
                  <a:schemeClr val="tx1"/>
                </a:solidFill>
              </a:rPr>
              <a:t>Анании</a:t>
            </a:r>
            <a:r>
              <a:rPr lang="ru-RU" sz="2200" b="1" dirty="0">
                <a:solidFill>
                  <a:schemeClr val="tx1"/>
                </a:solidFill>
              </a:rPr>
              <a:t> и Сапфиры</a:t>
            </a:r>
          </a:p>
        </p:txBody>
      </p:sp>
    </p:spTree>
    <p:extLst>
      <p:ext uri="{BB962C8B-B14F-4D97-AF65-F5344CB8AC3E}">
        <p14:creationId xmlns:p14="http://schemas.microsoft.com/office/powerpoint/2010/main" val="103121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4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7134842"/>
              </p:ext>
            </p:extLst>
          </p:nvPr>
        </p:nvGraphicFramePr>
        <p:xfrm>
          <a:off x="251521" y="764704"/>
          <a:ext cx="8640959" cy="5924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640959"/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5, 12-25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12. Руками же Апостолов совершались в народе многие знамения и чудеса; и все единодушно пребывали в притворе Соломоновом.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13. Из посторонних же никто не смел пристать к ним, а народ прославлял их.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14. Верующих же более и более присоединялось к Господу, множество мужчин и женщин,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15. так что выносили больных на улицы и полагали на постелях и кроватях, дабы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хотя тень проходящего Петра осенила кого из них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16. Сходились также в Иерусалим многие из окрестных городов, неся больных и нечистыми духами одержимых, которые и исцелялись все.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17. Первосвященник же и с ним все, принадлежавшие к ереси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саддукейской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исполнились зависти,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18. и наложили руки свои на Апостолов, и заключили их в народную темницу.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19. Но Ангел Господень ночью отворил двери темницы и, выведя их, сказал: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20. идите и, став в храме, говорите народу все сии слова жизни.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21. Они, выслушав, вошли утром в храм и учили. Между тем первосвященник и которые с ним, придя, созвали синедрион и всех старейшин из сынов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Израилевых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и послали в темницу привести Апостолов.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22. Но служители, придя, не нашли их в темнице и, возвратившись, донесли,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23. говоря: темницу мы нашли запертою со всею предосторожностью и стражей стоящими перед дверями; но, отворив, не нашли в ней никого.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24. Когда услышали эти слова первосвященник, начальник стражи и прочие первосвященники, недоумевали, что бы это значило.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25. Пришел же некто и донес им, говоря: вот, мужи, которых вы заключили в темницу, стоят в храме и учат народ. </a:t>
                      </a:r>
                    </a:p>
                  </a:txBody>
                  <a:tcPr marL="18000" marR="18000" marT="18000" marB="18000"/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691680" y="188640"/>
            <a:ext cx="5688632" cy="36004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Новое гонение на </a:t>
            </a:r>
            <a:r>
              <a:rPr lang="ru-RU" sz="2200" b="1" dirty="0" smtClean="0">
                <a:solidFill>
                  <a:schemeClr val="tx1"/>
                </a:solidFill>
              </a:rPr>
              <a:t>Апостолов синедриона</a:t>
            </a:r>
            <a:endParaRPr lang="ru-RU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43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tx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403648" y="332656"/>
            <a:ext cx="6192688" cy="43204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Книга Деяний святых апостолов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052736"/>
            <a:ext cx="8496944" cy="547260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r>
              <a:rPr lang="ru-RU" sz="1700" b="1" dirty="0">
                <a:solidFill>
                  <a:schemeClr val="tx1"/>
                </a:solidFill>
              </a:rPr>
              <a:t>Авторство</a:t>
            </a:r>
            <a:r>
              <a:rPr lang="ru-RU" sz="1700" dirty="0">
                <a:solidFill>
                  <a:schemeClr val="tx1"/>
                </a:solidFill>
              </a:rPr>
              <a:t> - написана евангелистом </a:t>
            </a:r>
            <a:r>
              <a:rPr lang="ru-RU" sz="1700" dirty="0" smtClean="0">
                <a:solidFill>
                  <a:schemeClr val="tx1"/>
                </a:solidFill>
              </a:rPr>
              <a:t>Лукой: «</a:t>
            </a:r>
            <a:r>
              <a:rPr lang="ru-RU" sz="1700" dirty="0">
                <a:solidFill>
                  <a:schemeClr val="tx1"/>
                </a:solidFill>
              </a:rPr>
              <a:t>Первую книгу написал я к тебе, Феофил, о всем, что Иисус делал и чему учил от начала до того дня, в который Он </a:t>
            </a:r>
            <a:r>
              <a:rPr lang="ru-RU" sz="1700" dirty="0" smtClean="0">
                <a:solidFill>
                  <a:schemeClr val="tx1"/>
                </a:solidFill>
              </a:rPr>
              <a:t>вознесся» (</a:t>
            </a:r>
            <a:r>
              <a:rPr lang="ru-RU" sz="1700" dirty="0" err="1" smtClean="0">
                <a:solidFill>
                  <a:schemeClr val="tx1"/>
                </a:solidFill>
              </a:rPr>
              <a:t>Деян</a:t>
            </a:r>
            <a:r>
              <a:rPr lang="ru-RU" sz="1700" dirty="0" smtClean="0">
                <a:solidFill>
                  <a:schemeClr val="tx1"/>
                </a:solidFill>
              </a:rPr>
              <a:t>. 1, 1).</a:t>
            </a:r>
          </a:p>
          <a:p>
            <a:r>
              <a:rPr lang="ru-RU" sz="1700" b="1" dirty="0"/>
              <a:t>Поводом к  написанию </a:t>
            </a:r>
            <a:r>
              <a:rPr lang="ru-RU" sz="1700" b="1" dirty="0" smtClean="0"/>
              <a:t>книги </a:t>
            </a:r>
            <a:r>
              <a:rPr lang="ru-RU" sz="1700" dirty="0" smtClean="0"/>
              <a:t>– 1) желание </a:t>
            </a:r>
            <a:r>
              <a:rPr lang="ru-RU" sz="1700" dirty="0"/>
              <a:t>писателя оставить державному Феофилу утверждение в преподанном ему учении веры или, как выражается сам евангелист, дать ему второе слово, </a:t>
            </a:r>
            <a:r>
              <a:rPr lang="ru-RU" sz="1700" dirty="0" smtClean="0"/>
              <a:t>продолжить то, </a:t>
            </a:r>
            <a:r>
              <a:rPr lang="ru-RU" sz="1700" dirty="0"/>
              <a:t>что было им написано в </a:t>
            </a:r>
            <a:r>
              <a:rPr lang="ru-RU" sz="1700" dirty="0" smtClean="0"/>
              <a:t>Евангелии и довести </a:t>
            </a:r>
            <a:r>
              <a:rPr lang="ru-RU" sz="1700" dirty="0"/>
              <a:t>историю христианства </a:t>
            </a:r>
            <a:r>
              <a:rPr lang="ru-RU" sz="1700" dirty="0" smtClean="0"/>
              <a:t>до времени жизни самого Феофила; 2) оставить </a:t>
            </a:r>
            <a:r>
              <a:rPr lang="ru-RU" sz="1700" dirty="0"/>
              <a:t>верное слово очевидца об утверждении и распространении Церкви Христовой и трудах и действиях первых ее распространителей – апостолов, которые </a:t>
            </a:r>
            <a:r>
              <a:rPr lang="ru-RU" sz="1700" dirty="0" smtClean="0"/>
              <a:t>вместе </a:t>
            </a:r>
            <a:r>
              <a:rPr lang="ru-RU" sz="1700" dirty="0"/>
              <a:t>с Петром и Павлом </a:t>
            </a:r>
            <a:r>
              <a:rPr lang="ru-RU" sz="1700" dirty="0" smtClean="0"/>
              <a:t>пронесли свою благую весть по </a:t>
            </a:r>
            <a:r>
              <a:rPr lang="ru-RU" sz="1700" dirty="0"/>
              <a:t>всей </a:t>
            </a:r>
            <a:r>
              <a:rPr lang="ru-RU" sz="1700" dirty="0" smtClean="0"/>
              <a:t>вселенной.</a:t>
            </a:r>
          </a:p>
          <a:p>
            <a:r>
              <a:rPr lang="ru-RU" sz="1700" b="1" dirty="0" smtClean="0"/>
              <a:t>Время </a:t>
            </a:r>
            <a:r>
              <a:rPr lang="ru-RU" sz="1700" b="1" dirty="0"/>
              <a:t>написания </a:t>
            </a:r>
            <a:r>
              <a:rPr lang="ru-RU" sz="1700" b="1" dirty="0" smtClean="0"/>
              <a:t>книги </a:t>
            </a:r>
            <a:r>
              <a:rPr lang="ru-RU" sz="1700" dirty="0" smtClean="0"/>
              <a:t>– книга написана </a:t>
            </a:r>
            <a:r>
              <a:rPr lang="ru-RU" sz="1700" dirty="0"/>
              <a:t>во время пребывания апостола Павла в узах в </a:t>
            </a:r>
            <a:r>
              <a:rPr lang="ru-RU" sz="1700" dirty="0" smtClean="0"/>
              <a:t>Риме (этим оканчивается книга). Согласно кн. </a:t>
            </a:r>
            <a:r>
              <a:rPr lang="ru-RU" sz="1700" dirty="0" err="1" smtClean="0"/>
              <a:t>Деян</a:t>
            </a:r>
            <a:r>
              <a:rPr lang="ru-RU" sz="1700" dirty="0" smtClean="0"/>
              <a:t>. ап. </a:t>
            </a:r>
            <a:r>
              <a:rPr lang="ru-RU" sz="1700" dirty="0"/>
              <a:t>Павел был заключен под стражу при римском правителе Феликсе и пробыл в заключении два года. </a:t>
            </a:r>
            <a:r>
              <a:rPr lang="ru-RU" sz="1700" dirty="0" smtClean="0"/>
              <a:t>Когда на его </a:t>
            </a:r>
            <a:r>
              <a:rPr lang="ru-RU" sz="1700" dirty="0"/>
              <a:t>место </a:t>
            </a:r>
            <a:r>
              <a:rPr lang="ru-RU" sz="1700" dirty="0" smtClean="0"/>
              <a:t>заступил </a:t>
            </a:r>
            <a:r>
              <a:rPr lang="ru-RU" sz="1700" dirty="0"/>
              <a:t>Порций </a:t>
            </a:r>
            <a:r>
              <a:rPr lang="ru-RU" sz="1700" dirty="0" err="1"/>
              <a:t>Фест</a:t>
            </a:r>
            <a:r>
              <a:rPr lang="ru-RU" sz="1700" dirty="0"/>
              <a:t> (</a:t>
            </a:r>
            <a:r>
              <a:rPr lang="ru-RU" sz="1700" dirty="0" err="1"/>
              <a:t>Деян</a:t>
            </a:r>
            <a:r>
              <a:rPr lang="ru-RU" sz="1700" dirty="0"/>
              <a:t>. </a:t>
            </a:r>
            <a:r>
              <a:rPr lang="ru-RU" sz="1700" dirty="0" smtClean="0"/>
              <a:t>24, 27</a:t>
            </a:r>
            <a:r>
              <a:rPr lang="ru-RU" sz="1700" dirty="0"/>
              <a:t>), </a:t>
            </a:r>
            <a:r>
              <a:rPr lang="ru-RU" sz="1700" dirty="0" smtClean="0"/>
              <a:t>тот </a:t>
            </a:r>
            <a:r>
              <a:rPr lang="ru-RU" sz="1700" dirty="0"/>
              <a:t>отправил апостола в Рим на суд кесаря. </a:t>
            </a:r>
            <a:r>
              <a:rPr lang="ru-RU" sz="1700" dirty="0" smtClean="0"/>
              <a:t>Известно, что Феликс был </a:t>
            </a:r>
            <a:r>
              <a:rPr lang="ru-RU" sz="1700" dirty="0"/>
              <a:t>сменен в 61 году, в седьмой год правления Нерона. </a:t>
            </a:r>
            <a:r>
              <a:rPr lang="ru-RU" sz="1700" dirty="0" smtClean="0"/>
              <a:t>Соответственно в </a:t>
            </a:r>
            <a:r>
              <a:rPr lang="ru-RU" sz="1700" dirty="0"/>
              <a:t>этом же году, зимою, Павел был отправлен в Рим и прибыл туда в </a:t>
            </a:r>
            <a:r>
              <a:rPr lang="ru-RU" sz="1700" dirty="0" smtClean="0"/>
              <a:t>нач. </a:t>
            </a:r>
            <a:r>
              <a:rPr lang="ru-RU" sz="1700" dirty="0"/>
              <a:t>62 </a:t>
            </a:r>
            <a:r>
              <a:rPr lang="ru-RU" sz="1700" dirty="0" smtClean="0"/>
              <a:t>года, где на протяжении 2 лет (62-63 гг.) находился </a:t>
            </a:r>
            <a:r>
              <a:rPr lang="ru-RU" sz="1700" dirty="0"/>
              <a:t>под стражею, и именно в это время могла быть написана книга Деяний апостольских</a:t>
            </a:r>
            <a:r>
              <a:rPr lang="ru-RU" sz="1700" dirty="0" smtClean="0"/>
              <a:t>. </a:t>
            </a:r>
          </a:p>
          <a:p>
            <a:r>
              <a:rPr lang="ru-RU" sz="1700" b="1" dirty="0"/>
              <a:t>Место </a:t>
            </a:r>
            <a:r>
              <a:rPr lang="ru-RU" sz="1700" b="1" dirty="0" smtClean="0"/>
              <a:t>написания </a:t>
            </a:r>
            <a:r>
              <a:rPr lang="ru-RU" sz="1700" dirty="0" smtClean="0"/>
              <a:t>– Рим. </a:t>
            </a:r>
          </a:p>
          <a:p>
            <a:r>
              <a:rPr lang="ru-RU" sz="1700" b="1" dirty="0"/>
              <a:t>Цель </a:t>
            </a:r>
            <a:r>
              <a:rPr lang="ru-RU" sz="1700" b="1" dirty="0" smtClean="0"/>
              <a:t>написания – </a:t>
            </a:r>
            <a:r>
              <a:rPr lang="ru-RU" sz="1700" dirty="0" smtClean="0"/>
              <a:t>показать как зарождалась и распространялась Церковь Христова от Сионской горницы до пределов вселенной. </a:t>
            </a:r>
            <a:endParaRPr lang="ru-RU" sz="1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17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4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2873558"/>
              </p:ext>
            </p:extLst>
          </p:nvPr>
        </p:nvGraphicFramePr>
        <p:xfrm>
          <a:off x="251520" y="337912"/>
          <a:ext cx="8640960" cy="6259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640960"/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5,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</a:rPr>
                        <a:t> 26-42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26. Тогда начальник стражи пошел со служителями и привел их без принуждения, потому что боялись народа, чтобы не побили их камнями.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27. Приведя же их, поставили в синедрионе; и спросил их первосвященник, говоря: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28. не запретили ли мы вам накрепко учить о имени сем? и вот, вы наполнили Иерусалим учением вашим и хотите навести на нас кровь Того Человека.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29. Петр же и Апостолы в ответ сказали: </a:t>
                      </a:r>
                      <a:r>
                        <a:rPr lang="ru-RU" sz="1500" b="1" dirty="0" smtClean="0">
                          <a:solidFill>
                            <a:srgbClr val="7030A0"/>
                          </a:solidFill>
                        </a:rPr>
                        <a:t>должно повиноваться больше Богу, нежели человекам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30. Бог отцов наших воскресил Иисуса, Которого вы умертвили, повесив на древе.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31. Его возвысил Бог десницею Своею в Начальника и Спасителя, дабы дать Израилю покаяние и прощение грехов.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32. Свидетели Ему в сем мы и Дух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Святый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Которого Бог дал повинующимся Ему.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33. Слышав это, они разрывались от гнева и умышляли умертвить их.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34. Встав же в синедрионе, некто фарисей, именем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Гамалиил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законоучитель, уважаемый всем народом, приказал вывести Апостолов на короткое время,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35. а им сказал: мужи Израильские! подумайте сами с собою о людях сих, что вам с ними делать.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36. Ибо незадолго перед сим явился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Февда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выдавая себя за кого-то великого, и к нему пристало около четырехсот человек; но он был убит, и все, которые слушались его, рассеялись и исчезли.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37. После него во время переписи явился Иуда Галилеянин и увлек за собою довольно народа; но он погиб, и все, которые слушались его, рассыпались.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38. И ныне, говорю вам, отстаньте от людей сих и оставьте их; ибо если это предприятие и это дело — от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человеков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то оно разрушится,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39. а если от Бога, то вы не можете разрушить его; берегитесь, чтобы вам не оказаться и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богопротивниками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40. Они послушались его; и, призвав Апостолов, били их и, запретив им говорить о имени Иисуса, отпустили их.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41. Они же пошли из синедриона, радуясь, что за имя Господа Иисуса удостоились принять бесчестие.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42. И всякий день в храме и по домам не переставали учить и благовествовать об Иисусе Христе. </a:t>
                      </a:r>
                    </a:p>
                  </a:txBody>
                  <a:tcPr marL="18000" marR="18000" marT="18000" marB="18000"/>
                </a:tc>
              </a:tr>
            </a:tbl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179512" y="1340768"/>
            <a:ext cx="8784976" cy="18002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>
                <a:solidFill>
                  <a:schemeClr val="tx1"/>
                </a:solidFill>
              </a:rPr>
              <a:t>На защиту апостолов в Синедрионе восстает </a:t>
            </a:r>
            <a:r>
              <a:rPr lang="ru-RU" sz="1600" b="1" i="1" dirty="0" err="1">
                <a:solidFill>
                  <a:schemeClr val="tx1"/>
                </a:solidFill>
              </a:rPr>
              <a:t>Гамалиил</a:t>
            </a:r>
            <a:r>
              <a:rPr lang="ru-RU" sz="1600" b="1" i="1" dirty="0">
                <a:solidFill>
                  <a:schemeClr val="tx1"/>
                </a:solidFill>
              </a:rPr>
              <a:t>, не как тайный последователь учения Христова, подобно Никодиму, а как умный и осторожный судья, взвешивающий все данные для произнесения суда над людьми, которые пред ним стояли. К такой же осторожности и благоразумию призывает </a:t>
            </a:r>
            <a:r>
              <a:rPr lang="ru-RU" sz="1600" b="1" i="1" dirty="0" err="1">
                <a:solidFill>
                  <a:schemeClr val="tx1"/>
                </a:solidFill>
              </a:rPr>
              <a:t>Гамалиил</a:t>
            </a:r>
            <a:r>
              <a:rPr lang="ru-RU" sz="1600" b="1" i="1" dirty="0">
                <a:solidFill>
                  <a:schemeClr val="tx1"/>
                </a:solidFill>
              </a:rPr>
              <a:t> и других членов Синедриона (в апокрифах и позднейших сказаниях </a:t>
            </a:r>
            <a:r>
              <a:rPr lang="ru-RU" sz="1600" b="1" i="1" dirty="0" err="1">
                <a:solidFill>
                  <a:schemeClr val="tx1"/>
                </a:solidFill>
              </a:rPr>
              <a:t>Гамалиил</a:t>
            </a:r>
            <a:r>
              <a:rPr lang="ru-RU" sz="1600" b="1" i="1" dirty="0">
                <a:solidFill>
                  <a:schemeClr val="tx1"/>
                </a:solidFill>
              </a:rPr>
              <a:t> считается тайным христианином или расположенным к христианству и потом обратившемуся ко Христу, но ни евангелист Лука, ни апостол Павел, ученик </a:t>
            </a:r>
            <a:r>
              <a:rPr lang="ru-RU" sz="1600" b="1" i="1" dirty="0" err="1">
                <a:solidFill>
                  <a:schemeClr val="tx1"/>
                </a:solidFill>
              </a:rPr>
              <a:t>Гамалиила</a:t>
            </a:r>
            <a:r>
              <a:rPr lang="ru-RU" sz="1600" b="1" i="1" dirty="0">
                <a:solidFill>
                  <a:schemeClr val="tx1"/>
                </a:solidFill>
              </a:rPr>
              <a:t>, об этом обращении не упоминают</a:t>
            </a:r>
            <a:r>
              <a:rPr lang="ru-RU" sz="1600" b="1" i="1" dirty="0" smtClean="0">
                <a:solidFill>
                  <a:schemeClr val="tx1"/>
                </a:solidFill>
              </a:rPr>
              <a:t>).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4725144"/>
            <a:ext cx="8640960" cy="194421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«Из </a:t>
            </a:r>
            <a:r>
              <a:rPr lang="ru-RU" sz="1600" b="1" i="1" dirty="0">
                <a:solidFill>
                  <a:schemeClr val="tx1"/>
                </a:solidFill>
              </a:rPr>
              <a:t>рассказа Иосифа Флавия мы знаем, что некий Иуда </a:t>
            </a:r>
            <a:r>
              <a:rPr lang="ru-RU" sz="1600" b="1" i="1" dirty="0" err="1">
                <a:solidFill>
                  <a:schemeClr val="tx1"/>
                </a:solidFill>
              </a:rPr>
              <a:t>Гавлонитянин</a:t>
            </a:r>
            <a:r>
              <a:rPr lang="ru-RU" sz="1600" b="1" i="1" dirty="0">
                <a:solidFill>
                  <a:schemeClr val="tx1"/>
                </a:solidFill>
              </a:rPr>
              <a:t>, называемый также Галилеянином, поднял восстание против римлян в 6 г. по Р. Хр., когда </a:t>
            </a:r>
            <a:r>
              <a:rPr lang="ru-RU" sz="1600" b="1" i="1" dirty="0" err="1">
                <a:solidFill>
                  <a:schemeClr val="tx1"/>
                </a:solidFill>
              </a:rPr>
              <a:t>Имп</a:t>
            </a:r>
            <a:r>
              <a:rPr lang="ru-RU" sz="1600" b="1" i="1" dirty="0">
                <a:solidFill>
                  <a:schemeClr val="tx1"/>
                </a:solidFill>
              </a:rPr>
              <a:t>. Август, низложив </a:t>
            </a:r>
            <a:r>
              <a:rPr lang="ru-RU" sz="1600" b="1" i="1" dirty="0" err="1">
                <a:solidFill>
                  <a:schemeClr val="tx1"/>
                </a:solidFill>
              </a:rPr>
              <a:t>Архелая</a:t>
            </a:r>
            <a:r>
              <a:rPr lang="ru-RU" sz="1600" b="1" i="1" dirty="0">
                <a:solidFill>
                  <a:schemeClr val="tx1"/>
                </a:solidFill>
              </a:rPr>
              <a:t>, обратил Иудею в римскую провинцию и повелел произвести перепись, которая должна была служить основанием для взимания податей. Восстание было продолжительное и кровавое, но было подавлено римлянами. </a:t>
            </a:r>
            <a:r>
              <a:rPr lang="ru-RU" sz="1600" b="1" i="1" dirty="0" err="1">
                <a:solidFill>
                  <a:schemeClr val="tx1"/>
                </a:solidFill>
              </a:rPr>
              <a:t>Февда</a:t>
            </a:r>
            <a:r>
              <a:rPr lang="ru-RU" sz="1600" b="1" i="1" dirty="0">
                <a:solidFill>
                  <a:schemeClr val="tx1"/>
                </a:solidFill>
              </a:rPr>
              <a:t> был ложный пророк, призывавший иудеев к свободе во время прокуратора </a:t>
            </a:r>
            <a:r>
              <a:rPr lang="ru-RU" sz="1600" b="1" i="1" dirty="0" err="1">
                <a:solidFill>
                  <a:schemeClr val="tx1"/>
                </a:solidFill>
              </a:rPr>
              <a:t>Фада</a:t>
            </a:r>
            <a:r>
              <a:rPr lang="ru-RU" sz="1600" b="1" i="1" dirty="0">
                <a:solidFill>
                  <a:schemeClr val="tx1"/>
                </a:solidFill>
              </a:rPr>
              <a:t> в 44 г. по Р. Хр. Все его скопище было рассеяно римскими войсками, а сам он убит. Но по-видимому, здесь идет речь о каком-то другом </a:t>
            </a:r>
            <a:r>
              <a:rPr lang="ru-RU" sz="1600" b="1" i="1" dirty="0" err="1" smtClean="0">
                <a:solidFill>
                  <a:schemeClr val="tx1"/>
                </a:solidFill>
              </a:rPr>
              <a:t>Февде</a:t>
            </a:r>
            <a:r>
              <a:rPr lang="ru-RU" sz="1600" b="1" i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4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3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2924815"/>
              </p:ext>
            </p:extLst>
          </p:nvPr>
        </p:nvGraphicFramePr>
        <p:xfrm>
          <a:off x="457200" y="1052736"/>
          <a:ext cx="8229600" cy="3596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2296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6, 1-7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1. В эти дни, когда умножились ученики, произошел у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Еллинистов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ропот на Евреев за то, что вдовицы их пренебрегаемы были в ежедневном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раздаянии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потребностей.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2. Тогда двенадцать Апостолов, созвав множество учеников, сказали: нехорошо нам, оставив слово Божие,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пещись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о столах.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3. Итак, братия, выберите из среды себя семь человек изведанных,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исполненных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Святаго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Духа и мудрости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; их поставим на эту службу,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4. а мы постоянно пребудем в молитве и служении слова.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5. И угодно было это предложение всему собранию; и избрали Стефана, мужа, исполненного веры и Духа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Святаго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и Филиппа, и Прохора, и Никанора, и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Тимона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и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Пармена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и Николая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Антиохийца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обращенного из язычников;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6. их поставили перед Апостолами, и сии, помолившись, возложили на них руки.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7. И слово Божие росло, и число учеников весьма умножалось в Иерусалиме; и из священников очень многие покорились вере.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2267744" y="260648"/>
            <a:ext cx="4680520" cy="43204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Избрание семи диаконов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4725144"/>
            <a:ext cx="8640960" cy="201622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>
                <a:solidFill>
                  <a:schemeClr val="tx1"/>
                </a:solidFill>
              </a:rPr>
              <a:t>Эллинистами здесь названы евреи, родившиеся и жившие вне Палестины, среди язычников, по большей части между греками. Они говорили испорченным греческим языком, который со времен Александра Великого сделался господствующим во всей Малой Азии, в Египте и в Европе; они в синагогах для объяснения еврейского текста, непонятного им, употребляли греческий перевод Библии и, живя среди язычников, по необходимости не могли строго соблюдать всех предписаний закона Моисеева и на язычников смотрели гораздо снисходительнее, чем палестинские евреи, которые за то и ненавидели и презирали евреев рассеяния как нечистых, как нарушителей закона.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23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2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1963912"/>
              </p:ext>
            </p:extLst>
          </p:nvPr>
        </p:nvGraphicFramePr>
        <p:xfrm>
          <a:off x="457200" y="1340768"/>
          <a:ext cx="8229600" cy="3596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2296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6, 8-15</a:t>
                      </a:r>
                      <a:endParaRPr lang="ru-RU" sz="1600" b="1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8. А Стефан, исполненный веры и силы, совершал великие чудеса и знамения в народе.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9. Некоторые из так называемой синагоги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Либертинцев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и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Киринейцев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и Александрийцев и некоторые из Киликии и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Асии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вступили в спор со Стефаном;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10. но не могли противостоять мудрости и Духу, Которым он говорил.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11. Тогда научили они некоторых сказать: мы слышали, как он говорил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хульные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слова на Моисея и на Бога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12. И возбудили народ и старейшин и книжников и, напав, схватили его и повели в синедрион.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13. И представили ложных свидетелей, которые говорили: этот человек не перестает говорить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хульные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слова на святое место сие и на закон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14. Ибо мы слышали, как он говорил, что Иисус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Назорей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разрушит место сие и переменит обычаи, которые передал нам Моисей.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15. И все, сидящие в синедрионе, смотря на него, видели лице его, как лице Ангела. </a:t>
                      </a:r>
                      <a:endParaRPr lang="ru-RU" sz="1600" b="1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691680" y="332656"/>
            <a:ext cx="5688632" cy="43204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Проповедь архидиакона Стефана</a:t>
            </a:r>
          </a:p>
        </p:txBody>
      </p:sp>
    </p:spTree>
    <p:extLst>
      <p:ext uri="{BB962C8B-B14F-4D97-AF65-F5344CB8AC3E}">
        <p14:creationId xmlns:p14="http://schemas.microsoft.com/office/powerpoint/2010/main" val="180717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0099298"/>
              </p:ext>
            </p:extLst>
          </p:nvPr>
        </p:nvGraphicFramePr>
        <p:xfrm>
          <a:off x="179512" y="836712"/>
          <a:ext cx="8784976" cy="5847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784976"/>
              </a:tblGrid>
              <a:tr h="216000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. 7, 1-19</a:t>
                      </a:r>
                      <a:endParaRPr lang="ru-RU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1. Тогда сказал первосвященник: так ли это?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2. Но он сказал: мужи братия и отцы! послушайте. Бог славы явился отцу нашему Аврааму в Месопотамии, прежде переселения его в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Харран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3. и сказал ему: выйди из земли твоей и из родства твоего и из дома отца твоего, и пойди в землю, которую покажу тебе.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4. Тогда он вышел из земли Халдейской и поселился в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Харране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; а оттуда, по смерти отца его, переселил его Бог в сию землю, в которой вы ныне живете.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5. И не дал ему на ней наследства ни на стопу ноги, а обещал дать ее во владение ему и потомству его по нем, когда еще был он бездетен.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6. И сказал ему Бог, что потомки его будут переселенцами в чужой земле и будут в порабощении и притеснении лет четыреста.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7. Но Я, сказал Бог, произведу суд над тем народом, у которого они будут в порабощении; и после того они выйдут и будут служить Мне на сем месте.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8. И дал ему завет обрезания. По сем родил он Исаака и обрезал его в восьмой день; а Исаак родил Иакова, Иаков же двенадцать патриархов.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9. Патриархи, по зависти, продали Иосифа в Египет; но Бог был с ним,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10. и избавил его от всех скорбей его, и даровал мудрость ему и благоволение царя Египетского фараона, который и поставил его начальником над Египтом и над всем домом своим.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11. И пришел голод и великая скорбь на всю землю Египетскую и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Ханаанскую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, и отцы наши не находили пропитания.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12. Иаков же, услышав, что есть хлеб в Египте, послал туда отцов наших в первый раз.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13. А когда они пришли во второй раз, Иосиф открылся братьям своим, и известен стал фараону род Иосифов.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14. Иосиф, послав, призвал отца своего Иакова и все родство свое, душ семьдесят пять.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15. Иаков перешел в Египет, и скончался сам и отцы наши;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16. и перенесены были в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Сихем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 и положены во гробе, который купил Авраам ценою серебра у сынов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Еммора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Сихемова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</a:txBody>
                  <a:tcPr marL="18000" marR="18000" marT="18000" marB="18000"/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539552" y="188640"/>
            <a:ext cx="8064896" cy="43204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Суд над архидиаконом Стефаном и его мученическая смерть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63688" y="188640"/>
            <a:ext cx="5616624" cy="43204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Предсмертная речь архидиакона </a:t>
            </a:r>
            <a:r>
              <a:rPr lang="ru-RU" sz="2200" b="1" dirty="0">
                <a:solidFill>
                  <a:schemeClr val="tx1"/>
                </a:solidFill>
              </a:rPr>
              <a:t>С</a:t>
            </a:r>
            <a:r>
              <a:rPr lang="ru-RU" sz="2200" b="1" dirty="0" smtClean="0">
                <a:solidFill>
                  <a:schemeClr val="tx1"/>
                </a:solidFill>
              </a:rPr>
              <a:t>тефана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07504" y="5517232"/>
            <a:ext cx="8856984" cy="115212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«Стефан произнес длинную защитительную речь, в которой сделал краткий обзор истории еврейского народа от Авраама до Соломона и в заключение произнес ряд обличительных слов против своих неправедных судей. Главная цель этой речи — обратить против еврейского народа предъявленное ему обвинение в </a:t>
            </a:r>
            <a:r>
              <a:rPr lang="ru-RU" sz="1600" b="1" i="1" dirty="0" smtClean="0">
                <a:solidFill>
                  <a:schemeClr val="tx1"/>
                </a:solidFill>
              </a:rPr>
              <a:t>нечестии».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306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  <p:bldP spid="2" grpId="0" animBg="1"/>
      <p:bldP spid="2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9339928"/>
              </p:ext>
            </p:extLst>
          </p:nvPr>
        </p:nvGraphicFramePr>
        <p:xfrm>
          <a:off x="179512" y="188640"/>
          <a:ext cx="8784976" cy="6472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784976"/>
              </a:tblGrid>
              <a:tr h="216000">
                <a:tc>
                  <a:txBody>
                    <a:bodyPr/>
                    <a:lstStyle/>
                    <a:p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17. А по мере, как приближалось время исполниться обетованию, о котором клялся Бог Аврааму, народ возрастал и умножался в Египте,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18. до тех пор, как восстал иной царь, который не знал Иосифа.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19. Сей, ухищряясь против рода нашего, притеснял отцов наших, принуждая их бросать детей своих, чтобы не оставались в живых.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20. В это время родился Моисей, и был прекрасен пред Богом. Три месяца он был питаем в доме отца своего.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21. А когда был брошен, взяла его дочь фараонова и воспитала его у себя, как сына.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22. И научен был Моисей всей мудрости Египетской, и был силен в словах и делах.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23. Когда же исполнилось ему сорок лет, пришло ему на сердце посетить братьев своих, сынов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Израилевых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24. И, увидев одного из них обижаемого, вступился и отмстил за оскорбленного, поразив Египтянина.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25. Он думал, поймут братья его, что Бог рукою его дает им спасение; но они не поняли.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26. На следующий день, когда некоторые из них дрались, он явился и склонял их к миру, говоря: вы братья; зачем обижаете друг друга?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27. Но обижающий ближнего оттолкнул его, сказав: кто тебя поставил начальником и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судьею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 над нами?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28. Не хочешь ли ты убить и меня, как вчера убил Египтянина?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29. От сих слов Моисей убежал и сделался пришельцем в земле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Мадиамской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, где родились от него два сына.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30. По исполнении сорока лет явился ему в пустыне горы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Синая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 Ангел Господень в пламени горящего тернового куста.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31. Моисей, увидев, дивился видению; а когда подходил рассмотреть, был к нему глас Господень: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32. Я Бог отцов твоих, Бог Авраама и Бог Исаака и Бог Иакова. Моисей, объятый трепетом, не смел смотреть.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33. И сказал ему Господь: сними обувь с ног твоих, ибо место, на котором ты стоишь, есть земля святая.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34. Я вижу притеснение народа Моего в Египте, и слышу стенание его, и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нисшел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 избавить его: итак пойди, Я пошлю тебя в Египет.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35. Сего Моисея, которого они отвергли, сказав: кто тебя поставил начальником и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судьею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? сего Бог чрез Ангела, явившегося ему в терновом кусте, послал начальником и избавителем.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36. Сей вывел их, сотворив чудеса и знамения в земле Египетской, и в Чермном море, и в пустыне в продолжение сорока лет. </a:t>
                      </a:r>
                    </a:p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37. Это тот Моисей, который сказал сынам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</a:rPr>
                        <a:t>Израилевым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: Пророка воздвигнет вам Господь Бог ваш из братьев ваших, как меня; Его слушайте. </a:t>
                      </a:r>
                    </a:p>
                  </a:txBody>
                  <a:tcPr marL="18000" marR="18000" marT="18000" marB="180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71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3137"/>
              </p:ext>
            </p:extLst>
          </p:nvPr>
        </p:nvGraphicFramePr>
        <p:xfrm>
          <a:off x="179512" y="188640"/>
          <a:ext cx="8784976" cy="6355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784976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. 7, 38-53</a:t>
                      </a:r>
                      <a:endParaRPr lang="ru-RU" sz="15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38. Это тот, который был в собрании в пустыне с Ангелом, говорившим ему на горе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Синае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и с отцами нашими, и который принял живые слова, чтобы передать нам,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39. которому отцы наши не хотели быть послушными, но отринули его и обратились сердцами своими к Египту,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40. сказав Аарону: сделай нам богов, которые предшествовали бы нам; ибо с Моисеем, который вывел нас из земли Египетской, не знаем, что случилось.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41. И сделали в те дни тельца, и принесли жертву идолу, и веселились перед делом рук своих.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42. Бог же отвратился и оставил их служить воинству небесному, как написано в книге пророков: дом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Израилев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! приносили ли вы Мне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заколения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 и жертвы в продолжение сорока лет в пустыне?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43. Вы приняли скинию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Молохову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 и звезду бога вашего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Ремфана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изображения, которые вы сделали, чтобы поклоняться им: и Я переселю вас далее Вавилона.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44. Скиния свидетельства была у отцов наших в пустыне, как повелел Говоривший Моисею сделать ее по образцу, им виденному.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45. Отцы наши с Иисусом, взяв ее, внесли во владения народов, изгнанных Богом от лица отцов наших. Так было до дней Давида.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46. Сей обрел благодать пред Богом и молил, чтобы найти жилище Богу Иакова.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47. Соломон же построил Ему дом.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48. Но Всевышний не в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рукотворенных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 храмах живет, как говорит пророк: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49. Небо — престол Мой, и земля — подножие ног Моих. Какой дом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созиждете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 Мне, говорит Господь, или какое место для покоя Моего?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50. Не Моя ли рука сотворила все сие?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51. Жестоковыйные! люди с необрезанным сердцем и ушами! вы всегда противитесь Духу Святому, как отцы ваши, так и вы.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52. Кого из пророков не гнали отцы ваши? Они убили предвозвестивших пришествие Праведника, Которого предателями и убийцами сделались ныне вы, —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53. вы, которые приняли закон при служении Ангелов и не сохранили. </a:t>
                      </a:r>
                      <a:endParaRPr lang="ru-RU" sz="15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251520" y="3933056"/>
            <a:ext cx="8640960" cy="144016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i="1" dirty="0" smtClean="0">
                <a:solidFill>
                  <a:schemeClr val="tx1"/>
                </a:solidFill>
              </a:rPr>
              <a:t>: «Сущность </a:t>
            </a:r>
            <a:r>
              <a:rPr lang="ru-RU" sz="1600" b="1" i="1" dirty="0">
                <a:solidFill>
                  <a:schemeClr val="tx1"/>
                </a:solidFill>
              </a:rPr>
              <a:t>всей речи заключается в стихах 51—53: Стефан как бы так хочет сказать — не как хулитель Бога, закона и храма предстою я здесь обвиняемый, но как жертва вашего противления Богу и Мессии, противления, которое вы наследовали от отцов ваших. Я верую в истинного Бога и свято чту Его закон, но вы всегда противились Богу и Его закону, а потому и судите </a:t>
            </a:r>
            <a:r>
              <a:rPr lang="ru-RU" sz="1600" b="1" i="1" dirty="0" smtClean="0">
                <a:solidFill>
                  <a:schemeClr val="tx1"/>
                </a:solidFill>
              </a:rPr>
              <a:t>меня».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57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3614988"/>
              </p:ext>
            </p:extLst>
          </p:nvPr>
        </p:nvGraphicFramePr>
        <p:xfrm>
          <a:off x="457200" y="1268760"/>
          <a:ext cx="8229600" cy="3352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229600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7, 54-60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54. Слушая сие, они рвались сердцами своими и скрежетали на него зубами.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55. Стефан же, будучи исполнен Духа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Святаго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воззрев на небо, увидел славу Божию и Иисуса, стоящего одесную Бога,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56. и сказал: вот, я вижу небеса отверстые и Сына Человеческого, стоящего одесную Бога.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57. Но они, закричав громким голосом, затыкали уши свои, и единодушно устремились на него,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58. и, выведя за город, стали побивать его камнями. Свидетели же положили свои одежды у ног юноши, именем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Савла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59. и побивали камнями Стефана, который молился и говорил: Господи Иисусе!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приими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дух мой.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60. И, преклонив колени, воскликнул громким голосом: Господи! не вмени им греха сего. И, сказав сие, почил.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1187624" y="404664"/>
            <a:ext cx="6480720" cy="43204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err="1" smtClean="0">
                <a:solidFill>
                  <a:schemeClr val="tx1"/>
                </a:solidFill>
              </a:rPr>
              <a:t>Побиение</a:t>
            </a:r>
            <a:r>
              <a:rPr lang="ru-RU" sz="2200" b="1" dirty="0" smtClean="0">
                <a:solidFill>
                  <a:schemeClr val="tx1"/>
                </a:solidFill>
              </a:rPr>
              <a:t> камнями архидиакона Стефана</a:t>
            </a:r>
            <a:endParaRPr lang="ru-RU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2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bg2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332656"/>
            <a:ext cx="7632848" cy="864096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Домашнее задание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1444" y="1988840"/>
            <a:ext cx="8388775" cy="396044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Прочитать следующие отрывки: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tx1"/>
                </a:solidFill>
              </a:rPr>
              <a:t>Проповедь диакона Филиппа в </a:t>
            </a:r>
            <a:r>
              <a:rPr lang="ru-RU" sz="2400" b="1" dirty="0" smtClean="0">
                <a:solidFill>
                  <a:schemeClr val="tx1"/>
                </a:solidFill>
              </a:rPr>
              <a:t>Самарии (8</a:t>
            </a:r>
            <a:r>
              <a:rPr lang="ru-RU" sz="2400" b="1" dirty="0">
                <a:solidFill>
                  <a:schemeClr val="tx1"/>
                </a:solidFill>
              </a:rPr>
              <a:t>, </a:t>
            </a:r>
            <a:r>
              <a:rPr lang="ru-RU" sz="2400" b="1" dirty="0" smtClean="0">
                <a:solidFill>
                  <a:schemeClr val="tx1"/>
                </a:solidFill>
              </a:rPr>
              <a:t>1-13).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Проповедь </a:t>
            </a:r>
            <a:r>
              <a:rPr lang="ru-RU" sz="2400" b="1" dirty="0">
                <a:solidFill>
                  <a:schemeClr val="tx1"/>
                </a:solidFill>
              </a:rPr>
              <a:t>апостолов Петра и Иоанна в </a:t>
            </a:r>
            <a:r>
              <a:rPr lang="ru-RU" sz="2400" b="1" dirty="0" smtClean="0">
                <a:solidFill>
                  <a:schemeClr val="tx1"/>
                </a:solidFill>
              </a:rPr>
              <a:t>Самарии (8, 14-25).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Крещение евнуха диаконом </a:t>
            </a:r>
            <a:r>
              <a:rPr lang="ru-RU" sz="2400" b="1" dirty="0" smtClean="0">
                <a:solidFill>
                  <a:schemeClr val="tx1"/>
                </a:solidFill>
              </a:rPr>
              <a:t>Филиппом (</a:t>
            </a:r>
            <a:r>
              <a:rPr lang="ru-RU" sz="2400" b="1" dirty="0">
                <a:solidFill>
                  <a:schemeClr val="tx1"/>
                </a:solidFill>
              </a:rPr>
              <a:t>8, </a:t>
            </a:r>
            <a:r>
              <a:rPr lang="ru-RU" sz="2400" b="1" dirty="0" smtClean="0">
                <a:solidFill>
                  <a:schemeClr val="tx1"/>
                </a:solidFill>
              </a:rPr>
              <a:t>26-40).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Обращение </a:t>
            </a:r>
            <a:r>
              <a:rPr lang="ru-RU" sz="2400" b="1" dirty="0" err="1" smtClean="0">
                <a:solidFill>
                  <a:schemeClr val="tx1"/>
                </a:solidFill>
              </a:rPr>
              <a:t>Савла</a:t>
            </a:r>
            <a:r>
              <a:rPr lang="ru-RU" sz="2400" b="1" dirty="0" smtClean="0">
                <a:solidFill>
                  <a:schemeClr val="tx1"/>
                </a:solidFill>
              </a:rPr>
              <a:t> (9, 1-30).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Апостольское </a:t>
            </a:r>
            <a:r>
              <a:rPr lang="ru-RU" sz="2400" b="1" dirty="0">
                <a:solidFill>
                  <a:schemeClr val="tx1"/>
                </a:solidFill>
              </a:rPr>
              <a:t>путешествие ап. Петра: Обращение </a:t>
            </a:r>
            <a:r>
              <a:rPr lang="ru-RU" sz="2400" b="1" dirty="0" err="1">
                <a:solidFill>
                  <a:schemeClr val="tx1"/>
                </a:solidFill>
              </a:rPr>
              <a:t>Корнилия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сотника (9, 31 – 11,18).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Посольство </a:t>
            </a:r>
            <a:r>
              <a:rPr lang="ru-RU" sz="2400" b="1" dirty="0" err="1">
                <a:solidFill>
                  <a:schemeClr val="tx1"/>
                </a:solidFill>
              </a:rPr>
              <a:t>Варнавы</a:t>
            </a:r>
            <a:r>
              <a:rPr lang="ru-RU" sz="2400" b="1" dirty="0">
                <a:solidFill>
                  <a:schemeClr val="tx1"/>
                </a:solidFill>
              </a:rPr>
              <a:t> и </a:t>
            </a:r>
            <a:r>
              <a:rPr lang="ru-RU" sz="2400" b="1" dirty="0" err="1">
                <a:solidFill>
                  <a:schemeClr val="tx1"/>
                </a:solidFill>
              </a:rPr>
              <a:t>Савла</a:t>
            </a:r>
            <a:r>
              <a:rPr lang="ru-RU" sz="2400" b="1" dirty="0">
                <a:solidFill>
                  <a:schemeClr val="tx1"/>
                </a:solidFill>
              </a:rPr>
              <a:t> в </a:t>
            </a:r>
            <a:r>
              <a:rPr lang="ru-RU" sz="2400" b="1" dirty="0" err="1" smtClean="0">
                <a:solidFill>
                  <a:schemeClr val="tx1"/>
                </a:solidFill>
              </a:rPr>
              <a:t>Антиохию</a:t>
            </a:r>
            <a:r>
              <a:rPr lang="ru-RU" sz="2400" b="1" dirty="0" smtClean="0">
                <a:solidFill>
                  <a:schemeClr val="tx1"/>
                </a:solidFill>
              </a:rPr>
              <a:t> (</a:t>
            </a:r>
            <a:r>
              <a:rPr lang="ru-RU" sz="2400" b="1" dirty="0">
                <a:solidFill>
                  <a:schemeClr val="tx1"/>
                </a:solidFill>
              </a:rPr>
              <a:t>11, 19-30</a:t>
            </a:r>
            <a:r>
              <a:rPr lang="ru-RU" sz="2400" b="1" dirty="0" smtClean="0">
                <a:solidFill>
                  <a:schemeClr val="tx1"/>
                </a:solidFill>
              </a:rPr>
              <a:t>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Гонение </a:t>
            </a:r>
            <a:r>
              <a:rPr lang="ru-RU" sz="2400" b="1" dirty="0">
                <a:solidFill>
                  <a:schemeClr val="tx1"/>
                </a:solidFill>
              </a:rPr>
              <a:t>Ирода </a:t>
            </a:r>
            <a:r>
              <a:rPr lang="ru-RU" sz="2400" b="1" dirty="0" err="1">
                <a:solidFill>
                  <a:schemeClr val="tx1"/>
                </a:solidFill>
              </a:rPr>
              <a:t>Агриппы</a:t>
            </a:r>
            <a:r>
              <a:rPr lang="ru-RU" sz="2400" b="1" dirty="0">
                <a:solidFill>
                  <a:schemeClr val="tx1"/>
                </a:solidFill>
              </a:rPr>
              <a:t> на Церковь </a:t>
            </a:r>
            <a:r>
              <a:rPr lang="ru-RU" sz="2400" b="1" dirty="0" smtClean="0">
                <a:solidFill>
                  <a:schemeClr val="tx1"/>
                </a:solidFill>
              </a:rPr>
              <a:t>Христову (12 гл.). </a:t>
            </a:r>
          </a:p>
        </p:txBody>
      </p:sp>
    </p:spTree>
    <p:extLst>
      <p:ext uri="{BB962C8B-B14F-4D97-AF65-F5344CB8AC3E}">
        <p14:creationId xmlns:p14="http://schemas.microsoft.com/office/powerpoint/2010/main" val="16467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5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979712" y="260648"/>
            <a:ext cx="5184576" cy="43204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Разделение Книги Деяний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556792"/>
            <a:ext cx="8208912" cy="324036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>
                <a:solidFill>
                  <a:schemeClr val="tx1"/>
                </a:solidFill>
              </a:rPr>
              <a:t>Святой Лука излагает историю Церкви Христовой от дня вознесения Спасителя на небо до времени утверждения ее сначала в столице иудейства – Иерусалиме, потом в </a:t>
            </a:r>
            <a:r>
              <a:rPr lang="ru-RU" sz="2000" dirty="0" err="1">
                <a:solidFill>
                  <a:schemeClr val="tx1"/>
                </a:solidFill>
              </a:rPr>
              <a:t>Антиохии</a:t>
            </a:r>
            <a:r>
              <a:rPr lang="ru-RU" sz="2000" dirty="0">
                <a:solidFill>
                  <a:schemeClr val="tx1"/>
                </a:solidFill>
              </a:rPr>
              <a:t> и, наконец, в столице всего языческого мира – Риме.</a:t>
            </a:r>
          </a:p>
          <a:p>
            <a:r>
              <a:rPr lang="ru-RU" sz="2000" dirty="0">
                <a:solidFill>
                  <a:schemeClr val="tx1"/>
                </a:solidFill>
              </a:rPr>
              <a:t>Поэтому Книгу Деяний можно поделить на </a:t>
            </a:r>
            <a:r>
              <a:rPr lang="ru-RU" sz="2000" b="1" dirty="0">
                <a:solidFill>
                  <a:schemeClr val="tx1"/>
                </a:solidFill>
              </a:rPr>
              <a:t>2 основные части</a:t>
            </a:r>
            <a:r>
              <a:rPr lang="ru-RU" sz="2000" dirty="0">
                <a:solidFill>
                  <a:schemeClr val="tx1"/>
                </a:solidFill>
              </a:rPr>
              <a:t>: 1) изображение распространения Церкви среди израильского народа и описание деятельности в первую очередь ап. Петра – 1-12 гл. 2) изображение распространение Церкви среди языческих народов и описание миссионерской деятельности ап. Павла – 13 – 28 гл.</a:t>
            </a:r>
          </a:p>
        </p:txBody>
      </p:sp>
    </p:spTree>
    <p:extLst>
      <p:ext uri="{BB962C8B-B14F-4D97-AF65-F5344CB8AC3E}">
        <p14:creationId xmlns:p14="http://schemas.microsoft.com/office/powerpoint/2010/main" val="350557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5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979712" y="260648"/>
            <a:ext cx="5256584" cy="50405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Содержание Книги Деяний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052736"/>
            <a:ext cx="8568952" cy="554461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 часть: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1.1. Состояние </a:t>
            </a:r>
            <a:r>
              <a:rPr lang="ru-RU" dirty="0">
                <a:solidFill>
                  <a:schemeClr val="tx1"/>
                </a:solidFill>
              </a:rPr>
              <a:t>Церкви со времени вознесения Иисуса Христа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1.2. Сошествие </a:t>
            </a:r>
            <a:r>
              <a:rPr lang="ru-RU" dirty="0">
                <a:solidFill>
                  <a:schemeClr val="tx1"/>
                </a:solidFill>
              </a:rPr>
              <a:t>Святого Духа на </a:t>
            </a:r>
            <a:r>
              <a:rPr lang="ru-RU" dirty="0" smtClean="0">
                <a:solidFill>
                  <a:schemeClr val="tx1"/>
                </a:solidFill>
              </a:rPr>
              <a:t>апостолов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1.3. Первые </a:t>
            </a:r>
            <a:r>
              <a:rPr lang="ru-RU" dirty="0">
                <a:solidFill>
                  <a:schemeClr val="tx1"/>
                </a:solidFill>
              </a:rPr>
              <a:t>проповеди апостола Петра, положившей начало быстрому распространению Церкви среди </a:t>
            </a:r>
            <a:r>
              <a:rPr lang="ru-RU" dirty="0" smtClean="0">
                <a:solidFill>
                  <a:schemeClr val="tx1"/>
                </a:solidFill>
              </a:rPr>
              <a:t>иудеев в Иерусалиме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1.4. Изображение жизни первого общества христиан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1.5. Первые чудеса </a:t>
            </a:r>
            <a:r>
              <a:rPr lang="ru-RU" dirty="0">
                <a:solidFill>
                  <a:schemeClr val="tx1"/>
                </a:solidFill>
              </a:rPr>
              <a:t>апостолов и их проповедническая деятельность, с одной стороны, привлекавшая  в общество Христово целые тысячи народа, с другой – навлекшая строгие </a:t>
            </a:r>
            <a:r>
              <a:rPr lang="ru-RU" dirty="0" smtClean="0">
                <a:solidFill>
                  <a:schemeClr val="tx1"/>
                </a:solidFill>
              </a:rPr>
              <a:t>преследования со стороны синедриона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1.6. которые </a:t>
            </a:r>
            <a:r>
              <a:rPr lang="ru-RU" dirty="0">
                <a:solidFill>
                  <a:schemeClr val="tx1"/>
                </a:solidFill>
              </a:rPr>
              <a:t>кончились смертью Стефана Диакона, первого мученика за веру Христову.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1.7. Переход </a:t>
            </a:r>
            <a:r>
              <a:rPr lang="ru-RU" dirty="0">
                <a:solidFill>
                  <a:schemeClr val="tx1"/>
                </a:solidFill>
              </a:rPr>
              <a:t>проповедников Евангелия из столицы иудейства в областные города и даже за пределы Палестины,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1.8. Гонение </a:t>
            </a:r>
            <a:r>
              <a:rPr lang="ru-RU" dirty="0" err="1">
                <a:solidFill>
                  <a:schemeClr val="tx1"/>
                </a:solidFill>
              </a:rPr>
              <a:t>Савла</a:t>
            </a:r>
            <a:r>
              <a:rPr lang="ru-RU" dirty="0">
                <a:solidFill>
                  <a:schemeClr val="tx1"/>
                </a:solidFill>
              </a:rPr>
              <a:t> и чудесное обращение его </a:t>
            </a:r>
            <a:r>
              <a:rPr lang="ru-RU" dirty="0" smtClean="0">
                <a:solidFill>
                  <a:schemeClr val="tx1"/>
                </a:solidFill>
              </a:rPr>
              <a:t>ко Христу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1.9. Обращение </a:t>
            </a:r>
            <a:r>
              <a:rPr lang="ru-RU" dirty="0" err="1">
                <a:solidFill>
                  <a:schemeClr val="tx1"/>
                </a:solidFill>
              </a:rPr>
              <a:t>Корнилия</a:t>
            </a:r>
            <a:r>
              <a:rPr lang="ru-RU" dirty="0">
                <a:solidFill>
                  <a:schemeClr val="tx1"/>
                </a:solidFill>
              </a:rPr>
              <a:t> Сотника </a:t>
            </a:r>
            <a:r>
              <a:rPr lang="ru-RU" dirty="0" smtClean="0">
                <a:solidFill>
                  <a:schemeClr val="tx1"/>
                </a:solidFill>
              </a:rPr>
              <a:t>ап. Петром и </a:t>
            </a:r>
            <a:r>
              <a:rPr lang="ru-RU" dirty="0">
                <a:solidFill>
                  <a:schemeClr val="tx1"/>
                </a:solidFill>
              </a:rPr>
              <a:t>начало церкви из язычников.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1.10. Усиление </a:t>
            </a:r>
            <a:r>
              <a:rPr lang="ru-RU" dirty="0">
                <a:solidFill>
                  <a:schemeClr val="tx1"/>
                </a:solidFill>
              </a:rPr>
              <a:t>деятельности </a:t>
            </a:r>
            <a:r>
              <a:rPr lang="ru-RU" dirty="0" err="1">
                <a:solidFill>
                  <a:schemeClr val="tx1"/>
                </a:solidFill>
              </a:rPr>
              <a:t>Савла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Антиохии</a:t>
            </a:r>
            <a:r>
              <a:rPr lang="ru-RU" dirty="0">
                <a:solidFill>
                  <a:schemeClr val="tx1"/>
                </a:solidFill>
              </a:rPr>
              <a:t> и гонение на христиан, </a:t>
            </a:r>
            <a:r>
              <a:rPr lang="ru-RU" dirty="0" smtClean="0">
                <a:solidFill>
                  <a:schemeClr val="tx1"/>
                </a:solidFill>
              </a:rPr>
              <a:t>возбужденное </a:t>
            </a:r>
            <a:r>
              <a:rPr lang="ru-RU" dirty="0">
                <a:solidFill>
                  <a:schemeClr val="tx1"/>
                </a:solidFill>
              </a:rPr>
              <a:t>Иродом </a:t>
            </a:r>
            <a:r>
              <a:rPr lang="ru-RU" dirty="0" err="1" smtClean="0">
                <a:solidFill>
                  <a:schemeClr val="tx1"/>
                </a:solidFill>
              </a:rPr>
              <a:t>Агриппою</a:t>
            </a:r>
            <a:r>
              <a:rPr lang="ru-RU" dirty="0" smtClean="0">
                <a:solidFill>
                  <a:schemeClr val="tx1"/>
                </a:solidFill>
              </a:rPr>
              <a:t>, которое кончилось </a:t>
            </a:r>
            <a:r>
              <a:rPr lang="ru-RU" dirty="0">
                <a:solidFill>
                  <a:schemeClr val="tx1"/>
                </a:solidFill>
              </a:rPr>
              <a:t>смертью Иакова </a:t>
            </a:r>
            <a:r>
              <a:rPr lang="ru-RU" dirty="0" err="1">
                <a:solidFill>
                  <a:schemeClr val="tx1"/>
                </a:solidFill>
              </a:rPr>
              <a:t>Заведеева</a:t>
            </a:r>
            <a:r>
              <a:rPr lang="ru-RU" dirty="0">
                <a:solidFill>
                  <a:schemeClr val="tx1"/>
                </a:solidFill>
              </a:rPr>
              <a:t> и едва не стоившее жизни и апостолу Петру, только чудом спавшемуся от угрожавшей ему смерти, заключает первый период состояния церкви </a:t>
            </a:r>
            <a:r>
              <a:rPr lang="ru-RU" dirty="0" smtClean="0">
                <a:solidFill>
                  <a:schemeClr val="tx1"/>
                </a:solidFill>
              </a:rPr>
              <a:t>Христовой.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88640"/>
            <a:ext cx="8784976" cy="648072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2 часть: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2.1. </a:t>
            </a:r>
            <a:r>
              <a:rPr lang="ru-RU" sz="1600" b="1" dirty="0" smtClean="0">
                <a:solidFill>
                  <a:schemeClr val="tx1"/>
                </a:solidFill>
              </a:rPr>
              <a:t>Первое апостольское путешествие </a:t>
            </a:r>
            <a:r>
              <a:rPr lang="ru-RU" sz="1600" dirty="0">
                <a:solidFill>
                  <a:schemeClr val="tx1"/>
                </a:solidFill>
              </a:rPr>
              <a:t>(13-14 </a:t>
            </a:r>
            <a:r>
              <a:rPr lang="ru-RU" sz="1600" dirty="0" smtClean="0">
                <a:solidFill>
                  <a:schemeClr val="tx1"/>
                </a:solidFill>
              </a:rPr>
              <a:t>гл.) ап. Павла в </a:t>
            </a:r>
            <a:r>
              <a:rPr lang="ru-RU" sz="1600" dirty="0">
                <a:solidFill>
                  <a:schemeClr val="tx1"/>
                </a:solidFill>
              </a:rPr>
              <a:t>сообществе с </a:t>
            </a:r>
            <a:r>
              <a:rPr lang="ru-RU" sz="1600" dirty="0" err="1">
                <a:solidFill>
                  <a:schemeClr val="tx1"/>
                </a:solidFill>
              </a:rPr>
              <a:t>Варнаваю</a:t>
            </a:r>
            <a:r>
              <a:rPr lang="ru-RU" sz="1600" dirty="0">
                <a:solidFill>
                  <a:schemeClr val="tx1"/>
                </a:solidFill>
              </a:rPr>
              <a:t> и, отчасти с Иоанном Марком, </a:t>
            </a:r>
            <a:r>
              <a:rPr lang="ru-RU" sz="1600" dirty="0" smtClean="0">
                <a:solidFill>
                  <a:schemeClr val="tx1"/>
                </a:solidFill>
              </a:rPr>
              <a:t>начатое </a:t>
            </a:r>
            <a:r>
              <a:rPr lang="ru-RU" sz="1600" dirty="0">
                <a:solidFill>
                  <a:schemeClr val="tx1"/>
                </a:solidFill>
              </a:rPr>
              <a:t>из </a:t>
            </a:r>
            <a:r>
              <a:rPr lang="ru-RU" sz="1600" dirty="0" err="1">
                <a:solidFill>
                  <a:schemeClr val="tx1"/>
                </a:solidFill>
              </a:rPr>
              <a:t>Антиохии</a:t>
            </a:r>
            <a:r>
              <a:rPr lang="ru-RU" sz="1600" dirty="0">
                <a:solidFill>
                  <a:schemeClr val="tx1"/>
                </a:solidFill>
              </a:rPr>
              <a:t> совершено было по Малой Азии и едва не кончилось смертью обоих апостолов в </a:t>
            </a:r>
            <a:r>
              <a:rPr lang="ru-RU" sz="1600" dirty="0" err="1">
                <a:solidFill>
                  <a:schemeClr val="tx1"/>
                </a:solidFill>
              </a:rPr>
              <a:t>Листре</a:t>
            </a:r>
            <a:r>
              <a:rPr lang="ru-RU" sz="1600" dirty="0">
                <a:solidFill>
                  <a:schemeClr val="tx1"/>
                </a:solidFill>
              </a:rPr>
              <a:t>, где  сначала народ, пораженный исцелением хромого, принял их за богов, а потом, по наущению иудеев, побил Павла камнями и вытащил чуть живого за город.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2.2. </a:t>
            </a:r>
            <a:r>
              <a:rPr lang="ru-RU" sz="1600" b="1" dirty="0">
                <a:solidFill>
                  <a:schemeClr val="tx1"/>
                </a:solidFill>
              </a:rPr>
              <a:t>Апостольский </a:t>
            </a:r>
            <a:r>
              <a:rPr lang="ru-RU" sz="1600" b="1" dirty="0" smtClean="0">
                <a:solidFill>
                  <a:schemeClr val="tx1"/>
                </a:solidFill>
              </a:rPr>
              <a:t>собор, </a:t>
            </a:r>
            <a:r>
              <a:rPr lang="ru-RU" sz="1600" dirty="0" smtClean="0">
                <a:solidFill>
                  <a:schemeClr val="tx1"/>
                </a:solidFill>
              </a:rPr>
              <a:t>состоявшийся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chemeClr val="tx1"/>
                </a:solidFill>
              </a:rPr>
              <a:t>после первого путешествия в 50 г., </a:t>
            </a:r>
            <a:r>
              <a:rPr lang="ru-RU" sz="1600" dirty="0">
                <a:solidFill>
                  <a:schemeClr val="tx1"/>
                </a:solidFill>
              </a:rPr>
              <a:t>на котором было разрешено христианам из язычников не придерживаться требований закона </a:t>
            </a:r>
            <a:r>
              <a:rPr lang="ru-RU" sz="1600" dirty="0" smtClean="0">
                <a:solidFill>
                  <a:schemeClr val="tx1"/>
                </a:solidFill>
              </a:rPr>
              <a:t>Моисеева.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2.3. </a:t>
            </a:r>
            <a:r>
              <a:rPr lang="ru-RU" sz="1600" b="1" dirty="0">
                <a:solidFill>
                  <a:schemeClr val="tx1"/>
                </a:solidFill>
              </a:rPr>
              <a:t>Второе апостольское путешествие </a:t>
            </a:r>
            <a:r>
              <a:rPr lang="ru-RU" sz="1600" dirty="0" smtClean="0">
                <a:solidFill>
                  <a:schemeClr val="tx1"/>
                </a:solidFill>
              </a:rPr>
              <a:t>ап. </a:t>
            </a:r>
            <a:r>
              <a:rPr lang="ru-RU" sz="1600" dirty="0">
                <a:solidFill>
                  <a:schemeClr val="tx1"/>
                </a:solidFill>
              </a:rPr>
              <a:t>Павел с Силою </a:t>
            </a:r>
            <a:r>
              <a:rPr lang="ru-RU" sz="1600" dirty="0" smtClean="0">
                <a:solidFill>
                  <a:schemeClr val="tx1"/>
                </a:solidFill>
              </a:rPr>
              <a:t>совершает по </a:t>
            </a:r>
            <a:r>
              <a:rPr lang="ru-RU" sz="1600" dirty="0">
                <a:solidFill>
                  <a:schemeClr val="tx1"/>
                </a:solidFill>
              </a:rPr>
              <a:t>Сирии и Киликии и на этот раз перешел уже в Европу, проповедуя в Македонии, Коринфе и Афинах (</a:t>
            </a:r>
            <a:r>
              <a:rPr lang="ru-RU" sz="1600" dirty="0" smtClean="0">
                <a:solidFill>
                  <a:schemeClr val="tx1"/>
                </a:solidFill>
              </a:rPr>
              <a:t>15, 36–18, 22</a:t>
            </a:r>
            <a:r>
              <a:rPr lang="ru-RU" sz="1600" dirty="0">
                <a:solidFill>
                  <a:schemeClr val="tx1"/>
                </a:solidFill>
              </a:rPr>
              <a:t>) и окончил свое путешествие прибытием в Иерусалим на праздник Пасхи и возвращением оттуда в </a:t>
            </a:r>
            <a:r>
              <a:rPr lang="ru-RU" sz="1600" dirty="0" err="1">
                <a:solidFill>
                  <a:schemeClr val="tx1"/>
                </a:solidFill>
              </a:rPr>
              <a:t>Антиохию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2.4. </a:t>
            </a:r>
            <a:r>
              <a:rPr lang="ru-RU" sz="1600" b="1" dirty="0" smtClean="0">
                <a:solidFill>
                  <a:schemeClr val="tx1"/>
                </a:solidFill>
              </a:rPr>
              <a:t>Третье апостольское </a:t>
            </a:r>
            <a:r>
              <a:rPr lang="ru-RU" sz="1600" b="1" dirty="0">
                <a:solidFill>
                  <a:schemeClr val="tx1"/>
                </a:solidFill>
              </a:rPr>
              <a:t>путешествие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smtClean="0">
                <a:solidFill>
                  <a:schemeClr val="tx1"/>
                </a:solidFill>
              </a:rPr>
              <a:t>совершает </a:t>
            </a:r>
            <a:r>
              <a:rPr lang="ru-RU" sz="1600" dirty="0">
                <a:solidFill>
                  <a:schemeClr val="tx1"/>
                </a:solidFill>
              </a:rPr>
              <a:t>опять по Малой Азии, </a:t>
            </a:r>
            <a:r>
              <a:rPr lang="ru-RU" sz="1600" dirty="0" smtClean="0">
                <a:solidFill>
                  <a:schemeClr val="tx1"/>
                </a:solidFill>
              </a:rPr>
              <a:t>проповедует главным </a:t>
            </a:r>
            <a:r>
              <a:rPr lang="ru-RU" sz="1600" dirty="0">
                <a:solidFill>
                  <a:schemeClr val="tx1"/>
                </a:solidFill>
              </a:rPr>
              <a:t>образом в Эфесе, где </a:t>
            </a:r>
            <a:r>
              <a:rPr lang="ru-RU" sz="1600" dirty="0" smtClean="0">
                <a:solidFill>
                  <a:schemeClr val="tx1"/>
                </a:solidFill>
              </a:rPr>
              <a:t>учит </a:t>
            </a:r>
            <a:r>
              <a:rPr lang="ru-RU" sz="1600" dirty="0">
                <a:solidFill>
                  <a:schemeClr val="tx1"/>
                </a:solidFill>
              </a:rPr>
              <a:t>два года в училище некоего </a:t>
            </a:r>
            <a:r>
              <a:rPr lang="ru-RU" sz="1600" dirty="0" err="1">
                <a:solidFill>
                  <a:schemeClr val="tx1"/>
                </a:solidFill>
              </a:rPr>
              <a:t>Тиранна</a:t>
            </a:r>
            <a:r>
              <a:rPr lang="ru-RU" sz="1600" dirty="0">
                <a:solidFill>
                  <a:schemeClr val="tx1"/>
                </a:solidFill>
              </a:rPr>
              <a:t> и откуда по случаю мятежа, </a:t>
            </a:r>
            <a:r>
              <a:rPr lang="ru-RU" sz="1600" dirty="0" err="1" smtClean="0">
                <a:solidFill>
                  <a:schemeClr val="tx1"/>
                </a:solidFill>
              </a:rPr>
              <a:t>возбуж</a:t>
            </a:r>
            <a:r>
              <a:rPr lang="ru-RU" sz="1600" dirty="0" smtClean="0">
                <a:solidFill>
                  <a:schemeClr val="tx1"/>
                </a:solidFill>
              </a:rPr>
              <a:t>- денного </a:t>
            </a:r>
            <a:r>
              <a:rPr lang="ru-RU" sz="1600" dirty="0">
                <a:solidFill>
                  <a:schemeClr val="tx1"/>
                </a:solidFill>
              </a:rPr>
              <a:t>против него сребреником Дмитрием, </a:t>
            </a:r>
            <a:r>
              <a:rPr lang="ru-RU" sz="1600" dirty="0" smtClean="0">
                <a:solidFill>
                  <a:schemeClr val="tx1"/>
                </a:solidFill>
              </a:rPr>
              <a:t>удаляется в города </a:t>
            </a:r>
            <a:r>
              <a:rPr lang="ru-RU" sz="1600" dirty="0">
                <a:solidFill>
                  <a:schemeClr val="tx1"/>
                </a:solidFill>
              </a:rPr>
              <a:t>Азии, Македонии, Эллады и опять отправиться в Иерусалим на праздник Пятидесятницы. На пути </a:t>
            </a:r>
            <a:r>
              <a:rPr lang="ru-RU" sz="1600" dirty="0" smtClean="0">
                <a:solidFill>
                  <a:schemeClr val="tx1"/>
                </a:solidFill>
              </a:rPr>
              <a:t>в </a:t>
            </a:r>
            <a:r>
              <a:rPr lang="ru-RU" sz="1600" dirty="0">
                <a:solidFill>
                  <a:schemeClr val="tx1"/>
                </a:solidFill>
              </a:rPr>
              <a:t>Мелете </a:t>
            </a:r>
            <a:r>
              <a:rPr lang="ru-RU" sz="1600" dirty="0" smtClean="0">
                <a:solidFill>
                  <a:schemeClr val="tx1"/>
                </a:solidFill>
              </a:rPr>
              <a:t>ап. прощается </a:t>
            </a:r>
            <a:r>
              <a:rPr lang="ru-RU" sz="1600" dirty="0">
                <a:solidFill>
                  <a:schemeClr val="tx1"/>
                </a:solidFill>
              </a:rPr>
              <a:t>с </a:t>
            </a:r>
            <a:r>
              <a:rPr lang="ru-RU" sz="1600" dirty="0" smtClean="0">
                <a:solidFill>
                  <a:schemeClr val="tx1"/>
                </a:solidFill>
              </a:rPr>
              <a:t>пастыря-ми </a:t>
            </a:r>
            <a:r>
              <a:rPr lang="ru-RU" sz="1600" dirty="0">
                <a:solidFill>
                  <a:schemeClr val="tx1"/>
                </a:solidFill>
              </a:rPr>
              <a:t>Эфесской церкви и, проплыв на корабле в Финикию, </a:t>
            </a:r>
            <a:r>
              <a:rPr lang="ru-RU" sz="1600" dirty="0" smtClean="0">
                <a:solidFill>
                  <a:schemeClr val="tx1"/>
                </a:solidFill>
              </a:rPr>
              <a:t>возвращается в Иерусалим </a:t>
            </a:r>
            <a:r>
              <a:rPr lang="ru-RU" sz="1600" dirty="0">
                <a:solidFill>
                  <a:schemeClr val="tx1"/>
                </a:solidFill>
              </a:rPr>
              <a:t>(</a:t>
            </a:r>
            <a:r>
              <a:rPr lang="ru-RU" sz="1600" dirty="0" smtClean="0">
                <a:solidFill>
                  <a:schemeClr val="tx1"/>
                </a:solidFill>
              </a:rPr>
              <a:t>18, 22–21, 26</a:t>
            </a:r>
            <a:r>
              <a:rPr lang="ru-RU" sz="1600" dirty="0">
                <a:solidFill>
                  <a:schemeClr val="tx1"/>
                </a:solidFill>
              </a:rPr>
              <a:t>). 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2.5. </a:t>
            </a:r>
            <a:r>
              <a:rPr lang="ru-RU" sz="1600" b="1" dirty="0" smtClean="0">
                <a:solidFill>
                  <a:schemeClr val="tx1"/>
                </a:solidFill>
              </a:rPr>
              <a:t>Иерусалимские узы. </a:t>
            </a:r>
            <a:r>
              <a:rPr lang="ru-RU" sz="1600" dirty="0" smtClean="0">
                <a:solidFill>
                  <a:schemeClr val="tx1"/>
                </a:solidFill>
              </a:rPr>
              <a:t>Заключение ап. </a:t>
            </a:r>
            <a:r>
              <a:rPr lang="ru-RU" sz="1600" dirty="0">
                <a:solidFill>
                  <a:schemeClr val="tx1"/>
                </a:solidFill>
              </a:rPr>
              <a:t>Павла в узы по наущению </a:t>
            </a:r>
            <a:r>
              <a:rPr lang="ru-RU" sz="1600" dirty="0" err="1">
                <a:solidFill>
                  <a:schemeClr val="tx1"/>
                </a:solidFill>
              </a:rPr>
              <a:t>ассийских</a:t>
            </a:r>
            <a:r>
              <a:rPr lang="ru-RU" sz="1600" dirty="0">
                <a:solidFill>
                  <a:schemeClr val="tx1"/>
                </a:solidFill>
              </a:rPr>
              <a:t> иудеев, увидевших его в храме с прозелитами из эллинов. Из Иерусалима он был отведен в </a:t>
            </a:r>
            <a:r>
              <a:rPr lang="ru-RU" sz="1600" dirty="0" err="1">
                <a:solidFill>
                  <a:schemeClr val="tx1"/>
                </a:solidFill>
              </a:rPr>
              <a:t>Кесарию</a:t>
            </a:r>
            <a:r>
              <a:rPr lang="ru-RU" sz="1600" dirty="0">
                <a:solidFill>
                  <a:schemeClr val="tx1"/>
                </a:solidFill>
              </a:rPr>
              <a:t> к правителю Сирии Феликсу, перед которым защищался против обвинявших его иудее, но оставался в </a:t>
            </a:r>
            <a:r>
              <a:rPr lang="ru-RU" sz="1600" dirty="0" err="1" smtClean="0">
                <a:solidFill>
                  <a:schemeClr val="tx1"/>
                </a:solidFill>
              </a:rPr>
              <a:t>заключе-нии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>
                <a:solidFill>
                  <a:schemeClr val="tx1"/>
                </a:solidFill>
              </a:rPr>
              <a:t>до прибытии другого правителя, Порция </a:t>
            </a:r>
            <a:r>
              <a:rPr lang="ru-RU" sz="1600" dirty="0" err="1">
                <a:solidFill>
                  <a:schemeClr val="tx1"/>
                </a:solidFill>
              </a:rPr>
              <a:t>Феста</a:t>
            </a:r>
            <a:r>
              <a:rPr lang="ru-RU" sz="1600" dirty="0">
                <a:solidFill>
                  <a:schemeClr val="tx1"/>
                </a:solidFill>
              </a:rPr>
              <a:t>, перед которым также защищал свое учение и требовал суда кесарева. Прежде отправления в Рим апостол еще раз получил возможность изложить свое вероучение перед царем </a:t>
            </a:r>
            <a:r>
              <a:rPr lang="ru-RU" sz="1600" dirty="0" err="1">
                <a:solidFill>
                  <a:schemeClr val="tx1"/>
                </a:solidFill>
              </a:rPr>
              <a:t>Агриппою</a:t>
            </a:r>
            <a:r>
              <a:rPr lang="ru-RU" sz="1600" dirty="0">
                <a:solidFill>
                  <a:schemeClr val="tx1"/>
                </a:solidFill>
              </a:rPr>
              <a:t> и его сестрой Вероникою. 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2.6. </a:t>
            </a:r>
            <a:r>
              <a:rPr lang="ru-RU" sz="1600" b="1" dirty="0" smtClean="0">
                <a:solidFill>
                  <a:schemeClr val="tx1"/>
                </a:solidFill>
              </a:rPr>
              <a:t>Римские узы. </a:t>
            </a:r>
            <a:r>
              <a:rPr lang="ru-RU" sz="1600" dirty="0" smtClean="0">
                <a:solidFill>
                  <a:schemeClr val="tx1"/>
                </a:solidFill>
              </a:rPr>
              <a:t>После </a:t>
            </a:r>
            <a:r>
              <a:rPr lang="ru-RU" sz="1600" dirty="0">
                <a:solidFill>
                  <a:schemeClr val="tx1"/>
                </a:solidFill>
              </a:rPr>
              <a:t>более двухлетнего пребывания  в узах, он был отправлен под стражей в Рим, на пути подвергся опасному кораблекрушению у острова Мальты и только почти через полгода </a:t>
            </a:r>
            <a:r>
              <a:rPr lang="ru-RU" sz="1600" dirty="0" smtClean="0">
                <a:solidFill>
                  <a:schemeClr val="tx1"/>
                </a:solidFill>
              </a:rPr>
              <a:t>достигает </a:t>
            </a:r>
            <a:r>
              <a:rPr lang="ru-RU" sz="1600" dirty="0">
                <a:solidFill>
                  <a:schemeClr val="tx1"/>
                </a:solidFill>
              </a:rPr>
              <a:t>Рима, где в ожидании суда кесарева оставался под стражей два года, продолжая, впрочем, свободно проповедовать учение Христово. Указанием на это двухлетнее пребывание апостола Павла под стражей в Риме заканчивается книга Деяний апостольских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61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tx2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6269781"/>
              </p:ext>
            </p:extLst>
          </p:nvPr>
        </p:nvGraphicFramePr>
        <p:xfrm>
          <a:off x="457200" y="1196752"/>
          <a:ext cx="822960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1, 1-3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1. Первую книгу написал я к тебе, Феофил, о всем, что Иисус делал и чему учил от начала </a:t>
                      </a:r>
                    </a:p>
                    <a:p>
                      <a:r>
                        <a:rPr lang="ru-RU" sz="1600" b="1" dirty="0" smtClean="0"/>
                        <a:t>2. до того дня, в который Он вознесся, дав Святым Духом повеления Апостолам, которых Он избрал, </a:t>
                      </a:r>
                    </a:p>
                    <a:p>
                      <a:r>
                        <a:rPr lang="ru-RU" sz="1600" b="1" dirty="0" smtClean="0"/>
                        <a:t>3. которым и явил Себя живым, по страдании Своем, со многими верными доказательствами,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в продолжение сорока дней являясь им </a:t>
                      </a:r>
                      <a:r>
                        <a:rPr lang="ru-RU" sz="1600" b="1" dirty="0" smtClean="0"/>
                        <a:t>и говоря о Царствии Божием. 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2051720" y="260648"/>
            <a:ext cx="5040560" cy="50405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Предисловие к книге Деяний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67544" y="3212976"/>
            <a:ext cx="8208912" cy="12961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«Совершенно очевидно, что здесь речь идет о третьем нашем каноническом Евангелии, которое написано Лукой для того же «достопочтенного Феофила». Святой Лука указывает на внутреннюю органическую связь между своим Евангелием и этой второй книгой, которая должна служить как бы продолжением </a:t>
            </a:r>
            <a:r>
              <a:rPr lang="ru-RU" sz="1600" b="1" i="1" dirty="0" smtClean="0">
                <a:solidFill>
                  <a:schemeClr val="tx1"/>
                </a:solidFill>
              </a:rPr>
              <a:t>первой».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7544" y="4797152"/>
            <a:ext cx="8208912" cy="115212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>
                <a:solidFill>
                  <a:schemeClr val="tx1"/>
                </a:solidFill>
              </a:rPr>
              <a:t>«Вознесение Господне указывается здесь, как поворотный пункт: это — конец Евангельской и начало Апостольской истории. До этого момента имела место видимая деятельность Господа на земле, с сего же момента начинается Его невидимая </a:t>
            </a:r>
            <a:r>
              <a:rPr lang="ru-RU" sz="1600" b="1" i="1" dirty="0" smtClean="0">
                <a:solidFill>
                  <a:schemeClr val="tx1"/>
                </a:solidFill>
              </a:rPr>
              <a:t>деятельность».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5733256"/>
            <a:ext cx="8208912" cy="86409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>
                <a:solidFill>
                  <a:schemeClr val="tx1"/>
                </a:solidFill>
              </a:rPr>
              <a:t>«В течение этого срока Он учил их тайнам Царствия Божия, надо полагать, устроению этого Царствия, или Церкви Христовой, на земле, дабы подготовить их к предстоящей им Апостольской </a:t>
            </a:r>
            <a:r>
              <a:rPr lang="ru-RU" sz="1600" b="1" i="1" dirty="0" smtClean="0">
                <a:solidFill>
                  <a:schemeClr val="tx1"/>
                </a:solidFill>
              </a:rPr>
              <a:t>деятельности».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7544" y="3212976"/>
            <a:ext cx="8208912" cy="10801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Свт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>
                <a:solidFill>
                  <a:schemeClr val="tx1"/>
                </a:solidFill>
              </a:rPr>
              <a:t>Иоанн Златоуст: </a:t>
            </a:r>
            <a:r>
              <a:rPr lang="ru-RU" sz="1600" b="1" i="1" dirty="0">
                <a:solidFill>
                  <a:schemeClr val="tx1"/>
                </a:solidFill>
              </a:rPr>
              <a:t>«По­чему же Он явился не всем, а только апостолам? Потому, что народу, не знавшему неизреченного таинства, Он показался бы привидением. Если и сами ученики сначала не верили, приходили в смущение и нуждались в прикосновении рукою и в общении трапезы, то чего естественно следовало ожидать от народа</a:t>
            </a:r>
            <a:r>
              <a:rPr lang="ru-RU" sz="1600" b="1" i="1" dirty="0" smtClean="0">
                <a:solidFill>
                  <a:schemeClr val="tx1"/>
                </a:solidFill>
              </a:rPr>
              <a:t>?».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67544" y="4509120"/>
            <a:ext cx="8208912" cy="10801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Свт</a:t>
            </a:r>
            <a:r>
              <a:rPr lang="ru-RU" sz="1600" b="1" dirty="0" smtClean="0">
                <a:solidFill>
                  <a:schemeClr val="tx1"/>
                </a:solidFill>
              </a:rPr>
              <a:t>. Иоанн: </a:t>
            </a:r>
            <a:r>
              <a:rPr lang="ru-RU" sz="1600" b="1" i="1" dirty="0" smtClean="0">
                <a:solidFill>
                  <a:schemeClr val="tx1"/>
                </a:solidFill>
              </a:rPr>
              <a:t>««</a:t>
            </a:r>
            <a:r>
              <a:rPr lang="ru-RU" sz="1600" b="1" i="1" dirty="0">
                <a:solidFill>
                  <a:schemeClr val="tx1"/>
                </a:solidFill>
              </a:rPr>
              <a:t>в продолжение сорока дней являясь им», так как Христос являлся и опять скрывался. Для чего же так? </a:t>
            </a:r>
            <a:r>
              <a:rPr lang="ru-RU" sz="1600" b="1" i="1" dirty="0" smtClean="0">
                <a:solidFill>
                  <a:schemeClr val="tx1"/>
                </a:solidFill>
              </a:rPr>
              <a:t>Он </a:t>
            </a:r>
            <a:r>
              <a:rPr lang="ru-RU" sz="1600" b="1" i="1" dirty="0">
                <a:solidFill>
                  <a:schemeClr val="tx1"/>
                </a:solidFill>
              </a:rPr>
              <a:t>делал </a:t>
            </a:r>
            <a:r>
              <a:rPr lang="ru-RU" sz="1600" b="1" i="1" dirty="0" smtClean="0">
                <a:solidFill>
                  <a:schemeClr val="tx1"/>
                </a:solidFill>
              </a:rPr>
              <a:t>это </a:t>
            </a:r>
            <a:r>
              <a:rPr lang="ru-RU" sz="1600" b="1" i="1" dirty="0">
                <a:solidFill>
                  <a:schemeClr val="tx1"/>
                </a:solidFill>
              </a:rPr>
              <a:t>потому, что тща­тельно заботился об устроении двух вещей, – о том, чтобы поверили воскресению, и чтобы, наконец, думали о Нем выше, чем о простом </a:t>
            </a:r>
            <a:r>
              <a:rPr lang="ru-RU" sz="1600" b="1" i="1" dirty="0" smtClean="0">
                <a:solidFill>
                  <a:schemeClr val="tx1"/>
                </a:solidFill>
              </a:rPr>
              <a:t>человеке».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610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6" grpId="1" animBg="1"/>
      <p:bldP spid="7" grpId="0" animBg="1"/>
      <p:bldP spid="7" grpId="1" animBg="1"/>
      <p:bldP spid="8" grpId="0" animBg="1"/>
      <p:bldP spid="9" grpId="0" animBg="1"/>
      <p:bldP spid="9" grpId="1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7842575"/>
              </p:ext>
            </p:extLst>
          </p:nvPr>
        </p:nvGraphicFramePr>
        <p:xfrm>
          <a:off x="457200" y="908720"/>
          <a:ext cx="822960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1,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4-12: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99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4. И, собрав их, Он повелел им: не отлучайтесь из Иерусалима, но ждите обещанного от Отца, о чем вы слышали от Меня,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5. ибо Иоанн крестил водою, а вы, через несколько дней после сего, будете крещены Духом Святым.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6. Посему они, сойдясь, спрашивали Его, говоря: не в сие ли время, Господи, восстановляешь Ты царство Израилю?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7. Он же сказал им: не ваше дело знать времена или сроки, которые Отец положил в Своей власти,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8. но вы примете силу, когда сойдет на вас Дух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Святый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; и будете Мне свидетелями в Иерусалиме и во всей Иудее и Самарии и даже до края земли.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9. Сказав сие, Он поднялся в глазах их, и облако взяло Его из вида их.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10. И когда они смотрели на небо, во время восхождения Его, вдруг предстали им два мужа в белой одежде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11. и сказали: мужи Галилейские! что вы стоите и смотрите на небо? Сей Иисус, вознесшийся от вас на небо, придет таким же образом, как вы видели Его восходящим на небо. </a:t>
                      </a:r>
                      <a:endParaRPr lang="ru-RU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12. Тогда они возвратились в Иерусалим с горы, называемой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Елеон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которая находится близ Иерусалима, в расстоянии субботнего пути. 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467544" y="5229200"/>
            <a:ext cx="8208912" cy="129614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«Так </a:t>
            </a:r>
            <a:r>
              <a:rPr lang="ru-RU" sz="1600" b="1" i="1" dirty="0">
                <a:solidFill>
                  <a:schemeClr val="tx1"/>
                </a:solidFill>
              </a:rPr>
              <a:t>как глазам недоступна вся высота и зрение не могло решить, на небо ли Он вознесся, или, поднявшись до некоторой высоты, остановился. Поэтому ангелы, </a:t>
            </a:r>
            <a:r>
              <a:rPr lang="ru-RU" sz="1600" b="1" i="1" dirty="0" smtClean="0">
                <a:solidFill>
                  <a:schemeClr val="tx1"/>
                </a:solidFill>
              </a:rPr>
              <a:t>пред-став </a:t>
            </a:r>
            <a:r>
              <a:rPr lang="ru-RU" sz="1600" b="1" i="1" dirty="0">
                <a:solidFill>
                  <a:schemeClr val="tx1"/>
                </a:solidFill>
              </a:rPr>
              <a:t>пред ними, открывают им то, чего посредством зрения они понять не могли. А облако подняло Его потому, что оно есть символ Господней и Божественной силы».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3789040"/>
            <a:ext cx="8208912" cy="1800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>
                <a:solidFill>
                  <a:schemeClr val="tx1"/>
                </a:solidFill>
              </a:rPr>
              <a:t>«Не теперь ли», говорят. Так сильно желали они этого дня. Мне же кажется, что для них и неясно еще было, что такое это </a:t>
            </a:r>
            <a:r>
              <a:rPr lang="ru-RU" sz="1600" b="1" i="1" dirty="0" smtClean="0">
                <a:solidFill>
                  <a:schemeClr val="tx1"/>
                </a:solidFill>
              </a:rPr>
              <a:t>царство… Самый </a:t>
            </a:r>
            <a:r>
              <a:rPr lang="ru-RU" sz="1600" b="1" i="1" dirty="0">
                <a:solidFill>
                  <a:schemeClr val="tx1"/>
                </a:solidFill>
              </a:rPr>
              <a:t>вопрос был излишним; и посему Он с пользою для них ответил на него молчанием. Целью у Него было при этом то, чтобы пресечь крайнее любопытство своих учеников; так как Он посылал их </a:t>
            </a:r>
            <a:r>
              <a:rPr lang="ru-RU" sz="1600" b="1" i="1" dirty="0" err="1">
                <a:solidFill>
                  <a:schemeClr val="tx1"/>
                </a:solidFill>
              </a:rPr>
              <a:t>проповедывать</a:t>
            </a:r>
            <a:r>
              <a:rPr lang="ru-RU" sz="1600" b="1" i="1" dirty="0">
                <a:solidFill>
                  <a:schemeClr val="tx1"/>
                </a:solidFill>
              </a:rPr>
              <a:t> царствие небесное, а не обозначать количество времен. Не говорит им об этом </a:t>
            </a:r>
            <a:r>
              <a:rPr lang="ru-RU" sz="1600" b="1" i="1" dirty="0" smtClean="0">
                <a:solidFill>
                  <a:schemeClr val="tx1"/>
                </a:solidFill>
              </a:rPr>
              <a:t>времени и  </a:t>
            </a:r>
            <a:r>
              <a:rPr lang="ru-RU" sz="1600" b="1" i="1" dirty="0">
                <a:solidFill>
                  <a:schemeClr val="tx1"/>
                </a:solidFill>
              </a:rPr>
              <a:t>с тою </a:t>
            </a:r>
            <a:r>
              <a:rPr lang="ru-RU" sz="1600" b="1" i="1" dirty="0" err="1">
                <a:solidFill>
                  <a:schemeClr val="tx1"/>
                </a:solidFill>
              </a:rPr>
              <a:t>целию</a:t>
            </a:r>
            <a:r>
              <a:rPr lang="ru-RU" sz="1600" b="1" i="1" dirty="0">
                <a:solidFill>
                  <a:schemeClr val="tx1"/>
                </a:solidFill>
              </a:rPr>
              <a:t>, чтобы, как не раз упоминали мы, заставить их бодрствовать».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2780928"/>
            <a:ext cx="8208912" cy="136815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«</a:t>
            </a:r>
            <a:r>
              <a:rPr lang="ru-RU" sz="1600" b="1" dirty="0">
                <a:solidFill>
                  <a:schemeClr val="tx1"/>
                </a:solidFill>
              </a:rPr>
              <a:t>Несмотря на 40-дневное пребывание Воскресшего с ними, на постоянные беседы Его о Царствии Божием, они все еще мечтают о царстве </a:t>
            </a:r>
            <a:r>
              <a:rPr lang="ru-RU" sz="1600" b="1" dirty="0" err="1">
                <a:solidFill>
                  <a:schemeClr val="tx1"/>
                </a:solidFill>
              </a:rPr>
              <a:t>Израилевом</a:t>
            </a:r>
            <a:r>
              <a:rPr lang="ru-RU" sz="1600" b="1" dirty="0">
                <a:solidFill>
                  <a:schemeClr val="tx1"/>
                </a:solidFill>
              </a:rPr>
              <a:t> земном и забывают, что Царствие Божие внутри них, т.е. должно открыться в их духе, в любви к Богу и к ближнему, в мире с Богом, </a:t>
            </a:r>
            <a:r>
              <a:rPr lang="ru-RU" sz="1600" b="1" dirty="0" smtClean="0">
                <a:solidFill>
                  <a:schemeClr val="tx1"/>
                </a:solidFill>
              </a:rPr>
              <a:t>и </a:t>
            </a:r>
            <a:r>
              <a:rPr lang="ru-RU" sz="1600" b="1" dirty="0">
                <a:solidFill>
                  <a:schemeClr val="tx1"/>
                </a:solidFill>
              </a:rPr>
              <a:t>в радости о Духе Святом, о святых Его Дарах, в радости, происходящей от уверенности, что они спасены и что имена их написаны на небесах</a:t>
            </a:r>
            <a:r>
              <a:rPr lang="ru-RU" sz="1600" b="1" dirty="0" smtClean="0">
                <a:solidFill>
                  <a:schemeClr val="tx1"/>
                </a:solidFill>
              </a:rPr>
              <a:t>».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544" y="2276872"/>
            <a:ext cx="8208912" cy="86409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i="1" dirty="0" smtClean="0">
                <a:solidFill>
                  <a:schemeClr val="tx1"/>
                </a:solidFill>
              </a:rPr>
              <a:t>: «</a:t>
            </a:r>
            <a:r>
              <a:rPr lang="ru-RU" sz="1600" b="1" i="1" dirty="0" smtClean="0">
                <a:solidFill>
                  <a:schemeClr val="tx1"/>
                </a:solidFill>
              </a:rPr>
              <a:t>Выражение </a:t>
            </a:r>
            <a:r>
              <a:rPr lang="ru-RU" sz="1600" b="1" i="1" dirty="0">
                <a:solidFill>
                  <a:schemeClr val="tx1"/>
                </a:solidFill>
              </a:rPr>
              <a:t>«крещены Духом Святым» образно указывает на полноту и обилие даров Духа Святого — Апостолы как бы погрузятся в эту </a:t>
            </a:r>
            <a:r>
              <a:rPr lang="ru-RU" sz="1600" b="1" i="1" dirty="0" err="1">
                <a:solidFill>
                  <a:schemeClr val="tx1"/>
                </a:solidFill>
              </a:rPr>
              <a:t>всеочищающую</a:t>
            </a:r>
            <a:r>
              <a:rPr lang="ru-RU" sz="1600" b="1" i="1" dirty="0">
                <a:solidFill>
                  <a:schemeClr val="tx1"/>
                </a:solidFill>
              </a:rPr>
              <a:t> и оживотворяющую силу Святого </a:t>
            </a:r>
            <a:r>
              <a:rPr lang="ru-RU" sz="1600" b="1" i="1" dirty="0" smtClean="0">
                <a:solidFill>
                  <a:schemeClr val="tx1"/>
                </a:solidFill>
              </a:rPr>
              <a:t>Духа</a:t>
            </a:r>
            <a:r>
              <a:rPr lang="ru-RU" sz="1600" b="1" i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467544" y="1844824"/>
            <a:ext cx="8208912" cy="10081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i="1" dirty="0" smtClean="0">
                <a:solidFill>
                  <a:schemeClr val="tx1"/>
                </a:solidFill>
              </a:rPr>
              <a:t>: «</a:t>
            </a:r>
            <a:r>
              <a:rPr lang="ru-RU" sz="1600" b="1" i="1" dirty="0">
                <a:solidFill>
                  <a:schemeClr val="tx1"/>
                </a:solidFill>
              </a:rPr>
              <a:t>такова была воля Божия: «ибо от Сиона выйдет закон, и слово Господне — из Иерусалима» </a:t>
            </a:r>
            <a:r>
              <a:rPr lang="ru-RU" sz="1600" b="1" i="1" dirty="0" smtClean="0">
                <a:solidFill>
                  <a:schemeClr val="tx1"/>
                </a:solidFill>
              </a:rPr>
              <a:t>(</a:t>
            </a:r>
            <a:r>
              <a:rPr lang="ru-RU" sz="1600" b="1" i="1" dirty="0" err="1" smtClean="0">
                <a:solidFill>
                  <a:schemeClr val="tx1"/>
                </a:solidFill>
              </a:rPr>
              <a:t>Ис</a:t>
            </a:r>
            <a:r>
              <a:rPr lang="ru-RU" sz="1600" b="1" i="1" dirty="0" smtClean="0">
                <a:solidFill>
                  <a:schemeClr val="tx1"/>
                </a:solidFill>
              </a:rPr>
              <a:t>. 4, 2), именно </a:t>
            </a:r>
            <a:r>
              <a:rPr lang="ru-RU" sz="1600" b="1" i="1" dirty="0">
                <a:solidFill>
                  <a:schemeClr val="tx1"/>
                </a:solidFill>
              </a:rPr>
              <a:t>там, где вражда против Бога и Христа Его достигла своего наивысшего выражения, должно было явиться </a:t>
            </a:r>
            <a:r>
              <a:rPr lang="ru-RU" sz="1600" b="1" i="1" dirty="0" err="1">
                <a:solidFill>
                  <a:schemeClr val="tx1"/>
                </a:solidFill>
              </a:rPr>
              <a:t>преизбыточество</a:t>
            </a:r>
            <a:r>
              <a:rPr lang="ru-RU" sz="1600" b="1" i="1" dirty="0">
                <a:solidFill>
                  <a:schemeClr val="tx1"/>
                </a:solidFill>
              </a:rPr>
              <a:t> благодати Божией и начаться распространение Евангелия по всей </a:t>
            </a:r>
            <a:r>
              <a:rPr lang="ru-RU" sz="1600" b="1" i="1" dirty="0" smtClean="0">
                <a:solidFill>
                  <a:schemeClr val="tx1"/>
                </a:solidFill>
              </a:rPr>
              <a:t>вселенной</a:t>
            </a:r>
            <a:r>
              <a:rPr lang="ru-RU" sz="1600" b="1" i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27784" y="188640"/>
            <a:ext cx="3888432" cy="432048"/>
          </a:xfrm>
          <a:prstGeom prst="roundRect">
            <a:avLst/>
          </a:prstGeom>
          <a:solidFill>
            <a:schemeClr val="accent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Вознесение </a:t>
            </a:r>
            <a:r>
              <a:rPr lang="ru-RU" sz="2400" b="1" dirty="0" smtClean="0">
                <a:solidFill>
                  <a:schemeClr val="tx1"/>
                </a:solidFill>
              </a:rPr>
              <a:t>Господне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7544" y="2960948"/>
            <a:ext cx="8208912" cy="205222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Вознесение </a:t>
            </a:r>
            <a:r>
              <a:rPr lang="ru-RU" sz="1600" b="1" dirty="0" smtClean="0">
                <a:solidFill>
                  <a:schemeClr val="tx1"/>
                </a:solidFill>
              </a:rPr>
              <a:t>Христа </a:t>
            </a:r>
            <a:r>
              <a:rPr lang="ru-RU" sz="1600" b="1" dirty="0">
                <a:solidFill>
                  <a:schemeClr val="tx1"/>
                </a:solidFill>
              </a:rPr>
              <a:t>на </a:t>
            </a:r>
            <a:r>
              <a:rPr lang="ru-RU" sz="1600" b="1" dirty="0" smtClean="0">
                <a:solidFill>
                  <a:schemeClr val="tx1"/>
                </a:solidFill>
              </a:rPr>
              <a:t>произошло </a:t>
            </a:r>
            <a:r>
              <a:rPr lang="ru-RU" sz="1600" b="1" dirty="0">
                <a:solidFill>
                  <a:schemeClr val="tx1"/>
                </a:solidFill>
              </a:rPr>
              <a:t>с горы Елеонской, с той самой горы, на склонах которой, в саду Гефсиманском, богочеловек перенес величайшее внутреннее </a:t>
            </a:r>
            <a:r>
              <a:rPr lang="ru-RU" sz="1600" b="1" dirty="0" smtClean="0">
                <a:solidFill>
                  <a:schemeClr val="tx1"/>
                </a:solidFill>
              </a:rPr>
              <a:t>страдание. </a:t>
            </a:r>
            <a:r>
              <a:rPr lang="ru-RU" sz="1600" b="1" dirty="0">
                <a:solidFill>
                  <a:schemeClr val="tx1"/>
                </a:solidFill>
              </a:rPr>
              <a:t>Этим как бы показывалось, что между величайшими страданиями и высшею славою находится тесная и ближайшая связь. </a:t>
            </a:r>
            <a:r>
              <a:rPr lang="ru-RU" sz="1600" b="1" dirty="0" smtClean="0">
                <a:solidFill>
                  <a:schemeClr val="tx1"/>
                </a:solidFill>
              </a:rPr>
              <a:t>Субботний </a:t>
            </a:r>
            <a:r>
              <a:rPr lang="ru-RU" sz="1600" b="1" dirty="0">
                <a:solidFill>
                  <a:schemeClr val="tx1"/>
                </a:solidFill>
              </a:rPr>
              <a:t>путь – расстояние, дозволенное евреям проходить в субботу, равнялось, по мнению одних, одному поприщу (8 стадий – около двух километров); по мнению других – двум поприщам (около четырех </a:t>
            </a:r>
            <a:r>
              <a:rPr lang="ru-RU" sz="1600" b="1" dirty="0" smtClean="0">
                <a:solidFill>
                  <a:schemeClr val="tx1"/>
                </a:solidFill>
              </a:rPr>
              <a:t>километров); </a:t>
            </a:r>
            <a:r>
              <a:rPr lang="ru-RU" sz="1600" b="1" dirty="0">
                <a:solidFill>
                  <a:schemeClr val="tx1"/>
                </a:solidFill>
              </a:rPr>
              <a:t>вернее же 2000 шагов. В законе нигде не определено расстояние субботнего пути и о нем нигде не упоминается.</a:t>
            </a:r>
          </a:p>
        </p:txBody>
      </p:sp>
    </p:spTree>
    <p:extLst>
      <p:ext uri="{BB962C8B-B14F-4D97-AF65-F5344CB8AC3E}">
        <p14:creationId xmlns:p14="http://schemas.microsoft.com/office/powerpoint/2010/main" val="2743879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5" grpId="0" animBg="1"/>
      <p:bldP spid="5" grpId="1" animBg="1"/>
      <p:bldP spid="8" grpId="0" animBg="1"/>
      <p:bldP spid="8" grpId="1" animBg="1"/>
      <p:bldP spid="3" grpId="0" animBg="1"/>
      <p:bldP spid="3" grpId="1" animBg="1"/>
      <p:bldP spid="2" grpId="0" animBg="1"/>
      <p:bldP spid="2" grpId="1" animBg="1"/>
      <p:bldP spid="7" grpId="0" animBg="1"/>
      <p:bldP spid="9" grpId="0" animBg="1"/>
      <p:bldP spid="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3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6696470"/>
              </p:ext>
            </p:extLst>
          </p:nvPr>
        </p:nvGraphicFramePr>
        <p:xfrm>
          <a:off x="251520" y="764704"/>
          <a:ext cx="8640960" cy="5573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40960"/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1,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13 –26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13. И, придя, взошли в горницу, где и пребывали, Петр и Иаков, Иоанн и Андрей, Филипп и Фома, Варфоломей и Матфей, Иаков Алфеев и Симон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Зилот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и Иуда, брат Иакова.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14. Все они </a:t>
                      </a:r>
                      <a:r>
                        <a:rPr lang="ru-RU" sz="1500" b="1" dirty="0" smtClean="0">
                          <a:solidFill>
                            <a:srgbClr val="0070C0"/>
                          </a:solidFill>
                        </a:rPr>
                        <a:t>единодушно пребывали в молитве и молении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с некоторыми женами и Мариею, Материю Иисуса, </a:t>
                      </a:r>
                      <a:r>
                        <a:rPr lang="ru-RU" sz="1500" b="1" dirty="0" smtClean="0">
                          <a:solidFill>
                            <a:srgbClr val="00B050"/>
                          </a:solidFill>
                        </a:rPr>
                        <a:t>и с братьями Его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15. И в те дни Петр, став посреди учеников, сказал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16. было же собрание человек около ста двадцати: мужи братия! </a:t>
                      </a:r>
                      <a:r>
                        <a:rPr lang="ru-RU" sz="1500" b="1" dirty="0" smtClean="0">
                          <a:solidFill>
                            <a:srgbClr val="0070C0"/>
                          </a:solidFill>
                        </a:rPr>
                        <a:t>Надлежало исполниться тому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что в Писании предрек Дух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Святый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 устами Давида об Иуде, бывшем вожде тех, которые взяли Иисуса;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17. он был сопричислен к нам и получил жребий служения сего;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18. но приобрел землю неправедною мздою, и когда низринулся, расселось чрево его, и выпали все внутренности его;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19. и это сделалось известно всем жителям Иерусалима, так что земля та на отечественном их наречии названа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Акелдама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то есть земля крови.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20. В книге же Псалмов написано: да будет двор его пуст, и да не будет живущего в нем; и: достоинство его да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приимет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 другой.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21. Итак надобно, чтобы один из тех, которые </a:t>
                      </a:r>
                      <a:r>
                        <a:rPr lang="ru-RU" sz="1500" b="1" dirty="0" smtClean="0">
                          <a:solidFill>
                            <a:srgbClr val="00B050"/>
                          </a:solidFill>
                        </a:rPr>
                        <a:t>находились с нами во все время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когда пребывал и обращался с нами Господь Иисус,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22. начиная </a:t>
                      </a:r>
                      <a:r>
                        <a:rPr lang="ru-RU" sz="1500" b="1" dirty="0" smtClean="0">
                          <a:solidFill>
                            <a:srgbClr val="00B050"/>
                          </a:solidFill>
                        </a:rPr>
                        <a:t>от крещения </a:t>
                      </a:r>
                      <a:r>
                        <a:rPr lang="ru-RU" sz="1500" b="1" dirty="0" err="1" smtClean="0">
                          <a:solidFill>
                            <a:srgbClr val="00B050"/>
                          </a:solidFill>
                        </a:rPr>
                        <a:t>Иоаннова</a:t>
                      </a:r>
                      <a:r>
                        <a:rPr lang="ru-RU" sz="1500" b="1" dirty="0" smtClean="0">
                          <a:solidFill>
                            <a:srgbClr val="00B050"/>
                          </a:solidFill>
                        </a:rPr>
                        <a:t> до того дня, в который Он вознесся 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от нас, </a:t>
                      </a:r>
                      <a:r>
                        <a:rPr lang="ru-RU" sz="1500" b="1" dirty="0" smtClean="0">
                          <a:solidFill>
                            <a:srgbClr val="00B050"/>
                          </a:solidFill>
                        </a:rPr>
                        <a:t>был вместе с нами свидетелем воскресения Его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23. И поставили двоих: Иосифа, называемого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Варсавою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который прозван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Иустом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и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Матфия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;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24. и помолились и сказали: Ты, Господи, Сердцеведец всех, покажи из сих двоих одного, которого Ты избрал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25. принять жребий сего служения и Апостольства, от которого отпал Иуда, чтобы идти в свое место. </a:t>
                      </a:r>
                    </a:p>
                    <a:p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26. И бросили о них жребий, и выпал жребий </a:t>
                      </a:r>
                      <a:r>
                        <a:rPr lang="ru-RU" sz="1500" b="1" dirty="0" err="1" smtClean="0">
                          <a:solidFill>
                            <a:schemeClr val="tx1"/>
                          </a:solidFill>
                        </a:rPr>
                        <a:t>Матфию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</a:rPr>
                        <a:t>, и он сопричислен к одиннадцати Апостолам. </a:t>
                      </a:r>
                      <a:endParaRPr lang="ru-RU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/>
                </a:tc>
              </a:tr>
            </a:tbl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215516" y="5229200"/>
            <a:ext cx="8640960" cy="64807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Критерии избрания нового апостола: 1) </a:t>
            </a:r>
            <a:r>
              <a:rPr lang="ru-RU" sz="1600" b="1" i="1" dirty="0">
                <a:solidFill>
                  <a:schemeClr val="tx1"/>
                </a:solidFill>
              </a:rPr>
              <a:t>чтобы избранный был из числа постоянных спутников Иисуса Христа и </a:t>
            </a:r>
            <a:r>
              <a:rPr lang="ru-RU" sz="1600" b="1" i="1" dirty="0" smtClean="0">
                <a:solidFill>
                  <a:schemeClr val="tx1"/>
                </a:solidFill>
              </a:rPr>
              <a:t>2) свидетелем </a:t>
            </a:r>
            <a:r>
              <a:rPr lang="ru-RU" sz="1600" b="1" i="1" dirty="0">
                <a:solidFill>
                  <a:schemeClr val="tx1"/>
                </a:solidFill>
              </a:rPr>
              <a:t>Его учения и в особенности воскресения. 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4293096"/>
            <a:ext cx="8640960" cy="18002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«Глубокое </a:t>
            </a:r>
            <a:r>
              <a:rPr lang="ru-RU" sz="1600" b="1" i="1" dirty="0">
                <a:solidFill>
                  <a:schemeClr val="tx1"/>
                </a:solidFill>
              </a:rPr>
              <a:t>падение Иуды святой Петр объясняет предопределением Божиим, которое отнюдь не уничтожает, однако, свободной воли человека. Это предопределение Божие, выражающееся в пророчестве, основывается лишь на Божественном </a:t>
            </a:r>
            <a:r>
              <a:rPr lang="ru-RU" sz="1600" b="1" i="1" dirty="0" err="1">
                <a:solidFill>
                  <a:schemeClr val="tx1"/>
                </a:solidFill>
              </a:rPr>
              <a:t>предведении</a:t>
            </a:r>
            <a:r>
              <a:rPr lang="ru-RU" sz="1600" b="1" i="1" dirty="0">
                <a:solidFill>
                  <a:schemeClr val="tx1"/>
                </a:solidFill>
              </a:rPr>
              <a:t>: Бог знает, как употребит человек свою свободную волю и в зависимости от этого предопределяет. Устраняя соблазн страшного падения Иуды для других, святой Петр приводит пророчества, дабы показать, что в этом событии нет ничего необыкновенного, ибо оно уже было предсказано, а потому должно было </a:t>
            </a:r>
            <a:r>
              <a:rPr lang="ru-RU" sz="1600" b="1" i="1" dirty="0" smtClean="0">
                <a:solidFill>
                  <a:schemeClr val="tx1"/>
                </a:solidFill>
              </a:rPr>
              <a:t>совершиться».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1520" y="2492896"/>
            <a:ext cx="8640960" cy="122413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«в </a:t>
            </a:r>
            <a:r>
              <a:rPr lang="ru-RU" sz="1600" b="1" i="1" dirty="0">
                <a:solidFill>
                  <a:schemeClr val="tx1"/>
                </a:solidFill>
              </a:rPr>
              <a:t>те дни», то есть в период времени между вознесением Господа и Пятидесятницей, произнес речь, в которой предложил собранию избрать нового Апостола на место отпавшего Иуды Искариота. Здесь характерно, что «Петр все делает с общего согласия и не распоряжается ничем самовластно и как начальник» </a:t>
            </a:r>
            <a:r>
              <a:rPr lang="ru-RU" sz="1600" b="1" i="1" dirty="0" smtClean="0">
                <a:solidFill>
                  <a:schemeClr val="tx1"/>
                </a:solidFill>
              </a:rPr>
              <a:t>(</a:t>
            </a:r>
            <a:r>
              <a:rPr lang="ru-RU" sz="1600" b="1" i="1" dirty="0" err="1" smtClean="0">
                <a:solidFill>
                  <a:schemeClr val="tx1"/>
                </a:solidFill>
              </a:rPr>
              <a:t>свт</a:t>
            </a:r>
            <a:r>
              <a:rPr lang="ru-RU" sz="1600" b="1" i="1" dirty="0" smtClean="0">
                <a:solidFill>
                  <a:schemeClr val="tx1"/>
                </a:solidFill>
              </a:rPr>
              <a:t>. И. Златоуст).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3212976"/>
            <a:ext cx="8640960" cy="216024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Здесь братья Господни впервые причислены к последователям Христа, </a:t>
            </a:r>
            <a:r>
              <a:rPr lang="ru-RU" sz="1600" b="1" dirty="0">
                <a:solidFill>
                  <a:schemeClr val="tx1"/>
                </a:solidFill>
              </a:rPr>
              <a:t>тогда как незадолго еще до смерти Иисуса </a:t>
            </a:r>
            <a:r>
              <a:rPr lang="ru-RU" sz="1600" b="1" dirty="0" smtClean="0">
                <a:solidFill>
                  <a:schemeClr val="tx1"/>
                </a:solidFill>
              </a:rPr>
              <a:t>евангелист </a:t>
            </a:r>
            <a:r>
              <a:rPr lang="ru-RU" sz="1600" b="1" dirty="0">
                <a:solidFill>
                  <a:schemeClr val="tx1"/>
                </a:solidFill>
              </a:rPr>
              <a:t>говорит, что братья </a:t>
            </a:r>
            <a:r>
              <a:rPr lang="ru-RU" sz="1600" b="1" dirty="0" smtClean="0">
                <a:solidFill>
                  <a:schemeClr val="tx1"/>
                </a:solidFill>
              </a:rPr>
              <a:t>Его еще </a:t>
            </a:r>
            <a:r>
              <a:rPr lang="ru-RU" sz="1600" b="1" dirty="0">
                <a:solidFill>
                  <a:schemeClr val="tx1"/>
                </a:solidFill>
              </a:rPr>
              <a:t>не веровали в Него. Таким образом, обращение их ко Христу должно относиться или к последним дням Его проповеди, или даже к 40 дням пребывания Его на земле по воскресении. Апостол Павел, </a:t>
            </a:r>
            <a:r>
              <a:rPr lang="ru-RU" sz="1600" b="1" dirty="0" smtClean="0">
                <a:solidFill>
                  <a:schemeClr val="tx1"/>
                </a:solidFill>
              </a:rPr>
              <a:t>упоминает </a:t>
            </a:r>
            <a:r>
              <a:rPr lang="ru-RU" sz="1600" b="1" dirty="0">
                <a:solidFill>
                  <a:schemeClr val="tx1"/>
                </a:solidFill>
              </a:rPr>
              <a:t>о явлении воскресшего господа Иакову, хотя и не говорит о цели и обстоятельствах этого </a:t>
            </a:r>
            <a:r>
              <a:rPr lang="ru-RU" sz="1600" b="1" dirty="0" err="1" smtClean="0">
                <a:solidFill>
                  <a:schemeClr val="tx1"/>
                </a:solidFill>
              </a:rPr>
              <a:t>явле-ния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>
                <a:solidFill>
                  <a:schemeClr val="tx1"/>
                </a:solidFill>
              </a:rPr>
              <a:t>(1 Кор. </a:t>
            </a:r>
            <a:r>
              <a:rPr lang="ru-RU" sz="1600" b="1" dirty="0" smtClean="0">
                <a:solidFill>
                  <a:schemeClr val="tx1"/>
                </a:solidFill>
              </a:rPr>
              <a:t>15,7</a:t>
            </a:r>
            <a:r>
              <a:rPr lang="ru-RU" sz="1600" b="1" dirty="0">
                <a:solidFill>
                  <a:schemeClr val="tx1"/>
                </a:solidFill>
              </a:rPr>
              <a:t>). Это, конечно, Иаков – брат Господень, который впоследствии был епископом Иерусалимским. Явление воскресшего Господа ему могло иметь целью уверение его, а через него и других братьев в истине воскресения, а, следовательно, и в божественности Иисуса.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1988840"/>
            <a:ext cx="8640960" cy="108012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Все апостолы, жены мироносицы во гласе с Пресвятой Богородицей и братья Христа находились вместе </a:t>
            </a:r>
            <a:r>
              <a:rPr lang="ru-RU" sz="1600" b="1" dirty="0">
                <a:solidFill>
                  <a:schemeClr val="tx1"/>
                </a:solidFill>
              </a:rPr>
              <a:t>в горнице, то есть в верхней комнате </a:t>
            </a:r>
            <a:r>
              <a:rPr lang="ru-RU" sz="1600" b="1" dirty="0" smtClean="0">
                <a:solidFill>
                  <a:schemeClr val="tx1"/>
                </a:solidFill>
              </a:rPr>
              <a:t>дома, пребывая в молится и готовясь к принятию Святого Духа. </a:t>
            </a:r>
            <a:r>
              <a:rPr lang="ru-RU" sz="1600" b="1" dirty="0">
                <a:solidFill>
                  <a:schemeClr val="tx1"/>
                </a:solidFill>
              </a:rPr>
              <a:t>Может быть, это была та же самая горница, где была совершена Тайная Вечеря.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051720" y="188640"/>
            <a:ext cx="4968552" cy="36004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Избрание апостола </a:t>
            </a:r>
            <a:r>
              <a:rPr lang="ru-RU" sz="2200" b="1" dirty="0" err="1">
                <a:solidFill>
                  <a:schemeClr val="tx1"/>
                </a:solidFill>
              </a:rPr>
              <a:t>Матфия</a:t>
            </a:r>
            <a:r>
              <a:rPr lang="ru-RU" sz="2200" b="1" dirty="0">
                <a:solidFill>
                  <a:schemeClr val="tx1"/>
                </a:solidFill>
              </a:rPr>
              <a:t> 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1520" y="3933056"/>
            <a:ext cx="8640960" cy="126014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«Иосиф и </a:t>
            </a:r>
            <a:r>
              <a:rPr lang="ru-RU" sz="1600" b="1" i="1" dirty="0" err="1" smtClean="0">
                <a:solidFill>
                  <a:schemeClr val="tx1"/>
                </a:solidFill>
              </a:rPr>
              <a:t>Матфий</a:t>
            </a:r>
            <a:r>
              <a:rPr lang="ru-RU" sz="1600" b="1" i="1" dirty="0" smtClean="0">
                <a:solidFill>
                  <a:schemeClr val="tx1"/>
                </a:solidFill>
              </a:rPr>
              <a:t> были </a:t>
            </a:r>
            <a:r>
              <a:rPr lang="ru-RU" sz="1600" b="1" i="1" dirty="0">
                <a:solidFill>
                  <a:schemeClr val="tx1"/>
                </a:solidFill>
              </a:rPr>
              <a:t>из числа 70-ти учеников Господа. Окончательное избрание из числа этих двух одного Апостола предоставили Самому Господу через жребий после усердной молитвы о том, чтобы Сам Господь показал, кого Он избирает. Писались обычно имена на листках; листки вкладывались в сосуд, встряхивались, и чей жребий первый вынимался из сосуда, тот и считался </a:t>
            </a:r>
            <a:r>
              <a:rPr lang="ru-RU" sz="1600" b="1" i="1" dirty="0" smtClean="0">
                <a:solidFill>
                  <a:schemeClr val="tx1"/>
                </a:solidFill>
              </a:rPr>
              <a:t>избранным».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923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7" grpId="0" animBg="1"/>
      <p:bldP spid="7" grpId="1" animBg="1"/>
      <p:bldP spid="6" grpId="0" animBg="1"/>
      <p:bldP spid="6" grpId="1" animBg="1"/>
      <p:bldP spid="3" grpId="0" animBg="1"/>
      <p:bldP spid="3" grpId="1" animBg="1"/>
      <p:bldP spid="2" grpId="0" animBg="1"/>
      <p:bldP spid="2" grpId="1" animBg="1"/>
      <p:bldP spid="4" grpId="0" animBg="1"/>
      <p:bldP spid="9" grpId="0" animBg="1"/>
      <p:bldP spid="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Dmnd">
          <a:fgClr>
            <a:srgbClr val="00B05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2583752"/>
              </p:ext>
            </p:extLst>
          </p:nvPr>
        </p:nvGraphicFramePr>
        <p:xfrm>
          <a:off x="251520" y="908720"/>
          <a:ext cx="8568952" cy="5059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568952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2, 1-13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00B050">
                            <a:shade val="30000"/>
                            <a:satMod val="115000"/>
                          </a:srgbClr>
                        </a:gs>
                        <a:gs pos="50000">
                          <a:srgbClr val="00B050">
                            <a:shade val="67500"/>
                            <a:satMod val="115000"/>
                          </a:srgbClr>
                        </a:gs>
                        <a:gs pos="100000">
                          <a:srgbClr val="00B050">
                            <a:shade val="100000"/>
                            <a:satMod val="115000"/>
                          </a:srgb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1. При наступлении дня Пятидесятницы все они были единодушно вместе.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2. И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внезапно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сделался шум с неба,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как бы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от несущегося сильного ветра, и наполнил весь дом, где они находились.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3. И явились им разделяющиеся языки, 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как бы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огненные, и почили по одному на каждом из них.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4. И исполнились все Духа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Святаго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и начали говорить на иных языках, как Дух давал им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провещевать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5. В Иерусалиме же находились Иудеи, люди набожные, из всякого народа под небом.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6. Когда сделался этот шум, собрался народ, и пришел в смятение, ибо каждый слышал их говорящих его наречием.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7. И все изумлялись и дивились, говоря между собою: сии говорящие не все ли Галилеяне?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8. Как же мы слышим каждый собственное наречие, в котором родились.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9. Парфяне, и Мидяне, и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Еламиты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и жители Месопотамии, Иудеи и Каппадокии, Понта и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Асии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10. Фригии и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Памфилии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Египта и частей Ливии, прилежащих к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Киринее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и пришедшие из Рима, Иудеи и прозелиты,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11. критяне и аравитяне, слышим их нашими языками говорящих о великих делах Божиих?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12. И изумлялись все и, недоумевая, говорили друг другу: что это значит?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13. А иные, насмехаясь, говорили: они напились сладкого вина. 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251520" y="3068960"/>
            <a:ext cx="8568952" cy="1800200"/>
          </a:xfrm>
          <a:prstGeom prst="roundRect">
            <a:avLst/>
          </a:prstGeom>
          <a:gradFill flip="none" rotWithShape="1">
            <a:gsLst>
              <a:gs pos="0">
                <a:srgbClr val="43F3B8">
                  <a:shade val="30000"/>
                  <a:satMod val="115000"/>
                </a:srgbClr>
              </a:gs>
              <a:gs pos="50000">
                <a:srgbClr val="43F3B8">
                  <a:shade val="67500"/>
                  <a:satMod val="115000"/>
                </a:srgbClr>
              </a:gs>
              <a:gs pos="100000">
                <a:srgbClr val="43F3B8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«И прежде Апостолы сподоблялись некоторых духовных дарований, — теперь они «исполнились» Духа Святого: на них снизошла вся полнота благодатных духовных дарований — они преобразились, очистились, </a:t>
            </a:r>
            <a:r>
              <a:rPr lang="ru-RU" sz="1600" b="1" i="1" dirty="0" err="1">
                <a:solidFill>
                  <a:schemeClr val="tx1"/>
                </a:solidFill>
              </a:rPr>
              <a:t>освятились</a:t>
            </a:r>
            <a:r>
              <a:rPr lang="ru-RU" sz="1600" b="1" i="1" dirty="0">
                <a:solidFill>
                  <a:schemeClr val="tx1"/>
                </a:solidFill>
              </a:rPr>
              <a:t> и просветились действием Духа Божия, стали как бы совершенно другими, новыми людьми, а Дух Святой стал их постоянным вдохновителем и руководителем. Внешнее проявление этого благодатного преображения Апостолов выразилось в том, что они «начали говорить на других языках, как Дух давал им </a:t>
            </a:r>
            <a:r>
              <a:rPr lang="ru-RU" sz="1600" b="1" i="1" dirty="0" err="1">
                <a:solidFill>
                  <a:schemeClr val="tx1"/>
                </a:solidFill>
              </a:rPr>
              <a:t>провещевать</a:t>
            </a:r>
            <a:r>
              <a:rPr lang="ru-RU" sz="1600" b="1" i="1" dirty="0" smtClean="0">
                <a:solidFill>
                  <a:schemeClr val="tx1"/>
                </a:solidFill>
              </a:rPr>
              <a:t>»».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8" y="3068960"/>
            <a:ext cx="8496944" cy="864096"/>
          </a:xfrm>
          <a:prstGeom prst="roundRect">
            <a:avLst/>
          </a:prstGeom>
          <a:gradFill flip="none" rotWithShape="1">
            <a:gsLst>
              <a:gs pos="0">
                <a:srgbClr val="43F3B8">
                  <a:shade val="30000"/>
                  <a:satMod val="115000"/>
                </a:srgbClr>
              </a:gs>
              <a:gs pos="50000">
                <a:srgbClr val="43F3B8">
                  <a:shade val="67500"/>
                  <a:satMod val="115000"/>
                </a:srgbClr>
              </a:gs>
              <a:gs pos="100000">
                <a:srgbClr val="43F3B8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err="1" smtClean="0">
                <a:solidFill>
                  <a:schemeClr val="tx1"/>
                </a:solidFill>
              </a:rPr>
              <a:t>Свт</a:t>
            </a:r>
            <a:r>
              <a:rPr lang="ru-RU" sz="1600" b="1" i="1" dirty="0" smtClean="0">
                <a:solidFill>
                  <a:schemeClr val="tx1"/>
                </a:solidFill>
              </a:rPr>
              <a:t>. </a:t>
            </a:r>
            <a:r>
              <a:rPr lang="ru-RU" sz="1600" b="1" i="1" dirty="0" err="1">
                <a:solidFill>
                  <a:schemeClr val="tx1"/>
                </a:solidFill>
              </a:rPr>
              <a:t>Софроний</a:t>
            </a:r>
            <a:r>
              <a:rPr lang="ru-RU" sz="1600" b="1" i="1" dirty="0">
                <a:solidFill>
                  <a:schemeClr val="tx1"/>
                </a:solidFill>
              </a:rPr>
              <a:t> </a:t>
            </a:r>
            <a:r>
              <a:rPr lang="ru-RU" sz="1600" b="1" i="1" dirty="0" smtClean="0">
                <a:solidFill>
                  <a:schemeClr val="tx1"/>
                </a:solidFill>
              </a:rPr>
              <a:t>Иерусалимский: </a:t>
            </a:r>
            <a:r>
              <a:rPr lang="ru-RU" sz="1600" b="1" i="1" dirty="0">
                <a:solidFill>
                  <a:schemeClr val="tx1"/>
                </a:solidFill>
              </a:rPr>
              <a:t>в сей день «апостолы восприняли чин архиерейства, быв научены Духом Святым, нисшедшим на них в виде огненных языков и </a:t>
            </a:r>
            <a:r>
              <a:rPr lang="ru-RU" sz="1600" b="1" i="1" dirty="0" smtClean="0">
                <a:solidFill>
                  <a:schemeClr val="tx1"/>
                </a:solidFill>
              </a:rPr>
              <a:t>пророчество-</a:t>
            </a:r>
            <a:r>
              <a:rPr lang="ru-RU" sz="1600" b="1" i="1" dirty="0" err="1" smtClean="0">
                <a:solidFill>
                  <a:schemeClr val="tx1"/>
                </a:solidFill>
              </a:rPr>
              <a:t>вавшим</a:t>
            </a:r>
            <a:r>
              <a:rPr lang="ru-RU" sz="1600" b="1" i="1" dirty="0" smtClean="0">
                <a:solidFill>
                  <a:schemeClr val="tx1"/>
                </a:solidFill>
              </a:rPr>
              <a:t> </a:t>
            </a:r>
            <a:r>
              <a:rPr lang="ru-RU" sz="1600" b="1" i="1" dirty="0">
                <a:solidFill>
                  <a:schemeClr val="tx1"/>
                </a:solidFill>
              </a:rPr>
              <a:t>их во епископов для каждого из народов, языком которых научил их </a:t>
            </a:r>
            <a:r>
              <a:rPr lang="ru-RU" sz="1600" b="1" i="1" dirty="0" smtClean="0">
                <a:solidFill>
                  <a:schemeClr val="tx1"/>
                </a:solidFill>
              </a:rPr>
              <a:t>говорить».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3528" y="2492896"/>
            <a:ext cx="8496944" cy="2160240"/>
          </a:xfrm>
          <a:prstGeom prst="roundRect">
            <a:avLst/>
          </a:prstGeom>
          <a:gradFill flip="none" rotWithShape="1">
            <a:gsLst>
              <a:gs pos="0">
                <a:srgbClr val="43F3B8">
                  <a:shade val="30000"/>
                  <a:satMod val="115000"/>
                </a:srgbClr>
              </a:gs>
              <a:gs pos="50000">
                <a:srgbClr val="43F3B8">
                  <a:shade val="67500"/>
                  <a:satMod val="115000"/>
                </a:srgbClr>
              </a:gs>
              <a:gs pos="100000">
                <a:srgbClr val="43F3B8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Свт</a:t>
            </a:r>
            <a:r>
              <a:rPr lang="ru-RU" sz="1600" b="1" dirty="0" smtClean="0">
                <a:solidFill>
                  <a:schemeClr val="tx1"/>
                </a:solidFill>
              </a:rPr>
              <a:t>. Иоанн: </a:t>
            </a:r>
            <a:r>
              <a:rPr lang="ru-RU" sz="1600" b="1" i="1" dirty="0" smtClean="0">
                <a:solidFill>
                  <a:schemeClr val="tx1"/>
                </a:solidFill>
              </a:rPr>
              <a:t>«Прекрасно </a:t>
            </a:r>
            <a:r>
              <a:rPr lang="ru-RU" sz="1600" b="1" i="1" dirty="0">
                <a:solidFill>
                  <a:schemeClr val="tx1"/>
                </a:solidFill>
              </a:rPr>
              <a:t>везде прибавлено: «как бы», чтобы о Духе ты не подумал ничего чувственного: «как бы огненные», сказано, и: «как бы от несущегося сильного ветра». Значит, это был не ветер, обыкновенно разливающийся в воздухе. Когда Иоанну нужно было узнать Свя­того Духа, – Он сошел на главу Христову в виде голубя; а теперь, когда надлежало обратиться всему народу, Он является в виде огня. «И почили по одному на каждом из них», т.е., остановился, почил: сесть значит утвердиться, остаться на месте. Что же? На одних лишь двенадцать учеников сошел (</a:t>
            </a:r>
            <a:r>
              <a:rPr lang="ru-RU" sz="1600" b="1" i="1" dirty="0" err="1">
                <a:solidFill>
                  <a:schemeClr val="tx1"/>
                </a:solidFill>
              </a:rPr>
              <a:t>Святый</a:t>
            </a:r>
            <a:r>
              <a:rPr lang="ru-RU" sz="1600" b="1" i="1" dirty="0">
                <a:solidFill>
                  <a:schemeClr val="tx1"/>
                </a:solidFill>
              </a:rPr>
              <a:t> Дух), а не на остальных? Нет, – Он сошел и на всех сто двадцать </a:t>
            </a:r>
            <a:r>
              <a:rPr lang="ru-RU" sz="1600" b="1" i="1" dirty="0" smtClean="0">
                <a:solidFill>
                  <a:schemeClr val="tx1"/>
                </a:solidFill>
              </a:rPr>
              <a:t>человек».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2492896"/>
            <a:ext cx="8568952" cy="864096"/>
          </a:xfrm>
          <a:prstGeom prst="roundRect">
            <a:avLst/>
          </a:prstGeom>
          <a:gradFill flip="none" rotWithShape="1">
            <a:gsLst>
              <a:gs pos="0">
                <a:srgbClr val="43F3B8">
                  <a:shade val="30000"/>
                  <a:satMod val="115000"/>
                </a:srgbClr>
              </a:gs>
              <a:gs pos="50000">
                <a:srgbClr val="43F3B8">
                  <a:shade val="67500"/>
                  <a:satMod val="115000"/>
                </a:srgbClr>
              </a:gs>
              <a:gs pos="100000">
                <a:srgbClr val="43F3B8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Свт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>
                <a:solidFill>
                  <a:schemeClr val="tx1"/>
                </a:solidFill>
              </a:rPr>
              <a:t>Иоанн Златоуст: </a:t>
            </a:r>
            <a:r>
              <a:rPr lang="ru-RU" sz="1600" b="1" i="1" dirty="0">
                <a:solidFill>
                  <a:schemeClr val="tx1"/>
                </a:solidFill>
              </a:rPr>
              <a:t>«Почему это событие не совершилось без всяких чувственных явлений? Потому, что, если и при этом иудеи говорили, «они напились сладкого вина», то чего не сказали бы, если бы ничего такого не случилось?».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5301208"/>
            <a:ext cx="8568952" cy="1368152"/>
          </a:xfrm>
          <a:prstGeom prst="roundRect">
            <a:avLst/>
          </a:prstGeom>
          <a:gradFill flip="none" rotWithShape="1">
            <a:gsLst>
              <a:gs pos="0">
                <a:srgbClr val="43F3B8">
                  <a:shade val="30000"/>
                  <a:satMod val="115000"/>
                </a:srgbClr>
              </a:gs>
              <a:gs pos="50000">
                <a:srgbClr val="43F3B8">
                  <a:shade val="67500"/>
                  <a:satMod val="115000"/>
                </a:srgbClr>
              </a:gs>
              <a:gs pos="100000">
                <a:srgbClr val="43F3B8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Событие </a:t>
            </a:r>
            <a:r>
              <a:rPr lang="ru-RU" sz="1600" b="1" dirty="0">
                <a:solidFill>
                  <a:schemeClr val="tx1"/>
                </a:solidFill>
              </a:rPr>
              <a:t>сошествия Святого Духа на Апостолов </a:t>
            </a:r>
            <a:r>
              <a:rPr lang="ru-RU" sz="1600" b="1" dirty="0" smtClean="0">
                <a:solidFill>
                  <a:schemeClr val="tx1"/>
                </a:solidFill>
              </a:rPr>
              <a:t>можно назвать </a:t>
            </a:r>
            <a:r>
              <a:rPr lang="ru-RU" sz="1600" b="1" dirty="0">
                <a:solidFill>
                  <a:schemeClr val="tx1"/>
                </a:solidFill>
              </a:rPr>
              <a:t>«днем рождения Церкви Христовой». Это событие было вместе с тем и завершением всего дела «домостроительства Божия» — дела спасения рода человеческого. </a:t>
            </a:r>
            <a:r>
              <a:rPr lang="ru-RU" sz="1600" b="1" dirty="0" err="1">
                <a:solidFill>
                  <a:schemeClr val="tx1"/>
                </a:solidFill>
              </a:rPr>
              <a:t>Еп</a:t>
            </a:r>
            <a:r>
              <a:rPr lang="ru-RU" sz="1600" b="1" dirty="0">
                <a:solidFill>
                  <a:schemeClr val="tx1"/>
                </a:solidFill>
              </a:rPr>
              <a:t>. Феофан </a:t>
            </a:r>
            <a:r>
              <a:rPr lang="ru-RU" sz="1600" b="1" dirty="0" err="1" smtClean="0">
                <a:solidFill>
                  <a:schemeClr val="tx1"/>
                </a:solidFill>
              </a:rPr>
              <a:t>Вышенский</a:t>
            </a:r>
            <a:r>
              <a:rPr lang="ru-RU" sz="1600" b="1" dirty="0" smtClean="0">
                <a:solidFill>
                  <a:schemeClr val="tx1"/>
                </a:solidFill>
              </a:rPr>
              <a:t>: «</a:t>
            </a:r>
            <a:r>
              <a:rPr lang="ru-RU" sz="1600" b="1" i="1" dirty="0" smtClean="0">
                <a:solidFill>
                  <a:schemeClr val="tx1"/>
                </a:solidFill>
              </a:rPr>
              <a:t>Чему </a:t>
            </a:r>
            <a:r>
              <a:rPr lang="ru-RU" sz="1600" b="1" i="1" dirty="0">
                <a:solidFill>
                  <a:schemeClr val="tx1"/>
                </a:solidFill>
              </a:rPr>
              <a:t>быть благоволил Бог-Отец, что исполнил в Себе Сын Божий, — то присвоить верующим </a:t>
            </a:r>
            <a:r>
              <a:rPr lang="ru-RU" sz="1600" b="1" i="1" dirty="0" err="1">
                <a:solidFill>
                  <a:schemeClr val="tx1"/>
                </a:solidFill>
              </a:rPr>
              <a:t>снисшел</a:t>
            </a:r>
            <a:r>
              <a:rPr lang="ru-RU" sz="1600" b="1" i="1" dirty="0">
                <a:solidFill>
                  <a:schemeClr val="tx1"/>
                </a:solidFill>
              </a:rPr>
              <a:t> ныне Дух Святой</a:t>
            </a:r>
            <a:r>
              <a:rPr lang="ru-RU" sz="1600" b="1" dirty="0" smtClean="0">
                <a:solidFill>
                  <a:schemeClr val="tx1"/>
                </a:solidFill>
              </a:rPr>
              <a:t>».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95536" y="188640"/>
            <a:ext cx="8280920" cy="432048"/>
          </a:xfrm>
          <a:prstGeom prst="round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Сошествие святого духа на </a:t>
            </a:r>
            <a:r>
              <a:rPr lang="ru-RU" sz="2200" b="1" dirty="0" smtClean="0">
                <a:solidFill>
                  <a:schemeClr val="tx1"/>
                </a:solidFill>
              </a:rPr>
              <a:t>апостолов, говорение иными языками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5229200"/>
            <a:ext cx="8496944" cy="1440160"/>
          </a:xfrm>
          <a:prstGeom prst="roundRect">
            <a:avLst/>
          </a:prstGeom>
          <a:gradFill flip="none" rotWithShape="1">
            <a:gsLst>
              <a:gs pos="0">
                <a:srgbClr val="43F3B8">
                  <a:shade val="30000"/>
                  <a:satMod val="115000"/>
                </a:srgbClr>
              </a:gs>
              <a:gs pos="50000">
                <a:srgbClr val="43F3B8">
                  <a:shade val="67500"/>
                  <a:satMod val="115000"/>
                </a:srgbClr>
              </a:gs>
              <a:gs pos="100000">
                <a:srgbClr val="43F3B8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«почему </a:t>
            </a:r>
            <a:r>
              <a:rPr lang="ru-RU" sz="1600" b="1" i="1" dirty="0">
                <a:solidFill>
                  <a:schemeClr val="tx1"/>
                </a:solidFill>
              </a:rPr>
              <a:t>дар языков апостолы получили прежде других дарований? Потому что имели разойтись по всем странам; и как во время столпотворения один язык разделился на многое, так теперь многие языки соединились в одном человеке, и один и тот же человек, по внушению Духа Святого, стал говорить и на персидском, и на римском, и на индийском и на многих других языках».</a:t>
            </a:r>
          </a:p>
        </p:txBody>
      </p:sp>
    </p:spTree>
    <p:extLst>
      <p:ext uri="{BB962C8B-B14F-4D97-AF65-F5344CB8AC3E}">
        <p14:creationId xmlns:p14="http://schemas.microsoft.com/office/powerpoint/2010/main" val="359502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6" grpId="0" animBg="1"/>
      <p:bldP spid="6" grpId="1" animBg="1"/>
      <p:bldP spid="2" grpId="0" animBg="1"/>
      <p:bldP spid="2" grpId="1" animBg="1"/>
      <p:bldP spid="3" grpId="0" animBg="1"/>
      <p:bldP spid="3" grpId="1" animBg="1"/>
      <p:bldP spid="4" grpId="0" animBg="1"/>
      <p:bldP spid="9" grpId="0" animBg="1"/>
      <p:bldP spid="9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4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0786037"/>
              </p:ext>
            </p:extLst>
          </p:nvPr>
        </p:nvGraphicFramePr>
        <p:xfrm>
          <a:off x="323528" y="980728"/>
          <a:ext cx="8496944" cy="37377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496944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Деян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2, 14-21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14. Петр же, став с одиннадцатью, возвысил голос свой и возгласил им: мужи Иудейские, и все живущие в Иерусалиме! сие да будет вам известно, и внимайте словам моим: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15. они не пьяны, как вы думаете, ибо теперь третий час дня;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16. но это есть предреченное пророком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Иоилем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17. И будет в последние дни, говорит Бог,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излию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от Духа Моего на всякую плоть, и будут пророчествовать сыны ваши и дочери ваши; и юноши ваши будут видеть видения, и старцы ваши сновидениями вразумляемы будут.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18. И на рабов Моих и на рабынь Моих в те дни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излию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от Духа Моего, и будут пророчествовать.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19. И покажу чудеса на небе вверху и знамения на земле внизу, кровь и огонь и курение дыма.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20. Солнце превратится во тьму, и луна — в кровь, прежде нежели наступит день Господень, великий и славный.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21. И будет: всякий, кто призовет имя Господне, спасется. </a:t>
                      </a:r>
                    </a:p>
                  </a:txBody>
                  <a:tcPr marL="18000" marR="18000" marT="18000" marB="18000"/>
                </a:tc>
              </a:tr>
            </a:tbl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323528" y="3501008"/>
            <a:ext cx="8496944" cy="129614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«Апостол указывает </a:t>
            </a:r>
            <a:r>
              <a:rPr lang="ru-RU" sz="1600" b="1" i="1" dirty="0">
                <a:solidFill>
                  <a:schemeClr val="tx1"/>
                </a:solidFill>
              </a:rPr>
              <a:t>на разделение даров Святого Духа каждому верующему в отдельности. Излияние есть образ сообщения этих даров Святого Духа в особом изобилии, как бы в виде изливаемой воды или дождя. Излияние «на всякую плоть» указывает на сообщение даров Святого Духа всем людям. Здесь имеются в виду, конечно, все те, кто вступает в открывшееся Царство Мессии».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23528" y="2060848"/>
            <a:ext cx="8496944" cy="64807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Третий час дня это </a:t>
            </a:r>
            <a:r>
              <a:rPr lang="ru-RU" sz="1600" b="1" dirty="0">
                <a:solidFill>
                  <a:schemeClr val="tx1"/>
                </a:solidFill>
              </a:rPr>
              <a:t>был час утренней молитвы, до которой никто из иудеев не вкушал пищи, тем более в такой великий праздник, как Пятидесятница.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27584" y="260648"/>
            <a:ext cx="7560840" cy="43204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Речь апостола Петра на праздник Пятидесятницы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3528" y="4797152"/>
            <a:ext cx="8496944" cy="129614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«В </a:t>
            </a:r>
            <a:r>
              <a:rPr lang="ru-RU" sz="1600" b="1" i="1" dirty="0">
                <a:solidFill>
                  <a:schemeClr val="tx1"/>
                </a:solidFill>
              </a:rPr>
              <a:t>объяснение происшедшего, святой Петр приводит ветхозаветное пророчество </a:t>
            </a:r>
            <a:r>
              <a:rPr lang="ru-RU" sz="1600" b="1" i="1" dirty="0" err="1">
                <a:solidFill>
                  <a:schemeClr val="tx1"/>
                </a:solidFill>
              </a:rPr>
              <a:t>Иоиля</a:t>
            </a:r>
            <a:r>
              <a:rPr lang="ru-RU" sz="1600" b="1" i="1" dirty="0">
                <a:solidFill>
                  <a:schemeClr val="tx1"/>
                </a:solidFill>
              </a:rPr>
              <a:t> (</a:t>
            </a:r>
            <a:r>
              <a:rPr lang="ru-RU" sz="1600" b="1" i="1" dirty="0" smtClean="0">
                <a:solidFill>
                  <a:schemeClr val="tx1"/>
                </a:solidFill>
              </a:rPr>
              <a:t>2, 28—32), </a:t>
            </a:r>
            <a:r>
              <a:rPr lang="ru-RU" sz="1600" b="1" i="1" dirty="0">
                <a:solidFill>
                  <a:schemeClr val="tx1"/>
                </a:solidFill>
              </a:rPr>
              <a:t>изреченное за 800 слишком лет до того. В этом пророчестве Господь устами пророка дает обетование людям об обильном сообщении даров Святого Духа всем верующим людям, с чем вместе соединяется угроза суда на нечестивых и обетование спасения </a:t>
            </a:r>
            <a:r>
              <a:rPr lang="ru-RU" sz="1600" b="1" i="1" dirty="0" smtClean="0">
                <a:solidFill>
                  <a:schemeClr val="tx1"/>
                </a:solidFill>
              </a:rPr>
              <a:t>праведным».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3528" y="5013176"/>
            <a:ext cx="8496944" cy="129614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Ап. Петр говорит </a:t>
            </a:r>
            <a:r>
              <a:rPr lang="ru-RU" sz="1600" b="1" dirty="0">
                <a:solidFill>
                  <a:schemeClr val="tx1"/>
                </a:solidFill>
              </a:rPr>
              <a:t>об излиянии </a:t>
            </a:r>
            <a:r>
              <a:rPr lang="ru-RU" sz="1600" b="1" dirty="0" smtClean="0">
                <a:solidFill>
                  <a:schemeClr val="tx1"/>
                </a:solidFill>
              </a:rPr>
              <a:t>Святого Духа и характеризует </a:t>
            </a:r>
            <a:r>
              <a:rPr lang="ru-RU" sz="1600" b="1" dirty="0">
                <a:solidFill>
                  <a:schemeClr val="tx1"/>
                </a:solidFill>
              </a:rPr>
              <a:t>будущие времена Мессии, приписывая им </a:t>
            </a:r>
            <a:r>
              <a:rPr lang="ru-RU" sz="1600" b="1" dirty="0" smtClean="0">
                <a:solidFill>
                  <a:schemeClr val="tx1"/>
                </a:solidFill>
              </a:rPr>
              <a:t>черты приближения </a:t>
            </a:r>
            <a:r>
              <a:rPr lang="ru-RU" sz="1600" b="1" dirty="0">
                <a:solidFill>
                  <a:schemeClr val="tx1"/>
                </a:solidFill>
              </a:rPr>
              <a:t>дней </a:t>
            </a:r>
            <a:r>
              <a:rPr lang="ru-RU" sz="1600" b="1" dirty="0" smtClean="0">
                <a:solidFill>
                  <a:schemeClr val="tx1"/>
                </a:solidFill>
              </a:rPr>
              <a:t>Страшного </a:t>
            </a:r>
            <a:r>
              <a:rPr lang="ru-RU" sz="1600" b="1" dirty="0">
                <a:solidFill>
                  <a:schemeClr val="tx1"/>
                </a:solidFill>
              </a:rPr>
              <a:t>суда. Перед пророческим взором посланников Божиих Ветхого Завета пришествие Мессии, первое и второе, сливались в отдаленной перспективе в одну картину, и день явления Мессии представляется вместе и как день страшного </a:t>
            </a:r>
            <a:r>
              <a:rPr lang="ru-RU" sz="1600" b="1" dirty="0" smtClean="0">
                <a:solidFill>
                  <a:schemeClr val="tx1"/>
                </a:solidFill>
              </a:rPr>
              <a:t>суда.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928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2" grpId="0" animBg="1"/>
      <p:bldP spid="2" grpId="1" animBg="1"/>
      <p:bldP spid="4" grpId="0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1497</TotalTime>
  <Words>10473</Words>
  <Application>Microsoft Office PowerPoint</Application>
  <PresentationFormat>Экран (4:3)</PresentationFormat>
  <Paragraphs>382</Paragraphs>
  <Slides>27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Жизнь ранней христианской Церкви. Распространение Церкви Христовой в Палестине. Лекция 38. Апостолы в ожидании Пятидесятницы. Избрание ап. Матфия. Праздник Пятидесятницы: Сошествие Святого Духа на апостолов. Говорение иными языками.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Книга Деяний апостольских Лекция 38. Апостолы в ожидании Пятидесятницы. Избрание ап. Матфия. Праздник Пятидесятницы: Сошествие Святого Духа на апостолов. Говорение иными языками.  .</dc:title>
  <dc:creator>Николай Казинов</dc:creator>
  <cp:lastModifiedBy>Николай Казинов</cp:lastModifiedBy>
  <cp:revision>152</cp:revision>
  <dcterms:created xsi:type="dcterms:W3CDTF">2015-04-16T12:17:35Z</dcterms:created>
  <dcterms:modified xsi:type="dcterms:W3CDTF">2015-04-19T14:45:10Z</dcterms:modified>
</cp:coreProperties>
</file>