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0" r:id="rId2"/>
    <p:sldId id="257" r:id="rId3"/>
    <p:sldId id="258" r:id="rId4"/>
    <p:sldId id="261" r:id="rId5"/>
    <p:sldId id="262" r:id="rId6"/>
    <p:sldId id="266" r:id="rId7"/>
    <p:sldId id="263" r:id="rId8"/>
    <p:sldId id="264" r:id="rId9"/>
    <p:sldId id="265"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99"/>
    <a:srgbClr val="FF9900"/>
    <a:srgbClr val="FF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Сред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26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B627E35-D719-47C3-8842-5CEB53C94862}" type="datetimeFigureOut">
              <a:rPr lang="ru-RU" smtClean="0"/>
              <a:t>21.03.2015</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9DC68FF-3140-4966-A67B-2534ECA5364D}" type="slidenum">
              <a:rPr lang="ru-RU" smtClean="0"/>
              <a:t>‹#›</a:t>
            </a:fld>
            <a:endParaRPr lang="ru-RU"/>
          </a:p>
        </p:txBody>
      </p:sp>
    </p:spTree>
    <p:extLst>
      <p:ext uri="{BB962C8B-B14F-4D97-AF65-F5344CB8AC3E}">
        <p14:creationId xmlns:p14="http://schemas.microsoft.com/office/powerpoint/2010/main" val="828122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CC2D9D0D-E072-40D3-A1AE-EE78EFC897EB}" type="slidenum">
              <a:rPr lang="ru-RU" smtClean="0"/>
              <a:t>9</a:t>
            </a:fld>
            <a:endParaRPr lang="ru-RU"/>
          </a:p>
        </p:txBody>
      </p:sp>
    </p:spTree>
    <p:extLst>
      <p:ext uri="{BB962C8B-B14F-4D97-AF65-F5344CB8AC3E}">
        <p14:creationId xmlns:p14="http://schemas.microsoft.com/office/powerpoint/2010/main" val="3334253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21.03.2015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21.03.2015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21.03.2015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21.03.2015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21.03.2015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21.03.2015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21.03.2015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21.03.2015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21.03.2015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21.03.2015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21.03.2015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21.03.2015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0" y="0"/>
            <a:ext cx="9144000" cy="6857999"/>
          </a:xfrm>
          <a:pattFill prst="ltUpDiag">
            <a:fgClr>
              <a:schemeClr val="bg2">
                <a:lumMod val="50000"/>
              </a:schemeClr>
            </a:fgClr>
            <a:bgClr>
              <a:schemeClr val="bg1"/>
            </a:bgClr>
          </a:pattFill>
        </p:spPr>
        <p:txBody>
          <a:bodyPr>
            <a:normAutofit/>
          </a:bodyPr>
          <a:lstStyle/>
          <a:p>
            <a:pPr marL="342900" indent="-342900"/>
            <a:r>
              <a:rPr lang="ru-RU" sz="4000" b="1" dirty="0" smtClean="0"/>
              <a:t>Воскресение Христово</a:t>
            </a:r>
            <a:br>
              <a:rPr lang="ru-RU" sz="4000" b="1" dirty="0" smtClean="0"/>
            </a:br>
            <a:r>
              <a:rPr lang="ru-RU" sz="3600" b="1" smtClean="0"/>
              <a:t>Лекция </a:t>
            </a:r>
            <a:r>
              <a:rPr lang="ru-RU" sz="3600" b="1" smtClean="0"/>
              <a:t>37.</a:t>
            </a:r>
            <a:r>
              <a:rPr lang="ru-RU" sz="3600" smtClean="0"/>
              <a:t> </a:t>
            </a:r>
            <a:r>
              <a:rPr lang="ru-RU" sz="3600" b="1" dirty="0"/>
              <a:t>Второе явление воскресшего Христа апостолам в присутствии </a:t>
            </a:r>
            <a:r>
              <a:rPr lang="ru-RU" sz="3600" b="1" dirty="0" smtClean="0"/>
              <a:t>Фомы. Явление </a:t>
            </a:r>
            <a:r>
              <a:rPr lang="ru-RU" sz="3600" b="1" dirty="0"/>
              <a:t>воскресшего Господа </a:t>
            </a:r>
            <a:r>
              <a:rPr lang="ru-RU" sz="3600" b="1" dirty="0" smtClean="0"/>
              <a:t>ученикам </a:t>
            </a:r>
            <a:r>
              <a:rPr lang="ru-RU" sz="3600" b="1" dirty="0"/>
              <a:t>на море </a:t>
            </a:r>
            <a:r>
              <a:rPr lang="ru-RU" sz="3600" b="1" dirty="0" smtClean="0"/>
              <a:t>Тивериадском. Явление </a:t>
            </a:r>
            <a:r>
              <a:rPr lang="ru-RU" sz="3600" b="1" dirty="0"/>
              <a:t>воскресшего Господа ученикам в </a:t>
            </a:r>
            <a:r>
              <a:rPr lang="ru-RU" sz="3600" b="1" dirty="0" smtClean="0"/>
              <a:t>Галилее. Вознесение Господне.</a:t>
            </a:r>
            <a:endParaRPr lang="ru-RU" sz="4000" b="1" dirty="0"/>
          </a:p>
        </p:txBody>
      </p:sp>
    </p:spTree>
    <p:extLst>
      <p:ext uri="{BB962C8B-B14F-4D97-AF65-F5344CB8AC3E}">
        <p14:creationId xmlns:p14="http://schemas.microsoft.com/office/powerpoint/2010/main" val="23574958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pattFill prst="ltUpDiag">
          <a:fgClr>
            <a:schemeClr val="accent6">
              <a:lumMod val="60000"/>
              <a:lumOff val="40000"/>
            </a:schemeClr>
          </a:fgClr>
          <a:bgClr>
            <a:schemeClr val="bg1"/>
          </a:bgClr>
        </a:pattFill>
        <a:effectLst/>
      </p:bgPr>
    </p:bg>
    <p:spTree>
      <p:nvGrpSpPr>
        <p:cNvPr id="1" name=""/>
        <p:cNvGrpSpPr/>
        <p:nvPr/>
      </p:nvGrpSpPr>
      <p:grpSpPr>
        <a:xfrm>
          <a:off x="0" y="0"/>
          <a:ext cx="0" cy="0"/>
          <a:chOff x="0" y="0"/>
          <a:chExt cx="0" cy="0"/>
        </a:xfrm>
      </p:grpSpPr>
      <p:pic>
        <p:nvPicPr>
          <p:cNvPr id="1026" name="Picture 2" descr="E:\лекции по Н. З\37\549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4678" y="980728"/>
            <a:ext cx="7560840" cy="600627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Объект 4"/>
          <p:cNvGraphicFramePr>
            <a:graphicFrameLocks noGrp="1"/>
          </p:cNvGraphicFramePr>
          <p:nvPr>
            <p:ph idx="1"/>
            <p:extLst>
              <p:ext uri="{D42A27DB-BD31-4B8C-83A1-F6EECF244321}">
                <p14:modId xmlns:p14="http://schemas.microsoft.com/office/powerpoint/2010/main" val="2458227718"/>
              </p:ext>
            </p:extLst>
          </p:nvPr>
        </p:nvGraphicFramePr>
        <p:xfrm>
          <a:off x="457200" y="1196752"/>
          <a:ext cx="8229600" cy="4328160"/>
        </p:xfrm>
        <a:graphic>
          <a:graphicData uri="http://schemas.openxmlformats.org/drawingml/2006/table">
            <a:tbl>
              <a:tblPr firstRow="1" bandRow="1">
                <a:tableStyleId>{93296810-A885-4BE3-A3E7-6D5BEEA58F35}</a:tableStyleId>
              </a:tblPr>
              <a:tblGrid>
                <a:gridCol w="8229600"/>
              </a:tblGrid>
              <a:tr h="324000">
                <a:tc>
                  <a:txBody>
                    <a:bodyPr/>
                    <a:lstStyle/>
                    <a:p>
                      <a:pPr algn="ctr"/>
                      <a:r>
                        <a:rPr lang="ru-RU" sz="1600" b="1" dirty="0" smtClean="0">
                          <a:solidFill>
                            <a:schemeClr val="tx1"/>
                          </a:solidFill>
                        </a:rPr>
                        <a:t>Ин. 20, 24-31:</a:t>
                      </a:r>
                      <a:endParaRPr lang="ru-RU" sz="1600" b="1" dirty="0">
                        <a:solidFill>
                          <a:schemeClr val="tx1"/>
                        </a:solidFill>
                      </a:endParaRPr>
                    </a:p>
                  </a:txBody>
                  <a:tcPr/>
                </a:tc>
              </a:tr>
              <a:tr h="370840">
                <a:tc>
                  <a:txBody>
                    <a:bodyPr/>
                    <a:lstStyle/>
                    <a:p>
                      <a:r>
                        <a:rPr lang="ru-RU" sz="1600" b="1" dirty="0" smtClean="0">
                          <a:solidFill>
                            <a:schemeClr val="tx1"/>
                          </a:solidFill>
                        </a:rPr>
                        <a:t>24. Фома же, один из двенадцати, называемый Близнец, не был тут с ними, когда приходил Иисус. </a:t>
                      </a:r>
                    </a:p>
                    <a:p>
                      <a:r>
                        <a:rPr lang="ru-RU" sz="1600" b="1" dirty="0" smtClean="0">
                          <a:solidFill>
                            <a:schemeClr val="tx1"/>
                          </a:solidFill>
                        </a:rPr>
                        <a:t>25. Другие ученики сказали ему: мы видели Господа. Но он сказал им: если не увижу на руках Его ран от гвоздей, и не вложу перста моего в раны от гвоздей, и не вложу руки моей в ребра Его, не поверю. </a:t>
                      </a:r>
                    </a:p>
                    <a:p>
                      <a:r>
                        <a:rPr lang="ru-RU" sz="1600" b="1" dirty="0" smtClean="0">
                          <a:solidFill>
                            <a:schemeClr val="tx1"/>
                          </a:solidFill>
                        </a:rPr>
                        <a:t>26. После восьми дней опять были в доме ученики Его, и Фома с ними. Пришел Иисус, когда двери были заперты, стал посреди них и сказал: мир вам! </a:t>
                      </a:r>
                    </a:p>
                    <a:p>
                      <a:r>
                        <a:rPr lang="ru-RU" sz="1600" b="1" dirty="0" smtClean="0">
                          <a:solidFill>
                            <a:schemeClr val="tx1"/>
                          </a:solidFill>
                        </a:rPr>
                        <a:t>27. Потом говорит Фоме: подай перст твой сюда и посмотри руки Мои; подай руку твою и вложи в ребра Мои; и не будь неверующим, но верующим. </a:t>
                      </a:r>
                    </a:p>
                    <a:p>
                      <a:r>
                        <a:rPr lang="ru-RU" sz="1600" b="1" dirty="0" smtClean="0">
                          <a:solidFill>
                            <a:schemeClr val="tx1"/>
                          </a:solidFill>
                        </a:rPr>
                        <a:t>28. Фома сказал Ему в ответ: Господь мой и Бог мой! </a:t>
                      </a:r>
                    </a:p>
                    <a:p>
                      <a:r>
                        <a:rPr lang="ru-RU" sz="1600" b="1" dirty="0" smtClean="0">
                          <a:solidFill>
                            <a:schemeClr val="tx1"/>
                          </a:solidFill>
                        </a:rPr>
                        <a:t>29. Иисус говорит ему: ты поверил, потому что увидел Меня; блаженны </a:t>
                      </a:r>
                      <a:r>
                        <a:rPr lang="ru-RU" sz="1600" b="1" dirty="0" err="1" smtClean="0">
                          <a:solidFill>
                            <a:schemeClr val="tx1"/>
                          </a:solidFill>
                        </a:rPr>
                        <a:t>невидевшие</a:t>
                      </a:r>
                      <a:r>
                        <a:rPr lang="ru-RU" sz="1600" b="1" dirty="0" smtClean="0">
                          <a:solidFill>
                            <a:schemeClr val="tx1"/>
                          </a:solidFill>
                        </a:rPr>
                        <a:t> и уверовавшие. </a:t>
                      </a:r>
                    </a:p>
                    <a:p>
                      <a:pPr algn="l"/>
                      <a:r>
                        <a:rPr lang="ru-RU" sz="1600" b="1" dirty="0" smtClean="0">
                          <a:solidFill>
                            <a:schemeClr val="tx1"/>
                          </a:solidFill>
                        </a:rPr>
                        <a:t>30. Много сотворил Иисус пред учениками Своими и других чудес, о которых не писано в книге сей. </a:t>
                      </a:r>
                    </a:p>
                    <a:p>
                      <a:pPr algn="l"/>
                      <a:r>
                        <a:rPr lang="ru-RU" sz="1600" b="1" dirty="0" smtClean="0">
                          <a:solidFill>
                            <a:schemeClr val="tx1"/>
                          </a:solidFill>
                        </a:rPr>
                        <a:t>31. Сие же написано, дабы вы уверовали, что Иисус есть Христос, Сын Божий, и, веруя, имели жизнь во имя Его. </a:t>
                      </a:r>
                    </a:p>
                  </a:txBody>
                  <a:tcPr/>
                </a:tc>
              </a:tr>
            </a:tbl>
          </a:graphicData>
        </a:graphic>
      </p:graphicFrame>
      <p:sp>
        <p:nvSpPr>
          <p:cNvPr id="2" name="Скругленный прямоугольник 1"/>
          <p:cNvSpPr/>
          <p:nvPr/>
        </p:nvSpPr>
        <p:spPr>
          <a:xfrm>
            <a:off x="467544" y="2204864"/>
            <a:ext cx="8208912" cy="1512168"/>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«Фома не был с учениками. Вероятно, он еще не возвратился к ним из бывшего рассеяния. Что значит замечание - называемый Близнец? Это значение имени - Фома. Ибо, как </a:t>
            </a:r>
            <a:r>
              <a:rPr lang="ru-RU" sz="1600" b="1" i="1" dirty="0" err="1">
                <a:solidFill>
                  <a:schemeClr val="tx1"/>
                </a:solidFill>
              </a:rPr>
              <a:t>Кифа</a:t>
            </a:r>
            <a:r>
              <a:rPr lang="ru-RU" sz="1600" b="1" i="1" dirty="0">
                <a:solidFill>
                  <a:schemeClr val="tx1"/>
                </a:solidFill>
              </a:rPr>
              <a:t> значит камень, так и Фома значит близнец. Евангелист упоминает о таком значении имени Фомы, кстати, чтобы показать нам, что он был какой-то недоверчивый и имел такой нрав от самого рождения, как показывает самое </a:t>
            </a:r>
            <a:r>
              <a:rPr lang="ru-RU" sz="1600" b="1" i="1" dirty="0" smtClean="0">
                <a:solidFill>
                  <a:schemeClr val="tx1"/>
                </a:solidFill>
              </a:rPr>
              <a:t>имя».</a:t>
            </a:r>
            <a:endParaRPr lang="ru-RU" sz="1600" b="1" i="1" dirty="0">
              <a:solidFill>
                <a:schemeClr val="tx1"/>
              </a:solidFill>
            </a:endParaRPr>
          </a:p>
        </p:txBody>
      </p:sp>
      <p:sp>
        <p:nvSpPr>
          <p:cNvPr id="3" name="Скругленный прямоугольник 2"/>
          <p:cNvSpPr/>
          <p:nvPr/>
        </p:nvSpPr>
        <p:spPr>
          <a:xfrm>
            <a:off x="467544" y="2852936"/>
            <a:ext cx="8208912" cy="2160240"/>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err="1" smtClean="0">
                <a:solidFill>
                  <a:schemeClr val="tx1"/>
                </a:solidFill>
              </a:rPr>
              <a:t>Зигабен</a:t>
            </a:r>
            <a:r>
              <a:rPr lang="ru-RU" sz="1600" b="1" i="1" dirty="0" smtClean="0">
                <a:solidFill>
                  <a:schemeClr val="tx1"/>
                </a:solidFill>
              </a:rPr>
              <a:t>: «Подобно </a:t>
            </a:r>
            <a:r>
              <a:rPr lang="ru-RU" sz="1600" b="1" i="1" dirty="0">
                <a:solidFill>
                  <a:schemeClr val="tx1"/>
                </a:solidFill>
              </a:rPr>
              <a:t>тому как верить без всякого рассуждения и как попало свойственно легкомысленному, так и исследовать до мелочи и через меру испытывать – свойственно тупоумному. За это и порицается Фома. В то время, как все ученики, заслуживающие полного доверия, утверждали, что видели Господа, Фома не поверил, не столько, впрочем, не доверяя им, сколько считая невозможным самое Воскресение. Он сам хочет видеть Господа; мало того, хочет видеть раны от гвоздей. Но и на этом пытливость Фомы не останавливается: он хочет вложить палец в раны от гвоздей и руку в бок Спасителя, чтобы это не было </a:t>
            </a:r>
            <a:r>
              <a:rPr lang="ru-RU" sz="1600" b="1" i="1" dirty="0" smtClean="0">
                <a:solidFill>
                  <a:schemeClr val="tx1"/>
                </a:solidFill>
              </a:rPr>
              <a:t>призраком».</a:t>
            </a:r>
            <a:endParaRPr lang="ru-RU" sz="1600" b="1" i="1" dirty="0">
              <a:solidFill>
                <a:schemeClr val="tx1"/>
              </a:solidFill>
            </a:endParaRPr>
          </a:p>
        </p:txBody>
      </p:sp>
      <p:sp>
        <p:nvSpPr>
          <p:cNvPr id="7" name="Скругленный прямоугольник 6"/>
          <p:cNvSpPr/>
          <p:nvPr/>
        </p:nvSpPr>
        <p:spPr>
          <a:xfrm>
            <a:off x="492808" y="3284985"/>
            <a:ext cx="8208912" cy="1008111"/>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a:t>
            </a:r>
            <a:r>
              <a:rPr lang="ru-RU" sz="1600" b="1" i="1" dirty="0" smtClean="0">
                <a:solidFill>
                  <a:schemeClr val="tx1"/>
                </a:solidFill>
              </a:rPr>
              <a:t>«</a:t>
            </a:r>
            <a:r>
              <a:rPr lang="ru-RU" sz="1600" b="1" i="1" dirty="0">
                <a:solidFill>
                  <a:schemeClr val="tx1"/>
                </a:solidFill>
              </a:rPr>
              <a:t>Для чего же Он является ему не тотчас, а спустя восемь дней? Для того, чтобы Фома, внимая в течение этого времени убеждениям учеников и слыша одно и то же, воспламенился большим желанием и сделался более твердым в вере на будущее </a:t>
            </a:r>
            <a:r>
              <a:rPr lang="ru-RU" sz="1600" b="1" i="1" dirty="0" smtClean="0">
                <a:solidFill>
                  <a:schemeClr val="tx1"/>
                </a:solidFill>
              </a:rPr>
              <a:t>время».</a:t>
            </a:r>
            <a:endParaRPr lang="ru-RU" sz="1600" b="1" i="1" dirty="0">
              <a:solidFill>
                <a:schemeClr val="tx1"/>
              </a:solidFill>
            </a:endParaRPr>
          </a:p>
        </p:txBody>
      </p:sp>
      <p:sp>
        <p:nvSpPr>
          <p:cNvPr id="8" name="Скругленный прямоугольник 7"/>
          <p:cNvSpPr/>
          <p:nvPr/>
        </p:nvSpPr>
        <p:spPr>
          <a:xfrm>
            <a:off x="492808" y="3789040"/>
            <a:ext cx="8208912" cy="1800200"/>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a:t>
            </a:r>
            <a:r>
              <a:rPr lang="ru-RU" sz="1600" b="1" i="1" dirty="0">
                <a:solidFill>
                  <a:schemeClr val="tx1"/>
                </a:solidFill>
              </a:rPr>
              <a:t>«снова является Иисус и не ожидает, пока (Фома) станет просить Его или скажет что-нибудь подобное, но еще прежде, чем тот сказал что-нибудь, исполняет его желание, показывая тем, что Он был с учениками и в то время, как (Фома) говорил с ними. Он употребил те же самые слова, сильно укоряя его и вразумляя на будущее </a:t>
            </a:r>
            <a:r>
              <a:rPr lang="ru-RU" sz="1600" b="1" i="1" dirty="0" smtClean="0">
                <a:solidFill>
                  <a:schemeClr val="tx1"/>
                </a:solidFill>
              </a:rPr>
              <a:t>время… </a:t>
            </a:r>
            <a:r>
              <a:rPr lang="ru-RU" sz="1600" b="1" i="1" dirty="0">
                <a:solidFill>
                  <a:schemeClr val="tx1"/>
                </a:solidFill>
              </a:rPr>
              <a:t>Видишь ли, что сомнение происходило от неверия? Но так было прежде, чем получили Духа Святого; а после – не так: они уже были </a:t>
            </a:r>
            <a:r>
              <a:rPr lang="ru-RU" sz="1600" b="1" i="1" dirty="0" smtClean="0">
                <a:solidFill>
                  <a:schemeClr val="tx1"/>
                </a:solidFill>
              </a:rPr>
              <a:t>совершенны».</a:t>
            </a:r>
            <a:endParaRPr lang="ru-RU" sz="1600" b="1" i="1" dirty="0">
              <a:solidFill>
                <a:schemeClr val="tx1"/>
              </a:solidFill>
            </a:endParaRPr>
          </a:p>
        </p:txBody>
      </p:sp>
      <p:sp>
        <p:nvSpPr>
          <p:cNvPr id="9" name="Скругленный прямоугольник 8"/>
          <p:cNvSpPr/>
          <p:nvPr/>
        </p:nvSpPr>
        <p:spPr>
          <a:xfrm>
            <a:off x="492808" y="4077072"/>
            <a:ext cx="8183648" cy="1800200"/>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«напрасно некоторые в защиту Фомы говорят, что он нескоро поверил по своей основательности. Ибо вот, Господь называет его неверным. Смотри, как тот, кто сначала не верил, от прикосновения к ребру сделался отличным богословом. Ибо он проповедал два естества и одно лицо во едином Христе. Сказав: «Господь», исповедал человеческое </a:t>
            </a:r>
            <a:r>
              <a:rPr lang="ru-RU" sz="1600" b="1" i="1" dirty="0" smtClean="0">
                <a:solidFill>
                  <a:schemeClr val="tx1"/>
                </a:solidFill>
              </a:rPr>
              <a:t>естество, а </a:t>
            </a:r>
            <a:r>
              <a:rPr lang="ru-RU" sz="1600" b="1" i="1" dirty="0">
                <a:solidFill>
                  <a:schemeClr val="tx1"/>
                </a:solidFill>
              </a:rPr>
              <a:t>сказав: «Бог мой», исповедал божеское существо и таким образом исповедал Одного и Того же Господом и </a:t>
            </a:r>
            <a:r>
              <a:rPr lang="ru-RU" sz="1600" b="1" i="1" dirty="0" smtClean="0">
                <a:solidFill>
                  <a:schemeClr val="tx1"/>
                </a:solidFill>
              </a:rPr>
              <a:t>Богом».</a:t>
            </a:r>
            <a:endParaRPr lang="ru-RU" sz="1600" b="1" i="1" dirty="0">
              <a:solidFill>
                <a:schemeClr val="tx1"/>
              </a:solidFill>
            </a:endParaRPr>
          </a:p>
        </p:txBody>
      </p:sp>
      <p:sp>
        <p:nvSpPr>
          <p:cNvPr id="4" name="Скругленный прямоугольник 3"/>
          <p:cNvSpPr/>
          <p:nvPr/>
        </p:nvSpPr>
        <p:spPr>
          <a:xfrm>
            <a:off x="323528" y="332656"/>
            <a:ext cx="8496944" cy="432048"/>
          </a:xfrm>
          <a:prstGeom prst="roundRect">
            <a:avLst/>
          </a:prstGeom>
        </p:spPr>
        <p:style>
          <a:lnRef idx="0">
            <a:schemeClr val="accent6"/>
          </a:lnRef>
          <a:fillRef idx="3">
            <a:schemeClr val="accent6"/>
          </a:fillRef>
          <a:effectRef idx="3">
            <a:schemeClr val="accent6"/>
          </a:effectRef>
          <a:fontRef idx="minor">
            <a:schemeClr val="lt1"/>
          </a:fontRef>
        </p:style>
        <p:txBody>
          <a:bodyPr lIns="0" rIns="0" rtlCol="0" anchor="ctr"/>
          <a:lstStyle/>
          <a:p>
            <a:pPr algn="ctr"/>
            <a:r>
              <a:rPr lang="ru-RU" sz="2200" b="1" dirty="0">
                <a:solidFill>
                  <a:schemeClr val="tx1"/>
                </a:solidFill>
              </a:rPr>
              <a:t>Второе явление воскресшего Христа апостолам в присутствии </a:t>
            </a:r>
            <a:r>
              <a:rPr lang="ru-RU" sz="2200" b="1" dirty="0" smtClean="0">
                <a:solidFill>
                  <a:schemeClr val="tx1"/>
                </a:solidFill>
              </a:rPr>
              <a:t>Фомы</a:t>
            </a:r>
            <a:endParaRPr lang="ru-RU" sz="2200" b="1" dirty="0">
              <a:solidFill>
                <a:schemeClr val="tx1"/>
              </a:solidFill>
            </a:endParaRPr>
          </a:p>
        </p:txBody>
      </p:sp>
      <p:sp>
        <p:nvSpPr>
          <p:cNvPr id="10" name="Скругленный прямоугольник 9"/>
          <p:cNvSpPr/>
          <p:nvPr/>
        </p:nvSpPr>
        <p:spPr>
          <a:xfrm>
            <a:off x="492808" y="4509120"/>
            <a:ext cx="8208912" cy="1512168"/>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a:t>
            </a:r>
            <a:r>
              <a:rPr lang="ru-RU" sz="1600" b="1" i="1" dirty="0">
                <a:solidFill>
                  <a:schemeClr val="tx1"/>
                </a:solidFill>
              </a:rPr>
              <a:t>«Вера в том, действительно, и состоит, чтобы принимать невидимое: есть вера </a:t>
            </a:r>
            <a:r>
              <a:rPr lang="ru-RU" sz="1600" b="1" i="1" dirty="0" err="1">
                <a:solidFill>
                  <a:schemeClr val="tx1"/>
                </a:solidFill>
              </a:rPr>
              <a:t>уповаемых</a:t>
            </a:r>
            <a:r>
              <a:rPr lang="ru-RU" sz="1600" b="1" i="1" dirty="0">
                <a:solidFill>
                  <a:schemeClr val="tx1"/>
                </a:solidFill>
              </a:rPr>
              <a:t> извещение, вещей обличение невидимых (Евр. 11, 1). А блаженными Он называет здесь не одних только учеников, но и тех, которые уверуют после них. Но ведь ученики, скажешь, увидели и уверовали? Однако ж они ничего подобного не требовали, но от погребальных пелен тотчас приняли слово о воскресении и, прежде чем увидели Самого Христа, уже показали полную </a:t>
            </a:r>
            <a:r>
              <a:rPr lang="ru-RU" sz="1600" b="1" i="1" dirty="0" smtClean="0">
                <a:solidFill>
                  <a:schemeClr val="tx1"/>
                </a:solidFill>
              </a:rPr>
              <a:t>веру».</a:t>
            </a:r>
            <a:endParaRPr lang="ru-RU" sz="1600" b="1" i="1" dirty="0">
              <a:solidFill>
                <a:schemeClr val="tx1"/>
              </a:solidFill>
            </a:endParaRPr>
          </a:p>
        </p:txBody>
      </p:sp>
      <p:sp>
        <p:nvSpPr>
          <p:cNvPr id="11" name="Скругленный прямоугольник 10"/>
          <p:cNvSpPr/>
          <p:nvPr/>
        </p:nvSpPr>
        <p:spPr>
          <a:xfrm>
            <a:off x="492808" y="4689140"/>
            <a:ext cx="8183648" cy="1476164"/>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«Каким образом тело нетленное оказалось имеющим раны и было осязаемо рукою человеческою? Все это было делом снисхождения. Ибо тело, вошедшее чрез запертые двери, и потому тонкое и легкое, было свободно от всякой грубости. А чтобы уверить в воскресении, Господь показывает его таким, и для того воскрес, имея знаки креста и раны. Также, что Он и ел, ел не по нужде для тела, но для удостоверения в </a:t>
            </a:r>
            <a:r>
              <a:rPr lang="ru-RU" sz="1600" b="1" i="1" dirty="0" smtClean="0">
                <a:solidFill>
                  <a:schemeClr val="tx1"/>
                </a:solidFill>
              </a:rPr>
              <a:t>воскресении».</a:t>
            </a:r>
            <a:endParaRPr lang="ru-RU" sz="1600" b="1" i="1" dirty="0">
              <a:solidFill>
                <a:schemeClr val="tx1"/>
              </a:solidFill>
            </a:endParaRPr>
          </a:p>
        </p:txBody>
      </p:sp>
      <p:sp>
        <p:nvSpPr>
          <p:cNvPr id="12" name="Скругленный прямоугольник 11"/>
          <p:cNvSpPr/>
          <p:nvPr/>
        </p:nvSpPr>
        <p:spPr>
          <a:xfrm>
            <a:off x="467544" y="1988840"/>
            <a:ext cx="8234176" cy="2520280"/>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«О каких знамениях говорит здесь евангелист? Ужели о тех, которые Господь совершал до Своих страданий? Нет, но о тех, которые Он творил после Своего воскресения. Ибо евангелист прибавляет: «сотворил пред учениками Своими». Чудеса же до страданий Господь творил не пред учениками, а пред всеми. Посему евангелист говорит теперь о тех чудесах, которые совершены Господом по воскресении. Ибо, обращаясь с одними только учениками в течение сорока дней, Он представлял доказательства воскресения. Как до страдания Он творил чудеса в подтверждение, что Он Сын Божий, так по воскресении Он совершал чудеса пред учениками в подтверждение, что Он Сын Человеческий, то есть носит тело, хотя и нетленное и </a:t>
            </a:r>
            <a:r>
              <a:rPr lang="ru-RU" sz="1600" b="1" i="1" dirty="0" err="1">
                <a:solidFill>
                  <a:schemeClr val="tx1"/>
                </a:solidFill>
              </a:rPr>
              <a:t>боговиднейшее</a:t>
            </a:r>
            <a:r>
              <a:rPr lang="ru-RU" sz="1600" b="1" i="1" dirty="0">
                <a:solidFill>
                  <a:schemeClr val="tx1"/>
                </a:solidFill>
              </a:rPr>
              <a:t>, и уже не подлежащее законам </a:t>
            </a:r>
            <a:r>
              <a:rPr lang="ru-RU" sz="1600" b="1" i="1" dirty="0" smtClean="0">
                <a:solidFill>
                  <a:schemeClr val="tx1"/>
                </a:solidFill>
              </a:rPr>
              <a:t>плотским».</a:t>
            </a:r>
            <a:endParaRPr lang="ru-RU" sz="1600" b="1" i="1" dirty="0">
              <a:solidFill>
                <a:schemeClr val="tx1"/>
              </a:solidFill>
            </a:endParaRPr>
          </a:p>
        </p:txBody>
      </p:sp>
      <p:sp>
        <p:nvSpPr>
          <p:cNvPr id="13" name="Скругленный прямоугольник 12"/>
          <p:cNvSpPr/>
          <p:nvPr/>
        </p:nvSpPr>
        <p:spPr>
          <a:xfrm>
            <a:off x="467544" y="2708920"/>
            <a:ext cx="8208912" cy="1800200"/>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err="1" smtClean="0">
                <a:solidFill>
                  <a:schemeClr val="tx1"/>
                </a:solidFill>
              </a:rPr>
              <a:t>Аверкий</a:t>
            </a:r>
            <a:r>
              <a:rPr lang="ru-RU" sz="1600" b="1" i="1" dirty="0" smtClean="0">
                <a:solidFill>
                  <a:schemeClr val="tx1"/>
                </a:solidFill>
              </a:rPr>
              <a:t>: «</a:t>
            </a:r>
            <a:r>
              <a:rPr lang="ru-RU" sz="1600" b="1" i="1" dirty="0">
                <a:solidFill>
                  <a:schemeClr val="tx1"/>
                </a:solidFill>
              </a:rPr>
              <a:t>Этим повествованием св. Иоанн заканчивает свое Евангелие. Следующая 21-я глава написана им позже, спустя некоторое время, как думают, по поводу слуха о том, что ему определено жить до второго пришествия </a:t>
            </a:r>
            <a:r>
              <a:rPr lang="ru-RU" sz="1600" b="1" i="1" dirty="0" smtClean="0">
                <a:solidFill>
                  <a:schemeClr val="tx1"/>
                </a:solidFill>
              </a:rPr>
              <a:t>Христова. Хотя </a:t>
            </a:r>
            <a:r>
              <a:rPr lang="ru-RU" sz="1600" b="1" i="1" dirty="0">
                <a:solidFill>
                  <a:schemeClr val="tx1"/>
                </a:solidFill>
              </a:rPr>
              <a:t>св. Иоанн и поставил себе целью дополнить повествование первых трех Евангелистов, но и он записал далеко не все. Он, однако, считает, как видно, что </a:t>
            </a:r>
            <a:r>
              <a:rPr lang="ru-RU" sz="1600" b="1" i="1" dirty="0" smtClean="0">
                <a:solidFill>
                  <a:schemeClr val="tx1"/>
                </a:solidFill>
              </a:rPr>
              <a:t>и </a:t>
            </a:r>
            <a:r>
              <a:rPr lang="ru-RU" sz="1600" b="1" i="1" dirty="0">
                <a:solidFill>
                  <a:schemeClr val="tx1"/>
                </a:solidFill>
              </a:rPr>
              <a:t>того немногого, что записано, довольно для утверждения веры в Божество Христово и для спасения через эту </a:t>
            </a:r>
            <a:r>
              <a:rPr lang="ru-RU" sz="1600" b="1" i="1" dirty="0" smtClean="0">
                <a:solidFill>
                  <a:schemeClr val="tx1"/>
                </a:solidFill>
              </a:rPr>
              <a:t>веру».</a:t>
            </a:r>
            <a:endParaRPr lang="ru-RU" sz="1600" b="1" i="1" dirty="0">
              <a:solidFill>
                <a:schemeClr val="tx1"/>
              </a:solidFill>
            </a:endParaRPr>
          </a:p>
        </p:txBody>
      </p:sp>
    </p:spTree>
    <p:extLst>
      <p:ext uri="{BB962C8B-B14F-4D97-AF65-F5344CB8AC3E}">
        <p14:creationId xmlns:p14="http://schemas.microsoft.com/office/powerpoint/2010/main" val="1795711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wipe(down)">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1026"/>
                                        </p:tgtEl>
                                      </p:cBhvr>
                                    </p:animEffect>
                                    <p:set>
                                      <p:cBhvr>
                                        <p:cTn id="15" dur="1" fill="hold">
                                          <p:stCondLst>
                                            <p:cond delay="499"/>
                                          </p:stCondLst>
                                        </p:cTn>
                                        <p:tgtEl>
                                          <p:spTgt spid="1026"/>
                                        </p:tgtEl>
                                        <p:attrNameLst>
                                          <p:attrName>style.visibility</p:attrName>
                                        </p:attrNameLst>
                                      </p:cBhvr>
                                      <p:to>
                                        <p:strVal val="hidden"/>
                                      </p:to>
                                    </p:se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wipe(down)">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2"/>
                                        </p:tgtEl>
                                      </p:cBhvr>
                                    </p:animEffect>
                                    <p:set>
                                      <p:cBhvr>
                                        <p:cTn id="28" dur="1" fill="hold">
                                          <p:stCondLst>
                                            <p:cond delay="499"/>
                                          </p:stCondLst>
                                        </p:cTn>
                                        <p:tgtEl>
                                          <p:spTgt spid="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wipe(down)">
                                      <p:cBhvr>
                                        <p:cTn id="33" dur="500"/>
                                        <p:tgtEl>
                                          <p:spTgt spid="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500"/>
                                        <p:tgtEl>
                                          <p:spTgt spid="3"/>
                                        </p:tgtEl>
                                      </p:cBhvr>
                                    </p:animEffect>
                                    <p:set>
                                      <p:cBhvr>
                                        <p:cTn id="38" dur="1" fill="hold">
                                          <p:stCondLst>
                                            <p:cond delay="499"/>
                                          </p:stCondLst>
                                        </p:cTn>
                                        <p:tgtEl>
                                          <p:spTgt spid="3"/>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Effect transition="in" filter="wipe(down)">
                                      <p:cBhvr>
                                        <p:cTn id="43" dur="500"/>
                                        <p:tgtEl>
                                          <p:spTgt spid="7"/>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xit" presetSubtype="0" fill="hold" grpId="1" nodeType="clickEffect">
                                  <p:stCondLst>
                                    <p:cond delay="0"/>
                                  </p:stCondLst>
                                  <p:childTnLst>
                                    <p:animEffect transition="out" filter="fade">
                                      <p:cBhvr>
                                        <p:cTn id="47" dur="500"/>
                                        <p:tgtEl>
                                          <p:spTgt spid="7"/>
                                        </p:tgtEl>
                                      </p:cBhvr>
                                    </p:animEffect>
                                    <p:set>
                                      <p:cBhvr>
                                        <p:cTn id="48" dur="1" fill="hold">
                                          <p:stCondLst>
                                            <p:cond delay="499"/>
                                          </p:stCondLst>
                                        </p:cTn>
                                        <p:tgtEl>
                                          <p:spTgt spid="7"/>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wipe(down)">
                                      <p:cBhvr>
                                        <p:cTn id="53" dur="500"/>
                                        <p:tgtEl>
                                          <p:spTgt spid="8"/>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1" nodeType="clickEffect">
                                  <p:stCondLst>
                                    <p:cond delay="0"/>
                                  </p:stCondLst>
                                  <p:childTnLst>
                                    <p:animEffect transition="out" filter="fade">
                                      <p:cBhvr>
                                        <p:cTn id="57" dur="500"/>
                                        <p:tgtEl>
                                          <p:spTgt spid="8"/>
                                        </p:tgtEl>
                                      </p:cBhvr>
                                    </p:animEffect>
                                    <p:set>
                                      <p:cBhvr>
                                        <p:cTn id="58" dur="1" fill="hold">
                                          <p:stCondLst>
                                            <p:cond delay="499"/>
                                          </p:stCondLst>
                                        </p:cTn>
                                        <p:tgtEl>
                                          <p:spTgt spid="8"/>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9"/>
                                        </p:tgtEl>
                                        <p:attrNameLst>
                                          <p:attrName>style.visibility</p:attrName>
                                        </p:attrNameLst>
                                      </p:cBhvr>
                                      <p:to>
                                        <p:strVal val="visible"/>
                                      </p:to>
                                    </p:set>
                                    <p:animEffect transition="in" filter="wipe(down)">
                                      <p:cBhvr>
                                        <p:cTn id="63" dur="500"/>
                                        <p:tgtEl>
                                          <p:spTgt spid="9"/>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xit" presetSubtype="0" fill="hold" grpId="1" nodeType="clickEffect">
                                  <p:stCondLst>
                                    <p:cond delay="0"/>
                                  </p:stCondLst>
                                  <p:childTnLst>
                                    <p:animEffect transition="out" filter="fade">
                                      <p:cBhvr>
                                        <p:cTn id="67" dur="500"/>
                                        <p:tgtEl>
                                          <p:spTgt spid="9"/>
                                        </p:tgtEl>
                                      </p:cBhvr>
                                    </p:animEffect>
                                    <p:set>
                                      <p:cBhvr>
                                        <p:cTn id="68" dur="1" fill="hold">
                                          <p:stCondLst>
                                            <p:cond delay="499"/>
                                          </p:stCondLst>
                                        </p:cTn>
                                        <p:tgtEl>
                                          <p:spTgt spid="9"/>
                                        </p:tgtEl>
                                        <p:attrNameLst>
                                          <p:attrName>style.visibility</p:attrName>
                                        </p:attrNameLst>
                                      </p:cBhvr>
                                      <p:to>
                                        <p:strVal val="hidden"/>
                                      </p:to>
                                    </p:se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grpId="0" nodeType="clickEffect">
                                  <p:stCondLst>
                                    <p:cond delay="0"/>
                                  </p:stCondLst>
                                  <p:childTnLst>
                                    <p:set>
                                      <p:cBhvr>
                                        <p:cTn id="72" dur="1" fill="hold">
                                          <p:stCondLst>
                                            <p:cond delay="0"/>
                                          </p:stCondLst>
                                        </p:cTn>
                                        <p:tgtEl>
                                          <p:spTgt spid="10"/>
                                        </p:tgtEl>
                                        <p:attrNameLst>
                                          <p:attrName>style.visibility</p:attrName>
                                        </p:attrNameLst>
                                      </p:cBhvr>
                                      <p:to>
                                        <p:strVal val="visible"/>
                                      </p:to>
                                    </p:set>
                                    <p:animEffect transition="in" filter="wipe(down)">
                                      <p:cBhvr>
                                        <p:cTn id="73" dur="500"/>
                                        <p:tgtEl>
                                          <p:spTgt spid="10"/>
                                        </p:tgtEl>
                                      </p:cBhvr>
                                    </p:animEffect>
                                  </p:childTnLst>
                                </p:cTn>
                              </p:par>
                            </p:childTnLst>
                          </p:cTn>
                        </p:par>
                      </p:childTnLst>
                    </p:cTn>
                  </p:par>
                  <p:par>
                    <p:cTn id="74" fill="hold">
                      <p:stCondLst>
                        <p:cond delay="indefinite"/>
                      </p:stCondLst>
                      <p:childTnLst>
                        <p:par>
                          <p:cTn id="75" fill="hold">
                            <p:stCondLst>
                              <p:cond delay="0"/>
                            </p:stCondLst>
                            <p:childTnLst>
                              <p:par>
                                <p:cTn id="76" presetID="10" presetClass="exit" presetSubtype="0" fill="hold" grpId="1" nodeType="clickEffect">
                                  <p:stCondLst>
                                    <p:cond delay="0"/>
                                  </p:stCondLst>
                                  <p:childTnLst>
                                    <p:animEffect transition="out" filter="fade">
                                      <p:cBhvr>
                                        <p:cTn id="77" dur="500"/>
                                        <p:tgtEl>
                                          <p:spTgt spid="10"/>
                                        </p:tgtEl>
                                      </p:cBhvr>
                                    </p:animEffect>
                                    <p:set>
                                      <p:cBhvr>
                                        <p:cTn id="78" dur="1" fill="hold">
                                          <p:stCondLst>
                                            <p:cond delay="499"/>
                                          </p:stCondLst>
                                        </p:cTn>
                                        <p:tgtEl>
                                          <p:spTgt spid="10"/>
                                        </p:tgtEl>
                                        <p:attrNameLst>
                                          <p:attrName>style.visibility</p:attrName>
                                        </p:attrNameLst>
                                      </p:cBhvr>
                                      <p:to>
                                        <p:strVal val="hidden"/>
                                      </p:to>
                                    </p:set>
                                  </p:childTnLst>
                                </p:cTn>
                              </p:par>
                            </p:childTnLst>
                          </p:cTn>
                        </p:par>
                      </p:childTnLst>
                    </p:cTn>
                  </p:par>
                  <p:par>
                    <p:cTn id="79" fill="hold">
                      <p:stCondLst>
                        <p:cond delay="indefinite"/>
                      </p:stCondLst>
                      <p:childTnLst>
                        <p:par>
                          <p:cTn id="80" fill="hold">
                            <p:stCondLst>
                              <p:cond delay="0"/>
                            </p:stCondLst>
                            <p:childTnLst>
                              <p:par>
                                <p:cTn id="81" presetID="22" presetClass="entr" presetSubtype="4" fill="hold" grpId="0" nodeType="clickEffect">
                                  <p:stCondLst>
                                    <p:cond delay="0"/>
                                  </p:stCondLst>
                                  <p:childTnLst>
                                    <p:set>
                                      <p:cBhvr>
                                        <p:cTn id="82" dur="1" fill="hold">
                                          <p:stCondLst>
                                            <p:cond delay="0"/>
                                          </p:stCondLst>
                                        </p:cTn>
                                        <p:tgtEl>
                                          <p:spTgt spid="11"/>
                                        </p:tgtEl>
                                        <p:attrNameLst>
                                          <p:attrName>style.visibility</p:attrName>
                                        </p:attrNameLst>
                                      </p:cBhvr>
                                      <p:to>
                                        <p:strVal val="visible"/>
                                      </p:to>
                                    </p:set>
                                    <p:animEffect transition="in" filter="wipe(down)">
                                      <p:cBhvr>
                                        <p:cTn id="83" dur="500"/>
                                        <p:tgtEl>
                                          <p:spTgt spid="11"/>
                                        </p:tgtEl>
                                      </p:cBhvr>
                                    </p:animEffect>
                                  </p:childTnLst>
                                </p:cTn>
                              </p:par>
                            </p:childTnLst>
                          </p:cTn>
                        </p:par>
                      </p:childTnLst>
                    </p:cTn>
                  </p:par>
                  <p:par>
                    <p:cTn id="84" fill="hold">
                      <p:stCondLst>
                        <p:cond delay="indefinite"/>
                      </p:stCondLst>
                      <p:childTnLst>
                        <p:par>
                          <p:cTn id="85" fill="hold">
                            <p:stCondLst>
                              <p:cond delay="0"/>
                            </p:stCondLst>
                            <p:childTnLst>
                              <p:par>
                                <p:cTn id="86" presetID="10" presetClass="exit" presetSubtype="0" fill="hold" grpId="1" nodeType="clickEffect">
                                  <p:stCondLst>
                                    <p:cond delay="0"/>
                                  </p:stCondLst>
                                  <p:childTnLst>
                                    <p:animEffect transition="out" filter="fade">
                                      <p:cBhvr>
                                        <p:cTn id="87" dur="500"/>
                                        <p:tgtEl>
                                          <p:spTgt spid="11"/>
                                        </p:tgtEl>
                                      </p:cBhvr>
                                    </p:animEffect>
                                    <p:set>
                                      <p:cBhvr>
                                        <p:cTn id="88" dur="1" fill="hold">
                                          <p:stCondLst>
                                            <p:cond delay="499"/>
                                          </p:stCondLst>
                                        </p:cTn>
                                        <p:tgtEl>
                                          <p:spTgt spid="11"/>
                                        </p:tgtEl>
                                        <p:attrNameLst>
                                          <p:attrName>style.visibility</p:attrName>
                                        </p:attrNameLst>
                                      </p:cBhvr>
                                      <p:to>
                                        <p:strVal val="hidden"/>
                                      </p:to>
                                    </p:set>
                                  </p:childTnLst>
                                </p:cTn>
                              </p:par>
                            </p:childTnLst>
                          </p:cTn>
                        </p:par>
                      </p:childTnLst>
                    </p:cTn>
                  </p:par>
                  <p:par>
                    <p:cTn id="89" fill="hold">
                      <p:stCondLst>
                        <p:cond delay="indefinite"/>
                      </p:stCondLst>
                      <p:childTnLst>
                        <p:par>
                          <p:cTn id="90" fill="hold">
                            <p:stCondLst>
                              <p:cond delay="0"/>
                            </p:stCondLst>
                            <p:childTnLst>
                              <p:par>
                                <p:cTn id="91" presetID="22" presetClass="entr" presetSubtype="4" fill="hold" grpId="0" nodeType="clickEffect">
                                  <p:stCondLst>
                                    <p:cond delay="0"/>
                                  </p:stCondLst>
                                  <p:childTnLst>
                                    <p:set>
                                      <p:cBhvr>
                                        <p:cTn id="92" dur="1" fill="hold">
                                          <p:stCondLst>
                                            <p:cond delay="0"/>
                                          </p:stCondLst>
                                        </p:cTn>
                                        <p:tgtEl>
                                          <p:spTgt spid="12"/>
                                        </p:tgtEl>
                                        <p:attrNameLst>
                                          <p:attrName>style.visibility</p:attrName>
                                        </p:attrNameLst>
                                      </p:cBhvr>
                                      <p:to>
                                        <p:strVal val="visible"/>
                                      </p:to>
                                    </p:set>
                                    <p:animEffect transition="in" filter="wipe(down)">
                                      <p:cBhvr>
                                        <p:cTn id="93" dur="500"/>
                                        <p:tgtEl>
                                          <p:spTgt spid="12"/>
                                        </p:tgtEl>
                                      </p:cBhvr>
                                    </p:animEffect>
                                  </p:childTnLst>
                                </p:cTn>
                              </p:par>
                            </p:childTnLst>
                          </p:cTn>
                        </p:par>
                      </p:childTnLst>
                    </p:cTn>
                  </p:par>
                  <p:par>
                    <p:cTn id="94" fill="hold">
                      <p:stCondLst>
                        <p:cond delay="indefinite"/>
                      </p:stCondLst>
                      <p:childTnLst>
                        <p:par>
                          <p:cTn id="95" fill="hold">
                            <p:stCondLst>
                              <p:cond delay="0"/>
                            </p:stCondLst>
                            <p:childTnLst>
                              <p:par>
                                <p:cTn id="96" presetID="10" presetClass="exit" presetSubtype="0" fill="hold" grpId="1" nodeType="clickEffect">
                                  <p:stCondLst>
                                    <p:cond delay="0"/>
                                  </p:stCondLst>
                                  <p:childTnLst>
                                    <p:animEffect transition="out" filter="fade">
                                      <p:cBhvr>
                                        <p:cTn id="97" dur="500"/>
                                        <p:tgtEl>
                                          <p:spTgt spid="12"/>
                                        </p:tgtEl>
                                      </p:cBhvr>
                                    </p:animEffect>
                                    <p:set>
                                      <p:cBhvr>
                                        <p:cTn id="98" dur="1" fill="hold">
                                          <p:stCondLst>
                                            <p:cond delay="499"/>
                                          </p:stCondLst>
                                        </p:cTn>
                                        <p:tgtEl>
                                          <p:spTgt spid="12"/>
                                        </p:tgtEl>
                                        <p:attrNameLst>
                                          <p:attrName>style.visibility</p:attrName>
                                        </p:attrNameLst>
                                      </p:cBhvr>
                                      <p:to>
                                        <p:strVal val="hidden"/>
                                      </p:to>
                                    </p:set>
                                  </p:childTnLst>
                                </p:cTn>
                              </p:par>
                            </p:childTnLst>
                          </p:cTn>
                        </p:par>
                      </p:childTnLst>
                    </p:cTn>
                  </p:par>
                  <p:par>
                    <p:cTn id="99" fill="hold">
                      <p:stCondLst>
                        <p:cond delay="indefinite"/>
                      </p:stCondLst>
                      <p:childTnLst>
                        <p:par>
                          <p:cTn id="100" fill="hold">
                            <p:stCondLst>
                              <p:cond delay="0"/>
                            </p:stCondLst>
                            <p:childTnLst>
                              <p:par>
                                <p:cTn id="101" presetID="22" presetClass="entr" presetSubtype="4" fill="hold" grpId="0" nodeType="clickEffect">
                                  <p:stCondLst>
                                    <p:cond delay="0"/>
                                  </p:stCondLst>
                                  <p:childTnLst>
                                    <p:set>
                                      <p:cBhvr>
                                        <p:cTn id="102" dur="1" fill="hold">
                                          <p:stCondLst>
                                            <p:cond delay="0"/>
                                          </p:stCondLst>
                                        </p:cTn>
                                        <p:tgtEl>
                                          <p:spTgt spid="13"/>
                                        </p:tgtEl>
                                        <p:attrNameLst>
                                          <p:attrName>style.visibility</p:attrName>
                                        </p:attrNameLst>
                                      </p:cBhvr>
                                      <p:to>
                                        <p:strVal val="visible"/>
                                      </p:to>
                                    </p:set>
                                    <p:animEffect transition="in" filter="wipe(down)">
                                      <p:cBhvr>
                                        <p:cTn id="103" dur="500"/>
                                        <p:tgtEl>
                                          <p:spTgt spid="13"/>
                                        </p:tgtEl>
                                      </p:cBhvr>
                                    </p:animEffect>
                                  </p:childTnLst>
                                </p:cTn>
                              </p:par>
                            </p:childTnLst>
                          </p:cTn>
                        </p:par>
                      </p:childTnLst>
                    </p:cTn>
                  </p:par>
                  <p:par>
                    <p:cTn id="104" fill="hold">
                      <p:stCondLst>
                        <p:cond delay="indefinite"/>
                      </p:stCondLst>
                      <p:childTnLst>
                        <p:par>
                          <p:cTn id="105" fill="hold">
                            <p:stCondLst>
                              <p:cond delay="0"/>
                            </p:stCondLst>
                            <p:childTnLst>
                              <p:par>
                                <p:cTn id="106" presetID="10" presetClass="exit" presetSubtype="0" fill="hold" grpId="1" nodeType="clickEffect">
                                  <p:stCondLst>
                                    <p:cond delay="0"/>
                                  </p:stCondLst>
                                  <p:childTnLst>
                                    <p:animEffect transition="out" filter="fade">
                                      <p:cBhvr>
                                        <p:cTn id="107" dur="500"/>
                                        <p:tgtEl>
                                          <p:spTgt spid="13"/>
                                        </p:tgtEl>
                                      </p:cBhvr>
                                    </p:animEffect>
                                    <p:set>
                                      <p:cBhvr>
                                        <p:cTn id="108" dur="1" fill="hold">
                                          <p:stCondLst>
                                            <p:cond delay="499"/>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animBg="1"/>
      <p:bldP spid="3" grpId="1" animBg="1"/>
      <p:bldP spid="7" grpId="0" animBg="1"/>
      <p:bldP spid="7" grpId="1" animBg="1"/>
      <p:bldP spid="8" grpId="0" animBg="1"/>
      <p:bldP spid="8" grpId="1" animBg="1"/>
      <p:bldP spid="9" grpId="0" animBg="1"/>
      <p:bldP spid="9" grpId="1" animBg="1"/>
      <p:bldP spid="4" grpId="0" animBg="1"/>
      <p:bldP spid="10" grpId="0" animBg="1"/>
      <p:bldP spid="10" grpId="1" animBg="1"/>
      <p:bldP spid="11" grpId="0" animBg="1"/>
      <p:bldP spid="11" grpId="1" animBg="1"/>
      <p:bldP spid="12" grpId="0" animBg="1"/>
      <p:bldP spid="12" grpId="1" animBg="1"/>
      <p:bldP spid="13" grpId="0" animBg="1"/>
      <p:bldP spid="13"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pic>
        <p:nvPicPr>
          <p:cNvPr id="1026" name="Picture 2" descr="I:\лекции по Н. З\37\1311bu1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980728"/>
            <a:ext cx="7128792" cy="566065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Объект 4"/>
          <p:cNvGraphicFramePr>
            <a:graphicFrameLocks noGrp="1"/>
          </p:cNvGraphicFramePr>
          <p:nvPr>
            <p:ph idx="1"/>
            <p:extLst>
              <p:ext uri="{D42A27DB-BD31-4B8C-83A1-F6EECF244321}">
                <p14:modId xmlns:p14="http://schemas.microsoft.com/office/powerpoint/2010/main" val="4183942420"/>
              </p:ext>
            </p:extLst>
          </p:nvPr>
        </p:nvGraphicFramePr>
        <p:xfrm>
          <a:off x="323528" y="980728"/>
          <a:ext cx="8496944" cy="5436480"/>
        </p:xfrm>
        <a:graphic>
          <a:graphicData uri="http://schemas.openxmlformats.org/drawingml/2006/table">
            <a:tbl>
              <a:tblPr firstRow="1" bandRow="1">
                <a:tableStyleId>{7DF18680-E054-41AD-8BC1-D1AEF772440D}</a:tableStyleId>
              </a:tblPr>
              <a:tblGrid>
                <a:gridCol w="8496944"/>
              </a:tblGrid>
              <a:tr h="216000">
                <a:tc>
                  <a:txBody>
                    <a:bodyPr/>
                    <a:lstStyle/>
                    <a:p>
                      <a:pPr algn="ctr"/>
                      <a:r>
                        <a:rPr lang="ru-RU" sz="1600" b="1" dirty="0" smtClean="0">
                          <a:solidFill>
                            <a:schemeClr val="tx1"/>
                          </a:solidFill>
                        </a:rPr>
                        <a:t>Ин. 21, 1-14:</a:t>
                      </a:r>
                      <a:endParaRPr lang="ru-RU" sz="1600" b="1" dirty="0">
                        <a:solidFill>
                          <a:schemeClr val="tx1"/>
                        </a:solidFill>
                      </a:endParaRPr>
                    </a:p>
                  </a:txBody>
                  <a:tcPr marL="18000" marR="18000" marT="18000" marB="18000"/>
                </a:tc>
              </a:tr>
              <a:tr h="370840">
                <a:tc>
                  <a:txBody>
                    <a:bodyPr/>
                    <a:lstStyle/>
                    <a:p>
                      <a:r>
                        <a:rPr lang="ru-RU" sz="1600" b="1" dirty="0" smtClean="0">
                          <a:solidFill>
                            <a:schemeClr val="tx1"/>
                          </a:solidFill>
                        </a:rPr>
                        <a:t>1. После того опять явился Иисус ученикам Своим при море Тивериадском. Явился же так: </a:t>
                      </a:r>
                    </a:p>
                    <a:p>
                      <a:r>
                        <a:rPr lang="ru-RU" sz="1600" b="1" dirty="0" smtClean="0">
                          <a:solidFill>
                            <a:schemeClr val="tx1"/>
                          </a:solidFill>
                        </a:rPr>
                        <a:t>2. были вместе Симон Петр, и Фома, называемый Близнец, и </a:t>
                      </a:r>
                      <a:r>
                        <a:rPr lang="ru-RU" sz="1600" b="1" dirty="0" err="1" smtClean="0">
                          <a:solidFill>
                            <a:schemeClr val="tx1"/>
                          </a:solidFill>
                        </a:rPr>
                        <a:t>Нафанаил</a:t>
                      </a:r>
                      <a:r>
                        <a:rPr lang="ru-RU" sz="1600" b="1" dirty="0" smtClean="0">
                          <a:solidFill>
                            <a:schemeClr val="tx1"/>
                          </a:solidFill>
                        </a:rPr>
                        <a:t> из </a:t>
                      </a:r>
                      <a:r>
                        <a:rPr lang="ru-RU" sz="1600" b="1" dirty="0" err="1" smtClean="0">
                          <a:solidFill>
                            <a:schemeClr val="tx1"/>
                          </a:solidFill>
                        </a:rPr>
                        <a:t>Каны</a:t>
                      </a:r>
                      <a:r>
                        <a:rPr lang="ru-RU" sz="1600" b="1" dirty="0" smtClean="0">
                          <a:solidFill>
                            <a:schemeClr val="tx1"/>
                          </a:solidFill>
                        </a:rPr>
                        <a:t> Галилейской, и сыновья </a:t>
                      </a:r>
                      <a:r>
                        <a:rPr lang="ru-RU" sz="1600" b="1" dirty="0" err="1" smtClean="0">
                          <a:solidFill>
                            <a:schemeClr val="tx1"/>
                          </a:solidFill>
                        </a:rPr>
                        <a:t>Зеведеевы</a:t>
                      </a:r>
                      <a:r>
                        <a:rPr lang="ru-RU" sz="1600" b="1" dirty="0" smtClean="0">
                          <a:solidFill>
                            <a:schemeClr val="tx1"/>
                          </a:solidFill>
                        </a:rPr>
                        <a:t>, и двое других из учеников Его. </a:t>
                      </a:r>
                    </a:p>
                    <a:p>
                      <a:r>
                        <a:rPr lang="ru-RU" sz="1600" b="1" dirty="0" smtClean="0">
                          <a:solidFill>
                            <a:schemeClr val="tx1"/>
                          </a:solidFill>
                        </a:rPr>
                        <a:t>3. Симон Петр говорит им: иду ловить рыбу. Говорят ему: идем и мы с тобою. Пошли и тотчас вошли в лодку, и не поймали в ту ночь ничего. </a:t>
                      </a:r>
                    </a:p>
                    <a:p>
                      <a:r>
                        <a:rPr lang="ru-RU" sz="1600" b="1" dirty="0" smtClean="0">
                          <a:solidFill>
                            <a:schemeClr val="tx1"/>
                          </a:solidFill>
                        </a:rPr>
                        <a:t>4. А когда уже настало утро, Иисус стоял на берегу; но ученики не узнали, что это Иисус. </a:t>
                      </a:r>
                    </a:p>
                    <a:p>
                      <a:r>
                        <a:rPr lang="ru-RU" sz="1600" b="1" dirty="0" smtClean="0">
                          <a:solidFill>
                            <a:schemeClr val="tx1"/>
                          </a:solidFill>
                        </a:rPr>
                        <a:t>5. Иисус говорит им: дети! есть ли у вас какая пища? Они отвечали Ему: нет. </a:t>
                      </a:r>
                    </a:p>
                    <a:p>
                      <a:r>
                        <a:rPr lang="ru-RU" sz="1600" b="1" dirty="0" smtClean="0">
                          <a:solidFill>
                            <a:schemeClr val="tx1"/>
                          </a:solidFill>
                        </a:rPr>
                        <a:t>6. Он же сказал им: закиньте сеть по правую сторону лодки, и поймаете. Они закинули, и уже не могли вытащить сети от множества рыбы. </a:t>
                      </a:r>
                    </a:p>
                    <a:p>
                      <a:r>
                        <a:rPr lang="ru-RU" sz="1600" b="1" dirty="0" smtClean="0">
                          <a:solidFill>
                            <a:schemeClr val="tx1"/>
                          </a:solidFill>
                        </a:rPr>
                        <a:t>7. Тогда ученик, которого любил Иисус, говорит Петру: это Господь. Симон же Петр, услышав, что это Господь, опоясался одеждою, — ибо он был наг, — и бросился в море. </a:t>
                      </a:r>
                    </a:p>
                    <a:p>
                      <a:r>
                        <a:rPr lang="ru-RU" sz="1600" b="1" dirty="0" smtClean="0">
                          <a:solidFill>
                            <a:schemeClr val="tx1"/>
                          </a:solidFill>
                        </a:rPr>
                        <a:t>8. А другие ученики приплыли в лодке, — ибо недалеко были от земли, локтей около двухсот, — таща сеть с рыбою. </a:t>
                      </a:r>
                    </a:p>
                    <a:p>
                      <a:r>
                        <a:rPr lang="ru-RU" sz="1600" b="1" dirty="0" smtClean="0">
                          <a:solidFill>
                            <a:schemeClr val="tx1"/>
                          </a:solidFill>
                        </a:rPr>
                        <a:t>9. Когда же вышли на землю, видят разложенный огонь и на нем лежащую рыбу и хлеб. </a:t>
                      </a:r>
                    </a:p>
                    <a:p>
                      <a:r>
                        <a:rPr lang="ru-RU" sz="1600" b="1" dirty="0" smtClean="0">
                          <a:solidFill>
                            <a:schemeClr val="tx1"/>
                          </a:solidFill>
                        </a:rPr>
                        <a:t>10. Иисус говорит им: принесите рыбы, которую вы теперь поймали. </a:t>
                      </a:r>
                    </a:p>
                    <a:p>
                      <a:r>
                        <a:rPr lang="ru-RU" sz="1600" b="1" dirty="0" smtClean="0">
                          <a:solidFill>
                            <a:schemeClr val="tx1"/>
                          </a:solidFill>
                        </a:rPr>
                        <a:t>11. Симон Петр пошел и вытащил на землю сеть, наполненную большими рыбами, которых было сто пятьдесят три; и при таком множестве не прорвалась сеть. </a:t>
                      </a:r>
                    </a:p>
                    <a:p>
                      <a:r>
                        <a:rPr lang="ru-RU" sz="1600" b="1" dirty="0" smtClean="0">
                          <a:solidFill>
                            <a:schemeClr val="tx1"/>
                          </a:solidFill>
                        </a:rPr>
                        <a:t>12. Иисус говорит им: придите, обедайте. Из учеников же никто не смел спросить Его: кто Ты?, зная, что это Господь. </a:t>
                      </a:r>
                    </a:p>
                    <a:p>
                      <a:r>
                        <a:rPr lang="ru-RU" sz="1600" b="1" dirty="0" smtClean="0">
                          <a:solidFill>
                            <a:schemeClr val="tx1"/>
                          </a:solidFill>
                        </a:rPr>
                        <a:t>13. Иисус приходит, берет хлеб и дает им, также и рыбу. </a:t>
                      </a:r>
                    </a:p>
                    <a:p>
                      <a:r>
                        <a:rPr lang="ru-RU" sz="1600" b="1" dirty="0" smtClean="0">
                          <a:solidFill>
                            <a:schemeClr val="tx1"/>
                          </a:solidFill>
                        </a:rPr>
                        <a:t>14. Это уже в третий раз явился Иисус ученикам Своим по воскресении Своем из мертвых. </a:t>
                      </a:r>
                    </a:p>
                  </a:txBody>
                  <a:tcPr marL="18000" marR="18000" marT="18000" marB="18000"/>
                </a:tc>
              </a:tr>
            </a:tbl>
          </a:graphicData>
        </a:graphic>
      </p:graphicFrame>
      <p:sp>
        <p:nvSpPr>
          <p:cNvPr id="2" name="Скругленный прямоугольник 1"/>
          <p:cNvSpPr/>
          <p:nvPr/>
        </p:nvSpPr>
        <p:spPr>
          <a:xfrm>
            <a:off x="323528" y="2852936"/>
            <a:ext cx="8496944" cy="1584176"/>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Еще до Своих страданий Господь предупреждал Своих учеников, что по воскресении Своем Он явится им в Галилее. Это же сказали и ангелы, находившиеся у гроба Господня, женам-мироносицам (</a:t>
            </a:r>
            <a:r>
              <a:rPr lang="ru-RU" sz="1600" b="1" i="1" dirty="0" err="1">
                <a:solidFill>
                  <a:schemeClr val="tx1"/>
                </a:solidFill>
              </a:rPr>
              <a:t>Матф</a:t>
            </a:r>
            <a:r>
              <a:rPr lang="ru-RU" sz="1600" b="1" i="1" dirty="0">
                <a:solidFill>
                  <a:schemeClr val="tx1"/>
                </a:solidFill>
              </a:rPr>
              <a:t>. 26: 32 и 28: 7). Пробыв полностью все восемь дней праздника Пасхи во Иерусалиме, апостолы отправились в Галилею, где вполне естественно занялись опять своим прежним ремеслом – ловлей рыбы на </a:t>
            </a:r>
            <a:r>
              <a:rPr lang="ru-RU" sz="1600" b="1" i="1" dirty="0" err="1">
                <a:solidFill>
                  <a:schemeClr val="tx1"/>
                </a:solidFill>
              </a:rPr>
              <a:t>Геннисаретском</a:t>
            </a:r>
            <a:r>
              <a:rPr lang="ru-RU" sz="1600" b="1" i="1" dirty="0">
                <a:solidFill>
                  <a:schemeClr val="tx1"/>
                </a:solidFill>
              </a:rPr>
              <a:t> озере, что давало им пропитание</a:t>
            </a:r>
            <a:r>
              <a:rPr lang="ru-RU" sz="1600" b="1" i="1" dirty="0" smtClean="0">
                <a:solidFill>
                  <a:schemeClr val="tx1"/>
                </a:solidFill>
              </a:rPr>
              <a:t>».</a:t>
            </a:r>
            <a:endParaRPr lang="ru-RU" sz="1600" b="1" i="1" dirty="0">
              <a:solidFill>
                <a:schemeClr val="tx1"/>
              </a:solidFill>
            </a:endParaRPr>
          </a:p>
        </p:txBody>
      </p:sp>
      <p:sp>
        <p:nvSpPr>
          <p:cNvPr id="3" name="Скругленный прямоугольник 2"/>
          <p:cNvSpPr/>
          <p:nvPr/>
        </p:nvSpPr>
        <p:spPr>
          <a:xfrm>
            <a:off x="323528" y="1556792"/>
            <a:ext cx="8496944" cy="936104"/>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err="1" smtClean="0">
                <a:solidFill>
                  <a:schemeClr val="tx1"/>
                </a:solidFill>
              </a:rPr>
              <a:t>Блж</a:t>
            </a:r>
            <a:r>
              <a:rPr lang="ru-RU" sz="1600" b="1" i="1" dirty="0" smtClean="0">
                <a:solidFill>
                  <a:schemeClr val="tx1"/>
                </a:solidFill>
              </a:rPr>
              <a:t>. </a:t>
            </a:r>
            <a:r>
              <a:rPr lang="ru-RU" sz="1600" b="1" i="1" dirty="0" err="1" smtClean="0">
                <a:solidFill>
                  <a:schemeClr val="tx1"/>
                </a:solidFill>
              </a:rPr>
              <a:t>Феофилакт</a:t>
            </a:r>
            <a:r>
              <a:rPr lang="ru-RU" sz="1600" b="1" i="1" dirty="0">
                <a:solidFill>
                  <a:schemeClr val="tx1"/>
                </a:solidFill>
              </a:rPr>
              <a:t>: «Ученики ловили рыбу, ибо не имели, чем бы другим заняться. Сам Иисус не постоянно находился с ними, Дух еще не был им дарован, и учительство не было им поручено окончательно; посему они и принялись за свое прежнее ремесло. ».</a:t>
            </a:r>
          </a:p>
        </p:txBody>
      </p:sp>
      <p:sp>
        <p:nvSpPr>
          <p:cNvPr id="4" name="Скругленный прямоугольник 3"/>
          <p:cNvSpPr/>
          <p:nvPr/>
        </p:nvSpPr>
        <p:spPr>
          <a:xfrm>
            <a:off x="467544" y="260648"/>
            <a:ext cx="8136904" cy="432048"/>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2200" b="1" dirty="0">
                <a:solidFill>
                  <a:schemeClr val="tx1"/>
                </a:solidFill>
              </a:rPr>
              <a:t>Явление воскресшего Господа ученикам на море Тивериадском</a:t>
            </a:r>
            <a:endParaRPr lang="ru-RU" sz="2200" dirty="0">
              <a:solidFill>
                <a:schemeClr val="tx1"/>
              </a:solidFill>
            </a:endParaRPr>
          </a:p>
        </p:txBody>
      </p:sp>
      <p:sp>
        <p:nvSpPr>
          <p:cNvPr id="6" name="Скругленный прямоугольник 5"/>
          <p:cNvSpPr/>
          <p:nvPr/>
        </p:nvSpPr>
        <p:spPr>
          <a:xfrm>
            <a:off x="323528" y="3501008"/>
            <a:ext cx="8496944" cy="108012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a:t>
            </a:r>
            <a:r>
              <a:rPr lang="ru-RU" sz="1600" b="1" i="1" dirty="0">
                <a:solidFill>
                  <a:schemeClr val="tx1"/>
                </a:solidFill>
              </a:rPr>
              <a:t>: «Итак, они трудятся, и, когда утомились, им предстает Иисус, но не тотчас обнаруживает Себя, а сначала входит с ними в </a:t>
            </a:r>
            <a:r>
              <a:rPr lang="ru-RU" sz="1600" b="1" i="1" dirty="0" smtClean="0">
                <a:solidFill>
                  <a:schemeClr val="tx1"/>
                </a:solidFill>
              </a:rPr>
              <a:t>разговор совершенно </a:t>
            </a:r>
            <a:r>
              <a:rPr lang="ru-RU" sz="1600" b="1" i="1" dirty="0">
                <a:solidFill>
                  <a:schemeClr val="tx1"/>
                </a:solidFill>
              </a:rPr>
              <a:t>по-человечески, как бы намереваясь что-нибудь купить у них. Когда же они отозвались, что у них нет ничего, Он повелел им бросить направо: они бросили и получили </a:t>
            </a:r>
            <a:r>
              <a:rPr lang="ru-RU" sz="1600" b="1" i="1" dirty="0" smtClean="0">
                <a:solidFill>
                  <a:schemeClr val="tx1"/>
                </a:solidFill>
              </a:rPr>
              <a:t>улов».</a:t>
            </a:r>
            <a:endParaRPr lang="ru-RU" sz="1600" b="1" i="1" dirty="0">
              <a:solidFill>
                <a:schemeClr val="tx1"/>
              </a:solidFill>
            </a:endParaRPr>
          </a:p>
        </p:txBody>
      </p:sp>
      <p:sp>
        <p:nvSpPr>
          <p:cNvPr id="7" name="Скругленный прямоугольник 6"/>
          <p:cNvSpPr/>
          <p:nvPr/>
        </p:nvSpPr>
        <p:spPr>
          <a:xfrm>
            <a:off x="323528" y="4725144"/>
            <a:ext cx="8496944" cy="144016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вновь повторилось уже пережитое ими три года тому назад чудо: они не были в состоянии вытащить сеть из-за множества попавшейся рыбы. Это чудо, как и первое, несомненно должно было </a:t>
            </a:r>
            <a:r>
              <a:rPr lang="ru-RU" sz="1600" b="1" i="1" dirty="0" err="1">
                <a:solidFill>
                  <a:schemeClr val="tx1"/>
                </a:solidFill>
              </a:rPr>
              <a:t>прообразовать</a:t>
            </a:r>
            <a:r>
              <a:rPr lang="ru-RU" sz="1600" b="1" i="1" dirty="0">
                <a:solidFill>
                  <a:schemeClr val="tx1"/>
                </a:solidFill>
              </a:rPr>
              <a:t> собой их будущую плодоносную апостольскую деятельность, в которой они, трудясь сами, должны были вместе с тем во всем руководиться указаниями </a:t>
            </a:r>
            <a:r>
              <a:rPr lang="ru-RU" sz="1600" b="1" i="1" dirty="0" smtClean="0">
                <a:solidFill>
                  <a:schemeClr val="tx1"/>
                </a:solidFill>
              </a:rPr>
              <a:t>Господа».</a:t>
            </a:r>
            <a:endParaRPr lang="ru-RU" sz="1600" b="1" i="1" dirty="0">
              <a:solidFill>
                <a:schemeClr val="tx1"/>
              </a:solidFill>
            </a:endParaRPr>
          </a:p>
        </p:txBody>
      </p:sp>
      <p:sp>
        <p:nvSpPr>
          <p:cNvPr id="8" name="Скругленный прямоугольник 7"/>
          <p:cNvSpPr/>
          <p:nvPr/>
        </p:nvSpPr>
        <p:spPr>
          <a:xfrm>
            <a:off x="323528" y="4005064"/>
            <a:ext cx="8496944" cy="1188132"/>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a:t>
            </a:r>
            <a:r>
              <a:rPr lang="ru-RU" sz="1600" b="1" i="1" dirty="0">
                <a:solidFill>
                  <a:schemeClr val="tx1"/>
                </a:solidFill>
              </a:rPr>
              <a:t>«А когда они узнали Его, то ученики Петр и Иоанн опять обнаруживают особенности своих характеров. Тот был пламеннее, а этот </a:t>
            </a:r>
            <a:r>
              <a:rPr lang="ru-RU" sz="1600" b="1" i="1" dirty="0" err="1">
                <a:solidFill>
                  <a:schemeClr val="tx1"/>
                </a:solidFill>
              </a:rPr>
              <a:t>возвышеннее</a:t>
            </a:r>
            <a:r>
              <a:rPr lang="ru-RU" sz="1600" b="1" i="1" dirty="0">
                <a:solidFill>
                  <a:schemeClr val="tx1"/>
                </a:solidFill>
              </a:rPr>
              <a:t>, тот стремительнее, а этот проницательнее. Поэтому Иоанн первый узнал Иисуса, а Петр первый пошел к Нему».</a:t>
            </a:r>
          </a:p>
        </p:txBody>
      </p:sp>
      <p:sp>
        <p:nvSpPr>
          <p:cNvPr id="10" name="Скругленный прямоугольник 9"/>
          <p:cNvSpPr/>
          <p:nvPr/>
        </p:nvSpPr>
        <p:spPr>
          <a:xfrm>
            <a:off x="323528" y="5445224"/>
            <a:ext cx="8496944" cy="1196158"/>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a:t>
            </a:r>
            <a:r>
              <a:rPr lang="ru-RU" sz="1600" b="1" i="1" dirty="0">
                <a:solidFill>
                  <a:schemeClr val="tx1"/>
                </a:solidFill>
              </a:rPr>
              <a:t>: «немалые были при этом и знамения. Какие же именно? Во-первых, поймано было множество рыбы; потом, мрежа не разорвалась; далее, они нашли готовыми уголья и рыбу </a:t>
            </a:r>
            <a:r>
              <a:rPr lang="ru-RU" sz="1600" b="1" i="1" dirty="0" err="1">
                <a:solidFill>
                  <a:schemeClr val="tx1"/>
                </a:solidFill>
              </a:rPr>
              <a:t>лежащу</a:t>
            </a:r>
            <a:r>
              <a:rPr lang="ru-RU" sz="1600" b="1" i="1" dirty="0">
                <a:solidFill>
                  <a:schemeClr val="tx1"/>
                </a:solidFill>
              </a:rPr>
              <a:t> и хлеб </a:t>
            </a:r>
            <a:r>
              <a:rPr lang="ru-RU" sz="1600" b="1" i="1" dirty="0" smtClean="0">
                <a:solidFill>
                  <a:schemeClr val="tx1"/>
                </a:solidFill>
              </a:rPr>
              <a:t>прежде</a:t>
            </a:r>
            <a:r>
              <a:rPr lang="ru-RU" sz="1600" b="1" i="1" dirty="0">
                <a:solidFill>
                  <a:schemeClr val="tx1"/>
                </a:solidFill>
              </a:rPr>
              <a:t>, чем достигли (берега). Теперь Христос творил уже не из готового вещества, как по некоторому смотрению творил прежде </a:t>
            </a:r>
            <a:r>
              <a:rPr lang="ru-RU" sz="1600" b="1" i="1" dirty="0" smtClean="0">
                <a:solidFill>
                  <a:schemeClr val="tx1"/>
                </a:solidFill>
              </a:rPr>
              <a:t>креста».</a:t>
            </a:r>
            <a:endParaRPr lang="ru-RU" sz="1600" b="1" i="1" dirty="0">
              <a:solidFill>
                <a:schemeClr val="tx1"/>
              </a:solidFill>
            </a:endParaRPr>
          </a:p>
        </p:txBody>
      </p:sp>
      <p:sp>
        <p:nvSpPr>
          <p:cNvPr id="9" name="Скругленный прямоугольник 8"/>
          <p:cNvSpPr/>
          <p:nvPr/>
        </p:nvSpPr>
        <p:spPr>
          <a:xfrm>
            <a:off x="323528" y="4041068"/>
            <a:ext cx="8496944" cy="162018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«Опоясавши себя, Петр выразил почтение к Иисусу, а бросившись в море, выказал свою любовь. Ибо он не удержался, как прочие, но пустился вплавь, хотя они были от берега на расстоянии около двух сот локтей. </a:t>
            </a:r>
            <a:r>
              <a:rPr lang="ru-RU" sz="1600" b="1" i="1" dirty="0" smtClean="0">
                <a:solidFill>
                  <a:schemeClr val="tx1"/>
                </a:solidFill>
              </a:rPr>
              <a:t>«</a:t>
            </a:r>
            <a:r>
              <a:rPr lang="ru-RU" sz="1600" b="1" i="1" dirty="0" err="1">
                <a:solidFill>
                  <a:schemeClr val="tx1"/>
                </a:solidFill>
              </a:rPr>
              <a:t>Е</a:t>
            </a:r>
            <a:r>
              <a:rPr lang="ru-RU" sz="1600" b="1" i="1" dirty="0" err="1" smtClean="0">
                <a:solidFill>
                  <a:schemeClr val="tx1"/>
                </a:solidFill>
              </a:rPr>
              <a:t>пендит</a:t>
            </a:r>
            <a:r>
              <a:rPr lang="ru-RU" sz="1600" b="1" i="1" dirty="0" smtClean="0">
                <a:solidFill>
                  <a:schemeClr val="tx1"/>
                </a:solidFill>
              </a:rPr>
              <a:t>» </a:t>
            </a:r>
            <a:r>
              <a:rPr lang="ru-RU" sz="1600" b="1" i="1" dirty="0">
                <a:solidFill>
                  <a:schemeClr val="tx1"/>
                </a:solidFill>
              </a:rPr>
              <a:t>есть одежда из льняного полотна, какою опоясываются финикийские и сирийские рыбаки, или по нагому телу, или поверх </a:t>
            </a:r>
            <a:r>
              <a:rPr lang="ru-RU" sz="1600" b="1" i="1" dirty="0" smtClean="0">
                <a:solidFill>
                  <a:schemeClr val="tx1"/>
                </a:solidFill>
              </a:rPr>
              <a:t>одежды. </a:t>
            </a:r>
            <a:r>
              <a:rPr lang="ru-RU" sz="1600" b="1" i="1" dirty="0">
                <a:solidFill>
                  <a:schemeClr val="tx1"/>
                </a:solidFill>
              </a:rPr>
              <a:t>Так как Петр, занимаясь ловлею, был наг, то он опоясывается </a:t>
            </a:r>
            <a:r>
              <a:rPr lang="ru-RU" sz="1600" b="1" i="1" dirty="0" err="1">
                <a:solidFill>
                  <a:schemeClr val="tx1"/>
                </a:solidFill>
              </a:rPr>
              <a:t>эпендитом</a:t>
            </a:r>
            <a:r>
              <a:rPr lang="ru-RU" sz="1600" b="1" i="1" dirty="0">
                <a:solidFill>
                  <a:schemeClr val="tx1"/>
                </a:solidFill>
              </a:rPr>
              <a:t> из уважения </a:t>
            </a:r>
            <a:r>
              <a:rPr lang="ru-RU" sz="1600" b="1" i="1" dirty="0" smtClean="0">
                <a:solidFill>
                  <a:schemeClr val="tx1"/>
                </a:solidFill>
              </a:rPr>
              <a:t>и </a:t>
            </a:r>
            <a:r>
              <a:rPr lang="ru-RU" sz="1600" b="1" i="1" dirty="0">
                <a:solidFill>
                  <a:schemeClr val="tx1"/>
                </a:solidFill>
              </a:rPr>
              <a:t>первый спешит к </a:t>
            </a:r>
            <a:r>
              <a:rPr lang="ru-RU" sz="1600" b="1" i="1" dirty="0" smtClean="0">
                <a:solidFill>
                  <a:schemeClr val="tx1"/>
                </a:solidFill>
              </a:rPr>
              <a:t>Господу».</a:t>
            </a:r>
            <a:endParaRPr lang="ru-RU" sz="1600" b="1" i="1" dirty="0">
              <a:solidFill>
                <a:schemeClr val="tx1"/>
              </a:solidFill>
            </a:endParaRPr>
          </a:p>
        </p:txBody>
      </p:sp>
      <p:sp>
        <p:nvSpPr>
          <p:cNvPr id="11" name="Скругленный прямоугольник 10"/>
          <p:cNvSpPr/>
          <p:nvPr/>
        </p:nvSpPr>
        <p:spPr>
          <a:xfrm>
            <a:off x="323528" y="1340768"/>
            <a:ext cx="8496944" cy="3384376"/>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«Понимай это, пожалуй, и в созерцательном смысле: когда преобладала тьма </a:t>
            </a:r>
            <a:r>
              <a:rPr lang="ru-RU" sz="1600" b="1" i="1" dirty="0" err="1">
                <a:solidFill>
                  <a:schemeClr val="tx1"/>
                </a:solidFill>
              </a:rPr>
              <a:t>идолослужения</a:t>
            </a:r>
            <a:r>
              <a:rPr lang="ru-RU" sz="1600" b="1" i="1" dirty="0">
                <a:solidFill>
                  <a:schemeClr val="tx1"/>
                </a:solidFill>
              </a:rPr>
              <a:t>; тогда была ночь. Пророки, трудившиеся тогда, до явления Христа - Солнца, не поймали ничего. Хотя они, по-видимому, имели в своем неводе один народ израильский, но как и он часто впадал в </a:t>
            </a:r>
            <a:r>
              <a:rPr lang="ru-RU" sz="1600" b="1" i="1" dirty="0" err="1">
                <a:solidFill>
                  <a:schemeClr val="tx1"/>
                </a:solidFill>
              </a:rPr>
              <a:t>идолослужение</a:t>
            </a:r>
            <a:r>
              <a:rPr lang="ru-RU" sz="1600" b="1" i="1" dirty="0">
                <a:solidFill>
                  <a:schemeClr val="tx1"/>
                </a:solidFill>
              </a:rPr>
              <a:t>, то, можно сказать, они ничего не поймали. Когда же воссияло утром Солнце правды, и распростерта сеть апостольская, учение поистине правое, в сравнении с которым закон и пророки представляются левою стороною, тогда невод этот вытаскивается, и ко Христу приводятся не одни язычники, которых можно назвать «сто», но и израильтяне, которых можно разуметь под «</a:t>
            </a:r>
            <a:r>
              <a:rPr lang="ru-RU" sz="1600" b="1" i="1" dirty="0" err="1">
                <a:solidFill>
                  <a:schemeClr val="tx1"/>
                </a:solidFill>
              </a:rPr>
              <a:t>пятидесятью</a:t>
            </a:r>
            <a:r>
              <a:rPr lang="ru-RU" sz="1600" b="1" i="1" dirty="0">
                <a:solidFill>
                  <a:schemeClr val="tx1"/>
                </a:solidFill>
              </a:rPr>
              <a:t>». Ибо когда войдет полнота язычников, тогда и Израиль спасется (Рим. 11, 25. 26). Три рыбы означают веру во Святую Троицу. Ибо сто и пятьдесят, то есть язычники и иудеи, пойманы не без трех, так как без веры в Троицу никто не называется </a:t>
            </a:r>
            <a:r>
              <a:rPr lang="ru-RU" sz="1600" b="1" i="1" dirty="0" smtClean="0">
                <a:solidFill>
                  <a:schemeClr val="tx1"/>
                </a:solidFill>
              </a:rPr>
              <a:t>уловленным</a:t>
            </a:r>
            <a:r>
              <a:rPr lang="ru-RU" sz="1600" b="1" dirty="0" smtClean="0">
                <a:solidFill>
                  <a:schemeClr val="tx1"/>
                </a:solidFill>
              </a:rPr>
              <a:t>. </a:t>
            </a:r>
            <a:r>
              <a:rPr lang="ru-RU" sz="1600" b="1" dirty="0">
                <a:solidFill>
                  <a:schemeClr val="tx1"/>
                </a:solidFill>
              </a:rPr>
              <a:t>Повеление: «придите, обедайте» служит намеком на то, что святые после трудов своих получают успокоение, довольство и </a:t>
            </a:r>
            <a:r>
              <a:rPr lang="ru-RU" sz="1600" b="1" dirty="0" smtClean="0">
                <a:solidFill>
                  <a:schemeClr val="tx1"/>
                </a:solidFill>
              </a:rPr>
              <a:t>наслаждение</a:t>
            </a:r>
            <a:r>
              <a:rPr lang="ru-RU" sz="1600" b="1" i="1" dirty="0" smtClean="0">
                <a:solidFill>
                  <a:schemeClr val="tx1"/>
                </a:solidFill>
              </a:rPr>
              <a:t>».</a:t>
            </a:r>
            <a:endParaRPr lang="ru-RU" sz="1600" b="1" i="1" dirty="0">
              <a:solidFill>
                <a:schemeClr val="tx1"/>
              </a:solidFill>
            </a:endParaRPr>
          </a:p>
        </p:txBody>
      </p:sp>
      <p:sp>
        <p:nvSpPr>
          <p:cNvPr id="12" name="Скругленный прямоугольник 11"/>
          <p:cNvSpPr/>
          <p:nvPr/>
        </p:nvSpPr>
        <p:spPr>
          <a:xfrm>
            <a:off x="323528" y="5301208"/>
            <a:ext cx="8496944" cy="108012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Прп</a:t>
            </a:r>
            <a:r>
              <a:rPr lang="ru-RU" sz="1600" b="1" dirty="0" smtClean="0">
                <a:solidFill>
                  <a:schemeClr val="tx1"/>
                </a:solidFill>
              </a:rPr>
              <a:t>. </a:t>
            </a:r>
            <a:r>
              <a:rPr lang="ru-RU" sz="1600" b="1" dirty="0">
                <a:solidFill>
                  <a:schemeClr val="tx1"/>
                </a:solidFill>
              </a:rPr>
              <a:t>Максим Исповедник: </a:t>
            </a:r>
            <a:r>
              <a:rPr lang="ru-RU" sz="1600" b="1" i="1" dirty="0">
                <a:solidFill>
                  <a:schemeClr val="tx1"/>
                </a:solidFill>
              </a:rPr>
              <a:t>«Рыба означает человеческую природу, плавающую в смешении страстей. Господь по неизреченному человеколюбию снизошел в море жизни, извлек человеческую природу, изжарил на огне Святого Духа, иссушил липкость страстей и обратил в пищу для Себя и </a:t>
            </a:r>
            <a:r>
              <a:rPr lang="ru-RU" sz="1600" b="1" i="1" dirty="0" smtClean="0">
                <a:solidFill>
                  <a:schemeClr val="tx1"/>
                </a:solidFill>
              </a:rPr>
              <a:t>апостолов».</a:t>
            </a:r>
            <a:endParaRPr lang="ru-RU" sz="1600" b="1" i="1" dirty="0">
              <a:solidFill>
                <a:schemeClr val="tx1"/>
              </a:solidFill>
            </a:endParaRPr>
          </a:p>
        </p:txBody>
      </p:sp>
    </p:spTree>
    <p:extLst>
      <p:ext uri="{BB962C8B-B14F-4D97-AF65-F5344CB8AC3E}">
        <p14:creationId xmlns:p14="http://schemas.microsoft.com/office/powerpoint/2010/main" val="3749116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1026"/>
                                        </p:tgtEl>
                                        <p:attrNameLst>
                                          <p:attrName>style.visibility</p:attrName>
                                        </p:attrNameLst>
                                      </p:cBhvr>
                                      <p:to>
                                        <p:strVal val="visible"/>
                                      </p:to>
                                    </p:set>
                                    <p:animEffect transition="in" filter="wipe(down)">
                                      <p:cBhvr>
                                        <p:cTn id="10" dur="500"/>
                                        <p:tgtEl>
                                          <p:spTgt spid="1026"/>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1026"/>
                                        </p:tgtEl>
                                      </p:cBhvr>
                                    </p:animEffect>
                                    <p:set>
                                      <p:cBhvr>
                                        <p:cTn id="15" dur="1" fill="hold">
                                          <p:stCondLst>
                                            <p:cond delay="499"/>
                                          </p:stCondLst>
                                        </p:cTn>
                                        <p:tgtEl>
                                          <p:spTgt spid="1026"/>
                                        </p:tgtEl>
                                        <p:attrNameLst>
                                          <p:attrName>style.visibility</p:attrName>
                                        </p:attrNameLst>
                                      </p:cBhvr>
                                      <p:to>
                                        <p:strVal val="hidden"/>
                                      </p:to>
                                    </p:se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wipe(down)">
                                      <p:cBhvr>
                                        <p:cTn id="23" dur="500"/>
                                        <p:tgtEl>
                                          <p:spTgt spid="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2"/>
                                        </p:tgtEl>
                                      </p:cBhvr>
                                    </p:animEffect>
                                    <p:set>
                                      <p:cBhvr>
                                        <p:cTn id="28" dur="1" fill="hold">
                                          <p:stCondLst>
                                            <p:cond delay="499"/>
                                          </p:stCondLst>
                                        </p:cTn>
                                        <p:tgtEl>
                                          <p:spTgt spid="2"/>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wipe(down)">
                                      <p:cBhvr>
                                        <p:cTn id="33" dur="500"/>
                                        <p:tgtEl>
                                          <p:spTgt spid="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grpId="1" nodeType="clickEffect">
                                  <p:stCondLst>
                                    <p:cond delay="0"/>
                                  </p:stCondLst>
                                  <p:childTnLst>
                                    <p:animEffect transition="out" filter="fade">
                                      <p:cBhvr>
                                        <p:cTn id="37" dur="500"/>
                                        <p:tgtEl>
                                          <p:spTgt spid="3"/>
                                        </p:tgtEl>
                                      </p:cBhvr>
                                    </p:animEffect>
                                    <p:set>
                                      <p:cBhvr>
                                        <p:cTn id="38" dur="1" fill="hold">
                                          <p:stCondLst>
                                            <p:cond delay="499"/>
                                          </p:stCondLst>
                                        </p:cTn>
                                        <p:tgtEl>
                                          <p:spTgt spid="3"/>
                                        </p:tgtEl>
                                        <p:attrNameLst>
                                          <p:attrName>style.visibility</p:attrName>
                                        </p:attrNameLst>
                                      </p:cBhvr>
                                      <p:to>
                                        <p:strVal val="hidden"/>
                                      </p:to>
                                    </p:set>
                                  </p:childTnLst>
                                </p:cTn>
                              </p:par>
                            </p:childTnLst>
                          </p:cTn>
                        </p:par>
                      </p:childTnLst>
                    </p:cTn>
                  </p:par>
                  <p:par>
                    <p:cTn id="39" fill="hold">
                      <p:stCondLst>
                        <p:cond delay="indefinite"/>
                      </p:stCondLst>
                      <p:childTnLst>
                        <p:par>
                          <p:cTn id="40" fill="hold">
                            <p:stCondLst>
                              <p:cond delay="0"/>
                            </p:stCondLst>
                            <p:childTnLst>
                              <p:par>
                                <p:cTn id="41" presetID="22" presetClass="entr" presetSubtype="4"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wipe(down)">
                                      <p:cBhvr>
                                        <p:cTn id="43" dur="500"/>
                                        <p:tgtEl>
                                          <p:spTgt spid="6"/>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4" fill="hold" grpId="0" nodeType="clickEffect">
                                  <p:stCondLst>
                                    <p:cond delay="0"/>
                                  </p:stCondLst>
                                  <p:childTnLst>
                                    <p:set>
                                      <p:cBhvr>
                                        <p:cTn id="47" dur="1" fill="hold">
                                          <p:stCondLst>
                                            <p:cond delay="0"/>
                                          </p:stCondLst>
                                        </p:cTn>
                                        <p:tgtEl>
                                          <p:spTgt spid="7"/>
                                        </p:tgtEl>
                                        <p:attrNameLst>
                                          <p:attrName>style.visibility</p:attrName>
                                        </p:attrNameLst>
                                      </p:cBhvr>
                                      <p:to>
                                        <p:strVal val="visible"/>
                                      </p:to>
                                    </p:set>
                                    <p:animEffect transition="in" filter="wipe(down)">
                                      <p:cBhvr>
                                        <p:cTn id="48" dur="500"/>
                                        <p:tgtEl>
                                          <p:spTgt spid="7"/>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xit" presetSubtype="0" fill="hold" grpId="1" nodeType="clickEffect">
                                  <p:stCondLst>
                                    <p:cond delay="0"/>
                                  </p:stCondLst>
                                  <p:childTnLst>
                                    <p:animEffect transition="out" filter="fade">
                                      <p:cBhvr>
                                        <p:cTn id="52" dur="500"/>
                                        <p:tgtEl>
                                          <p:spTgt spid="6"/>
                                        </p:tgtEl>
                                      </p:cBhvr>
                                    </p:animEffect>
                                    <p:set>
                                      <p:cBhvr>
                                        <p:cTn id="53" dur="1" fill="hold">
                                          <p:stCondLst>
                                            <p:cond delay="499"/>
                                          </p:stCondLst>
                                        </p:cTn>
                                        <p:tgtEl>
                                          <p:spTgt spid="6"/>
                                        </p:tgtEl>
                                        <p:attrNameLst>
                                          <p:attrName>style.visibility</p:attrName>
                                        </p:attrNameLst>
                                      </p:cBhvr>
                                      <p:to>
                                        <p:strVal val="hidden"/>
                                      </p:to>
                                    </p:set>
                                  </p:childTnLst>
                                </p:cTn>
                              </p:par>
                              <p:par>
                                <p:cTn id="54" presetID="10" presetClass="exit" presetSubtype="0" fill="hold" grpId="1" nodeType="withEffect">
                                  <p:stCondLst>
                                    <p:cond delay="0"/>
                                  </p:stCondLst>
                                  <p:childTnLst>
                                    <p:animEffect transition="out" filter="fade">
                                      <p:cBhvr>
                                        <p:cTn id="55" dur="500"/>
                                        <p:tgtEl>
                                          <p:spTgt spid="7"/>
                                        </p:tgtEl>
                                      </p:cBhvr>
                                    </p:animEffect>
                                    <p:set>
                                      <p:cBhvr>
                                        <p:cTn id="56" dur="1" fill="hold">
                                          <p:stCondLst>
                                            <p:cond delay="499"/>
                                          </p:stCondLst>
                                        </p:cTn>
                                        <p:tgtEl>
                                          <p:spTgt spid="7"/>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grpId="0" nodeType="clickEffect">
                                  <p:stCondLst>
                                    <p:cond delay="0"/>
                                  </p:stCondLst>
                                  <p:childTnLst>
                                    <p:set>
                                      <p:cBhvr>
                                        <p:cTn id="60" dur="1" fill="hold">
                                          <p:stCondLst>
                                            <p:cond delay="0"/>
                                          </p:stCondLst>
                                        </p:cTn>
                                        <p:tgtEl>
                                          <p:spTgt spid="8"/>
                                        </p:tgtEl>
                                        <p:attrNameLst>
                                          <p:attrName>style.visibility</p:attrName>
                                        </p:attrNameLst>
                                      </p:cBhvr>
                                      <p:to>
                                        <p:strVal val="visible"/>
                                      </p:to>
                                    </p:set>
                                    <p:animEffect transition="in" filter="wipe(down)">
                                      <p:cBhvr>
                                        <p:cTn id="61" dur="500"/>
                                        <p:tgtEl>
                                          <p:spTgt spid="8"/>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xit" presetSubtype="0" fill="hold" grpId="1" nodeType="clickEffect">
                                  <p:stCondLst>
                                    <p:cond delay="0"/>
                                  </p:stCondLst>
                                  <p:childTnLst>
                                    <p:animEffect transition="out" filter="fade">
                                      <p:cBhvr>
                                        <p:cTn id="65" dur="500"/>
                                        <p:tgtEl>
                                          <p:spTgt spid="8"/>
                                        </p:tgtEl>
                                      </p:cBhvr>
                                    </p:animEffect>
                                    <p:set>
                                      <p:cBhvr>
                                        <p:cTn id="66" dur="1" fill="hold">
                                          <p:stCondLst>
                                            <p:cond delay="499"/>
                                          </p:stCondLst>
                                        </p:cTn>
                                        <p:tgtEl>
                                          <p:spTgt spid="8"/>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22" presetClass="entr" presetSubtype="4" fill="hold" grpId="0" nodeType="clickEffect">
                                  <p:stCondLst>
                                    <p:cond delay="0"/>
                                  </p:stCondLst>
                                  <p:childTnLst>
                                    <p:set>
                                      <p:cBhvr>
                                        <p:cTn id="70" dur="1" fill="hold">
                                          <p:stCondLst>
                                            <p:cond delay="0"/>
                                          </p:stCondLst>
                                        </p:cTn>
                                        <p:tgtEl>
                                          <p:spTgt spid="9"/>
                                        </p:tgtEl>
                                        <p:attrNameLst>
                                          <p:attrName>style.visibility</p:attrName>
                                        </p:attrNameLst>
                                      </p:cBhvr>
                                      <p:to>
                                        <p:strVal val="visible"/>
                                      </p:to>
                                    </p:set>
                                    <p:animEffect transition="in" filter="wipe(down)">
                                      <p:cBhvr>
                                        <p:cTn id="71" dur="500"/>
                                        <p:tgtEl>
                                          <p:spTgt spid="9"/>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xit" presetSubtype="0" fill="hold" grpId="1" nodeType="clickEffect">
                                  <p:stCondLst>
                                    <p:cond delay="0"/>
                                  </p:stCondLst>
                                  <p:childTnLst>
                                    <p:animEffect transition="out" filter="fade">
                                      <p:cBhvr>
                                        <p:cTn id="75" dur="500"/>
                                        <p:tgtEl>
                                          <p:spTgt spid="9"/>
                                        </p:tgtEl>
                                      </p:cBhvr>
                                    </p:animEffect>
                                    <p:set>
                                      <p:cBhvr>
                                        <p:cTn id="76" dur="1" fill="hold">
                                          <p:stCondLst>
                                            <p:cond delay="499"/>
                                          </p:stCondLst>
                                        </p:cTn>
                                        <p:tgtEl>
                                          <p:spTgt spid="9"/>
                                        </p:tgtEl>
                                        <p:attrNameLst>
                                          <p:attrName>style.visibility</p:attrName>
                                        </p:attrNameLst>
                                      </p:cBhvr>
                                      <p:to>
                                        <p:strVal val="hidden"/>
                                      </p:to>
                                    </p:set>
                                  </p:childTnLst>
                                </p:cTn>
                              </p:par>
                            </p:childTnLst>
                          </p:cTn>
                        </p:par>
                      </p:childTnLst>
                    </p:cTn>
                  </p:par>
                  <p:par>
                    <p:cTn id="77" fill="hold">
                      <p:stCondLst>
                        <p:cond delay="indefinite"/>
                      </p:stCondLst>
                      <p:childTnLst>
                        <p:par>
                          <p:cTn id="78" fill="hold">
                            <p:stCondLst>
                              <p:cond delay="0"/>
                            </p:stCondLst>
                            <p:childTnLst>
                              <p:par>
                                <p:cTn id="79" presetID="22" presetClass="entr" presetSubtype="4" fill="hold" grpId="0" nodeType="clickEffect">
                                  <p:stCondLst>
                                    <p:cond delay="0"/>
                                  </p:stCondLst>
                                  <p:childTnLst>
                                    <p:set>
                                      <p:cBhvr>
                                        <p:cTn id="80" dur="1" fill="hold">
                                          <p:stCondLst>
                                            <p:cond delay="0"/>
                                          </p:stCondLst>
                                        </p:cTn>
                                        <p:tgtEl>
                                          <p:spTgt spid="10"/>
                                        </p:tgtEl>
                                        <p:attrNameLst>
                                          <p:attrName>style.visibility</p:attrName>
                                        </p:attrNameLst>
                                      </p:cBhvr>
                                      <p:to>
                                        <p:strVal val="visible"/>
                                      </p:to>
                                    </p:set>
                                    <p:animEffect transition="in" filter="wipe(down)">
                                      <p:cBhvr>
                                        <p:cTn id="81" dur="500"/>
                                        <p:tgtEl>
                                          <p:spTgt spid="10"/>
                                        </p:tgtEl>
                                      </p:cBhvr>
                                    </p:animEffect>
                                  </p:childTnLst>
                                </p:cTn>
                              </p:par>
                            </p:childTnLst>
                          </p:cTn>
                        </p:par>
                      </p:childTnLst>
                    </p:cTn>
                  </p:par>
                  <p:par>
                    <p:cTn id="82" fill="hold">
                      <p:stCondLst>
                        <p:cond delay="indefinite"/>
                      </p:stCondLst>
                      <p:childTnLst>
                        <p:par>
                          <p:cTn id="83" fill="hold">
                            <p:stCondLst>
                              <p:cond delay="0"/>
                            </p:stCondLst>
                            <p:childTnLst>
                              <p:par>
                                <p:cTn id="84" presetID="10" presetClass="exit" presetSubtype="0" fill="hold" grpId="1" nodeType="clickEffect">
                                  <p:stCondLst>
                                    <p:cond delay="0"/>
                                  </p:stCondLst>
                                  <p:childTnLst>
                                    <p:animEffect transition="out" filter="fade">
                                      <p:cBhvr>
                                        <p:cTn id="85" dur="500"/>
                                        <p:tgtEl>
                                          <p:spTgt spid="10"/>
                                        </p:tgtEl>
                                      </p:cBhvr>
                                    </p:animEffect>
                                    <p:set>
                                      <p:cBhvr>
                                        <p:cTn id="86" dur="1" fill="hold">
                                          <p:stCondLst>
                                            <p:cond delay="499"/>
                                          </p:stCondLst>
                                        </p:cTn>
                                        <p:tgtEl>
                                          <p:spTgt spid="10"/>
                                        </p:tgtEl>
                                        <p:attrNameLst>
                                          <p:attrName>style.visibility</p:attrName>
                                        </p:attrNameLst>
                                      </p:cBhvr>
                                      <p:to>
                                        <p:strVal val="hidden"/>
                                      </p:to>
                                    </p:set>
                                  </p:childTnLst>
                                </p:cTn>
                              </p:par>
                            </p:childTnLst>
                          </p:cTn>
                        </p:par>
                      </p:childTnLst>
                    </p:cTn>
                  </p:par>
                  <p:par>
                    <p:cTn id="87" fill="hold">
                      <p:stCondLst>
                        <p:cond delay="indefinite"/>
                      </p:stCondLst>
                      <p:childTnLst>
                        <p:par>
                          <p:cTn id="88" fill="hold">
                            <p:stCondLst>
                              <p:cond delay="0"/>
                            </p:stCondLst>
                            <p:childTnLst>
                              <p:par>
                                <p:cTn id="89" presetID="22" presetClass="entr" presetSubtype="4" fill="hold" grpId="0" nodeType="clickEffect">
                                  <p:stCondLst>
                                    <p:cond delay="0"/>
                                  </p:stCondLst>
                                  <p:childTnLst>
                                    <p:set>
                                      <p:cBhvr>
                                        <p:cTn id="90" dur="1" fill="hold">
                                          <p:stCondLst>
                                            <p:cond delay="0"/>
                                          </p:stCondLst>
                                        </p:cTn>
                                        <p:tgtEl>
                                          <p:spTgt spid="11"/>
                                        </p:tgtEl>
                                        <p:attrNameLst>
                                          <p:attrName>style.visibility</p:attrName>
                                        </p:attrNameLst>
                                      </p:cBhvr>
                                      <p:to>
                                        <p:strVal val="visible"/>
                                      </p:to>
                                    </p:set>
                                    <p:animEffect transition="in" filter="wipe(down)">
                                      <p:cBhvr>
                                        <p:cTn id="91" dur="500"/>
                                        <p:tgtEl>
                                          <p:spTgt spid="11"/>
                                        </p:tgtEl>
                                      </p:cBhvr>
                                    </p:animEffect>
                                  </p:childTnLst>
                                </p:cTn>
                              </p:par>
                            </p:childTnLst>
                          </p:cTn>
                        </p:par>
                      </p:childTnLst>
                    </p:cTn>
                  </p:par>
                  <p:par>
                    <p:cTn id="92" fill="hold">
                      <p:stCondLst>
                        <p:cond delay="indefinite"/>
                      </p:stCondLst>
                      <p:childTnLst>
                        <p:par>
                          <p:cTn id="93" fill="hold">
                            <p:stCondLst>
                              <p:cond delay="0"/>
                            </p:stCondLst>
                            <p:childTnLst>
                              <p:par>
                                <p:cTn id="94" presetID="10" presetClass="exit" presetSubtype="0" fill="hold" grpId="1" nodeType="clickEffect">
                                  <p:stCondLst>
                                    <p:cond delay="0"/>
                                  </p:stCondLst>
                                  <p:childTnLst>
                                    <p:animEffect transition="out" filter="fade">
                                      <p:cBhvr>
                                        <p:cTn id="95" dur="500"/>
                                        <p:tgtEl>
                                          <p:spTgt spid="11"/>
                                        </p:tgtEl>
                                      </p:cBhvr>
                                    </p:animEffect>
                                    <p:set>
                                      <p:cBhvr>
                                        <p:cTn id="96" dur="1" fill="hold">
                                          <p:stCondLst>
                                            <p:cond delay="499"/>
                                          </p:stCondLst>
                                        </p:cTn>
                                        <p:tgtEl>
                                          <p:spTgt spid="11"/>
                                        </p:tgtEl>
                                        <p:attrNameLst>
                                          <p:attrName>style.visibility</p:attrName>
                                        </p:attrNameLst>
                                      </p:cBhvr>
                                      <p:to>
                                        <p:strVal val="hidden"/>
                                      </p:to>
                                    </p:set>
                                  </p:childTnLst>
                                </p:cTn>
                              </p:par>
                            </p:childTnLst>
                          </p:cTn>
                        </p:par>
                        <p:par>
                          <p:cTn id="97" fill="hold">
                            <p:stCondLst>
                              <p:cond delay="500"/>
                            </p:stCondLst>
                            <p:childTnLst>
                              <p:par>
                                <p:cTn id="98" presetID="22" presetClass="entr" presetSubtype="4" fill="hold" grpId="0" nodeType="afterEffect">
                                  <p:stCondLst>
                                    <p:cond delay="0"/>
                                  </p:stCondLst>
                                  <p:childTnLst>
                                    <p:set>
                                      <p:cBhvr>
                                        <p:cTn id="99" dur="1" fill="hold">
                                          <p:stCondLst>
                                            <p:cond delay="0"/>
                                          </p:stCondLst>
                                        </p:cTn>
                                        <p:tgtEl>
                                          <p:spTgt spid="12"/>
                                        </p:tgtEl>
                                        <p:attrNameLst>
                                          <p:attrName>style.visibility</p:attrName>
                                        </p:attrNameLst>
                                      </p:cBhvr>
                                      <p:to>
                                        <p:strVal val="visible"/>
                                      </p:to>
                                    </p:set>
                                    <p:animEffect transition="in" filter="wipe(down)">
                                      <p:cBhvr>
                                        <p:cTn id="100" dur="500"/>
                                        <p:tgtEl>
                                          <p:spTgt spid="12"/>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xit" presetSubtype="0" fill="hold" grpId="1" nodeType="clickEffect">
                                  <p:stCondLst>
                                    <p:cond delay="0"/>
                                  </p:stCondLst>
                                  <p:childTnLst>
                                    <p:animEffect transition="out" filter="fade">
                                      <p:cBhvr>
                                        <p:cTn id="104" dur="500"/>
                                        <p:tgtEl>
                                          <p:spTgt spid="12"/>
                                        </p:tgtEl>
                                      </p:cBhvr>
                                    </p:animEffect>
                                    <p:set>
                                      <p:cBhvr>
                                        <p:cTn id="105"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animBg="1"/>
      <p:bldP spid="3" grpId="1" animBg="1"/>
      <p:bldP spid="4" grpId="0" animBg="1"/>
      <p:bldP spid="6" grpId="0" animBg="1"/>
      <p:bldP spid="6" grpId="1" animBg="1"/>
      <p:bldP spid="7" grpId="0" animBg="1"/>
      <p:bldP spid="7" grpId="1" animBg="1"/>
      <p:bldP spid="8" grpId="0" animBg="1"/>
      <p:bldP spid="8" grpId="1" animBg="1"/>
      <p:bldP spid="10" grpId="0" animBg="1"/>
      <p:bldP spid="10" grpId="1" animBg="1"/>
      <p:bldP spid="9" grpId="0" animBg="1"/>
      <p:bldP spid="9" grpId="1" animBg="1"/>
      <p:bldP spid="11" grpId="0" animBg="1"/>
      <p:bldP spid="11" grpId="1" animBg="1"/>
      <p:bldP spid="12" grpId="0" animBg="1"/>
      <p:bldP spid="12" grpId="1"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pattFill prst="ltUpDiag">
          <a:fgClr>
            <a:schemeClr val="accent5">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710671157"/>
              </p:ext>
            </p:extLst>
          </p:nvPr>
        </p:nvGraphicFramePr>
        <p:xfrm>
          <a:off x="323528" y="1044672"/>
          <a:ext cx="8496944" cy="5436480"/>
        </p:xfrm>
        <a:graphic>
          <a:graphicData uri="http://schemas.openxmlformats.org/drawingml/2006/table">
            <a:tbl>
              <a:tblPr firstRow="1" bandRow="1">
                <a:tableStyleId>{7DF18680-E054-41AD-8BC1-D1AEF772440D}</a:tableStyleId>
              </a:tblPr>
              <a:tblGrid>
                <a:gridCol w="8496944"/>
              </a:tblGrid>
              <a:tr h="252000">
                <a:tc>
                  <a:txBody>
                    <a:bodyPr/>
                    <a:lstStyle/>
                    <a:p>
                      <a:pPr algn="ctr"/>
                      <a:r>
                        <a:rPr lang="ru-RU" sz="1600" b="1" dirty="0" smtClean="0">
                          <a:solidFill>
                            <a:schemeClr val="tx1"/>
                          </a:solidFill>
                        </a:rPr>
                        <a:t>Ин. 21, 15-23</a:t>
                      </a:r>
                      <a:endParaRPr lang="ru-RU" sz="1600" b="1" dirty="0">
                        <a:solidFill>
                          <a:schemeClr val="tx1"/>
                        </a:solidFill>
                      </a:endParaRPr>
                    </a:p>
                  </a:txBody>
                  <a:tcPr marL="18000" marR="18000" marT="18000" marB="18000"/>
                </a:tc>
              </a:tr>
              <a:tr h="370840">
                <a:tc>
                  <a:txBody>
                    <a:bodyPr/>
                    <a:lstStyle/>
                    <a:p>
                      <a:r>
                        <a:rPr lang="ru-RU" sz="1600" b="1" dirty="0" smtClean="0">
                          <a:solidFill>
                            <a:schemeClr val="tx1"/>
                          </a:solidFill>
                        </a:rPr>
                        <a:t>15. Когда же они обедали, Иисус говорит Симону Петру: </a:t>
                      </a:r>
                      <a:r>
                        <a:rPr lang="ru-RU" sz="1600" b="1" dirty="0" smtClean="0">
                          <a:solidFill>
                            <a:srgbClr val="00B0F0"/>
                          </a:solidFill>
                        </a:rPr>
                        <a:t>Симон Ионин</a:t>
                      </a:r>
                      <a:r>
                        <a:rPr lang="ru-RU" sz="1600" b="1" dirty="0" smtClean="0">
                          <a:solidFill>
                            <a:schemeClr val="tx1"/>
                          </a:solidFill>
                        </a:rPr>
                        <a:t>! любишь («</a:t>
                      </a:r>
                      <a:r>
                        <a:rPr lang="ru-RU" sz="1600" b="1" dirty="0" err="1" smtClean="0">
                          <a:solidFill>
                            <a:schemeClr val="tx1"/>
                          </a:solidFill>
                        </a:rPr>
                        <a:t>агапао</a:t>
                      </a:r>
                      <a:r>
                        <a:rPr lang="ru-RU" sz="1600" b="1" dirty="0" smtClean="0">
                          <a:solidFill>
                            <a:schemeClr val="tx1"/>
                          </a:solidFill>
                        </a:rPr>
                        <a:t>») ли ты Меня </a:t>
                      </a:r>
                      <a:r>
                        <a:rPr lang="ru-RU" sz="1600" b="1" dirty="0" smtClean="0">
                          <a:solidFill>
                            <a:srgbClr val="00B0F0"/>
                          </a:solidFill>
                        </a:rPr>
                        <a:t>больше, нежели они</a:t>
                      </a:r>
                      <a:r>
                        <a:rPr lang="ru-RU" sz="1600" b="1" dirty="0" smtClean="0">
                          <a:solidFill>
                            <a:schemeClr val="tx1"/>
                          </a:solidFill>
                        </a:rPr>
                        <a:t>? Петр говорит Ему: так, Господи! Ты знаешь, что я люблю («</a:t>
                      </a:r>
                      <a:r>
                        <a:rPr lang="ru-RU" sz="1600" b="1" dirty="0" err="1" smtClean="0">
                          <a:solidFill>
                            <a:schemeClr val="tx1"/>
                          </a:solidFill>
                        </a:rPr>
                        <a:t>филео</a:t>
                      </a:r>
                      <a:r>
                        <a:rPr lang="ru-RU" sz="1600" b="1" dirty="0" smtClean="0">
                          <a:solidFill>
                            <a:schemeClr val="tx1"/>
                          </a:solidFill>
                        </a:rPr>
                        <a:t>») Тебя. Иисус говорит ему: паси </a:t>
                      </a:r>
                      <a:r>
                        <a:rPr lang="ru-RU" sz="1600" b="1" dirty="0" smtClean="0">
                          <a:solidFill>
                            <a:srgbClr val="00B0F0"/>
                          </a:solidFill>
                        </a:rPr>
                        <a:t>агнцев</a:t>
                      </a:r>
                      <a:r>
                        <a:rPr lang="ru-RU" sz="1600" b="1" dirty="0" smtClean="0">
                          <a:solidFill>
                            <a:schemeClr val="tx1"/>
                          </a:solidFill>
                        </a:rPr>
                        <a:t> Моих. </a:t>
                      </a:r>
                    </a:p>
                    <a:p>
                      <a:r>
                        <a:rPr lang="ru-RU" sz="1600" b="1" dirty="0" smtClean="0">
                          <a:solidFill>
                            <a:schemeClr val="tx1"/>
                          </a:solidFill>
                        </a:rPr>
                        <a:t>16. Еще говорит ему в другой раз: </a:t>
                      </a:r>
                      <a:r>
                        <a:rPr lang="ru-RU" sz="1600" b="1" dirty="0" smtClean="0">
                          <a:solidFill>
                            <a:srgbClr val="00B0F0"/>
                          </a:solidFill>
                        </a:rPr>
                        <a:t>Симон Ионин</a:t>
                      </a:r>
                      <a:r>
                        <a:rPr lang="ru-RU" sz="1600" b="1" dirty="0" smtClean="0">
                          <a:solidFill>
                            <a:schemeClr val="tx1"/>
                          </a:solidFill>
                        </a:rPr>
                        <a:t>! любишь («</a:t>
                      </a:r>
                      <a:r>
                        <a:rPr lang="ru-RU" sz="1600" b="1" dirty="0" err="1" smtClean="0">
                          <a:solidFill>
                            <a:schemeClr val="tx1"/>
                          </a:solidFill>
                        </a:rPr>
                        <a:t>агапао</a:t>
                      </a:r>
                      <a:r>
                        <a:rPr lang="ru-RU" sz="1600" b="1" dirty="0" smtClean="0">
                          <a:solidFill>
                            <a:schemeClr val="tx1"/>
                          </a:solidFill>
                        </a:rPr>
                        <a:t>») ли ты Меня? Петр говорит Ему: так, Господи! Ты знаешь, что я люблю («</a:t>
                      </a:r>
                      <a:r>
                        <a:rPr lang="ru-RU" sz="1600" b="1" dirty="0" err="1" smtClean="0">
                          <a:solidFill>
                            <a:schemeClr val="tx1"/>
                          </a:solidFill>
                        </a:rPr>
                        <a:t>филео</a:t>
                      </a:r>
                      <a:r>
                        <a:rPr lang="ru-RU" sz="1600" b="1" dirty="0" smtClean="0">
                          <a:solidFill>
                            <a:schemeClr val="tx1"/>
                          </a:solidFill>
                        </a:rPr>
                        <a:t>») Тебя. Иисус говорит ему: паси </a:t>
                      </a:r>
                      <a:r>
                        <a:rPr lang="ru-RU" sz="1600" b="1" dirty="0" smtClean="0">
                          <a:solidFill>
                            <a:srgbClr val="00B0F0"/>
                          </a:solidFill>
                        </a:rPr>
                        <a:t>овец </a:t>
                      </a:r>
                      <a:r>
                        <a:rPr lang="ru-RU" sz="1600" b="1" dirty="0" smtClean="0">
                          <a:solidFill>
                            <a:schemeClr val="tx1"/>
                          </a:solidFill>
                        </a:rPr>
                        <a:t>Моих. </a:t>
                      </a:r>
                    </a:p>
                    <a:p>
                      <a:r>
                        <a:rPr lang="ru-RU" sz="1600" b="1" dirty="0" smtClean="0">
                          <a:solidFill>
                            <a:schemeClr val="tx1"/>
                          </a:solidFill>
                        </a:rPr>
                        <a:t>17. Говорит ему в третий раз: </a:t>
                      </a:r>
                      <a:r>
                        <a:rPr lang="ru-RU" sz="1600" b="1" dirty="0" smtClean="0">
                          <a:solidFill>
                            <a:srgbClr val="00B0F0"/>
                          </a:solidFill>
                        </a:rPr>
                        <a:t>Симон Ионин</a:t>
                      </a:r>
                      <a:r>
                        <a:rPr lang="ru-RU" sz="1600" b="1" dirty="0" smtClean="0">
                          <a:solidFill>
                            <a:schemeClr val="tx1"/>
                          </a:solidFill>
                        </a:rPr>
                        <a:t>! любишь  («</a:t>
                      </a:r>
                      <a:r>
                        <a:rPr lang="ru-RU" sz="1600" b="1" dirty="0" err="1" smtClean="0">
                          <a:solidFill>
                            <a:schemeClr val="tx1"/>
                          </a:solidFill>
                        </a:rPr>
                        <a:t>филео</a:t>
                      </a:r>
                      <a:r>
                        <a:rPr lang="ru-RU" sz="1600" b="1" dirty="0" smtClean="0">
                          <a:solidFill>
                            <a:schemeClr val="tx1"/>
                          </a:solidFill>
                        </a:rPr>
                        <a:t>») ли ты Меня? Петр опечалился, что в третий раз спросил его: любишь ли Меня? и сказал Ему: Господи! Ты все знаешь; Ты знаешь, что я люблю («</a:t>
                      </a:r>
                      <a:r>
                        <a:rPr lang="ru-RU" sz="1600" b="1" dirty="0" err="1" smtClean="0">
                          <a:solidFill>
                            <a:schemeClr val="tx1"/>
                          </a:solidFill>
                        </a:rPr>
                        <a:t>филео</a:t>
                      </a:r>
                      <a:r>
                        <a:rPr lang="ru-RU" sz="1600" b="1" dirty="0" smtClean="0">
                          <a:solidFill>
                            <a:schemeClr val="tx1"/>
                          </a:solidFill>
                        </a:rPr>
                        <a:t>») Тебя. Иисус говорит ему: паси </a:t>
                      </a:r>
                      <a:r>
                        <a:rPr lang="ru-RU" sz="1600" b="1" dirty="0" smtClean="0">
                          <a:solidFill>
                            <a:srgbClr val="00B0F0"/>
                          </a:solidFill>
                        </a:rPr>
                        <a:t>овец </a:t>
                      </a:r>
                      <a:r>
                        <a:rPr lang="ru-RU" sz="1600" b="1" dirty="0" smtClean="0">
                          <a:solidFill>
                            <a:schemeClr val="tx1"/>
                          </a:solidFill>
                        </a:rPr>
                        <a:t>Моих. </a:t>
                      </a:r>
                    </a:p>
                    <a:p>
                      <a:r>
                        <a:rPr lang="ru-RU" sz="1600" b="1" dirty="0" smtClean="0">
                          <a:solidFill>
                            <a:schemeClr val="tx1"/>
                          </a:solidFill>
                        </a:rPr>
                        <a:t>18. Истинно, истинно говорю тебе: когда ты был молод, то препоясывался сам и ходил, куда хотел; а когда состаришься, то прострешь руки твои, и другой препояшет тебя, и поведет, куда не хочешь. </a:t>
                      </a:r>
                    </a:p>
                    <a:p>
                      <a:r>
                        <a:rPr lang="ru-RU" sz="1600" b="1" dirty="0" smtClean="0">
                          <a:solidFill>
                            <a:schemeClr val="tx1"/>
                          </a:solidFill>
                        </a:rPr>
                        <a:t>19. Сказал же это, давая разуметь, какою смертью Петр прославит Бога. И, сказав сие, говорит ему: иди за Мною. </a:t>
                      </a:r>
                    </a:p>
                    <a:p>
                      <a:r>
                        <a:rPr lang="ru-RU" sz="1600" b="1" dirty="0" smtClean="0">
                          <a:solidFill>
                            <a:schemeClr val="tx1"/>
                          </a:solidFill>
                        </a:rPr>
                        <a:t>20. Петр же, обратившись, видит идущего за ним ученика, которого любил Иисус и который на вечери, приклонившись к груди Его, сказал: Господи! кто предаст Тебя? </a:t>
                      </a:r>
                    </a:p>
                    <a:p>
                      <a:r>
                        <a:rPr lang="ru-RU" sz="1600" b="1" dirty="0" smtClean="0">
                          <a:solidFill>
                            <a:schemeClr val="tx1"/>
                          </a:solidFill>
                        </a:rPr>
                        <a:t>21. Его увидев, Петр говорит Иисусу: Господи! а он что? </a:t>
                      </a:r>
                    </a:p>
                    <a:p>
                      <a:r>
                        <a:rPr lang="ru-RU" sz="1600" b="1" dirty="0" smtClean="0">
                          <a:solidFill>
                            <a:schemeClr val="tx1"/>
                          </a:solidFill>
                        </a:rPr>
                        <a:t>22. Иисус говорит ему: если Я хочу, чтобы он пребыл, пока приду, что тебе до того? ты иди за Мною. </a:t>
                      </a:r>
                    </a:p>
                    <a:p>
                      <a:r>
                        <a:rPr lang="ru-RU" sz="1600" b="1" dirty="0" smtClean="0">
                          <a:solidFill>
                            <a:schemeClr val="tx1"/>
                          </a:solidFill>
                        </a:rPr>
                        <a:t>23. И пронеслось это слово между </a:t>
                      </a:r>
                      <a:r>
                        <a:rPr lang="ru-RU" sz="1600" b="1" dirty="0" err="1" smtClean="0">
                          <a:solidFill>
                            <a:schemeClr val="tx1"/>
                          </a:solidFill>
                        </a:rPr>
                        <a:t>братиями</a:t>
                      </a:r>
                      <a:r>
                        <a:rPr lang="ru-RU" sz="1600" b="1" dirty="0" smtClean="0">
                          <a:solidFill>
                            <a:schemeClr val="tx1"/>
                          </a:solidFill>
                        </a:rPr>
                        <a:t>, что ученик тот не умрет. Но Иисус не сказал ему, что не умрет, но: если Я хочу, чтобы он пребыл, пока приду, что тебе до того? </a:t>
                      </a:r>
                    </a:p>
                  </a:txBody>
                  <a:tcPr marL="18000" marR="18000" marT="18000" marB="18000"/>
                </a:tc>
              </a:tr>
            </a:tbl>
          </a:graphicData>
        </a:graphic>
      </p:graphicFrame>
      <p:sp>
        <p:nvSpPr>
          <p:cNvPr id="14" name="Скругленный прямоугольник 13"/>
          <p:cNvSpPr/>
          <p:nvPr/>
        </p:nvSpPr>
        <p:spPr>
          <a:xfrm>
            <a:off x="323528" y="4446845"/>
            <a:ext cx="8496944" cy="1070387"/>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Лопухин: «На вопрос Петра Господь отвечает ему, что ему нечего заботиться об Иоанне: он сам прежде всего должен идти за Христом, а что касается Иоанна, то если бы он остался в живых даже до второго пришествия Христова, то и это не имеет отношения к судьбе апостола Петра – тот должен идти указанным ему </a:t>
            </a:r>
            <a:r>
              <a:rPr lang="ru-RU" sz="1600" b="1" i="1" dirty="0" err="1" smtClean="0">
                <a:solidFill>
                  <a:schemeClr val="tx1"/>
                </a:solidFill>
              </a:rPr>
              <a:t>путе</a:t>
            </a:r>
            <a:r>
              <a:rPr lang="ru-RU" sz="1600" b="1" i="1" dirty="0" smtClean="0">
                <a:solidFill>
                  <a:schemeClr val="tx1"/>
                </a:solidFill>
              </a:rPr>
              <a:t>».</a:t>
            </a:r>
            <a:endParaRPr lang="ru-RU" sz="1600" b="1" i="1" dirty="0">
              <a:solidFill>
                <a:schemeClr val="tx1"/>
              </a:solidFill>
            </a:endParaRPr>
          </a:p>
        </p:txBody>
      </p:sp>
      <p:sp>
        <p:nvSpPr>
          <p:cNvPr id="3" name="Скругленный прямоугольник 2"/>
          <p:cNvSpPr/>
          <p:nvPr/>
        </p:nvSpPr>
        <p:spPr>
          <a:xfrm>
            <a:off x="323528" y="1628800"/>
            <a:ext cx="8496944" cy="108012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«обед имел у Него цель</a:t>
            </a:r>
            <a:r>
              <a:rPr lang="ru-RU" sz="1600" b="1" i="1" dirty="0" smtClean="0">
                <a:solidFill>
                  <a:schemeClr val="tx1"/>
                </a:solidFill>
              </a:rPr>
              <a:t>, </a:t>
            </a:r>
            <a:r>
              <a:rPr lang="ru-RU" sz="1600" b="1" i="1" dirty="0">
                <a:solidFill>
                  <a:schemeClr val="tx1"/>
                </a:solidFill>
              </a:rPr>
              <a:t>Он вручает Петру попечение об овцах всей вселенной, вручает попечение не иному кому, а ему, во-первых, потому, что он был избранным из всех и был устами всего лика апостолов; потом для того, дабы показать, что он должен иметь дерзновение, так как отречение его </a:t>
            </a:r>
            <a:r>
              <a:rPr lang="ru-RU" sz="1600" b="1" i="1" dirty="0" smtClean="0">
                <a:solidFill>
                  <a:schemeClr val="tx1"/>
                </a:solidFill>
              </a:rPr>
              <a:t>заглажено».</a:t>
            </a:r>
            <a:endParaRPr lang="ru-RU" sz="1600" b="1" i="1" dirty="0">
              <a:solidFill>
                <a:schemeClr val="tx1"/>
              </a:solidFill>
            </a:endParaRPr>
          </a:p>
        </p:txBody>
      </p:sp>
      <p:sp>
        <p:nvSpPr>
          <p:cNvPr id="2" name="Скругленный прямоугольник 1"/>
          <p:cNvSpPr/>
          <p:nvPr/>
        </p:nvSpPr>
        <p:spPr>
          <a:xfrm>
            <a:off x="323528" y="3645024"/>
            <a:ext cx="8496944" cy="1296144"/>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Трижды спрашивает его частью для того, чтобы показать, что Он столько заботится о верующих и столько любит Своих овец, что попечение об овцах Его служит признаком любви к Нему Самому; частью троекратным </a:t>
            </a:r>
            <a:r>
              <a:rPr lang="ru-RU" sz="1600" b="1" i="1" dirty="0" err="1">
                <a:solidFill>
                  <a:schemeClr val="tx1"/>
                </a:solidFill>
              </a:rPr>
              <a:t>вопрошением</a:t>
            </a:r>
            <a:r>
              <a:rPr lang="ru-RU" sz="1600" b="1" i="1" dirty="0">
                <a:solidFill>
                  <a:schemeClr val="tx1"/>
                </a:solidFill>
              </a:rPr>
              <a:t> и исповеданием врачует троекратное отречение и словами исправляет падение, бывшее на </a:t>
            </a:r>
            <a:r>
              <a:rPr lang="ru-RU" sz="1600" b="1" i="1" dirty="0" smtClean="0">
                <a:solidFill>
                  <a:schemeClr val="tx1"/>
                </a:solidFill>
              </a:rPr>
              <a:t>словах».</a:t>
            </a:r>
            <a:endParaRPr lang="ru-RU" sz="1600" b="1" i="1" dirty="0">
              <a:solidFill>
                <a:schemeClr val="tx1"/>
              </a:solidFill>
            </a:endParaRPr>
          </a:p>
        </p:txBody>
      </p:sp>
      <p:sp>
        <p:nvSpPr>
          <p:cNvPr id="6" name="Скругленный прямоугольник 5"/>
          <p:cNvSpPr/>
          <p:nvPr/>
        </p:nvSpPr>
        <p:spPr>
          <a:xfrm>
            <a:off x="323528" y="2168860"/>
            <a:ext cx="8496944" cy="2772308"/>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«Симоне </a:t>
            </a:r>
            <a:r>
              <a:rPr lang="ru-RU" sz="1600" b="1" i="1" dirty="0">
                <a:solidFill>
                  <a:schemeClr val="tx1"/>
                </a:solidFill>
              </a:rPr>
              <a:t>Ионин, </a:t>
            </a:r>
            <a:r>
              <a:rPr lang="ru-RU" sz="1600" b="1" i="1" dirty="0" err="1">
                <a:solidFill>
                  <a:schemeClr val="tx1"/>
                </a:solidFill>
              </a:rPr>
              <a:t>любиши</a:t>
            </a:r>
            <a:r>
              <a:rPr lang="ru-RU" sz="1600" b="1" i="1" dirty="0">
                <a:solidFill>
                  <a:schemeClr val="tx1"/>
                </a:solidFill>
              </a:rPr>
              <a:t> ли </a:t>
            </a:r>
            <a:r>
              <a:rPr lang="ru-RU" sz="1600" b="1" i="1" dirty="0" err="1">
                <a:solidFill>
                  <a:schemeClr val="tx1"/>
                </a:solidFill>
              </a:rPr>
              <a:t>Мя</a:t>
            </a:r>
            <a:r>
              <a:rPr lang="ru-RU" sz="1600" b="1" i="1" dirty="0">
                <a:solidFill>
                  <a:schemeClr val="tx1"/>
                </a:solidFill>
              </a:rPr>
              <a:t> паче сих?» – как бы намекая на то, что Петр обещал Господу большую верность и преданность, чем другие ученики. Характерно и то, что Он называет Петра его прежним именем – «Симоне», – а не Петром, ибо отрекшись, обнаруживши неустойчивость, отсутствие твердости духа, он тем самым перестал быть «Петром», т.е. – «камнем». Смиренно сознавая глубину своего падения, Петр уже не сравнивает свою любовь к Господу с любовью прочих учеников, и даже вообще не смеет заверять Господа в своей любви к Нему, а только ссылается на Его всеведение: «Ты веси, яко люблю </a:t>
            </a:r>
            <a:r>
              <a:rPr lang="ru-RU" sz="1600" b="1" i="1" dirty="0" err="1">
                <a:solidFill>
                  <a:schemeClr val="tx1"/>
                </a:solidFill>
              </a:rPr>
              <a:t>Тя</a:t>
            </a:r>
            <a:r>
              <a:rPr lang="ru-RU" sz="1600" b="1" i="1" dirty="0">
                <a:solidFill>
                  <a:schemeClr val="tx1"/>
                </a:solidFill>
              </a:rPr>
              <a:t>». Мало того, по смирению, вместо слова «любить» – «</a:t>
            </a:r>
            <a:r>
              <a:rPr lang="ru-RU" sz="1600" b="1" i="1" dirty="0" err="1">
                <a:solidFill>
                  <a:schemeClr val="tx1"/>
                </a:solidFill>
              </a:rPr>
              <a:t>агапан</a:t>
            </a:r>
            <a:r>
              <a:rPr lang="ru-RU" sz="1600" b="1" i="1" dirty="0">
                <a:solidFill>
                  <a:schemeClr val="tx1"/>
                </a:solidFill>
              </a:rPr>
              <a:t>», употребленного в вопросе Господа и означающего любовь полную и совершенную, Петр употребляет другое слово – «филин», означающее личную сердечную привязанность и преданность</a:t>
            </a:r>
            <a:r>
              <a:rPr lang="ru-RU" sz="1600" b="1" i="1" dirty="0" smtClean="0">
                <a:solidFill>
                  <a:schemeClr val="tx1"/>
                </a:solidFill>
              </a:rPr>
              <a:t>».</a:t>
            </a:r>
            <a:endParaRPr lang="ru-RU" sz="1600" b="1" i="1" dirty="0">
              <a:solidFill>
                <a:schemeClr val="tx1"/>
              </a:solidFill>
            </a:endParaRPr>
          </a:p>
        </p:txBody>
      </p:sp>
      <p:sp>
        <p:nvSpPr>
          <p:cNvPr id="5" name="Скругленный прямоугольник 4"/>
          <p:cNvSpPr/>
          <p:nvPr/>
        </p:nvSpPr>
        <p:spPr>
          <a:xfrm>
            <a:off x="323528" y="188640"/>
            <a:ext cx="8496944" cy="576064"/>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ru-RU" sz="2000" b="1" dirty="0" smtClean="0">
                <a:solidFill>
                  <a:schemeClr val="tx1"/>
                </a:solidFill>
              </a:rPr>
              <a:t>Восстановление ап. Петра в апостольском достоинстве и предсказание ему мученичества</a:t>
            </a:r>
            <a:endParaRPr lang="ru-RU" sz="2000" dirty="0">
              <a:solidFill>
                <a:schemeClr val="tx1"/>
              </a:solidFill>
            </a:endParaRPr>
          </a:p>
        </p:txBody>
      </p:sp>
      <p:sp>
        <p:nvSpPr>
          <p:cNvPr id="7" name="Скругленный прямоугольник 6"/>
          <p:cNvSpPr/>
          <p:nvPr/>
        </p:nvSpPr>
        <p:spPr>
          <a:xfrm>
            <a:off x="323528" y="5229200"/>
            <a:ext cx="8496944" cy="1152128"/>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Еп</a:t>
            </a:r>
            <a:r>
              <a:rPr lang="ru-RU" sz="1600" b="1" dirty="0" smtClean="0">
                <a:solidFill>
                  <a:schemeClr val="tx1"/>
                </a:solidFill>
              </a:rPr>
              <a:t>. </a:t>
            </a:r>
            <a:r>
              <a:rPr lang="ru-RU" sz="1600" b="1" dirty="0" err="1" smtClean="0">
                <a:solidFill>
                  <a:schemeClr val="tx1"/>
                </a:solidFill>
              </a:rPr>
              <a:t>Кассиан</a:t>
            </a:r>
            <a:r>
              <a:rPr lang="ru-RU" sz="1600" b="1" dirty="0" smtClean="0">
                <a:solidFill>
                  <a:schemeClr val="tx1"/>
                </a:solidFill>
              </a:rPr>
              <a:t> </a:t>
            </a:r>
            <a:r>
              <a:rPr lang="ru-RU" sz="1600" b="1" dirty="0">
                <a:solidFill>
                  <a:schemeClr val="tx1"/>
                </a:solidFill>
              </a:rPr>
              <a:t>(Безобразов): </a:t>
            </a:r>
            <a:r>
              <a:rPr lang="ru-RU" sz="1600" b="1" i="1" dirty="0">
                <a:solidFill>
                  <a:schemeClr val="tx1"/>
                </a:solidFill>
              </a:rPr>
              <a:t>«Петр исповедует свою любовь, но употребляет другой глагол: </a:t>
            </a:r>
            <a:r>
              <a:rPr lang="ru-RU" sz="1600" b="1" i="1" dirty="0" err="1">
                <a:solidFill>
                  <a:schemeClr val="tx1"/>
                </a:solidFill>
              </a:rPr>
              <a:t>φιλέω</a:t>
            </a:r>
            <a:r>
              <a:rPr lang="ru-RU" sz="1600" b="1" i="1" dirty="0">
                <a:solidFill>
                  <a:schemeClr val="tx1"/>
                </a:solidFill>
              </a:rPr>
              <a:t>. Он не дерзает на αγάπη, любовь отрешенную, основанную на </a:t>
            </a:r>
            <a:r>
              <a:rPr lang="ru-RU" sz="1600" b="1" i="1" dirty="0" smtClean="0">
                <a:solidFill>
                  <a:schemeClr val="tx1"/>
                </a:solidFill>
              </a:rPr>
              <a:t>уважении. </a:t>
            </a:r>
            <a:r>
              <a:rPr lang="ru-RU" sz="1600" b="1" i="1" dirty="0">
                <a:solidFill>
                  <a:schemeClr val="tx1"/>
                </a:solidFill>
              </a:rPr>
              <a:t>После отречения он может притязать только на </a:t>
            </a:r>
            <a:r>
              <a:rPr lang="ru-RU" sz="1600" b="1" i="1" dirty="0" err="1">
                <a:solidFill>
                  <a:schemeClr val="tx1"/>
                </a:solidFill>
              </a:rPr>
              <a:t>φιλί</a:t>
            </a:r>
            <a:r>
              <a:rPr lang="ru-RU" sz="1600" b="1" i="1" dirty="0">
                <a:solidFill>
                  <a:schemeClr val="tx1"/>
                </a:solidFill>
              </a:rPr>
              <a:t>α: смиренную любовь в кругу </a:t>
            </a:r>
            <a:r>
              <a:rPr lang="ru-RU" sz="1600" b="1" i="1" dirty="0" smtClean="0">
                <a:solidFill>
                  <a:schemeClr val="tx1"/>
                </a:solidFill>
              </a:rPr>
              <a:t>друзей».</a:t>
            </a:r>
            <a:endParaRPr lang="ru-RU" sz="1600" b="1" i="1" dirty="0">
              <a:solidFill>
                <a:schemeClr val="tx1"/>
              </a:solidFill>
            </a:endParaRPr>
          </a:p>
        </p:txBody>
      </p:sp>
      <p:sp>
        <p:nvSpPr>
          <p:cNvPr id="8" name="Скругленный прямоугольник 7"/>
          <p:cNvSpPr/>
          <p:nvPr/>
        </p:nvSpPr>
        <p:spPr>
          <a:xfrm>
            <a:off x="323528" y="3555014"/>
            <a:ext cx="8496944" cy="153017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i="1" dirty="0" smtClean="0">
                <a:solidFill>
                  <a:schemeClr val="tx1"/>
                </a:solidFill>
              </a:rPr>
              <a:t>: «</a:t>
            </a:r>
            <a:r>
              <a:rPr lang="ru-RU" sz="1600" b="1" i="1" dirty="0">
                <a:solidFill>
                  <a:schemeClr val="tx1"/>
                </a:solidFill>
              </a:rPr>
              <a:t>Спрашивая Петра в третий раз, Господь употребляет это же самое слово «филин». Это опечалило Петра, что Господь как бы подвергает сомнению его личную привязанность к Нему, и поэтому в третий раз он с особенной силой исповедует Ему свою любовь, ссылаясь на всеведение Господа. Как в третий раз он с особенной силой, с клятвой и божбой отрекся от Господа, так Господь заставляет его в третий раз с особенной силой исповедать свою любовь к </a:t>
            </a:r>
            <a:r>
              <a:rPr lang="ru-RU" sz="1600" b="1" i="1" dirty="0" smtClean="0">
                <a:solidFill>
                  <a:schemeClr val="tx1"/>
                </a:solidFill>
              </a:rPr>
              <a:t>Нему».</a:t>
            </a:r>
            <a:endParaRPr lang="ru-RU" sz="1600" b="1" i="1" dirty="0">
              <a:solidFill>
                <a:schemeClr val="tx1"/>
              </a:solidFill>
            </a:endParaRPr>
          </a:p>
        </p:txBody>
      </p:sp>
      <p:sp>
        <p:nvSpPr>
          <p:cNvPr id="9" name="Скругленный прямоугольник 8"/>
          <p:cNvSpPr/>
          <p:nvPr/>
        </p:nvSpPr>
        <p:spPr>
          <a:xfrm>
            <a:off x="323528" y="4581128"/>
            <a:ext cx="8496944" cy="1944216"/>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err="1" smtClean="0">
                <a:solidFill>
                  <a:schemeClr val="tx1"/>
                </a:solidFill>
              </a:rPr>
              <a:t>Еп</a:t>
            </a:r>
            <a:r>
              <a:rPr lang="ru-RU" sz="1600" b="1" i="1" dirty="0" smtClean="0">
                <a:solidFill>
                  <a:schemeClr val="tx1"/>
                </a:solidFill>
              </a:rPr>
              <a:t>. </a:t>
            </a:r>
            <a:r>
              <a:rPr lang="ru-RU" sz="1600" b="1" i="1" dirty="0" err="1" smtClean="0">
                <a:solidFill>
                  <a:schemeClr val="tx1"/>
                </a:solidFill>
              </a:rPr>
              <a:t>Кассиан</a:t>
            </a:r>
            <a:r>
              <a:rPr lang="ru-RU" sz="1600" b="1" i="1" dirty="0" smtClean="0">
                <a:solidFill>
                  <a:schemeClr val="tx1"/>
                </a:solidFill>
              </a:rPr>
              <a:t> </a:t>
            </a:r>
            <a:r>
              <a:rPr lang="ru-RU" sz="1600" b="1" i="1" dirty="0">
                <a:solidFill>
                  <a:schemeClr val="tx1"/>
                </a:solidFill>
              </a:rPr>
              <a:t>(Безобразов): «В переводе на русский, да и на другие языки, выходит, что Петр огорчен тем, что Господь в третий раз вопрошает его о его любви. Но уже </a:t>
            </a:r>
            <a:r>
              <a:rPr lang="ru-RU" sz="1600" b="1" i="1" dirty="0" err="1" smtClean="0">
                <a:solidFill>
                  <a:schemeClr val="tx1"/>
                </a:solidFill>
              </a:rPr>
              <a:t>Ориген</a:t>
            </a:r>
            <a:r>
              <a:rPr lang="ru-RU" sz="1600" b="1" i="1" dirty="0" smtClean="0">
                <a:solidFill>
                  <a:schemeClr val="tx1"/>
                </a:solidFill>
              </a:rPr>
              <a:t> объясняет </a:t>
            </a:r>
            <a:r>
              <a:rPr lang="ru-RU" sz="1600" b="1" i="1" dirty="0">
                <a:solidFill>
                  <a:schemeClr val="tx1"/>
                </a:solidFill>
              </a:rPr>
              <a:t>его огорчение тем, что Господь в третьем вопросе изменил глагол любви. Он не притязал на αγάπη, но в своем праве на смиренную </a:t>
            </a:r>
            <a:r>
              <a:rPr lang="ru-RU" sz="1600" b="1" i="1" dirty="0" err="1">
                <a:solidFill>
                  <a:schemeClr val="tx1"/>
                </a:solidFill>
              </a:rPr>
              <a:t>φιλί</a:t>
            </a:r>
            <a:r>
              <a:rPr lang="ru-RU" sz="1600" b="1" i="1" dirty="0">
                <a:solidFill>
                  <a:schemeClr val="tx1"/>
                </a:solidFill>
              </a:rPr>
              <a:t>α он не сомневался. Его третий вопрос отвечает третьему отречению Петра. В третий раз Петр отрекся не как ученик. Его спросил родственник усеченного им </a:t>
            </a:r>
            <a:r>
              <a:rPr lang="ru-RU" sz="1600" b="1" i="1" dirty="0" err="1">
                <a:solidFill>
                  <a:schemeClr val="tx1"/>
                </a:solidFill>
              </a:rPr>
              <a:t>Малха</a:t>
            </a:r>
            <a:r>
              <a:rPr lang="ru-RU" sz="1600" b="1" i="1" dirty="0">
                <a:solidFill>
                  <a:schemeClr val="tx1"/>
                </a:solidFill>
              </a:rPr>
              <a:t>, не видел ли он его с Иисусом в </a:t>
            </a:r>
            <a:r>
              <a:rPr lang="ru-RU" sz="1600" b="1" i="1" dirty="0" smtClean="0">
                <a:solidFill>
                  <a:schemeClr val="tx1"/>
                </a:solidFill>
              </a:rPr>
              <a:t>саду. </a:t>
            </a:r>
            <a:r>
              <a:rPr lang="ru-RU" sz="1600" b="1" i="1" dirty="0">
                <a:solidFill>
                  <a:schemeClr val="tx1"/>
                </a:solidFill>
              </a:rPr>
              <a:t>Нанося удар </a:t>
            </a:r>
            <a:r>
              <a:rPr lang="ru-RU" sz="1600" b="1" i="1" dirty="0" err="1">
                <a:solidFill>
                  <a:schemeClr val="tx1"/>
                </a:solidFill>
              </a:rPr>
              <a:t>Малху</a:t>
            </a:r>
            <a:r>
              <a:rPr lang="ru-RU" sz="1600" b="1" i="1" dirty="0">
                <a:solidFill>
                  <a:schemeClr val="tx1"/>
                </a:solidFill>
              </a:rPr>
              <a:t>, Петр действовал не как ученик. Совсем наоборот, он поступил вопреки воле Иисуса».</a:t>
            </a:r>
          </a:p>
        </p:txBody>
      </p:sp>
      <p:sp>
        <p:nvSpPr>
          <p:cNvPr id="10" name="Скругленный прямоугольник 9"/>
          <p:cNvSpPr/>
          <p:nvPr/>
        </p:nvSpPr>
        <p:spPr>
          <a:xfrm>
            <a:off x="323528" y="3555014"/>
            <a:ext cx="8496944" cy="1818202"/>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Еп</a:t>
            </a:r>
            <a:r>
              <a:rPr lang="ru-RU" sz="1600" b="1" dirty="0" smtClean="0">
                <a:solidFill>
                  <a:schemeClr val="tx1"/>
                </a:solidFill>
              </a:rPr>
              <a:t>. </a:t>
            </a:r>
            <a:r>
              <a:rPr lang="ru-RU" sz="1600" b="1" dirty="0" err="1" smtClean="0">
                <a:solidFill>
                  <a:schemeClr val="tx1"/>
                </a:solidFill>
              </a:rPr>
              <a:t>Кассиан</a:t>
            </a:r>
            <a:r>
              <a:rPr lang="ru-RU" sz="1600" b="1" dirty="0">
                <a:solidFill>
                  <a:schemeClr val="tx1"/>
                </a:solidFill>
              </a:rPr>
              <a:t>: </a:t>
            </a:r>
            <a:r>
              <a:rPr lang="ru-RU" sz="1600" b="1" i="1" dirty="0">
                <a:solidFill>
                  <a:schemeClr val="tx1"/>
                </a:solidFill>
              </a:rPr>
              <a:t>«Первый вопрос: Петр не может притязать на любовь ко Христу большую, чем любовь других учеников, в частности и в особенности чем любовь того, которого своею любовью отметил Иисус</a:t>
            </a:r>
            <a:r>
              <a:rPr lang="ru-RU" sz="1600" b="1" i="1" dirty="0" smtClean="0">
                <a:solidFill>
                  <a:schemeClr val="tx1"/>
                </a:solidFill>
              </a:rPr>
              <a:t>.</a:t>
            </a:r>
            <a:r>
              <a:rPr lang="ru-RU" sz="1600" b="1" i="1" dirty="0">
                <a:solidFill>
                  <a:schemeClr val="tx1"/>
                </a:solidFill>
              </a:rPr>
              <a:t> </a:t>
            </a:r>
            <a:r>
              <a:rPr lang="ru-RU" sz="1600" b="1" i="1" dirty="0" smtClean="0">
                <a:solidFill>
                  <a:schemeClr val="tx1"/>
                </a:solidFill>
              </a:rPr>
              <a:t>Второй </a:t>
            </a:r>
            <a:r>
              <a:rPr lang="ru-RU" sz="1600" b="1" i="1" dirty="0">
                <a:solidFill>
                  <a:schemeClr val="tx1"/>
                </a:solidFill>
              </a:rPr>
              <a:t>вопрос: Петр не может притязать на любовь ученика вообще</a:t>
            </a:r>
            <a:r>
              <a:rPr lang="ru-RU" sz="1600" b="1" i="1" dirty="0" smtClean="0">
                <a:solidFill>
                  <a:schemeClr val="tx1"/>
                </a:solidFill>
              </a:rPr>
              <a:t>. Третий </a:t>
            </a:r>
            <a:r>
              <a:rPr lang="ru-RU" sz="1600" b="1" i="1" dirty="0">
                <a:solidFill>
                  <a:schemeClr val="tx1"/>
                </a:solidFill>
              </a:rPr>
              <a:t>вопрос: отречение Петра было отречением и от чисто человеческой любви. Строго говоря, он потерял право называться и другом Христовым, на чем он так упорно настаивает. И однако Господь его принимает в число своих </a:t>
            </a:r>
            <a:r>
              <a:rPr lang="ru-RU" sz="1600" b="1" i="1" dirty="0" smtClean="0">
                <a:solidFill>
                  <a:schemeClr val="tx1"/>
                </a:solidFill>
              </a:rPr>
              <a:t>друзей».</a:t>
            </a:r>
            <a:endParaRPr lang="ru-RU" sz="1600" b="1" i="1" dirty="0">
              <a:solidFill>
                <a:schemeClr val="tx1"/>
              </a:solidFill>
            </a:endParaRPr>
          </a:p>
        </p:txBody>
      </p:sp>
      <p:sp>
        <p:nvSpPr>
          <p:cNvPr id="12" name="Скругленный прямоугольник 11"/>
          <p:cNvSpPr/>
          <p:nvPr/>
        </p:nvSpPr>
        <p:spPr>
          <a:xfrm>
            <a:off x="323528" y="3573017"/>
            <a:ext cx="8496944" cy="2016224"/>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«Иной, может быть, будет находить различие между названиями: «агнцы» и «овцы», между словами: «питать» и «паси». Под «агнцами», может быть, разумеются начинающие, а под «овцами» - более совершенные. Итак, кто любит Христа, тот должен иметь попечение об агнцах и об овцах, должен «питать» агнцев, то есть иметь над ними надзор более простой, и «пасти» овец, что указывает на высшее руководство. Иногда, впрочем, и совершеннейшие нуждаются в нежном попечении, и приставники овец должны кормить их. «Пасти» выражает надзор более строгий, а «питать» - более </a:t>
            </a:r>
            <a:r>
              <a:rPr lang="ru-RU" sz="1600" b="1" i="1" dirty="0" smtClean="0">
                <a:solidFill>
                  <a:schemeClr val="tx1"/>
                </a:solidFill>
              </a:rPr>
              <a:t>нежный».</a:t>
            </a:r>
            <a:endParaRPr lang="ru-RU" sz="1600" b="1" i="1" dirty="0">
              <a:solidFill>
                <a:schemeClr val="tx1"/>
              </a:solidFill>
            </a:endParaRPr>
          </a:p>
        </p:txBody>
      </p:sp>
      <p:sp>
        <p:nvSpPr>
          <p:cNvPr id="11" name="Скругленный прямоугольник 10"/>
          <p:cNvSpPr/>
          <p:nvPr/>
        </p:nvSpPr>
        <p:spPr>
          <a:xfrm>
            <a:off x="323528" y="4797152"/>
            <a:ext cx="8496944" cy="1584176"/>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С восстановлением Петра в его апостольском звании Господь соединяет предречение о предстоящей ему к концу его апостольства мученической кончины, к которой приведет его эта засвидетельствованная им только что любовь к Господу. насильственную мученическую смерть Господь символически представляет здесь под видом бессилия старца, с которым, против его воли, делают, что хотят. Св. Ап. Петр действительно был распят в Риме на кресте при </a:t>
            </a:r>
            <a:r>
              <a:rPr lang="ru-RU" sz="1600" b="1" i="1" dirty="0" err="1">
                <a:solidFill>
                  <a:schemeClr val="tx1"/>
                </a:solidFill>
              </a:rPr>
              <a:t>имп</a:t>
            </a:r>
            <a:r>
              <a:rPr lang="ru-RU" sz="1600" b="1" i="1" dirty="0">
                <a:solidFill>
                  <a:schemeClr val="tx1"/>
                </a:solidFill>
              </a:rPr>
              <a:t>. Нероне в 68 г</a:t>
            </a:r>
            <a:r>
              <a:rPr lang="ru-RU" sz="1600" b="1" i="1" dirty="0" smtClean="0">
                <a:solidFill>
                  <a:schemeClr val="tx1"/>
                </a:solidFill>
              </a:rPr>
              <a:t>.».</a:t>
            </a:r>
            <a:endParaRPr lang="ru-RU" sz="1600" b="1" i="1" dirty="0">
              <a:solidFill>
                <a:schemeClr val="tx1"/>
              </a:solidFill>
            </a:endParaRPr>
          </a:p>
        </p:txBody>
      </p:sp>
      <p:sp>
        <p:nvSpPr>
          <p:cNvPr id="13" name="Скругленный прямоугольник 12"/>
          <p:cNvSpPr/>
          <p:nvPr/>
        </p:nvSpPr>
        <p:spPr>
          <a:xfrm>
            <a:off x="323528" y="2996952"/>
            <a:ext cx="8496944" cy="1800200"/>
          </a:xfrm>
          <a:prstGeom prst="roundRect">
            <a:avLst/>
          </a:prstGeom>
          <a:solidFill>
            <a:schemeClr val="accent5">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a:solidFill>
                  <a:schemeClr val="tx1"/>
                </a:solidFill>
              </a:rPr>
              <a:t>Видя возлюбленного ученика Господа Иоанна, Петр возгорелся желанием знать, какова будет его участь, ожидает ли и его мученическая кончина за Христа. Но Господу не было угодно открыть образ кончины возлюбленного ученика Своего. Он ответил Петру, что знать это – не его дело: «что к тебе? Ты по Мне гряди</a:t>
            </a:r>
            <a:r>
              <a:rPr lang="ru-RU" sz="1600" b="1" i="1" dirty="0" smtClean="0">
                <a:solidFill>
                  <a:schemeClr val="tx1"/>
                </a:solidFill>
              </a:rPr>
              <a:t>». Эти слова </a:t>
            </a:r>
            <a:r>
              <a:rPr lang="ru-RU" sz="1600" b="1" i="1" dirty="0">
                <a:solidFill>
                  <a:schemeClr val="tx1"/>
                </a:solidFill>
              </a:rPr>
              <a:t>дали повод думать, что он не умрет, а будет жить до самого второго пришествия </a:t>
            </a:r>
            <a:r>
              <a:rPr lang="ru-RU" sz="1600" b="1" i="1" dirty="0" smtClean="0">
                <a:solidFill>
                  <a:schemeClr val="tx1"/>
                </a:solidFill>
              </a:rPr>
              <a:t>Христова. </a:t>
            </a:r>
            <a:r>
              <a:rPr lang="ru-RU" sz="1600" b="1" i="1" dirty="0">
                <a:solidFill>
                  <a:schemeClr val="tx1"/>
                </a:solidFill>
              </a:rPr>
              <a:t>Сам Евангелист, однако, такое мнение опровергает, подчеркивая, что речь Господа была </a:t>
            </a:r>
            <a:r>
              <a:rPr lang="ru-RU" sz="1600" b="1" i="1" dirty="0" smtClean="0">
                <a:solidFill>
                  <a:schemeClr val="tx1"/>
                </a:solidFill>
              </a:rPr>
              <a:t>условная».</a:t>
            </a:r>
            <a:endParaRPr lang="ru-RU" sz="1600" b="1" i="1" dirty="0">
              <a:solidFill>
                <a:schemeClr val="tx1"/>
              </a:solidFill>
            </a:endParaRPr>
          </a:p>
        </p:txBody>
      </p:sp>
    </p:spTree>
    <p:extLst>
      <p:ext uri="{BB962C8B-B14F-4D97-AF65-F5344CB8AC3E}">
        <p14:creationId xmlns:p14="http://schemas.microsoft.com/office/powerpoint/2010/main" val="6467582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par>
                                <p:cTn id="8" presetID="22" presetClass="entr" presetSubtype="4"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down)">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ipe(down)">
                                      <p:cBhvr>
                                        <p:cTn id="25" dur="500"/>
                                        <p:tgtEl>
                                          <p:spTgt spid="2"/>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2"/>
                                        </p:tgtEl>
                                      </p:cBhvr>
                                    </p:animEffect>
                                    <p:set>
                                      <p:cBhvr>
                                        <p:cTn id="30" dur="1" fill="hold">
                                          <p:stCondLst>
                                            <p:cond delay="499"/>
                                          </p:stCondLst>
                                        </p:cTn>
                                        <p:tgtEl>
                                          <p:spTgt spid="2"/>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animEffect transition="in" filter="wipe(down)">
                                      <p:cBhvr>
                                        <p:cTn id="35" dur="500"/>
                                        <p:tgtEl>
                                          <p:spTgt spid="6"/>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4" fill="hold" grpId="0"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wipe(down)">
                                      <p:cBhvr>
                                        <p:cTn id="40" dur="500"/>
                                        <p:tgtEl>
                                          <p:spTgt spid="7"/>
                                        </p:tgtEl>
                                      </p:cBhvr>
                                    </p:animEffect>
                                  </p:childTnLst>
                                </p:cTn>
                              </p:par>
                            </p:childTnLst>
                          </p:cTn>
                        </p:par>
                      </p:childTnLst>
                    </p:cTn>
                  </p:par>
                  <p:par>
                    <p:cTn id="41" fill="hold">
                      <p:stCondLst>
                        <p:cond delay="indefinite"/>
                      </p:stCondLst>
                      <p:childTnLst>
                        <p:par>
                          <p:cTn id="42" fill="hold">
                            <p:stCondLst>
                              <p:cond delay="0"/>
                            </p:stCondLst>
                            <p:childTnLst>
                              <p:par>
                                <p:cTn id="43" presetID="10" presetClass="exit" presetSubtype="0" fill="hold" grpId="1" nodeType="clickEffect">
                                  <p:stCondLst>
                                    <p:cond delay="0"/>
                                  </p:stCondLst>
                                  <p:childTnLst>
                                    <p:animEffect transition="out" filter="fade">
                                      <p:cBhvr>
                                        <p:cTn id="44" dur="500"/>
                                        <p:tgtEl>
                                          <p:spTgt spid="6"/>
                                        </p:tgtEl>
                                      </p:cBhvr>
                                    </p:animEffect>
                                    <p:set>
                                      <p:cBhvr>
                                        <p:cTn id="45" dur="1" fill="hold">
                                          <p:stCondLst>
                                            <p:cond delay="499"/>
                                          </p:stCondLst>
                                        </p:cTn>
                                        <p:tgtEl>
                                          <p:spTgt spid="6"/>
                                        </p:tgtEl>
                                        <p:attrNameLst>
                                          <p:attrName>style.visibility</p:attrName>
                                        </p:attrNameLst>
                                      </p:cBhvr>
                                      <p:to>
                                        <p:strVal val="hidden"/>
                                      </p:to>
                                    </p:set>
                                  </p:childTnLst>
                                </p:cTn>
                              </p:par>
                              <p:par>
                                <p:cTn id="46" presetID="10" presetClass="exit" presetSubtype="0" fill="hold" grpId="1" nodeType="withEffect">
                                  <p:stCondLst>
                                    <p:cond delay="0"/>
                                  </p:stCondLst>
                                  <p:childTnLst>
                                    <p:animEffect transition="out" filter="fade">
                                      <p:cBhvr>
                                        <p:cTn id="47" dur="500"/>
                                        <p:tgtEl>
                                          <p:spTgt spid="7"/>
                                        </p:tgtEl>
                                      </p:cBhvr>
                                    </p:animEffect>
                                    <p:set>
                                      <p:cBhvr>
                                        <p:cTn id="48" dur="1" fill="hold">
                                          <p:stCondLst>
                                            <p:cond delay="499"/>
                                          </p:stCondLst>
                                        </p:cTn>
                                        <p:tgtEl>
                                          <p:spTgt spid="7"/>
                                        </p:tgtEl>
                                        <p:attrNameLst>
                                          <p:attrName>style.visibility</p:attrName>
                                        </p:attrNameLst>
                                      </p:cBhvr>
                                      <p:to>
                                        <p:strVal val="hidden"/>
                                      </p:to>
                                    </p:se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grpId="0" nodeType="clickEffect">
                                  <p:stCondLst>
                                    <p:cond delay="0"/>
                                  </p:stCondLst>
                                  <p:childTnLst>
                                    <p:set>
                                      <p:cBhvr>
                                        <p:cTn id="52" dur="1" fill="hold">
                                          <p:stCondLst>
                                            <p:cond delay="0"/>
                                          </p:stCondLst>
                                        </p:cTn>
                                        <p:tgtEl>
                                          <p:spTgt spid="8"/>
                                        </p:tgtEl>
                                        <p:attrNameLst>
                                          <p:attrName>style.visibility</p:attrName>
                                        </p:attrNameLst>
                                      </p:cBhvr>
                                      <p:to>
                                        <p:strVal val="visible"/>
                                      </p:to>
                                    </p:set>
                                    <p:animEffect transition="in" filter="wipe(down)">
                                      <p:cBhvr>
                                        <p:cTn id="53" dur="500"/>
                                        <p:tgtEl>
                                          <p:spTgt spid="8"/>
                                        </p:tgtEl>
                                      </p:cBhvr>
                                    </p:animEffect>
                                  </p:childTnLst>
                                </p:cTn>
                              </p:par>
                            </p:childTnLst>
                          </p:cTn>
                        </p:par>
                      </p:childTnLst>
                    </p:cTn>
                  </p:par>
                  <p:par>
                    <p:cTn id="54" fill="hold">
                      <p:stCondLst>
                        <p:cond delay="indefinite"/>
                      </p:stCondLst>
                      <p:childTnLst>
                        <p:par>
                          <p:cTn id="55" fill="hold">
                            <p:stCondLst>
                              <p:cond delay="0"/>
                            </p:stCondLst>
                            <p:childTnLst>
                              <p:par>
                                <p:cTn id="56" presetID="10" presetClass="exit" presetSubtype="0" fill="hold" grpId="1" nodeType="clickEffect">
                                  <p:stCondLst>
                                    <p:cond delay="0"/>
                                  </p:stCondLst>
                                  <p:childTnLst>
                                    <p:animEffect transition="out" filter="fade">
                                      <p:cBhvr>
                                        <p:cTn id="57" dur="500"/>
                                        <p:tgtEl>
                                          <p:spTgt spid="8"/>
                                        </p:tgtEl>
                                      </p:cBhvr>
                                    </p:animEffect>
                                    <p:set>
                                      <p:cBhvr>
                                        <p:cTn id="58" dur="1" fill="hold">
                                          <p:stCondLst>
                                            <p:cond delay="499"/>
                                          </p:stCondLst>
                                        </p:cTn>
                                        <p:tgtEl>
                                          <p:spTgt spid="8"/>
                                        </p:tgtEl>
                                        <p:attrNameLst>
                                          <p:attrName>style.visibility</p:attrName>
                                        </p:attrNameLst>
                                      </p:cBhvr>
                                      <p:to>
                                        <p:strVal val="hidden"/>
                                      </p:to>
                                    </p:se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grpId="0" nodeType="clickEffect">
                                  <p:stCondLst>
                                    <p:cond delay="0"/>
                                  </p:stCondLst>
                                  <p:childTnLst>
                                    <p:set>
                                      <p:cBhvr>
                                        <p:cTn id="62" dur="1" fill="hold">
                                          <p:stCondLst>
                                            <p:cond delay="0"/>
                                          </p:stCondLst>
                                        </p:cTn>
                                        <p:tgtEl>
                                          <p:spTgt spid="9"/>
                                        </p:tgtEl>
                                        <p:attrNameLst>
                                          <p:attrName>style.visibility</p:attrName>
                                        </p:attrNameLst>
                                      </p:cBhvr>
                                      <p:to>
                                        <p:strVal val="visible"/>
                                      </p:to>
                                    </p:set>
                                    <p:animEffect transition="in" filter="wipe(down)">
                                      <p:cBhvr>
                                        <p:cTn id="63" dur="500"/>
                                        <p:tgtEl>
                                          <p:spTgt spid="9"/>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xit" presetSubtype="0" fill="hold" grpId="1" nodeType="clickEffect">
                                  <p:stCondLst>
                                    <p:cond delay="0"/>
                                  </p:stCondLst>
                                  <p:childTnLst>
                                    <p:animEffect transition="out" filter="fade">
                                      <p:cBhvr>
                                        <p:cTn id="67" dur="500"/>
                                        <p:tgtEl>
                                          <p:spTgt spid="9"/>
                                        </p:tgtEl>
                                      </p:cBhvr>
                                    </p:animEffect>
                                    <p:set>
                                      <p:cBhvr>
                                        <p:cTn id="68" dur="1" fill="hold">
                                          <p:stCondLst>
                                            <p:cond delay="499"/>
                                          </p:stCondLst>
                                        </p:cTn>
                                        <p:tgtEl>
                                          <p:spTgt spid="9"/>
                                        </p:tgtEl>
                                        <p:attrNameLst>
                                          <p:attrName>style.visibility</p:attrName>
                                        </p:attrNameLst>
                                      </p:cBhvr>
                                      <p:to>
                                        <p:strVal val="hidden"/>
                                      </p:to>
                                    </p:set>
                                  </p:childTnLst>
                                </p:cTn>
                              </p:par>
                            </p:childTnLst>
                          </p:cTn>
                        </p:par>
                        <p:par>
                          <p:cTn id="69" fill="hold">
                            <p:stCondLst>
                              <p:cond delay="500"/>
                            </p:stCondLst>
                            <p:childTnLst>
                              <p:par>
                                <p:cTn id="70" presetID="22" presetClass="entr" presetSubtype="4" fill="hold" grpId="0" nodeType="afterEffect">
                                  <p:stCondLst>
                                    <p:cond delay="0"/>
                                  </p:stCondLst>
                                  <p:childTnLst>
                                    <p:set>
                                      <p:cBhvr>
                                        <p:cTn id="71" dur="1" fill="hold">
                                          <p:stCondLst>
                                            <p:cond delay="0"/>
                                          </p:stCondLst>
                                        </p:cTn>
                                        <p:tgtEl>
                                          <p:spTgt spid="10"/>
                                        </p:tgtEl>
                                        <p:attrNameLst>
                                          <p:attrName>style.visibility</p:attrName>
                                        </p:attrNameLst>
                                      </p:cBhvr>
                                      <p:to>
                                        <p:strVal val="visible"/>
                                      </p:to>
                                    </p:set>
                                    <p:animEffect transition="in" filter="wipe(down)">
                                      <p:cBhvr>
                                        <p:cTn id="72" dur="500"/>
                                        <p:tgtEl>
                                          <p:spTgt spid="10"/>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xit" presetSubtype="0" fill="hold" grpId="1" nodeType="clickEffect">
                                  <p:stCondLst>
                                    <p:cond delay="0"/>
                                  </p:stCondLst>
                                  <p:childTnLst>
                                    <p:animEffect transition="out" filter="fade">
                                      <p:cBhvr>
                                        <p:cTn id="76" dur="500"/>
                                        <p:tgtEl>
                                          <p:spTgt spid="10"/>
                                        </p:tgtEl>
                                      </p:cBhvr>
                                    </p:animEffect>
                                    <p:set>
                                      <p:cBhvr>
                                        <p:cTn id="77" dur="1" fill="hold">
                                          <p:stCondLst>
                                            <p:cond delay="499"/>
                                          </p:stCondLst>
                                        </p:cTn>
                                        <p:tgtEl>
                                          <p:spTgt spid="10"/>
                                        </p:tgtEl>
                                        <p:attrNameLst>
                                          <p:attrName>style.visibility</p:attrName>
                                        </p:attrNameLst>
                                      </p:cBhvr>
                                      <p:to>
                                        <p:strVal val="hidden"/>
                                      </p:to>
                                    </p:set>
                                  </p:childTnLst>
                                </p:cTn>
                              </p:par>
                            </p:childTnLst>
                          </p:cTn>
                        </p:par>
                      </p:childTnLst>
                    </p:cTn>
                  </p:par>
                  <p:par>
                    <p:cTn id="78" fill="hold">
                      <p:stCondLst>
                        <p:cond delay="indefinite"/>
                      </p:stCondLst>
                      <p:childTnLst>
                        <p:par>
                          <p:cTn id="79" fill="hold">
                            <p:stCondLst>
                              <p:cond delay="0"/>
                            </p:stCondLst>
                            <p:childTnLst>
                              <p:par>
                                <p:cTn id="80" presetID="22" presetClass="entr" presetSubtype="4" fill="hold" grpId="0" nodeType="clickEffect">
                                  <p:stCondLst>
                                    <p:cond delay="0"/>
                                  </p:stCondLst>
                                  <p:childTnLst>
                                    <p:set>
                                      <p:cBhvr>
                                        <p:cTn id="81" dur="1" fill="hold">
                                          <p:stCondLst>
                                            <p:cond delay="0"/>
                                          </p:stCondLst>
                                        </p:cTn>
                                        <p:tgtEl>
                                          <p:spTgt spid="12"/>
                                        </p:tgtEl>
                                        <p:attrNameLst>
                                          <p:attrName>style.visibility</p:attrName>
                                        </p:attrNameLst>
                                      </p:cBhvr>
                                      <p:to>
                                        <p:strVal val="visible"/>
                                      </p:to>
                                    </p:set>
                                    <p:animEffect transition="in" filter="wipe(down)">
                                      <p:cBhvr>
                                        <p:cTn id="82" dur="500"/>
                                        <p:tgtEl>
                                          <p:spTgt spid="12"/>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xit" presetSubtype="0" fill="hold" grpId="1" nodeType="clickEffect">
                                  <p:stCondLst>
                                    <p:cond delay="0"/>
                                  </p:stCondLst>
                                  <p:childTnLst>
                                    <p:animEffect transition="out" filter="fade">
                                      <p:cBhvr>
                                        <p:cTn id="86" dur="500"/>
                                        <p:tgtEl>
                                          <p:spTgt spid="12"/>
                                        </p:tgtEl>
                                      </p:cBhvr>
                                    </p:animEffect>
                                    <p:set>
                                      <p:cBhvr>
                                        <p:cTn id="87" dur="1" fill="hold">
                                          <p:stCondLst>
                                            <p:cond delay="499"/>
                                          </p:stCondLst>
                                        </p:cTn>
                                        <p:tgtEl>
                                          <p:spTgt spid="12"/>
                                        </p:tgtEl>
                                        <p:attrNameLst>
                                          <p:attrName>style.visibility</p:attrName>
                                        </p:attrNameLst>
                                      </p:cBhvr>
                                      <p:to>
                                        <p:strVal val="hidden"/>
                                      </p:to>
                                    </p:set>
                                  </p:childTnLst>
                                </p:cTn>
                              </p:par>
                            </p:childTnLst>
                          </p:cTn>
                        </p:par>
                      </p:childTnLst>
                    </p:cTn>
                  </p:par>
                  <p:par>
                    <p:cTn id="88" fill="hold">
                      <p:stCondLst>
                        <p:cond delay="indefinite"/>
                      </p:stCondLst>
                      <p:childTnLst>
                        <p:par>
                          <p:cTn id="89" fill="hold">
                            <p:stCondLst>
                              <p:cond delay="0"/>
                            </p:stCondLst>
                            <p:childTnLst>
                              <p:par>
                                <p:cTn id="90" presetID="22" presetClass="entr" presetSubtype="4" fill="hold" grpId="0" nodeType="clickEffect">
                                  <p:stCondLst>
                                    <p:cond delay="0"/>
                                  </p:stCondLst>
                                  <p:childTnLst>
                                    <p:set>
                                      <p:cBhvr>
                                        <p:cTn id="91" dur="1" fill="hold">
                                          <p:stCondLst>
                                            <p:cond delay="0"/>
                                          </p:stCondLst>
                                        </p:cTn>
                                        <p:tgtEl>
                                          <p:spTgt spid="11"/>
                                        </p:tgtEl>
                                        <p:attrNameLst>
                                          <p:attrName>style.visibility</p:attrName>
                                        </p:attrNameLst>
                                      </p:cBhvr>
                                      <p:to>
                                        <p:strVal val="visible"/>
                                      </p:to>
                                    </p:set>
                                    <p:animEffect transition="in" filter="wipe(down)">
                                      <p:cBhvr>
                                        <p:cTn id="92" dur="500"/>
                                        <p:tgtEl>
                                          <p:spTgt spid="11"/>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xit" presetSubtype="0" fill="hold" grpId="1" nodeType="clickEffect">
                                  <p:stCondLst>
                                    <p:cond delay="0"/>
                                  </p:stCondLst>
                                  <p:childTnLst>
                                    <p:animEffect transition="out" filter="fade">
                                      <p:cBhvr>
                                        <p:cTn id="96" dur="500"/>
                                        <p:tgtEl>
                                          <p:spTgt spid="11"/>
                                        </p:tgtEl>
                                      </p:cBhvr>
                                    </p:animEffect>
                                    <p:set>
                                      <p:cBhvr>
                                        <p:cTn id="97" dur="1" fill="hold">
                                          <p:stCondLst>
                                            <p:cond delay="499"/>
                                          </p:stCondLst>
                                        </p:cTn>
                                        <p:tgtEl>
                                          <p:spTgt spid="11"/>
                                        </p:tgtEl>
                                        <p:attrNameLst>
                                          <p:attrName>style.visibility</p:attrName>
                                        </p:attrNameLst>
                                      </p:cBhvr>
                                      <p:to>
                                        <p:strVal val="hidden"/>
                                      </p:to>
                                    </p:set>
                                  </p:childTnLst>
                                </p:cTn>
                              </p:par>
                            </p:childTnLst>
                          </p:cTn>
                        </p:par>
                      </p:childTnLst>
                    </p:cTn>
                  </p:par>
                  <p:par>
                    <p:cTn id="98" fill="hold">
                      <p:stCondLst>
                        <p:cond delay="indefinite"/>
                      </p:stCondLst>
                      <p:childTnLst>
                        <p:par>
                          <p:cTn id="99" fill="hold">
                            <p:stCondLst>
                              <p:cond delay="0"/>
                            </p:stCondLst>
                            <p:childTnLst>
                              <p:par>
                                <p:cTn id="100" presetID="22" presetClass="entr" presetSubtype="4" fill="hold" grpId="0" nodeType="clickEffect">
                                  <p:stCondLst>
                                    <p:cond delay="0"/>
                                  </p:stCondLst>
                                  <p:childTnLst>
                                    <p:set>
                                      <p:cBhvr>
                                        <p:cTn id="101" dur="1" fill="hold">
                                          <p:stCondLst>
                                            <p:cond delay="0"/>
                                          </p:stCondLst>
                                        </p:cTn>
                                        <p:tgtEl>
                                          <p:spTgt spid="13"/>
                                        </p:tgtEl>
                                        <p:attrNameLst>
                                          <p:attrName>style.visibility</p:attrName>
                                        </p:attrNameLst>
                                      </p:cBhvr>
                                      <p:to>
                                        <p:strVal val="visible"/>
                                      </p:to>
                                    </p:set>
                                    <p:animEffect transition="in" filter="wipe(down)">
                                      <p:cBhvr>
                                        <p:cTn id="102" dur="500"/>
                                        <p:tgtEl>
                                          <p:spTgt spid="13"/>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xit" presetSubtype="0" fill="hold" grpId="1" nodeType="clickEffect">
                                  <p:stCondLst>
                                    <p:cond delay="0"/>
                                  </p:stCondLst>
                                  <p:childTnLst>
                                    <p:animEffect transition="out" filter="fade">
                                      <p:cBhvr>
                                        <p:cTn id="106" dur="500"/>
                                        <p:tgtEl>
                                          <p:spTgt spid="13"/>
                                        </p:tgtEl>
                                      </p:cBhvr>
                                    </p:animEffect>
                                    <p:set>
                                      <p:cBhvr>
                                        <p:cTn id="107" dur="1" fill="hold">
                                          <p:stCondLst>
                                            <p:cond delay="499"/>
                                          </p:stCondLst>
                                        </p:cTn>
                                        <p:tgtEl>
                                          <p:spTgt spid="13"/>
                                        </p:tgtEl>
                                        <p:attrNameLst>
                                          <p:attrName>style.visibility</p:attrName>
                                        </p:attrNameLst>
                                      </p:cBhvr>
                                      <p:to>
                                        <p:strVal val="hidden"/>
                                      </p:to>
                                    </p:set>
                                  </p:childTnLst>
                                </p:cTn>
                              </p:par>
                            </p:childTnLst>
                          </p:cTn>
                        </p:par>
                      </p:childTnLst>
                    </p:cTn>
                  </p:par>
                  <p:par>
                    <p:cTn id="108" fill="hold">
                      <p:stCondLst>
                        <p:cond delay="indefinite"/>
                      </p:stCondLst>
                      <p:childTnLst>
                        <p:par>
                          <p:cTn id="109" fill="hold">
                            <p:stCondLst>
                              <p:cond delay="0"/>
                            </p:stCondLst>
                            <p:childTnLst>
                              <p:par>
                                <p:cTn id="110" presetID="22" presetClass="entr" presetSubtype="4" fill="hold" grpId="0" nodeType="clickEffect">
                                  <p:stCondLst>
                                    <p:cond delay="0"/>
                                  </p:stCondLst>
                                  <p:childTnLst>
                                    <p:set>
                                      <p:cBhvr>
                                        <p:cTn id="111" dur="1" fill="hold">
                                          <p:stCondLst>
                                            <p:cond delay="0"/>
                                          </p:stCondLst>
                                        </p:cTn>
                                        <p:tgtEl>
                                          <p:spTgt spid="14"/>
                                        </p:tgtEl>
                                        <p:attrNameLst>
                                          <p:attrName>style.visibility</p:attrName>
                                        </p:attrNameLst>
                                      </p:cBhvr>
                                      <p:to>
                                        <p:strVal val="visible"/>
                                      </p:to>
                                    </p:set>
                                    <p:animEffect transition="in" filter="wipe(down)">
                                      <p:cBhvr>
                                        <p:cTn id="112" dur="500"/>
                                        <p:tgtEl>
                                          <p:spTgt spid="14"/>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xit" presetSubtype="0" fill="hold" grpId="1" nodeType="clickEffect">
                                  <p:stCondLst>
                                    <p:cond delay="0"/>
                                  </p:stCondLst>
                                  <p:childTnLst>
                                    <p:animEffect transition="out" filter="fade">
                                      <p:cBhvr>
                                        <p:cTn id="116" dur="500"/>
                                        <p:tgtEl>
                                          <p:spTgt spid="14"/>
                                        </p:tgtEl>
                                      </p:cBhvr>
                                    </p:animEffect>
                                    <p:set>
                                      <p:cBhvr>
                                        <p:cTn id="117" dur="1" fill="hold">
                                          <p:stCondLst>
                                            <p:cond delay="499"/>
                                          </p:stCondLst>
                                        </p:cTn>
                                        <p:tgtEl>
                                          <p:spTgt spid="1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3" grpId="0" animBg="1"/>
      <p:bldP spid="3" grpId="1" animBg="1"/>
      <p:bldP spid="2" grpId="0" animBg="1"/>
      <p:bldP spid="2" grpId="1" animBg="1"/>
      <p:bldP spid="6" grpId="0" animBg="1"/>
      <p:bldP spid="6" grpId="1" animBg="1"/>
      <p:bldP spid="5" grpId="0" animBg="1"/>
      <p:bldP spid="7" grpId="0" animBg="1"/>
      <p:bldP spid="7" grpId="1" animBg="1"/>
      <p:bldP spid="8" grpId="0" animBg="1"/>
      <p:bldP spid="8" grpId="1" animBg="1"/>
      <p:bldP spid="9" grpId="0" animBg="1"/>
      <p:bldP spid="9" grpId="1" animBg="1"/>
      <p:bldP spid="10" grpId="0" animBg="1"/>
      <p:bldP spid="10" grpId="1" animBg="1"/>
      <p:bldP spid="12" grpId="0" animBg="1"/>
      <p:bldP spid="12" grpId="1" animBg="1"/>
      <p:bldP spid="11" grpId="0" animBg="1"/>
      <p:bldP spid="11" grpId="1" animBg="1"/>
      <p:bldP spid="13" grpId="0" animBg="1"/>
      <p:bldP spid="13" grpId="1"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pattFill prst="ltUpDiag">
          <a:fgClr>
            <a:schemeClr val="accent3">
              <a:lumMod val="60000"/>
              <a:lumOff val="40000"/>
            </a:schemeClr>
          </a:fgClr>
          <a:bgClr>
            <a:schemeClr val="bg1"/>
          </a:bgClr>
        </a:pattFill>
        <a:effectLst/>
      </p:bgPr>
    </p:bg>
    <p:spTree>
      <p:nvGrpSpPr>
        <p:cNvPr id="1" name=""/>
        <p:cNvGrpSpPr/>
        <p:nvPr/>
      </p:nvGrpSpPr>
      <p:grpSpPr>
        <a:xfrm>
          <a:off x="0" y="0"/>
          <a:ext cx="0" cy="0"/>
          <a:chOff x="0" y="0"/>
          <a:chExt cx="0" cy="0"/>
        </a:xfrm>
      </p:grpSpPr>
      <p:graphicFrame>
        <p:nvGraphicFramePr>
          <p:cNvPr id="5" name="Объект 4"/>
          <p:cNvGraphicFramePr>
            <a:graphicFrameLocks noGrp="1"/>
          </p:cNvGraphicFramePr>
          <p:nvPr>
            <p:ph idx="1"/>
            <p:extLst>
              <p:ext uri="{D42A27DB-BD31-4B8C-83A1-F6EECF244321}">
                <p14:modId xmlns:p14="http://schemas.microsoft.com/office/powerpoint/2010/main" val="802822204"/>
              </p:ext>
            </p:extLst>
          </p:nvPr>
        </p:nvGraphicFramePr>
        <p:xfrm>
          <a:off x="323528" y="836712"/>
          <a:ext cx="8589641" cy="4735440"/>
        </p:xfrm>
        <a:graphic>
          <a:graphicData uri="http://schemas.openxmlformats.org/drawingml/2006/table">
            <a:tbl>
              <a:tblPr firstRow="1" bandRow="1">
                <a:tableStyleId>{F5AB1C69-6EDB-4FF4-983F-18BD219EF322}</a:tableStyleId>
              </a:tblPr>
              <a:tblGrid>
                <a:gridCol w="2520280"/>
                <a:gridCol w="3456384"/>
                <a:gridCol w="2612977"/>
              </a:tblGrid>
              <a:tr h="252000">
                <a:tc>
                  <a:txBody>
                    <a:bodyPr/>
                    <a:lstStyle/>
                    <a:p>
                      <a:pPr algn="ctr"/>
                      <a:r>
                        <a:rPr lang="ru-RU" sz="1800" b="1" dirty="0" smtClean="0">
                          <a:solidFill>
                            <a:schemeClr val="tx1"/>
                          </a:solidFill>
                        </a:rPr>
                        <a:t>Мф. 28, 16-20 </a:t>
                      </a:r>
                      <a:endParaRPr lang="ru-RU" b="1" dirty="0">
                        <a:solidFill>
                          <a:schemeClr val="tx1"/>
                        </a:solidFill>
                      </a:endParaRPr>
                    </a:p>
                  </a:txBody>
                  <a:tcPr marL="18000" marR="18000" marT="18000" marB="18000"/>
                </a:tc>
                <a:tc>
                  <a:txBody>
                    <a:bodyPr/>
                    <a:lstStyle/>
                    <a:p>
                      <a:pPr algn="ctr"/>
                      <a:r>
                        <a:rPr lang="ru-RU" sz="1800" b="1" dirty="0" err="1" smtClean="0">
                          <a:solidFill>
                            <a:schemeClr val="tx1"/>
                          </a:solidFill>
                        </a:rPr>
                        <a:t>Мк</a:t>
                      </a:r>
                      <a:r>
                        <a:rPr lang="ru-RU" sz="1800" b="1" dirty="0" smtClean="0">
                          <a:solidFill>
                            <a:schemeClr val="tx1"/>
                          </a:solidFill>
                        </a:rPr>
                        <a:t>. 16, 14-18</a:t>
                      </a:r>
                      <a:endParaRPr lang="ru-RU" b="1" dirty="0">
                        <a:solidFill>
                          <a:schemeClr val="tx1"/>
                        </a:solidFill>
                      </a:endParaRPr>
                    </a:p>
                  </a:txBody>
                  <a:tcPr marL="18000" marR="18000" marT="18000" marB="18000"/>
                </a:tc>
                <a:tc>
                  <a:txBody>
                    <a:bodyPr/>
                    <a:lstStyle/>
                    <a:p>
                      <a:pPr algn="ctr"/>
                      <a:r>
                        <a:rPr lang="ru-RU" b="1" dirty="0" err="1" smtClean="0">
                          <a:solidFill>
                            <a:schemeClr val="tx1"/>
                          </a:solidFill>
                        </a:rPr>
                        <a:t>Лк</a:t>
                      </a:r>
                      <a:r>
                        <a:rPr lang="ru-RU" b="1" dirty="0" smtClean="0">
                          <a:solidFill>
                            <a:schemeClr val="tx1"/>
                          </a:solidFill>
                        </a:rPr>
                        <a:t>. 24, 46-49</a:t>
                      </a:r>
                      <a:endParaRPr lang="ru-RU" b="1" dirty="0">
                        <a:solidFill>
                          <a:schemeClr val="tx1"/>
                        </a:solidFill>
                      </a:endParaRPr>
                    </a:p>
                  </a:txBody>
                  <a:tcPr marL="18000" marR="18000" marT="18000" marB="18000"/>
                </a:tc>
              </a:tr>
              <a:tr h="370840">
                <a:tc>
                  <a:txBody>
                    <a:bodyPr/>
                    <a:lstStyle/>
                    <a:p>
                      <a:r>
                        <a:rPr lang="ru-RU" sz="1600" b="1" dirty="0" smtClean="0">
                          <a:solidFill>
                            <a:schemeClr val="tx1"/>
                          </a:solidFill>
                        </a:rPr>
                        <a:t>16. Одиннадцать же учеников пошли в Галилею, на гору, куда повелел им Иисус, </a:t>
                      </a:r>
                    </a:p>
                    <a:p>
                      <a:r>
                        <a:rPr lang="ru-RU" sz="1600" b="1" dirty="0" smtClean="0">
                          <a:solidFill>
                            <a:schemeClr val="tx1"/>
                          </a:solidFill>
                        </a:rPr>
                        <a:t>17. и, увидев Его, поклонились Ему, а иные усомнились. </a:t>
                      </a:r>
                    </a:p>
                    <a:p>
                      <a:r>
                        <a:rPr lang="ru-RU" sz="1600" b="1" dirty="0" smtClean="0">
                          <a:solidFill>
                            <a:schemeClr val="tx1"/>
                          </a:solidFill>
                        </a:rPr>
                        <a:t>18. И приблизившись Иисус сказал им: дана Мне всякая власть на небе и на земле. </a:t>
                      </a:r>
                    </a:p>
                    <a:p>
                      <a:r>
                        <a:rPr lang="ru-RU" sz="1600" b="1" dirty="0" smtClean="0">
                          <a:solidFill>
                            <a:schemeClr val="tx1"/>
                          </a:solidFill>
                        </a:rPr>
                        <a:t>19. Итак идите, научите </a:t>
                      </a:r>
                      <a:r>
                        <a:rPr lang="ru-RU" sz="1600" b="1" dirty="0" smtClean="0">
                          <a:solidFill>
                            <a:srgbClr val="00B050"/>
                          </a:solidFill>
                        </a:rPr>
                        <a:t>все народы</a:t>
                      </a:r>
                      <a:r>
                        <a:rPr lang="ru-RU" sz="1600" b="1" dirty="0" smtClean="0">
                          <a:solidFill>
                            <a:schemeClr val="tx1"/>
                          </a:solidFill>
                        </a:rPr>
                        <a:t>, крестя их во имя Отца и Сына и </a:t>
                      </a:r>
                      <a:r>
                        <a:rPr lang="ru-RU" sz="1600" b="1" dirty="0" err="1" smtClean="0">
                          <a:solidFill>
                            <a:schemeClr val="tx1"/>
                          </a:solidFill>
                        </a:rPr>
                        <a:t>Святаго</a:t>
                      </a:r>
                      <a:r>
                        <a:rPr lang="ru-RU" sz="1600" b="1" dirty="0" smtClean="0">
                          <a:solidFill>
                            <a:schemeClr val="tx1"/>
                          </a:solidFill>
                        </a:rPr>
                        <a:t> Духа…</a:t>
                      </a:r>
                    </a:p>
                    <a:p>
                      <a:r>
                        <a:rPr lang="ru-RU" sz="1600" b="1" dirty="0" smtClean="0">
                          <a:solidFill>
                            <a:schemeClr val="tx1"/>
                          </a:solidFill>
                        </a:rPr>
                        <a:t>20. уча их соблюдать все, что Я повелел вам; и се, Я с вами во все дни до скончания века. Аминь. </a:t>
                      </a:r>
                      <a:endParaRPr lang="ru-RU" sz="1600" b="1" dirty="0">
                        <a:solidFill>
                          <a:schemeClr val="tx1"/>
                        </a:solidFill>
                      </a:endParaRPr>
                    </a:p>
                  </a:txBody>
                  <a:tcPr marL="18000" marR="18000" marT="18000" marB="18000"/>
                </a:tc>
                <a:tc>
                  <a:txBody>
                    <a:bodyPr/>
                    <a:lstStyle/>
                    <a:p>
                      <a:r>
                        <a:rPr lang="ru-RU" sz="1600" b="1" dirty="0" smtClean="0">
                          <a:solidFill>
                            <a:schemeClr val="tx1"/>
                          </a:solidFill>
                        </a:rPr>
                        <a:t>14. Наконец, явился самим одиннадцати, возлежавшим на вечери, и упрекал их за неверие и жестокосердие, что видевшим Его воскресшего не поверили. </a:t>
                      </a:r>
                    </a:p>
                    <a:p>
                      <a:r>
                        <a:rPr lang="ru-RU" sz="1600" b="1" dirty="0" smtClean="0">
                          <a:solidFill>
                            <a:schemeClr val="tx1"/>
                          </a:solidFill>
                        </a:rPr>
                        <a:t>15. И сказал им: идите </a:t>
                      </a:r>
                      <a:r>
                        <a:rPr lang="ru-RU" sz="1600" b="1" dirty="0" smtClean="0">
                          <a:solidFill>
                            <a:srgbClr val="00B050"/>
                          </a:solidFill>
                        </a:rPr>
                        <a:t>по всему миру </a:t>
                      </a:r>
                      <a:r>
                        <a:rPr lang="ru-RU" sz="1600" b="1" dirty="0" smtClean="0">
                          <a:solidFill>
                            <a:schemeClr val="tx1"/>
                          </a:solidFill>
                        </a:rPr>
                        <a:t>и проповедуйте Евангелие </a:t>
                      </a:r>
                      <a:r>
                        <a:rPr lang="ru-RU" sz="1600" b="1" dirty="0" smtClean="0">
                          <a:solidFill>
                            <a:srgbClr val="00B050"/>
                          </a:solidFill>
                        </a:rPr>
                        <a:t>всей твари</a:t>
                      </a:r>
                      <a:r>
                        <a:rPr lang="ru-RU" sz="1600" b="1" dirty="0" smtClean="0">
                          <a:solidFill>
                            <a:schemeClr val="tx1"/>
                          </a:solidFill>
                        </a:rPr>
                        <a:t>. </a:t>
                      </a:r>
                    </a:p>
                    <a:p>
                      <a:r>
                        <a:rPr lang="ru-RU" sz="1600" b="1" dirty="0" smtClean="0">
                          <a:solidFill>
                            <a:schemeClr val="tx1"/>
                          </a:solidFill>
                        </a:rPr>
                        <a:t>16. Кто будет веровать и креститься, спасен будет; а кто не будет веровать, осужден будет. </a:t>
                      </a:r>
                    </a:p>
                    <a:p>
                      <a:r>
                        <a:rPr lang="ru-RU" sz="1600" b="1" dirty="0" smtClean="0">
                          <a:solidFill>
                            <a:schemeClr val="tx1"/>
                          </a:solidFill>
                        </a:rPr>
                        <a:t>17. Уверовавших же будут сопровождать сии знамения: именем Моим будут изгонять бесов; будут говорить новыми языками; </a:t>
                      </a:r>
                    </a:p>
                    <a:p>
                      <a:r>
                        <a:rPr lang="ru-RU" sz="1600" b="1" dirty="0" smtClean="0">
                          <a:solidFill>
                            <a:schemeClr val="tx1"/>
                          </a:solidFill>
                        </a:rPr>
                        <a:t>18. будут брать змей; и если что смертоносное выпьют, не повредит им; возложат руки на больных, и они будут здоровы. </a:t>
                      </a:r>
                    </a:p>
                  </a:txBody>
                  <a:tcPr marL="18000" marR="18000" marT="18000" marB="18000"/>
                </a:tc>
                <a:tc>
                  <a:txBody>
                    <a:bodyPr/>
                    <a:lstStyle/>
                    <a:p>
                      <a:endParaRPr lang="ru-RU" sz="1600" b="1" dirty="0" smtClean="0">
                        <a:solidFill>
                          <a:schemeClr val="tx1"/>
                        </a:solidFill>
                      </a:endParaRPr>
                    </a:p>
                    <a:p>
                      <a:endParaRPr lang="ru-RU" sz="1600" b="1" dirty="0" smtClean="0">
                        <a:solidFill>
                          <a:schemeClr val="tx1"/>
                        </a:solidFill>
                      </a:endParaRPr>
                    </a:p>
                    <a:p>
                      <a:r>
                        <a:rPr lang="ru-RU" sz="1600" b="1" dirty="0" smtClean="0">
                          <a:solidFill>
                            <a:schemeClr val="tx1"/>
                          </a:solidFill>
                        </a:rPr>
                        <a:t>46. И сказал им: так написано, и так надлежало пострадать Христу, и воскреснуть из мертвых в третий день, </a:t>
                      </a:r>
                    </a:p>
                    <a:p>
                      <a:r>
                        <a:rPr lang="ru-RU" sz="1600" b="1" dirty="0" smtClean="0">
                          <a:solidFill>
                            <a:schemeClr val="tx1"/>
                          </a:solidFill>
                        </a:rPr>
                        <a:t>47. и </a:t>
                      </a:r>
                      <a:r>
                        <a:rPr lang="ru-RU" sz="1600" b="1" dirty="0" err="1" smtClean="0">
                          <a:solidFill>
                            <a:schemeClr val="tx1"/>
                          </a:solidFill>
                        </a:rPr>
                        <a:t>проповедану</a:t>
                      </a:r>
                      <a:r>
                        <a:rPr lang="ru-RU" sz="1600" b="1" dirty="0" smtClean="0">
                          <a:solidFill>
                            <a:schemeClr val="tx1"/>
                          </a:solidFill>
                        </a:rPr>
                        <a:t> быть во имя Его покаянию и прощению грехов </a:t>
                      </a:r>
                      <a:r>
                        <a:rPr lang="ru-RU" sz="1600" b="1" dirty="0" smtClean="0">
                          <a:solidFill>
                            <a:srgbClr val="00B050"/>
                          </a:solidFill>
                        </a:rPr>
                        <a:t>во всех народах, начиная с Иерусалима</a:t>
                      </a:r>
                      <a:r>
                        <a:rPr lang="ru-RU" sz="1600" b="1" dirty="0" smtClean="0">
                          <a:solidFill>
                            <a:schemeClr val="tx1"/>
                          </a:solidFill>
                        </a:rPr>
                        <a:t>. </a:t>
                      </a:r>
                    </a:p>
                    <a:p>
                      <a:r>
                        <a:rPr lang="ru-RU" sz="1600" b="1" dirty="0" smtClean="0">
                          <a:solidFill>
                            <a:schemeClr val="tx1"/>
                          </a:solidFill>
                        </a:rPr>
                        <a:t>48. Вы же свидетели сему. </a:t>
                      </a:r>
                    </a:p>
                    <a:p>
                      <a:r>
                        <a:rPr lang="ru-RU" sz="1600" b="1" dirty="0" smtClean="0">
                          <a:solidFill>
                            <a:schemeClr val="tx1"/>
                          </a:solidFill>
                        </a:rPr>
                        <a:t>49. И Я пошлю обетование Отца Моего на вас; вы же оставайтесь в городе Иерусалиме, доколе не облечетесь силою свыше. </a:t>
                      </a:r>
                    </a:p>
                  </a:txBody>
                  <a:tcPr marL="18000" marR="18000" marT="18000" marB="18000"/>
                </a:tc>
              </a:tr>
            </a:tbl>
          </a:graphicData>
        </a:graphic>
      </p:graphicFrame>
      <p:sp>
        <p:nvSpPr>
          <p:cNvPr id="9" name="Скругленный прямоугольник 8"/>
          <p:cNvSpPr/>
          <p:nvPr/>
        </p:nvSpPr>
        <p:spPr>
          <a:xfrm>
            <a:off x="323528" y="5085184"/>
            <a:ext cx="8640960" cy="1584176"/>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i="1" dirty="0">
                <a:solidFill>
                  <a:schemeClr val="tx1"/>
                </a:solidFill>
              </a:rPr>
              <a:t>: «Господь посылает учеников Своих уже не к одним иудеям, но так как Он получил власть над всеми, освятив в Себе все человеческое естество, то прилично посылает их ко всем языкам, поручая крестить «во имя Отца и Сына, и </a:t>
            </a:r>
            <a:r>
              <a:rPr lang="ru-RU" sz="1600" b="1" i="1" dirty="0" err="1">
                <a:solidFill>
                  <a:schemeClr val="tx1"/>
                </a:solidFill>
              </a:rPr>
              <a:t>Святаго</a:t>
            </a:r>
            <a:r>
              <a:rPr lang="ru-RU" sz="1600" b="1" i="1" dirty="0">
                <a:solidFill>
                  <a:schemeClr val="tx1"/>
                </a:solidFill>
              </a:rPr>
              <a:t> </a:t>
            </a:r>
            <a:r>
              <a:rPr lang="ru-RU" sz="1600" b="1" i="1" dirty="0" smtClean="0">
                <a:solidFill>
                  <a:schemeClr val="tx1"/>
                </a:solidFill>
              </a:rPr>
              <a:t>Духа». </a:t>
            </a:r>
            <a:r>
              <a:rPr lang="ru-RU" sz="1600" b="1" i="1" dirty="0">
                <a:solidFill>
                  <a:schemeClr val="tx1"/>
                </a:solidFill>
              </a:rPr>
              <a:t>Далее, так как недостаточно креститься только, но должно и делать доброе после крещения, то говорит: «уча их соблюдать все, что Я повелел вам», не одну или две, но все Мои </a:t>
            </a:r>
            <a:r>
              <a:rPr lang="ru-RU" sz="1600" b="1" i="1" dirty="0" smtClean="0">
                <a:solidFill>
                  <a:schemeClr val="tx1"/>
                </a:solidFill>
              </a:rPr>
              <a:t>заповеди».</a:t>
            </a:r>
            <a:endParaRPr lang="ru-RU" sz="1600" b="1" i="1" dirty="0">
              <a:solidFill>
                <a:schemeClr val="tx1"/>
              </a:solidFill>
            </a:endParaRPr>
          </a:p>
        </p:txBody>
      </p:sp>
      <p:sp>
        <p:nvSpPr>
          <p:cNvPr id="3" name="Скругленный прямоугольник 2"/>
          <p:cNvSpPr/>
          <p:nvPr/>
        </p:nvSpPr>
        <p:spPr>
          <a:xfrm>
            <a:off x="323528" y="2132856"/>
            <a:ext cx="8568952" cy="129614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Многие считают, что это явление Господа на горе было именно тем, о котором говорит св. ап. Павел в (1 Кор 15:6), что Господь явился тогда «более нежели пятистам братьям в одно время.» Что это за гора, неизвестно, но очень вероятно, что это была гора преображения Фавор, на которой ученики сподобились видеть преображение того славного состояния Господа, в котором Он им явился </a:t>
            </a:r>
            <a:r>
              <a:rPr lang="ru-RU" sz="1600" b="1" i="1" dirty="0" smtClean="0">
                <a:solidFill>
                  <a:schemeClr val="tx1"/>
                </a:solidFill>
              </a:rPr>
              <a:t>теперь».</a:t>
            </a:r>
            <a:endParaRPr lang="ru-RU" sz="1600" b="1" i="1" dirty="0">
              <a:solidFill>
                <a:schemeClr val="tx1"/>
              </a:solidFill>
            </a:endParaRPr>
          </a:p>
        </p:txBody>
      </p:sp>
      <p:sp>
        <p:nvSpPr>
          <p:cNvPr id="6" name="Скругленный прямоугольник 5"/>
          <p:cNvSpPr/>
          <p:nvPr/>
        </p:nvSpPr>
        <p:spPr>
          <a:xfrm>
            <a:off x="323528" y="2924944"/>
            <a:ext cx="8640960" cy="180020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Прп</a:t>
            </a:r>
            <a:r>
              <a:rPr lang="ru-RU" sz="1600" b="1" dirty="0" smtClean="0">
                <a:solidFill>
                  <a:schemeClr val="tx1"/>
                </a:solidFill>
              </a:rPr>
              <a:t>. </a:t>
            </a:r>
            <a:r>
              <a:rPr lang="ru-RU" sz="1600" b="1" dirty="0" err="1" smtClean="0">
                <a:solidFill>
                  <a:schemeClr val="tx1"/>
                </a:solidFill>
              </a:rPr>
              <a:t>Иустин</a:t>
            </a:r>
            <a:r>
              <a:rPr lang="ru-RU" sz="1600" b="1" dirty="0" smtClean="0">
                <a:solidFill>
                  <a:schemeClr val="tx1"/>
                </a:solidFill>
              </a:rPr>
              <a:t> </a:t>
            </a:r>
            <a:r>
              <a:rPr lang="ru-RU" sz="1600" b="1" dirty="0">
                <a:solidFill>
                  <a:schemeClr val="tx1"/>
                </a:solidFill>
              </a:rPr>
              <a:t>(Попович): </a:t>
            </a:r>
            <a:r>
              <a:rPr lang="ru-RU" sz="1600" b="1" i="1" dirty="0">
                <a:solidFill>
                  <a:schemeClr val="tx1"/>
                </a:solidFill>
              </a:rPr>
              <a:t>«Как безмерно они сомневались в воскресшем Христе! Сомневались всеми сомнениями всех веков. Такова человеческая природа, особенно такая, которая веками и веками дружила и </a:t>
            </a:r>
            <a:r>
              <a:rPr lang="ru-RU" sz="1600" b="1" i="1" dirty="0" err="1">
                <a:solidFill>
                  <a:schemeClr val="tx1"/>
                </a:solidFill>
              </a:rPr>
              <a:t>приятельствовала</a:t>
            </a:r>
            <a:r>
              <a:rPr lang="ru-RU" sz="1600" b="1" i="1" dirty="0">
                <a:solidFill>
                  <a:schemeClr val="tx1"/>
                </a:solidFill>
              </a:rPr>
              <a:t> с богоборческими расположениями. По этому всеобщему человеческому </a:t>
            </a:r>
            <a:r>
              <a:rPr lang="ru-RU" sz="1600" b="1" i="1" dirty="0" smtClean="0">
                <a:solidFill>
                  <a:schemeClr val="tx1"/>
                </a:solidFill>
              </a:rPr>
              <a:t>атавизму </a:t>
            </a:r>
            <a:r>
              <a:rPr lang="ru-RU" sz="1600" b="1" i="1" dirty="0">
                <a:solidFill>
                  <a:schemeClr val="tx1"/>
                </a:solidFill>
              </a:rPr>
              <a:t>и сами апостолы едва поверили в воскресение Христово. А когда они уверовали, тогда они все до единого радостно пожертвовали и жизнями своими, и смертными телами своими, проповедуя воскресшего Господа Христа и Его Божественное </a:t>
            </a:r>
            <a:r>
              <a:rPr lang="ru-RU" sz="1600" b="1" i="1" dirty="0" smtClean="0">
                <a:solidFill>
                  <a:schemeClr val="tx1"/>
                </a:solidFill>
              </a:rPr>
              <a:t>Евангелие».</a:t>
            </a:r>
            <a:endParaRPr lang="ru-RU" sz="1600" b="1" i="1" dirty="0">
              <a:solidFill>
                <a:schemeClr val="tx1"/>
              </a:solidFill>
            </a:endParaRPr>
          </a:p>
        </p:txBody>
      </p:sp>
      <p:sp>
        <p:nvSpPr>
          <p:cNvPr id="7" name="Скругленный прямоугольник 6"/>
          <p:cNvSpPr/>
          <p:nvPr/>
        </p:nvSpPr>
        <p:spPr>
          <a:xfrm>
            <a:off x="323528" y="3645024"/>
            <a:ext cx="8640960" cy="2376264"/>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«как Бог и Творец, Я всегда имел власть над всем, - ибо «все служит Тебе», говорит Давид Богу (</a:t>
            </a:r>
            <a:r>
              <a:rPr lang="ru-RU" sz="1600" b="1" i="1" dirty="0" err="1">
                <a:solidFill>
                  <a:schemeClr val="tx1"/>
                </a:solidFill>
              </a:rPr>
              <a:t>Псал</a:t>
            </a:r>
            <a:r>
              <a:rPr lang="ru-RU" sz="1600" b="1" i="1" dirty="0">
                <a:solidFill>
                  <a:schemeClr val="tx1"/>
                </a:solidFill>
              </a:rPr>
              <a:t>. 118, 91), - но добровольного подчинения Я не имел; теперь же Я думаю иметь и его, ибо теперь Мне все покорится, когда крестом Своим Я победил имеющего державу смерти. Подчинение бывает двоякое: одно невольное, по которому все мы - рабы у Бога по неволе, как и демоны; но есть подчинение произвольное, по которому Павел был раб Христов. Прежде, когда все имели только непроизвольное подчинение, Спаситель имел власть над всем как бы вполовину, но после креста, когда </a:t>
            </a:r>
            <a:r>
              <a:rPr lang="ru-RU" sz="1600" b="1" i="1" dirty="0" err="1">
                <a:solidFill>
                  <a:schemeClr val="tx1"/>
                </a:solidFill>
              </a:rPr>
              <a:t>богопознание</a:t>
            </a:r>
            <a:r>
              <a:rPr lang="ru-RU" sz="1600" b="1" i="1" dirty="0">
                <a:solidFill>
                  <a:schemeClr val="tx1"/>
                </a:solidFill>
              </a:rPr>
              <a:t> стало доступно всем и когда все покорились добровольным подчинением, прилично говорит Христос, что «ныне Я получил всякую власть</a:t>
            </a:r>
            <a:r>
              <a:rPr lang="ru-RU" sz="1600" b="1" i="1" dirty="0" smtClean="0">
                <a:solidFill>
                  <a:schemeClr val="tx1"/>
                </a:solidFill>
              </a:rPr>
              <a:t>»».</a:t>
            </a:r>
            <a:endParaRPr lang="ru-RU" sz="1600" b="1" i="1" dirty="0">
              <a:solidFill>
                <a:schemeClr val="tx1"/>
              </a:solidFill>
            </a:endParaRPr>
          </a:p>
        </p:txBody>
      </p:sp>
      <p:sp>
        <p:nvSpPr>
          <p:cNvPr id="4" name="Скругленный прямоугольник 3"/>
          <p:cNvSpPr/>
          <p:nvPr/>
        </p:nvSpPr>
        <p:spPr>
          <a:xfrm>
            <a:off x="1043608" y="188640"/>
            <a:ext cx="7056784" cy="36004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ru-RU" sz="2200" b="1" dirty="0">
                <a:solidFill>
                  <a:schemeClr val="tx1"/>
                </a:solidFill>
              </a:rPr>
              <a:t>Явление воскресшего Господа ученикам в Галилее</a:t>
            </a:r>
            <a:endParaRPr lang="ru-RU" sz="2200" dirty="0">
              <a:solidFill>
                <a:schemeClr val="tx1"/>
              </a:solidFill>
            </a:endParaRPr>
          </a:p>
        </p:txBody>
      </p:sp>
      <p:sp>
        <p:nvSpPr>
          <p:cNvPr id="8" name="Скругленный прямоугольник 7"/>
          <p:cNvSpPr/>
          <p:nvPr/>
        </p:nvSpPr>
        <p:spPr>
          <a:xfrm>
            <a:off x="323528" y="3645024"/>
            <a:ext cx="8640960" cy="216024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как Единородный Сын Божий, Он от начала мира имел всякую власть на небе и на земле; теперь же, как Победитель ада и смерти, Он приобрел такую же власть над всем и по человечеству, как Искупитель мира. Явившись в мир, как человек, Сын Божий ограничил Себя в употреблении Своей Божественной власти, ибо не восхотел совершить дело спасения людей одним Своим всемогуществом. Через воскресение Он </a:t>
            </a:r>
            <a:r>
              <a:rPr lang="ru-RU" sz="1600" b="1" i="1" dirty="0" err="1">
                <a:solidFill>
                  <a:schemeClr val="tx1"/>
                </a:solidFill>
              </a:rPr>
              <a:t>восприял</a:t>
            </a:r>
            <a:r>
              <a:rPr lang="ru-RU" sz="1600" b="1" i="1" dirty="0">
                <a:solidFill>
                  <a:schemeClr val="tx1"/>
                </a:solidFill>
              </a:rPr>
              <a:t> всю полноту Своей Божественной власти уже, как Богочеловек, и от Него теперь зависело завершить все дело спасения людей ниспосланием Духа </a:t>
            </a:r>
            <a:r>
              <a:rPr lang="ru-RU" sz="1600" b="1" i="1" dirty="0" err="1">
                <a:solidFill>
                  <a:schemeClr val="tx1"/>
                </a:solidFill>
              </a:rPr>
              <a:t>Святаго</a:t>
            </a:r>
            <a:r>
              <a:rPr lang="ru-RU" sz="1600" b="1" i="1" dirty="0">
                <a:solidFill>
                  <a:schemeClr val="tx1"/>
                </a:solidFill>
              </a:rPr>
              <a:t>, учреждением Церкви Своей и посольством Апостолов на проповедь во весь </a:t>
            </a:r>
            <a:r>
              <a:rPr lang="ru-RU" sz="1600" b="1" i="1" dirty="0" smtClean="0">
                <a:solidFill>
                  <a:schemeClr val="tx1"/>
                </a:solidFill>
              </a:rPr>
              <a:t>мир».</a:t>
            </a:r>
            <a:endParaRPr lang="ru-RU" sz="1600" b="1" i="1" dirty="0">
              <a:solidFill>
                <a:schemeClr val="tx1"/>
              </a:solidFill>
            </a:endParaRPr>
          </a:p>
        </p:txBody>
      </p:sp>
      <p:sp>
        <p:nvSpPr>
          <p:cNvPr id="2" name="Скругленный прямоугольник 1"/>
          <p:cNvSpPr/>
          <p:nvPr/>
        </p:nvSpPr>
        <p:spPr>
          <a:xfrm>
            <a:off x="251520" y="5661248"/>
            <a:ext cx="8712968" cy="1008112"/>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a:t>
            </a:r>
            <a:r>
              <a:rPr lang="ru-RU" sz="1600" b="1" dirty="0">
                <a:solidFill>
                  <a:schemeClr val="tx1"/>
                </a:solidFill>
              </a:rPr>
              <a:t>Иоанн: </a:t>
            </a:r>
            <a:r>
              <a:rPr lang="ru-RU" sz="1600" b="1" i="1" dirty="0">
                <a:solidFill>
                  <a:schemeClr val="tx1"/>
                </a:solidFill>
              </a:rPr>
              <a:t>«Не с ними только будет находиться, говорит Он, но и со всеми теми, которые после них будут веровать. Апостолы не могли пребыть до скончания века; но Он говорит ко всем верным, как бы к одному телу. Не говорите Мне, сказал он, о препятствиях и трудностях: с вами Я, который делаю все легким!».</a:t>
            </a:r>
          </a:p>
        </p:txBody>
      </p:sp>
      <p:sp>
        <p:nvSpPr>
          <p:cNvPr id="10" name="Скругленный прямоугольник 9"/>
          <p:cNvSpPr/>
          <p:nvPr/>
        </p:nvSpPr>
        <p:spPr>
          <a:xfrm>
            <a:off x="323528" y="4725144"/>
            <a:ext cx="8640960" cy="180020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Это значит, что </a:t>
            </a:r>
            <a:r>
              <a:rPr lang="ru-RU" sz="1600" b="1" i="1" dirty="0" err="1">
                <a:solidFill>
                  <a:schemeClr val="tx1"/>
                </a:solidFill>
              </a:rPr>
              <a:t>крещающие</a:t>
            </a:r>
            <a:r>
              <a:rPr lang="ru-RU" sz="1600" b="1" i="1" dirty="0">
                <a:solidFill>
                  <a:schemeClr val="tx1"/>
                </a:solidFill>
              </a:rPr>
              <a:t> действуют не сами от себя, но по власти, </a:t>
            </a:r>
            <a:r>
              <a:rPr lang="ru-RU" sz="1600" b="1" i="1" dirty="0" smtClean="0">
                <a:solidFill>
                  <a:schemeClr val="tx1"/>
                </a:solidFill>
              </a:rPr>
              <a:t>да-</a:t>
            </a:r>
            <a:r>
              <a:rPr lang="ru-RU" sz="1600" b="1" i="1" dirty="0" err="1" smtClean="0">
                <a:solidFill>
                  <a:schemeClr val="tx1"/>
                </a:solidFill>
              </a:rPr>
              <a:t>руемой</a:t>
            </a:r>
            <a:r>
              <a:rPr lang="ru-RU" sz="1600" b="1" i="1" dirty="0" smtClean="0">
                <a:solidFill>
                  <a:schemeClr val="tx1"/>
                </a:solidFill>
              </a:rPr>
              <a:t> </a:t>
            </a:r>
            <a:r>
              <a:rPr lang="ru-RU" sz="1600" b="1" i="1" dirty="0">
                <a:solidFill>
                  <a:schemeClr val="tx1"/>
                </a:solidFill>
              </a:rPr>
              <a:t>им от Самого </a:t>
            </a:r>
            <a:r>
              <a:rPr lang="ru-RU" sz="1600" b="1" i="1" dirty="0" err="1">
                <a:solidFill>
                  <a:schemeClr val="tx1"/>
                </a:solidFill>
              </a:rPr>
              <a:t>Триипостасного</a:t>
            </a:r>
            <a:r>
              <a:rPr lang="ru-RU" sz="1600" b="1" i="1" dirty="0">
                <a:solidFill>
                  <a:schemeClr val="tx1"/>
                </a:solidFill>
              </a:rPr>
              <a:t> Бога, а </a:t>
            </a:r>
            <a:r>
              <a:rPr lang="ru-RU" sz="1600" b="1" i="1" dirty="0" err="1">
                <a:solidFill>
                  <a:schemeClr val="tx1"/>
                </a:solidFill>
              </a:rPr>
              <a:t>крещаемые</a:t>
            </a:r>
            <a:r>
              <a:rPr lang="ru-RU" sz="1600" b="1" i="1" dirty="0">
                <a:solidFill>
                  <a:schemeClr val="tx1"/>
                </a:solidFill>
              </a:rPr>
              <a:t> принимают на себя через это обязанность веровать во Святую Троицу и посвящать свою жизнь призвавшему их, </a:t>
            </a:r>
            <a:r>
              <a:rPr lang="ru-RU" sz="1600" b="1" i="1" dirty="0" smtClean="0">
                <a:solidFill>
                  <a:schemeClr val="tx1"/>
                </a:solidFill>
              </a:rPr>
              <a:t>иску-пившему </a:t>
            </a:r>
            <a:r>
              <a:rPr lang="ru-RU" sz="1600" b="1" i="1" dirty="0">
                <a:solidFill>
                  <a:schemeClr val="tx1"/>
                </a:solidFill>
              </a:rPr>
              <a:t>и возродившему </a:t>
            </a:r>
            <a:r>
              <a:rPr lang="ru-RU" sz="1600" b="1" i="1" dirty="0" err="1">
                <a:solidFill>
                  <a:schemeClr val="tx1"/>
                </a:solidFill>
              </a:rPr>
              <a:t>Триипостасному</a:t>
            </a:r>
            <a:r>
              <a:rPr lang="ru-RU" sz="1600" b="1" i="1" dirty="0">
                <a:solidFill>
                  <a:schemeClr val="tx1"/>
                </a:solidFill>
              </a:rPr>
              <a:t> Божеству. Крещение есть знамение </a:t>
            </a:r>
            <a:r>
              <a:rPr lang="ru-RU" sz="1600" b="1" i="1" dirty="0" err="1">
                <a:solidFill>
                  <a:schemeClr val="tx1"/>
                </a:solidFill>
              </a:rPr>
              <a:t>омытия</a:t>
            </a:r>
            <a:r>
              <a:rPr lang="ru-RU" sz="1600" b="1" i="1" dirty="0">
                <a:solidFill>
                  <a:schemeClr val="tx1"/>
                </a:solidFill>
              </a:rPr>
              <a:t> грехов человека невидимым действием </a:t>
            </a:r>
            <a:r>
              <a:rPr lang="ru-RU" sz="1600" b="1" i="1" dirty="0" err="1">
                <a:solidFill>
                  <a:schemeClr val="tx1"/>
                </a:solidFill>
              </a:rPr>
              <a:t>Святаго</a:t>
            </a:r>
            <a:r>
              <a:rPr lang="ru-RU" sz="1600" b="1" i="1" dirty="0">
                <a:solidFill>
                  <a:schemeClr val="tx1"/>
                </a:solidFill>
              </a:rPr>
              <a:t> Духа и знак его вступления в Церковь Христову для новой, возрожденной в Боге жизни. Крещение должно сопровождаться научением </a:t>
            </a:r>
            <a:r>
              <a:rPr lang="ru-RU" sz="1600" b="1" i="1" dirty="0" err="1">
                <a:solidFill>
                  <a:schemeClr val="tx1"/>
                </a:solidFill>
              </a:rPr>
              <a:t>крещаемых</a:t>
            </a:r>
            <a:r>
              <a:rPr lang="ru-RU" sz="1600" b="1" i="1" dirty="0">
                <a:solidFill>
                  <a:schemeClr val="tx1"/>
                </a:solidFill>
              </a:rPr>
              <a:t> всему тому, что заповедано Христом Спасителем</a:t>
            </a:r>
            <a:r>
              <a:rPr lang="ru-RU" sz="1600" b="1" i="1" dirty="0" smtClean="0">
                <a:solidFill>
                  <a:schemeClr val="tx1"/>
                </a:solidFill>
              </a:rPr>
              <a:t>».</a:t>
            </a:r>
            <a:endParaRPr lang="ru-RU" sz="1600" b="1" i="1" dirty="0">
              <a:solidFill>
                <a:schemeClr val="tx1"/>
              </a:solidFill>
            </a:endParaRPr>
          </a:p>
        </p:txBody>
      </p:sp>
      <p:sp>
        <p:nvSpPr>
          <p:cNvPr id="11" name="Скругленный прямоугольник 10"/>
          <p:cNvSpPr/>
          <p:nvPr/>
        </p:nvSpPr>
        <p:spPr>
          <a:xfrm>
            <a:off x="323528" y="5445224"/>
            <a:ext cx="8640960" cy="1080120"/>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«От </a:t>
            </a:r>
            <a:r>
              <a:rPr lang="ru-RU" sz="1600" b="1" i="1" dirty="0">
                <a:solidFill>
                  <a:schemeClr val="tx1"/>
                </a:solidFill>
              </a:rPr>
              <a:t>человеческого греха весь мир пришел в расстройство, и зло стало в нем </a:t>
            </a:r>
            <a:r>
              <a:rPr lang="ru-RU" sz="1600" b="1" i="1" dirty="0" smtClean="0">
                <a:solidFill>
                  <a:schemeClr val="tx1"/>
                </a:solidFill>
              </a:rPr>
              <a:t>господ-</a:t>
            </a:r>
            <a:r>
              <a:rPr lang="ru-RU" sz="1600" b="1" i="1" dirty="0" err="1" smtClean="0">
                <a:solidFill>
                  <a:schemeClr val="tx1"/>
                </a:solidFill>
              </a:rPr>
              <a:t>ствовать</a:t>
            </a:r>
            <a:r>
              <a:rPr lang="ru-RU" sz="1600" b="1" i="1" dirty="0">
                <a:solidFill>
                  <a:schemeClr val="tx1"/>
                </a:solidFill>
              </a:rPr>
              <a:t>: уверовавшие во Христа-Искупителя получат власть и силу побеждать это зло и восстанавливать утраченную миром гармонию. Эти чудеса, как свидетельствует вся </a:t>
            </a:r>
            <a:r>
              <a:rPr lang="ru-RU" sz="1600" b="1" i="1" dirty="0" smtClean="0">
                <a:solidFill>
                  <a:schemeClr val="tx1"/>
                </a:solidFill>
              </a:rPr>
              <a:t>да-</a:t>
            </a:r>
            <a:r>
              <a:rPr lang="ru-RU" sz="1600" b="1" i="1" dirty="0" err="1" smtClean="0">
                <a:solidFill>
                  <a:schemeClr val="tx1"/>
                </a:solidFill>
              </a:rPr>
              <a:t>льнейшая</a:t>
            </a:r>
            <a:r>
              <a:rPr lang="ru-RU" sz="1600" b="1" i="1" dirty="0" smtClean="0">
                <a:solidFill>
                  <a:schemeClr val="tx1"/>
                </a:solidFill>
              </a:rPr>
              <a:t> </a:t>
            </a:r>
            <a:r>
              <a:rPr lang="ru-RU" sz="1600" b="1" i="1" dirty="0">
                <a:solidFill>
                  <a:schemeClr val="tx1"/>
                </a:solidFill>
              </a:rPr>
              <a:t>история Церкви, действительно творили апостолы и все истинные христиане</a:t>
            </a:r>
            <a:r>
              <a:rPr lang="ru-RU" sz="1600" b="1" i="1" dirty="0" smtClean="0">
                <a:solidFill>
                  <a:schemeClr val="tx1"/>
                </a:solidFill>
              </a:rPr>
              <a:t>».</a:t>
            </a:r>
            <a:endParaRPr lang="ru-RU" sz="1600" b="1" i="1" dirty="0">
              <a:solidFill>
                <a:schemeClr val="tx1"/>
              </a:solidFill>
            </a:endParaRPr>
          </a:p>
        </p:txBody>
      </p:sp>
      <p:sp>
        <p:nvSpPr>
          <p:cNvPr id="12" name="Скругленный прямоугольник 11"/>
          <p:cNvSpPr/>
          <p:nvPr/>
        </p:nvSpPr>
        <p:spPr>
          <a:xfrm>
            <a:off x="323528" y="5445224"/>
            <a:ext cx="8640960" cy="1224136"/>
          </a:xfrm>
          <a:prstGeom prst="roundRect">
            <a:avLst/>
          </a:prstGeom>
          <a:solidFill>
            <a:schemeClr val="accent3">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Григорий </a:t>
            </a:r>
            <a:r>
              <a:rPr lang="ru-RU" sz="1600" b="1" dirty="0" err="1" smtClean="0">
                <a:solidFill>
                  <a:schemeClr val="tx1"/>
                </a:solidFill>
              </a:rPr>
              <a:t>Двоеслов</a:t>
            </a:r>
            <a:r>
              <a:rPr lang="ru-RU" sz="1600" b="1" i="1" dirty="0" smtClean="0">
                <a:solidFill>
                  <a:schemeClr val="tx1"/>
                </a:solidFill>
              </a:rPr>
              <a:t>: </a:t>
            </a:r>
            <a:r>
              <a:rPr lang="ru-RU" sz="1600" b="1" i="1" dirty="0">
                <a:solidFill>
                  <a:schemeClr val="tx1"/>
                </a:solidFill>
              </a:rPr>
              <a:t>«Если вы, братья любезные, не творите тех знамений, кои были необходимы при начале Церкви Христовой, то по сему одному не исключайте себя из числа верующих. Чудеса нужны были только для распространения веры, подобно как и мы, насаждая деревья, дотоле только поливаем их водою, пока они укоренятся, а когда они вырастут и пустят глубокие корни свои в землю, то перестаем их поливать</a:t>
            </a:r>
            <a:r>
              <a:rPr lang="ru-RU" sz="1600" b="1" i="1" dirty="0" smtClean="0">
                <a:solidFill>
                  <a:schemeClr val="tx1"/>
                </a:solidFill>
              </a:rPr>
              <a:t>».</a:t>
            </a:r>
            <a:endParaRPr lang="ru-RU" sz="1600" b="1" i="1" dirty="0">
              <a:solidFill>
                <a:schemeClr val="tx1"/>
              </a:solidFill>
            </a:endParaRPr>
          </a:p>
        </p:txBody>
      </p:sp>
    </p:spTree>
    <p:extLst>
      <p:ext uri="{BB962C8B-B14F-4D97-AF65-F5344CB8AC3E}">
        <p14:creationId xmlns:p14="http://schemas.microsoft.com/office/powerpoint/2010/main" val="2743201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wipe(down)">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down)">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1" nodeType="clickEffect">
                                  <p:stCondLst>
                                    <p:cond delay="0"/>
                                  </p:stCondLst>
                                  <p:childTnLst>
                                    <p:animEffect transition="out" filter="fade">
                                      <p:cBhvr>
                                        <p:cTn id="19" dur="500"/>
                                        <p:tgtEl>
                                          <p:spTgt spid="3"/>
                                        </p:tgtEl>
                                      </p:cBhvr>
                                    </p:animEffect>
                                    <p:set>
                                      <p:cBhvr>
                                        <p:cTn id="20" dur="1" fill="hold">
                                          <p:stCondLst>
                                            <p:cond delay="499"/>
                                          </p:stCondLst>
                                        </p:cTn>
                                        <p:tgtEl>
                                          <p:spTgt spid="3"/>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ipe(down)">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10" presetClass="exit" presetSubtype="0" fill="hold" grpId="1" nodeType="clickEffect">
                                  <p:stCondLst>
                                    <p:cond delay="0"/>
                                  </p:stCondLst>
                                  <p:childTnLst>
                                    <p:animEffect transition="out" filter="fade">
                                      <p:cBhvr>
                                        <p:cTn id="29" dur="500"/>
                                        <p:tgtEl>
                                          <p:spTgt spid="6"/>
                                        </p:tgtEl>
                                      </p:cBhvr>
                                    </p:animEffect>
                                    <p:set>
                                      <p:cBhvr>
                                        <p:cTn id="30" dur="1" fill="hold">
                                          <p:stCondLst>
                                            <p:cond delay="499"/>
                                          </p:stCondLst>
                                        </p:cTn>
                                        <p:tgtEl>
                                          <p:spTgt spid="6"/>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wipe(down)">
                                      <p:cBhvr>
                                        <p:cTn id="35" dur="500"/>
                                        <p:tgtEl>
                                          <p:spTgt spid="7"/>
                                        </p:tgtEl>
                                      </p:cBhvr>
                                    </p:animEffect>
                                  </p:childTnLst>
                                </p:cTn>
                              </p:par>
                            </p:childTnLst>
                          </p:cTn>
                        </p:par>
                      </p:childTnLst>
                    </p:cTn>
                  </p:par>
                  <p:par>
                    <p:cTn id="36" fill="hold">
                      <p:stCondLst>
                        <p:cond delay="indefinite"/>
                      </p:stCondLst>
                      <p:childTnLst>
                        <p:par>
                          <p:cTn id="37" fill="hold">
                            <p:stCondLst>
                              <p:cond delay="0"/>
                            </p:stCondLst>
                            <p:childTnLst>
                              <p:par>
                                <p:cTn id="38" presetID="10" presetClass="exit" presetSubtype="0" fill="hold" grpId="1" nodeType="clickEffect">
                                  <p:stCondLst>
                                    <p:cond delay="0"/>
                                  </p:stCondLst>
                                  <p:childTnLst>
                                    <p:animEffect transition="out" filter="fade">
                                      <p:cBhvr>
                                        <p:cTn id="39" dur="500"/>
                                        <p:tgtEl>
                                          <p:spTgt spid="7"/>
                                        </p:tgtEl>
                                      </p:cBhvr>
                                    </p:animEffect>
                                    <p:set>
                                      <p:cBhvr>
                                        <p:cTn id="40" dur="1" fill="hold">
                                          <p:stCondLst>
                                            <p:cond delay="499"/>
                                          </p:stCondLst>
                                        </p:cTn>
                                        <p:tgtEl>
                                          <p:spTgt spid="7"/>
                                        </p:tgtEl>
                                        <p:attrNameLst>
                                          <p:attrName>style.visibility</p:attrName>
                                        </p:attrNameLst>
                                      </p:cBhvr>
                                      <p:to>
                                        <p:strVal val="hidden"/>
                                      </p:to>
                                    </p:set>
                                  </p:childTnLst>
                                </p:cTn>
                              </p:par>
                            </p:childTnLst>
                          </p:cTn>
                        </p:par>
                        <p:par>
                          <p:cTn id="41" fill="hold">
                            <p:stCondLst>
                              <p:cond delay="500"/>
                            </p:stCondLst>
                            <p:childTnLst>
                              <p:par>
                                <p:cTn id="42" presetID="22" presetClass="entr" presetSubtype="4" fill="hold" grpId="0" nodeType="afterEffect">
                                  <p:stCondLst>
                                    <p:cond delay="0"/>
                                  </p:stCondLst>
                                  <p:childTnLst>
                                    <p:set>
                                      <p:cBhvr>
                                        <p:cTn id="43" dur="1" fill="hold">
                                          <p:stCondLst>
                                            <p:cond delay="0"/>
                                          </p:stCondLst>
                                        </p:cTn>
                                        <p:tgtEl>
                                          <p:spTgt spid="8"/>
                                        </p:tgtEl>
                                        <p:attrNameLst>
                                          <p:attrName>style.visibility</p:attrName>
                                        </p:attrNameLst>
                                      </p:cBhvr>
                                      <p:to>
                                        <p:strVal val="visible"/>
                                      </p:to>
                                    </p:set>
                                    <p:animEffect transition="in" filter="wipe(down)">
                                      <p:cBhvr>
                                        <p:cTn id="44" dur="500"/>
                                        <p:tgtEl>
                                          <p:spTgt spid="8"/>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xit" presetSubtype="0" fill="hold" grpId="1" nodeType="clickEffect">
                                  <p:stCondLst>
                                    <p:cond delay="0"/>
                                  </p:stCondLst>
                                  <p:childTnLst>
                                    <p:animEffect transition="out" filter="fade">
                                      <p:cBhvr>
                                        <p:cTn id="48" dur="500"/>
                                        <p:tgtEl>
                                          <p:spTgt spid="8"/>
                                        </p:tgtEl>
                                      </p:cBhvr>
                                    </p:animEffect>
                                    <p:set>
                                      <p:cBhvr>
                                        <p:cTn id="49" dur="1" fill="hold">
                                          <p:stCondLst>
                                            <p:cond delay="499"/>
                                          </p:stCondLst>
                                        </p:cTn>
                                        <p:tgtEl>
                                          <p:spTgt spid="8"/>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22" presetClass="entr" presetSubtype="4" fill="hold" grpId="0" nodeType="clickEffect">
                                  <p:stCondLst>
                                    <p:cond delay="0"/>
                                  </p:stCondLst>
                                  <p:childTnLst>
                                    <p:set>
                                      <p:cBhvr>
                                        <p:cTn id="53" dur="1" fill="hold">
                                          <p:stCondLst>
                                            <p:cond delay="0"/>
                                          </p:stCondLst>
                                        </p:cTn>
                                        <p:tgtEl>
                                          <p:spTgt spid="9"/>
                                        </p:tgtEl>
                                        <p:attrNameLst>
                                          <p:attrName>style.visibility</p:attrName>
                                        </p:attrNameLst>
                                      </p:cBhvr>
                                      <p:to>
                                        <p:strVal val="visible"/>
                                      </p:to>
                                    </p:set>
                                    <p:animEffect transition="in" filter="wipe(down)">
                                      <p:cBhvr>
                                        <p:cTn id="54" dur="500"/>
                                        <p:tgtEl>
                                          <p:spTgt spid="9"/>
                                        </p:tgtEl>
                                      </p:cBhvr>
                                    </p:animEffect>
                                  </p:childTnLst>
                                </p:cTn>
                              </p:par>
                            </p:childTnLst>
                          </p:cTn>
                        </p:par>
                      </p:childTnLst>
                    </p:cTn>
                  </p:par>
                  <p:par>
                    <p:cTn id="55" fill="hold">
                      <p:stCondLst>
                        <p:cond delay="indefinite"/>
                      </p:stCondLst>
                      <p:childTnLst>
                        <p:par>
                          <p:cTn id="56" fill="hold">
                            <p:stCondLst>
                              <p:cond delay="0"/>
                            </p:stCondLst>
                            <p:childTnLst>
                              <p:par>
                                <p:cTn id="57" presetID="10" presetClass="exit" presetSubtype="0" fill="hold" grpId="1" nodeType="clickEffect">
                                  <p:stCondLst>
                                    <p:cond delay="0"/>
                                  </p:stCondLst>
                                  <p:childTnLst>
                                    <p:animEffect transition="out" filter="fade">
                                      <p:cBhvr>
                                        <p:cTn id="58" dur="500"/>
                                        <p:tgtEl>
                                          <p:spTgt spid="9"/>
                                        </p:tgtEl>
                                      </p:cBhvr>
                                    </p:animEffect>
                                    <p:set>
                                      <p:cBhvr>
                                        <p:cTn id="59" dur="1" fill="hold">
                                          <p:stCondLst>
                                            <p:cond delay="499"/>
                                          </p:stCondLst>
                                        </p:cTn>
                                        <p:tgtEl>
                                          <p:spTgt spid="9"/>
                                        </p:tgtEl>
                                        <p:attrNameLst>
                                          <p:attrName>style.visibility</p:attrName>
                                        </p:attrNameLst>
                                      </p:cBhvr>
                                      <p:to>
                                        <p:strVal val="hidden"/>
                                      </p:to>
                                    </p:set>
                                  </p:childTnLst>
                                </p:cTn>
                              </p:par>
                            </p:childTnLst>
                          </p:cTn>
                        </p:par>
                      </p:childTnLst>
                    </p:cTn>
                  </p:par>
                  <p:par>
                    <p:cTn id="60" fill="hold">
                      <p:stCondLst>
                        <p:cond delay="indefinite"/>
                      </p:stCondLst>
                      <p:childTnLst>
                        <p:par>
                          <p:cTn id="61" fill="hold">
                            <p:stCondLst>
                              <p:cond delay="0"/>
                            </p:stCondLst>
                            <p:childTnLst>
                              <p:par>
                                <p:cTn id="62" presetID="22" presetClass="entr" presetSubtype="4" fill="hold" grpId="0" nodeType="clickEffect">
                                  <p:stCondLst>
                                    <p:cond delay="0"/>
                                  </p:stCondLst>
                                  <p:childTnLst>
                                    <p:set>
                                      <p:cBhvr>
                                        <p:cTn id="63" dur="1" fill="hold">
                                          <p:stCondLst>
                                            <p:cond delay="0"/>
                                          </p:stCondLst>
                                        </p:cTn>
                                        <p:tgtEl>
                                          <p:spTgt spid="10"/>
                                        </p:tgtEl>
                                        <p:attrNameLst>
                                          <p:attrName>style.visibility</p:attrName>
                                        </p:attrNameLst>
                                      </p:cBhvr>
                                      <p:to>
                                        <p:strVal val="visible"/>
                                      </p:to>
                                    </p:set>
                                    <p:animEffect transition="in" filter="wipe(down)">
                                      <p:cBhvr>
                                        <p:cTn id="64" dur="500"/>
                                        <p:tgtEl>
                                          <p:spTgt spid="10"/>
                                        </p:tgtEl>
                                      </p:cBhvr>
                                    </p:animEffect>
                                  </p:childTnLst>
                                </p:cTn>
                              </p:par>
                            </p:childTnLst>
                          </p:cTn>
                        </p:par>
                      </p:childTnLst>
                    </p:cTn>
                  </p:par>
                  <p:par>
                    <p:cTn id="65" fill="hold">
                      <p:stCondLst>
                        <p:cond delay="indefinite"/>
                      </p:stCondLst>
                      <p:childTnLst>
                        <p:par>
                          <p:cTn id="66" fill="hold">
                            <p:stCondLst>
                              <p:cond delay="0"/>
                            </p:stCondLst>
                            <p:childTnLst>
                              <p:par>
                                <p:cTn id="67" presetID="10" presetClass="exit" presetSubtype="0" fill="hold" grpId="1" nodeType="clickEffect">
                                  <p:stCondLst>
                                    <p:cond delay="0"/>
                                  </p:stCondLst>
                                  <p:childTnLst>
                                    <p:animEffect transition="out" filter="fade">
                                      <p:cBhvr>
                                        <p:cTn id="68" dur="500"/>
                                        <p:tgtEl>
                                          <p:spTgt spid="10"/>
                                        </p:tgtEl>
                                      </p:cBhvr>
                                    </p:animEffect>
                                    <p:set>
                                      <p:cBhvr>
                                        <p:cTn id="69" dur="1" fill="hold">
                                          <p:stCondLst>
                                            <p:cond delay="499"/>
                                          </p:stCondLst>
                                        </p:cTn>
                                        <p:tgtEl>
                                          <p:spTgt spid="10"/>
                                        </p:tgtEl>
                                        <p:attrNameLst>
                                          <p:attrName>style.visibility</p:attrName>
                                        </p:attrNameLst>
                                      </p:cBhvr>
                                      <p:to>
                                        <p:strVal val="hidden"/>
                                      </p:to>
                                    </p:set>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grpId="0" nodeType="clickEffect">
                                  <p:stCondLst>
                                    <p:cond delay="0"/>
                                  </p:stCondLst>
                                  <p:childTnLst>
                                    <p:set>
                                      <p:cBhvr>
                                        <p:cTn id="73" dur="1" fill="hold">
                                          <p:stCondLst>
                                            <p:cond delay="0"/>
                                          </p:stCondLst>
                                        </p:cTn>
                                        <p:tgtEl>
                                          <p:spTgt spid="2"/>
                                        </p:tgtEl>
                                        <p:attrNameLst>
                                          <p:attrName>style.visibility</p:attrName>
                                        </p:attrNameLst>
                                      </p:cBhvr>
                                      <p:to>
                                        <p:strVal val="visible"/>
                                      </p:to>
                                    </p:set>
                                    <p:animEffect transition="in" filter="wipe(down)">
                                      <p:cBhvr>
                                        <p:cTn id="74" dur="500"/>
                                        <p:tgtEl>
                                          <p:spTgt spid="2"/>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xit" presetSubtype="0" fill="hold" grpId="1" nodeType="clickEffect">
                                  <p:stCondLst>
                                    <p:cond delay="0"/>
                                  </p:stCondLst>
                                  <p:childTnLst>
                                    <p:animEffect transition="out" filter="fade">
                                      <p:cBhvr>
                                        <p:cTn id="78" dur="500"/>
                                        <p:tgtEl>
                                          <p:spTgt spid="2"/>
                                        </p:tgtEl>
                                      </p:cBhvr>
                                    </p:animEffect>
                                    <p:set>
                                      <p:cBhvr>
                                        <p:cTn id="79" dur="1" fill="hold">
                                          <p:stCondLst>
                                            <p:cond delay="499"/>
                                          </p:stCondLst>
                                        </p:cTn>
                                        <p:tgtEl>
                                          <p:spTgt spid="2"/>
                                        </p:tgtEl>
                                        <p:attrNameLst>
                                          <p:attrName>style.visibility</p:attrName>
                                        </p:attrNameLst>
                                      </p:cBhvr>
                                      <p:to>
                                        <p:strVal val="hidden"/>
                                      </p:to>
                                    </p:set>
                                  </p:childTnLst>
                                </p:cTn>
                              </p:par>
                            </p:childTnLst>
                          </p:cTn>
                        </p:par>
                      </p:childTnLst>
                    </p:cTn>
                  </p:par>
                  <p:par>
                    <p:cTn id="80" fill="hold">
                      <p:stCondLst>
                        <p:cond delay="indefinite"/>
                      </p:stCondLst>
                      <p:childTnLst>
                        <p:par>
                          <p:cTn id="81" fill="hold">
                            <p:stCondLst>
                              <p:cond delay="0"/>
                            </p:stCondLst>
                            <p:childTnLst>
                              <p:par>
                                <p:cTn id="82" presetID="22" presetClass="entr" presetSubtype="4" fill="hold" grpId="0" nodeType="clickEffect">
                                  <p:stCondLst>
                                    <p:cond delay="0"/>
                                  </p:stCondLst>
                                  <p:childTnLst>
                                    <p:set>
                                      <p:cBhvr>
                                        <p:cTn id="83" dur="1" fill="hold">
                                          <p:stCondLst>
                                            <p:cond delay="0"/>
                                          </p:stCondLst>
                                        </p:cTn>
                                        <p:tgtEl>
                                          <p:spTgt spid="11"/>
                                        </p:tgtEl>
                                        <p:attrNameLst>
                                          <p:attrName>style.visibility</p:attrName>
                                        </p:attrNameLst>
                                      </p:cBhvr>
                                      <p:to>
                                        <p:strVal val="visible"/>
                                      </p:to>
                                    </p:set>
                                    <p:animEffect transition="in" filter="wipe(down)">
                                      <p:cBhvr>
                                        <p:cTn id="84" dur="500"/>
                                        <p:tgtEl>
                                          <p:spTgt spid="11"/>
                                        </p:tgtEl>
                                      </p:cBhvr>
                                    </p:animEffect>
                                  </p:childTnLst>
                                </p:cTn>
                              </p:par>
                            </p:childTnLst>
                          </p:cTn>
                        </p:par>
                      </p:childTnLst>
                    </p:cTn>
                  </p:par>
                  <p:par>
                    <p:cTn id="85" fill="hold">
                      <p:stCondLst>
                        <p:cond delay="indefinite"/>
                      </p:stCondLst>
                      <p:childTnLst>
                        <p:par>
                          <p:cTn id="86" fill="hold">
                            <p:stCondLst>
                              <p:cond delay="0"/>
                            </p:stCondLst>
                            <p:childTnLst>
                              <p:par>
                                <p:cTn id="87" presetID="10" presetClass="exit" presetSubtype="0" fill="hold" grpId="1" nodeType="clickEffect">
                                  <p:stCondLst>
                                    <p:cond delay="0"/>
                                  </p:stCondLst>
                                  <p:childTnLst>
                                    <p:animEffect transition="out" filter="fade">
                                      <p:cBhvr>
                                        <p:cTn id="88" dur="500"/>
                                        <p:tgtEl>
                                          <p:spTgt spid="11"/>
                                        </p:tgtEl>
                                      </p:cBhvr>
                                    </p:animEffect>
                                    <p:set>
                                      <p:cBhvr>
                                        <p:cTn id="89" dur="1" fill="hold">
                                          <p:stCondLst>
                                            <p:cond delay="499"/>
                                          </p:stCondLst>
                                        </p:cTn>
                                        <p:tgtEl>
                                          <p:spTgt spid="11"/>
                                        </p:tgtEl>
                                        <p:attrNameLst>
                                          <p:attrName>style.visibility</p:attrName>
                                        </p:attrNameLst>
                                      </p:cBhvr>
                                      <p:to>
                                        <p:strVal val="hidden"/>
                                      </p:to>
                                    </p:set>
                                  </p:childTnLst>
                                </p:cTn>
                              </p:par>
                            </p:childTnLst>
                          </p:cTn>
                        </p:par>
                      </p:childTnLst>
                    </p:cTn>
                  </p:par>
                  <p:par>
                    <p:cTn id="90" fill="hold">
                      <p:stCondLst>
                        <p:cond delay="indefinite"/>
                      </p:stCondLst>
                      <p:childTnLst>
                        <p:par>
                          <p:cTn id="91" fill="hold">
                            <p:stCondLst>
                              <p:cond delay="0"/>
                            </p:stCondLst>
                            <p:childTnLst>
                              <p:par>
                                <p:cTn id="92" presetID="22" presetClass="entr" presetSubtype="4" fill="hold" grpId="0" nodeType="clickEffect">
                                  <p:stCondLst>
                                    <p:cond delay="0"/>
                                  </p:stCondLst>
                                  <p:childTnLst>
                                    <p:set>
                                      <p:cBhvr>
                                        <p:cTn id="93" dur="1" fill="hold">
                                          <p:stCondLst>
                                            <p:cond delay="0"/>
                                          </p:stCondLst>
                                        </p:cTn>
                                        <p:tgtEl>
                                          <p:spTgt spid="12"/>
                                        </p:tgtEl>
                                        <p:attrNameLst>
                                          <p:attrName>style.visibility</p:attrName>
                                        </p:attrNameLst>
                                      </p:cBhvr>
                                      <p:to>
                                        <p:strVal val="visible"/>
                                      </p:to>
                                    </p:set>
                                    <p:animEffect transition="in" filter="wipe(down)">
                                      <p:cBhvr>
                                        <p:cTn id="94" dur="500"/>
                                        <p:tgtEl>
                                          <p:spTgt spid="12"/>
                                        </p:tgtEl>
                                      </p:cBhvr>
                                    </p:animEffect>
                                  </p:childTnLst>
                                </p:cTn>
                              </p:par>
                            </p:childTnLst>
                          </p:cTn>
                        </p:par>
                      </p:childTnLst>
                    </p:cTn>
                  </p:par>
                  <p:par>
                    <p:cTn id="95" fill="hold">
                      <p:stCondLst>
                        <p:cond delay="indefinite"/>
                      </p:stCondLst>
                      <p:childTnLst>
                        <p:par>
                          <p:cTn id="96" fill="hold">
                            <p:stCondLst>
                              <p:cond delay="0"/>
                            </p:stCondLst>
                            <p:childTnLst>
                              <p:par>
                                <p:cTn id="97" presetID="10" presetClass="exit" presetSubtype="0" fill="hold" grpId="1" nodeType="clickEffect">
                                  <p:stCondLst>
                                    <p:cond delay="0"/>
                                  </p:stCondLst>
                                  <p:childTnLst>
                                    <p:animEffect transition="out" filter="fade">
                                      <p:cBhvr>
                                        <p:cTn id="98" dur="500"/>
                                        <p:tgtEl>
                                          <p:spTgt spid="12"/>
                                        </p:tgtEl>
                                      </p:cBhvr>
                                    </p:animEffect>
                                    <p:set>
                                      <p:cBhvr>
                                        <p:cTn id="99"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9" grpId="1" animBg="1"/>
      <p:bldP spid="3" grpId="0" animBg="1"/>
      <p:bldP spid="3" grpId="1" animBg="1"/>
      <p:bldP spid="6" grpId="0" animBg="1"/>
      <p:bldP spid="6" grpId="1" animBg="1"/>
      <p:bldP spid="7" grpId="0" animBg="1"/>
      <p:bldP spid="7" grpId="1" animBg="1"/>
      <p:bldP spid="4" grpId="0" animBg="1"/>
      <p:bldP spid="8" grpId="0" animBg="1"/>
      <p:bldP spid="8" grpId="1" animBg="1"/>
      <p:bldP spid="2" grpId="0" animBg="1"/>
      <p:bldP spid="2" grpId="1" animBg="1"/>
      <p:bldP spid="10" grpId="0" animBg="1"/>
      <p:bldP spid="10" grpId="1" animBg="1"/>
      <p:bldP spid="11" grpId="0" animBg="1"/>
      <p:bldP spid="11" grpId="1" animBg="1"/>
      <p:bldP spid="12" grpId="0" animBg="1"/>
      <p:bldP spid="12"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pattFill prst="ltUpDiag">
          <a:fgClr>
            <a:schemeClr val="accent2">
              <a:lumMod val="40000"/>
              <a:lumOff val="60000"/>
            </a:schemeClr>
          </a:fgClr>
          <a:bgClr>
            <a:schemeClr val="bg1"/>
          </a:bgClr>
        </a:patt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467544" y="980728"/>
            <a:ext cx="8363272" cy="5472608"/>
          </a:xfrm>
        </p:spPr>
        <p:style>
          <a:lnRef idx="1">
            <a:schemeClr val="accent2"/>
          </a:lnRef>
          <a:fillRef idx="2">
            <a:schemeClr val="accent2"/>
          </a:fillRef>
          <a:effectRef idx="1">
            <a:schemeClr val="accent2"/>
          </a:effectRef>
          <a:fontRef idx="minor">
            <a:schemeClr val="dk1"/>
          </a:fontRef>
        </p:style>
        <p:txBody>
          <a:bodyPr>
            <a:normAutofit fontScale="70000" lnSpcReduction="20000"/>
          </a:bodyPr>
          <a:lstStyle/>
          <a:p>
            <a:pPr marL="0" indent="0" algn="ctr">
              <a:lnSpc>
                <a:spcPct val="120000"/>
              </a:lnSpc>
              <a:spcBef>
                <a:spcPts val="0"/>
              </a:spcBef>
              <a:buNone/>
            </a:pPr>
            <a:r>
              <a:rPr lang="ru-RU" b="1" dirty="0" smtClean="0"/>
              <a:t>В </a:t>
            </a:r>
            <a:r>
              <a:rPr lang="ru-RU" b="1" dirty="0"/>
              <a:t>д</a:t>
            </a:r>
            <a:r>
              <a:rPr lang="ru-RU" b="1" dirty="0" smtClean="0"/>
              <a:t>ень </a:t>
            </a:r>
            <a:r>
              <a:rPr lang="ru-RU" b="1" dirty="0"/>
              <a:t>воскресения</a:t>
            </a:r>
            <a:endParaRPr lang="ru-RU" dirty="0" smtClean="0"/>
          </a:p>
          <a:p>
            <a:pPr marL="514350" indent="-514350">
              <a:lnSpc>
                <a:spcPct val="120000"/>
              </a:lnSpc>
              <a:spcBef>
                <a:spcPts val="0"/>
              </a:spcBef>
              <a:buAutoNum type="arabicPeriod"/>
            </a:pPr>
            <a:r>
              <a:rPr lang="ru-RU" dirty="0" smtClean="0"/>
              <a:t>Пресвятой Богородице (из Предания);</a:t>
            </a:r>
          </a:p>
          <a:p>
            <a:pPr marL="514350" indent="-514350">
              <a:lnSpc>
                <a:spcPct val="120000"/>
              </a:lnSpc>
              <a:spcBef>
                <a:spcPts val="0"/>
              </a:spcBef>
              <a:buFont typeface="Arial" pitchFamily="34" charset="0"/>
              <a:buAutoNum type="arabicPeriod"/>
            </a:pPr>
            <a:r>
              <a:rPr lang="ru-RU" dirty="0"/>
              <a:t>Явление </a:t>
            </a:r>
            <a:r>
              <a:rPr lang="ru-RU" dirty="0" smtClean="0"/>
              <a:t>Марии Магдалине и другой Марии (Мф</a:t>
            </a:r>
            <a:r>
              <a:rPr lang="ru-RU" dirty="0"/>
              <a:t>. 28:9-10 ; </a:t>
            </a:r>
            <a:r>
              <a:rPr lang="ru-RU" dirty="0" err="1"/>
              <a:t>Мк</a:t>
            </a:r>
            <a:r>
              <a:rPr lang="ru-RU" dirty="0"/>
              <a:t>. 16:9-11 ; </a:t>
            </a:r>
            <a:r>
              <a:rPr lang="ru-RU" dirty="0" err="1"/>
              <a:t>Лк</a:t>
            </a:r>
            <a:r>
              <a:rPr lang="ru-RU" dirty="0"/>
              <a:t>. 24:9-11; Ин. 20:11-18</a:t>
            </a:r>
            <a:r>
              <a:rPr lang="ru-RU" dirty="0" smtClean="0"/>
              <a:t>);</a:t>
            </a:r>
            <a:endParaRPr lang="ru-RU" dirty="0"/>
          </a:p>
          <a:p>
            <a:pPr marL="514350" indent="-514350">
              <a:lnSpc>
                <a:spcPct val="120000"/>
              </a:lnSpc>
              <a:spcBef>
                <a:spcPts val="0"/>
              </a:spcBef>
              <a:buAutoNum type="arabicPeriod"/>
            </a:pPr>
            <a:r>
              <a:rPr lang="ru-RU" dirty="0" smtClean="0"/>
              <a:t>Ап. Петру (</a:t>
            </a:r>
            <a:r>
              <a:rPr lang="ru-RU" dirty="0" err="1"/>
              <a:t>Лк</a:t>
            </a:r>
            <a:r>
              <a:rPr lang="ru-RU" dirty="0"/>
              <a:t>. 24:34; 1 Кор. </a:t>
            </a:r>
            <a:r>
              <a:rPr lang="ru-RU" dirty="0" smtClean="0"/>
              <a:t>15:4-5);</a:t>
            </a:r>
          </a:p>
          <a:p>
            <a:pPr marL="514350" indent="-514350">
              <a:lnSpc>
                <a:spcPct val="120000"/>
              </a:lnSpc>
              <a:spcBef>
                <a:spcPts val="0"/>
              </a:spcBef>
              <a:buAutoNum type="arabicPeriod"/>
            </a:pPr>
            <a:r>
              <a:rPr lang="ru-RU" dirty="0" smtClean="0"/>
              <a:t>Двум ученикам, идущим в </a:t>
            </a:r>
            <a:r>
              <a:rPr lang="ru-RU" dirty="0" err="1" smtClean="0"/>
              <a:t>Эмаус</a:t>
            </a:r>
            <a:r>
              <a:rPr lang="ru-RU" dirty="0" smtClean="0"/>
              <a:t> </a:t>
            </a:r>
            <a:r>
              <a:rPr lang="ru-RU" dirty="0"/>
              <a:t>(</a:t>
            </a:r>
            <a:r>
              <a:rPr lang="ru-RU" dirty="0" err="1"/>
              <a:t>Мк</a:t>
            </a:r>
            <a:r>
              <a:rPr lang="ru-RU" dirty="0"/>
              <a:t>. </a:t>
            </a:r>
            <a:r>
              <a:rPr lang="ru-RU" dirty="0" smtClean="0"/>
              <a:t>16:12-13; </a:t>
            </a:r>
            <a:r>
              <a:rPr lang="ru-RU" dirty="0" err="1" smtClean="0"/>
              <a:t>Лк</a:t>
            </a:r>
            <a:r>
              <a:rPr lang="ru-RU" dirty="0"/>
              <a:t>. </a:t>
            </a:r>
            <a:r>
              <a:rPr lang="ru-RU" dirty="0" smtClean="0"/>
              <a:t>24:13-32);</a:t>
            </a:r>
          </a:p>
          <a:p>
            <a:pPr marL="514350" indent="-514350">
              <a:lnSpc>
                <a:spcPct val="120000"/>
              </a:lnSpc>
              <a:spcBef>
                <a:spcPts val="0"/>
              </a:spcBef>
              <a:buAutoNum type="arabicPeriod"/>
            </a:pPr>
            <a:r>
              <a:rPr lang="ru-RU" dirty="0" smtClean="0"/>
              <a:t>Ученикам, </a:t>
            </a:r>
            <a:r>
              <a:rPr lang="ru-RU" dirty="0"/>
              <a:t>кроме </a:t>
            </a:r>
            <a:r>
              <a:rPr lang="ru-RU" dirty="0" smtClean="0"/>
              <a:t>ап. </a:t>
            </a:r>
            <a:r>
              <a:rPr lang="ru-RU" dirty="0"/>
              <a:t>Фомы (</a:t>
            </a:r>
            <a:r>
              <a:rPr lang="ru-RU" dirty="0" err="1"/>
              <a:t>Мк</a:t>
            </a:r>
            <a:r>
              <a:rPr lang="ru-RU" dirty="0"/>
              <a:t>. 16:14 </a:t>
            </a:r>
            <a:r>
              <a:rPr lang="ru-RU" dirty="0" smtClean="0"/>
              <a:t>; </a:t>
            </a:r>
            <a:r>
              <a:rPr lang="ru-RU" dirty="0" err="1" smtClean="0"/>
              <a:t>Лк</a:t>
            </a:r>
            <a:r>
              <a:rPr lang="ru-RU" dirty="0"/>
              <a:t>. </a:t>
            </a:r>
            <a:r>
              <a:rPr lang="ru-RU" dirty="0" smtClean="0"/>
              <a:t>24:36-43; Ин</a:t>
            </a:r>
            <a:r>
              <a:rPr lang="ru-RU" dirty="0"/>
              <a:t>. </a:t>
            </a:r>
            <a:r>
              <a:rPr lang="ru-RU" dirty="0" smtClean="0"/>
              <a:t>20:19-25);</a:t>
            </a:r>
          </a:p>
          <a:p>
            <a:pPr marL="0" indent="0" algn="ctr">
              <a:lnSpc>
                <a:spcPct val="120000"/>
              </a:lnSpc>
              <a:spcBef>
                <a:spcPts val="0"/>
              </a:spcBef>
              <a:buNone/>
            </a:pPr>
            <a:r>
              <a:rPr lang="ru-RU" b="1" dirty="0" smtClean="0"/>
              <a:t>В следующее </a:t>
            </a:r>
            <a:r>
              <a:rPr lang="ru-RU" b="1" dirty="0"/>
              <a:t>воскресенье</a:t>
            </a:r>
            <a:endParaRPr lang="ru-RU" dirty="0" smtClean="0"/>
          </a:p>
          <a:p>
            <a:pPr marL="0" indent="0">
              <a:lnSpc>
                <a:spcPct val="120000"/>
              </a:lnSpc>
              <a:spcBef>
                <a:spcPts val="0"/>
              </a:spcBef>
              <a:buNone/>
            </a:pPr>
            <a:r>
              <a:rPr lang="ru-RU" dirty="0" smtClean="0"/>
              <a:t>6.     Ученикам, </a:t>
            </a:r>
            <a:r>
              <a:rPr lang="ru-RU" dirty="0"/>
              <a:t>включая </a:t>
            </a:r>
            <a:r>
              <a:rPr lang="ru-RU" dirty="0" smtClean="0"/>
              <a:t>ап. Фому </a:t>
            </a:r>
            <a:r>
              <a:rPr lang="ru-RU" dirty="0"/>
              <a:t>(Ин. 20:26-29</a:t>
            </a:r>
            <a:r>
              <a:rPr lang="ru-RU" dirty="0" smtClean="0"/>
              <a:t>);</a:t>
            </a:r>
          </a:p>
          <a:p>
            <a:pPr marL="0" indent="0" algn="ctr">
              <a:lnSpc>
                <a:spcPct val="120000"/>
              </a:lnSpc>
              <a:spcBef>
                <a:spcPts val="0"/>
              </a:spcBef>
              <a:buNone/>
            </a:pPr>
            <a:r>
              <a:rPr lang="ru-RU" b="1" dirty="0"/>
              <a:t>В течение последующих четырех или пяти недель</a:t>
            </a:r>
            <a:endParaRPr lang="ru-RU" dirty="0" smtClean="0"/>
          </a:p>
          <a:p>
            <a:pPr marL="0" indent="0">
              <a:lnSpc>
                <a:spcPct val="120000"/>
              </a:lnSpc>
              <a:spcBef>
                <a:spcPts val="0"/>
              </a:spcBef>
              <a:buNone/>
            </a:pPr>
            <a:r>
              <a:rPr lang="ru-RU" dirty="0" smtClean="0"/>
              <a:t>7.     Семи ученикам на </a:t>
            </a:r>
            <a:r>
              <a:rPr lang="ru-RU" dirty="0"/>
              <a:t>море </a:t>
            </a:r>
            <a:r>
              <a:rPr lang="ru-RU" dirty="0" smtClean="0"/>
              <a:t>Галилейском (</a:t>
            </a:r>
            <a:r>
              <a:rPr lang="ru-RU" dirty="0"/>
              <a:t>Ин. 21:1-23</a:t>
            </a:r>
            <a:r>
              <a:rPr lang="ru-RU" dirty="0" smtClean="0"/>
              <a:t>);</a:t>
            </a:r>
          </a:p>
          <a:p>
            <a:pPr marL="0" indent="0">
              <a:lnSpc>
                <a:spcPct val="120000"/>
              </a:lnSpc>
              <a:spcBef>
                <a:spcPts val="0"/>
              </a:spcBef>
              <a:buNone/>
            </a:pPr>
            <a:r>
              <a:rPr lang="ru-RU" dirty="0" smtClean="0"/>
              <a:t>8.     Ученикам </a:t>
            </a:r>
            <a:r>
              <a:rPr lang="ru-RU" dirty="0"/>
              <a:t>на горе в Галилее (Мф. </a:t>
            </a:r>
            <a:r>
              <a:rPr lang="ru-RU" dirty="0" smtClean="0"/>
              <a:t>28:16-20; </a:t>
            </a:r>
            <a:r>
              <a:rPr lang="ru-RU" dirty="0" err="1" smtClean="0"/>
              <a:t>Мк</a:t>
            </a:r>
            <a:r>
              <a:rPr lang="ru-RU" dirty="0"/>
              <a:t>. </a:t>
            </a:r>
            <a:r>
              <a:rPr lang="ru-RU" dirty="0" smtClean="0"/>
              <a:t>16:15-18); </a:t>
            </a:r>
          </a:p>
          <a:p>
            <a:pPr marL="0" indent="0">
              <a:lnSpc>
                <a:spcPct val="120000"/>
              </a:lnSpc>
              <a:spcBef>
                <a:spcPts val="0"/>
              </a:spcBef>
              <a:buNone/>
            </a:pPr>
            <a:r>
              <a:rPr lang="ru-RU" dirty="0" smtClean="0"/>
              <a:t>9.     Ап. Иакову  и более пятистам братии в одно время (1 Кор. 15:6); </a:t>
            </a:r>
          </a:p>
          <a:p>
            <a:pPr marL="0" indent="0">
              <a:lnSpc>
                <a:spcPct val="120000"/>
              </a:lnSpc>
              <a:spcBef>
                <a:spcPts val="0"/>
              </a:spcBef>
              <a:buNone/>
            </a:pPr>
            <a:r>
              <a:rPr lang="ru-RU" dirty="0" smtClean="0"/>
              <a:t>10.   Ученикам в Иерусалиме при Вознесении </a:t>
            </a:r>
            <a:r>
              <a:rPr lang="ru-RU" dirty="0"/>
              <a:t>(</a:t>
            </a:r>
            <a:r>
              <a:rPr lang="ru-RU" dirty="0" err="1"/>
              <a:t>Лк</a:t>
            </a:r>
            <a:r>
              <a:rPr lang="ru-RU" dirty="0"/>
              <a:t>. </a:t>
            </a:r>
            <a:r>
              <a:rPr lang="ru-RU" dirty="0" smtClean="0"/>
              <a:t>24:44-49; </a:t>
            </a:r>
            <a:r>
              <a:rPr lang="ru-RU" dirty="0" err="1" smtClean="0"/>
              <a:t>Деян</a:t>
            </a:r>
            <a:r>
              <a:rPr lang="ru-RU" dirty="0"/>
              <a:t>. 1:3-8</a:t>
            </a:r>
            <a:r>
              <a:rPr lang="ru-RU" dirty="0" smtClean="0"/>
              <a:t>).</a:t>
            </a:r>
            <a:endParaRPr lang="ru-RU" dirty="0"/>
          </a:p>
          <a:p>
            <a:pPr marL="514350" indent="-514350">
              <a:buFont typeface="Arial" pitchFamily="34" charset="0"/>
              <a:buAutoNum type="arabicPeriod"/>
            </a:pPr>
            <a:endParaRPr lang="ru-RU" dirty="0"/>
          </a:p>
          <a:p>
            <a:pPr marL="514350" indent="-514350">
              <a:buFont typeface="Arial" pitchFamily="34" charset="0"/>
              <a:buAutoNum type="arabicPeriod"/>
            </a:pPr>
            <a:endParaRPr lang="ru-RU" dirty="0" smtClean="0"/>
          </a:p>
        </p:txBody>
      </p:sp>
      <p:sp>
        <p:nvSpPr>
          <p:cNvPr id="4" name="Скругленный прямоугольник 3"/>
          <p:cNvSpPr/>
          <p:nvPr/>
        </p:nvSpPr>
        <p:spPr>
          <a:xfrm>
            <a:off x="1763688" y="260648"/>
            <a:ext cx="5472608" cy="432048"/>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ru-RU" sz="2400" b="1" dirty="0">
                <a:solidFill>
                  <a:schemeClr val="tx1"/>
                </a:solidFill>
              </a:rPr>
              <a:t>Явление Иисуса ученикам (40 дней)</a:t>
            </a:r>
          </a:p>
        </p:txBody>
      </p:sp>
    </p:spTree>
    <p:extLst>
      <p:ext uri="{BB962C8B-B14F-4D97-AF65-F5344CB8AC3E}">
        <p14:creationId xmlns:p14="http://schemas.microsoft.com/office/powerpoint/2010/main" val="13234109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pattFill prst="ltUpDiag">
          <a:fgClr>
            <a:srgbClr val="FFCC66"/>
          </a:fgClr>
          <a:bgClr>
            <a:schemeClr val="bg1"/>
          </a:bgClr>
        </a:pattFill>
        <a:effectLst/>
      </p:bgPr>
    </p:bg>
    <p:spTree>
      <p:nvGrpSpPr>
        <p:cNvPr id="1" name=""/>
        <p:cNvGrpSpPr/>
        <p:nvPr/>
      </p:nvGrpSpPr>
      <p:grpSpPr>
        <a:xfrm>
          <a:off x="0" y="0"/>
          <a:ext cx="0" cy="0"/>
          <a:chOff x="0" y="0"/>
          <a:chExt cx="0" cy="0"/>
        </a:xfrm>
      </p:grpSpPr>
      <p:pic>
        <p:nvPicPr>
          <p:cNvPr id="2050" name="Picture 2" descr="E:\лекции по Н. З\37\mrlsrel_01_big.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124745"/>
            <a:ext cx="7153112" cy="540060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graphicFrame>
        <p:nvGraphicFramePr>
          <p:cNvPr id="5" name="Объект 4"/>
          <p:cNvGraphicFramePr>
            <a:graphicFrameLocks noGrp="1"/>
          </p:cNvGraphicFramePr>
          <p:nvPr>
            <p:ph idx="1"/>
            <p:extLst>
              <p:ext uri="{D42A27DB-BD31-4B8C-83A1-F6EECF244321}">
                <p14:modId xmlns:p14="http://schemas.microsoft.com/office/powerpoint/2010/main" val="2287723185"/>
              </p:ext>
            </p:extLst>
          </p:nvPr>
        </p:nvGraphicFramePr>
        <p:xfrm>
          <a:off x="457200" y="1556792"/>
          <a:ext cx="8229600" cy="2377440"/>
        </p:xfrm>
        <a:graphic>
          <a:graphicData uri="http://schemas.openxmlformats.org/drawingml/2006/table">
            <a:tbl>
              <a:tblPr firstRow="1" bandRow="1">
                <a:tableStyleId>{5C22544A-7EE6-4342-B048-85BDC9FD1C3A}</a:tableStyleId>
              </a:tblPr>
              <a:tblGrid>
                <a:gridCol w="4114800"/>
                <a:gridCol w="4114800"/>
              </a:tblGrid>
              <a:tr h="324000">
                <a:tc>
                  <a:txBody>
                    <a:bodyPr/>
                    <a:lstStyle/>
                    <a:p>
                      <a:pPr algn="ctr"/>
                      <a:r>
                        <a:rPr lang="ru-RU" sz="1600" b="1" dirty="0" err="1" smtClean="0">
                          <a:solidFill>
                            <a:schemeClr val="tx1"/>
                          </a:solidFill>
                        </a:rPr>
                        <a:t>Лк</a:t>
                      </a:r>
                      <a:r>
                        <a:rPr lang="ru-RU" sz="1600" b="1" dirty="0" smtClean="0">
                          <a:solidFill>
                            <a:schemeClr val="tx1"/>
                          </a:solidFill>
                        </a:rPr>
                        <a:t>. 24, 50-53 </a:t>
                      </a:r>
                      <a:endParaRPr lang="ru-RU" sz="1600" dirty="0"/>
                    </a:p>
                  </a:txBody>
                  <a:tcPr>
                    <a:solidFill>
                      <a:srgbClr val="FF9900"/>
                    </a:solidFill>
                  </a:tcPr>
                </a:tc>
                <a:tc>
                  <a:txBody>
                    <a:bodyPr/>
                    <a:lstStyle/>
                    <a:p>
                      <a:pPr algn="ctr"/>
                      <a:r>
                        <a:rPr lang="ru-RU" sz="1600" b="1" dirty="0" err="1" smtClean="0">
                          <a:solidFill>
                            <a:schemeClr val="tx1"/>
                          </a:solidFill>
                        </a:rPr>
                        <a:t>Мк</a:t>
                      </a:r>
                      <a:r>
                        <a:rPr lang="ru-RU" sz="1600" b="1" dirty="0" smtClean="0">
                          <a:solidFill>
                            <a:schemeClr val="tx1"/>
                          </a:solidFill>
                        </a:rPr>
                        <a:t>. 16, 19-20</a:t>
                      </a:r>
                      <a:endParaRPr lang="ru-RU" sz="1600" dirty="0"/>
                    </a:p>
                  </a:txBody>
                  <a:tcPr>
                    <a:solidFill>
                      <a:srgbClr val="FF9900"/>
                    </a:solidFill>
                  </a:tcPr>
                </a:tc>
              </a:tr>
              <a:tr h="370840">
                <a:tc>
                  <a:txBody>
                    <a:bodyPr/>
                    <a:lstStyle/>
                    <a:p>
                      <a:r>
                        <a:rPr lang="ru-RU" sz="1600" b="1" dirty="0" smtClean="0"/>
                        <a:t>50. И вывел их вон из города </a:t>
                      </a:r>
                      <a:r>
                        <a:rPr lang="ru-RU" sz="1600" b="1" dirty="0" smtClean="0">
                          <a:solidFill>
                            <a:srgbClr val="7030A0"/>
                          </a:solidFill>
                        </a:rPr>
                        <a:t>до </a:t>
                      </a:r>
                      <a:r>
                        <a:rPr lang="ru-RU" sz="1600" b="1" dirty="0" err="1" smtClean="0">
                          <a:solidFill>
                            <a:srgbClr val="7030A0"/>
                          </a:solidFill>
                        </a:rPr>
                        <a:t>Вифании</a:t>
                      </a:r>
                      <a:r>
                        <a:rPr lang="ru-RU" sz="1600" b="1" dirty="0" smtClean="0">
                          <a:solidFill>
                            <a:srgbClr val="7030A0"/>
                          </a:solidFill>
                        </a:rPr>
                        <a:t> </a:t>
                      </a:r>
                      <a:r>
                        <a:rPr lang="ru-RU" sz="1600" b="1" dirty="0" smtClean="0"/>
                        <a:t>и, подняв руки Свои, благословил их. </a:t>
                      </a:r>
                    </a:p>
                    <a:p>
                      <a:r>
                        <a:rPr lang="ru-RU" sz="1600" b="1" dirty="0" smtClean="0"/>
                        <a:t>51. И, когда благословлял их, стал отдаляться от них и возноситься на небо. </a:t>
                      </a:r>
                    </a:p>
                    <a:p>
                      <a:r>
                        <a:rPr lang="ru-RU" sz="1600" b="1" dirty="0" smtClean="0"/>
                        <a:t>52. Они поклонились Ему и возвратились в Иерусалим с великою радостью. </a:t>
                      </a:r>
                    </a:p>
                    <a:p>
                      <a:r>
                        <a:rPr lang="ru-RU" sz="1600" b="1" dirty="0" smtClean="0"/>
                        <a:t>53. И пребывали всегда в храме, прославляя и благословляя Бога. Аминь. </a:t>
                      </a:r>
                      <a:endParaRPr lang="ru-RU" sz="1600" b="1" dirty="0"/>
                    </a:p>
                  </a:txBody>
                  <a:tcPr>
                    <a:solidFill>
                      <a:srgbClr val="FFCC99"/>
                    </a:solidFill>
                  </a:tcPr>
                </a:tc>
                <a:tc>
                  <a:txBody>
                    <a:bodyPr/>
                    <a:lstStyle/>
                    <a:p>
                      <a:r>
                        <a:rPr lang="ru-RU" sz="1600" b="1" dirty="0" smtClean="0"/>
                        <a:t>19. И так Господь, </a:t>
                      </a:r>
                      <a:r>
                        <a:rPr lang="ru-RU" sz="1600" b="1" dirty="0" smtClean="0">
                          <a:solidFill>
                            <a:srgbClr val="7030A0"/>
                          </a:solidFill>
                        </a:rPr>
                        <a:t>после </a:t>
                      </a:r>
                      <a:r>
                        <a:rPr lang="ru-RU" sz="1600" b="1" dirty="0" err="1" smtClean="0">
                          <a:solidFill>
                            <a:srgbClr val="7030A0"/>
                          </a:solidFill>
                        </a:rPr>
                        <a:t>беседования</a:t>
                      </a:r>
                      <a:r>
                        <a:rPr lang="ru-RU" sz="1600" b="1" dirty="0" smtClean="0">
                          <a:solidFill>
                            <a:srgbClr val="7030A0"/>
                          </a:solidFill>
                        </a:rPr>
                        <a:t> с ними</a:t>
                      </a:r>
                      <a:r>
                        <a:rPr lang="ru-RU" sz="1600" b="1" dirty="0" smtClean="0"/>
                        <a:t>, вознесся на небо и воссел одесную Бога. </a:t>
                      </a:r>
                    </a:p>
                    <a:p>
                      <a:r>
                        <a:rPr lang="ru-RU" sz="1600" b="1" dirty="0" smtClean="0"/>
                        <a:t>20. А они пошли и </a:t>
                      </a:r>
                      <a:r>
                        <a:rPr lang="ru-RU" sz="1600" b="1" dirty="0" err="1" smtClean="0"/>
                        <a:t>проповедывали</a:t>
                      </a:r>
                      <a:r>
                        <a:rPr lang="ru-RU" sz="1600" b="1" dirty="0" smtClean="0"/>
                        <a:t> везде, при Господнем содействии и подкреплении слова последующими знамениями. Аминь.</a:t>
                      </a:r>
                    </a:p>
                  </a:txBody>
                  <a:tcPr>
                    <a:solidFill>
                      <a:srgbClr val="FFCC99"/>
                    </a:solidFill>
                  </a:tcPr>
                </a:tc>
              </a:tr>
            </a:tbl>
          </a:graphicData>
        </a:graphic>
      </p:graphicFrame>
      <p:sp>
        <p:nvSpPr>
          <p:cNvPr id="6" name="Скругленный прямоугольник 5"/>
          <p:cNvSpPr/>
          <p:nvPr/>
        </p:nvSpPr>
        <p:spPr>
          <a:xfrm>
            <a:off x="467544" y="2852936"/>
            <a:ext cx="8280920" cy="1584176"/>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Аверкий</a:t>
            </a:r>
            <a:r>
              <a:rPr lang="ru-RU" sz="1600" b="1" dirty="0" smtClean="0">
                <a:solidFill>
                  <a:schemeClr val="tx1"/>
                </a:solidFill>
              </a:rPr>
              <a:t>: </a:t>
            </a:r>
            <a:r>
              <a:rPr lang="ru-RU" sz="1600" b="1" i="1" dirty="0" smtClean="0">
                <a:solidFill>
                  <a:schemeClr val="tx1"/>
                </a:solidFill>
              </a:rPr>
              <a:t>«</a:t>
            </a:r>
            <a:r>
              <a:rPr lang="ru-RU" sz="1600" b="1" i="1" dirty="0">
                <a:solidFill>
                  <a:schemeClr val="tx1"/>
                </a:solidFill>
              </a:rPr>
              <a:t>Явление это имело место в Иерусалиме, куда, следовательно, апостолы вновь пришли из Галилеи, по прошествии сорока дней в течение коих Господь неоднократно являлся им, уча их о Царствии </a:t>
            </a:r>
            <a:r>
              <a:rPr lang="ru-RU" sz="1600" b="1" i="1" dirty="0" smtClean="0">
                <a:solidFill>
                  <a:schemeClr val="tx1"/>
                </a:solidFill>
              </a:rPr>
              <a:t>Божием. </a:t>
            </a:r>
            <a:r>
              <a:rPr lang="ru-RU" sz="1600" b="1" i="1" dirty="0">
                <a:solidFill>
                  <a:schemeClr val="tx1"/>
                </a:solidFill>
              </a:rPr>
              <a:t>Господь вывел учеников Своих вон из Иерусалима до </a:t>
            </a:r>
            <a:r>
              <a:rPr lang="ru-RU" sz="1600" b="1" i="1" dirty="0" err="1">
                <a:solidFill>
                  <a:schemeClr val="tx1"/>
                </a:solidFill>
              </a:rPr>
              <a:t>Вифании</a:t>
            </a:r>
            <a:r>
              <a:rPr lang="ru-RU" sz="1600" b="1" i="1" dirty="0">
                <a:solidFill>
                  <a:schemeClr val="tx1"/>
                </a:solidFill>
              </a:rPr>
              <a:t>, лежавшей на восточном склоне горы Елеонской, «и воздвиг </a:t>
            </a:r>
            <a:r>
              <a:rPr lang="ru-RU" sz="1600" b="1" i="1" dirty="0" err="1">
                <a:solidFill>
                  <a:schemeClr val="tx1"/>
                </a:solidFill>
              </a:rPr>
              <a:t>руце</a:t>
            </a:r>
            <a:r>
              <a:rPr lang="ru-RU" sz="1600" b="1" i="1" dirty="0">
                <a:solidFill>
                  <a:schemeClr val="tx1"/>
                </a:solidFill>
              </a:rPr>
              <a:t> Свои, и благослови их», произнося очевидно известные слова, как было принято в Ветхом Завете, но которые Евангелистом здесь не </a:t>
            </a:r>
            <a:r>
              <a:rPr lang="ru-RU" sz="1600" b="1" i="1" dirty="0" smtClean="0">
                <a:solidFill>
                  <a:schemeClr val="tx1"/>
                </a:solidFill>
              </a:rPr>
              <a:t>приведены».</a:t>
            </a:r>
            <a:endParaRPr lang="ru-RU" sz="1600" b="1" i="1" dirty="0">
              <a:solidFill>
                <a:schemeClr val="tx1"/>
              </a:solidFill>
            </a:endParaRPr>
          </a:p>
        </p:txBody>
      </p:sp>
      <p:sp>
        <p:nvSpPr>
          <p:cNvPr id="4" name="Скругленный прямоугольник 3"/>
          <p:cNvSpPr/>
          <p:nvPr/>
        </p:nvSpPr>
        <p:spPr>
          <a:xfrm>
            <a:off x="2483768" y="332656"/>
            <a:ext cx="4104456" cy="432048"/>
          </a:xfrm>
          <a:prstGeom prst="roundRect">
            <a:avLst/>
          </a:prstGeom>
          <a:solidFill>
            <a:srgbClr val="FF99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ru-RU" sz="2400" b="1" dirty="0">
                <a:solidFill>
                  <a:schemeClr val="tx1"/>
                </a:solidFill>
              </a:rPr>
              <a:t>Вознесение Господне</a:t>
            </a:r>
          </a:p>
        </p:txBody>
      </p:sp>
      <p:sp>
        <p:nvSpPr>
          <p:cNvPr id="2" name="Скругленный прямоугольник 1"/>
          <p:cNvSpPr/>
          <p:nvPr/>
        </p:nvSpPr>
        <p:spPr>
          <a:xfrm>
            <a:off x="467544" y="2996952"/>
            <a:ext cx="8208912" cy="1152128"/>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«Господь </a:t>
            </a:r>
            <a:r>
              <a:rPr lang="ru-RU" sz="1600" b="1" i="1" dirty="0" smtClean="0">
                <a:solidFill>
                  <a:schemeClr val="tx1"/>
                </a:solidFill>
              </a:rPr>
              <a:t>«благословил</a:t>
            </a:r>
            <a:r>
              <a:rPr lang="ru-RU" sz="1600" b="1" i="1" dirty="0">
                <a:solidFill>
                  <a:schemeClr val="tx1"/>
                </a:solidFill>
              </a:rPr>
              <a:t>» учеников, быть может, для того, чтоб преподать им силу, которая хранила бы их до сошествия Духа, а может быть, и в наше научение, чтобы мы, когда удаляемся куда-нибудь, подчиненных своих вверяли под сохранение </a:t>
            </a:r>
            <a:r>
              <a:rPr lang="ru-RU" sz="1600" b="1" i="1" dirty="0" smtClean="0">
                <a:solidFill>
                  <a:schemeClr val="tx1"/>
                </a:solidFill>
              </a:rPr>
              <a:t>благословением».</a:t>
            </a:r>
            <a:endParaRPr lang="ru-RU" sz="1600" b="1" i="1" dirty="0">
              <a:solidFill>
                <a:schemeClr val="tx1"/>
              </a:solidFill>
            </a:endParaRPr>
          </a:p>
        </p:txBody>
      </p:sp>
      <p:sp>
        <p:nvSpPr>
          <p:cNvPr id="7" name="Скругленный прямоугольник 6"/>
          <p:cNvSpPr/>
          <p:nvPr/>
        </p:nvSpPr>
        <p:spPr>
          <a:xfrm>
            <a:off x="467544" y="4221088"/>
            <a:ext cx="8280920" cy="1656184"/>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Свт</a:t>
            </a:r>
            <a:r>
              <a:rPr lang="ru-RU" sz="1600" b="1" dirty="0" smtClean="0">
                <a:solidFill>
                  <a:schemeClr val="tx1"/>
                </a:solidFill>
              </a:rPr>
              <a:t>. Филарет: </a:t>
            </a:r>
            <a:r>
              <a:rPr lang="ru-RU" sz="1600" b="1" i="1" dirty="0" smtClean="0">
                <a:solidFill>
                  <a:schemeClr val="tx1"/>
                </a:solidFill>
              </a:rPr>
              <a:t>«Господь </a:t>
            </a:r>
            <a:r>
              <a:rPr lang="ru-RU" sz="1600" b="1" i="1" dirty="0">
                <a:solidFill>
                  <a:schemeClr val="tx1"/>
                </a:solidFill>
              </a:rPr>
              <a:t>благословляет и еще не оканчивает благословения, а продолжает благословлять, и между тем возносится на небо. Что это значит? То, что Он не хочет прекратить Своего благословения, но продолжает без конца благословлять Свою Церковь и всех верующих в Него. Помыслим, </a:t>
            </a:r>
            <a:r>
              <a:rPr lang="ru-RU" sz="1600" b="1" i="1" dirty="0" err="1">
                <a:solidFill>
                  <a:schemeClr val="tx1"/>
                </a:solidFill>
              </a:rPr>
              <a:t>братие</a:t>
            </a:r>
            <a:r>
              <a:rPr lang="ru-RU" sz="1600" b="1" i="1" dirty="0">
                <a:solidFill>
                  <a:schemeClr val="tx1"/>
                </a:solidFill>
              </a:rPr>
              <a:t>, что и ныне над нами простерты </a:t>
            </a:r>
            <a:r>
              <a:rPr lang="ru-RU" sz="1600" b="1" i="1" dirty="0" err="1">
                <a:solidFill>
                  <a:schemeClr val="tx1"/>
                </a:solidFill>
              </a:rPr>
              <a:t>руце</a:t>
            </a:r>
            <a:r>
              <a:rPr lang="ru-RU" sz="1600" b="1" i="1" dirty="0">
                <a:solidFill>
                  <a:schemeClr val="tx1"/>
                </a:solidFill>
              </a:rPr>
              <a:t> Его, и взор Его, и благословение Его. Какой стыд и страх для тех, которые в суете мирской забывают Его. Какая радость для любящих </a:t>
            </a:r>
            <a:r>
              <a:rPr lang="ru-RU" sz="1600" b="1" i="1" dirty="0" smtClean="0">
                <a:solidFill>
                  <a:schemeClr val="tx1"/>
                </a:solidFill>
              </a:rPr>
              <a:t>Его».</a:t>
            </a:r>
            <a:endParaRPr lang="ru-RU" sz="1600" b="1" i="1" dirty="0">
              <a:solidFill>
                <a:schemeClr val="tx1"/>
              </a:solidFill>
            </a:endParaRPr>
          </a:p>
        </p:txBody>
      </p:sp>
      <p:sp>
        <p:nvSpPr>
          <p:cNvPr id="3" name="Скругленный прямоугольник 2"/>
          <p:cNvSpPr/>
          <p:nvPr/>
        </p:nvSpPr>
        <p:spPr>
          <a:xfrm>
            <a:off x="467544" y="4293096"/>
            <a:ext cx="8208912" cy="980728"/>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«Спаситель </a:t>
            </a:r>
            <a:r>
              <a:rPr lang="ru-RU" sz="1600" b="1" i="1" dirty="0" err="1">
                <a:solidFill>
                  <a:schemeClr val="tx1"/>
                </a:solidFill>
              </a:rPr>
              <a:t>возшел</a:t>
            </a:r>
            <a:r>
              <a:rPr lang="ru-RU" sz="1600" b="1" i="1" dirty="0">
                <a:solidFill>
                  <a:schemeClr val="tx1"/>
                </a:solidFill>
              </a:rPr>
              <a:t> на самое небо </a:t>
            </a:r>
            <a:r>
              <a:rPr lang="ru-RU" sz="1600" b="1" i="1" dirty="0" err="1">
                <a:solidFill>
                  <a:schemeClr val="tx1"/>
                </a:solidFill>
              </a:rPr>
              <a:t>предтечею</a:t>
            </a:r>
            <a:r>
              <a:rPr lang="ru-RU" sz="1600" b="1" i="1" dirty="0">
                <a:solidFill>
                  <a:schemeClr val="tx1"/>
                </a:solidFill>
              </a:rPr>
              <a:t> всех, чтобы со святой плотью Своей явиться лицу Божию и посадить ее с Отцом (Евр. 9, 24): и ныне естество наше во Христе принимает поклонение от всякой ангельской силы».</a:t>
            </a:r>
          </a:p>
        </p:txBody>
      </p:sp>
      <p:sp>
        <p:nvSpPr>
          <p:cNvPr id="8" name="Скругленный прямоугольник 7"/>
          <p:cNvSpPr/>
          <p:nvPr/>
        </p:nvSpPr>
        <p:spPr>
          <a:xfrm>
            <a:off x="467544" y="5049181"/>
            <a:ext cx="8280920" cy="1332148"/>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smtClean="0">
                <a:solidFill>
                  <a:schemeClr val="tx1"/>
                </a:solidFill>
              </a:rPr>
              <a:t>«</a:t>
            </a:r>
            <a:r>
              <a:rPr lang="ru-RU" sz="1600" b="1" i="1" dirty="0" err="1" smtClean="0">
                <a:solidFill>
                  <a:schemeClr val="tx1"/>
                </a:solidFill>
              </a:rPr>
              <a:t>Седение</a:t>
            </a:r>
            <a:r>
              <a:rPr lang="ru-RU" sz="1600" b="1" i="1" dirty="0" smtClean="0">
                <a:solidFill>
                  <a:schemeClr val="tx1"/>
                </a:solidFill>
              </a:rPr>
              <a:t> одесную Отцу это  </a:t>
            </a:r>
            <a:r>
              <a:rPr lang="ru-RU" sz="1600" b="1" i="1" dirty="0">
                <a:solidFill>
                  <a:schemeClr val="tx1"/>
                </a:solidFill>
              </a:rPr>
              <a:t>образное выражение, основывающееся на некоторых видениях (</a:t>
            </a:r>
            <a:r>
              <a:rPr lang="ru-RU" sz="1600" b="1" i="1" u="sng" dirty="0" err="1">
                <a:solidFill>
                  <a:schemeClr val="tx1"/>
                </a:solidFill>
              </a:rPr>
              <a:t>Деян</a:t>
            </a:r>
            <a:r>
              <a:rPr lang="ru-RU" sz="1600" b="1" i="1" u="sng" dirty="0">
                <a:solidFill>
                  <a:schemeClr val="tx1"/>
                </a:solidFill>
              </a:rPr>
              <a:t>. 7:36</a:t>
            </a:r>
            <a:r>
              <a:rPr lang="ru-RU" sz="1600" b="1" i="1" dirty="0">
                <a:solidFill>
                  <a:schemeClr val="tx1"/>
                </a:solidFill>
              </a:rPr>
              <a:t>), которое означает то, что Господь и по человечеству </a:t>
            </a:r>
            <a:r>
              <a:rPr lang="ru-RU" sz="1600" b="1" i="1" dirty="0" err="1">
                <a:solidFill>
                  <a:schemeClr val="tx1"/>
                </a:solidFill>
              </a:rPr>
              <a:t>восприял</a:t>
            </a:r>
            <a:r>
              <a:rPr lang="ru-RU" sz="1600" b="1" i="1" dirty="0">
                <a:solidFill>
                  <a:schemeClr val="tx1"/>
                </a:solidFill>
              </a:rPr>
              <a:t> Божественную власть над всем миром вместе с Богом </a:t>
            </a:r>
            <a:r>
              <a:rPr lang="ru-RU" sz="1600" b="1" i="1" dirty="0" err="1">
                <a:solidFill>
                  <a:schemeClr val="tx1"/>
                </a:solidFill>
              </a:rPr>
              <a:t>Отцем</a:t>
            </a:r>
            <a:r>
              <a:rPr lang="ru-RU" sz="1600" b="1" i="1" dirty="0">
                <a:solidFill>
                  <a:schemeClr val="tx1"/>
                </a:solidFill>
              </a:rPr>
              <a:t>, так как сидение по правую руку на языке Библии означает разделение власти </a:t>
            </a:r>
            <a:r>
              <a:rPr lang="ru-RU" sz="1600" b="1" i="1" dirty="0" err="1">
                <a:solidFill>
                  <a:schemeClr val="tx1"/>
                </a:solidFill>
              </a:rPr>
              <a:t>посаждаемого</a:t>
            </a:r>
            <a:r>
              <a:rPr lang="ru-RU" sz="1600" b="1" i="1" dirty="0">
                <a:solidFill>
                  <a:schemeClr val="tx1"/>
                </a:solidFill>
              </a:rPr>
              <a:t> так с самим </a:t>
            </a:r>
            <a:r>
              <a:rPr lang="ru-RU" sz="1600" b="1" i="1" dirty="0" smtClean="0">
                <a:solidFill>
                  <a:schemeClr val="tx1"/>
                </a:solidFill>
              </a:rPr>
              <a:t>сидящим».</a:t>
            </a:r>
            <a:endParaRPr lang="ru-RU" sz="1600" b="1" i="1" dirty="0">
              <a:solidFill>
                <a:schemeClr val="tx1"/>
              </a:solidFill>
            </a:endParaRPr>
          </a:p>
        </p:txBody>
      </p:sp>
    </p:spTree>
    <p:extLst>
      <p:ext uri="{BB962C8B-B14F-4D97-AF65-F5344CB8AC3E}">
        <p14:creationId xmlns:p14="http://schemas.microsoft.com/office/powerpoint/2010/main" val="38968720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par>
                                <p:cTn id="8" presetID="22" presetClass="entr" presetSubtype="4" fill="hold" nodeType="withEffect">
                                  <p:stCondLst>
                                    <p:cond delay="0"/>
                                  </p:stCondLst>
                                  <p:childTnLst>
                                    <p:set>
                                      <p:cBhvr>
                                        <p:cTn id="9" dur="1" fill="hold">
                                          <p:stCondLst>
                                            <p:cond delay="0"/>
                                          </p:stCondLst>
                                        </p:cTn>
                                        <p:tgtEl>
                                          <p:spTgt spid="2050"/>
                                        </p:tgtEl>
                                        <p:attrNameLst>
                                          <p:attrName>style.visibility</p:attrName>
                                        </p:attrNameLst>
                                      </p:cBhvr>
                                      <p:to>
                                        <p:strVal val="visible"/>
                                      </p:to>
                                    </p:set>
                                    <p:animEffect transition="in" filter="wipe(down)">
                                      <p:cBhvr>
                                        <p:cTn id="10" dur="500"/>
                                        <p:tgtEl>
                                          <p:spTgt spid="205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nodeType="clickEffect">
                                  <p:stCondLst>
                                    <p:cond delay="0"/>
                                  </p:stCondLst>
                                  <p:childTnLst>
                                    <p:animEffect transition="out" filter="fade">
                                      <p:cBhvr>
                                        <p:cTn id="14" dur="500"/>
                                        <p:tgtEl>
                                          <p:spTgt spid="2050"/>
                                        </p:tgtEl>
                                      </p:cBhvr>
                                    </p:animEffect>
                                    <p:set>
                                      <p:cBhvr>
                                        <p:cTn id="15" dur="1" fill="hold">
                                          <p:stCondLst>
                                            <p:cond delay="499"/>
                                          </p:stCondLst>
                                        </p:cTn>
                                        <p:tgtEl>
                                          <p:spTgt spid="2050"/>
                                        </p:tgtEl>
                                        <p:attrNameLst>
                                          <p:attrName>style.visibility</p:attrName>
                                        </p:attrNameLst>
                                      </p:cBhvr>
                                      <p:to>
                                        <p:strVal val="hidden"/>
                                      </p:to>
                                    </p:set>
                                  </p:childTnLst>
                                </p:cTn>
                              </p:par>
                              <p:par>
                                <p:cTn id="16" presetID="22" presetClass="entr" presetSubtype="4" fill="hold"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wipe(down)">
                                      <p:cBhvr>
                                        <p:cTn id="18" dur="500"/>
                                        <p:tgtEl>
                                          <p:spTgt spid="5"/>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down)">
                                      <p:cBhvr>
                                        <p:cTn id="23" dur="500"/>
                                        <p:tgtEl>
                                          <p:spTgt spid="6"/>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xit" presetSubtype="0" fill="hold" grpId="1" nodeType="clickEffect">
                                  <p:stCondLst>
                                    <p:cond delay="0"/>
                                  </p:stCondLst>
                                  <p:childTnLst>
                                    <p:animEffect transition="out" filter="fade">
                                      <p:cBhvr>
                                        <p:cTn id="27" dur="500"/>
                                        <p:tgtEl>
                                          <p:spTgt spid="6"/>
                                        </p:tgtEl>
                                      </p:cBhvr>
                                    </p:animEffect>
                                    <p:set>
                                      <p:cBhvr>
                                        <p:cTn id="28" dur="1" fill="hold">
                                          <p:stCondLst>
                                            <p:cond delay="499"/>
                                          </p:stCondLst>
                                        </p:cTn>
                                        <p:tgtEl>
                                          <p:spTgt spid="6"/>
                                        </p:tgtEl>
                                        <p:attrNameLst>
                                          <p:attrName>style.visibility</p:attrName>
                                        </p:attrNameLst>
                                      </p:cBhvr>
                                      <p:to>
                                        <p:strVal val="hidden"/>
                                      </p:to>
                                    </p:se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wipe(down)">
                                      <p:cBhvr>
                                        <p:cTn id="33" dur="500"/>
                                        <p:tgtEl>
                                          <p:spTgt spid="2"/>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4" fill="hold" grpId="0" nodeType="click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wipe(down)">
                                      <p:cBhvr>
                                        <p:cTn id="38" dur="500"/>
                                        <p:tgtEl>
                                          <p:spTgt spid="7"/>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xit" presetSubtype="0" fill="hold" grpId="1" nodeType="clickEffect">
                                  <p:stCondLst>
                                    <p:cond delay="0"/>
                                  </p:stCondLst>
                                  <p:childTnLst>
                                    <p:animEffect transition="out" filter="fade">
                                      <p:cBhvr>
                                        <p:cTn id="42" dur="500"/>
                                        <p:tgtEl>
                                          <p:spTgt spid="2"/>
                                        </p:tgtEl>
                                      </p:cBhvr>
                                    </p:animEffect>
                                    <p:set>
                                      <p:cBhvr>
                                        <p:cTn id="43" dur="1" fill="hold">
                                          <p:stCondLst>
                                            <p:cond delay="499"/>
                                          </p:stCondLst>
                                        </p:cTn>
                                        <p:tgtEl>
                                          <p:spTgt spid="2"/>
                                        </p:tgtEl>
                                        <p:attrNameLst>
                                          <p:attrName>style.visibility</p:attrName>
                                        </p:attrNameLst>
                                      </p:cBhvr>
                                      <p:to>
                                        <p:strVal val="hidden"/>
                                      </p:to>
                                    </p:set>
                                  </p:childTnLst>
                                </p:cTn>
                              </p:par>
                              <p:par>
                                <p:cTn id="44" presetID="10" presetClass="exit" presetSubtype="0" fill="hold" grpId="1" nodeType="withEffect">
                                  <p:stCondLst>
                                    <p:cond delay="0"/>
                                  </p:stCondLst>
                                  <p:childTnLst>
                                    <p:animEffect transition="out" filter="fade">
                                      <p:cBhvr>
                                        <p:cTn id="45" dur="500"/>
                                        <p:tgtEl>
                                          <p:spTgt spid="7"/>
                                        </p:tgtEl>
                                      </p:cBhvr>
                                    </p:animEffect>
                                    <p:set>
                                      <p:cBhvr>
                                        <p:cTn id="46" dur="1" fill="hold">
                                          <p:stCondLst>
                                            <p:cond delay="499"/>
                                          </p:stCondLst>
                                        </p:cTn>
                                        <p:tgtEl>
                                          <p:spTgt spid="7"/>
                                        </p:tgtEl>
                                        <p:attrNameLst>
                                          <p:attrName>style.visibility</p:attrName>
                                        </p:attrNameLst>
                                      </p:cBhvr>
                                      <p:to>
                                        <p:strVal val="hidden"/>
                                      </p:to>
                                    </p:se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grpId="0" nodeType="clickEffect">
                                  <p:stCondLst>
                                    <p:cond delay="0"/>
                                  </p:stCondLst>
                                  <p:childTnLst>
                                    <p:set>
                                      <p:cBhvr>
                                        <p:cTn id="50" dur="1" fill="hold">
                                          <p:stCondLst>
                                            <p:cond delay="0"/>
                                          </p:stCondLst>
                                        </p:cTn>
                                        <p:tgtEl>
                                          <p:spTgt spid="3"/>
                                        </p:tgtEl>
                                        <p:attrNameLst>
                                          <p:attrName>style.visibility</p:attrName>
                                        </p:attrNameLst>
                                      </p:cBhvr>
                                      <p:to>
                                        <p:strVal val="visible"/>
                                      </p:to>
                                    </p:set>
                                    <p:animEffect transition="in" filter="wipe(down)">
                                      <p:cBhvr>
                                        <p:cTn id="51" dur="500"/>
                                        <p:tgtEl>
                                          <p:spTgt spid="3"/>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xit" presetSubtype="0" fill="hold" grpId="1" nodeType="clickEffect">
                                  <p:stCondLst>
                                    <p:cond delay="0"/>
                                  </p:stCondLst>
                                  <p:childTnLst>
                                    <p:animEffect transition="out" filter="fade">
                                      <p:cBhvr>
                                        <p:cTn id="55" dur="500"/>
                                        <p:tgtEl>
                                          <p:spTgt spid="3"/>
                                        </p:tgtEl>
                                      </p:cBhvr>
                                    </p:animEffect>
                                    <p:set>
                                      <p:cBhvr>
                                        <p:cTn id="56" dur="1" fill="hold">
                                          <p:stCondLst>
                                            <p:cond delay="499"/>
                                          </p:stCondLst>
                                        </p:cTn>
                                        <p:tgtEl>
                                          <p:spTgt spid="3"/>
                                        </p:tgtEl>
                                        <p:attrNameLst>
                                          <p:attrName>style.visibility</p:attrName>
                                        </p:attrNameLst>
                                      </p:cBhvr>
                                      <p:to>
                                        <p:strVal val="hidden"/>
                                      </p:to>
                                    </p:set>
                                  </p:childTnLst>
                                </p:cTn>
                              </p:par>
                            </p:childTnLst>
                          </p:cTn>
                        </p:par>
                      </p:childTnLst>
                    </p:cTn>
                  </p:par>
                  <p:par>
                    <p:cTn id="57" fill="hold">
                      <p:stCondLst>
                        <p:cond delay="indefinite"/>
                      </p:stCondLst>
                      <p:childTnLst>
                        <p:par>
                          <p:cTn id="58" fill="hold">
                            <p:stCondLst>
                              <p:cond delay="0"/>
                            </p:stCondLst>
                            <p:childTnLst>
                              <p:par>
                                <p:cTn id="59" presetID="22" presetClass="entr" presetSubtype="4" fill="hold" grpId="0" nodeType="clickEffect">
                                  <p:stCondLst>
                                    <p:cond delay="0"/>
                                  </p:stCondLst>
                                  <p:childTnLst>
                                    <p:set>
                                      <p:cBhvr>
                                        <p:cTn id="60" dur="1" fill="hold">
                                          <p:stCondLst>
                                            <p:cond delay="0"/>
                                          </p:stCondLst>
                                        </p:cTn>
                                        <p:tgtEl>
                                          <p:spTgt spid="8"/>
                                        </p:tgtEl>
                                        <p:attrNameLst>
                                          <p:attrName>style.visibility</p:attrName>
                                        </p:attrNameLst>
                                      </p:cBhvr>
                                      <p:to>
                                        <p:strVal val="visible"/>
                                      </p:to>
                                    </p:set>
                                    <p:animEffect transition="in" filter="wipe(down)">
                                      <p:cBhvr>
                                        <p:cTn id="61" dur="500"/>
                                        <p:tgtEl>
                                          <p:spTgt spid="8"/>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xit" presetSubtype="0" fill="hold" grpId="1" nodeType="clickEffect">
                                  <p:stCondLst>
                                    <p:cond delay="0"/>
                                  </p:stCondLst>
                                  <p:childTnLst>
                                    <p:animEffect transition="out" filter="fade">
                                      <p:cBhvr>
                                        <p:cTn id="65" dur="500"/>
                                        <p:tgtEl>
                                          <p:spTgt spid="8"/>
                                        </p:tgtEl>
                                      </p:cBhvr>
                                    </p:animEffect>
                                    <p:set>
                                      <p:cBhvr>
                                        <p:cTn id="66" dur="1" fill="hold">
                                          <p:stCondLst>
                                            <p:cond delay="4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4" grpId="0" animBg="1"/>
      <p:bldP spid="2" grpId="0" animBg="1"/>
      <p:bldP spid="2" grpId="1" animBg="1"/>
      <p:bldP spid="7" grpId="0" animBg="1"/>
      <p:bldP spid="7" grpId="1" animBg="1"/>
      <p:bldP spid="3" grpId="0" animBg="1"/>
      <p:bldP spid="3" grpId="1" animBg="1"/>
      <p:bldP spid="8" grpId="0" animBg="1"/>
      <p:bldP spid="8"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pattFill prst="ltUpDiag">
          <a:fgClr>
            <a:srgbClr val="FFCC99"/>
          </a:fgClr>
          <a:bgClr>
            <a:schemeClr val="bg1"/>
          </a:bgClr>
        </a:pattFill>
        <a:effectLst/>
      </p:bgPr>
    </p:bg>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176336461"/>
              </p:ext>
            </p:extLst>
          </p:nvPr>
        </p:nvGraphicFramePr>
        <p:xfrm>
          <a:off x="457200" y="908720"/>
          <a:ext cx="8229600" cy="4328160"/>
        </p:xfrm>
        <a:graphic>
          <a:graphicData uri="http://schemas.openxmlformats.org/drawingml/2006/table">
            <a:tbl>
              <a:tblPr firstRow="1" bandRow="1">
                <a:tableStyleId>{5C22544A-7EE6-4342-B048-85BDC9FD1C3A}</a:tableStyleId>
              </a:tblPr>
              <a:tblGrid>
                <a:gridCol w="8229600"/>
              </a:tblGrid>
              <a:tr h="288000">
                <a:tc>
                  <a:txBody>
                    <a:bodyPr/>
                    <a:lstStyle/>
                    <a:p>
                      <a:pPr algn="ctr"/>
                      <a:r>
                        <a:rPr lang="ru-RU" sz="1600" b="1" dirty="0" err="1" smtClean="0">
                          <a:solidFill>
                            <a:schemeClr val="tx1"/>
                          </a:solidFill>
                        </a:rPr>
                        <a:t>Деян</a:t>
                      </a:r>
                      <a:r>
                        <a:rPr lang="ru-RU" sz="1600" b="1" dirty="0" smtClean="0">
                          <a:solidFill>
                            <a:schemeClr val="tx1"/>
                          </a:solidFill>
                        </a:rPr>
                        <a:t>. 1, 4-11:</a:t>
                      </a:r>
                      <a:endParaRPr lang="ru-RU" sz="1600" b="1" dirty="0">
                        <a:solidFill>
                          <a:schemeClr val="tx1"/>
                        </a:solidFill>
                      </a:endParaRPr>
                    </a:p>
                  </a:txBody>
                  <a:tcPr>
                    <a:solidFill>
                      <a:srgbClr val="FF9900"/>
                    </a:solidFill>
                  </a:tcPr>
                </a:tc>
              </a:tr>
              <a:tr h="370840">
                <a:tc>
                  <a:txBody>
                    <a:bodyPr/>
                    <a:lstStyle/>
                    <a:p>
                      <a:r>
                        <a:rPr lang="ru-RU" sz="1600" b="1" dirty="0" smtClean="0">
                          <a:solidFill>
                            <a:schemeClr val="tx1"/>
                          </a:solidFill>
                        </a:rPr>
                        <a:t>4. И, собрав их, Он повелел им: не отлучайтесь из Иерусалима, но ждите обещанного от Отца, о чем вы слышали от Меня, </a:t>
                      </a:r>
                    </a:p>
                    <a:p>
                      <a:r>
                        <a:rPr lang="ru-RU" sz="1600" b="1" dirty="0" smtClean="0">
                          <a:solidFill>
                            <a:schemeClr val="tx1"/>
                          </a:solidFill>
                        </a:rPr>
                        <a:t>5. ибо Иоанн крестил водою, а вы, через несколько дней после сего, будете крещены Духом Святым. </a:t>
                      </a:r>
                    </a:p>
                    <a:p>
                      <a:r>
                        <a:rPr lang="ru-RU" sz="1600" b="1" dirty="0" smtClean="0">
                          <a:solidFill>
                            <a:schemeClr val="tx1"/>
                          </a:solidFill>
                        </a:rPr>
                        <a:t>6. Посему они, сойдясь, спрашивали Его, говоря: не в сие ли время, Господи, восстановляешь Ты царство Израилю? </a:t>
                      </a:r>
                    </a:p>
                    <a:p>
                      <a:r>
                        <a:rPr lang="ru-RU" sz="1600" b="1" dirty="0" smtClean="0">
                          <a:solidFill>
                            <a:schemeClr val="tx1"/>
                          </a:solidFill>
                        </a:rPr>
                        <a:t>7. Он же сказал им: не ваше дело знать времена или сроки, которые Отец положил в Своей власти, </a:t>
                      </a:r>
                    </a:p>
                    <a:p>
                      <a:r>
                        <a:rPr lang="ru-RU" sz="1600" b="1" dirty="0" smtClean="0">
                          <a:solidFill>
                            <a:schemeClr val="tx1"/>
                          </a:solidFill>
                        </a:rPr>
                        <a:t>8. но вы примете силу, когда сойдет на вас Дух </a:t>
                      </a:r>
                      <a:r>
                        <a:rPr lang="ru-RU" sz="1600" b="1" dirty="0" err="1" smtClean="0">
                          <a:solidFill>
                            <a:schemeClr val="tx1"/>
                          </a:solidFill>
                        </a:rPr>
                        <a:t>Святый</a:t>
                      </a:r>
                      <a:r>
                        <a:rPr lang="ru-RU" sz="1600" b="1" dirty="0" smtClean="0">
                          <a:solidFill>
                            <a:schemeClr val="tx1"/>
                          </a:solidFill>
                        </a:rPr>
                        <a:t>; и будете Мне свидетелями в Иерусалиме и во всей Иудее и Самарии и даже до края земли. </a:t>
                      </a:r>
                    </a:p>
                    <a:p>
                      <a:r>
                        <a:rPr lang="ru-RU" sz="1600" b="1" dirty="0" smtClean="0">
                          <a:solidFill>
                            <a:schemeClr val="tx1"/>
                          </a:solidFill>
                        </a:rPr>
                        <a:t>9. Сказав сие, Он поднялся в глазах их, и облако взяло Его из вида их. </a:t>
                      </a:r>
                    </a:p>
                    <a:p>
                      <a:r>
                        <a:rPr lang="ru-RU" sz="1600" b="1" dirty="0" smtClean="0">
                          <a:solidFill>
                            <a:schemeClr val="tx1"/>
                          </a:solidFill>
                        </a:rPr>
                        <a:t>10. И когда они смотрели на небо, во время восхождения Его, вдруг предстали им два мужа в белой одежде </a:t>
                      </a:r>
                    </a:p>
                    <a:p>
                      <a:r>
                        <a:rPr lang="ru-RU" sz="1600" b="1" dirty="0" smtClean="0">
                          <a:solidFill>
                            <a:schemeClr val="tx1"/>
                          </a:solidFill>
                        </a:rPr>
                        <a:t>11. и сказали: мужи Галилейские! что вы стоите и смотрите на небо? Сей Иисус, вознесшийся от вас на небо, придет таким же образом, как вы видели Его восходящим на небо. </a:t>
                      </a:r>
                      <a:endParaRPr lang="ru-RU" sz="1600" b="1" dirty="0">
                        <a:solidFill>
                          <a:schemeClr val="tx1"/>
                        </a:solidFill>
                      </a:endParaRPr>
                    </a:p>
                  </a:txBody>
                  <a:tcPr>
                    <a:solidFill>
                      <a:srgbClr val="FFCC99"/>
                    </a:solidFill>
                  </a:tcPr>
                </a:tc>
              </a:tr>
            </a:tbl>
          </a:graphicData>
        </a:graphic>
      </p:graphicFrame>
      <p:sp>
        <p:nvSpPr>
          <p:cNvPr id="2" name="Скругленный прямоугольник 1"/>
          <p:cNvSpPr/>
          <p:nvPr/>
        </p:nvSpPr>
        <p:spPr>
          <a:xfrm>
            <a:off x="467544" y="1844824"/>
            <a:ext cx="8208912" cy="2160240"/>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Феофилакт</a:t>
            </a:r>
            <a:r>
              <a:rPr lang="ru-RU" sz="1600" b="1" dirty="0">
                <a:solidFill>
                  <a:schemeClr val="tx1"/>
                </a:solidFill>
              </a:rPr>
              <a:t>: </a:t>
            </a:r>
            <a:r>
              <a:rPr lang="ru-RU" sz="1600" b="1" i="1" dirty="0">
                <a:solidFill>
                  <a:schemeClr val="tx1"/>
                </a:solidFill>
              </a:rPr>
              <a:t>«Потому, что как никто не допускает, чтобы воины, имеющие напасть на большую силу (противников), вышли против них прежде, чем успеют вооружиться, и как никто не согласится выпустить лошадей прежде, чем сядет возница: так и Господь до сошествия Святого Духа не позволяет апостолам являться на состязание, чтобы громадное большинство не победило их и не пленило. Впрочем Господь не позволяет им отлучаться от Иерусалима не поэтому только, но и потому, что и здесь многие имели уверовать, а в-третьих потому, чтобы не сказал кто-либо, что, оставив своих, они отправились искать славы у </a:t>
            </a:r>
            <a:r>
              <a:rPr lang="ru-RU" sz="1600" b="1" i="1" dirty="0" smtClean="0">
                <a:solidFill>
                  <a:schemeClr val="tx1"/>
                </a:solidFill>
              </a:rPr>
              <a:t>чужих».</a:t>
            </a:r>
            <a:endParaRPr lang="ru-RU" sz="1600" b="1" i="1" dirty="0">
              <a:solidFill>
                <a:schemeClr val="tx1"/>
              </a:solidFill>
            </a:endParaRPr>
          </a:p>
        </p:txBody>
      </p:sp>
      <p:sp>
        <p:nvSpPr>
          <p:cNvPr id="3" name="Скругленный прямоугольник 2"/>
          <p:cNvSpPr/>
          <p:nvPr/>
        </p:nvSpPr>
        <p:spPr>
          <a:xfrm>
            <a:off x="467544" y="2348880"/>
            <a:ext cx="8208912" cy="1368152"/>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dirty="0" err="1" smtClean="0">
                <a:solidFill>
                  <a:schemeClr val="tx1"/>
                </a:solidFill>
              </a:rPr>
              <a:t>Блж</a:t>
            </a:r>
            <a:r>
              <a:rPr lang="ru-RU" sz="1600" b="1" dirty="0" smtClean="0">
                <a:solidFill>
                  <a:schemeClr val="tx1"/>
                </a:solidFill>
              </a:rPr>
              <a:t>. </a:t>
            </a:r>
            <a:r>
              <a:rPr lang="ru-RU" sz="1600" b="1" dirty="0" err="1" smtClean="0">
                <a:solidFill>
                  <a:schemeClr val="tx1"/>
                </a:solidFill>
              </a:rPr>
              <a:t>Феофелакт</a:t>
            </a:r>
            <a:r>
              <a:rPr lang="ru-RU" sz="1600" b="1" dirty="0" smtClean="0">
                <a:solidFill>
                  <a:schemeClr val="tx1"/>
                </a:solidFill>
              </a:rPr>
              <a:t>: </a:t>
            </a:r>
            <a:r>
              <a:rPr lang="ru-RU" sz="1600" b="1" i="1" dirty="0" smtClean="0">
                <a:solidFill>
                  <a:schemeClr val="tx1"/>
                </a:solidFill>
              </a:rPr>
              <a:t>«Над </a:t>
            </a:r>
            <a:r>
              <a:rPr lang="ru-RU" sz="1600" b="1" i="1" dirty="0">
                <a:solidFill>
                  <a:schemeClr val="tx1"/>
                </a:solidFill>
              </a:rPr>
              <a:t>нами то и другое (крещение) совершается в одно время, а тогда совершалось и раздельно; потому что апостолы сначала крестились от Иоанна водою, а потом и Духом Святым. Почему же Господь не объявил, когда сойдет Дух </a:t>
            </a:r>
            <a:r>
              <a:rPr lang="ru-RU" sz="1600" b="1" i="1" dirty="0" err="1" smtClean="0">
                <a:solidFill>
                  <a:schemeClr val="tx1"/>
                </a:solidFill>
              </a:rPr>
              <a:t>Святый</a:t>
            </a:r>
            <a:r>
              <a:rPr lang="ru-RU" sz="1600" b="1" i="1" dirty="0" smtClean="0">
                <a:solidFill>
                  <a:schemeClr val="tx1"/>
                </a:solidFill>
              </a:rPr>
              <a:t>. Не </a:t>
            </a:r>
            <a:r>
              <a:rPr lang="ru-RU" sz="1600" b="1" i="1" dirty="0">
                <a:solidFill>
                  <a:schemeClr val="tx1"/>
                </a:solidFill>
              </a:rPr>
              <a:t>сказал определенно, когда сойдет Дух </a:t>
            </a:r>
            <a:r>
              <a:rPr lang="ru-RU" sz="1600" b="1" i="1" dirty="0" err="1">
                <a:solidFill>
                  <a:schemeClr val="tx1"/>
                </a:solidFill>
              </a:rPr>
              <a:t>Святый</a:t>
            </a:r>
            <a:r>
              <a:rPr lang="ru-RU" sz="1600" b="1" i="1" dirty="0">
                <a:solidFill>
                  <a:schemeClr val="tx1"/>
                </a:solidFill>
              </a:rPr>
              <a:t>, для того, чтобы, ожидая Его, они постоянно </a:t>
            </a:r>
            <a:r>
              <a:rPr lang="ru-RU" sz="1600" b="1" i="1" dirty="0" smtClean="0">
                <a:solidFill>
                  <a:schemeClr val="tx1"/>
                </a:solidFill>
              </a:rPr>
              <a:t>бодрствовали».</a:t>
            </a:r>
            <a:endParaRPr lang="ru-RU" sz="1600" b="1" i="1" dirty="0">
              <a:solidFill>
                <a:schemeClr val="tx1"/>
              </a:solidFill>
            </a:endParaRPr>
          </a:p>
        </p:txBody>
      </p:sp>
      <p:sp>
        <p:nvSpPr>
          <p:cNvPr id="5" name="Скругленный прямоугольник 4"/>
          <p:cNvSpPr/>
          <p:nvPr/>
        </p:nvSpPr>
        <p:spPr>
          <a:xfrm>
            <a:off x="467544" y="3789040"/>
            <a:ext cx="8208912" cy="1800200"/>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b="1" i="1" dirty="0">
                <a:solidFill>
                  <a:schemeClr val="tx1"/>
                </a:solidFill>
              </a:rPr>
              <a:t>«Не теперь ли», говорят. Так сильно желали они этого дня. Мне же кажется, что для них и неясно еще было, что такое это </a:t>
            </a:r>
            <a:r>
              <a:rPr lang="ru-RU" sz="1600" b="1" i="1" dirty="0" smtClean="0">
                <a:solidFill>
                  <a:schemeClr val="tx1"/>
                </a:solidFill>
              </a:rPr>
              <a:t>царство… Самый </a:t>
            </a:r>
            <a:r>
              <a:rPr lang="ru-RU" sz="1600" b="1" i="1" dirty="0">
                <a:solidFill>
                  <a:schemeClr val="tx1"/>
                </a:solidFill>
              </a:rPr>
              <a:t>вопрос был излишним; и посему Он с пользою для них ответил на него молчанием. Целью у Него было при этом то, чтобы пресечь крайнее любопытство своих учеников; так как Он посылал их </a:t>
            </a:r>
            <a:r>
              <a:rPr lang="ru-RU" sz="1600" b="1" i="1" dirty="0" err="1">
                <a:solidFill>
                  <a:schemeClr val="tx1"/>
                </a:solidFill>
              </a:rPr>
              <a:t>проповедывать</a:t>
            </a:r>
            <a:r>
              <a:rPr lang="ru-RU" sz="1600" b="1" i="1" dirty="0">
                <a:solidFill>
                  <a:schemeClr val="tx1"/>
                </a:solidFill>
              </a:rPr>
              <a:t> царствие небесное, а не обозначать количество времен. Не говорит им об этом </a:t>
            </a:r>
            <a:r>
              <a:rPr lang="ru-RU" sz="1600" b="1" i="1" dirty="0" smtClean="0">
                <a:solidFill>
                  <a:schemeClr val="tx1"/>
                </a:solidFill>
              </a:rPr>
              <a:t>времени и  </a:t>
            </a:r>
            <a:r>
              <a:rPr lang="ru-RU" sz="1600" b="1" i="1" dirty="0">
                <a:solidFill>
                  <a:schemeClr val="tx1"/>
                </a:solidFill>
              </a:rPr>
              <a:t>с тою </a:t>
            </a:r>
            <a:r>
              <a:rPr lang="ru-RU" sz="1600" b="1" i="1" dirty="0" err="1">
                <a:solidFill>
                  <a:schemeClr val="tx1"/>
                </a:solidFill>
              </a:rPr>
              <a:t>целию</a:t>
            </a:r>
            <a:r>
              <a:rPr lang="ru-RU" sz="1600" b="1" i="1" dirty="0">
                <a:solidFill>
                  <a:schemeClr val="tx1"/>
                </a:solidFill>
              </a:rPr>
              <a:t>, чтобы, как не раз упоминали мы, заставить их бодрствовать».</a:t>
            </a:r>
          </a:p>
        </p:txBody>
      </p:sp>
      <p:sp>
        <p:nvSpPr>
          <p:cNvPr id="6" name="Скругленный прямоугольник 5"/>
          <p:cNvSpPr/>
          <p:nvPr/>
        </p:nvSpPr>
        <p:spPr>
          <a:xfrm>
            <a:off x="467544" y="5301208"/>
            <a:ext cx="8208912" cy="1296144"/>
          </a:xfrm>
          <a:prstGeom prst="roundRect">
            <a:avLst/>
          </a:prstGeom>
          <a:solidFill>
            <a:schemeClr val="accent6">
              <a:lumMod val="40000"/>
              <a:lumOff val="6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ru-RU" sz="1600" b="1" i="1" dirty="0" smtClean="0">
                <a:solidFill>
                  <a:schemeClr val="tx1"/>
                </a:solidFill>
              </a:rPr>
              <a:t>«Так </a:t>
            </a:r>
            <a:r>
              <a:rPr lang="ru-RU" sz="1600" b="1" i="1" dirty="0">
                <a:solidFill>
                  <a:schemeClr val="tx1"/>
                </a:solidFill>
              </a:rPr>
              <a:t>как глазам недоступна вся высота и зрение не могло решить, на небо ли Он вознесся, или, поднявшись до некоторой высоты, остановился. Поэтому ангелы, </a:t>
            </a:r>
            <a:r>
              <a:rPr lang="ru-RU" sz="1600" b="1" i="1" dirty="0" smtClean="0">
                <a:solidFill>
                  <a:schemeClr val="tx1"/>
                </a:solidFill>
              </a:rPr>
              <a:t>пред-став </a:t>
            </a:r>
            <a:r>
              <a:rPr lang="ru-RU" sz="1600" b="1" i="1" dirty="0">
                <a:solidFill>
                  <a:schemeClr val="tx1"/>
                </a:solidFill>
              </a:rPr>
              <a:t>пред ними, открывают им то, чего посредством зрения они понять не могли. А облако подняло Его потому, что оно есть символ Господней и Божественной силы».</a:t>
            </a:r>
          </a:p>
        </p:txBody>
      </p:sp>
    </p:spTree>
    <p:extLst>
      <p:ext uri="{BB962C8B-B14F-4D97-AF65-F5344CB8AC3E}">
        <p14:creationId xmlns:p14="http://schemas.microsoft.com/office/powerpoint/2010/main" val="4034334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xit" presetSubtype="0" fill="hold" grpId="1" nodeType="clickEffect">
                                  <p:stCondLst>
                                    <p:cond delay="0"/>
                                  </p:stCondLst>
                                  <p:childTnLst>
                                    <p:animEffect transition="out" filter="fade">
                                      <p:cBhvr>
                                        <p:cTn id="16" dur="500"/>
                                        <p:tgtEl>
                                          <p:spTgt spid="2"/>
                                        </p:tgtEl>
                                      </p:cBhvr>
                                    </p:animEffect>
                                    <p:set>
                                      <p:cBhvr>
                                        <p:cTn id="17" dur="1" fill="hold">
                                          <p:stCondLst>
                                            <p:cond delay="499"/>
                                          </p:stCondLst>
                                        </p:cTn>
                                        <p:tgtEl>
                                          <p:spTgt spid="2"/>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1" nodeType="clickEffect">
                                  <p:stCondLst>
                                    <p:cond delay="0"/>
                                  </p:stCondLst>
                                  <p:childTnLst>
                                    <p:animEffect transition="out" filter="fade">
                                      <p:cBhvr>
                                        <p:cTn id="26" dur="500"/>
                                        <p:tgtEl>
                                          <p:spTgt spid="3"/>
                                        </p:tgtEl>
                                      </p:cBhvr>
                                    </p:animEffect>
                                    <p:set>
                                      <p:cBhvr>
                                        <p:cTn id="27" dur="1" fill="hold">
                                          <p:stCondLst>
                                            <p:cond delay="499"/>
                                          </p:stCondLst>
                                        </p:cTn>
                                        <p:tgtEl>
                                          <p:spTgt spid="3"/>
                                        </p:tgtEl>
                                        <p:attrNameLst>
                                          <p:attrName>style.visibility</p:attrName>
                                        </p:attrNameLst>
                                      </p:cBhvr>
                                      <p:to>
                                        <p:strVal val="hidden"/>
                                      </p:to>
                                    </p:se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wipe(down)">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xit" presetSubtype="0" fill="hold" grpId="1" nodeType="clickEffect">
                                  <p:stCondLst>
                                    <p:cond delay="0"/>
                                  </p:stCondLst>
                                  <p:childTnLst>
                                    <p:animEffect transition="out" filter="fade">
                                      <p:cBhvr>
                                        <p:cTn id="36" dur="500"/>
                                        <p:tgtEl>
                                          <p:spTgt spid="5"/>
                                        </p:tgtEl>
                                      </p:cBhvr>
                                    </p:animEffect>
                                    <p:set>
                                      <p:cBhvr>
                                        <p:cTn id="37" dur="1" fill="hold">
                                          <p:stCondLst>
                                            <p:cond delay="499"/>
                                          </p:stCondLst>
                                        </p:cTn>
                                        <p:tgtEl>
                                          <p:spTgt spid="5"/>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wipe(down)">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6"/>
                                        </p:tgtEl>
                                      </p:cBhvr>
                                    </p:animEffect>
                                    <p:set>
                                      <p:cBhvr>
                                        <p:cTn id="47" dur="1" fill="hold">
                                          <p:stCondLst>
                                            <p:cond delay="499"/>
                                          </p:stCondLst>
                                        </p:cTn>
                                        <p:tgtEl>
                                          <p:spTgt spid="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3" grpId="0" animBg="1"/>
      <p:bldP spid="3" grpId="1" animBg="1"/>
      <p:bldP spid="5" grpId="0" animBg="1"/>
      <p:bldP spid="5" grpId="1" animBg="1"/>
      <p:bldP spid="6" grpId="0" animBg="1"/>
      <p:bldP spid="6"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pattFill prst="ltUpDiag">
          <a:fgClr>
            <a:schemeClr val="bg2">
              <a:lumMod val="75000"/>
            </a:schemeClr>
          </a:fgClr>
          <a:bgClr>
            <a:schemeClr val="bg1"/>
          </a:bgClr>
        </a:patt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755576" y="332656"/>
            <a:ext cx="7632848" cy="864096"/>
          </a:xfrm>
          <a:prstGeom prst="roundRect">
            <a:avLst/>
          </a:prstGeom>
          <a:ln>
            <a:no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r>
              <a:rPr lang="ru-RU" sz="3600" b="1" dirty="0" smtClean="0">
                <a:solidFill>
                  <a:schemeClr val="tx1"/>
                </a:solidFill>
              </a:rPr>
              <a:t>Домашнее задание</a:t>
            </a:r>
            <a:endParaRPr lang="ru-RU" sz="3600" b="1" dirty="0">
              <a:solidFill>
                <a:schemeClr val="tx1"/>
              </a:solidFill>
            </a:endParaRPr>
          </a:p>
        </p:txBody>
      </p:sp>
      <p:sp>
        <p:nvSpPr>
          <p:cNvPr id="5" name="Прямоугольник 4"/>
          <p:cNvSpPr/>
          <p:nvPr/>
        </p:nvSpPr>
        <p:spPr>
          <a:xfrm>
            <a:off x="391444" y="2492896"/>
            <a:ext cx="8388775" cy="3024336"/>
          </a:xfrm>
          <a:prstGeom prst="rect">
            <a:avLst/>
          </a:prstGeom>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2">
            <a:schemeClr val="accent1">
              <a:shade val="50000"/>
            </a:schemeClr>
          </a:lnRef>
          <a:fillRef idx="1002">
            <a:schemeClr val="lt2"/>
          </a:fillRef>
          <a:effectRef idx="0">
            <a:schemeClr val="accent1"/>
          </a:effectRef>
          <a:fontRef idx="minor">
            <a:schemeClr val="lt1"/>
          </a:fontRef>
        </p:style>
        <p:txBody>
          <a:bodyPr rtlCol="0" anchor="ctr"/>
          <a:lstStyle/>
          <a:p>
            <a:r>
              <a:rPr lang="ru-RU" sz="2400" b="1" dirty="0" smtClean="0">
                <a:solidFill>
                  <a:schemeClr val="tx1"/>
                </a:solidFill>
              </a:rPr>
              <a:t>Прочитать следующие отрывки:</a:t>
            </a:r>
          </a:p>
          <a:p>
            <a:pPr marL="342900" indent="-342900">
              <a:buFont typeface="Arial" panose="020B0604020202020204" pitchFamily="34" charset="0"/>
              <a:buChar char="•"/>
            </a:pPr>
            <a:r>
              <a:rPr lang="ru-RU" sz="2400" b="1" dirty="0">
                <a:solidFill>
                  <a:schemeClr val="tx1"/>
                </a:solidFill>
              </a:rPr>
              <a:t>Апостолы в ожидании </a:t>
            </a:r>
            <a:r>
              <a:rPr lang="ru-RU" sz="2400" b="1" dirty="0" smtClean="0">
                <a:solidFill>
                  <a:schemeClr val="tx1"/>
                </a:solidFill>
              </a:rPr>
              <a:t>Пятидесятницы (</a:t>
            </a:r>
            <a:r>
              <a:rPr lang="ru-RU" sz="2400" b="1" dirty="0" err="1" smtClean="0">
                <a:solidFill>
                  <a:schemeClr val="tx1"/>
                </a:solidFill>
              </a:rPr>
              <a:t>Деян</a:t>
            </a:r>
            <a:r>
              <a:rPr lang="ru-RU" sz="2400" b="1" dirty="0" smtClean="0">
                <a:solidFill>
                  <a:schemeClr val="tx1"/>
                </a:solidFill>
              </a:rPr>
              <a:t>. 1 гл.)</a:t>
            </a:r>
            <a:endParaRPr lang="ru-RU" sz="2400" b="1" dirty="0">
              <a:solidFill>
                <a:schemeClr val="tx1"/>
              </a:solidFill>
            </a:endParaRPr>
          </a:p>
          <a:p>
            <a:pPr marL="342900" indent="-342900">
              <a:buFont typeface="Arial" panose="020B0604020202020204" pitchFamily="34" charset="0"/>
              <a:buChar char="•"/>
            </a:pPr>
            <a:r>
              <a:rPr lang="ru-RU" sz="2400" b="1" dirty="0" smtClean="0">
                <a:solidFill>
                  <a:schemeClr val="tx1"/>
                </a:solidFill>
              </a:rPr>
              <a:t>Избрание ап. </a:t>
            </a:r>
            <a:r>
              <a:rPr lang="ru-RU" sz="2400" b="1" dirty="0" err="1" smtClean="0">
                <a:solidFill>
                  <a:schemeClr val="tx1"/>
                </a:solidFill>
              </a:rPr>
              <a:t>Матфия</a:t>
            </a:r>
            <a:r>
              <a:rPr lang="ru-RU" sz="2400" b="1" dirty="0" smtClean="0">
                <a:solidFill>
                  <a:schemeClr val="tx1"/>
                </a:solidFill>
              </a:rPr>
              <a:t> (</a:t>
            </a:r>
            <a:r>
              <a:rPr lang="ru-RU" sz="2400" b="1" dirty="0" err="1" smtClean="0">
                <a:solidFill>
                  <a:schemeClr val="tx1"/>
                </a:solidFill>
              </a:rPr>
              <a:t>Деян</a:t>
            </a:r>
            <a:r>
              <a:rPr lang="ru-RU" sz="2400" b="1" dirty="0" smtClean="0">
                <a:solidFill>
                  <a:schemeClr val="tx1"/>
                </a:solidFill>
              </a:rPr>
              <a:t>. 1, 12-26);</a:t>
            </a:r>
          </a:p>
          <a:p>
            <a:pPr marL="342900" indent="-342900">
              <a:buFont typeface="Arial" panose="020B0604020202020204" pitchFamily="34" charset="0"/>
              <a:buChar char="•"/>
            </a:pPr>
            <a:r>
              <a:rPr lang="ru-RU" sz="2400" b="1" dirty="0" smtClean="0">
                <a:solidFill>
                  <a:schemeClr val="tx1"/>
                </a:solidFill>
              </a:rPr>
              <a:t>Праздник Пятидесятницы: Сошествие </a:t>
            </a:r>
            <a:r>
              <a:rPr lang="ru-RU" sz="2400" b="1" dirty="0">
                <a:solidFill>
                  <a:schemeClr val="tx1"/>
                </a:solidFill>
              </a:rPr>
              <a:t>Святого Духа на </a:t>
            </a:r>
            <a:r>
              <a:rPr lang="ru-RU" sz="2400" b="1" dirty="0" smtClean="0">
                <a:solidFill>
                  <a:schemeClr val="tx1"/>
                </a:solidFill>
              </a:rPr>
              <a:t>апостолов. </a:t>
            </a:r>
            <a:r>
              <a:rPr lang="ru-RU" sz="2400" b="1" dirty="0">
                <a:solidFill>
                  <a:schemeClr val="tx1"/>
                </a:solidFill>
              </a:rPr>
              <a:t>Говорение иными языками. (</a:t>
            </a:r>
            <a:r>
              <a:rPr lang="ru-RU" sz="2400" b="1" dirty="0" err="1">
                <a:solidFill>
                  <a:schemeClr val="tx1"/>
                </a:solidFill>
              </a:rPr>
              <a:t>Деян</a:t>
            </a:r>
            <a:r>
              <a:rPr lang="ru-RU" sz="2400" b="1" dirty="0" smtClean="0">
                <a:solidFill>
                  <a:schemeClr val="tx1"/>
                </a:solidFill>
              </a:rPr>
              <a:t>. 2 гл.)</a:t>
            </a:r>
          </a:p>
        </p:txBody>
      </p:sp>
    </p:spTree>
    <p:extLst>
      <p:ext uri="{BB962C8B-B14F-4D97-AF65-F5344CB8AC3E}">
        <p14:creationId xmlns:p14="http://schemas.microsoft.com/office/powerpoint/2010/main" val="37376767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4"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par>
                          <p:cTn id="8" fill="hold">
                            <p:stCondLst>
                              <p:cond delay="500"/>
                            </p:stCondLst>
                            <p:childTnLst>
                              <p:par>
                                <p:cTn id="9" presetID="22" presetClass="entr" presetSubtype="4" fill="hold" grpId="0"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1072</TotalTime>
  <Words>5797</Words>
  <Application>Microsoft Office PowerPoint</Application>
  <PresentationFormat>Экран (4:3)</PresentationFormat>
  <Paragraphs>143</Paragraphs>
  <Slides>9</Slides>
  <Notes>1</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Воскресение Христово Лекция 37. Второе явление воскресшего Христа апостолам в присутствии Фомы. Явление воскресшего Господа ученикам на море Тивериадском. Явление воскресшего Господа ученикам в Галилее. Вознесение Господне.</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op</dc:creator>
  <cp:lastModifiedBy>Windows User</cp:lastModifiedBy>
  <cp:revision>42</cp:revision>
  <dcterms:created xsi:type="dcterms:W3CDTF">2015-03-11T14:32:08Z</dcterms:created>
  <dcterms:modified xsi:type="dcterms:W3CDTF">2015-03-21T06:11:54Z</dcterms:modified>
</cp:coreProperties>
</file>