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259" r:id="rId3"/>
    <p:sldId id="271" r:id="rId4"/>
    <p:sldId id="269" r:id="rId5"/>
    <p:sldId id="268" r:id="rId6"/>
    <p:sldId id="265" r:id="rId7"/>
    <p:sldId id="270" r:id="rId8"/>
    <p:sldId id="260" r:id="rId9"/>
    <p:sldId id="257" r:id="rId10"/>
    <p:sldId id="262" r:id="rId11"/>
    <p:sldId id="267" r:id="rId12"/>
    <p:sldId id="263" r:id="rId13"/>
    <p:sldId id="261"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70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01C1F8-7D43-4DE0-9B02-70992C8BC8A5}" type="datetimeFigureOut">
              <a:rPr lang="ru-RU" smtClean="0"/>
              <a:t>11.03.2015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CDAF10-F359-4322-810D-7538F2E5D4C0}" type="slidenum">
              <a:rPr lang="ru-RU" smtClean="0"/>
              <a:t>‹#›</a:t>
            </a:fld>
            <a:endParaRPr lang="ru-RU"/>
          </a:p>
        </p:txBody>
      </p:sp>
    </p:spTree>
    <p:extLst>
      <p:ext uri="{BB962C8B-B14F-4D97-AF65-F5344CB8AC3E}">
        <p14:creationId xmlns:p14="http://schemas.microsoft.com/office/powerpoint/2010/main" val="2142831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C2D9D0D-E072-40D3-A1AE-EE78EFC897EB}" type="slidenum">
              <a:rPr lang="ru-RU" smtClean="0"/>
              <a:t>13</a:t>
            </a:fld>
            <a:endParaRPr lang="ru-RU"/>
          </a:p>
        </p:txBody>
      </p:sp>
    </p:spTree>
    <p:extLst>
      <p:ext uri="{BB962C8B-B14F-4D97-AF65-F5344CB8AC3E}">
        <p14:creationId xmlns:p14="http://schemas.microsoft.com/office/powerpoint/2010/main" val="3334253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11.03.2015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11.03.2015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11.03.2015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11.03.2015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11.03.2015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11.03.2015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11.03.2015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11.03.2015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11.03.2015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11.03.2015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11.03.2015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11.03.2015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7999"/>
          </a:xfrm>
          <a:pattFill prst="ltUpDiag">
            <a:fgClr>
              <a:schemeClr val="bg2">
                <a:lumMod val="50000"/>
              </a:schemeClr>
            </a:fgClr>
            <a:bgClr>
              <a:schemeClr val="bg1"/>
            </a:bgClr>
          </a:pattFill>
        </p:spPr>
        <p:txBody>
          <a:bodyPr>
            <a:normAutofit/>
          </a:bodyPr>
          <a:lstStyle/>
          <a:p>
            <a:r>
              <a:rPr lang="ru-RU" sz="4000" b="1" dirty="0" smtClean="0"/>
              <a:t>Воскресение Христово</a:t>
            </a:r>
            <a:br>
              <a:rPr lang="ru-RU" sz="4000" b="1" dirty="0" smtClean="0"/>
            </a:br>
            <a:r>
              <a:rPr lang="ru-RU" sz="3600" b="1" dirty="0" smtClean="0"/>
              <a:t/>
            </a:r>
            <a:br>
              <a:rPr lang="ru-RU" sz="3600" b="1" dirty="0" smtClean="0"/>
            </a:br>
            <a:r>
              <a:rPr lang="ru-RU" sz="3600" b="1" dirty="0" smtClean="0"/>
              <a:t>Лекция 36.</a:t>
            </a:r>
            <a:r>
              <a:rPr lang="ru-RU" sz="3600" dirty="0"/>
              <a:t> </a:t>
            </a:r>
            <a:r>
              <a:rPr lang="ru-RU" sz="3600" b="1" dirty="0"/>
              <a:t>Утро первого воскресного </a:t>
            </a:r>
            <a:r>
              <a:rPr lang="ru-RU" sz="3600" b="1" dirty="0" smtClean="0"/>
              <a:t>дня. </a:t>
            </a:r>
            <a:r>
              <a:rPr lang="ru-RU" sz="3600" b="1" dirty="0" smtClean="0"/>
              <a:t>Явление Христа женам-мироносицам. Вечер </a:t>
            </a:r>
            <a:r>
              <a:rPr lang="ru-RU" sz="3600" b="1" dirty="0"/>
              <a:t>первого воскресного </a:t>
            </a:r>
            <a:r>
              <a:rPr lang="ru-RU" sz="3600" b="1" dirty="0" smtClean="0"/>
              <a:t>дня</a:t>
            </a:r>
            <a:r>
              <a:rPr lang="ru-RU" sz="3600" b="1" dirty="0" smtClean="0"/>
              <a:t>.</a:t>
            </a:r>
            <a:endParaRPr lang="ru-RU" sz="4000" b="1" dirty="0"/>
          </a:p>
        </p:txBody>
      </p:sp>
    </p:spTree>
    <p:extLst>
      <p:ext uri="{BB962C8B-B14F-4D97-AF65-F5344CB8AC3E}">
        <p14:creationId xmlns:p14="http://schemas.microsoft.com/office/powerpoint/2010/main" val="28497679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pattFill prst="ltUp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3"/>
          <p:cNvGraphicFramePr>
            <a:graphicFrameLocks/>
          </p:cNvGraphicFramePr>
          <p:nvPr>
            <p:extLst>
              <p:ext uri="{D42A27DB-BD31-4B8C-83A1-F6EECF244321}">
                <p14:modId xmlns:p14="http://schemas.microsoft.com/office/powerpoint/2010/main" val="937800323"/>
              </p:ext>
            </p:extLst>
          </p:nvPr>
        </p:nvGraphicFramePr>
        <p:xfrm>
          <a:off x="251520" y="1036288"/>
          <a:ext cx="8640960" cy="4430640"/>
        </p:xfrm>
        <a:graphic>
          <a:graphicData uri="http://schemas.openxmlformats.org/drawingml/2006/table">
            <a:tbl>
              <a:tblPr firstRow="1" bandRow="1">
                <a:tableStyleId>{7DF18680-E054-41AD-8BC1-D1AEF772440D}</a:tableStyleId>
              </a:tblPr>
              <a:tblGrid>
                <a:gridCol w="8640960"/>
              </a:tblGrid>
              <a:tr h="0">
                <a:tc>
                  <a:txBody>
                    <a:bodyPr/>
                    <a:lstStyle/>
                    <a:p>
                      <a:pPr algn="ctr"/>
                      <a:r>
                        <a:rPr lang="ru-RU" sz="1600" b="1" u="none" kern="1200" dirty="0" err="1" smtClean="0">
                          <a:solidFill>
                            <a:schemeClr val="tx1"/>
                          </a:solidFill>
                          <a:effectLst/>
                        </a:rPr>
                        <a:t>Лк</a:t>
                      </a:r>
                      <a:r>
                        <a:rPr lang="ru-RU" sz="1600" b="1" u="none" kern="1200" dirty="0" smtClean="0">
                          <a:solidFill>
                            <a:schemeClr val="tx1"/>
                          </a:solidFill>
                          <a:effectLst/>
                        </a:rPr>
                        <a:t>. 24,</a:t>
                      </a:r>
                      <a:r>
                        <a:rPr lang="ru-RU" sz="1600" b="1" u="none" kern="1200" baseline="0" dirty="0" smtClean="0">
                          <a:solidFill>
                            <a:schemeClr val="tx1"/>
                          </a:solidFill>
                          <a:effectLst/>
                        </a:rPr>
                        <a:t> </a:t>
                      </a:r>
                      <a:r>
                        <a:rPr lang="ru-RU" sz="1600" b="1" u="none" kern="1200" dirty="0" smtClean="0">
                          <a:solidFill>
                            <a:schemeClr val="tx1"/>
                          </a:solidFill>
                          <a:effectLst/>
                        </a:rPr>
                        <a:t>13-35 </a:t>
                      </a:r>
                      <a:endParaRPr lang="ru-RU" sz="1600" b="1" u="none" dirty="0">
                        <a:solidFill>
                          <a:schemeClr val="tx1"/>
                        </a:solidFill>
                      </a:endParaRPr>
                    </a:p>
                  </a:txBody>
                  <a:tcPr marL="18000" marR="18000" marT="18000" marB="18000"/>
                </a:tc>
              </a:tr>
              <a:tr h="0">
                <a:tc>
                  <a:txBody>
                    <a:bodyPr/>
                    <a:lstStyle/>
                    <a:p>
                      <a:r>
                        <a:rPr lang="ru-RU" sz="1500" b="1" dirty="0" smtClean="0">
                          <a:solidFill>
                            <a:schemeClr val="tx1"/>
                          </a:solidFill>
                        </a:rPr>
                        <a:t>13. </a:t>
                      </a:r>
                      <a:r>
                        <a:rPr lang="ru-RU" sz="1500" b="1" dirty="0" smtClean="0">
                          <a:solidFill>
                            <a:srgbClr val="00B0F0"/>
                          </a:solidFill>
                        </a:rPr>
                        <a:t>В тот же день </a:t>
                      </a:r>
                      <a:r>
                        <a:rPr lang="ru-RU" sz="1500" b="1" dirty="0" smtClean="0">
                          <a:solidFill>
                            <a:schemeClr val="tx1"/>
                          </a:solidFill>
                        </a:rPr>
                        <a:t>двое из них шли в селение, отстоящее стадий на шестьдесят от Иерусалима, называемое </a:t>
                      </a:r>
                      <a:r>
                        <a:rPr lang="ru-RU" sz="1500" b="1" dirty="0" err="1" smtClean="0">
                          <a:solidFill>
                            <a:schemeClr val="tx1"/>
                          </a:solidFill>
                        </a:rPr>
                        <a:t>Эммаус</a:t>
                      </a:r>
                      <a:r>
                        <a:rPr lang="ru-RU" sz="1500" b="1" dirty="0" smtClean="0">
                          <a:solidFill>
                            <a:schemeClr val="tx1"/>
                          </a:solidFill>
                        </a:rPr>
                        <a:t>; </a:t>
                      </a:r>
                    </a:p>
                    <a:p>
                      <a:r>
                        <a:rPr lang="ru-RU" sz="1500" b="1" dirty="0" smtClean="0">
                          <a:solidFill>
                            <a:schemeClr val="tx1"/>
                          </a:solidFill>
                        </a:rPr>
                        <a:t>14. и разговаривали между собою о всех сих событиях. </a:t>
                      </a:r>
                    </a:p>
                    <a:p>
                      <a:r>
                        <a:rPr lang="ru-RU" sz="1500" b="1" dirty="0" smtClean="0">
                          <a:solidFill>
                            <a:schemeClr val="tx1"/>
                          </a:solidFill>
                        </a:rPr>
                        <a:t>15. И когда они разговаривали и рассуждали между собою, и Сам Иисус, приблизившись, пошел с ними. </a:t>
                      </a:r>
                    </a:p>
                    <a:p>
                      <a:r>
                        <a:rPr lang="ru-RU" sz="1500" b="1" dirty="0" smtClean="0">
                          <a:solidFill>
                            <a:schemeClr val="tx1"/>
                          </a:solidFill>
                        </a:rPr>
                        <a:t>16. Но </a:t>
                      </a:r>
                      <a:r>
                        <a:rPr lang="ru-RU" sz="1500" b="1" dirty="0" smtClean="0">
                          <a:solidFill>
                            <a:srgbClr val="00B0F0"/>
                          </a:solidFill>
                        </a:rPr>
                        <a:t>глаза их были удержаны</a:t>
                      </a:r>
                      <a:r>
                        <a:rPr lang="ru-RU" sz="1500" b="1" dirty="0" smtClean="0">
                          <a:solidFill>
                            <a:schemeClr val="tx1"/>
                          </a:solidFill>
                        </a:rPr>
                        <a:t>, так что они не узнали Его. </a:t>
                      </a:r>
                    </a:p>
                    <a:p>
                      <a:r>
                        <a:rPr lang="ru-RU" sz="1500" b="1" dirty="0" smtClean="0">
                          <a:solidFill>
                            <a:schemeClr val="tx1"/>
                          </a:solidFill>
                        </a:rPr>
                        <a:t>17. Он же сказал им: о чем это вы, идя, рассуждаете между собою, и отчего вы печальны? </a:t>
                      </a:r>
                    </a:p>
                    <a:p>
                      <a:r>
                        <a:rPr lang="ru-RU" sz="1500" b="1" dirty="0" smtClean="0">
                          <a:solidFill>
                            <a:schemeClr val="tx1"/>
                          </a:solidFill>
                        </a:rPr>
                        <a:t>18. Один из них, именем </a:t>
                      </a:r>
                      <a:r>
                        <a:rPr lang="ru-RU" sz="1500" b="1" dirty="0" err="1" smtClean="0">
                          <a:solidFill>
                            <a:srgbClr val="00B0F0"/>
                          </a:solidFill>
                        </a:rPr>
                        <a:t>Клеопа</a:t>
                      </a:r>
                      <a:r>
                        <a:rPr lang="ru-RU" sz="1500" b="1" dirty="0" smtClean="0">
                          <a:solidFill>
                            <a:schemeClr val="tx1"/>
                          </a:solidFill>
                        </a:rPr>
                        <a:t>, сказал Ему в ответ: неужели Ты один из пришедших в Иерусалим не знаешь о происшедшем в нем в эти дни? </a:t>
                      </a:r>
                    </a:p>
                    <a:p>
                      <a:r>
                        <a:rPr lang="ru-RU" sz="1500" b="1" dirty="0" smtClean="0">
                          <a:solidFill>
                            <a:schemeClr val="tx1"/>
                          </a:solidFill>
                        </a:rPr>
                        <a:t>19. И сказал им: о чем? Они сказали Ему: что было с Иисусом Назарянином, </a:t>
                      </a:r>
                      <a:r>
                        <a:rPr lang="ru-RU" sz="1500" b="1" dirty="0" smtClean="0">
                          <a:solidFill>
                            <a:srgbClr val="00B0F0"/>
                          </a:solidFill>
                        </a:rPr>
                        <a:t>Который был пророк</a:t>
                      </a:r>
                      <a:r>
                        <a:rPr lang="ru-RU" sz="1500" b="1" dirty="0" smtClean="0">
                          <a:solidFill>
                            <a:schemeClr val="tx1"/>
                          </a:solidFill>
                        </a:rPr>
                        <a:t>, сильный в деле и слове пред Богом и всем народом; </a:t>
                      </a:r>
                    </a:p>
                    <a:p>
                      <a:r>
                        <a:rPr lang="ru-RU" sz="1500" b="1" dirty="0" smtClean="0">
                          <a:solidFill>
                            <a:schemeClr val="tx1"/>
                          </a:solidFill>
                        </a:rPr>
                        <a:t>20. как предали Его первосвященники и начальники наши для осуждения на смерть и распяли Его. </a:t>
                      </a:r>
                    </a:p>
                    <a:p>
                      <a:r>
                        <a:rPr lang="ru-RU" sz="1500" b="1" dirty="0" smtClean="0">
                          <a:solidFill>
                            <a:schemeClr val="tx1"/>
                          </a:solidFill>
                        </a:rPr>
                        <a:t>21. А </a:t>
                      </a:r>
                      <a:r>
                        <a:rPr lang="ru-RU" sz="1500" b="1" dirty="0" smtClean="0">
                          <a:solidFill>
                            <a:srgbClr val="00B0F0"/>
                          </a:solidFill>
                        </a:rPr>
                        <a:t>мы надеялись </a:t>
                      </a:r>
                      <a:r>
                        <a:rPr lang="ru-RU" sz="1500" b="1" dirty="0" smtClean="0">
                          <a:solidFill>
                            <a:schemeClr val="tx1"/>
                          </a:solidFill>
                        </a:rPr>
                        <a:t>было, что Он есть </a:t>
                      </a:r>
                      <a:r>
                        <a:rPr lang="ru-RU" sz="1500" b="1" dirty="0" smtClean="0">
                          <a:solidFill>
                            <a:srgbClr val="00B0F0"/>
                          </a:solidFill>
                        </a:rPr>
                        <a:t>Тот, Который должен избавить Израиля</a:t>
                      </a:r>
                      <a:r>
                        <a:rPr lang="ru-RU" sz="1500" b="1" dirty="0" smtClean="0">
                          <a:solidFill>
                            <a:schemeClr val="tx1"/>
                          </a:solidFill>
                        </a:rPr>
                        <a:t>; но со всем тем, уже третий день ныне, как это произошло. </a:t>
                      </a:r>
                    </a:p>
                    <a:p>
                      <a:r>
                        <a:rPr lang="ru-RU" sz="1500" b="1" dirty="0" smtClean="0">
                          <a:solidFill>
                            <a:schemeClr val="tx1"/>
                          </a:solidFill>
                        </a:rPr>
                        <a:t>22. Но и некоторые женщины из наших изумили нас: они были рано у гроба </a:t>
                      </a:r>
                    </a:p>
                    <a:p>
                      <a:r>
                        <a:rPr lang="ru-RU" sz="1500" b="1" dirty="0" smtClean="0">
                          <a:solidFill>
                            <a:schemeClr val="tx1"/>
                          </a:solidFill>
                        </a:rPr>
                        <a:t>23. и не нашли тела Его и, придя, сказывали, что они видели и явление Ангелов, которые говорят, что Он жив. </a:t>
                      </a:r>
                    </a:p>
                    <a:p>
                      <a:r>
                        <a:rPr lang="ru-RU" sz="1500" b="1" dirty="0" smtClean="0">
                          <a:solidFill>
                            <a:schemeClr val="tx1"/>
                          </a:solidFill>
                        </a:rPr>
                        <a:t>24. И пошли некоторые из наших ко гробу и нашли так, как и женщины говорили, но Его не видели. </a:t>
                      </a:r>
                    </a:p>
                  </a:txBody>
                  <a:tcPr marL="18000" marR="18000" marT="18000" marB="18000"/>
                </a:tc>
              </a:tr>
            </a:tbl>
          </a:graphicData>
        </a:graphic>
      </p:graphicFrame>
      <p:graphicFrame>
        <p:nvGraphicFramePr>
          <p:cNvPr id="2" name="Объект 1"/>
          <p:cNvGraphicFramePr>
            <a:graphicFrameLocks noGrp="1"/>
          </p:cNvGraphicFramePr>
          <p:nvPr>
            <p:ph idx="1"/>
            <p:extLst>
              <p:ext uri="{D42A27DB-BD31-4B8C-83A1-F6EECF244321}">
                <p14:modId xmlns:p14="http://schemas.microsoft.com/office/powerpoint/2010/main" val="3628567229"/>
              </p:ext>
            </p:extLst>
          </p:nvPr>
        </p:nvGraphicFramePr>
        <p:xfrm>
          <a:off x="467544" y="1052736"/>
          <a:ext cx="8280920" cy="811680"/>
        </p:xfrm>
        <a:graphic>
          <a:graphicData uri="http://schemas.openxmlformats.org/drawingml/2006/table">
            <a:tbl>
              <a:tblPr firstRow="1" bandRow="1">
                <a:tableStyleId>{7DF18680-E054-41AD-8BC1-D1AEF772440D}</a:tableStyleId>
              </a:tblPr>
              <a:tblGrid>
                <a:gridCol w="8280920"/>
              </a:tblGrid>
              <a:tr h="288000">
                <a:tc>
                  <a:txBody>
                    <a:bodyPr/>
                    <a:lstStyle/>
                    <a:p>
                      <a:pPr algn="ctr"/>
                      <a:r>
                        <a:rPr lang="ru-RU" sz="1600" b="1" u="none" kern="1200" dirty="0" err="1" smtClean="0">
                          <a:solidFill>
                            <a:schemeClr val="tx1"/>
                          </a:solidFill>
                          <a:effectLst/>
                        </a:rPr>
                        <a:t>Мк</a:t>
                      </a:r>
                      <a:r>
                        <a:rPr lang="ru-RU" sz="1600" b="1" u="none" kern="1200" dirty="0" smtClean="0">
                          <a:solidFill>
                            <a:schemeClr val="tx1"/>
                          </a:solidFill>
                          <a:effectLst/>
                        </a:rPr>
                        <a:t>. 16, 12-13</a:t>
                      </a:r>
                      <a:endParaRPr lang="ru-RU" sz="1600" b="1" u="none" dirty="0">
                        <a:solidFill>
                          <a:schemeClr val="tx1"/>
                        </a:solidFill>
                      </a:endParaRPr>
                    </a:p>
                  </a:txBody>
                  <a:tcPr marL="18000" marR="18000" marT="18000" marB="18000"/>
                </a:tc>
              </a:tr>
              <a:tr h="370840">
                <a:tc>
                  <a:txBody>
                    <a:bodyPr/>
                    <a:lstStyle/>
                    <a:p>
                      <a:r>
                        <a:rPr lang="ru-RU" sz="1600" b="1" dirty="0" smtClean="0">
                          <a:solidFill>
                            <a:schemeClr val="tx1"/>
                          </a:solidFill>
                        </a:rPr>
                        <a:t>12. После сего </a:t>
                      </a:r>
                      <a:r>
                        <a:rPr lang="ru-RU" sz="1600" b="1" dirty="0" smtClean="0">
                          <a:solidFill>
                            <a:srgbClr val="00B0F0"/>
                          </a:solidFill>
                        </a:rPr>
                        <a:t>явился в ином образе </a:t>
                      </a:r>
                      <a:r>
                        <a:rPr lang="ru-RU" sz="1600" b="1" dirty="0" smtClean="0">
                          <a:solidFill>
                            <a:schemeClr val="tx1"/>
                          </a:solidFill>
                        </a:rPr>
                        <a:t>двум из них на дороге, когда они шли в селение.</a:t>
                      </a:r>
                    </a:p>
                    <a:p>
                      <a:r>
                        <a:rPr lang="ru-RU" sz="1600" b="1" dirty="0" smtClean="0">
                          <a:solidFill>
                            <a:schemeClr val="tx1"/>
                          </a:solidFill>
                        </a:rPr>
                        <a:t>13. И те, возвратившись, возвестили прочим; но и им не поверили.  </a:t>
                      </a:r>
                      <a:endParaRPr lang="ru-RU" sz="1600" b="1" dirty="0">
                        <a:solidFill>
                          <a:schemeClr val="tx1"/>
                        </a:solidFill>
                      </a:endParaRPr>
                    </a:p>
                  </a:txBody>
                  <a:tcPr marL="18000" marR="18000" marT="18000" marB="18000"/>
                </a:tc>
              </a:tr>
            </a:tbl>
          </a:graphicData>
        </a:graphic>
      </p:graphicFrame>
      <p:sp>
        <p:nvSpPr>
          <p:cNvPr id="4" name="Скругленный прямоугольник 3"/>
          <p:cNvSpPr/>
          <p:nvPr/>
        </p:nvSpPr>
        <p:spPr>
          <a:xfrm>
            <a:off x="827584" y="260648"/>
            <a:ext cx="7560840" cy="432048"/>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ru-RU" sz="2200" b="1" dirty="0" smtClean="0">
                <a:solidFill>
                  <a:schemeClr val="tx1"/>
                </a:solidFill>
              </a:rPr>
              <a:t>Явление воскресшего Господа ученикам на пути в </a:t>
            </a:r>
            <a:r>
              <a:rPr lang="ru-RU" sz="2200" b="1" dirty="0" err="1" smtClean="0">
                <a:solidFill>
                  <a:schemeClr val="tx1"/>
                </a:solidFill>
              </a:rPr>
              <a:t>Эммаус</a:t>
            </a:r>
            <a:endParaRPr lang="ru-RU" sz="2200" b="1" dirty="0">
              <a:solidFill>
                <a:schemeClr val="tx1"/>
              </a:solidFill>
            </a:endParaRPr>
          </a:p>
        </p:txBody>
      </p:sp>
      <p:sp>
        <p:nvSpPr>
          <p:cNvPr id="6" name="Скругленный прямоугольник 5"/>
          <p:cNvSpPr/>
          <p:nvPr/>
        </p:nvSpPr>
        <p:spPr>
          <a:xfrm>
            <a:off x="323528" y="1844824"/>
            <a:ext cx="8568952" cy="1224136"/>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одним из двух участников его был несомненно сам Лука, по обычаю священных писателей, не называющий себя по имени. Ученики направлялись в селение </a:t>
            </a:r>
            <a:r>
              <a:rPr lang="ru-RU" sz="1600" b="1" i="1" dirty="0" err="1">
                <a:solidFill>
                  <a:schemeClr val="tx1"/>
                </a:solidFill>
              </a:rPr>
              <a:t>Эммаус</a:t>
            </a:r>
            <a:r>
              <a:rPr lang="ru-RU" sz="1600" b="1" i="1" dirty="0">
                <a:solidFill>
                  <a:schemeClr val="tx1"/>
                </a:solidFill>
              </a:rPr>
              <a:t>, находившееся в расстоянии 60-ти стадий, т.е. 10-12 верст, от Иерусалима к западу по дороге в </a:t>
            </a:r>
            <a:r>
              <a:rPr lang="ru-RU" sz="1600" b="1" i="1" dirty="0" err="1" smtClean="0">
                <a:solidFill>
                  <a:schemeClr val="tx1"/>
                </a:solidFill>
              </a:rPr>
              <a:t>Иоппию</a:t>
            </a:r>
            <a:r>
              <a:rPr lang="ru-RU" sz="1600" b="1" i="1" dirty="0" smtClean="0">
                <a:solidFill>
                  <a:schemeClr val="tx1"/>
                </a:solidFill>
              </a:rPr>
              <a:t>».</a:t>
            </a:r>
            <a:endParaRPr lang="ru-RU" sz="1600" b="1" i="1" dirty="0">
              <a:solidFill>
                <a:schemeClr val="tx1"/>
              </a:solidFill>
            </a:endParaRPr>
          </a:p>
        </p:txBody>
      </p:sp>
      <p:sp>
        <p:nvSpPr>
          <p:cNvPr id="3" name="Скругленный прямоугольник 2"/>
          <p:cNvSpPr/>
          <p:nvPr/>
        </p:nvSpPr>
        <p:spPr>
          <a:xfrm>
            <a:off x="323528" y="2852936"/>
            <a:ext cx="8568952" cy="2520280"/>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Блж</a:t>
            </a:r>
            <a:r>
              <a:rPr lang="ru-RU" sz="1600" b="1" i="1" dirty="0" smtClean="0">
                <a:solidFill>
                  <a:schemeClr val="tx1"/>
                </a:solidFill>
              </a:rPr>
              <a:t>. </a:t>
            </a:r>
            <a:r>
              <a:rPr lang="ru-RU" sz="1600" b="1" i="1" dirty="0" err="1" smtClean="0">
                <a:solidFill>
                  <a:schemeClr val="tx1"/>
                </a:solidFill>
              </a:rPr>
              <a:t>Феофилакт</a:t>
            </a:r>
            <a:r>
              <a:rPr lang="ru-RU" sz="1600" b="1" i="1" dirty="0" smtClean="0">
                <a:solidFill>
                  <a:schemeClr val="tx1"/>
                </a:solidFill>
              </a:rPr>
              <a:t>: </a:t>
            </a:r>
            <a:r>
              <a:rPr lang="ru-RU" sz="1600" b="1" i="1" dirty="0">
                <a:solidFill>
                  <a:schemeClr val="tx1"/>
                </a:solidFill>
              </a:rPr>
              <a:t>«Ибо Он явился им, как говорит Марк (16, 12), «в ином образе» и в иных чертах. Он телом располагал уже не по законам природы, но сверхъестественно и духовно. От сего-то очи их и были удержаны так, что не узнавали Его. Для чего же Он явился в ином образе, и для чего очи их были удержаны? Для того чтоб они открыли все свои недоумения, обнаружили свою рану и потом уже приняли лекарство; чтоб после долгого промежутка явиться им более приятным; чтоб научить их из Моисея и пророков, и тогда уже быть узнанным; чтоб они лучше поверили, что тело Его уже не таково, чтобы могло быть усматриваемо всеми вообще, но что воскресло хотя то же самое, которое и пострадало, однако же, видимо бывает только для тех, кому Он </a:t>
            </a:r>
            <a:r>
              <a:rPr lang="ru-RU" sz="1600" b="1" i="1" dirty="0" smtClean="0">
                <a:solidFill>
                  <a:schemeClr val="tx1"/>
                </a:solidFill>
              </a:rPr>
              <a:t>благоволил».</a:t>
            </a:r>
            <a:endParaRPr lang="ru-RU" sz="1600" b="1" i="1" dirty="0">
              <a:solidFill>
                <a:schemeClr val="tx1"/>
              </a:solidFill>
            </a:endParaRPr>
          </a:p>
        </p:txBody>
      </p:sp>
      <p:sp>
        <p:nvSpPr>
          <p:cNvPr id="7" name="Скругленный прямоугольник 6"/>
          <p:cNvSpPr/>
          <p:nvPr/>
        </p:nvSpPr>
        <p:spPr>
          <a:xfrm>
            <a:off x="323528" y="3933056"/>
            <a:ext cx="8568952" cy="576064"/>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«Смотри же, какое очень малое еще имели они понятие о Господе. Они назвали Его мужем »пророком», как можно назвать Илию, Иисуса сына Навина или Моисея».</a:t>
            </a:r>
          </a:p>
        </p:txBody>
      </p:sp>
      <p:sp>
        <p:nvSpPr>
          <p:cNvPr id="8" name="Скругленный прямоугольник 7"/>
          <p:cNvSpPr/>
          <p:nvPr/>
        </p:nvSpPr>
        <p:spPr>
          <a:xfrm>
            <a:off x="251520" y="4581128"/>
            <a:ext cx="8712968" cy="1296144"/>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«Как бы обманутые в своих надеждах, они говорят так: мы надеялись, что Он и других спасет, а вот Он и Себя не спас. </a:t>
            </a:r>
            <a:r>
              <a:rPr lang="ru-RU" sz="1600" b="1" i="1" dirty="0" smtClean="0">
                <a:solidFill>
                  <a:schemeClr val="tx1"/>
                </a:solidFill>
              </a:rPr>
              <a:t>Мы </a:t>
            </a:r>
            <a:r>
              <a:rPr lang="ru-RU" sz="1600" b="1" i="1" dirty="0">
                <a:solidFill>
                  <a:schemeClr val="tx1"/>
                </a:solidFill>
              </a:rPr>
              <a:t>надеялись, что Он и Израиля избавит от язычников - римлян, а вот Он и Сам не избег несправедливого над Ним приговора</a:t>
            </a:r>
            <a:r>
              <a:rPr lang="ru-RU" sz="1600" b="1" i="1" dirty="0" smtClean="0">
                <a:solidFill>
                  <a:schemeClr val="tx1"/>
                </a:solidFill>
              </a:rPr>
              <a:t>. Так </a:t>
            </a:r>
            <a:r>
              <a:rPr lang="ru-RU" sz="1600" b="1" i="1" dirty="0">
                <a:solidFill>
                  <a:schemeClr val="tx1"/>
                </a:solidFill>
              </a:rPr>
              <a:t>они были малодушны и косны на веру! Поэтому и Господь называет их </a:t>
            </a:r>
            <a:r>
              <a:rPr lang="ru-RU" sz="1600" b="1" i="1" dirty="0" err="1">
                <a:solidFill>
                  <a:schemeClr val="tx1"/>
                </a:solidFill>
              </a:rPr>
              <a:t>несмысленными</a:t>
            </a:r>
            <a:r>
              <a:rPr lang="ru-RU" sz="1600" b="1" i="1" dirty="0">
                <a:solidFill>
                  <a:schemeClr val="tx1"/>
                </a:solidFill>
              </a:rPr>
              <a:t> и медлительными в </a:t>
            </a:r>
            <a:r>
              <a:rPr lang="ru-RU" sz="1600" b="1" i="1" dirty="0" smtClean="0">
                <a:solidFill>
                  <a:schemeClr val="tx1"/>
                </a:solidFill>
              </a:rPr>
              <a:t>веровании».</a:t>
            </a:r>
            <a:endParaRPr lang="ru-RU" sz="1600" b="1" i="1" dirty="0">
              <a:solidFill>
                <a:schemeClr val="tx1"/>
              </a:solidFill>
            </a:endParaRPr>
          </a:p>
        </p:txBody>
      </p:sp>
      <p:sp>
        <p:nvSpPr>
          <p:cNvPr id="9" name="Скругленный прямоугольник 8"/>
          <p:cNvSpPr/>
          <p:nvPr/>
        </p:nvSpPr>
        <p:spPr>
          <a:xfrm>
            <a:off x="251520" y="4581128"/>
            <a:ext cx="8640960" cy="1080120"/>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«Мне кажется, что эти два мужа были в сильном колебании мыслей, ни слишком не верили, ни слишком верили. Ибо слова: «мы надеялись, что Он избавит Израиля» обнаруживает неверие; а слова «уже третий день ныне» показывают, что люди уже близки к тому, чтобы вспомнить слова Господа: «в третий день воскресну». ».</a:t>
            </a:r>
          </a:p>
        </p:txBody>
      </p:sp>
    </p:spTree>
    <p:extLst>
      <p:ext uri="{BB962C8B-B14F-4D97-AF65-F5344CB8AC3E}">
        <p14:creationId xmlns:p14="http://schemas.microsoft.com/office/powerpoint/2010/main" val="885334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6"/>
                                        </p:tgtEl>
                                      </p:cBhvr>
                                    </p:animEffect>
                                    <p:set>
                                      <p:cBhvr>
                                        <p:cTn id="27" dur="1" fill="hold">
                                          <p:stCondLst>
                                            <p:cond delay="499"/>
                                          </p:stCondLst>
                                        </p:cTn>
                                        <p:tgtEl>
                                          <p:spTgt spid="6"/>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wipe(down)">
                                      <p:cBhvr>
                                        <p:cTn id="32" dur="500"/>
                                        <p:tgtEl>
                                          <p:spTgt spid="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3"/>
                                        </p:tgtEl>
                                      </p:cBhvr>
                                    </p:animEffect>
                                    <p:set>
                                      <p:cBhvr>
                                        <p:cTn id="37" dur="1" fill="hold">
                                          <p:stCondLst>
                                            <p:cond delay="499"/>
                                          </p:stCondLst>
                                        </p:cTn>
                                        <p:tgtEl>
                                          <p:spTgt spid="3"/>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wipe(down)">
                                      <p:cBhvr>
                                        <p:cTn id="42" dur="5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1" nodeType="clickEffect">
                                  <p:stCondLst>
                                    <p:cond delay="0"/>
                                  </p:stCondLst>
                                  <p:childTnLst>
                                    <p:animEffect transition="out" filter="fade">
                                      <p:cBhvr>
                                        <p:cTn id="46" dur="500"/>
                                        <p:tgtEl>
                                          <p:spTgt spid="7"/>
                                        </p:tgtEl>
                                      </p:cBhvr>
                                    </p:animEffect>
                                    <p:set>
                                      <p:cBhvr>
                                        <p:cTn id="47" dur="1" fill="hold">
                                          <p:stCondLst>
                                            <p:cond delay="499"/>
                                          </p:stCondLst>
                                        </p:cTn>
                                        <p:tgtEl>
                                          <p:spTgt spid="7"/>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wipe(down)">
                                      <p:cBhvr>
                                        <p:cTn id="52" dur="500"/>
                                        <p:tgtEl>
                                          <p:spTgt spid="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1" nodeType="clickEffect">
                                  <p:stCondLst>
                                    <p:cond delay="0"/>
                                  </p:stCondLst>
                                  <p:childTnLst>
                                    <p:animEffect transition="out" filter="fade">
                                      <p:cBhvr>
                                        <p:cTn id="56" dur="500"/>
                                        <p:tgtEl>
                                          <p:spTgt spid="8"/>
                                        </p:tgtEl>
                                      </p:cBhvr>
                                    </p:animEffect>
                                    <p:set>
                                      <p:cBhvr>
                                        <p:cTn id="57" dur="1" fill="hold">
                                          <p:stCondLst>
                                            <p:cond delay="499"/>
                                          </p:stCondLst>
                                        </p:cTn>
                                        <p:tgtEl>
                                          <p:spTgt spid="8"/>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9"/>
                                        </p:tgtEl>
                                        <p:attrNameLst>
                                          <p:attrName>style.visibility</p:attrName>
                                        </p:attrNameLst>
                                      </p:cBhvr>
                                      <p:to>
                                        <p:strVal val="visible"/>
                                      </p:to>
                                    </p:set>
                                    <p:animEffect transition="in" filter="wipe(down)">
                                      <p:cBhvr>
                                        <p:cTn id="62" dur="500"/>
                                        <p:tgtEl>
                                          <p:spTgt spid="9"/>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xit" presetSubtype="0" fill="hold" grpId="1" nodeType="clickEffect">
                                  <p:stCondLst>
                                    <p:cond delay="0"/>
                                  </p:stCondLst>
                                  <p:childTnLst>
                                    <p:animEffect transition="out" filter="fade">
                                      <p:cBhvr>
                                        <p:cTn id="66" dur="500"/>
                                        <p:tgtEl>
                                          <p:spTgt spid="9"/>
                                        </p:tgtEl>
                                      </p:cBhvr>
                                    </p:animEffect>
                                    <p:set>
                                      <p:cBhvr>
                                        <p:cTn id="67"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6" grpId="1" animBg="1"/>
      <p:bldP spid="3" grpId="0" animBg="1"/>
      <p:bldP spid="3" grpId="1" animBg="1"/>
      <p:bldP spid="7" grpId="0" animBg="1"/>
      <p:bldP spid="7" grpId="1" animBg="1"/>
      <p:bldP spid="8" grpId="0" animBg="1"/>
      <p:bldP spid="8" grpId="1" animBg="1"/>
      <p:bldP spid="9" grpId="0" animBg="1"/>
      <p:bldP spid="9"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pattFill prst="ltUp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882687918"/>
              </p:ext>
            </p:extLst>
          </p:nvPr>
        </p:nvGraphicFramePr>
        <p:xfrm>
          <a:off x="395536" y="404664"/>
          <a:ext cx="8352928" cy="4552120"/>
        </p:xfrm>
        <a:graphic>
          <a:graphicData uri="http://schemas.openxmlformats.org/drawingml/2006/table">
            <a:tbl>
              <a:tblPr firstRow="1" bandRow="1">
                <a:tableStyleId>{7DF18680-E054-41AD-8BC1-D1AEF772440D}</a:tableStyleId>
              </a:tblPr>
              <a:tblGrid>
                <a:gridCol w="8352928"/>
              </a:tblGrid>
              <a:tr h="370840">
                <a:tc>
                  <a:txBody>
                    <a:bodyPr/>
                    <a:lstStyle/>
                    <a:p>
                      <a:endParaRPr lang="ru-RU" b="1" dirty="0">
                        <a:solidFill>
                          <a:schemeClr val="tx1"/>
                        </a:solidFill>
                      </a:endParaRPr>
                    </a:p>
                  </a:txBody>
                  <a:tcPr/>
                </a:tc>
              </a:tr>
              <a:tr h="370840">
                <a:tc>
                  <a:txBody>
                    <a:bodyPr/>
                    <a:lstStyle/>
                    <a:p>
                      <a:r>
                        <a:rPr lang="ru-RU" sz="1600" b="1" dirty="0" smtClean="0">
                          <a:solidFill>
                            <a:schemeClr val="tx1"/>
                          </a:solidFill>
                        </a:rPr>
                        <a:t>25. Тогда Он сказал им: о, </a:t>
                      </a:r>
                      <a:r>
                        <a:rPr lang="ru-RU" sz="1600" b="1" dirty="0" err="1" smtClean="0">
                          <a:solidFill>
                            <a:schemeClr val="tx1"/>
                          </a:solidFill>
                        </a:rPr>
                        <a:t>несмысленные</a:t>
                      </a:r>
                      <a:r>
                        <a:rPr lang="ru-RU" sz="1600" b="1" dirty="0" smtClean="0">
                          <a:solidFill>
                            <a:schemeClr val="tx1"/>
                          </a:solidFill>
                        </a:rPr>
                        <a:t> и медлительные сердцем, чтобы веровать всему, что предсказывали пророки! </a:t>
                      </a:r>
                    </a:p>
                    <a:p>
                      <a:r>
                        <a:rPr lang="ru-RU" sz="1600" b="1" dirty="0" smtClean="0">
                          <a:solidFill>
                            <a:schemeClr val="tx1"/>
                          </a:solidFill>
                        </a:rPr>
                        <a:t>26. Не так ли надлежало пострадать Христу и войти в славу Свою? </a:t>
                      </a:r>
                    </a:p>
                    <a:p>
                      <a:r>
                        <a:rPr lang="ru-RU" sz="1600" b="1" dirty="0" smtClean="0">
                          <a:solidFill>
                            <a:schemeClr val="tx1"/>
                          </a:solidFill>
                        </a:rPr>
                        <a:t>27. И, начав от Моисея, из всех пророков изъяснял им сказанное о Нем во всем Писании. </a:t>
                      </a:r>
                    </a:p>
                    <a:p>
                      <a:r>
                        <a:rPr lang="ru-RU" sz="1600" b="1" dirty="0" smtClean="0">
                          <a:solidFill>
                            <a:schemeClr val="tx1"/>
                          </a:solidFill>
                        </a:rPr>
                        <a:t>28</a:t>
                      </a:r>
                      <a:r>
                        <a:rPr lang="ru-RU" sz="1600" b="1" dirty="0" smtClean="0">
                          <a:solidFill>
                            <a:schemeClr val="tx1"/>
                          </a:solidFill>
                        </a:rPr>
                        <a:t>. И приблизились они к тому селению, в которое шли; и Он показывал им вид, что хочет идти далее. </a:t>
                      </a:r>
                    </a:p>
                    <a:p>
                      <a:r>
                        <a:rPr lang="ru-RU" sz="1600" b="1" dirty="0" smtClean="0">
                          <a:solidFill>
                            <a:schemeClr val="tx1"/>
                          </a:solidFill>
                        </a:rPr>
                        <a:t>29. Но они удерживали Его, говоря: останься с нами, потому что день уже склонился к вечеру. И Он вошел и остался с ними. </a:t>
                      </a:r>
                    </a:p>
                    <a:p>
                      <a:r>
                        <a:rPr lang="ru-RU" sz="1600" b="1" dirty="0" smtClean="0">
                          <a:solidFill>
                            <a:schemeClr val="tx1"/>
                          </a:solidFill>
                        </a:rPr>
                        <a:t>30. И когда Он возлежал с ними, то, взяв хлеб, благословил, преломил и подал им. </a:t>
                      </a:r>
                    </a:p>
                    <a:p>
                      <a:r>
                        <a:rPr lang="ru-RU" sz="1600" b="1" dirty="0" smtClean="0">
                          <a:solidFill>
                            <a:schemeClr val="tx1"/>
                          </a:solidFill>
                        </a:rPr>
                        <a:t>31. Тогда открылись у них глаза, и они узнали Его. Но Он стал невидим для них. </a:t>
                      </a:r>
                    </a:p>
                    <a:p>
                      <a:r>
                        <a:rPr lang="ru-RU" sz="1600" b="1" dirty="0" smtClean="0">
                          <a:solidFill>
                            <a:schemeClr val="tx1"/>
                          </a:solidFill>
                        </a:rPr>
                        <a:t>32. И они сказали друг другу: не горело ли в нас сердце наше, когда Он говорил нам на дороге и когда изъяснял нам Писание? </a:t>
                      </a:r>
                    </a:p>
                    <a:p>
                      <a:r>
                        <a:rPr lang="ru-RU" sz="1600" b="1" dirty="0" smtClean="0">
                          <a:solidFill>
                            <a:schemeClr val="tx1"/>
                          </a:solidFill>
                        </a:rPr>
                        <a:t>33. И, встав в тот же час, возвратились в Иерусалим и нашли вместе одиннадцать Апостолов и бывших с ними, </a:t>
                      </a:r>
                    </a:p>
                    <a:p>
                      <a:r>
                        <a:rPr lang="ru-RU" sz="1600" b="1" dirty="0" smtClean="0">
                          <a:solidFill>
                            <a:schemeClr val="tx1"/>
                          </a:solidFill>
                        </a:rPr>
                        <a:t>34. которые говорили, что Господь истинно воскрес и явился Симону. </a:t>
                      </a:r>
                    </a:p>
                    <a:p>
                      <a:r>
                        <a:rPr lang="ru-RU" sz="1600" b="1" dirty="0" smtClean="0">
                          <a:solidFill>
                            <a:schemeClr val="tx1"/>
                          </a:solidFill>
                        </a:rPr>
                        <a:t>35. И они рассказывали о происшедшем на пути, и как Он был узнан ими в преломлении хлеба. </a:t>
                      </a:r>
                    </a:p>
                  </a:txBody>
                  <a:tcPr marL="18000" marR="18000" marT="18000" marB="18000"/>
                </a:tc>
              </a:tr>
            </a:tbl>
          </a:graphicData>
        </a:graphic>
      </p:graphicFrame>
      <p:sp>
        <p:nvSpPr>
          <p:cNvPr id="2" name="Скругленный прямоугольник 1"/>
          <p:cNvSpPr/>
          <p:nvPr/>
        </p:nvSpPr>
        <p:spPr>
          <a:xfrm>
            <a:off x="395536" y="1268760"/>
            <a:ext cx="8352928" cy="936104"/>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«Поскольку они размышляли по-человечески и страдали большим сомнением, то Господь называет их </a:t>
            </a:r>
            <a:r>
              <a:rPr lang="ru-RU" sz="1600" b="1" i="1" dirty="0" err="1">
                <a:solidFill>
                  <a:schemeClr val="tx1"/>
                </a:solidFill>
              </a:rPr>
              <a:t>несмысленными</a:t>
            </a:r>
            <a:r>
              <a:rPr lang="ru-RU" sz="1600" b="1" i="1" dirty="0">
                <a:solidFill>
                  <a:schemeClr val="tx1"/>
                </a:solidFill>
              </a:rPr>
              <a:t> и медлительными в веровании всему тому, что предсказывали пророки. ».</a:t>
            </a:r>
          </a:p>
        </p:txBody>
      </p:sp>
      <p:sp>
        <p:nvSpPr>
          <p:cNvPr id="5" name="Скругленный прямоугольник 4"/>
          <p:cNvSpPr/>
          <p:nvPr/>
        </p:nvSpPr>
        <p:spPr>
          <a:xfrm>
            <a:off x="395536" y="1844824"/>
            <a:ext cx="8352928" cy="1080120"/>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Он прямо называет Учителя их Христом и объясняет, что все произошло в полном согласии с ветхозаветными пророчествами о Христе, что именно через страдания Мессии и надлежало «войти в славу свою» – славу Своего духовного, а не земного </a:t>
            </a:r>
            <a:r>
              <a:rPr lang="ru-RU" sz="1600" b="1" i="1" dirty="0" smtClean="0">
                <a:solidFill>
                  <a:schemeClr val="tx1"/>
                </a:solidFill>
              </a:rPr>
              <a:t>царства».</a:t>
            </a:r>
            <a:endParaRPr lang="ru-RU" sz="1600" b="1" i="1" dirty="0">
              <a:solidFill>
                <a:schemeClr val="tx1"/>
              </a:solidFill>
            </a:endParaRPr>
          </a:p>
        </p:txBody>
      </p:sp>
      <p:sp>
        <p:nvSpPr>
          <p:cNvPr id="3" name="Скругленный прямоугольник 2"/>
          <p:cNvSpPr/>
          <p:nvPr/>
        </p:nvSpPr>
        <p:spPr>
          <a:xfrm>
            <a:off x="395536" y="3284984"/>
            <a:ext cx="8352928" cy="828092"/>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«Когда </a:t>
            </a:r>
            <a:r>
              <a:rPr lang="ru-RU" sz="1600" b="1" i="1" dirty="0">
                <a:solidFill>
                  <a:schemeClr val="tx1"/>
                </a:solidFill>
              </a:rPr>
              <a:t>Он соизволяет, тогда очи их отверзаются, и они узнают Его. Сим обозначается и нечто другое, именно: что у тех, кои причащаются благословенного хлеба, отверзаются очи для указания </a:t>
            </a:r>
            <a:r>
              <a:rPr lang="ru-RU" sz="1600" b="1" i="1" dirty="0" smtClean="0">
                <a:solidFill>
                  <a:schemeClr val="tx1"/>
                </a:solidFill>
              </a:rPr>
              <a:t>Его».</a:t>
            </a:r>
            <a:endParaRPr lang="ru-RU" sz="1600" b="1" i="1" dirty="0">
              <a:solidFill>
                <a:schemeClr val="tx1"/>
              </a:solidFill>
            </a:endParaRPr>
          </a:p>
        </p:txBody>
      </p:sp>
      <p:sp>
        <p:nvSpPr>
          <p:cNvPr id="6" name="Скругленный прямоугольник 5"/>
          <p:cNvSpPr/>
          <p:nvPr/>
        </p:nvSpPr>
        <p:spPr>
          <a:xfrm>
            <a:off x="395536" y="4293096"/>
            <a:ext cx="8352928" cy="720080"/>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Видимо, это характерное для их Учителя действие и послужило толчком к тому, что у них отверзлись очи, и «</a:t>
            </a:r>
            <a:r>
              <a:rPr lang="ru-RU" sz="1600" b="1" i="1" dirty="0" err="1">
                <a:solidFill>
                  <a:schemeClr val="tx1"/>
                </a:solidFill>
              </a:rPr>
              <a:t>познаста</a:t>
            </a:r>
            <a:r>
              <a:rPr lang="ru-RU" sz="1600" b="1" i="1" dirty="0">
                <a:solidFill>
                  <a:schemeClr val="tx1"/>
                </a:solidFill>
              </a:rPr>
              <a:t> Его: и Той невидим </a:t>
            </a:r>
            <a:r>
              <a:rPr lang="ru-RU" sz="1600" b="1" i="1" dirty="0" err="1">
                <a:solidFill>
                  <a:schemeClr val="tx1"/>
                </a:solidFill>
              </a:rPr>
              <a:t>бысть</a:t>
            </a:r>
            <a:r>
              <a:rPr lang="ru-RU" sz="1600" b="1" i="1" dirty="0">
                <a:solidFill>
                  <a:schemeClr val="tx1"/>
                </a:solidFill>
              </a:rPr>
              <a:t> </a:t>
            </a:r>
            <a:r>
              <a:rPr lang="ru-RU" sz="1600" b="1" i="1" dirty="0" err="1">
                <a:solidFill>
                  <a:schemeClr val="tx1"/>
                </a:solidFill>
              </a:rPr>
              <a:t>има</a:t>
            </a:r>
            <a:r>
              <a:rPr lang="ru-RU" sz="1600" b="1" i="1" dirty="0">
                <a:solidFill>
                  <a:schemeClr val="tx1"/>
                </a:solidFill>
              </a:rPr>
              <a:t>». </a:t>
            </a:r>
            <a:r>
              <a:rPr lang="ru-RU" sz="1600" b="1" i="1" dirty="0" smtClean="0">
                <a:solidFill>
                  <a:schemeClr val="tx1"/>
                </a:solidFill>
              </a:rPr>
              <a:t>».</a:t>
            </a:r>
            <a:endParaRPr lang="ru-RU" sz="1600" b="1" i="1" dirty="0">
              <a:solidFill>
                <a:schemeClr val="tx1"/>
              </a:solidFill>
            </a:endParaRPr>
          </a:p>
        </p:txBody>
      </p:sp>
      <p:sp>
        <p:nvSpPr>
          <p:cNvPr id="7" name="Скругленный прямоугольник 6"/>
          <p:cNvSpPr/>
          <p:nvPr/>
        </p:nvSpPr>
        <p:spPr>
          <a:xfrm>
            <a:off x="395536" y="5013176"/>
            <a:ext cx="8352928" cy="1728192"/>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Цель явления Его была – объяснить ученикам, как сбылись на Нем все ветхозаветные пророческие писания. Порывистая радость, которая несомненно овладела бы ими, если бы они сразу узнали Его, могла бы только помешать спокойному размышлению об истине Его воскресения и убеждению в действительности его. А так Господь постепенно довел их до глубокого убеждения в этой истине, заставив, по их собственному признанию, гореть сердца их, и напоследок открылся им, воспламенив их таким образом горячей верой, уже недоступной никаким сомнениям и искушениям.</a:t>
            </a:r>
            <a:r>
              <a:rPr lang="ru-RU" sz="1600" b="1" i="1" dirty="0" smtClean="0">
                <a:solidFill>
                  <a:schemeClr val="tx1"/>
                </a:solidFill>
              </a:rPr>
              <a:t>».</a:t>
            </a:r>
            <a:endParaRPr lang="ru-RU" sz="1600" b="1" i="1" dirty="0">
              <a:solidFill>
                <a:schemeClr val="tx1"/>
              </a:solidFill>
            </a:endParaRPr>
          </a:p>
        </p:txBody>
      </p:sp>
      <p:sp>
        <p:nvSpPr>
          <p:cNvPr id="8" name="Скругленный прямоугольник 7"/>
          <p:cNvSpPr/>
          <p:nvPr/>
        </p:nvSpPr>
        <p:spPr>
          <a:xfrm>
            <a:off x="395536" y="3699030"/>
            <a:ext cx="8352928" cy="1170130"/>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Сердце» их </a:t>
            </a:r>
            <a:r>
              <a:rPr lang="ru-RU" sz="1600" b="1" i="1" dirty="0" smtClean="0">
                <a:solidFill>
                  <a:schemeClr val="tx1"/>
                </a:solidFill>
              </a:rPr>
              <a:t> «горело</a:t>
            </a:r>
            <a:r>
              <a:rPr lang="ru-RU" sz="1600" b="1" i="1" dirty="0">
                <a:solidFill>
                  <a:schemeClr val="tx1"/>
                </a:solidFill>
              </a:rPr>
              <a:t>» или от огня слов Господних, когда при изъяснении </a:t>
            </a:r>
            <a:r>
              <a:rPr lang="ru-RU" sz="1600" b="1" i="1" dirty="0" smtClean="0">
                <a:solidFill>
                  <a:schemeClr val="tx1"/>
                </a:solidFill>
              </a:rPr>
              <a:t>Господом </a:t>
            </a:r>
            <a:r>
              <a:rPr lang="ru-RU" sz="1600" b="1" i="1" dirty="0">
                <a:solidFill>
                  <a:schemeClr val="tx1"/>
                </a:solidFill>
              </a:rPr>
              <a:t>они внутренне разгорались и соглашались с Его речами как истинными, или, когда Он изъяснял им Писания, сердце их билось и внутренне говорило: Сей Самый, Который изъясняет нам, есть </a:t>
            </a:r>
            <a:r>
              <a:rPr lang="ru-RU" sz="1600" b="1" i="1" dirty="0" smtClean="0">
                <a:solidFill>
                  <a:schemeClr val="tx1"/>
                </a:solidFill>
              </a:rPr>
              <a:t>Господь».</a:t>
            </a:r>
            <a:endParaRPr lang="ru-RU" sz="1600" b="1" i="1" dirty="0">
              <a:solidFill>
                <a:schemeClr val="tx1"/>
              </a:solidFill>
            </a:endParaRPr>
          </a:p>
        </p:txBody>
      </p:sp>
    </p:spTree>
    <p:extLst>
      <p:ext uri="{BB962C8B-B14F-4D97-AF65-F5344CB8AC3E}">
        <p14:creationId xmlns:p14="http://schemas.microsoft.com/office/powerpoint/2010/main" val="924914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2"/>
                                        </p:tgtEl>
                                      </p:cBhvr>
                                    </p:animEffect>
                                    <p:set>
                                      <p:cBhvr>
                                        <p:cTn id="17" dur="1" fill="hold">
                                          <p:stCondLst>
                                            <p:cond delay="499"/>
                                          </p:stCondLst>
                                        </p:cTn>
                                        <p:tgtEl>
                                          <p:spTgt spid="2"/>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5"/>
                                        </p:tgtEl>
                                      </p:cBhvr>
                                    </p:animEffect>
                                    <p:set>
                                      <p:cBhvr>
                                        <p:cTn id="27" dur="1" fill="hold">
                                          <p:stCondLst>
                                            <p:cond delay="499"/>
                                          </p:stCondLst>
                                        </p:cTn>
                                        <p:tgtEl>
                                          <p:spTgt spid="5"/>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wipe(down)">
                                      <p:cBhvr>
                                        <p:cTn id="32" dur="500"/>
                                        <p:tgtEl>
                                          <p:spTgt spid="3"/>
                                        </p:tgtEl>
                                      </p:cBhvr>
                                    </p:animEffect>
                                  </p:childTnLst>
                                </p:cTn>
                              </p:par>
                            </p:childTnLst>
                          </p:cTn>
                        </p:par>
                        <p:par>
                          <p:cTn id="33" fill="hold">
                            <p:stCondLst>
                              <p:cond delay="500"/>
                            </p:stCondLst>
                            <p:childTnLst>
                              <p:par>
                                <p:cTn id="34" presetID="22" presetClass="entr" presetSubtype="4" fill="hold" grpId="0" nodeType="afterEffect">
                                  <p:stCondLst>
                                    <p:cond delay="500"/>
                                  </p:stCondLst>
                                  <p:childTnLst>
                                    <p:set>
                                      <p:cBhvr>
                                        <p:cTn id="35" dur="1" fill="hold">
                                          <p:stCondLst>
                                            <p:cond delay="0"/>
                                          </p:stCondLst>
                                        </p:cTn>
                                        <p:tgtEl>
                                          <p:spTgt spid="6"/>
                                        </p:tgtEl>
                                        <p:attrNameLst>
                                          <p:attrName>style.visibility</p:attrName>
                                        </p:attrNameLst>
                                      </p:cBhvr>
                                      <p:to>
                                        <p:strVal val="visible"/>
                                      </p:to>
                                    </p:set>
                                    <p:animEffect transition="in" filter="wipe(down)">
                                      <p:cBhvr>
                                        <p:cTn id="36" dur="500"/>
                                        <p:tgtEl>
                                          <p:spTgt spid="6"/>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grpId="1" nodeType="clickEffect">
                                  <p:stCondLst>
                                    <p:cond delay="0"/>
                                  </p:stCondLst>
                                  <p:childTnLst>
                                    <p:animEffect transition="out" filter="fade">
                                      <p:cBhvr>
                                        <p:cTn id="40" dur="500"/>
                                        <p:tgtEl>
                                          <p:spTgt spid="3"/>
                                        </p:tgtEl>
                                      </p:cBhvr>
                                    </p:animEffect>
                                    <p:set>
                                      <p:cBhvr>
                                        <p:cTn id="41" dur="1" fill="hold">
                                          <p:stCondLst>
                                            <p:cond delay="499"/>
                                          </p:stCondLst>
                                        </p:cTn>
                                        <p:tgtEl>
                                          <p:spTgt spid="3"/>
                                        </p:tgtEl>
                                        <p:attrNameLst>
                                          <p:attrName>style.visibility</p:attrName>
                                        </p:attrNameLst>
                                      </p:cBhvr>
                                      <p:to>
                                        <p:strVal val="hidden"/>
                                      </p:to>
                                    </p:set>
                                  </p:childTnLst>
                                </p:cTn>
                              </p:par>
                              <p:par>
                                <p:cTn id="42" presetID="10" presetClass="exit" presetSubtype="0" fill="hold" grpId="1" nodeType="withEffect">
                                  <p:stCondLst>
                                    <p:cond delay="0"/>
                                  </p:stCondLst>
                                  <p:childTnLst>
                                    <p:animEffect transition="out" filter="fade">
                                      <p:cBhvr>
                                        <p:cTn id="43" dur="500"/>
                                        <p:tgtEl>
                                          <p:spTgt spid="6"/>
                                        </p:tgtEl>
                                      </p:cBhvr>
                                    </p:animEffect>
                                    <p:set>
                                      <p:cBhvr>
                                        <p:cTn id="44" dur="1" fill="hold">
                                          <p:stCondLst>
                                            <p:cond delay="499"/>
                                          </p:stCondLst>
                                        </p:cTn>
                                        <p:tgtEl>
                                          <p:spTgt spid="6"/>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Effect transition="in" filter="wipe(down)">
                                      <p:cBhvr>
                                        <p:cTn id="49" dur="500"/>
                                        <p:tgtEl>
                                          <p:spTgt spid="8"/>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xit" presetSubtype="0" fill="hold" grpId="1" nodeType="clickEffect">
                                  <p:stCondLst>
                                    <p:cond delay="0"/>
                                  </p:stCondLst>
                                  <p:childTnLst>
                                    <p:animEffect transition="out" filter="fade">
                                      <p:cBhvr>
                                        <p:cTn id="53" dur="500"/>
                                        <p:tgtEl>
                                          <p:spTgt spid="8"/>
                                        </p:tgtEl>
                                      </p:cBhvr>
                                    </p:animEffect>
                                    <p:set>
                                      <p:cBhvr>
                                        <p:cTn id="54" dur="1" fill="hold">
                                          <p:stCondLst>
                                            <p:cond delay="499"/>
                                          </p:stCondLst>
                                        </p:cTn>
                                        <p:tgtEl>
                                          <p:spTgt spid="8"/>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7"/>
                                        </p:tgtEl>
                                        <p:attrNameLst>
                                          <p:attrName>style.visibility</p:attrName>
                                        </p:attrNameLst>
                                      </p:cBhvr>
                                      <p:to>
                                        <p:strVal val="visible"/>
                                      </p:to>
                                    </p:set>
                                    <p:animEffect transition="in" filter="wipe(down)">
                                      <p:cBhvr>
                                        <p:cTn id="59" dur="500"/>
                                        <p:tgtEl>
                                          <p:spTgt spid="7"/>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xit" presetSubtype="0" fill="hold" grpId="1" nodeType="clickEffect">
                                  <p:stCondLst>
                                    <p:cond delay="0"/>
                                  </p:stCondLst>
                                  <p:childTnLst>
                                    <p:animEffect transition="out" filter="fade">
                                      <p:cBhvr>
                                        <p:cTn id="63" dur="500"/>
                                        <p:tgtEl>
                                          <p:spTgt spid="7"/>
                                        </p:tgtEl>
                                      </p:cBhvr>
                                    </p:animEffect>
                                    <p:set>
                                      <p:cBhvr>
                                        <p:cTn id="64"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5" grpId="0" animBg="1"/>
      <p:bldP spid="5" grpId="1" animBg="1"/>
      <p:bldP spid="3" grpId="0" animBg="1"/>
      <p:bldP spid="3" grpId="1" animBg="1"/>
      <p:bldP spid="6" grpId="0" animBg="1"/>
      <p:bldP spid="6" grpId="1" animBg="1"/>
      <p:bldP spid="7" grpId="0" animBg="1"/>
      <p:bldP spid="7" grpId="1" animBg="1"/>
      <p:bldP spid="8" grpId="0" animBg="1"/>
      <p:bldP spid="8"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2" name="Объект 1"/>
          <p:cNvGraphicFramePr>
            <a:graphicFrameLocks noGrp="1"/>
          </p:cNvGraphicFramePr>
          <p:nvPr>
            <p:ph idx="1"/>
            <p:extLst>
              <p:ext uri="{D42A27DB-BD31-4B8C-83A1-F6EECF244321}">
                <p14:modId xmlns:p14="http://schemas.microsoft.com/office/powerpoint/2010/main" val="1829720313"/>
              </p:ext>
            </p:extLst>
          </p:nvPr>
        </p:nvGraphicFramePr>
        <p:xfrm>
          <a:off x="179511" y="980728"/>
          <a:ext cx="8784978" cy="5436480"/>
        </p:xfrm>
        <a:graphic>
          <a:graphicData uri="http://schemas.openxmlformats.org/drawingml/2006/table">
            <a:tbl>
              <a:tblPr firstRow="1" bandRow="1">
                <a:tableStyleId>{00A15C55-8517-42AA-B614-E9B94910E393}</a:tableStyleId>
              </a:tblPr>
              <a:tblGrid>
                <a:gridCol w="1512169"/>
                <a:gridCol w="4464496"/>
                <a:gridCol w="2808313"/>
              </a:tblGrid>
              <a:tr h="0">
                <a:tc>
                  <a:txBody>
                    <a:bodyPr/>
                    <a:lstStyle/>
                    <a:p>
                      <a:pPr algn="ctr"/>
                      <a:r>
                        <a:rPr lang="ru-RU" sz="1600" b="1" u="none" kern="1200" dirty="0" err="1" smtClean="0">
                          <a:solidFill>
                            <a:schemeClr val="tx1"/>
                          </a:solidFill>
                          <a:effectLst/>
                        </a:rPr>
                        <a:t>Мк</a:t>
                      </a:r>
                      <a:r>
                        <a:rPr lang="ru-RU" sz="1600" b="1" u="none" kern="1200" dirty="0" smtClean="0">
                          <a:solidFill>
                            <a:schemeClr val="tx1"/>
                          </a:solidFill>
                          <a:effectLst/>
                        </a:rPr>
                        <a:t>. 16,</a:t>
                      </a:r>
                      <a:r>
                        <a:rPr lang="ru-RU" sz="1600" b="1" u="none" kern="1200" baseline="0" dirty="0" smtClean="0">
                          <a:solidFill>
                            <a:schemeClr val="tx1"/>
                          </a:solidFill>
                          <a:effectLst/>
                        </a:rPr>
                        <a:t> </a:t>
                      </a:r>
                      <a:r>
                        <a:rPr lang="ru-RU" sz="1600" b="1" u="none" kern="1200" dirty="0" smtClean="0">
                          <a:solidFill>
                            <a:schemeClr val="tx1"/>
                          </a:solidFill>
                          <a:effectLst/>
                        </a:rPr>
                        <a:t>14</a:t>
                      </a:r>
                      <a:endParaRPr lang="ru-RU" sz="1600" b="1" u="none" dirty="0">
                        <a:solidFill>
                          <a:schemeClr val="tx1"/>
                        </a:solidFill>
                      </a:endParaRPr>
                    </a:p>
                  </a:txBody>
                  <a:tcPr marL="18000" marR="18000" marT="18000" marB="18000"/>
                </a:tc>
                <a:tc>
                  <a:txBody>
                    <a:bodyPr/>
                    <a:lstStyle/>
                    <a:p>
                      <a:pPr algn="ctr"/>
                      <a:r>
                        <a:rPr lang="ru-RU" sz="1600" b="1" u="none" kern="1200" dirty="0" err="1" smtClean="0">
                          <a:solidFill>
                            <a:schemeClr val="tx1"/>
                          </a:solidFill>
                          <a:effectLst/>
                        </a:rPr>
                        <a:t>Лк</a:t>
                      </a:r>
                      <a:r>
                        <a:rPr lang="ru-RU" sz="1600" b="1" u="none" kern="1200" dirty="0" smtClean="0">
                          <a:solidFill>
                            <a:schemeClr val="tx1"/>
                          </a:solidFill>
                          <a:effectLst/>
                        </a:rPr>
                        <a:t>. 24,</a:t>
                      </a:r>
                      <a:r>
                        <a:rPr lang="ru-RU" sz="1600" b="1" u="none" kern="1200" baseline="0" dirty="0" smtClean="0">
                          <a:solidFill>
                            <a:schemeClr val="tx1"/>
                          </a:solidFill>
                          <a:effectLst/>
                        </a:rPr>
                        <a:t> </a:t>
                      </a:r>
                      <a:r>
                        <a:rPr lang="ru-RU" sz="1600" b="1" u="none" kern="1200" dirty="0" smtClean="0">
                          <a:solidFill>
                            <a:schemeClr val="tx1"/>
                          </a:solidFill>
                          <a:effectLst/>
                        </a:rPr>
                        <a:t>36-45 </a:t>
                      </a:r>
                      <a:endParaRPr lang="ru-RU" sz="1600" b="1" u="none" dirty="0">
                        <a:solidFill>
                          <a:schemeClr val="tx1"/>
                        </a:solidFill>
                      </a:endParaRPr>
                    </a:p>
                  </a:txBody>
                  <a:tcPr marL="18000" marR="18000" marT="18000" marB="1800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u="none" kern="1200" dirty="0" smtClean="0">
                          <a:solidFill>
                            <a:schemeClr val="tx1"/>
                          </a:solidFill>
                          <a:effectLst/>
                        </a:rPr>
                        <a:t>Ин. 20,</a:t>
                      </a:r>
                      <a:r>
                        <a:rPr lang="ru-RU" sz="1600" b="1" u="none" kern="1200" baseline="0" dirty="0" smtClean="0">
                          <a:solidFill>
                            <a:schemeClr val="tx1"/>
                          </a:solidFill>
                          <a:effectLst/>
                        </a:rPr>
                        <a:t> </a:t>
                      </a:r>
                      <a:r>
                        <a:rPr lang="ru-RU" sz="1600" b="1" u="none" kern="1200" dirty="0" smtClean="0">
                          <a:solidFill>
                            <a:schemeClr val="tx1"/>
                          </a:solidFill>
                          <a:effectLst/>
                        </a:rPr>
                        <a:t>19-23</a:t>
                      </a:r>
                      <a:endParaRPr lang="ru-RU" sz="1600" b="1" u="none" dirty="0">
                        <a:solidFill>
                          <a:schemeClr val="tx1"/>
                        </a:solidFill>
                      </a:endParaRPr>
                    </a:p>
                  </a:txBody>
                  <a:tcPr marL="18000" marR="18000" marT="18000" marB="18000"/>
                </a:tc>
              </a:tr>
              <a:tr h="0">
                <a:tc>
                  <a:txBody>
                    <a:bodyPr/>
                    <a:lstStyle/>
                    <a:p>
                      <a:r>
                        <a:rPr lang="ru-RU" sz="1600" b="1" dirty="0" smtClean="0">
                          <a:solidFill>
                            <a:schemeClr val="tx1"/>
                          </a:solidFill>
                        </a:rPr>
                        <a:t>14. Наконец, явился самим одиннадцати, возлежавшим на вечери, и упрекал их за неверие и жестокосердие, что видевшим Его воскресшего не поверили. </a:t>
                      </a:r>
                      <a:endParaRPr lang="ru-RU" sz="1600" b="1" dirty="0">
                        <a:solidFill>
                          <a:schemeClr val="tx1"/>
                        </a:solidFill>
                      </a:endParaRPr>
                    </a:p>
                  </a:txBody>
                  <a:tcPr marL="18000" marR="18000" marT="18000" marB="18000"/>
                </a:tc>
                <a:tc>
                  <a:txBody>
                    <a:bodyPr/>
                    <a:lstStyle/>
                    <a:p>
                      <a:r>
                        <a:rPr lang="ru-RU" sz="1600" b="1" dirty="0" smtClean="0">
                          <a:solidFill>
                            <a:schemeClr val="tx1"/>
                          </a:solidFill>
                        </a:rPr>
                        <a:t>36. Когда они говорили о сем, Сам Иисус стал посреди них и сказал им: мир вам. </a:t>
                      </a:r>
                    </a:p>
                    <a:p>
                      <a:r>
                        <a:rPr lang="ru-RU" sz="1600" b="1" dirty="0" smtClean="0">
                          <a:solidFill>
                            <a:schemeClr val="tx1"/>
                          </a:solidFill>
                        </a:rPr>
                        <a:t>37. Они, смутившись и испугавшись, подумали, что видят духа. </a:t>
                      </a:r>
                    </a:p>
                    <a:p>
                      <a:r>
                        <a:rPr lang="ru-RU" sz="1600" b="1" dirty="0" smtClean="0">
                          <a:solidFill>
                            <a:schemeClr val="tx1"/>
                          </a:solidFill>
                        </a:rPr>
                        <a:t>38. Но Он сказал им: что смущаетесь, и для чего такие мысли входят в сердца ваши? </a:t>
                      </a:r>
                    </a:p>
                    <a:p>
                      <a:r>
                        <a:rPr lang="ru-RU" sz="1600" b="1" dirty="0" smtClean="0">
                          <a:solidFill>
                            <a:schemeClr val="tx1"/>
                          </a:solidFill>
                        </a:rPr>
                        <a:t>39. Посмотрите на руки Мои и на ноги Мои; это Я Сам; </a:t>
                      </a:r>
                      <a:r>
                        <a:rPr lang="ru-RU" sz="1600" b="1" dirty="0" err="1" smtClean="0">
                          <a:solidFill>
                            <a:schemeClr val="tx1"/>
                          </a:solidFill>
                        </a:rPr>
                        <a:t>осяжите</a:t>
                      </a:r>
                      <a:r>
                        <a:rPr lang="ru-RU" sz="1600" b="1" dirty="0" smtClean="0">
                          <a:solidFill>
                            <a:schemeClr val="tx1"/>
                          </a:solidFill>
                        </a:rPr>
                        <a:t> Меня и рассмотрите; ибо дух плоти и костей не имеет, как видите у Меня. </a:t>
                      </a:r>
                    </a:p>
                    <a:p>
                      <a:r>
                        <a:rPr lang="ru-RU" sz="1600" b="1" dirty="0" smtClean="0">
                          <a:solidFill>
                            <a:schemeClr val="tx1"/>
                          </a:solidFill>
                        </a:rPr>
                        <a:t>40. И, сказав это, показал им руки и ноги. </a:t>
                      </a:r>
                    </a:p>
                    <a:p>
                      <a:r>
                        <a:rPr lang="ru-RU" sz="1600" b="1" dirty="0" smtClean="0">
                          <a:solidFill>
                            <a:schemeClr val="tx1"/>
                          </a:solidFill>
                        </a:rPr>
                        <a:t>41. Когда же они от радости еще не верили и дивились, Он сказал им: есть ли у вас здесь какая пища? </a:t>
                      </a:r>
                    </a:p>
                    <a:p>
                      <a:r>
                        <a:rPr lang="ru-RU" sz="1600" b="1" dirty="0" smtClean="0">
                          <a:solidFill>
                            <a:schemeClr val="tx1"/>
                          </a:solidFill>
                        </a:rPr>
                        <a:t>42. Они подали Ему часть печеной рыбы и сотового меда. </a:t>
                      </a:r>
                    </a:p>
                    <a:p>
                      <a:r>
                        <a:rPr lang="ru-RU" sz="1600" b="1" dirty="0" smtClean="0">
                          <a:solidFill>
                            <a:schemeClr val="tx1"/>
                          </a:solidFill>
                        </a:rPr>
                        <a:t>43. И, взяв, ел пред ними. </a:t>
                      </a:r>
                    </a:p>
                    <a:p>
                      <a:r>
                        <a:rPr lang="ru-RU" sz="1600" b="1" dirty="0" smtClean="0">
                          <a:solidFill>
                            <a:schemeClr val="tx1"/>
                          </a:solidFill>
                        </a:rPr>
                        <a:t>44. И сказал им: вот то, о чем Я вам говорил, еще быв с вами, что надлежит исполниться всему, написанному о Мне в законе Моисеевом и в пророках и псалмах. </a:t>
                      </a:r>
                    </a:p>
                    <a:p>
                      <a:r>
                        <a:rPr lang="ru-RU" sz="1600" b="1" dirty="0" smtClean="0">
                          <a:solidFill>
                            <a:schemeClr val="tx1"/>
                          </a:solidFill>
                        </a:rPr>
                        <a:t>45. Тогда </a:t>
                      </a:r>
                      <a:r>
                        <a:rPr lang="ru-RU" sz="1600" b="1" dirty="0" smtClean="0">
                          <a:solidFill>
                            <a:srgbClr val="7030A0"/>
                          </a:solidFill>
                        </a:rPr>
                        <a:t>отверз им ум к уразумению Писаний</a:t>
                      </a:r>
                      <a:r>
                        <a:rPr lang="ru-RU" sz="1600" b="1" dirty="0" smtClean="0">
                          <a:solidFill>
                            <a:schemeClr val="tx1"/>
                          </a:solidFill>
                        </a:rPr>
                        <a:t>. </a:t>
                      </a:r>
                      <a:endParaRPr lang="ru-RU" sz="1600" b="1" dirty="0">
                        <a:solidFill>
                          <a:schemeClr val="tx1"/>
                        </a:solidFill>
                      </a:endParaRPr>
                    </a:p>
                  </a:txBody>
                  <a:tcPr marL="18000" marR="18000" marT="18000" marB="18000"/>
                </a:tc>
                <a:tc>
                  <a:txBody>
                    <a:bodyPr/>
                    <a:lstStyle/>
                    <a:p>
                      <a:r>
                        <a:rPr lang="ru-RU" sz="1600" b="1" dirty="0" smtClean="0">
                          <a:solidFill>
                            <a:schemeClr val="tx1"/>
                          </a:solidFill>
                        </a:rPr>
                        <a:t>19. В тот же первый день недели вечером, когда двери дома, где собирались ученики Его, были заперты из опасения от Иудеев, пришел Иисус, и стал посреди, и говорит им: мир вам! </a:t>
                      </a:r>
                    </a:p>
                    <a:p>
                      <a:r>
                        <a:rPr lang="ru-RU" sz="1600" b="1" dirty="0" smtClean="0">
                          <a:solidFill>
                            <a:schemeClr val="tx1"/>
                          </a:solidFill>
                        </a:rPr>
                        <a:t>20. Сказав это, Он показал им руки и ноги и ребра Свои. Ученики обрадовались, увидев Господа. </a:t>
                      </a:r>
                    </a:p>
                    <a:p>
                      <a:r>
                        <a:rPr lang="ru-RU" sz="1600" b="1" dirty="0" smtClean="0">
                          <a:solidFill>
                            <a:schemeClr val="tx1"/>
                          </a:solidFill>
                        </a:rPr>
                        <a:t>21. Иисус же сказал им вторично: мир вам! как послал Меня Отец, так и Я посылаю вас. </a:t>
                      </a:r>
                    </a:p>
                    <a:p>
                      <a:r>
                        <a:rPr lang="ru-RU" sz="1600" b="1" dirty="0" smtClean="0">
                          <a:solidFill>
                            <a:schemeClr val="tx1"/>
                          </a:solidFill>
                        </a:rPr>
                        <a:t>22. Сказав это, </a:t>
                      </a:r>
                      <a:r>
                        <a:rPr lang="ru-RU" sz="1600" b="1" dirty="0" smtClean="0">
                          <a:solidFill>
                            <a:srgbClr val="7030A0"/>
                          </a:solidFill>
                        </a:rPr>
                        <a:t>дунул, и говорит им: примите Духа </a:t>
                      </a:r>
                      <a:r>
                        <a:rPr lang="ru-RU" sz="1600" b="1" dirty="0" err="1" smtClean="0">
                          <a:solidFill>
                            <a:srgbClr val="7030A0"/>
                          </a:solidFill>
                        </a:rPr>
                        <a:t>Святаго</a:t>
                      </a:r>
                      <a:r>
                        <a:rPr lang="ru-RU" sz="1600" b="1" dirty="0" smtClean="0">
                          <a:solidFill>
                            <a:schemeClr val="tx1"/>
                          </a:solidFill>
                        </a:rPr>
                        <a:t>. </a:t>
                      </a:r>
                    </a:p>
                    <a:p>
                      <a:r>
                        <a:rPr lang="ru-RU" sz="1600" b="1" dirty="0" smtClean="0">
                          <a:solidFill>
                            <a:schemeClr val="tx1"/>
                          </a:solidFill>
                        </a:rPr>
                        <a:t>23. Кому простите грехи, тому простятся; на ком оставите, на том останутся. </a:t>
                      </a:r>
                      <a:endParaRPr lang="ru-RU" sz="1600" b="1" dirty="0">
                        <a:solidFill>
                          <a:schemeClr val="tx1"/>
                        </a:solidFill>
                      </a:endParaRPr>
                    </a:p>
                  </a:txBody>
                  <a:tcPr marL="18000" marR="18000" marT="18000" marB="18000"/>
                </a:tc>
              </a:tr>
            </a:tbl>
          </a:graphicData>
        </a:graphic>
      </p:graphicFrame>
      <p:sp>
        <p:nvSpPr>
          <p:cNvPr id="3" name="Скругленный прямоугольник 2"/>
          <p:cNvSpPr/>
          <p:nvPr/>
        </p:nvSpPr>
        <p:spPr>
          <a:xfrm>
            <a:off x="107504" y="2996952"/>
            <a:ext cx="8856984" cy="1440160"/>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«Господь</a:t>
            </a:r>
            <a:r>
              <a:rPr lang="ru-RU" sz="1600" b="1" i="1" dirty="0">
                <a:solidFill>
                  <a:schemeClr val="tx1"/>
                </a:solidFill>
              </a:rPr>
              <a:t>, все </a:t>
            </a:r>
            <a:r>
              <a:rPr lang="ru-RU" sz="1600" b="1" i="1" dirty="0" err="1">
                <a:solidFill>
                  <a:schemeClr val="tx1"/>
                </a:solidFill>
              </a:rPr>
              <a:t>устрояющий</a:t>
            </a:r>
            <a:r>
              <a:rPr lang="ru-RU" sz="1600" b="1" i="1" dirty="0">
                <a:solidFill>
                  <a:schemeClr val="tx1"/>
                </a:solidFill>
              </a:rPr>
              <a:t> для нашего спасения, становится посреди учеников, с намерением уверить их в воскресении. И, во-первых, обычным приветствием мира утишает их смущение, а потом показывает, что Он Самый есть Учитель их, который любит это приветствие и который вооружал их этим приветствием, когда посылал на проповедь».</a:t>
            </a:r>
          </a:p>
        </p:txBody>
      </p:sp>
      <p:sp>
        <p:nvSpPr>
          <p:cNvPr id="4" name="Скругленный прямоугольник 3"/>
          <p:cNvSpPr/>
          <p:nvPr/>
        </p:nvSpPr>
        <p:spPr>
          <a:xfrm>
            <a:off x="323528" y="260648"/>
            <a:ext cx="8280920" cy="432048"/>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200" b="1" dirty="0" smtClean="0">
                <a:solidFill>
                  <a:schemeClr val="tx1"/>
                </a:solidFill>
              </a:rPr>
              <a:t>Явление воскресшего Господа 10 учениками в день воскресения</a:t>
            </a:r>
            <a:endParaRPr lang="ru-RU" sz="2200" b="1" dirty="0">
              <a:solidFill>
                <a:schemeClr val="tx1"/>
              </a:solidFill>
            </a:endParaRPr>
          </a:p>
        </p:txBody>
      </p:sp>
      <p:sp>
        <p:nvSpPr>
          <p:cNvPr id="5" name="Скругленный прямоугольник 4"/>
          <p:cNvSpPr/>
          <p:nvPr/>
        </p:nvSpPr>
        <p:spPr>
          <a:xfrm>
            <a:off x="179512" y="3789040"/>
            <a:ext cx="8784976" cy="2160240"/>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a:solidFill>
                  <a:schemeClr val="tx1"/>
                </a:solidFill>
              </a:rPr>
              <a:t>«Поскольку же от этого слова не укротилось душевное их смущение, Он иначе показывает им, что Он есть Сын Божий, знающий сердца. «Для чего, - говорит, - такие мысли входят в сердца ваши?» А всеми признано, что знать сердца свойственно одному Богу (</a:t>
            </a:r>
            <a:r>
              <a:rPr lang="ru-RU" sz="1600" b="1" i="1" dirty="0" err="1">
                <a:solidFill>
                  <a:schemeClr val="tx1"/>
                </a:solidFill>
              </a:rPr>
              <a:t>Пс</a:t>
            </a:r>
            <a:r>
              <a:rPr lang="ru-RU" sz="1600" b="1" i="1" dirty="0">
                <a:solidFill>
                  <a:schemeClr val="tx1"/>
                </a:solidFill>
              </a:rPr>
              <a:t>. 138), Присовокупляет и еще иное доказательство - осязание рук и ног. Вы, - говорит, - считаете Меня за духа или за привидение, каковых обыкновенно много от умерших представляется, особенно при гробах. Но знайте, что дух не имеет ни плоти, ни костей, а Я имею и плоть, и кости, хотя Божественнейшие и духовные. Ибо тело Господа хотя не было духом, но было »духовно», то есть чуждо всякой вещественной грубости, и управлялось </a:t>
            </a:r>
            <a:r>
              <a:rPr lang="ru-RU" sz="1600" b="1" i="1" dirty="0" smtClean="0">
                <a:solidFill>
                  <a:schemeClr val="tx1"/>
                </a:solidFill>
              </a:rPr>
              <a:t>духом».</a:t>
            </a:r>
            <a:endParaRPr lang="ru-RU" sz="1600" b="1" i="1" dirty="0">
              <a:solidFill>
                <a:schemeClr val="tx1"/>
              </a:solidFill>
            </a:endParaRPr>
          </a:p>
        </p:txBody>
      </p:sp>
      <p:sp>
        <p:nvSpPr>
          <p:cNvPr id="6" name="Скругленный прямоугольник 5"/>
          <p:cNvSpPr/>
          <p:nvPr/>
        </p:nvSpPr>
        <p:spPr>
          <a:xfrm>
            <a:off x="107504" y="5229200"/>
            <a:ext cx="8856984" cy="1152128"/>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«Когда же ученики еще не верили, ни осязанием не убеждались, то Господь присовокупил и еще доказательство - вкушение пищи, потребляя </a:t>
            </a:r>
            <a:r>
              <a:rPr lang="ru-RU" sz="1600" b="1" i="1" dirty="0" err="1">
                <a:solidFill>
                  <a:schemeClr val="tx1"/>
                </a:solidFill>
              </a:rPr>
              <a:t>едомое</a:t>
            </a:r>
            <a:r>
              <a:rPr lang="ru-RU" sz="1600" b="1" i="1" dirty="0">
                <a:solidFill>
                  <a:schemeClr val="tx1"/>
                </a:solidFill>
              </a:rPr>
              <a:t> некоторой божественной силой. Ибо все, что естественно поедается устами, афедроном выходит, а Он, как мы сказали, вкушает не по закону природы, но по особенному </a:t>
            </a:r>
            <a:r>
              <a:rPr lang="ru-RU" sz="1600" b="1" i="1" dirty="0" smtClean="0">
                <a:solidFill>
                  <a:schemeClr val="tx1"/>
                </a:solidFill>
              </a:rPr>
              <a:t>устроению».</a:t>
            </a:r>
            <a:endParaRPr lang="ru-RU" sz="1600" b="1" i="1" dirty="0">
              <a:solidFill>
                <a:schemeClr val="tx1"/>
              </a:solidFill>
            </a:endParaRPr>
          </a:p>
        </p:txBody>
      </p:sp>
      <p:sp>
        <p:nvSpPr>
          <p:cNvPr id="7" name="Скругленный прямоугольник 6"/>
          <p:cNvSpPr/>
          <p:nvPr/>
        </p:nvSpPr>
        <p:spPr>
          <a:xfrm>
            <a:off x="179512" y="5229200"/>
            <a:ext cx="8784976" cy="1512168"/>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«Употребленные Им яства, кажется, имеют и некоторый </a:t>
            </a:r>
            <a:r>
              <a:rPr lang="ru-RU" sz="1600" b="1" i="1" dirty="0" err="1">
                <a:solidFill>
                  <a:schemeClr val="tx1"/>
                </a:solidFill>
              </a:rPr>
              <a:t>прикровенный</a:t>
            </a:r>
            <a:r>
              <a:rPr lang="ru-RU" sz="1600" b="1" i="1" dirty="0">
                <a:solidFill>
                  <a:schemeClr val="tx1"/>
                </a:solidFill>
              </a:rPr>
              <a:t> смысл. Вкушая часть печеной рыбы, Господь дает знать, что Он огнем Своего Божества испек наше естество, плавающее в соленой жизни сей, обсушил всю влагу, приставшую к нему от глубоких вод, а особенно от волн, и таким образом сделал оное Божественной пищей, сделав приятной Богу снедью то, что было прежде скверно. Это означается пчелиным сотом, то есть нынешняя сладость нашего естества, прежде отверженного.».</a:t>
            </a:r>
          </a:p>
        </p:txBody>
      </p:sp>
      <p:sp>
        <p:nvSpPr>
          <p:cNvPr id="8" name="Скругленный прямоугольник 7"/>
          <p:cNvSpPr/>
          <p:nvPr/>
        </p:nvSpPr>
        <p:spPr>
          <a:xfrm>
            <a:off x="179512" y="2564904"/>
            <a:ext cx="8784976" cy="2304256"/>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«Вы </a:t>
            </a:r>
            <a:r>
              <a:rPr lang="ru-RU" sz="1600" b="1" i="1" dirty="0">
                <a:solidFill>
                  <a:schemeClr val="tx1"/>
                </a:solidFill>
              </a:rPr>
              <a:t>примите на себя Мое дело; посему бодрствуйте, ибо Я буду с </a:t>
            </a:r>
            <a:r>
              <a:rPr lang="ru-RU" sz="1600" b="1" i="1" dirty="0" smtClean="0">
                <a:solidFill>
                  <a:schemeClr val="tx1"/>
                </a:solidFill>
              </a:rPr>
              <a:t>вами. </a:t>
            </a:r>
            <a:r>
              <a:rPr lang="ru-RU" sz="1600" b="1" i="1" dirty="0">
                <a:solidFill>
                  <a:schemeClr val="tx1"/>
                </a:solidFill>
              </a:rPr>
              <a:t>Дует и дает им </a:t>
            </a:r>
            <a:r>
              <a:rPr lang="ru-RU" sz="1600" b="1" i="1" dirty="0" err="1">
                <a:solidFill>
                  <a:schemeClr val="tx1"/>
                </a:solidFill>
              </a:rPr>
              <a:t>Святаго</a:t>
            </a:r>
            <a:r>
              <a:rPr lang="ru-RU" sz="1600" b="1" i="1" dirty="0">
                <a:solidFill>
                  <a:schemeClr val="tx1"/>
                </a:solidFill>
              </a:rPr>
              <a:t> Духа. Теперь Он уделяет им не совершенный дар </a:t>
            </a:r>
            <a:r>
              <a:rPr lang="ru-RU" sz="1600" b="1" i="1" dirty="0" err="1">
                <a:solidFill>
                  <a:schemeClr val="tx1"/>
                </a:solidFill>
              </a:rPr>
              <a:t>Святаго</a:t>
            </a:r>
            <a:r>
              <a:rPr lang="ru-RU" sz="1600" b="1" i="1" dirty="0">
                <a:solidFill>
                  <a:schemeClr val="tx1"/>
                </a:solidFill>
              </a:rPr>
              <a:t> Духа, ибо таковой Он даст им в Пятидесятницу, но делает их способными к принятию Духа. Ибо слова: «примите Духа </a:t>
            </a:r>
            <a:r>
              <a:rPr lang="ru-RU" sz="1600" b="1" i="1" dirty="0" err="1">
                <a:solidFill>
                  <a:schemeClr val="tx1"/>
                </a:solidFill>
              </a:rPr>
              <a:t>Святаго</a:t>
            </a:r>
            <a:r>
              <a:rPr lang="ru-RU" sz="1600" b="1" i="1" dirty="0">
                <a:solidFill>
                  <a:schemeClr val="tx1"/>
                </a:solidFill>
              </a:rPr>
              <a:t>» - то же, что будьте готовы принять Духа. Можно сказать и то, что Он дал им некоторую власть и духовную благодать, только - не воскрешать мертвых и творить силы, но - прощать грехи. Посему и прибавил: «кому простите грехи, тому простятся», показывая, что Он дал им этот именно вид духовных дарований - прощение грехов. По вознесении же Его, Сам Дух </a:t>
            </a:r>
            <a:r>
              <a:rPr lang="ru-RU" sz="1600" b="1" i="1" dirty="0" err="1">
                <a:solidFill>
                  <a:schemeClr val="tx1"/>
                </a:solidFill>
              </a:rPr>
              <a:t>нисшел</a:t>
            </a:r>
            <a:r>
              <a:rPr lang="ru-RU" sz="1600" b="1" i="1" dirty="0">
                <a:solidFill>
                  <a:schemeClr val="tx1"/>
                </a:solidFill>
              </a:rPr>
              <a:t> и </a:t>
            </a:r>
            <a:r>
              <a:rPr lang="ru-RU" sz="1600" b="1" i="1" dirty="0" err="1">
                <a:solidFill>
                  <a:schemeClr val="tx1"/>
                </a:solidFill>
              </a:rPr>
              <a:t>преизобильно</a:t>
            </a:r>
            <a:r>
              <a:rPr lang="ru-RU" sz="1600" b="1" i="1" dirty="0">
                <a:solidFill>
                  <a:schemeClr val="tx1"/>
                </a:solidFill>
              </a:rPr>
              <a:t> подал им силы творить чудеса и всякое иное </a:t>
            </a:r>
            <a:r>
              <a:rPr lang="ru-RU" sz="1600" b="1" i="1" dirty="0" smtClean="0">
                <a:solidFill>
                  <a:schemeClr val="tx1"/>
                </a:solidFill>
              </a:rPr>
              <a:t>дарование».</a:t>
            </a:r>
            <a:endParaRPr lang="ru-RU" sz="1600" b="1" i="1" dirty="0">
              <a:solidFill>
                <a:schemeClr val="tx1"/>
              </a:solidFill>
            </a:endParaRPr>
          </a:p>
        </p:txBody>
      </p:sp>
      <p:sp>
        <p:nvSpPr>
          <p:cNvPr id="9" name="Скругленный прямоугольник 8"/>
          <p:cNvSpPr/>
          <p:nvPr/>
        </p:nvSpPr>
        <p:spPr>
          <a:xfrm>
            <a:off x="179512" y="2276872"/>
            <a:ext cx="8784976" cy="2592288"/>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a:t>
            </a:r>
            <a:r>
              <a:rPr lang="ru-RU" sz="1600" b="1" i="1" dirty="0" smtClean="0">
                <a:solidFill>
                  <a:schemeClr val="tx1"/>
                </a:solidFill>
              </a:rPr>
              <a:t>«Как </a:t>
            </a:r>
            <a:r>
              <a:rPr lang="ru-RU" sz="1600" b="1" i="1" dirty="0">
                <a:solidFill>
                  <a:schemeClr val="tx1"/>
                </a:solidFill>
              </a:rPr>
              <a:t>царь, посылая правителей, дает им власть и заключать в темницу, и освобождать из темницы, так и Христос, посылая учеников, облекает их такою же властью. Как же Он прежде сказал: если Я не пойду, Утешитель не </a:t>
            </a:r>
            <a:r>
              <a:rPr lang="ru-RU" sz="1600" b="1" i="1" dirty="0" err="1">
                <a:solidFill>
                  <a:schemeClr val="tx1"/>
                </a:solidFill>
              </a:rPr>
              <a:t>приидет</a:t>
            </a:r>
            <a:r>
              <a:rPr lang="ru-RU" sz="1600" b="1" i="1" dirty="0">
                <a:solidFill>
                  <a:schemeClr val="tx1"/>
                </a:solidFill>
              </a:rPr>
              <a:t> к вам (</a:t>
            </a:r>
            <a:r>
              <a:rPr lang="ru-RU" sz="1600" b="1" i="1" u="sng" dirty="0">
                <a:solidFill>
                  <a:schemeClr val="tx1"/>
                </a:solidFill>
              </a:rPr>
              <a:t>Ин. 16:7</a:t>
            </a:r>
            <a:r>
              <a:rPr lang="ru-RU" sz="1600" b="1" i="1" dirty="0">
                <a:solidFill>
                  <a:schemeClr val="tx1"/>
                </a:solidFill>
              </a:rPr>
              <a:t>), а теперь дает Духа? Некоторые говорят, что Христос не сообщил ученикам Духа, а только посредством дуновения сделал их способными к Его принятию. Ведь если Даниил при виде ангела пришел в ужас, то чего не испытали бы и ученики, если бы приняли эту неизреченную благодать, не будучи к тому приготовлены? Но не погрешит и тот, кто скажет, что и тогда ученики получили некоторую духовную власть и благодать; потому-то Христос и присовокупил: Кому простите грехи, тому простятся, показывая тем, какой род благодатной силы даруется им</a:t>
            </a:r>
            <a:r>
              <a:rPr lang="ru-RU" sz="1600" b="1" i="1" dirty="0" smtClean="0">
                <a:solidFill>
                  <a:schemeClr val="tx1"/>
                </a:solidFill>
              </a:rPr>
              <a:t>».</a:t>
            </a:r>
            <a:endParaRPr lang="ru-RU" sz="1600" b="1" i="1" dirty="0">
              <a:solidFill>
                <a:schemeClr val="tx1"/>
              </a:solidFill>
            </a:endParaRPr>
          </a:p>
        </p:txBody>
      </p:sp>
    </p:spTree>
    <p:extLst>
      <p:ext uri="{BB962C8B-B14F-4D97-AF65-F5344CB8AC3E}">
        <p14:creationId xmlns:p14="http://schemas.microsoft.com/office/powerpoint/2010/main" val="3459064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5"/>
                                        </p:tgtEl>
                                      </p:cBhvr>
                                    </p:animEffect>
                                    <p:set>
                                      <p:cBhvr>
                                        <p:cTn id="30" dur="1" fill="hold">
                                          <p:stCondLst>
                                            <p:cond delay="499"/>
                                          </p:stCondLst>
                                        </p:cTn>
                                        <p:tgtEl>
                                          <p:spTgt spid="5"/>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down)">
                                      <p:cBhvr>
                                        <p:cTn id="35" dur="5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6"/>
                                        </p:tgtEl>
                                      </p:cBhvr>
                                    </p:animEffect>
                                    <p:set>
                                      <p:cBhvr>
                                        <p:cTn id="40" dur="1" fill="hold">
                                          <p:stCondLst>
                                            <p:cond delay="499"/>
                                          </p:stCondLst>
                                        </p:cTn>
                                        <p:tgtEl>
                                          <p:spTgt spid="6"/>
                                        </p:tgtEl>
                                        <p:attrNameLst>
                                          <p:attrName>style.visibility</p:attrName>
                                        </p:attrNameLst>
                                      </p:cBhvr>
                                      <p:to>
                                        <p:strVal val="hidden"/>
                                      </p:to>
                                    </p:set>
                                  </p:childTnLst>
                                </p:cTn>
                              </p:par>
                            </p:childTnLst>
                          </p:cTn>
                        </p:par>
                        <p:par>
                          <p:cTn id="41" fill="hold">
                            <p:stCondLst>
                              <p:cond delay="500"/>
                            </p:stCondLst>
                            <p:childTnLst>
                              <p:par>
                                <p:cTn id="42" presetID="22" presetClass="entr" presetSubtype="4" fill="hold" grpId="0" nodeType="afterEffect">
                                  <p:stCondLst>
                                    <p:cond delay="0"/>
                                  </p:stCondLst>
                                  <p:childTnLst>
                                    <p:set>
                                      <p:cBhvr>
                                        <p:cTn id="43" dur="1" fill="hold">
                                          <p:stCondLst>
                                            <p:cond delay="0"/>
                                          </p:stCondLst>
                                        </p:cTn>
                                        <p:tgtEl>
                                          <p:spTgt spid="7"/>
                                        </p:tgtEl>
                                        <p:attrNameLst>
                                          <p:attrName>style.visibility</p:attrName>
                                        </p:attrNameLst>
                                      </p:cBhvr>
                                      <p:to>
                                        <p:strVal val="visible"/>
                                      </p:to>
                                    </p:set>
                                    <p:animEffect transition="in" filter="wipe(down)">
                                      <p:cBhvr>
                                        <p:cTn id="44" dur="500"/>
                                        <p:tgtEl>
                                          <p:spTgt spid="7"/>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xit" presetSubtype="0" fill="hold" grpId="1" nodeType="clickEffect">
                                  <p:stCondLst>
                                    <p:cond delay="0"/>
                                  </p:stCondLst>
                                  <p:childTnLst>
                                    <p:animEffect transition="out" filter="fade">
                                      <p:cBhvr>
                                        <p:cTn id="48" dur="500"/>
                                        <p:tgtEl>
                                          <p:spTgt spid="7"/>
                                        </p:tgtEl>
                                      </p:cBhvr>
                                    </p:animEffect>
                                    <p:set>
                                      <p:cBhvr>
                                        <p:cTn id="49" dur="1" fill="hold">
                                          <p:stCondLst>
                                            <p:cond delay="499"/>
                                          </p:stCondLst>
                                        </p:cTn>
                                        <p:tgtEl>
                                          <p:spTgt spid="7"/>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8"/>
                                        </p:tgtEl>
                                        <p:attrNameLst>
                                          <p:attrName>style.visibility</p:attrName>
                                        </p:attrNameLst>
                                      </p:cBhvr>
                                      <p:to>
                                        <p:strVal val="visible"/>
                                      </p:to>
                                    </p:set>
                                    <p:animEffect transition="in" filter="wipe(down)">
                                      <p:cBhvr>
                                        <p:cTn id="54" dur="500"/>
                                        <p:tgtEl>
                                          <p:spTgt spid="8"/>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xit" presetSubtype="0" fill="hold" grpId="1" nodeType="clickEffect">
                                  <p:stCondLst>
                                    <p:cond delay="0"/>
                                  </p:stCondLst>
                                  <p:childTnLst>
                                    <p:animEffect transition="out" filter="fade">
                                      <p:cBhvr>
                                        <p:cTn id="58" dur="500"/>
                                        <p:tgtEl>
                                          <p:spTgt spid="8"/>
                                        </p:tgtEl>
                                      </p:cBhvr>
                                    </p:animEffect>
                                    <p:set>
                                      <p:cBhvr>
                                        <p:cTn id="59" dur="1" fill="hold">
                                          <p:stCondLst>
                                            <p:cond delay="499"/>
                                          </p:stCondLst>
                                        </p:cTn>
                                        <p:tgtEl>
                                          <p:spTgt spid="8"/>
                                        </p:tgtEl>
                                        <p:attrNameLst>
                                          <p:attrName>style.visibility</p:attrName>
                                        </p:attrNameLst>
                                      </p:cBhvr>
                                      <p:to>
                                        <p:strVal val="hidden"/>
                                      </p:to>
                                    </p:set>
                                  </p:childTnLst>
                                </p:cTn>
                              </p:par>
                            </p:childTnLst>
                          </p:cTn>
                        </p:par>
                        <p:par>
                          <p:cTn id="60" fill="hold">
                            <p:stCondLst>
                              <p:cond delay="500"/>
                            </p:stCondLst>
                            <p:childTnLst>
                              <p:par>
                                <p:cTn id="61" presetID="22" presetClass="entr" presetSubtype="4" fill="hold" grpId="0" nodeType="afterEffect">
                                  <p:stCondLst>
                                    <p:cond delay="0"/>
                                  </p:stCondLst>
                                  <p:childTnLst>
                                    <p:set>
                                      <p:cBhvr>
                                        <p:cTn id="62" dur="1" fill="hold">
                                          <p:stCondLst>
                                            <p:cond delay="0"/>
                                          </p:stCondLst>
                                        </p:cTn>
                                        <p:tgtEl>
                                          <p:spTgt spid="9"/>
                                        </p:tgtEl>
                                        <p:attrNameLst>
                                          <p:attrName>style.visibility</p:attrName>
                                        </p:attrNameLst>
                                      </p:cBhvr>
                                      <p:to>
                                        <p:strVal val="visible"/>
                                      </p:to>
                                    </p:set>
                                    <p:animEffect transition="in" filter="wipe(down)">
                                      <p:cBhvr>
                                        <p:cTn id="63" dur="500"/>
                                        <p:tgtEl>
                                          <p:spTgt spid="9"/>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xit" presetSubtype="0" fill="hold" grpId="1" nodeType="clickEffect">
                                  <p:stCondLst>
                                    <p:cond delay="0"/>
                                  </p:stCondLst>
                                  <p:childTnLst>
                                    <p:animEffect transition="out" filter="fade">
                                      <p:cBhvr>
                                        <p:cTn id="67" dur="500"/>
                                        <p:tgtEl>
                                          <p:spTgt spid="9"/>
                                        </p:tgtEl>
                                      </p:cBhvr>
                                    </p:animEffect>
                                    <p:set>
                                      <p:cBhvr>
                                        <p:cTn id="68"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4" grpId="0" animBg="1"/>
      <p:bldP spid="5" grpId="0" animBg="1"/>
      <p:bldP spid="5" grpId="1" animBg="1"/>
      <p:bldP spid="6" grpId="0" animBg="1"/>
      <p:bldP spid="6" grpId="1" animBg="1"/>
      <p:bldP spid="7" grpId="0" animBg="1"/>
      <p:bldP spid="7" grpId="1" animBg="1"/>
      <p:bldP spid="8" grpId="0" animBg="1"/>
      <p:bldP spid="8" grpId="1" animBg="1"/>
      <p:bldP spid="9" grpId="0" animBg="1"/>
      <p:bldP spid="9"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pattFill prst="ltUpDiag">
          <a:fgClr>
            <a:schemeClr val="bg2">
              <a:lumMod val="75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755576" y="332656"/>
            <a:ext cx="7632848" cy="864096"/>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r>
              <a:rPr lang="ru-RU" sz="3600" b="1" dirty="0" smtClean="0">
                <a:solidFill>
                  <a:schemeClr val="tx1"/>
                </a:solidFill>
              </a:rPr>
              <a:t>Домашнее задание</a:t>
            </a:r>
            <a:endParaRPr lang="ru-RU" sz="3600" b="1" dirty="0">
              <a:solidFill>
                <a:schemeClr val="tx1"/>
              </a:solidFill>
            </a:endParaRPr>
          </a:p>
        </p:txBody>
      </p:sp>
      <p:sp>
        <p:nvSpPr>
          <p:cNvPr id="5" name="Прямоугольник 4"/>
          <p:cNvSpPr/>
          <p:nvPr/>
        </p:nvSpPr>
        <p:spPr>
          <a:xfrm>
            <a:off x="391444" y="2492896"/>
            <a:ext cx="8388775" cy="302433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002">
            <a:schemeClr val="lt2"/>
          </a:fillRef>
          <a:effectRef idx="0">
            <a:schemeClr val="accent1"/>
          </a:effectRef>
          <a:fontRef idx="minor">
            <a:schemeClr val="lt1"/>
          </a:fontRef>
        </p:style>
        <p:txBody>
          <a:bodyPr rtlCol="0" anchor="ctr"/>
          <a:lstStyle/>
          <a:p>
            <a:r>
              <a:rPr lang="ru-RU" sz="2400" b="1" dirty="0" smtClean="0">
                <a:solidFill>
                  <a:schemeClr val="tx1"/>
                </a:solidFill>
              </a:rPr>
              <a:t>Прочитать следующие отрывки:</a:t>
            </a:r>
          </a:p>
          <a:p>
            <a:pPr marL="342900" indent="-342900">
              <a:buFont typeface="Arial" panose="020B0604020202020204" pitchFamily="34" charset="0"/>
              <a:buChar char="•"/>
            </a:pPr>
            <a:r>
              <a:rPr lang="ru-RU" sz="2400" b="1" dirty="0">
                <a:solidFill>
                  <a:schemeClr val="tx1"/>
                </a:solidFill>
              </a:rPr>
              <a:t>Явление воскресшего Господа ученикам на море Тивериадском (Ин. 21, 1-23). </a:t>
            </a:r>
            <a:endParaRPr lang="ru-RU" sz="2400" b="1" dirty="0" smtClean="0">
              <a:solidFill>
                <a:schemeClr val="tx1"/>
              </a:solidFill>
            </a:endParaRPr>
          </a:p>
          <a:p>
            <a:pPr marL="342900" indent="-342900">
              <a:buFont typeface="Arial" panose="020B0604020202020204" pitchFamily="34" charset="0"/>
              <a:buChar char="•"/>
            </a:pPr>
            <a:r>
              <a:rPr lang="ru-RU" sz="2400" b="1" dirty="0" smtClean="0">
                <a:solidFill>
                  <a:schemeClr val="tx1"/>
                </a:solidFill>
              </a:rPr>
              <a:t>Явление </a:t>
            </a:r>
            <a:r>
              <a:rPr lang="ru-RU" sz="2400" b="1" dirty="0">
                <a:solidFill>
                  <a:schemeClr val="tx1"/>
                </a:solidFill>
              </a:rPr>
              <a:t>воскресшего Господа ученикам в Галилее (Мф. 28, 16-20; </a:t>
            </a:r>
            <a:r>
              <a:rPr lang="ru-RU" sz="2400" b="1" dirty="0" err="1">
                <a:solidFill>
                  <a:schemeClr val="tx1"/>
                </a:solidFill>
              </a:rPr>
              <a:t>Мк</a:t>
            </a:r>
            <a:r>
              <a:rPr lang="ru-RU" sz="2400" b="1" dirty="0">
                <a:solidFill>
                  <a:schemeClr val="tx1"/>
                </a:solidFill>
              </a:rPr>
              <a:t>. 16, 15-18).</a:t>
            </a:r>
          </a:p>
          <a:p>
            <a:pPr marL="342900" indent="-342900">
              <a:buFont typeface="Arial" panose="020B0604020202020204" pitchFamily="34" charset="0"/>
              <a:buChar char="•"/>
            </a:pPr>
            <a:r>
              <a:rPr lang="ru-RU" sz="2400" b="1" dirty="0">
                <a:solidFill>
                  <a:schemeClr val="tx1"/>
                </a:solidFill>
              </a:rPr>
              <a:t>Вознесение Господне (</a:t>
            </a:r>
            <a:r>
              <a:rPr lang="ru-RU" sz="2400" b="1" dirty="0" err="1">
                <a:solidFill>
                  <a:schemeClr val="tx1"/>
                </a:solidFill>
              </a:rPr>
              <a:t>Лк</a:t>
            </a:r>
            <a:r>
              <a:rPr lang="ru-RU" sz="2400" b="1" dirty="0">
                <a:solidFill>
                  <a:schemeClr val="tx1"/>
                </a:solidFill>
              </a:rPr>
              <a:t>. 24, 50-53; </a:t>
            </a:r>
            <a:r>
              <a:rPr lang="ru-RU" sz="2400" b="1" dirty="0" err="1">
                <a:solidFill>
                  <a:schemeClr val="tx1"/>
                </a:solidFill>
              </a:rPr>
              <a:t>Мк</a:t>
            </a:r>
            <a:r>
              <a:rPr lang="ru-RU" sz="2400" b="1" dirty="0">
                <a:solidFill>
                  <a:schemeClr val="tx1"/>
                </a:solidFill>
              </a:rPr>
              <a:t>. 16, 19-20).</a:t>
            </a:r>
            <a:endParaRPr lang="ru-RU" sz="2400" b="1" dirty="0" smtClean="0">
              <a:solidFill>
                <a:schemeClr val="tx1"/>
              </a:solidFill>
            </a:endParaRPr>
          </a:p>
        </p:txBody>
      </p:sp>
    </p:spTree>
    <p:extLst>
      <p:ext uri="{BB962C8B-B14F-4D97-AF65-F5344CB8AC3E}">
        <p14:creationId xmlns:p14="http://schemas.microsoft.com/office/powerpoint/2010/main" val="7737275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down)">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ltUpDiag">
          <a:fgClr>
            <a:schemeClr val="tx2">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5" name="Скругленный прямоугольник 4"/>
          <p:cNvSpPr/>
          <p:nvPr/>
        </p:nvSpPr>
        <p:spPr>
          <a:xfrm>
            <a:off x="611560" y="260648"/>
            <a:ext cx="7920880" cy="36004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smtClean="0">
                <a:solidFill>
                  <a:schemeClr val="tx1"/>
                </a:solidFill>
              </a:rPr>
              <a:t>Приход жен-мироносиц ко Гробу и явление им ангела</a:t>
            </a:r>
            <a:endParaRPr lang="ru-RU" sz="2400" b="1" dirty="0">
              <a:solidFill>
                <a:schemeClr val="tx1"/>
              </a:solidFill>
            </a:endParaRPr>
          </a:p>
        </p:txBody>
      </p:sp>
      <p:pic>
        <p:nvPicPr>
          <p:cNvPr id="1026" name="Picture 2" descr="E:\лекции по Н. З\36\Жены-мироносицы-у-гроба-Господня.-Икона.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1081" y="972094"/>
            <a:ext cx="8208912" cy="551712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Объект 1"/>
          <p:cNvGraphicFramePr>
            <a:graphicFrameLocks noGrp="1"/>
          </p:cNvGraphicFramePr>
          <p:nvPr>
            <p:ph idx="1"/>
            <p:extLst>
              <p:ext uri="{D42A27DB-BD31-4B8C-83A1-F6EECF244321}">
                <p14:modId xmlns:p14="http://schemas.microsoft.com/office/powerpoint/2010/main" val="2498555194"/>
              </p:ext>
            </p:extLst>
          </p:nvPr>
        </p:nvGraphicFramePr>
        <p:xfrm>
          <a:off x="0" y="0"/>
          <a:ext cx="9144000" cy="6984148"/>
        </p:xfrm>
        <a:graphic>
          <a:graphicData uri="http://schemas.openxmlformats.org/drawingml/2006/table">
            <a:tbl>
              <a:tblPr firstRow="1" bandRow="1">
                <a:tableStyleId>{5C22544A-7EE6-4342-B048-85BDC9FD1C3A}</a:tableStyleId>
              </a:tblPr>
              <a:tblGrid>
                <a:gridCol w="2104572"/>
                <a:gridCol w="2032000"/>
                <a:gridCol w="2721428"/>
                <a:gridCol w="2286000"/>
              </a:tblGrid>
              <a:tr h="238096">
                <a:tc>
                  <a:txBody>
                    <a:bodyPr/>
                    <a:lstStyle/>
                    <a:p>
                      <a:pPr algn="ctr"/>
                      <a:r>
                        <a:rPr lang="ru-RU" sz="1300" b="1" u="none" kern="1200" dirty="0" smtClean="0">
                          <a:solidFill>
                            <a:schemeClr val="tx1"/>
                          </a:solidFill>
                          <a:effectLst/>
                          <a:latin typeface="+mn-lt"/>
                          <a:ea typeface="+mn-ea"/>
                          <a:cs typeface="+mn-cs"/>
                        </a:rPr>
                        <a:t>Мф. 28, 1-8</a:t>
                      </a:r>
                      <a:endParaRPr lang="ru-RU" sz="1300" b="1" u="none" dirty="0">
                        <a:solidFill>
                          <a:schemeClr val="tx1"/>
                        </a:solidFill>
                      </a:endParaRPr>
                    </a:p>
                  </a:txBody>
                  <a:tcPr marL="18000" marR="18000" marT="18000" marB="18000"/>
                </a:tc>
                <a:tc>
                  <a:txBody>
                    <a:bodyPr/>
                    <a:lstStyle/>
                    <a:p>
                      <a:pPr algn="ctr"/>
                      <a:r>
                        <a:rPr lang="ru-RU" sz="1300" b="1" u="none" kern="1200" dirty="0" err="1" smtClean="0">
                          <a:solidFill>
                            <a:schemeClr val="tx1"/>
                          </a:solidFill>
                          <a:effectLst/>
                          <a:latin typeface="+mn-lt"/>
                          <a:ea typeface="+mn-ea"/>
                          <a:cs typeface="+mn-cs"/>
                        </a:rPr>
                        <a:t>Мк</a:t>
                      </a:r>
                      <a:r>
                        <a:rPr lang="ru-RU" sz="1300" b="1" u="none" kern="1200" dirty="0" smtClean="0">
                          <a:solidFill>
                            <a:schemeClr val="tx1"/>
                          </a:solidFill>
                          <a:effectLst/>
                          <a:latin typeface="+mn-lt"/>
                          <a:ea typeface="+mn-ea"/>
                          <a:cs typeface="+mn-cs"/>
                        </a:rPr>
                        <a:t>. 16, 1-8</a:t>
                      </a:r>
                      <a:endParaRPr lang="ru-RU" sz="1300" b="1" u="none" dirty="0">
                        <a:solidFill>
                          <a:schemeClr val="tx1"/>
                        </a:solidFill>
                      </a:endParaRPr>
                    </a:p>
                  </a:txBody>
                  <a:tcPr marL="18000" marR="18000" marT="18000" marB="18000"/>
                </a:tc>
                <a:tc>
                  <a:txBody>
                    <a:bodyPr/>
                    <a:lstStyle/>
                    <a:p>
                      <a:pPr algn="ctr"/>
                      <a:r>
                        <a:rPr lang="ru-RU" sz="1300" b="1" u="none" kern="1200" dirty="0" err="1" smtClean="0">
                          <a:solidFill>
                            <a:schemeClr val="tx1"/>
                          </a:solidFill>
                          <a:effectLst/>
                          <a:latin typeface="+mn-lt"/>
                          <a:ea typeface="+mn-ea"/>
                          <a:cs typeface="+mn-cs"/>
                        </a:rPr>
                        <a:t>Лк</a:t>
                      </a:r>
                      <a:r>
                        <a:rPr lang="ru-RU" sz="1300" b="1" u="none" kern="1200" dirty="0" smtClean="0">
                          <a:solidFill>
                            <a:schemeClr val="tx1"/>
                          </a:solidFill>
                          <a:effectLst/>
                          <a:latin typeface="+mn-lt"/>
                          <a:ea typeface="+mn-ea"/>
                          <a:cs typeface="+mn-cs"/>
                        </a:rPr>
                        <a:t>. 24, 1-12 </a:t>
                      </a:r>
                      <a:endParaRPr lang="ru-RU" sz="1300" b="1" u="none" dirty="0">
                        <a:solidFill>
                          <a:schemeClr val="tx1"/>
                        </a:solidFill>
                      </a:endParaRPr>
                    </a:p>
                  </a:txBody>
                  <a:tcPr marL="18000" marR="18000" marT="18000" marB="1800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300" b="1" u="none" kern="1200" dirty="0" smtClean="0">
                          <a:solidFill>
                            <a:schemeClr val="tx1"/>
                          </a:solidFill>
                          <a:effectLst/>
                          <a:latin typeface="+mn-lt"/>
                          <a:ea typeface="+mn-ea"/>
                          <a:cs typeface="+mn-cs"/>
                        </a:rPr>
                        <a:t>Ин. 20, 1-10</a:t>
                      </a:r>
                      <a:endParaRPr lang="ru-RU" sz="1300" b="1" u="none" dirty="0">
                        <a:solidFill>
                          <a:schemeClr val="tx1"/>
                        </a:solidFill>
                      </a:endParaRPr>
                    </a:p>
                  </a:txBody>
                  <a:tcPr marL="18000" marR="18000" marT="18000" marB="18000"/>
                </a:tc>
              </a:tr>
              <a:tr h="6746052">
                <a:tc>
                  <a:txBody>
                    <a:bodyPr/>
                    <a:lstStyle/>
                    <a:p>
                      <a:pPr>
                        <a:lnSpc>
                          <a:spcPct val="90000"/>
                        </a:lnSpc>
                      </a:pPr>
                      <a:r>
                        <a:rPr lang="ru-RU" sz="1300" b="1" dirty="0" smtClean="0"/>
                        <a:t>1. По прошествии же субботы, </a:t>
                      </a:r>
                      <a:r>
                        <a:rPr lang="ru-RU" sz="1300" b="1" dirty="0" smtClean="0">
                          <a:solidFill>
                            <a:srgbClr val="7030A0"/>
                          </a:solidFill>
                        </a:rPr>
                        <a:t>на рассвете первого дня </a:t>
                      </a:r>
                      <a:r>
                        <a:rPr lang="ru-RU" sz="1300" b="1" dirty="0" smtClean="0"/>
                        <a:t>недели, пришла Мария Магдалина и другая Мария посмотреть гроб. </a:t>
                      </a:r>
                    </a:p>
                    <a:p>
                      <a:pPr>
                        <a:lnSpc>
                          <a:spcPct val="90000"/>
                        </a:lnSpc>
                      </a:pPr>
                      <a:r>
                        <a:rPr lang="ru-RU" sz="1300" b="1" dirty="0" smtClean="0"/>
                        <a:t>2. И вот, сделалось великое землетрясение, ибо </a:t>
                      </a:r>
                      <a:r>
                        <a:rPr lang="ru-RU" sz="1300" b="1" dirty="0" smtClean="0">
                          <a:solidFill>
                            <a:schemeClr val="tx1"/>
                          </a:solidFill>
                        </a:rPr>
                        <a:t>Ангел Господень</a:t>
                      </a:r>
                      <a:r>
                        <a:rPr lang="ru-RU" sz="1300" b="1" dirty="0" smtClean="0"/>
                        <a:t>, сошедший с небес, приступив, отвалил камень от двери гроба и </a:t>
                      </a:r>
                      <a:r>
                        <a:rPr lang="ru-RU" sz="1300" b="1" dirty="0" smtClean="0">
                          <a:solidFill>
                            <a:schemeClr val="tx1"/>
                          </a:solidFill>
                        </a:rPr>
                        <a:t>сидел на нем; </a:t>
                      </a:r>
                    </a:p>
                    <a:p>
                      <a:pPr>
                        <a:lnSpc>
                          <a:spcPct val="90000"/>
                        </a:lnSpc>
                      </a:pPr>
                      <a:r>
                        <a:rPr lang="ru-RU" sz="1300" b="1" dirty="0" smtClean="0"/>
                        <a:t>3. вид его был, как молния, и одежда его бела, как снег; </a:t>
                      </a:r>
                    </a:p>
                    <a:p>
                      <a:pPr>
                        <a:lnSpc>
                          <a:spcPct val="90000"/>
                        </a:lnSpc>
                      </a:pPr>
                      <a:r>
                        <a:rPr lang="ru-RU" sz="1300" b="1" dirty="0" smtClean="0"/>
                        <a:t>4. устрашившись его, стерегущие пришли в трепет и стали, как мертвые; </a:t>
                      </a:r>
                    </a:p>
                    <a:p>
                      <a:pPr>
                        <a:lnSpc>
                          <a:spcPct val="90000"/>
                        </a:lnSpc>
                      </a:pPr>
                      <a:r>
                        <a:rPr lang="ru-RU" sz="1300" b="1" dirty="0" smtClean="0"/>
                        <a:t>5. </a:t>
                      </a:r>
                      <a:r>
                        <a:rPr lang="ru-RU" sz="1300" b="1" dirty="0" smtClean="0">
                          <a:solidFill>
                            <a:srgbClr val="7030A0"/>
                          </a:solidFill>
                        </a:rPr>
                        <a:t>Ангел </a:t>
                      </a:r>
                      <a:r>
                        <a:rPr lang="ru-RU" sz="1300" b="1" dirty="0" smtClean="0"/>
                        <a:t>же, обратив речь к женщинам, сказал: не бойтесь, ибо знаю, что вы ищете Иисуса распятого; </a:t>
                      </a:r>
                    </a:p>
                    <a:p>
                      <a:pPr>
                        <a:lnSpc>
                          <a:spcPct val="90000"/>
                        </a:lnSpc>
                      </a:pPr>
                      <a:r>
                        <a:rPr lang="ru-RU" sz="1300" b="1" dirty="0" smtClean="0"/>
                        <a:t>6. Его нет здесь — Он воскрес, как сказал. Подойдите, посмотрите место, где лежал Господь, </a:t>
                      </a:r>
                    </a:p>
                    <a:p>
                      <a:pPr>
                        <a:lnSpc>
                          <a:spcPct val="90000"/>
                        </a:lnSpc>
                      </a:pPr>
                      <a:r>
                        <a:rPr lang="ru-RU" sz="1300" b="1" dirty="0" smtClean="0"/>
                        <a:t>7. и пойдите скорее, </a:t>
                      </a:r>
                      <a:r>
                        <a:rPr lang="ru-RU" sz="1300" b="1" dirty="0" smtClean="0">
                          <a:solidFill>
                            <a:srgbClr val="7030A0"/>
                          </a:solidFill>
                        </a:rPr>
                        <a:t>скажите ученикам Его</a:t>
                      </a:r>
                      <a:r>
                        <a:rPr lang="ru-RU" sz="1300" b="1" dirty="0" smtClean="0"/>
                        <a:t>, что Он воскрес из мертвых и предваряет вас в Галилее; там Его увидите. Вот, я сказал вам. </a:t>
                      </a:r>
                    </a:p>
                    <a:p>
                      <a:pPr>
                        <a:lnSpc>
                          <a:spcPct val="90000"/>
                        </a:lnSpc>
                      </a:pPr>
                      <a:r>
                        <a:rPr lang="ru-RU" sz="1300" b="1" dirty="0" smtClean="0"/>
                        <a:t>8. И, выйдя поспешно из гроба, они со страхом и радостью великою побежали возвестить ученикам Его.</a:t>
                      </a:r>
                      <a:endParaRPr lang="ru-RU" sz="1300" b="1" dirty="0"/>
                    </a:p>
                  </a:txBody>
                  <a:tcPr marL="18000" marR="18000" marT="18000" marB="18000"/>
                </a:tc>
                <a:tc>
                  <a:txBody>
                    <a:bodyPr/>
                    <a:lstStyle/>
                    <a:p>
                      <a:pPr>
                        <a:lnSpc>
                          <a:spcPct val="90000"/>
                        </a:lnSpc>
                      </a:pPr>
                      <a:r>
                        <a:rPr lang="ru-RU" sz="1300" b="1" dirty="0" smtClean="0"/>
                        <a:t>1. По прошествии субботы Мария Магдалина и Мария </a:t>
                      </a:r>
                      <a:r>
                        <a:rPr lang="ru-RU" sz="1300" b="1" dirty="0" err="1" smtClean="0"/>
                        <a:t>Иаковлева</a:t>
                      </a:r>
                      <a:r>
                        <a:rPr lang="ru-RU" sz="1300" b="1" dirty="0" smtClean="0"/>
                        <a:t> и </a:t>
                      </a:r>
                      <a:r>
                        <a:rPr lang="ru-RU" sz="1300" b="1" dirty="0" err="1" smtClean="0"/>
                        <a:t>Саломия</a:t>
                      </a:r>
                      <a:r>
                        <a:rPr lang="ru-RU" sz="1300" b="1" dirty="0" smtClean="0"/>
                        <a:t> купили ароматы, чтобы идти помазать Его. </a:t>
                      </a:r>
                    </a:p>
                    <a:p>
                      <a:pPr>
                        <a:lnSpc>
                          <a:spcPct val="90000"/>
                        </a:lnSpc>
                      </a:pPr>
                      <a:r>
                        <a:rPr lang="ru-RU" sz="1300" b="1" dirty="0" smtClean="0"/>
                        <a:t>2. И </a:t>
                      </a:r>
                      <a:r>
                        <a:rPr lang="ru-RU" sz="1300" b="1" dirty="0" smtClean="0">
                          <a:solidFill>
                            <a:srgbClr val="7030A0"/>
                          </a:solidFill>
                        </a:rPr>
                        <a:t>весьма рано, в первый день </a:t>
                      </a:r>
                      <a:r>
                        <a:rPr lang="ru-RU" sz="1300" b="1" dirty="0" smtClean="0"/>
                        <a:t>недели, приходят ко гробу, при восходе солнца, </a:t>
                      </a:r>
                    </a:p>
                    <a:p>
                      <a:pPr>
                        <a:lnSpc>
                          <a:spcPct val="90000"/>
                        </a:lnSpc>
                      </a:pPr>
                      <a:r>
                        <a:rPr lang="ru-RU" sz="1300" b="1" dirty="0" smtClean="0"/>
                        <a:t>3. и говорят между собою: кто отвалит нам камень от двери гроба? </a:t>
                      </a:r>
                    </a:p>
                    <a:p>
                      <a:pPr>
                        <a:lnSpc>
                          <a:spcPct val="90000"/>
                        </a:lnSpc>
                      </a:pPr>
                      <a:r>
                        <a:rPr lang="ru-RU" sz="1300" b="1" dirty="0" smtClean="0"/>
                        <a:t>4. И, взглянув, видят, что камень отвален; а он был весьма велик. </a:t>
                      </a:r>
                    </a:p>
                    <a:p>
                      <a:pPr>
                        <a:lnSpc>
                          <a:spcPct val="90000"/>
                        </a:lnSpc>
                      </a:pPr>
                      <a:r>
                        <a:rPr lang="ru-RU" sz="1300" b="1" dirty="0" smtClean="0"/>
                        <a:t>5. И, войдя во гроб, </a:t>
                      </a:r>
                      <a:r>
                        <a:rPr lang="ru-RU" sz="1300" b="1" dirty="0" smtClean="0">
                          <a:solidFill>
                            <a:srgbClr val="7030A0"/>
                          </a:solidFill>
                        </a:rPr>
                        <a:t>увидели юношу, сидящего на правой стороне</a:t>
                      </a:r>
                      <a:r>
                        <a:rPr lang="ru-RU" sz="1300" b="1" dirty="0" smtClean="0"/>
                        <a:t>, облеченного в белую одежду; и ужаснулись. </a:t>
                      </a:r>
                    </a:p>
                    <a:p>
                      <a:pPr>
                        <a:lnSpc>
                          <a:spcPct val="90000"/>
                        </a:lnSpc>
                      </a:pPr>
                      <a:r>
                        <a:rPr lang="ru-RU" sz="1300" b="1" dirty="0" smtClean="0"/>
                        <a:t>6. Он же говорит им: не ужасайтесь. Иисуса ищете Назарянина, распятого; Он воскрес, Его нет здесь. Вот место, где Он был положен. </a:t>
                      </a:r>
                    </a:p>
                    <a:p>
                      <a:pPr>
                        <a:lnSpc>
                          <a:spcPct val="90000"/>
                        </a:lnSpc>
                      </a:pPr>
                      <a:r>
                        <a:rPr lang="ru-RU" sz="1300" b="1" dirty="0" smtClean="0"/>
                        <a:t>7. Но идите, </a:t>
                      </a:r>
                      <a:r>
                        <a:rPr lang="ru-RU" sz="1300" b="1" dirty="0" smtClean="0">
                          <a:solidFill>
                            <a:srgbClr val="7030A0"/>
                          </a:solidFill>
                        </a:rPr>
                        <a:t>скажите ученикам Его и Петру</a:t>
                      </a:r>
                      <a:r>
                        <a:rPr lang="ru-RU" sz="1300" b="1" dirty="0" smtClean="0"/>
                        <a:t>, что Он предваряет вас в Галилее; там Его увидите, как Он сказал вам. </a:t>
                      </a:r>
                    </a:p>
                    <a:p>
                      <a:pPr>
                        <a:lnSpc>
                          <a:spcPct val="90000"/>
                        </a:lnSpc>
                      </a:pPr>
                      <a:r>
                        <a:rPr lang="ru-RU" sz="1300" b="1" dirty="0" smtClean="0"/>
                        <a:t>8. И, выйдя, побежали от гроба; их объял трепет и ужас, и </a:t>
                      </a:r>
                      <a:r>
                        <a:rPr lang="ru-RU" sz="1300" b="1" dirty="0" smtClean="0">
                          <a:solidFill>
                            <a:srgbClr val="7030A0"/>
                          </a:solidFill>
                        </a:rPr>
                        <a:t>никому ничего не сказали</a:t>
                      </a:r>
                      <a:r>
                        <a:rPr lang="ru-RU" sz="1300" b="1" dirty="0" smtClean="0"/>
                        <a:t>, потому что боялись. </a:t>
                      </a:r>
                      <a:endParaRPr lang="ru-RU" sz="1300" b="1" dirty="0"/>
                    </a:p>
                  </a:txBody>
                  <a:tcPr marL="18000" marR="18000" marT="18000" marB="18000"/>
                </a:tc>
                <a:tc>
                  <a:txBody>
                    <a:bodyPr/>
                    <a:lstStyle/>
                    <a:p>
                      <a:pPr>
                        <a:lnSpc>
                          <a:spcPct val="90000"/>
                        </a:lnSpc>
                      </a:pPr>
                      <a:r>
                        <a:rPr lang="ru-RU" sz="1300" b="1" dirty="0" smtClean="0"/>
                        <a:t>1. В первый же день недели, </a:t>
                      </a:r>
                      <a:r>
                        <a:rPr lang="ru-RU" sz="1300" b="1" dirty="0" smtClean="0">
                          <a:solidFill>
                            <a:srgbClr val="7030A0"/>
                          </a:solidFill>
                        </a:rPr>
                        <a:t>очень рано</a:t>
                      </a:r>
                      <a:r>
                        <a:rPr lang="ru-RU" sz="1300" b="1" dirty="0" smtClean="0"/>
                        <a:t>, неся приготовленные ароматы, пришли они ко гробу, и вместе с ними некоторые другие; </a:t>
                      </a:r>
                    </a:p>
                    <a:p>
                      <a:pPr>
                        <a:lnSpc>
                          <a:spcPct val="90000"/>
                        </a:lnSpc>
                      </a:pPr>
                      <a:r>
                        <a:rPr lang="ru-RU" sz="1300" b="1" dirty="0" smtClean="0"/>
                        <a:t>2. но нашли камень отваленным от гроба. </a:t>
                      </a:r>
                    </a:p>
                    <a:p>
                      <a:pPr>
                        <a:lnSpc>
                          <a:spcPct val="90000"/>
                        </a:lnSpc>
                      </a:pPr>
                      <a:r>
                        <a:rPr lang="ru-RU" sz="1300" b="1" dirty="0" smtClean="0"/>
                        <a:t>3. И, войдя, не нашли тела Господа Иисуса. </a:t>
                      </a:r>
                    </a:p>
                    <a:p>
                      <a:pPr>
                        <a:lnSpc>
                          <a:spcPct val="90000"/>
                        </a:lnSpc>
                      </a:pPr>
                      <a:r>
                        <a:rPr lang="ru-RU" sz="1300" b="1" dirty="0" smtClean="0"/>
                        <a:t>4. Когда же недоумевали они о сем, вдруг </a:t>
                      </a:r>
                      <a:r>
                        <a:rPr lang="ru-RU" sz="1300" b="1" dirty="0" smtClean="0">
                          <a:solidFill>
                            <a:srgbClr val="7030A0"/>
                          </a:solidFill>
                        </a:rPr>
                        <a:t>предстали перед ними два мужа в одеждах блистающих</a:t>
                      </a:r>
                      <a:r>
                        <a:rPr lang="ru-RU" sz="1300" b="1" dirty="0" smtClean="0"/>
                        <a:t>. </a:t>
                      </a:r>
                    </a:p>
                    <a:p>
                      <a:pPr>
                        <a:lnSpc>
                          <a:spcPct val="90000"/>
                        </a:lnSpc>
                      </a:pPr>
                      <a:r>
                        <a:rPr lang="ru-RU" sz="1300" b="1" dirty="0" smtClean="0"/>
                        <a:t>5. И когда они были в страхе и наклонили лица свои к земле, сказали им: что вы ищете живого между мертвыми? </a:t>
                      </a:r>
                    </a:p>
                    <a:p>
                      <a:pPr>
                        <a:lnSpc>
                          <a:spcPct val="90000"/>
                        </a:lnSpc>
                      </a:pPr>
                      <a:r>
                        <a:rPr lang="ru-RU" sz="1300" b="1" dirty="0" smtClean="0"/>
                        <a:t>6. Его нет здесь: Он воскрес; вспомните, как Он говорил вам, когда был еще в Галилее, </a:t>
                      </a:r>
                    </a:p>
                    <a:p>
                      <a:pPr>
                        <a:lnSpc>
                          <a:spcPct val="90000"/>
                        </a:lnSpc>
                      </a:pPr>
                      <a:r>
                        <a:rPr lang="ru-RU" sz="1300" b="1" dirty="0" smtClean="0"/>
                        <a:t>7. сказывая, что Сыну Человеческому надлежит быть </a:t>
                      </a:r>
                      <a:r>
                        <a:rPr lang="ru-RU" sz="1300" b="1" dirty="0" err="1" smtClean="0"/>
                        <a:t>предану</a:t>
                      </a:r>
                      <a:r>
                        <a:rPr lang="ru-RU" sz="1300" b="1" dirty="0" smtClean="0"/>
                        <a:t> в руки </a:t>
                      </a:r>
                      <a:r>
                        <a:rPr lang="ru-RU" sz="1300" b="1" dirty="0" err="1" smtClean="0"/>
                        <a:t>человеков</a:t>
                      </a:r>
                      <a:r>
                        <a:rPr lang="ru-RU" sz="1300" b="1" dirty="0" smtClean="0"/>
                        <a:t> грешников, и быть </a:t>
                      </a:r>
                      <a:r>
                        <a:rPr lang="ru-RU" sz="1300" b="1" dirty="0" err="1" smtClean="0"/>
                        <a:t>распяту</a:t>
                      </a:r>
                      <a:r>
                        <a:rPr lang="ru-RU" sz="1300" b="1" dirty="0" smtClean="0"/>
                        <a:t>, и в третий день воскреснуть. </a:t>
                      </a:r>
                    </a:p>
                    <a:p>
                      <a:pPr>
                        <a:lnSpc>
                          <a:spcPct val="90000"/>
                        </a:lnSpc>
                      </a:pPr>
                      <a:r>
                        <a:rPr lang="ru-RU" sz="1300" b="1" dirty="0" smtClean="0"/>
                        <a:t>8. И вспомнили они слова Его; </a:t>
                      </a:r>
                    </a:p>
                    <a:p>
                      <a:pPr>
                        <a:lnSpc>
                          <a:spcPct val="90000"/>
                        </a:lnSpc>
                      </a:pPr>
                      <a:r>
                        <a:rPr lang="ru-RU" sz="1300" b="1" dirty="0" smtClean="0"/>
                        <a:t>9. и, возвратившись от гроба, </a:t>
                      </a:r>
                      <a:r>
                        <a:rPr lang="ru-RU" sz="1300" b="1" dirty="0" smtClean="0">
                          <a:solidFill>
                            <a:srgbClr val="7030A0"/>
                          </a:solidFill>
                        </a:rPr>
                        <a:t>возвестили все это одиннадцати и всем прочим</a:t>
                      </a:r>
                      <a:r>
                        <a:rPr lang="ru-RU" sz="1300" b="1" dirty="0" smtClean="0"/>
                        <a:t>. </a:t>
                      </a:r>
                    </a:p>
                    <a:p>
                      <a:pPr>
                        <a:lnSpc>
                          <a:spcPct val="90000"/>
                        </a:lnSpc>
                      </a:pPr>
                      <a:r>
                        <a:rPr lang="ru-RU" sz="1300" b="1" dirty="0" smtClean="0"/>
                        <a:t>10. То были Магдалина Мария, и Иоанна, и Мария, мать Иакова, и другие с ними, которые сказали о сем Апостолам. </a:t>
                      </a:r>
                    </a:p>
                    <a:p>
                      <a:pPr>
                        <a:lnSpc>
                          <a:spcPct val="90000"/>
                        </a:lnSpc>
                      </a:pPr>
                      <a:r>
                        <a:rPr lang="ru-RU" sz="1300" b="1" dirty="0" smtClean="0"/>
                        <a:t>11. И показались им слова их пустыми, и </a:t>
                      </a:r>
                      <a:r>
                        <a:rPr lang="ru-RU" sz="1300" b="1" dirty="0" smtClean="0">
                          <a:solidFill>
                            <a:srgbClr val="7030A0"/>
                          </a:solidFill>
                        </a:rPr>
                        <a:t>не поверили им</a:t>
                      </a:r>
                      <a:r>
                        <a:rPr lang="ru-RU" sz="1300" b="1" dirty="0" smtClean="0"/>
                        <a:t>. </a:t>
                      </a:r>
                    </a:p>
                    <a:p>
                      <a:pPr>
                        <a:lnSpc>
                          <a:spcPct val="90000"/>
                        </a:lnSpc>
                      </a:pPr>
                      <a:r>
                        <a:rPr lang="ru-RU" sz="1300" b="1" dirty="0" smtClean="0"/>
                        <a:t>12. Но Петр, встав, побежал ко гробу и, наклонившись, увидел только пелены лежащие, и пошел назад, дивясь сам в себе происшедшему. </a:t>
                      </a:r>
                      <a:endParaRPr lang="ru-RU" sz="1300" b="1" dirty="0"/>
                    </a:p>
                  </a:txBody>
                  <a:tcPr marL="18000" marR="18000" marT="18000" marB="18000"/>
                </a:tc>
                <a:tc>
                  <a:txBody>
                    <a:bodyPr/>
                    <a:lstStyle/>
                    <a:p>
                      <a:pPr>
                        <a:lnSpc>
                          <a:spcPct val="90000"/>
                        </a:lnSpc>
                      </a:pPr>
                      <a:r>
                        <a:rPr lang="ru-RU" sz="1300" b="1" dirty="0" smtClean="0"/>
                        <a:t>1. В первый же день недели Мария Магдалина приходит ко гробу </a:t>
                      </a:r>
                      <a:r>
                        <a:rPr lang="ru-RU" sz="1300" b="1" dirty="0" smtClean="0">
                          <a:solidFill>
                            <a:srgbClr val="7030A0"/>
                          </a:solidFill>
                        </a:rPr>
                        <a:t>рано, когда было еще темно</a:t>
                      </a:r>
                      <a:r>
                        <a:rPr lang="ru-RU" sz="1300" b="1" dirty="0" smtClean="0"/>
                        <a:t>, и видит, что камень отвален от гроба. </a:t>
                      </a:r>
                    </a:p>
                    <a:p>
                      <a:pPr>
                        <a:lnSpc>
                          <a:spcPct val="90000"/>
                        </a:lnSpc>
                      </a:pPr>
                      <a:r>
                        <a:rPr lang="ru-RU" sz="1300" b="1" dirty="0" smtClean="0"/>
                        <a:t>2. Итак, бежит и приходит к Симону Петру и к другому ученику, которого любил Иисус, и говорит им: унесли Господа из гроба, и </a:t>
                      </a:r>
                      <a:r>
                        <a:rPr lang="ru-RU" sz="1300" b="1" dirty="0" smtClean="0">
                          <a:solidFill>
                            <a:srgbClr val="7030A0"/>
                          </a:solidFill>
                        </a:rPr>
                        <a:t>не знаем</a:t>
                      </a:r>
                      <a:r>
                        <a:rPr lang="ru-RU" sz="1300" b="1" dirty="0" smtClean="0"/>
                        <a:t>, где положили Его. </a:t>
                      </a:r>
                    </a:p>
                    <a:p>
                      <a:pPr>
                        <a:lnSpc>
                          <a:spcPct val="90000"/>
                        </a:lnSpc>
                      </a:pPr>
                      <a:r>
                        <a:rPr lang="ru-RU" sz="1300" b="1" dirty="0" smtClean="0"/>
                        <a:t>3. Тотчас вышел Петр и другой ученик, и пошли ко гробу. </a:t>
                      </a:r>
                    </a:p>
                    <a:p>
                      <a:pPr>
                        <a:lnSpc>
                          <a:spcPct val="90000"/>
                        </a:lnSpc>
                      </a:pPr>
                      <a:r>
                        <a:rPr lang="ru-RU" sz="1300" b="1" dirty="0" smtClean="0"/>
                        <a:t>4. Они побежали оба вместе; но другой ученик бежал скорее Петра, и пришел ко гробу первый. </a:t>
                      </a:r>
                    </a:p>
                    <a:p>
                      <a:pPr>
                        <a:lnSpc>
                          <a:spcPct val="90000"/>
                        </a:lnSpc>
                      </a:pPr>
                      <a:r>
                        <a:rPr lang="ru-RU" sz="1300" b="1" dirty="0" smtClean="0"/>
                        <a:t>5. И, наклонившись, увидел лежащие пелены; но не вошел во гроб. </a:t>
                      </a:r>
                    </a:p>
                    <a:p>
                      <a:pPr>
                        <a:lnSpc>
                          <a:spcPct val="90000"/>
                        </a:lnSpc>
                      </a:pPr>
                      <a:r>
                        <a:rPr lang="ru-RU" sz="1300" b="1" dirty="0" smtClean="0"/>
                        <a:t>6. Вслед за ним приходит Симон Петр, и входит во гроб, и видит одни пелены лежащие, </a:t>
                      </a:r>
                    </a:p>
                    <a:p>
                      <a:pPr>
                        <a:lnSpc>
                          <a:spcPct val="90000"/>
                        </a:lnSpc>
                      </a:pPr>
                      <a:r>
                        <a:rPr lang="ru-RU" sz="1300" b="1" dirty="0" smtClean="0"/>
                        <a:t>7. и плат, который был на главе Его, не с пеленами лежащий, но особо свитый на другом месте. </a:t>
                      </a:r>
                    </a:p>
                    <a:p>
                      <a:pPr>
                        <a:lnSpc>
                          <a:spcPct val="90000"/>
                        </a:lnSpc>
                      </a:pPr>
                      <a:r>
                        <a:rPr lang="ru-RU" sz="1300" b="1" dirty="0" smtClean="0"/>
                        <a:t>8. Тогда вошел и другой ученик, прежде пришедший ко гробу, и увидел, и уверовал. </a:t>
                      </a:r>
                    </a:p>
                    <a:p>
                      <a:pPr>
                        <a:lnSpc>
                          <a:spcPct val="90000"/>
                        </a:lnSpc>
                      </a:pPr>
                      <a:r>
                        <a:rPr lang="ru-RU" sz="1300" b="1" dirty="0" smtClean="0"/>
                        <a:t>9. Ибо они еще не знали из Писания, что Ему надлежало воскреснуть из мертвых. </a:t>
                      </a:r>
                    </a:p>
                    <a:p>
                      <a:pPr>
                        <a:lnSpc>
                          <a:spcPct val="90000"/>
                        </a:lnSpc>
                      </a:pPr>
                      <a:r>
                        <a:rPr lang="ru-RU" sz="1300" b="1" dirty="0" smtClean="0"/>
                        <a:t>10. Итак ученики опять возвратились к себе. </a:t>
                      </a:r>
                      <a:endParaRPr lang="ru-RU" sz="1300" b="1" dirty="0"/>
                    </a:p>
                  </a:txBody>
                  <a:tcPr marL="18000" marR="18000" marT="18000" marB="18000"/>
                </a:tc>
              </a:tr>
            </a:tbl>
          </a:graphicData>
        </a:graphic>
      </p:graphicFrame>
    </p:spTree>
    <p:extLst>
      <p:ext uri="{BB962C8B-B14F-4D97-AF65-F5344CB8AC3E}">
        <p14:creationId xmlns:p14="http://schemas.microsoft.com/office/powerpoint/2010/main" val="1599443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wipe(down)">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1026"/>
                                        </p:tgtEl>
                                      </p:cBhvr>
                                    </p:animEffect>
                                    <p:set>
                                      <p:cBhvr>
                                        <p:cTn id="15" dur="1" fill="hold">
                                          <p:stCondLst>
                                            <p:cond delay="499"/>
                                          </p:stCondLst>
                                        </p:cTn>
                                        <p:tgtEl>
                                          <p:spTgt spid="1026"/>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ipe(down)">
                                      <p:cBhvr>
                                        <p:cTn id="20" dur="500"/>
                                        <p:tgtEl>
                                          <p:spTgt spid="2"/>
                                        </p:tgtEl>
                                      </p:cBhvr>
                                    </p:animEffect>
                                  </p:childTnLst>
                                </p:cTn>
                              </p:par>
                              <p:par>
                                <p:cTn id="21" presetID="10" presetClass="exit" presetSubtype="0" fill="hold" grpId="1" nodeType="withEffect">
                                  <p:stCondLst>
                                    <p:cond delay="0"/>
                                  </p:stCondLst>
                                  <p:childTnLst>
                                    <p:animEffect transition="out" filter="fade">
                                      <p:cBhvr>
                                        <p:cTn id="22" dur="500"/>
                                        <p:tgtEl>
                                          <p:spTgt spid="5"/>
                                        </p:tgtEl>
                                      </p:cBhvr>
                                    </p:animEffect>
                                    <p:set>
                                      <p:cBhvr>
                                        <p:cTn id="23"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ltUpDiag">
          <a:fgClr>
            <a:schemeClr val="tx2">
              <a:lumMod val="40000"/>
              <a:lumOff val="60000"/>
            </a:schemeClr>
          </a:fgClr>
          <a:bgClr>
            <a:schemeClr val="bg1"/>
          </a:bgClr>
        </a:pattFill>
        <a:effectLst/>
      </p:bgPr>
    </p:bg>
    <p:spTree>
      <p:nvGrpSpPr>
        <p:cNvPr id="1" name=""/>
        <p:cNvGrpSpPr/>
        <p:nvPr/>
      </p:nvGrpSpPr>
      <p:grpSpPr>
        <a:xfrm>
          <a:off x="0" y="0"/>
          <a:ext cx="0" cy="0"/>
          <a:chOff x="0" y="0"/>
          <a:chExt cx="0" cy="0"/>
        </a:xfrm>
      </p:grpSpPr>
      <p:pic>
        <p:nvPicPr>
          <p:cNvPr id="1026" name="Picture 2" descr="H:\лекции по Н. З\36\1303586766_resurrection-chris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1027533"/>
            <a:ext cx="7560840" cy="5497811"/>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H:\лекции по Н. З\36\57307881_63aab5879a98f0a057f48b1afe6495b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1130532"/>
            <a:ext cx="7200800" cy="5394812"/>
          </a:xfrm>
          <a:prstGeom prst="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pic>
        <p:nvPicPr>
          <p:cNvPr id="1028" name="Picture 4" descr="H:\лекции по Н. З\36\3360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0646" y="1099540"/>
            <a:ext cx="8038731" cy="5353795"/>
          </a:xfrm>
          <a:prstGeom prst="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4" name="Скругленный прямоугольник 3"/>
          <p:cNvSpPr/>
          <p:nvPr/>
        </p:nvSpPr>
        <p:spPr>
          <a:xfrm>
            <a:off x="2375756" y="332656"/>
            <a:ext cx="4284476" cy="504056"/>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smtClean="0">
                <a:solidFill>
                  <a:schemeClr val="tx1"/>
                </a:solidFill>
              </a:rPr>
              <a:t>Воскресение Христово</a:t>
            </a:r>
            <a:endParaRPr lang="ru-RU" sz="2400" b="1" dirty="0">
              <a:solidFill>
                <a:schemeClr val="tx1"/>
              </a:solidFill>
            </a:endParaRPr>
          </a:p>
        </p:txBody>
      </p:sp>
      <p:sp>
        <p:nvSpPr>
          <p:cNvPr id="5" name="Скругленный прямоугольник 4"/>
          <p:cNvSpPr/>
          <p:nvPr/>
        </p:nvSpPr>
        <p:spPr>
          <a:xfrm>
            <a:off x="323528" y="1268760"/>
            <a:ext cx="8496944" cy="1296144"/>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«евангелисты указали, когда жены пришли ко гробу, но ни один из них не обозначил того времени, когда Господь воскрес. Это знает один Тот, Кто один, как Сам знал, воскрес. Впрочем, все святые Отцы и Учители единогласно говорят, что временем воскресения Иисуса Христа было первое пение петухов, которое предвещало уже свет воскресного </a:t>
            </a:r>
            <a:r>
              <a:rPr lang="ru-RU" sz="1600" b="1" i="1" dirty="0" smtClean="0">
                <a:solidFill>
                  <a:schemeClr val="tx1"/>
                </a:solidFill>
              </a:rPr>
              <a:t>дня».</a:t>
            </a:r>
            <a:endParaRPr lang="ru-RU" sz="1600" b="1" i="1" dirty="0">
              <a:solidFill>
                <a:schemeClr val="tx1"/>
              </a:solidFill>
            </a:endParaRPr>
          </a:p>
        </p:txBody>
      </p:sp>
      <p:sp>
        <p:nvSpPr>
          <p:cNvPr id="7" name="Скругленный прямоугольник 6"/>
          <p:cNvSpPr/>
          <p:nvPr/>
        </p:nvSpPr>
        <p:spPr>
          <a:xfrm>
            <a:off x="395536" y="2852936"/>
            <a:ext cx="8424936" cy="1224136"/>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i="1" dirty="0">
                <a:solidFill>
                  <a:schemeClr val="tx1"/>
                </a:solidFill>
              </a:rPr>
              <a:t>: «Воскрес Иисус Христос в третий день, как и Сам говорил. Так как Он умер в девятом (т.е. третьем) часу в пятницу, то первым днем считается пятница, вторым – суббота, а третьим – воскресенье, на рассвете которого Он воскрес, незадолго до прихода жен; таким образом, сюда причисляются конец пятницы и начало </a:t>
            </a:r>
            <a:r>
              <a:rPr lang="ru-RU" sz="1600" b="1" i="1" dirty="0" smtClean="0">
                <a:solidFill>
                  <a:schemeClr val="tx1"/>
                </a:solidFill>
              </a:rPr>
              <a:t>воскресенья».</a:t>
            </a:r>
            <a:endParaRPr lang="ru-RU" sz="1600" b="1" i="1" dirty="0">
              <a:solidFill>
                <a:schemeClr val="tx1"/>
              </a:solidFill>
            </a:endParaRPr>
          </a:p>
        </p:txBody>
      </p:sp>
      <p:sp>
        <p:nvSpPr>
          <p:cNvPr id="8" name="Скругленный прямоугольник 7"/>
          <p:cNvSpPr/>
          <p:nvPr/>
        </p:nvSpPr>
        <p:spPr>
          <a:xfrm>
            <a:off x="395536" y="4365104"/>
            <a:ext cx="8424936" cy="2376264"/>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«Иудеи утверждали гроб (т.е. печатали и приставляли стражу к нему) на три дня, именно от пятницы до заката солнца в воскресенье, – так, по крайней мере, они решили, – а третью ночь они оставляли уже без такого утверждения. Поэтому, если бы Иисус Христос ожидал еще третьей ночи, то Воскресение могло бы возбуждать подозрение. Иудеи возразили бы, что так как Он не воскрес во время охраны гроба, то Воскресение Его после того, как охрана была прекращена, не заслуживает доверия; Он был украден, когда никто не охранял гроба. Итак, Иисус Христос воскрес, когда еще охраняли гроб, чтобы этим уничтожить всякое возражение; и не ожидал целого третьего дня, а воскрес, когда он только еще </a:t>
            </a:r>
            <a:r>
              <a:rPr lang="ru-RU" sz="1600" b="1" i="1" dirty="0" smtClean="0">
                <a:solidFill>
                  <a:schemeClr val="tx1"/>
                </a:solidFill>
              </a:rPr>
              <a:t>начинался».</a:t>
            </a:r>
            <a:endParaRPr lang="ru-RU" sz="1600" b="1" i="1" dirty="0">
              <a:solidFill>
                <a:schemeClr val="tx1"/>
              </a:solidFill>
            </a:endParaRPr>
          </a:p>
        </p:txBody>
      </p:sp>
      <p:sp>
        <p:nvSpPr>
          <p:cNvPr id="10" name="Скругленный прямоугольник 9"/>
          <p:cNvSpPr/>
          <p:nvPr/>
        </p:nvSpPr>
        <p:spPr>
          <a:xfrm>
            <a:off x="323528" y="1772816"/>
            <a:ext cx="8496944" cy="1584176"/>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«Итак, Господь воскрес </a:t>
            </a:r>
            <a:r>
              <a:rPr lang="ru-RU" sz="1600" b="1" i="1" dirty="0" err="1">
                <a:solidFill>
                  <a:schemeClr val="tx1"/>
                </a:solidFill>
              </a:rPr>
              <a:t>тридневен</a:t>
            </a:r>
            <a:r>
              <a:rPr lang="ru-RU" sz="1600" b="1" i="1" dirty="0">
                <a:solidFill>
                  <a:schemeClr val="tx1"/>
                </a:solidFill>
              </a:rPr>
              <a:t>. Как насчитываются три дня? В восьмом часу пятка был распят; с этого до девятого - тьма: это считай у меня за ночь; затем от девятого часа - свет: это день, - вот сутки: ночь и день. Далее, ночь пятка и день субботы - вторые сутки. Опять же ночь субботы и утро дня Господня, означенное у Матфея: «во </a:t>
            </a:r>
            <a:r>
              <a:rPr lang="ru-RU" sz="1600" b="1" i="1" dirty="0" err="1">
                <a:solidFill>
                  <a:schemeClr val="tx1"/>
                </a:solidFill>
              </a:rPr>
              <a:t>едину</a:t>
            </a:r>
            <a:r>
              <a:rPr lang="ru-RU" sz="1600" b="1" i="1" dirty="0">
                <a:solidFill>
                  <a:schemeClr val="tx1"/>
                </a:solidFill>
              </a:rPr>
              <a:t> от суббот, на рассвете», ибо утро принимается во счете за целый день, - вот третьи </a:t>
            </a:r>
            <a:r>
              <a:rPr lang="ru-RU" sz="1600" b="1" i="1" dirty="0" smtClean="0">
                <a:solidFill>
                  <a:schemeClr val="tx1"/>
                </a:solidFill>
              </a:rPr>
              <a:t>сутки».</a:t>
            </a:r>
            <a:endParaRPr lang="ru-RU" sz="1600" b="1" i="1" dirty="0">
              <a:solidFill>
                <a:schemeClr val="tx1"/>
              </a:solidFill>
            </a:endParaRPr>
          </a:p>
        </p:txBody>
      </p:sp>
      <p:sp>
        <p:nvSpPr>
          <p:cNvPr id="11" name="Скругленный прямоугольник 10"/>
          <p:cNvSpPr/>
          <p:nvPr/>
        </p:nvSpPr>
        <p:spPr>
          <a:xfrm>
            <a:off x="395536" y="3776437"/>
            <a:ext cx="8424936" cy="2244851"/>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a:solidFill>
                  <a:schemeClr val="tx1"/>
                </a:solidFill>
              </a:rPr>
              <a:t>: «Имею сказать тебе и иной способ для того, как насчитать три дня и три ночи. </a:t>
            </a:r>
            <a:r>
              <a:rPr lang="ru-RU" sz="1600" b="1" i="1" dirty="0" smtClean="0">
                <a:solidFill>
                  <a:schemeClr val="tx1"/>
                </a:solidFill>
              </a:rPr>
              <a:t>В </a:t>
            </a:r>
            <a:r>
              <a:rPr lang="ru-RU" sz="1600" b="1" i="1" dirty="0">
                <a:solidFill>
                  <a:schemeClr val="tx1"/>
                </a:solidFill>
              </a:rPr>
              <a:t>четверг вечером Господь совершил вечерю и говорил ученикам: «</a:t>
            </a:r>
            <a:r>
              <a:rPr lang="ru-RU" sz="1600" b="1" i="1" dirty="0" err="1">
                <a:solidFill>
                  <a:schemeClr val="tx1"/>
                </a:solidFill>
              </a:rPr>
              <a:t>Приимите</a:t>
            </a:r>
            <a:r>
              <a:rPr lang="ru-RU" sz="1600" b="1" i="1" dirty="0">
                <a:solidFill>
                  <a:schemeClr val="tx1"/>
                </a:solidFill>
              </a:rPr>
              <a:t>, </a:t>
            </a:r>
            <a:r>
              <a:rPr lang="ru-RU" sz="1600" b="1" i="1" dirty="0" err="1">
                <a:solidFill>
                  <a:schemeClr val="tx1"/>
                </a:solidFill>
              </a:rPr>
              <a:t>ядите</a:t>
            </a:r>
            <a:r>
              <a:rPr lang="ru-RU" sz="1600" b="1" i="1" dirty="0">
                <a:solidFill>
                  <a:schemeClr val="tx1"/>
                </a:solidFill>
              </a:rPr>
              <a:t> тело Мое». Так как Он имел власть положить душу Свою по Своей воле, то ясно, что тогда же Он и заклал Себя, как преподавал Своим ученикам тело, ибо никто не ест чего-либо, если прежде не было заколото. Считай же: вечером Он преподал тело Свое, та ночь и день пятницы до шестого часа - вот одни сутки; потом, от шестого часа до девятого - тьма, а с девятого - до вечера опять свет, - вот и вторые сутки; опять ночь по пятке и день субботы, - вот и третьи сутки; в субботу же ночью Господь воскрес: это - трое полных </a:t>
            </a:r>
            <a:r>
              <a:rPr lang="ru-RU" sz="1600" b="1" i="1" dirty="0" smtClean="0">
                <a:solidFill>
                  <a:schemeClr val="tx1"/>
                </a:solidFill>
              </a:rPr>
              <a:t>суток».</a:t>
            </a:r>
            <a:endParaRPr lang="ru-RU" sz="1600" b="1" i="1" dirty="0">
              <a:solidFill>
                <a:schemeClr val="tx1"/>
              </a:solidFill>
            </a:endParaRPr>
          </a:p>
        </p:txBody>
      </p:sp>
    </p:spTree>
    <p:extLst>
      <p:ext uri="{BB962C8B-B14F-4D97-AF65-F5344CB8AC3E}">
        <p14:creationId xmlns:p14="http://schemas.microsoft.com/office/powerpoint/2010/main" val="2955407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wipe(down)">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1026"/>
                                        </p:tgtEl>
                                      </p:cBhvr>
                                    </p:animEffect>
                                    <p:set>
                                      <p:cBhvr>
                                        <p:cTn id="15" dur="1" fill="hold">
                                          <p:stCondLst>
                                            <p:cond delay="499"/>
                                          </p:stCondLst>
                                        </p:cTn>
                                        <p:tgtEl>
                                          <p:spTgt spid="1026"/>
                                        </p:tgtEl>
                                        <p:attrNameLst>
                                          <p:attrName>style.visibility</p:attrName>
                                        </p:attrNameLst>
                                      </p:cBhvr>
                                      <p:to>
                                        <p:strVal val="hidden"/>
                                      </p:to>
                                    </p:set>
                                  </p:childTnLst>
                                </p:cTn>
                              </p:par>
                              <p:par>
                                <p:cTn id="16" presetID="22" presetClass="entr" presetSubtype="4" fill="hold" nodeType="withEffect">
                                  <p:stCondLst>
                                    <p:cond delay="0"/>
                                  </p:stCondLst>
                                  <p:childTnLst>
                                    <p:set>
                                      <p:cBhvr>
                                        <p:cTn id="17" dur="1" fill="hold">
                                          <p:stCondLst>
                                            <p:cond delay="0"/>
                                          </p:stCondLst>
                                        </p:cTn>
                                        <p:tgtEl>
                                          <p:spTgt spid="1027"/>
                                        </p:tgtEl>
                                        <p:attrNameLst>
                                          <p:attrName>style.visibility</p:attrName>
                                        </p:attrNameLst>
                                      </p:cBhvr>
                                      <p:to>
                                        <p:strVal val="visible"/>
                                      </p:to>
                                    </p:set>
                                    <p:animEffect transition="in" filter="wipe(down)">
                                      <p:cBhvr>
                                        <p:cTn id="18" dur="500"/>
                                        <p:tgtEl>
                                          <p:spTgt spid="102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xit" presetSubtype="0" fill="hold" nodeType="clickEffect">
                                  <p:stCondLst>
                                    <p:cond delay="0"/>
                                  </p:stCondLst>
                                  <p:childTnLst>
                                    <p:animEffect transition="out" filter="fade">
                                      <p:cBhvr>
                                        <p:cTn id="22" dur="500"/>
                                        <p:tgtEl>
                                          <p:spTgt spid="1027"/>
                                        </p:tgtEl>
                                      </p:cBhvr>
                                    </p:animEffect>
                                    <p:set>
                                      <p:cBhvr>
                                        <p:cTn id="23" dur="1" fill="hold">
                                          <p:stCondLst>
                                            <p:cond delay="499"/>
                                          </p:stCondLst>
                                        </p:cTn>
                                        <p:tgtEl>
                                          <p:spTgt spid="1027"/>
                                        </p:tgtEl>
                                        <p:attrNameLst>
                                          <p:attrName>style.visibility</p:attrName>
                                        </p:attrNameLst>
                                      </p:cBhvr>
                                      <p:to>
                                        <p:strVal val="hidden"/>
                                      </p:to>
                                    </p:set>
                                  </p:childTnLst>
                                </p:cTn>
                              </p:par>
                              <p:par>
                                <p:cTn id="24" presetID="22" presetClass="entr" presetSubtype="4" fill="hold" nodeType="withEffect">
                                  <p:stCondLst>
                                    <p:cond delay="0"/>
                                  </p:stCondLst>
                                  <p:childTnLst>
                                    <p:set>
                                      <p:cBhvr>
                                        <p:cTn id="25" dur="1" fill="hold">
                                          <p:stCondLst>
                                            <p:cond delay="0"/>
                                          </p:stCondLst>
                                        </p:cTn>
                                        <p:tgtEl>
                                          <p:spTgt spid="1028"/>
                                        </p:tgtEl>
                                        <p:attrNameLst>
                                          <p:attrName>style.visibility</p:attrName>
                                        </p:attrNameLst>
                                      </p:cBhvr>
                                      <p:to>
                                        <p:strVal val="visible"/>
                                      </p:to>
                                    </p:set>
                                    <p:animEffect transition="in" filter="wipe(down)">
                                      <p:cBhvr>
                                        <p:cTn id="26" dur="500"/>
                                        <p:tgtEl>
                                          <p:spTgt spid="1028"/>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nodeType="clickEffect">
                                  <p:stCondLst>
                                    <p:cond delay="0"/>
                                  </p:stCondLst>
                                  <p:childTnLst>
                                    <p:animEffect transition="out" filter="fade">
                                      <p:cBhvr>
                                        <p:cTn id="30" dur="500"/>
                                        <p:tgtEl>
                                          <p:spTgt spid="1028"/>
                                        </p:tgtEl>
                                      </p:cBhvr>
                                    </p:animEffect>
                                    <p:set>
                                      <p:cBhvr>
                                        <p:cTn id="31" dur="1" fill="hold">
                                          <p:stCondLst>
                                            <p:cond delay="499"/>
                                          </p:stCondLst>
                                        </p:cTn>
                                        <p:tgtEl>
                                          <p:spTgt spid="1028"/>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wipe(down)">
                                      <p:cBhvr>
                                        <p:cTn id="36" dur="500"/>
                                        <p:tgtEl>
                                          <p:spTgt spid="5"/>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wipe(down)">
                                      <p:cBhvr>
                                        <p:cTn id="41" dur="500"/>
                                        <p:tgtEl>
                                          <p:spTgt spid="7"/>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grpId="0" nodeType="click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wipe(down)">
                                      <p:cBhvr>
                                        <p:cTn id="46" dur="500"/>
                                        <p:tgtEl>
                                          <p:spTgt spid="8"/>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xit" presetSubtype="0" fill="hold" grpId="1" nodeType="clickEffect">
                                  <p:stCondLst>
                                    <p:cond delay="0"/>
                                  </p:stCondLst>
                                  <p:childTnLst>
                                    <p:animEffect transition="out" filter="fade">
                                      <p:cBhvr>
                                        <p:cTn id="50" dur="500"/>
                                        <p:tgtEl>
                                          <p:spTgt spid="5"/>
                                        </p:tgtEl>
                                      </p:cBhvr>
                                    </p:animEffect>
                                    <p:set>
                                      <p:cBhvr>
                                        <p:cTn id="51" dur="1" fill="hold">
                                          <p:stCondLst>
                                            <p:cond delay="499"/>
                                          </p:stCondLst>
                                        </p:cTn>
                                        <p:tgtEl>
                                          <p:spTgt spid="5"/>
                                        </p:tgtEl>
                                        <p:attrNameLst>
                                          <p:attrName>style.visibility</p:attrName>
                                        </p:attrNameLst>
                                      </p:cBhvr>
                                      <p:to>
                                        <p:strVal val="hidden"/>
                                      </p:to>
                                    </p:set>
                                  </p:childTnLst>
                                </p:cTn>
                              </p:par>
                              <p:par>
                                <p:cTn id="52" presetID="10" presetClass="exit" presetSubtype="0" fill="hold" grpId="1" nodeType="withEffect">
                                  <p:stCondLst>
                                    <p:cond delay="0"/>
                                  </p:stCondLst>
                                  <p:childTnLst>
                                    <p:animEffect transition="out" filter="fade">
                                      <p:cBhvr>
                                        <p:cTn id="53" dur="500"/>
                                        <p:tgtEl>
                                          <p:spTgt spid="7"/>
                                        </p:tgtEl>
                                      </p:cBhvr>
                                    </p:animEffect>
                                    <p:set>
                                      <p:cBhvr>
                                        <p:cTn id="54" dur="1" fill="hold">
                                          <p:stCondLst>
                                            <p:cond delay="499"/>
                                          </p:stCondLst>
                                        </p:cTn>
                                        <p:tgtEl>
                                          <p:spTgt spid="7"/>
                                        </p:tgtEl>
                                        <p:attrNameLst>
                                          <p:attrName>style.visibility</p:attrName>
                                        </p:attrNameLst>
                                      </p:cBhvr>
                                      <p:to>
                                        <p:strVal val="hidden"/>
                                      </p:to>
                                    </p:set>
                                  </p:childTnLst>
                                </p:cTn>
                              </p:par>
                              <p:par>
                                <p:cTn id="55" presetID="10" presetClass="exit" presetSubtype="0" fill="hold" grpId="1" nodeType="withEffect">
                                  <p:stCondLst>
                                    <p:cond delay="0"/>
                                  </p:stCondLst>
                                  <p:childTnLst>
                                    <p:animEffect transition="out" filter="fade">
                                      <p:cBhvr>
                                        <p:cTn id="56" dur="500"/>
                                        <p:tgtEl>
                                          <p:spTgt spid="8"/>
                                        </p:tgtEl>
                                      </p:cBhvr>
                                    </p:animEffect>
                                    <p:set>
                                      <p:cBhvr>
                                        <p:cTn id="57" dur="1" fill="hold">
                                          <p:stCondLst>
                                            <p:cond delay="499"/>
                                          </p:stCondLst>
                                        </p:cTn>
                                        <p:tgtEl>
                                          <p:spTgt spid="8"/>
                                        </p:tgtEl>
                                        <p:attrNameLst>
                                          <p:attrName>style.visibility</p:attrName>
                                        </p:attrNameLst>
                                      </p:cBhvr>
                                      <p:to>
                                        <p:strVal val="hidden"/>
                                      </p:to>
                                    </p:set>
                                  </p:childTnLst>
                                </p:cTn>
                              </p:par>
                            </p:childTnLst>
                          </p:cTn>
                        </p:par>
                        <p:par>
                          <p:cTn id="58" fill="hold">
                            <p:stCondLst>
                              <p:cond delay="500"/>
                            </p:stCondLst>
                            <p:childTnLst>
                              <p:par>
                                <p:cTn id="59" presetID="22" presetClass="entr" presetSubtype="4" fill="hold" grpId="0" nodeType="afterEffect">
                                  <p:stCondLst>
                                    <p:cond delay="0"/>
                                  </p:stCondLst>
                                  <p:childTnLst>
                                    <p:set>
                                      <p:cBhvr>
                                        <p:cTn id="60" dur="1" fill="hold">
                                          <p:stCondLst>
                                            <p:cond delay="0"/>
                                          </p:stCondLst>
                                        </p:cTn>
                                        <p:tgtEl>
                                          <p:spTgt spid="10"/>
                                        </p:tgtEl>
                                        <p:attrNameLst>
                                          <p:attrName>style.visibility</p:attrName>
                                        </p:attrNameLst>
                                      </p:cBhvr>
                                      <p:to>
                                        <p:strVal val="visible"/>
                                      </p:to>
                                    </p:set>
                                    <p:animEffect transition="in" filter="wipe(down)">
                                      <p:cBhvr>
                                        <p:cTn id="61" dur="500"/>
                                        <p:tgtEl>
                                          <p:spTgt spid="10"/>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4" fill="hold" grpId="0" nodeType="clickEffect">
                                  <p:stCondLst>
                                    <p:cond delay="0"/>
                                  </p:stCondLst>
                                  <p:childTnLst>
                                    <p:set>
                                      <p:cBhvr>
                                        <p:cTn id="65" dur="1" fill="hold">
                                          <p:stCondLst>
                                            <p:cond delay="0"/>
                                          </p:stCondLst>
                                        </p:cTn>
                                        <p:tgtEl>
                                          <p:spTgt spid="11"/>
                                        </p:tgtEl>
                                        <p:attrNameLst>
                                          <p:attrName>style.visibility</p:attrName>
                                        </p:attrNameLst>
                                      </p:cBhvr>
                                      <p:to>
                                        <p:strVal val="visible"/>
                                      </p:to>
                                    </p:set>
                                    <p:animEffect transition="in" filter="wipe(down)">
                                      <p:cBhvr>
                                        <p:cTn id="66" dur="500"/>
                                        <p:tgtEl>
                                          <p:spTgt spid="11"/>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xit" presetSubtype="0" fill="hold" grpId="1" nodeType="clickEffect">
                                  <p:stCondLst>
                                    <p:cond delay="0"/>
                                  </p:stCondLst>
                                  <p:childTnLst>
                                    <p:animEffect transition="out" filter="fade">
                                      <p:cBhvr>
                                        <p:cTn id="70" dur="500"/>
                                        <p:tgtEl>
                                          <p:spTgt spid="10"/>
                                        </p:tgtEl>
                                      </p:cBhvr>
                                    </p:animEffect>
                                    <p:set>
                                      <p:cBhvr>
                                        <p:cTn id="71" dur="1" fill="hold">
                                          <p:stCondLst>
                                            <p:cond delay="499"/>
                                          </p:stCondLst>
                                        </p:cTn>
                                        <p:tgtEl>
                                          <p:spTgt spid="10"/>
                                        </p:tgtEl>
                                        <p:attrNameLst>
                                          <p:attrName>style.visibility</p:attrName>
                                        </p:attrNameLst>
                                      </p:cBhvr>
                                      <p:to>
                                        <p:strVal val="hidden"/>
                                      </p:to>
                                    </p:set>
                                  </p:childTnLst>
                                </p:cTn>
                              </p:par>
                              <p:par>
                                <p:cTn id="72" presetID="10" presetClass="exit" presetSubtype="0" fill="hold" grpId="1" nodeType="withEffect">
                                  <p:stCondLst>
                                    <p:cond delay="0"/>
                                  </p:stCondLst>
                                  <p:childTnLst>
                                    <p:animEffect transition="out" filter="fade">
                                      <p:cBhvr>
                                        <p:cTn id="73" dur="500"/>
                                        <p:tgtEl>
                                          <p:spTgt spid="11"/>
                                        </p:tgtEl>
                                      </p:cBhvr>
                                    </p:animEffect>
                                    <p:set>
                                      <p:cBhvr>
                                        <p:cTn id="74"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5" grpId="1" animBg="1"/>
      <p:bldP spid="7" grpId="0" animBg="1"/>
      <p:bldP spid="7" grpId="1" animBg="1"/>
      <p:bldP spid="8" grpId="0" animBg="1"/>
      <p:bldP spid="8" grpId="1" animBg="1"/>
      <p:bldP spid="10" grpId="0" animBg="1"/>
      <p:bldP spid="10" grpId="1" animBg="1"/>
      <p:bldP spid="11" grpId="0" animBg="1"/>
      <p:bldP spid="11"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ltUpDiag">
          <a:fgClr>
            <a:schemeClr val="tx2">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2" name="Скругленный прямоугольник 1"/>
          <p:cNvSpPr/>
          <p:nvPr/>
        </p:nvSpPr>
        <p:spPr>
          <a:xfrm>
            <a:off x="323528" y="4941168"/>
            <a:ext cx="8496944" cy="1368152"/>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Прп</a:t>
            </a:r>
            <a:r>
              <a:rPr lang="ru-RU" sz="1600" b="1" dirty="0" smtClean="0">
                <a:solidFill>
                  <a:schemeClr val="tx1"/>
                </a:solidFill>
              </a:rPr>
              <a:t>. Исидор </a:t>
            </a:r>
            <a:r>
              <a:rPr lang="ru-RU" sz="1600" b="1" dirty="0" err="1" smtClean="0">
                <a:solidFill>
                  <a:schemeClr val="tx1"/>
                </a:solidFill>
              </a:rPr>
              <a:t>Пелусион</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Ангел отвали камень от гроба уже по воскресении Господа, и не думай, что воскресение совершилось уже по </a:t>
            </a:r>
            <a:r>
              <a:rPr lang="ru-RU" sz="1600" b="1" i="1" dirty="0" err="1">
                <a:solidFill>
                  <a:schemeClr val="tx1"/>
                </a:solidFill>
              </a:rPr>
              <a:t>отвалении</a:t>
            </a:r>
            <a:r>
              <a:rPr lang="ru-RU" sz="1600" b="1" i="1" dirty="0">
                <a:solidFill>
                  <a:schemeClr val="tx1"/>
                </a:solidFill>
              </a:rPr>
              <a:t> камня. Если же скажешь: посему, на что же было нужно явление Ангела? - Отвечу тебе: уверить ищущих в том, что Господь восстал, а не украден. Сие поручено было Ангелу, в этом был он служителем, потому что единому Богу служат </a:t>
            </a:r>
            <a:r>
              <a:rPr lang="ru-RU" sz="1600" b="1" i="1" dirty="0" smtClean="0">
                <a:solidFill>
                  <a:schemeClr val="tx1"/>
                </a:solidFill>
              </a:rPr>
              <a:t>Ангелы».</a:t>
            </a:r>
            <a:endParaRPr lang="ru-RU" sz="1600" b="1" i="1" dirty="0">
              <a:solidFill>
                <a:schemeClr val="tx1"/>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559132061"/>
              </p:ext>
            </p:extLst>
          </p:nvPr>
        </p:nvGraphicFramePr>
        <p:xfrm>
          <a:off x="457200" y="980728"/>
          <a:ext cx="8229600" cy="1437640"/>
        </p:xfrm>
        <a:graphic>
          <a:graphicData uri="http://schemas.openxmlformats.org/drawingml/2006/table">
            <a:tbl>
              <a:tblPr firstRow="1" bandRow="1">
                <a:tableStyleId>{5C22544A-7EE6-4342-B048-85BDC9FD1C3A}</a:tableStyleId>
              </a:tblPr>
              <a:tblGrid>
                <a:gridCol w="8229600"/>
              </a:tblGrid>
              <a:tr h="370840">
                <a:tc>
                  <a:txBody>
                    <a:bodyPr/>
                    <a:lstStyle/>
                    <a:p>
                      <a:pPr algn="ctr"/>
                      <a:r>
                        <a:rPr lang="ru-RU" dirty="0" smtClean="0">
                          <a:solidFill>
                            <a:schemeClr val="tx1"/>
                          </a:solidFill>
                        </a:rPr>
                        <a:t>Мф. 28,</a:t>
                      </a:r>
                      <a:r>
                        <a:rPr lang="ru-RU" baseline="0" dirty="0" smtClean="0">
                          <a:solidFill>
                            <a:schemeClr val="tx1"/>
                          </a:solidFill>
                        </a:rPr>
                        <a:t> 2-4</a:t>
                      </a:r>
                      <a:endParaRPr lang="ru-RU" dirty="0">
                        <a:solidFill>
                          <a:schemeClr val="tx1"/>
                        </a:solidFil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b="1" dirty="0" smtClean="0"/>
                        <a:t>2. И вот, сделалось великое землетрясение, ибо </a:t>
                      </a:r>
                      <a:r>
                        <a:rPr lang="ru-RU" sz="1600" b="1" dirty="0" smtClean="0">
                          <a:solidFill>
                            <a:schemeClr val="tx1"/>
                          </a:solidFill>
                        </a:rPr>
                        <a:t>Ангел Господень, сошедший с небес, приступив, отвалил камень от двери гроба и сидел на нем</a:t>
                      </a:r>
                      <a:r>
                        <a:rPr lang="ru-RU" sz="1600" b="1" dirty="0" smtClean="0"/>
                        <a:t>; </a:t>
                      </a:r>
                    </a:p>
                    <a:p>
                      <a:r>
                        <a:rPr lang="ru-RU" sz="1600" b="1" dirty="0" smtClean="0"/>
                        <a:t>3. вид его был, как молния, и одежда его бела, как снег; </a:t>
                      </a:r>
                    </a:p>
                    <a:p>
                      <a:r>
                        <a:rPr lang="ru-RU" sz="1600" b="1" dirty="0" smtClean="0"/>
                        <a:t>4. устрашившись его, стерегущие пришли в трепет и стали, как мертвые; </a:t>
                      </a:r>
                    </a:p>
                  </a:txBody>
                  <a:tcPr/>
                </a:tc>
              </a:tr>
            </a:tbl>
          </a:graphicData>
        </a:graphic>
      </p:graphicFrame>
      <p:sp>
        <p:nvSpPr>
          <p:cNvPr id="5" name="Скругленный прямоугольник 4"/>
          <p:cNvSpPr/>
          <p:nvPr/>
        </p:nvSpPr>
        <p:spPr>
          <a:xfrm>
            <a:off x="1547664" y="260648"/>
            <a:ext cx="5904656" cy="36004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200" b="1" dirty="0">
                <a:solidFill>
                  <a:schemeClr val="tx1"/>
                </a:solidFill>
              </a:rPr>
              <a:t>Ангел сошел с небес и отвалил </a:t>
            </a:r>
            <a:r>
              <a:rPr lang="ru-RU" sz="2200" b="1" dirty="0" smtClean="0">
                <a:solidFill>
                  <a:schemeClr val="tx1"/>
                </a:solidFill>
              </a:rPr>
              <a:t>камень гроба</a:t>
            </a:r>
            <a:endParaRPr lang="ru-RU" sz="2200" dirty="0">
              <a:solidFill>
                <a:schemeClr val="tx1"/>
              </a:solidFill>
            </a:endParaRPr>
          </a:p>
        </p:txBody>
      </p:sp>
      <p:sp>
        <p:nvSpPr>
          <p:cNvPr id="3" name="Скругленный прямоугольник 2"/>
          <p:cNvSpPr/>
          <p:nvPr/>
        </p:nvSpPr>
        <p:spPr>
          <a:xfrm>
            <a:off x="323528" y="4941168"/>
            <a:ext cx="8496944" cy="1440160"/>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just"/>
            <a:r>
              <a:rPr lang="ru-RU" sz="1600" b="1" dirty="0" err="1" smtClean="0">
                <a:solidFill>
                  <a:schemeClr val="tx1"/>
                </a:solidFill>
              </a:rPr>
              <a:t>Зигабен</a:t>
            </a:r>
            <a:r>
              <a:rPr lang="ru-RU" sz="1600" b="1" dirty="0">
                <a:solidFill>
                  <a:schemeClr val="tx1"/>
                </a:solidFill>
              </a:rPr>
              <a:t>: </a:t>
            </a:r>
            <a:r>
              <a:rPr lang="ru-RU" sz="1600" b="1" i="1" dirty="0" smtClean="0">
                <a:solidFill>
                  <a:schemeClr val="tx1"/>
                </a:solidFill>
              </a:rPr>
              <a:t>«Землетрясение </a:t>
            </a:r>
            <a:r>
              <a:rPr lang="ru-RU" sz="1600" b="1" i="1" dirty="0">
                <a:solidFill>
                  <a:schemeClr val="tx1"/>
                </a:solidFill>
              </a:rPr>
              <a:t>произошло ради находящихся возле гроба стражей, чтобы </a:t>
            </a:r>
            <a:r>
              <a:rPr lang="ru-RU" sz="1600" b="1" i="1" dirty="0" smtClean="0">
                <a:solidFill>
                  <a:schemeClr val="tx1"/>
                </a:solidFill>
              </a:rPr>
              <a:t>про-</a:t>
            </a:r>
            <a:r>
              <a:rPr lang="ru-RU" sz="1600" b="1" i="1" dirty="0" err="1" smtClean="0">
                <a:solidFill>
                  <a:schemeClr val="tx1"/>
                </a:solidFill>
              </a:rPr>
              <a:t>бужденные</a:t>
            </a:r>
            <a:r>
              <a:rPr lang="ru-RU" sz="1600" b="1" i="1" dirty="0" smtClean="0">
                <a:solidFill>
                  <a:schemeClr val="tx1"/>
                </a:solidFill>
              </a:rPr>
              <a:t> </a:t>
            </a:r>
            <a:r>
              <a:rPr lang="ru-RU" sz="1600" b="1" i="1" dirty="0">
                <a:solidFill>
                  <a:schemeClr val="tx1"/>
                </a:solidFill>
              </a:rPr>
              <a:t>этим землетрясением и пораженные необычайным видом отвалившего </a:t>
            </a:r>
            <a:r>
              <a:rPr lang="ru-RU" sz="1600" b="1" i="1" dirty="0" smtClean="0">
                <a:solidFill>
                  <a:schemeClr val="tx1"/>
                </a:solidFill>
              </a:rPr>
              <a:t>ка- </a:t>
            </a:r>
            <a:r>
              <a:rPr lang="ru-RU" sz="1600" b="1" i="1" dirty="0" err="1" smtClean="0">
                <a:solidFill>
                  <a:schemeClr val="tx1"/>
                </a:solidFill>
              </a:rPr>
              <a:t>мень</a:t>
            </a:r>
            <a:r>
              <a:rPr lang="ru-RU" sz="1600" b="1" i="1" dirty="0">
                <a:solidFill>
                  <a:schemeClr val="tx1"/>
                </a:solidFill>
              </a:rPr>
              <a:t>, они побежали и возвестили об этом иудеям и сделались свидетелями истины, </a:t>
            </a:r>
            <a:r>
              <a:rPr lang="ru-RU" sz="1600" b="1" i="1" dirty="0" smtClean="0">
                <a:solidFill>
                  <a:schemeClr val="tx1"/>
                </a:solidFill>
              </a:rPr>
              <a:t>ко-</a:t>
            </a:r>
          </a:p>
          <a:p>
            <a:pPr algn="ctr"/>
            <a:r>
              <a:rPr lang="ru-RU" sz="1600" b="1" i="1" dirty="0" err="1" smtClean="0">
                <a:solidFill>
                  <a:schemeClr val="tx1"/>
                </a:solidFill>
              </a:rPr>
              <a:t>торая</a:t>
            </a:r>
            <a:r>
              <a:rPr lang="ru-RU" sz="1600" b="1" i="1" dirty="0">
                <a:solidFill>
                  <a:schemeClr val="tx1"/>
                </a:solidFill>
              </a:rPr>
              <a:t>, обыкновенно, ярче сияет, когда возвещается </a:t>
            </a:r>
            <a:r>
              <a:rPr lang="ru-RU" sz="1600" b="1" i="1" dirty="0" smtClean="0">
                <a:solidFill>
                  <a:schemeClr val="tx1"/>
                </a:solidFill>
              </a:rPr>
              <a:t>врагами… </a:t>
            </a:r>
            <a:r>
              <a:rPr lang="ru-RU" sz="1600" b="1" i="1" dirty="0">
                <a:solidFill>
                  <a:schemeClr val="tx1"/>
                </a:solidFill>
              </a:rPr>
              <a:t>Камень от гроба отвалил Ангел ради жен, чтобы они видели пустой гроб и уверовали, что Иисус Христос </a:t>
            </a:r>
            <a:r>
              <a:rPr lang="ru-RU" sz="1600" b="1" i="1" dirty="0" smtClean="0">
                <a:solidFill>
                  <a:schemeClr val="tx1"/>
                </a:solidFill>
              </a:rPr>
              <a:t>воскрес».</a:t>
            </a:r>
            <a:endParaRPr lang="ru-RU" sz="1600" b="1" i="1" dirty="0">
              <a:solidFill>
                <a:schemeClr val="tx1"/>
              </a:solidFill>
            </a:endParaRPr>
          </a:p>
        </p:txBody>
      </p:sp>
      <p:sp>
        <p:nvSpPr>
          <p:cNvPr id="7" name="Скругленный прямоугольник 6"/>
          <p:cNvSpPr/>
          <p:nvPr/>
        </p:nvSpPr>
        <p:spPr>
          <a:xfrm>
            <a:off x="323528" y="2636912"/>
            <a:ext cx="8496944" cy="1080120"/>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a:solidFill>
                  <a:schemeClr val="tx1"/>
                </a:solidFill>
              </a:rPr>
              <a:t>Лопухин: </a:t>
            </a:r>
            <a:r>
              <a:rPr lang="ru-RU" sz="1600" b="1" i="1" dirty="0">
                <a:solidFill>
                  <a:schemeClr val="tx1"/>
                </a:solidFill>
              </a:rPr>
              <a:t>«Это было новое землетрясение, бывшее как бы отзвуком и возобновлением первого, при распятии. Несомненно, так часто бывает при естественных землетрясениях. Одновременно с сильным подземным ударом сошел Ангел с неба и отвалил камень от гроба. И одновременное с этим вышел из гроба воскресший </a:t>
            </a:r>
            <a:r>
              <a:rPr lang="ru-RU" sz="1600" b="1" i="1" dirty="0" smtClean="0">
                <a:solidFill>
                  <a:schemeClr val="tx1"/>
                </a:solidFill>
              </a:rPr>
              <a:t>Христос».</a:t>
            </a:r>
            <a:endParaRPr lang="ru-RU" sz="1600" b="1" i="1" dirty="0">
              <a:solidFill>
                <a:schemeClr val="tx1"/>
              </a:solidFill>
            </a:endParaRPr>
          </a:p>
        </p:txBody>
      </p:sp>
      <p:sp>
        <p:nvSpPr>
          <p:cNvPr id="8" name="Скругленный прямоугольник 7"/>
          <p:cNvSpPr/>
          <p:nvPr/>
        </p:nvSpPr>
        <p:spPr>
          <a:xfrm>
            <a:off x="395536" y="3933056"/>
            <a:ext cx="8424936" cy="792088"/>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a:solidFill>
                  <a:schemeClr val="tx1"/>
                </a:solidFill>
              </a:rPr>
              <a:t>Зигабен</a:t>
            </a:r>
            <a:r>
              <a:rPr lang="ru-RU" sz="1600" b="1" dirty="0">
                <a:solidFill>
                  <a:schemeClr val="tx1"/>
                </a:solidFill>
              </a:rPr>
              <a:t>: </a:t>
            </a:r>
            <a:r>
              <a:rPr lang="ru-RU" sz="1600" b="1" i="1" dirty="0">
                <a:solidFill>
                  <a:schemeClr val="tx1"/>
                </a:solidFill>
              </a:rPr>
              <a:t>«Иисус Христос воскрес прежде, чем сошел Ангел. Подобно тому как Он родился, сохранив невредимыми ключи девства, так и воскрес, сохранив невредимыми печати </a:t>
            </a:r>
            <a:r>
              <a:rPr lang="ru-RU" sz="1600" b="1" i="1" dirty="0" smtClean="0">
                <a:solidFill>
                  <a:schemeClr val="tx1"/>
                </a:solidFill>
              </a:rPr>
              <a:t>гроба». </a:t>
            </a:r>
            <a:endParaRPr lang="ru-RU" sz="1600" dirty="0"/>
          </a:p>
        </p:txBody>
      </p:sp>
      <p:sp>
        <p:nvSpPr>
          <p:cNvPr id="9" name="Скругленный прямоугольник 8"/>
          <p:cNvSpPr/>
          <p:nvPr/>
        </p:nvSpPr>
        <p:spPr>
          <a:xfrm>
            <a:off x="359532" y="2852936"/>
            <a:ext cx="8496944" cy="720080"/>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rPr>
              <a:t>Лопухин</a:t>
            </a:r>
            <a:r>
              <a:rPr lang="ru-RU" sz="1600" b="1" i="1" dirty="0">
                <a:solidFill>
                  <a:schemeClr val="tx1"/>
                </a:solidFill>
              </a:rPr>
              <a:t>: «говорили, что </a:t>
            </a:r>
            <a:r>
              <a:rPr lang="ru-RU" sz="1600" b="1" i="1" dirty="0" err="1">
                <a:solidFill>
                  <a:schemeClr val="tx1"/>
                </a:solidFill>
              </a:rPr>
              <a:t>σεισμόσ</a:t>
            </a:r>
            <a:r>
              <a:rPr lang="ru-RU" sz="1600" b="1" i="1" dirty="0">
                <a:solidFill>
                  <a:schemeClr val="tx1"/>
                </a:solidFill>
              </a:rPr>
              <a:t> не было, собственно, землетрясением, но внезапным открытием гроба сошедшим или сходящим </a:t>
            </a:r>
            <a:r>
              <a:rPr lang="ru-RU" sz="1600" b="1" i="1" dirty="0" smtClean="0">
                <a:solidFill>
                  <a:schemeClr val="tx1"/>
                </a:solidFill>
              </a:rPr>
              <a:t>Ангелом».</a:t>
            </a:r>
            <a:endParaRPr lang="ru-RU" sz="1600" b="1" i="1" dirty="0">
              <a:solidFill>
                <a:schemeClr val="tx1"/>
              </a:solidFill>
            </a:endParaRPr>
          </a:p>
        </p:txBody>
      </p:sp>
      <p:sp>
        <p:nvSpPr>
          <p:cNvPr id="10" name="Скругленный прямоугольник 9"/>
          <p:cNvSpPr/>
          <p:nvPr/>
        </p:nvSpPr>
        <p:spPr>
          <a:xfrm>
            <a:off x="377534" y="3730325"/>
            <a:ext cx="8460940" cy="994819"/>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«Господь воскрес тогда, когда камень еще лежал на гробе. По воскресении же Господа и ангел приходит, чтоб отвалить камень и дать женам вход в гроб. Землетрясение делается для того, чтоб пробудились стражи и поняли новизну </a:t>
            </a:r>
            <a:r>
              <a:rPr lang="ru-RU" sz="1600" b="1" i="1" dirty="0" smtClean="0">
                <a:solidFill>
                  <a:schemeClr val="tx1"/>
                </a:solidFill>
              </a:rPr>
              <a:t>случившегося».</a:t>
            </a:r>
            <a:endParaRPr lang="ru-RU" sz="1600" b="1" i="1" dirty="0">
              <a:solidFill>
                <a:schemeClr val="tx1"/>
              </a:solidFill>
            </a:endParaRPr>
          </a:p>
        </p:txBody>
      </p:sp>
      <p:sp>
        <p:nvSpPr>
          <p:cNvPr id="11" name="Скругленный прямоугольник 10"/>
          <p:cNvSpPr/>
          <p:nvPr/>
        </p:nvSpPr>
        <p:spPr>
          <a:xfrm>
            <a:off x="377534" y="4149080"/>
            <a:ext cx="8442938" cy="648072"/>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a:solidFill>
                  <a:schemeClr val="tx1"/>
                </a:solidFill>
              </a:rPr>
              <a:t>Иероним: </a:t>
            </a:r>
            <a:r>
              <a:rPr lang="ru-RU" sz="1600" b="1" i="1" dirty="0">
                <a:solidFill>
                  <a:schemeClr val="tx1"/>
                </a:solidFill>
              </a:rPr>
              <a:t>«ангел является стражем Его гроба и сияющей одеждой показывает славу </a:t>
            </a:r>
            <a:r>
              <a:rPr lang="ru-RU" sz="1600" b="1" i="1" dirty="0" smtClean="0">
                <a:solidFill>
                  <a:schemeClr val="tx1"/>
                </a:solidFill>
              </a:rPr>
              <a:t>Торжествующего».</a:t>
            </a:r>
            <a:endParaRPr lang="ru-RU" sz="1600" b="1" i="1" dirty="0">
              <a:solidFill>
                <a:schemeClr val="tx1"/>
              </a:solidFill>
            </a:endParaRPr>
          </a:p>
        </p:txBody>
      </p:sp>
      <p:sp>
        <p:nvSpPr>
          <p:cNvPr id="12" name="Скругленный прямоугольник 11"/>
          <p:cNvSpPr/>
          <p:nvPr/>
        </p:nvSpPr>
        <p:spPr>
          <a:xfrm>
            <a:off x="323528" y="2636912"/>
            <a:ext cx="8532948" cy="936104"/>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a:t>
            </a:r>
            <a:r>
              <a:rPr lang="ru-RU" sz="1600" b="1" i="1" dirty="0">
                <a:solidFill>
                  <a:schemeClr val="tx1"/>
                </a:solidFill>
              </a:rPr>
              <a:t>«Христос воскрес в то время, как лежали печати и камень. Но так как надобно было, чтобы и другие совершенно убедились, то гроб, после Его воскресения, отверзается, и таким образом это событие становится </a:t>
            </a:r>
            <a:r>
              <a:rPr lang="ru-RU" sz="1600" b="1" i="1" dirty="0" smtClean="0">
                <a:solidFill>
                  <a:schemeClr val="tx1"/>
                </a:solidFill>
              </a:rPr>
              <a:t>достоверным».</a:t>
            </a:r>
            <a:endParaRPr lang="ru-RU" sz="1600" b="1" i="1" dirty="0">
              <a:solidFill>
                <a:schemeClr val="tx1"/>
              </a:solidFill>
            </a:endParaRPr>
          </a:p>
        </p:txBody>
      </p:sp>
      <p:sp>
        <p:nvSpPr>
          <p:cNvPr id="13" name="Скругленный прямоугольник 12"/>
          <p:cNvSpPr/>
          <p:nvPr/>
        </p:nvSpPr>
        <p:spPr>
          <a:xfrm>
            <a:off x="395536" y="5157192"/>
            <a:ext cx="8460940" cy="504056"/>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Свт</a:t>
            </a:r>
            <a:r>
              <a:rPr lang="ru-RU" sz="1600" b="1" i="1" dirty="0" smtClean="0">
                <a:solidFill>
                  <a:schemeClr val="tx1"/>
                </a:solidFill>
              </a:rPr>
              <a:t>. </a:t>
            </a:r>
            <a:r>
              <a:rPr lang="ru-RU" sz="1600" b="1" i="1" dirty="0">
                <a:solidFill>
                  <a:schemeClr val="tx1"/>
                </a:solidFill>
              </a:rPr>
              <a:t>Иоанн: «самая одежда их показывала уже великую радость и </a:t>
            </a:r>
            <a:r>
              <a:rPr lang="ru-RU" sz="1600" b="1" i="1" dirty="0" smtClean="0">
                <a:solidFill>
                  <a:schemeClr val="tx1"/>
                </a:solidFill>
              </a:rPr>
              <a:t>веселие».</a:t>
            </a:r>
            <a:endParaRPr lang="ru-RU" sz="1600" b="1" i="1" dirty="0">
              <a:solidFill>
                <a:schemeClr val="tx1"/>
              </a:solidFill>
            </a:endParaRPr>
          </a:p>
        </p:txBody>
      </p:sp>
    </p:spTree>
    <p:extLst>
      <p:ext uri="{BB962C8B-B14F-4D97-AF65-F5344CB8AC3E}">
        <p14:creationId xmlns:p14="http://schemas.microsoft.com/office/powerpoint/2010/main" val="2791803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down)">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wipe(down)">
                                      <p:cBhvr>
                                        <p:cTn id="25" dur="5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7"/>
                                        </p:tgtEl>
                                      </p:cBhvr>
                                    </p:animEffect>
                                    <p:set>
                                      <p:cBhvr>
                                        <p:cTn id="30" dur="1" fill="hold">
                                          <p:stCondLst>
                                            <p:cond delay="499"/>
                                          </p:stCondLst>
                                        </p:cTn>
                                        <p:tgtEl>
                                          <p:spTgt spid="7"/>
                                        </p:tgtEl>
                                        <p:attrNameLst>
                                          <p:attrName>style.visibility</p:attrName>
                                        </p:attrNameLst>
                                      </p:cBhvr>
                                      <p:to>
                                        <p:strVal val="hidden"/>
                                      </p:to>
                                    </p:set>
                                  </p:childTnLst>
                                </p:cTn>
                              </p:par>
                              <p:par>
                                <p:cTn id="31" presetID="10" presetClass="exit" presetSubtype="0" fill="hold" grpId="1" nodeType="withEffect">
                                  <p:stCondLst>
                                    <p:cond delay="0"/>
                                  </p:stCondLst>
                                  <p:childTnLst>
                                    <p:animEffect transition="out" filter="fade">
                                      <p:cBhvr>
                                        <p:cTn id="32" dur="500"/>
                                        <p:tgtEl>
                                          <p:spTgt spid="8"/>
                                        </p:tgtEl>
                                      </p:cBhvr>
                                    </p:animEffect>
                                    <p:set>
                                      <p:cBhvr>
                                        <p:cTn id="33" dur="1" fill="hold">
                                          <p:stCondLst>
                                            <p:cond delay="499"/>
                                          </p:stCondLst>
                                        </p:cTn>
                                        <p:tgtEl>
                                          <p:spTgt spid="8"/>
                                        </p:tgtEl>
                                        <p:attrNameLst>
                                          <p:attrName>style.visibility</p:attrName>
                                        </p:attrNameLst>
                                      </p:cBhvr>
                                      <p:to>
                                        <p:strVal val="hidden"/>
                                      </p:to>
                                    </p:set>
                                  </p:childTnLst>
                                </p:cTn>
                              </p:par>
                            </p:childTnLst>
                          </p:cTn>
                        </p:par>
                        <p:par>
                          <p:cTn id="34" fill="hold">
                            <p:stCondLst>
                              <p:cond delay="500"/>
                            </p:stCondLst>
                            <p:childTnLst>
                              <p:par>
                                <p:cTn id="35" presetID="22" presetClass="entr" presetSubtype="4" fill="hold" grpId="0" nodeType="after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wipe(down)">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wipe(down)">
                                      <p:cBhvr>
                                        <p:cTn id="42" dur="500"/>
                                        <p:tgtEl>
                                          <p:spTgt spid="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1" nodeType="clickEffect">
                                  <p:stCondLst>
                                    <p:cond delay="0"/>
                                  </p:stCondLst>
                                  <p:childTnLst>
                                    <p:animEffect transition="out" filter="fade">
                                      <p:cBhvr>
                                        <p:cTn id="46" dur="500"/>
                                        <p:tgtEl>
                                          <p:spTgt spid="2"/>
                                        </p:tgtEl>
                                      </p:cBhvr>
                                    </p:animEffect>
                                    <p:set>
                                      <p:cBhvr>
                                        <p:cTn id="47" dur="1" fill="hold">
                                          <p:stCondLst>
                                            <p:cond delay="499"/>
                                          </p:stCondLst>
                                        </p:cTn>
                                        <p:tgtEl>
                                          <p:spTgt spid="2"/>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wipe(down)">
                                      <p:cBhvr>
                                        <p:cTn id="52" dur="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1" nodeType="clickEffect">
                                  <p:stCondLst>
                                    <p:cond delay="0"/>
                                  </p:stCondLst>
                                  <p:childTnLst>
                                    <p:animEffect transition="out" filter="fade">
                                      <p:cBhvr>
                                        <p:cTn id="56" dur="500"/>
                                        <p:tgtEl>
                                          <p:spTgt spid="12"/>
                                        </p:tgtEl>
                                      </p:cBhvr>
                                    </p:animEffect>
                                    <p:set>
                                      <p:cBhvr>
                                        <p:cTn id="57" dur="1" fill="hold">
                                          <p:stCondLst>
                                            <p:cond delay="499"/>
                                          </p:stCondLst>
                                        </p:cTn>
                                        <p:tgtEl>
                                          <p:spTgt spid="12"/>
                                        </p:tgtEl>
                                        <p:attrNameLst>
                                          <p:attrName>style.visibility</p:attrName>
                                        </p:attrNameLst>
                                      </p:cBhvr>
                                      <p:to>
                                        <p:strVal val="hidden"/>
                                      </p:to>
                                    </p:set>
                                  </p:childTnLst>
                                </p:cTn>
                              </p:par>
                            </p:childTnLst>
                          </p:cTn>
                        </p:par>
                        <p:par>
                          <p:cTn id="58" fill="hold">
                            <p:stCondLst>
                              <p:cond delay="500"/>
                            </p:stCondLst>
                            <p:childTnLst>
                              <p:par>
                                <p:cTn id="59" presetID="22" presetClass="entr" presetSubtype="4" fill="hold" grpId="0" nodeType="afterEffect">
                                  <p:stCondLst>
                                    <p:cond delay="0"/>
                                  </p:stCondLst>
                                  <p:childTnLst>
                                    <p:set>
                                      <p:cBhvr>
                                        <p:cTn id="60" dur="1" fill="hold">
                                          <p:stCondLst>
                                            <p:cond delay="0"/>
                                          </p:stCondLst>
                                        </p:cTn>
                                        <p:tgtEl>
                                          <p:spTgt spid="9"/>
                                        </p:tgtEl>
                                        <p:attrNameLst>
                                          <p:attrName>style.visibility</p:attrName>
                                        </p:attrNameLst>
                                      </p:cBhvr>
                                      <p:to>
                                        <p:strVal val="visible"/>
                                      </p:to>
                                    </p:set>
                                    <p:animEffect transition="in" filter="wipe(down)">
                                      <p:cBhvr>
                                        <p:cTn id="61" dur="500"/>
                                        <p:tgtEl>
                                          <p:spTgt spid="9"/>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xit" presetSubtype="0" fill="hold" grpId="1" nodeType="clickEffect">
                                  <p:stCondLst>
                                    <p:cond delay="0"/>
                                  </p:stCondLst>
                                  <p:childTnLst>
                                    <p:animEffect transition="out" filter="fade">
                                      <p:cBhvr>
                                        <p:cTn id="65" dur="500"/>
                                        <p:tgtEl>
                                          <p:spTgt spid="9"/>
                                        </p:tgtEl>
                                      </p:cBhvr>
                                    </p:animEffect>
                                    <p:set>
                                      <p:cBhvr>
                                        <p:cTn id="66" dur="1" fill="hold">
                                          <p:stCondLst>
                                            <p:cond delay="499"/>
                                          </p:stCondLst>
                                        </p:cTn>
                                        <p:tgtEl>
                                          <p:spTgt spid="9"/>
                                        </p:tgtEl>
                                        <p:attrNameLst>
                                          <p:attrName>style.visibility</p:attrName>
                                        </p:attrNameLst>
                                      </p:cBhvr>
                                      <p:to>
                                        <p:strVal val="hidden"/>
                                      </p:to>
                                    </p:set>
                                  </p:childTnLst>
                                </p:cTn>
                              </p:par>
                              <p:par>
                                <p:cTn id="67" presetID="10" presetClass="exit" presetSubtype="0" fill="hold" grpId="1" nodeType="withEffect">
                                  <p:stCondLst>
                                    <p:cond delay="0"/>
                                  </p:stCondLst>
                                  <p:childTnLst>
                                    <p:animEffect transition="out" filter="fade">
                                      <p:cBhvr>
                                        <p:cTn id="68" dur="500"/>
                                        <p:tgtEl>
                                          <p:spTgt spid="10"/>
                                        </p:tgtEl>
                                      </p:cBhvr>
                                    </p:animEffect>
                                    <p:set>
                                      <p:cBhvr>
                                        <p:cTn id="69" dur="1" fill="hold">
                                          <p:stCondLst>
                                            <p:cond delay="499"/>
                                          </p:stCondLst>
                                        </p:cTn>
                                        <p:tgtEl>
                                          <p:spTgt spid="10"/>
                                        </p:tgtEl>
                                        <p:attrNameLst>
                                          <p:attrName>style.visibility</p:attrName>
                                        </p:attrNameLst>
                                      </p:cBhvr>
                                      <p:to>
                                        <p:strVal val="hidden"/>
                                      </p:to>
                                    </p:set>
                                  </p:childTnLst>
                                </p:cTn>
                              </p:par>
                              <p:par>
                                <p:cTn id="70" presetID="10" presetClass="exit" presetSubtype="0" fill="hold" grpId="1" nodeType="withEffect">
                                  <p:stCondLst>
                                    <p:cond delay="0"/>
                                  </p:stCondLst>
                                  <p:childTnLst>
                                    <p:animEffect transition="out" filter="fade">
                                      <p:cBhvr>
                                        <p:cTn id="71" dur="500"/>
                                        <p:tgtEl>
                                          <p:spTgt spid="3"/>
                                        </p:tgtEl>
                                      </p:cBhvr>
                                    </p:animEffect>
                                    <p:set>
                                      <p:cBhvr>
                                        <p:cTn id="72" dur="1" fill="hold">
                                          <p:stCondLst>
                                            <p:cond delay="499"/>
                                          </p:stCondLst>
                                        </p:cTn>
                                        <p:tgtEl>
                                          <p:spTgt spid="3"/>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11"/>
                                        </p:tgtEl>
                                        <p:attrNameLst>
                                          <p:attrName>style.visibility</p:attrName>
                                        </p:attrNameLst>
                                      </p:cBhvr>
                                      <p:to>
                                        <p:strVal val="visible"/>
                                      </p:to>
                                    </p:set>
                                    <p:animEffect transition="in" filter="wipe(down)">
                                      <p:cBhvr>
                                        <p:cTn id="77" dur="500"/>
                                        <p:tgtEl>
                                          <p:spTgt spid="11"/>
                                        </p:tgtEl>
                                      </p:cBhvr>
                                    </p:animEffect>
                                  </p:childTnLst>
                                </p:cTn>
                              </p:par>
                            </p:childTnLst>
                          </p:cTn>
                        </p:par>
                        <p:par>
                          <p:cTn id="78" fill="hold">
                            <p:stCondLst>
                              <p:cond delay="500"/>
                            </p:stCondLst>
                            <p:childTnLst>
                              <p:par>
                                <p:cTn id="79" presetID="22" presetClass="entr" presetSubtype="4" fill="hold" grpId="0" nodeType="afterEffect">
                                  <p:stCondLst>
                                    <p:cond delay="0"/>
                                  </p:stCondLst>
                                  <p:childTnLst>
                                    <p:set>
                                      <p:cBhvr>
                                        <p:cTn id="80" dur="1" fill="hold">
                                          <p:stCondLst>
                                            <p:cond delay="0"/>
                                          </p:stCondLst>
                                        </p:cTn>
                                        <p:tgtEl>
                                          <p:spTgt spid="13"/>
                                        </p:tgtEl>
                                        <p:attrNameLst>
                                          <p:attrName>style.visibility</p:attrName>
                                        </p:attrNameLst>
                                      </p:cBhvr>
                                      <p:to>
                                        <p:strVal val="visible"/>
                                      </p:to>
                                    </p:set>
                                    <p:animEffect transition="in" filter="wipe(down)">
                                      <p:cBhvr>
                                        <p:cTn id="81" dur="500"/>
                                        <p:tgtEl>
                                          <p:spTgt spid="13"/>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xit" presetSubtype="0" fill="hold" grpId="1" nodeType="clickEffect">
                                  <p:stCondLst>
                                    <p:cond delay="0"/>
                                  </p:stCondLst>
                                  <p:childTnLst>
                                    <p:animEffect transition="out" filter="fade">
                                      <p:cBhvr>
                                        <p:cTn id="85" dur="500"/>
                                        <p:tgtEl>
                                          <p:spTgt spid="11"/>
                                        </p:tgtEl>
                                      </p:cBhvr>
                                    </p:animEffect>
                                    <p:set>
                                      <p:cBhvr>
                                        <p:cTn id="86" dur="1" fill="hold">
                                          <p:stCondLst>
                                            <p:cond delay="499"/>
                                          </p:stCondLst>
                                        </p:cTn>
                                        <p:tgtEl>
                                          <p:spTgt spid="11"/>
                                        </p:tgtEl>
                                        <p:attrNameLst>
                                          <p:attrName>style.visibility</p:attrName>
                                        </p:attrNameLst>
                                      </p:cBhvr>
                                      <p:to>
                                        <p:strVal val="hidden"/>
                                      </p:to>
                                    </p:set>
                                  </p:childTnLst>
                                </p:cTn>
                              </p:par>
                              <p:par>
                                <p:cTn id="87" presetID="10" presetClass="exit" presetSubtype="0" fill="hold" grpId="1" nodeType="withEffect">
                                  <p:stCondLst>
                                    <p:cond delay="0"/>
                                  </p:stCondLst>
                                  <p:childTnLst>
                                    <p:animEffect transition="out" filter="fade">
                                      <p:cBhvr>
                                        <p:cTn id="88" dur="500"/>
                                        <p:tgtEl>
                                          <p:spTgt spid="13"/>
                                        </p:tgtEl>
                                      </p:cBhvr>
                                    </p:animEffect>
                                    <p:set>
                                      <p:cBhvr>
                                        <p:cTn id="89"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5" grpId="0" animBg="1"/>
      <p:bldP spid="3" grpId="0" animBg="1"/>
      <p:bldP spid="3" grpId="1"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pattFill prst="ltUpDiag">
          <a:fgClr>
            <a:schemeClr val="tx2">
              <a:lumMod val="40000"/>
              <a:lumOff val="6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938953273"/>
              </p:ext>
            </p:extLst>
          </p:nvPr>
        </p:nvGraphicFramePr>
        <p:xfrm>
          <a:off x="251519" y="1052736"/>
          <a:ext cx="8640962" cy="2998080"/>
        </p:xfrm>
        <a:graphic>
          <a:graphicData uri="http://schemas.openxmlformats.org/drawingml/2006/table">
            <a:tbl>
              <a:tblPr firstRow="1" bandRow="1">
                <a:tableStyleId>{5C22544A-7EE6-4342-B048-85BDC9FD1C3A}</a:tableStyleId>
              </a:tblPr>
              <a:tblGrid>
                <a:gridCol w="1872209"/>
                <a:gridCol w="1800200"/>
                <a:gridCol w="1728192"/>
                <a:gridCol w="3240361"/>
              </a:tblGrid>
              <a:tr h="278130">
                <a:tc>
                  <a:txBody>
                    <a:bodyPr/>
                    <a:lstStyle/>
                    <a:p>
                      <a:pPr algn="ctr"/>
                      <a:r>
                        <a:rPr lang="ru-RU" sz="1600" b="1" u="none" kern="1200" dirty="0" smtClean="0">
                          <a:solidFill>
                            <a:schemeClr val="tx1"/>
                          </a:solidFill>
                          <a:effectLst/>
                          <a:latin typeface="+mn-lt"/>
                          <a:ea typeface="+mn-ea"/>
                          <a:cs typeface="+mn-cs"/>
                        </a:rPr>
                        <a:t>Мф. 28, 1</a:t>
                      </a:r>
                      <a:endParaRPr lang="ru-RU" sz="1600" b="1" u="none" dirty="0">
                        <a:solidFill>
                          <a:schemeClr val="tx1"/>
                        </a:solidFill>
                      </a:endParaRPr>
                    </a:p>
                  </a:txBody>
                  <a:tcPr marL="18000" marR="18000" marT="18000" marB="18000"/>
                </a:tc>
                <a:tc>
                  <a:txBody>
                    <a:bodyPr/>
                    <a:lstStyle/>
                    <a:p>
                      <a:pPr algn="ctr"/>
                      <a:r>
                        <a:rPr lang="ru-RU" sz="1600" b="1" u="none" kern="1200" dirty="0" err="1" smtClean="0">
                          <a:solidFill>
                            <a:schemeClr val="tx1"/>
                          </a:solidFill>
                          <a:effectLst/>
                          <a:latin typeface="+mn-lt"/>
                          <a:ea typeface="+mn-ea"/>
                          <a:cs typeface="+mn-cs"/>
                        </a:rPr>
                        <a:t>Мк</a:t>
                      </a:r>
                      <a:r>
                        <a:rPr lang="ru-RU" sz="1600" b="1" u="none" kern="1200" dirty="0" smtClean="0">
                          <a:solidFill>
                            <a:schemeClr val="tx1"/>
                          </a:solidFill>
                          <a:effectLst/>
                          <a:latin typeface="+mn-lt"/>
                          <a:ea typeface="+mn-ea"/>
                          <a:cs typeface="+mn-cs"/>
                        </a:rPr>
                        <a:t>. 16, 1</a:t>
                      </a:r>
                      <a:endParaRPr lang="ru-RU" sz="1600" b="1" u="none" dirty="0">
                        <a:solidFill>
                          <a:schemeClr val="tx1"/>
                        </a:solidFill>
                      </a:endParaRPr>
                    </a:p>
                  </a:txBody>
                  <a:tcPr marL="18000" marR="18000" marT="18000" marB="18000"/>
                </a:tc>
                <a:tc>
                  <a:txBody>
                    <a:bodyPr/>
                    <a:lstStyle/>
                    <a:p>
                      <a:pPr algn="ctr"/>
                      <a:r>
                        <a:rPr lang="ru-RU" sz="1600" b="1" u="none" kern="1200" dirty="0" err="1" smtClean="0">
                          <a:solidFill>
                            <a:schemeClr val="tx1"/>
                          </a:solidFill>
                          <a:effectLst/>
                          <a:latin typeface="+mn-lt"/>
                          <a:ea typeface="+mn-ea"/>
                          <a:cs typeface="+mn-cs"/>
                        </a:rPr>
                        <a:t>Лк</a:t>
                      </a:r>
                      <a:r>
                        <a:rPr lang="ru-RU" sz="1600" b="1" u="none" kern="1200" dirty="0" smtClean="0">
                          <a:solidFill>
                            <a:schemeClr val="tx1"/>
                          </a:solidFill>
                          <a:effectLst/>
                          <a:latin typeface="+mn-lt"/>
                          <a:ea typeface="+mn-ea"/>
                          <a:cs typeface="+mn-cs"/>
                        </a:rPr>
                        <a:t>. 24, 1 </a:t>
                      </a:r>
                      <a:endParaRPr lang="ru-RU" sz="1600" b="1" u="none" dirty="0">
                        <a:solidFill>
                          <a:schemeClr val="tx1"/>
                        </a:solidFill>
                      </a:endParaRPr>
                    </a:p>
                  </a:txBody>
                  <a:tcPr marL="18000" marR="18000" marT="18000" marB="1800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u="none" kern="1200" dirty="0" smtClean="0">
                          <a:solidFill>
                            <a:schemeClr val="tx1"/>
                          </a:solidFill>
                          <a:effectLst/>
                          <a:latin typeface="+mn-lt"/>
                          <a:ea typeface="+mn-ea"/>
                          <a:cs typeface="+mn-cs"/>
                        </a:rPr>
                        <a:t>Ин. 20, 1-3</a:t>
                      </a:r>
                      <a:endParaRPr lang="ru-RU" sz="1600" b="1" u="none" dirty="0">
                        <a:solidFill>
                          <a:schemeClr val="tx1"/>
                        </a:solidFill>
                      </a:endParaRPr>
                    </a:p>
                  </a:txBody>
                  <a:tcPr marL="18000" marR="18000" marT="18000" marB="18000"/>
                </a:tc>
              </a:tr>
              <a:tr h="2329920">
                <a:tc>
                  <a:txBody>
                    <a:bodyPr/>
                    <a:lstStyle/>
                    <a:p>
                      <a:r>
                        <a:rPr lang="ru-RU" sz="1600" b="1" dirty="0" smtClean="0"/>
                        <a:t>1. По прошествии же субботы, </a:t>
                      </a:r>
                      <a:r>
                        <a:rPr lang="ru-RU" sz="1600" b="1" dirty="0" smtClean="0">
                          <a:solidFill>
                            <a:srgbClr val="7030A0"/>
                          </a:solidFill>
                        </a:rPr>
                        <a:t>на рассвете первого дня </a:t>
                      </a:r>
                      <a:r>
                        <a:rPr lang="ru-RU" sz="1600" b="1" dirty="0" smtClean="0"/>
                        <a:t>недели, пришла </a:t>
                      </a:r>
                      <a:r>
                        <a:rPr lang="ru-RU" sz="1600" b="1" dirty="0" smtClean="0">
                          <a:solidFill>
                            <a:srgbClr val="0070C0"/>
                          </a:solidFill>
                        </a:rPr>
                        <a:t>Мария Магдалина и другая Мария </a:t>
                      </a:r>
                      <a:r>
                        <a:rPr lang="ru-RU" sz="1600" b="1" dirty="0" smtClean="0"/>
                        <a:t>посмотреть гроб.</a:t>
                      </a:r>
                    </a:p>
                  </a:txBody>
                  <a:tcPr marL="18000" marR="18000" marT="18000" marB="180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b="1" dirty="0" smtClean="0"/>
                        <a:t>1. По прошествии субботы </a:t>
                      </a:r>
                      <a:r>
                        <a:rPr lang="ru-RU" sz="1600" b="1" dirty="0" smtClean="0">
                          <a:solidFill>
                            <a:srgbClr val="0070C0"/>
                          </a:solidFill>
                        </a:rPr>
                        <a:t>Мария Магдалина и Мария </a:t>
                      </a:r>
                      <a:r>
                        <a:rPr lang="ru-RU" sz="1600" b="1" dirty="0" err="1" smtClean="0">
                          <a:solidFill>
                            <a:srgbClr val="0070C0"/>
                          </a:solidFill>
                        </a:rPr>
                        <a:t>Иаковлева</a:t>
                      </a:r>
                      <a:r>
                        <a:rPr lang="ru-RU" sz="1600" b="1" dirty="0" smtClean="0">
                          <a:solidFill>
                            <a:srgbClr val="0070C0"/>
                          </a:solidFill>
                        </a:rPr>
                        <a:t> и </a:t>
                      </a:r>
                      <a:r>
                        <a:rPr lang="ru-RU" sz="1600" b="1" dirty="0" err="1" smtClean="0">
                          <a:solidFill>
                            <a:srgbClr val="0070C0"/>
                          </a:solidFill>
                        </a:rPr>
                        <a:t>Саломия</a:t>
                      </a:r>
                      <a:r>
                        <a:rPr lang="ru-RU" sz="1600" b="1" dirty="0" smtClean="0">
                          <a:solidFill>
                            <a:srgbClr val="0070C0"/>
                          </a:solidFill>
                        </a:rPr>
                        <a:t> </a:t>
                      </a:r>
                      <a:r>
                        <a:rPr lang="ru-RU" sz="1600" b="1" dirty="0" smtClean="0"/>
                        <a:t>купили ароматы, чтобы идти помазать Его. </a:t>
                      </a:r>
                    </a:p>
                  </a:txBody>
                  <a:tcPr marL="18000" marR="18000" marT="18000" marB="180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b="1" dirty="0" smtClean="0"/>
                        <a:t>1. В первый же день недели, </a:t>
                      </a:r>
                      <a:r>
                        <a:rPr lang="ru-RU" sz="1600" b="1" dirty="0" smtClean="0">
                          <a:solidFill>
                            <a:srgbClr val="7030A0"/>
                          </a:solidFill>
                        </a:rPr>
                        <a:t>очень рано</a:t>
                      </a:r>
                      <a:r>
                        <a:rPr lang="ru-RU" sz="1600" b="1" dirty="0" smtClean="0"/>
                        <a:t>, неся приготовленные ароматы, пришли они ко гробу, и </a:t>
                      </a:r>
                      <a:r>
                        <a:rPr lang="ru-RU" sz="1600" b="1" dirty="0" smtClean="0">
                          <a:solidFill>
                            <a:srgbClr val="0070C0"/>
                          </a:solidFill>
                        </a:rPr>
                        <a:t>вместе с ними некоторые другие</a:t>
                      </a:r>
                      <a:r>
                        <a:rPr lang="ru-RU" sz="1600" b="1" dirty="0" smtClean="0"/>
                        <a:t>; </a:t>
                      </a:r>
                    </a:p>
                  </a:txBody>
                  <a:tcPr marL="18000" marR="18000" marT="18000" marB="18000"/>
                </a:tc>
                <a:tc>
                  <a:txBody>
                    <a:bodyPr/>
                    <a:lstStyle/>
                    <a:p>
                      <a:r>
                        <a:rPr lang="ru-RU" sz="1600" b="1" dirty="0" smtClean="0"/>
                        <a:t>1. В первый же день недели </a:t>
                      </a:r>
                      <a:r>
                        <a:rPr lang="ru-RU" sz="1600" b="1" dirty="0" smtClean="0">
                          <a:solidFill>
                            <a:srgbClr val="0070C0"/>
                          </a:solidFill>
                        </a:rPr>
                        <a:t>Мария Магдалина</a:t>
                      </a:r>
                      <a:r>
                        <a:rPr lang="ru-RU" sz="1600" b="1" dirty="0" smtClean="0"/>
                        <a:t> приходит ко гробу </a:t>
                      </a:r>
                      <a:r>
                        <a:rPr lang="ru-RU" sz="1600" b="1" dirty="0" smtClean="0">
                          <a:solidFill>
                            <a:srgbClr val="7030A0"/>
                          </a:solidFill>
                        </a:rPr>
                        <a:t>рано, когда было еще темно</a:t>
                      </a:r>
                      <a:r>
                        <a:rPr lang="ru-RU" sz="1600" b="1" dirty="0" smtClean="0"/>
                        <a:t>, и видит, что камень отвален от гроба. </a:t>
                      </a:r>
                    </a:p>
                    <a:p>
                      <a:r>
                        <a:rPr lang="ru-RU" sz="1600" b="1" dirty="0" smtClean="0"/>
                        <a:t>2. Итак, бежит и приходит к Симону Петру и к другому ученику, которого любил Иисус, и говорит им: унесли Господа из гроба, и </a:t>
                      </a:r>
                      <a:r>
                        <a:rPr lang="ru-RU" sz="1600" b="1" dirty="0" smtClean="0">
                          <a:solidFill>
                            <a:srgbClr val="7030A0"/>
                          </a:solidFill>
                        </a:rPr>
                        <a:t>не знаем</a:t>
                      </a:r>
                      <a:r>
                        <a:rPr lang="ru-RU" sz="1600" b="1" dirty="0" smtClean="0"/>
                        <a:t>, где положили Его. </a:t>
                      </a:r>
                    </a:p>
                    <a:p>
                      <a:pPr marL="0" marR="0" indent="0" algn="l" defTabSz="914400" rtl="0" eaLnBrk="1" fontAlgn="auto" latinLnBrk="0" hangingPunct="1">
                        <a:lnSpc>
                          <a:spcPct val="100000"/>
                        </a:lnSpc>
                        <a:spcBef>
                          <a:spcPts val="0"/>
                        </a:spcBef>
                        <a:spcAft>
                          <a:spcPts val="0"/>
                        </a:spcAft>
                        <a:buClrTx/>
                        <a:buSzTx/>
                        <a:buFontTx/>
                        <a:buNone/>
                        <a:tabLst/>
                        <a:defRPr/>
                      </a:pPr>
                      <a:r>
                        <a:rPr lang="ru-RU" sz="1600" b="1" dirty="0" smtClean="0"/>
                        <a:t>3. Тотчас вышел Петр и другой ученик, и пошли ко гробу. </a:t>
                      </a:r>
                    </a:p>
                  </a:txBody>
                  <a:tcPr marL="18000" marR="18000" marT="18000" marB="18000"/>
                </a:tc>
              </a:tr>
            </a:tbl>
          </a:graphicData>
        </a:graphic>
      </p:graphicFrame>
      <p:sp>
        <p:nvSpPr>
          <p:cNvPr id="5" name="Скругленный прямоугольник 4"/>
          <p:cNvSpPr/>
          <p:nvPr/>
        </p:nvSpPr>
        <p:spPr>
          <a:xfrm>
            <a:off x="1259632" y="332656"/>
            <a:ext cx="5976664" cy="36004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a:solidFill>
                  <a:schemeClr val="tx1"/>
                </a:solidFill>
              </a:rPr>
              <a:t>Приход Марии Магдалины ко гробу</a:t>
            </a:r>
            <a:endParaRPr lang="ru-RU" sz="2400" dirty="0">
              <a:solidFill>
                <a:schemeClr val="tx1"/>
              </a:solidFill>
            </a:endParaRPr>
          </a:p>
        </p:txBody>
      </p:sp>
      <p:sp>
        <p:nvSpPr>
          <p:cNvPr id="2" name="Скругленный прямоугольник 1"/>
          <p:cNvSpPr/>
          <p:nvPr/>
        </p:nvSpPr>
        <p:spPr>
          <a:xfrm>
            <a:off x="323528" y="4293096"/>
            <a:ext cx="8496944" cy="1152128"/>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a:solidFill>
                  <a:schemeClr val="tx1"/>
                </a:solidFill>
              </a:rPr>
              <a:t>Иероним: </a:t>
            </a:r>
            <a:r>
              <a:rPr lang="ru-RU" sz="1600" b="1" i="1" dirty="0">
                <a:solidFill>
                  <a:schemeClr val="tx1"/>
                </a:solidFill>
              </a:rPr>
              <a:t>«Что в Евангелиях описываются различно времена появления этих женщин у гроба, это не есть доказательств лжи, как представляют дело люди нечестивые. Это показывает на их частые посещения гроба: они то прибегали, то уходили в нетерпении, не желая надолго оставить гроб </a:t>
            </a:r>
            <a:r>
              <a:rPr lang="ru-RU" sz="1600" b="1" i="1" dirty="0" smtClean="0">
                <a:solidFill>
                  <a:schemeClr val="tx1"/>
                </a:solidFill>
              </a:rPr>
              <a:t>Господа».</a:t>
            </a:r>
            <a:endParaRPr lang="ru-RU" sz="1600" b="1" i="1" dirty="0">
              <a:solidFill>
                <a:schemeClr val="tx1"/>
              </a:solidFill>
            </a:endParaRPr>
          </a:p>
        </p:txBody>
      </p:sp>
      <p:sp>
        <p:nvSpPr>
          <p:cNvPr id="3" name="Скругленный прямоугольник 2"/>
          <p:cNvSpPr/>
          <p:nvPr/>
        </p:nvSpPr>
        <p:spPr>
          <a:xfrm>
            <a:off x="323528" y="4149080"/>
            <a:ext cx="8496944" cy="2448272"/>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«Проведя</a:t>
            </a:r>
            <a:r>
              <a:rPr lang="ru-RU" sz="1600" b="1" i="1" dirty="0">
                <a:solidFill>
                  <a:schemeClr val="tx1"/>
                </a:solidFill>
              </a:rPr>
              <a:t>, по заповеди, всю субботу в покое, на первый день недели, уже на рассвете поспешили ко гробу, чтобы исполнить свое благочестивое желание и последний долг любви по отношению к своему Возлюблен­ному Учителю. Во главе этих </a:t>
            </a:r>
            <a:r>
              <a:rPr lang="ru-RU" sz="1600" b="1" i="1" dirty="0" smtClean="0">
                <a:solidFill>
                  <a:schemeClr val="tx1"/>
                </a:solidFill>
              </a:rPr>
              <a:t>женщин</a:t>
            </a:r>
            <a:r>
              <a:rPr lang="ru-RU" sz="1600" b="1" i="1" dirty="0">
                <a:solidFill>
                  <a:schemeClr val="tx1"/>
                </a:solidFill>
              </a:rPr>
              <a:t>, вошедших в историю с именем «жен-мироносиц</a:t>
            </a:r>
            <a:r>
              <a:rPr lang="ru-RU" sz="1600" b="1" i="1" dirty="0" smtClean="0">
                <a:solidFill>
                  <a:schemeClr val="tx1"/>
                </a:solidFill>
              </a:rPr>
              <a:t>», </a:t>
            </a:r>
            <a:r>
              <a:rPr lang="ru-RU" sz="1600" b="1" i="1" dirty="0">
                <a:solidFill>
                  <a:schemeClr val="tx1"/>
                </a:solidFill>
              </a:rPr>
              <a:t>как свидетельствуют об этом все четыре Евангелиста, была Мария Магдалина: за ней следовала «другая Мария», или Мария </a:t>
            </a:r>
            <a:r>
              <a:rPr lang="ru-RU" sz="1600" b="1" i="1" dirty="0" err="1">
                <a:solidFill>
                  <a:schemeClr val="tx1"/>
                </a:solidFill>
              </a:rPr>
              <a:t>Иаковлева</a:t>
            </a:r>
            <a:r>
              <a:rPr lang="ru-RU" sz="1600" b="1" i="1" dirty="0">
                <a:solidFill>
                  <a:schemeClr val="tx1"/>
                </a:solidFill>
              </a:rPr>
              <a:t>, </a:t>
            </a:r>
            <a:r>
              <a:rPr lang="ru-RU" sz="1600" b="1" i="1" dirty="0" err="1">
                <a:solidFill>
                  <a:schemeClr val="tx1"/>
                </a:solidFill>
              </a:rPr>
              <a:t>Саломия</a:t>
            </a:r>
            <a:r>
              <a:rPr lang="ru-RU" sz="1600" b="1" i="1" dirty="0">
                <a:solidFill>
                  <a:schemeClr val="tx1"/>
                </a:solidFill>
              </a:rPr>
              <a:t> и другие жены, последовавшие Господу от </a:t>
            </a:r>
            <a:r>
              <a:rPr lang="ru-RU" sz="1600" b="1" i="1" dirty="0" smtClean="0">
                <a:solidFill>
                  <a:schemeClr val="tx1"/>
                </a:solidFill>
              </a:rPr>
              <a:t>Галилеи. </a:t>
            </a:r>
            <a:r>
              <a:rPr lang="ru-RU" sz="1600" b="1" i="1" dirty="0">
                <a:solidFill>
                  <a:schemeClr val="tx1"/>
                </a:solidFill>
              </a:rPr>
              <a:t>Это был целый сонм жен, из которых одни шли быстро, почти бежали быть может, другие шли медленнее, не с такой большой поспешностью. Нет ничего удивительного поэтому, что и время их прихода ко гробу у Евангелистов определяется различно</a:t>
            </a:r>
            <a:r>
              <a:rPr lang="ru-RU" sz="1600" b="1" i="1" dirty="0" smtClean="0">
                <a:solidFill>
                  <a:schemeClr val="tx1"/>
                </a:solidFill>
              </a:rPr>
              <a:t>».</a:t>
            </a:r>
            <a:endParaRPr lang="ru-RU" sz="1600" b="1" i="1" dirty="0">
              <a:solidFill>
                <a:schemeClr val="tx1"/>
              </a:solidFill>
            </a:endParaRPr>
          </a:p>
        </p:txBody>
      </p:sp>
      <p:sp>
        <p:nvSpPr>
          <p:cNvPr id="6" name="Скругленный прямоугольник 5"/>
          <p:cNvSpPr/>
          <p:nvPr/>
        </p:nvSpPr>
        <p:spPr>
          <a:xfrm>
            <a:off x="323528" y="5157192"/>
            <a:ext cx="8496944" cy="1584176"/>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«Пламенея самою нежною </a:t>
            </a:r>
            <a:r>
              <a:rPr lang="ru-RU" sz="1600" b="1" i="1" dirty="0" err="1">
                <a:solidFill>
                  <a:schemeClr val="tx1"/>
                </a:solidFill>
              </a:rPr>
              <a:t>любовию</a:t>
            </a:r>
            <a:r>
              <a:rPr lang="ru-RU" sz="1600" b="1" i="1" dirty="0">
                <a:solidFill>
                  <a:schemeClr val="tx1"/>
                </a:solidFill>
              </a:rPr>
              <a:t> к Учителю, она, как только минула суббота, не могла оставаться в покое, но пошла в глубокое утро, желая от места получить какое-нибудь утешение. Когда она увидела это место и камень отваленный, то не вошла и не посмотрела в гроб, но, побужденная сильною </a:t>
            </a:r>
            <a:r>
              <a:rPr lang="ru-RU" sz="1600" b="1" i="1" dirty="0" err="1">
                <a:solidFill>
                  <a:schemeClr val="tx1"/>
                </a:solidFill>
              </a:rPr>
              <a:t>любовию</a:t>
            </a:r>
            <a:r>
              <a:rPr lang="ru-RU" sz="1600" b="1" i="1" dirty="0">
                <a:solidFill>
                  <a:schemeClr val="tx1"/>
                </a:solidFill>
              </a:rPr>
              <a:t>, побежала к ученикам. Она заботилась о том, чтобы как можно скорее узнать, что случилось с </a:t>
            </a:r>
            <a:r>
              <a:rPr lang="ru-RU" sz="1600" b="1" i="1" dirty="0" smtClean="0">
                <a:solidFill>
                  <a:schemeClr val="tx1"/>
                </a:solidFill>
              </a:rPr>
              <a:t>телом».</a:t>
            </a:r>
            <a:endParaRPr lang="ru-RU" sz="1600" b="1" i="1" dirty="0">
              <a:solidFill>
                <a:schemeClr val="tx1"/>
              </a:solidFill>
            </a:endParaRPr>
          </a:p>
        </p:txBody>
      </p:sp>
      <p:sp>
        <p:nvSpPr>
          <p:cNvPr id="7" name="Скругленный прямоугольник 6"/>
          <p:cNvSpPr/>
          <p:nvPr/>
        </p:nvSpPr>
        <p:spPr>
          <a:xfrm>
            <a:off x="323528" y="4149080"/>
            <a:ext cx="8496944" cy="864096"/>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«Мария Магдалина </a:t>
            </a:r>
            <a:r>
              <a:rPr lang="ru-RU" sz="1600" b="1" i="1" dirty="0">
                <a:solidFill>
                  <a:schemeClr val="tx1"/>
                </a:solidFill>
              </a:rPr>
              <a:t>по особенной любви к Господу и живости темперамента, опередила других жен и пришла, когда еще было темно, в то время как другие жены подошли ко гробу, когда уже начало </a:t>
            </a:r>
            <a:r>
              <a:rPr lang="ru-RU" sz="1600" b="1" i="1" dirty="0" smtClean="0">
                <a:solidFill>
                  <a:schemeClr val="tx1"/>
                </a:solidFill>
              </a:rPr>
              <a:t>светать».</a:t>
            </a:r>
            <a:endParaRPr lang="ru-RU" sz="1600" b="1" i="1" dirty="0">
              <a:solidFill>
                <a:schemeClr val="tx1"/>
              </a:solidFill>
            </a:endParaRPr>
          </a:p>
        </p:txBody>
      </p:sp>
    </p:spTree>
    <p:extLst>
      <p:ext uri="{BB962C8B-B14F-4D97-AF65-F5344CB8AC3E}">
        <p14:creationId xmlns:p14="http://schemas.microsoft.com/office/powerpoint/2010/main" val="847792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1" nodeType="clickEffect">
                                  <p:stCondLst>
                                    <p:cond delay="0"/>
                                  </p:stCondLst>
                                  <p:childTnLst>
                                    <p:animEffect transition="out" filter="fade">
                                      <p:cBhvr>
                                        <p:cTn id="21" dur="500"/>
                                        <p:tgtEl>
                                          <p:spTgt spid="3"/>
                                        </p:tgtEl>
                                      </p:cBhvr>
                                    </p:animEffect>
                                    <p:set>
                                      <p:cBhvr>
                                        <p:cTn id="22" dur="1" fill="hold">
                                          <p:stCondLst>
                                            <p:cond delay="499"/>
                                          </p:stCondLst>
                                        </p:cTn>
                                        <p:tgtEl>
                                          <p:spTgt spid="3"/>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wipe(down)">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1" nodeType="clickEffect">
                                  <p:stCondLst>
                                    <p:cond delay="0"/>
                                  </p:stCondLst>
                                  <p:childTnLst>
                                    <p:animEffect transition="out" filter="fade">
                                      <p:cBhvr>
                                        <p:cTn id="31" dur="500"/>
                                        <p:tgtEl>
                                          <p:spTgt spid="2"/>
                                        </p:tgtEl>
                                      </p:cBhvr>
                                    </p:animEffect>
                                    <p:set>
                                      <p:cBhvr>
                                        <p:cTn id="32" dur="1" fill="hold">
                                          <p:stCondLst>
                                            <p:cond delay="499"/>
                                          </p:stCondLst>
                                        </p:cTn>
                                        <p:tgtEl>
                                          <p:spTgt spid="2"/>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wipe(down)">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wipe(down)">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1" nodeType="clickEffect">
                                  <p:stCondLst>
                                    <p:cond delay="0"/>
                                  </p:stCondLst>
                                  <p:childTnLst>
                                    <p:animEffect transition="out" filter="fade">
                                      <p:cBhvr>
                                        <p:cTn id="46" dur="500"/>
                                        <p:tgtEl>
                                          <p:spTgt spid="7"/>
                                        </p:tgtEl>
                                      </p:cBhvr>
                                    </p:animEffect>
                                    <p:set>
                                      <p:cBhvr>
                                        <p:cTn id="47" dur="1" fill="hold">
                                          <p:stCondLst>
                                            <p:cond delay="499"/>
                                          </p:stCondLst>
                                        </p:cTn>
                                        <p:tgtEl>
                                          <p:spTgt spid="7"/>
                                        </p:tgtEl>
                                        <p:attrNameLst>
                                          <p:attrName>style.visibility</p:attrName>
                                        </p:attrNameLst>
                                      </p:cBhvr>
                                      <p:to>
                                        <p:strVal val="hidden"/>
                                      </p:to>
                                    </p:set>
                                  </p:childTnLst>
                                </p:cTn>
                              </p:par>
                              <p:par>
                                <p:cTn id="48" presetID="10" presetClass="exit" presetSubtype="0" fill="hold" grpId="1" nodeType="withEffect">
                                  <p:stCondLst>
                                    <p:cond delay="0"/>
                                  </p:stCondLst>
                                  <p:childTnLst>
                                    <p:animEffect transition="out" filter="fade">
                                      <p:cBhvr>
                                        <p:cTn id="49" dur="500"/>
                                        <p:tgtEl>
                                          <p:spTgt spid="6"/>
                                        </p:tgtEl>
                                      </p:cBhvr>
                                    </p:animEffect>
                                    <p:set>
                                      <p:cBhvr>
                                        <p:cTn id="50"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animBg="1"/>
      <p:bldP spid="2" grpId="1" animBg="1"/>
      <p:bldP spid="3" grpId="0" animBg="1"/>
      <p:bldP spid="3" grpId="1" animBg="1"/>
      <p:bldP spid="6" grpId="0" animBg="1"/>
      <p:bldP spid="6" grpId="1" animBg="1"/>
      <p:bldP spid="7" grpId="0" animBg="1"/>
      <p:bldP spid="7"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ltUpDiag">
          <a:fgClr>
            <a:schemeClr val="tx2">
              <a:lumMod val="40000"/>
              <a:lumOff val="6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874986794"/>
              </p:ext>
            </p:extLst>
          </p:nvPr>
        </p:nvGraphicFramePr>
        <p:xfrm>
          <a:off x="251520" y="654200"/>
          <a:ext cx="8640960" cy="5924160"/>
        </p:xfrm>
        <a:graphic>
          <a:graphicData uri="http://schemas.openxmlformats.org/drawingml/2006/table">
            <a:tbl>
              <a:tblPr firstRow="1" bandRow="1">
                <a:tableStyleId>{5C22544A-7EE6-4342-B048-85BDC9FD1C3A}</a:tableStyleId>
              </a:tblPr>
              <a:tblGrid>
                <a:gridCol w="2232248"/>
                <a:gridCol w="3312368"/>
                <a:gridCol w="3096344"/>
              </a:tblGrid>
              <a:tr h="252000">
                <a:tc>
                  <a:txBody>
                    <a:bodyPr/>
                    <a:lstStyle/>
                    <a:p>
                      <a:pPr algn="ctr"/>
                      <a:r>
                        <a:rPr lang="ru-RU" sz="1600" dirty="0" smtClean="0">
                          <a:solidFill>
                            <a:schemeClr val="tx1"/>
                          </a:solidFill>
                        </a:rPr>
                        <a:t>Мф. 28,5-8</a:t>
                      </a:r>
                      <a:endParaRPr lang="ru-RU" sz="1600" dirty="0">
                        <a:solidFill>
                          <a:schemeClr val="tx1"/>
                        </a:solidFill>
                      </a:endParaRPr>
                    </a:p>
                  </a:txBody>
                  <a:tcPr marL="18000" marR="18000" marT="18000" marB="18000"/>
                </a:tc>
                <a:tc>
                  <a:txBody>
                    <a:bodyPr/>
                    <a:lstStyle/>
                    <a:p>
                      <a:pPr algn="ctr"/>
                      <a:r>
                        <a:rPr lang="ru-RU" sz="1600" dirty="0" err="1" smtClean="0">
                          <a:solidFill>
                            <a:schemeClr val="tx1"/>
                          </a:solidFill>
                        </a:rPr>
                        <a:t>Мк</a:t>
                      </a:r>
                      <a:r>
                        <a:rPr lang="ru-RU" sz="1600" dirty="0" smtClean="0">
                          <a:solidFill>
                            <a:schemeClr val="tx1"/>
                          </a:solidFill>
                        </a:rPr>
                        <a:t>. 16, 2-8</a:t>
                      </a:r>
                      <a:endParaRPr lang="ru-RU" sz="1600" dirty="0">
                        <a:solidFill>
                          <a:schemeClr val="tx1"/>
                        </a:solidFill>
                      </a:endParaRPr>
                    </a:p>
                  </a:txBody>
                  <a:tcPr marL="18000" marR="18000" marT="18000" marB="18000"/>
                </a:tc>
                <a:tc>
                  <a:txBody>
                    <a:bodyPr/>
                    <a:lstStyle/>
                    <a:p>
                      <a:pPr algn="ctr"/>
                      <a:r>
                        <a:rPr lang="ru-RU" sz="1600" dirty="0" err="1" smtClean="0">
                          <a:solidFill>
                            <a:schemeClr val="tx1"/>
                          </a:solidFill>
                        </a:rPr>
                        <a:t>Лк</a:t>
                      </a:r>
                      <a:r>
                        <a:rPr lang="ru-RU" sz="1600" dirty="0" smtClean="0">
                          <a:solidFill>
                            <a:schemeClr val="tx1"/>
                          </a:solidFill>
                        </a:rPr>
                        <a:t>. 24, 2-9</a:t>
                      </a:r>
                      <a:endParaRPr lang="ru-RU" sz="1600" dirty="0">
                        <a:solidFill>
                          <a:schemeClr val="tx1"/>
                        </a:solidFill>
                      </a:endParaRPr>
                    </a:p>
                  </a:txBody>
                  <a:tcPr marL="18000" marR="18000" marT="18000" marB="18000"/>
                </a:tc>
              </a:tr>
              <a:tr h="370840">
                <a:tc>
                  <a:txBody>
                    <a:bodyPr/>
                    <a:lstStyle/>
                    <a:p>
                      <a:r>
                        <a:rPr lang="ru-RU" sz="1600" b="1" dirty="0" smtClean="0"/>
                        <a:t>5. </a:t>
                      </a:r>
                      <a:r>
                        <a:rPr lang="ru-RU" sz="1600" b="1" dirty="0" smtClean="0">
                          <a:solidFill>
                            <a:srgbClr val="7030A0"/>
                          </a:solidFill>
                        </a:rPr>
                        <a:t>Ангел</a:t>
                      </a:r>
                      <a:r>
                        <a:rPr lang="ru-RU" sz="1600" b="1" dirty="0" smtClean="0"/>
                        <a:t> же, обратив речь к женщинам, сказал: не бойтесь, ибо знаю, что вы ищете Иисуса распятого; </a:t>
                      </a:r>
                    </a:p>
                    <a:p>
                      <a:r>
                        <a:rPr lang="ru-RU" sz="1600" b="1" dirty="0" smtClean="0"/>
                        <a:t>6. Его нет здесь — Он воскрес, как сказал. </a:t>
                      </a:r>
                      <a:r>
                        <a:rPr lang="ru-RU" sz="1600" b="1" dirty="0" smtClean="0">
                          <a:solidFill>
                            <a:srgbClr val="7030A0"/>
                          </a:solidFill>
                        </a:rPr>
                        <a:t>Подойдите, посмотрите место, где лежал Господь, </a:t>
                      </a:r>
                    </a:p>
                    <a:p>
                      <a:r>
                        <a:rPr lang="ru-RU" sz="1600" b="1" dirty="0" smtClean="0"/>
                        <a:t>7. и пойдите скорее, </a:t>
                      </a:r>
                      <a:r>
                        <a:rPr lang="ru-RU" sz="1600" b="1" dirty="0" smtClean="0">
                          <a:solidFill>
                            <a:srgbClr val="7030A0"/>
                          </a:solidFill>
                        </a:rPr>
                        <a:t>скажите ученикам Его</a:t>
                      </a:r>
                      <a:r>
                        <a:rPr lang="ru-RU" sz="1600" b="1" dirty="0" smtClean="0"/>
                        <a:t>, что Он воскрес из мертвых и предваряет вас в Галилее; там Его увидите. Вот, я сказал вам. </a:t>
                      </a:r>
                    </a:p>
                    <a:p>
                      <a:r>
                        <a:rPr lang="ru-RU" sz="1600" b="1" dirty="0" smtClean="0"/>
                        <a:t>8. И, выйдя поспешно из гроба, они со страхом и радостью великою </a:t>
                      </a:r>
                      <a:r>
                        <a:rPr lang="ru-RU" sz="1600" b="1" dirty="0" smtClean="0">
                          <a:solidFill>
                            <a:srgbClr val="7030A0"/>
                          </a:solidFill>
                        </a:rPr>
                        <a:t>побежали возвестить ученикам Его</a:t>
                      </a:r>
                      <a:r>
                        <a:rPr lang="ru-RU" sz="1600" b="1" dirty="0" smtClean="0"/>
                        <a:t>.</a:t>
                      </a:r>
                    </a:p>
                    <a:p>
                      <a:endParaRPr lang="ru-RU" sz="1600" dirty="0"/>
                    </a:p>
                  </a:txBody>
                  <a:tcPr marL="18000" marR="18000" marT="18000" marB="18000"/>
                </a:tc>
                <a:tc>
                  <a:txBody>
                    <a:bodyPr/>
                    <a:lstStyle/>
                    <a:p>
                      <a:r>
                        <a:rPr lang="ru-RU" sz="1600" b="1" dirty="0" smtClean="0"/>
                        <a:t>2. И </a:t>
                      </a:r>
                      <a:r>
                        <a:rPr lang="ru-RU" sz="1600" b="1" dirty="0" smtClean="0">
                          <a:solidFill>
                            <a:schemeClr val="tx1"/>
                          </a:solidFill>
                        </a:rPr>
                        <a:t>весьма рано, в первый день </a:t>
                      </a:r>
                      <a:r>
                        <a:rPr lang="ru-RU" sz="1600" b="1" dirty="0" smtClean="0"/>
                        <a:t>недели, приходят ко гробу, </a:t>
                      </a:r>
                      <a:r>
                        <a:rPr lang="ru-RU" sz="1600" b="1" dirty="0" smtClean="0">
                          <a:solidFill>
                            <a:srgbClr val="7030A0"/>
                          </a:solidFill>
                        </a:rPr>
                        <a:t>при восходе солнца</a:t>
                      </a:r>
                      <a:r>
                        <a:rPr lang="ru-RU" sz="1600" b="1" dirty="0" smtClean="0"/>
                        <a:t>, </a:t>
                      </a:r>
                    </a:p>
                    <a:p>
                      <a:r>
                        <a:rPr lang="ru-RU" sz="1600" b="1" dirty="0" smtClean="0"/>
                        <a:t>3. и говорят между собою: кто отвалит нам камень от двери гроба? </a:t>
                      </a:r>
                    </a:p>
                    <a:p>
                      <a:r>
                        <a:rPr lang="ru-RU" sz="1600" b="1" dirty="0" smtClean="0"/>
                        <a:t>4. И, взглянув, видят, что камень отвален; а он был весьма велик. </a:t>
                      </a:r>
                    </a:p>
                    <a:p>
                      <a:r>
                        <a:rPr lang="ru-RU" sz="1600" b="1" dirty="0" smtClean="0"/>
                        <a:t>5. И, войдя во гроб, </a:t>
                      </a:r>
                      <a:r>
                        <a:rPr lang="ru-RU" sz="1600" b="1" dirty="0" smtClean="0">
                          <a:solidFill>
                            <a:srgbClr val="7030A0"/>
                          </a:solidFill>
                        </a:rPr>
                        <a:t>увидели юношу, сидящего на правой стороне</a:t>
                      </a:r>
                      <a:r>
                        <a:rPr lang="ru-RU" sz="1600" b="1" dirty="0" smtClean="0"/>
                        <a:t>, облеченного в белую одежду; и ужаснулись. </a:t>
                      </a:r>
                    </a:p>
                    <a:p>
                      <a:r>
                        <a:rPr lang="ru-RU" sz="1600" b="1" dirty="0" smtClean="0"/>
                        <a:t>6. Он же говорит им: не ужасайтесь. Иисуса ищете Назарянина, распятого; Он воскрес, Его нет здесь. Вот место, где Он был положен. </a:t>
                      </a:r>
                    </a:p>
                    <a:p>
                      <a:r>
                        <a:rPr lang="ru-RU" sz="1600" b="1" dirty="0" smtClean="0"/>
                        <a:t>7. Но идите, </a:t>
                      </a:r>
                      <a:r>
                        <a:rPr lang="ru-RU" sz="1600" b="1" dirty="0" smtClean="0">
                          <a:solidFill>
                            <a:srgbClr val="7030A0"/>
                          </a:solidFill>
                        </a:rPr>
                        <a:t>скажите ученикам Его и Петру</a:t>
                      </a:r>
                      <a:r>
                        <a:rPr lang="ru-RU" sz="1600" b="1" dirty="0" smtClean="0"/>
                        <a:t>, что Он предваряет вас в Галилее; там Его увидите, как Он сказал вам. </a:t>
                      </a:r>
                    </a:p>
                    <a:p>
                      <a:r>
                        <a:rPr lang="ru-RU" sz="1600" b="1" dirty="0" smtClean="0"/>
                        <a:t>8. И, выйдя, побежали от гроба; их объял трепет и ужас, и </a:t>
                      </a:r>
                      <a:r>
                        <a:rPr lang="ru-RU" sz="1600" b="1" dirty="0" smtClean="0">
                          <a:solidFill>
                            <a:srgbClr val="7030A0"/>
                          </a:solidFill>
                        </a:rPr>
                        <a:t>никому ничего не сказали</a:t>
                      </a:r>
                      <a:r>
                        <a:rPr lang="ru-RU" sz="1600" b="1" dirty="0" smtClean="0"/>
                        <a:t>, потому что боялись. </a:t>
                      </a:r>
                      <a:endParaRPr lang="ru-RU" sz="1600" dirty="0"/>
                    </a:p>
                  </a:txBody>
                  <a:tcPr marL="18000" marR="18000" marT="18000" marB="18000"/>
                </a:tc>
                <a:tc>
                  <a:txBody>
                    <a:bodyPr/>
                    <a:lstStyle/>
                    <a:p>
                      <a:r>
                        <a:rPr lang="ru-RU" sz="1600" b="1" dirty="0" smtClean="0"/>
                        <a:t>2. но нашли камень отваленным от гроба. </a:t>
                      </a:r>
                    </a:p>
                    <a:p>
                      <a:r>
                        <a:rPr lang="ru-RU" sz="1600" b="1" dirty="0" smtClean="0"/>
                        <a:t>3. И, войдя, не нашли тела Господа Иисуса. </a:t>
                      </a:r>
                    </a:p>
                    <a:p>
                      <a:r>
                        <a:rPr lang="ru-RU" sz="1600" b="1" dirty="0" smtClean="0"/>
                        <a:t>4. Когда же недоумевали они о сем, вдруг </a:t>
                      </a:r>
                      <a:r>
                        <a:rPr lang="ru-RU" sz="1600" b="1" dirty="0" smtClean="0">
                          <a:solidFill>
                            <a:srgbClr val="7030A0"/>
                          </a:solidFill>
                        </a:rPr>
                        <a:t>предстали перед ними два мужа в одеждах блистающих</a:t>
                      </a:r>
                      <a:r>
                        <a:rPr lang="ru-RU" sz="1600" b="1" dirty="0" smtClean="0"/>
                        <a:t>. </a:t>
                      </a:r>
                    </a:p>
                    <a:p>
                      <a:r>
                        <a:rPr lang="ru-RU" sz="1600" b="1" dirty="0" smtClean="0"/>
                        <a:t>5. И когда они были в страхе и наклонили лица свои к земле, сказали им: что вы ищете живого между мертвыми? </a:t>
                      </a:r>
                    </a:p>
                    <a:p>
                      <a:r>
                        <a:rPr lang="ru-RU" sz="1600" b="1" dirty="0" smtClean="0"/>
                        <a:t>6. Его нет здесь: Он воскрес; вспомните, как Он говорил вам, когда был еще в Галилее, </a:t>
                      </a:r>
                    </a:p>
                    <a:p>
                      <a:r>
                        <a:rPr lang="ru-RU" sz="1600" b="1" dirty="0" smtClean="0"/>
                        <a:t>7. сказывая, что Сыну Человеческому надлежит быть </a:t>
                      </a:r>
                      <a:r>
                        <a:rPr lang="ru-RU" sz="1600" b="1" dirty="0" err="1" smtClean="0"/>
                        <a:t>предану</a:t>
                      </a:r>
                      <a:r>
                        <a:rPr lang="ru-RU" sz="1600" b="1" dirty="0" smtClean="0"/>
                        <a:t> в руки </a:t>
                      </a:r>
                      <a:r>
                        <a:rPr lang="ru-RU" sz="1600" b="1" dirty="0" err="1" smtClean="0"/>
                        <a:t>человеков</a:t>
                      </a:r>
                      <a:r>
                        <a:rPr lang="ru-RU" sz="1600" b="1" dirty="0" smtClean="0"/>
                        <a:t> грешников, и быть </a:t>
                      </a:r>
                      <a:r>
                        <a:rPr lang="ru-RU" sz="1600" b="1" dirty="0" err="1" smtClean="0"/>
                        <a:t>распяту</a:t>
                      </a:r>
                      <a:r>
                        <a:rPr lang="ru-RU" sz="1600" b="1" dirty="0" smtClean="0"/>
                        <a:t>, и в третий день воскреснуть. </a:t>
                      </a:r>
                    </a:p>
                    <a:p>
                      <a:r>
                        <a:rPr lang="ru-RU" sz="1600" b="1" dirty="0" smtClean="0"/>
                        <a:t>8. И вспомнили они слова Его; </a:t>
                      </a:r>
                    </a:p>
                    <a:p>
                      <a:r>
                        <a:rPr lang="ru-RU" sz="1600" b="1" dirty="0" smtClean="0"/>
                        <a:t>9. и, возвратившись от гроба, </a:t>
                      </a:r>
                      <a:r>
                        <a:rPr lang="ru-RU" sz="1600" b="1" dirty="0" smtClean="0">
                          <a:solidFill>
                            <a:srgbClr val="7030A0"/>
                          </a:solidFill>
                        </a:rPr>
                        <a:t>возвестили все это одиннадцати и всем прочим</a:t>
                      </a:r>
                      <a:r>
                        <a:rPr lang="ru-RU" sz="1600" b="1" dirty="0" smtClean="0"/>
                        <a:t>. </a:t>
                      </a:r>
                    </a:p>
                  </a:txBody>
                  <a:tcPr marL="18000" marR="18000" marT="18000" marB="18000"/>
                </a:tc>
              </a:tr>
            </a:tbl>
          </a:graphicData>
        </a:graphic>
      </p:graphicFrame>
      <p:sp>
        <p:nvSpPr>
          <p:cNvPr id="3" name="Скругленный прямоугольник 2"/>
          <p:cNvSpPr/>
          <p:nvPr/>
        </p:nvSpPr>
        <p:spPr>
          <a:xfrm>
            <a:off x="251520" y="5013176"/>
            <a:ext cx="8640960" cy="1728192"/>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кто эта «другая Мария», о которой дважды так выражается св. Матфей, повествуя о погребении Господа (27:61), а затем – о воскресении (28:1). По древнему преданию Церкви, изложенному в </a:t>
            </a:r>
            <a:r>
              <a:rPr lang="ru-RU" sz="1600" b="1" i="1" dirty="0" err="1">
                <a:solidFill>
                  <a:schemeClr val="tx1"/>
                </a:solidFill>
              </a:rPr>
              <a:t>Синаксарии</a:t>
            </a:r>
            <a:r>
              <a:rPr lang="ru-RU" sz="1600" b="1" i="1" dirty="0">
                <a:solidFill>
                  <a:schemeClr val="tx1"/>
                </a:solidFill>
              </a:rPr>
              <a:t> на день Пасхи, это была сама Божия Матерь. Почему же этого не сказано с полной определенностью? Как объясняет </a:t>
            </a:r>
            <a:r>
              <a:rPr lang="ru-RU" sz="1600" b="1" i="1" dirty="0" err="1">
                <a:solidFill>
                  <a:schemeClr val="tx1"/>
                </a:solidFill>
              </a:rPr>
              <a:t>Синаксарии</a:t>
            </a:r>
            <a:r>
              <a:rPr lang="ru-RU" sz="1600" b="1" i="1" dirty="0">
                <a:solidFill>
                  <a:schemeClr val="tx1"/>
                </a:solidFill>
              </a:rPr>
              <a:t>, «чтобы не показалось сомнительным из-за того, что свидетельство о таковом величайшем событии присвоено матери, евангелисты глаголют: </a:t>
            </a:r>
            <a:r>
              <a:rPr lang="ru-RU" sz="1600" b="1" i="1" dirty="0" err="1">
                <a:solidFill>
                  <a:schemeClr val="tx1"/>
                </a:solidFill>
              </a:rPr>
              <a:t>первее</a:t>
            </a:r>
            <a:r>
              <a:rPr lang="ru-RU" sz="1600" b="1" i="1" dirty="0">
                <a:solidFill>
                  <a:schemeClr val="tx1"/>
                </a:solidFill>
              </a:rPr>
              <a:t> </a:t>
            </a:r>
            <a:r>
              <a:rPr lang="ru-RU" sz="1600" b="1" i="1" dirty="0" err="1">
                <a:solidFill>
                  <a:schemeClr val="tx1"/>
                </a:solidFill>
              </a:rPr>
              <a:t>явися</a:t>
            </a:r>
            <a:r>
              <a:rPr lang="ru-RU" sz="1600" b="1" i="1" dirty="0">
                <a:solidFill>
                  <a:schemeClr val="tx1"/>
                </a:solidFill>
              </a:rPr>
              <a:t> </a:t>
            </a:r>
            <a:r>
              <a:rPr lang="ru-RU" sz="1600" b="1" i="1" dirty="0" err="1">
                <a:solidFill>
                  <a:schemeClr val="tx1"/>
                </a:solidFill>
              </a:rPr>
              <a:t>Магдалини</a:t>
            </a:r>
            <a:r>
              <a:rPr lang="ru-RU" sz="1600" b="1" i="1" dirty="0">
                <a:solidFill>
                  <a:schemeClr val="tx1"/>
                </a:solidFill>
              </a:rPr>
              <a:t> Марии</a:t>
            </a:r>
            <a:r>
              <a:rPr lang="ru-RU" sz="1600" b="1" i="1" dirty="0" smtClean="0">
                <a:solidFill>
                  <a:schemeClr val="tx1"/>
                </a:solidFill>
              </a:rPr>
              <a:t>».</a:t>
            </a:r>
            <a:endParaRPr lang="ru-RU" sz="1600" b="1" i="1" dirty="0">
              <a:solidFill>
                <a:schemeClr val="tx1"/>
              </a:solidFill>
            </a:endParaRPr>
          </a:p>
        </p:txBody>
      </p:sp>
      <p:sp>
        <p:nvSpPr>
          <p:cNvPr id="5" name="Скругленный прямоугольник 4"/>
          <p:cNvSpPr/>
          <p:nvPr/>
        </p:nvSpPr>
        <p:spPr>
          <a:xfrm>
            <a:off x="683568" y="188640"/>
            <a:ext cx="8064896" cy="28803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200" b="1" dirty="0">
                <a:solidFill>
                  <a:schemeClr val="tx1"/>
                </a:solidFill>
              </a:rPr>
              <a:t>Приход к пещере остальных женщин и </a:t>
            </a:r>
            <a:r>
              <a:rPr lang="ru-RU" sz="2200" b="1" dirty="0" smtClean="0">
                <a:solidFill>
                  <a:schemeClr val="tx1"/>
                </a:solidFill>
              </a:rPr>
              <a:t>явление </a:t>
            </a:r>
            <a:r>
              <a:rPr lang="ru-RU" sz="2200" b="1" dirty="0">
                <a:solidFill>
                  <a:schemeClr val="tx1"/>
                </a:solidFill>
              </a:rPr>
              <a:t>им ангелов</a:t>
            </a:r>
            <a:endParaRPr lang="ru-RU" sz="2200" dirty="0">
              <a:solidFill>
                <a:schemeClr val="tx1"/>
              </a:solidFill>
            </a:endParaRPr>
          </a:p>
        </p:txBody>
      </p:sp>
      <p:sp>
        <p:nvSpPr>
          <p:cNvPr id="2" name="Скругленный прямоугольник 1"/>
          <p:cNvSpPr/>
          <p:nvPr/>
        </p:nvSpPr>
        <p:spPr>
          <a:xfrm>
            <a:off x="251520" y="5085184"/>
            <a:ext cx="8640960" cy="1512168"/>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smtClean="0">
                <a:solidFill>
                  <a:schemeClr val="tx1"/>
                </a:solidFill>
              </a:rPr>
              <a:t>«</a:t>
            </a:r>
            <a:r>
              <a:rPr lang="ru-RU" sz="1600" b="1" i="1" dirty="0">
                <a:solidFill>
                  <a:schemeClr val="tx1"/>
                </a:solidFill>
              </a:rPr>
              <a:t>Если же Матфей говорит, что Ангел сидел на камне, а Марк, - что жены, вошедши во гроб, увидели его сидящим внутри, то сим не должно смущаться. Ибо могли они видеть Ангела, сидящего вне на камне, как сказано у Матфея, могли видеть опять его же внутри гроба, как упредившего их и вошедшего туда. Впрочем, некоторые говорят, что одни жены были упоминаемые у Матфея, другие - у Марка, а Магдалина была спутницей всех, как самая усердная и </a:t>
            </a:r>
            <a:r>
              <a:rPr lang="ru-RU" sz="1600" b="1" i="1" dirty="0" smtClean="0">
                <a:solidFill>
                  <a:schemeClr val="tx1"/>
                </a:solidFill>
              </a:rPr>
              <a:t>ревностная».</a:t>
            </a:r>
            <a:endParaRPr lang="ru-RU" sz="1600" b="1" i="1" dirty="0">
              <a:solidFill>
                <a:schemeClr val="tx1"/>
              </a:solidFill>
            </a:endParaRPr>
          </a:p>
        </p:txBody>
      </p:sp>
      <p:sp>
        <p:nvSpPr>
          <p:cNvPr id="6" name="Скругленный прямоугольник 5"/>
          <p:cNvSpPr/>
          <p:nvPr/>
        </p:nvSpPr>
        <p:spPr>
          <a:xfrm>
            <a:off x="251520" y="5661248"/>
            <a:ext cx="8640960" cy="864096"/>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«Под «Мариею, матерью Иакова», разумей Богородицу, ибо ее так называли, как мнимую мать Иакова, сына Иосифа, которого называли малым; я разумею брата Божия. Ибо был Иаков и больший, один из двенадцати, сын </a:t>
            </a:r>
            <a:r>
              <a:rPr lang="ru-RU" sz="1600" b="1" i="1" dirty="0" err="1" smtClean="0">
                <a:solidFill>
                  <a:schemeClr val="tx1"/>
                </a:solidFill>
              </a:rPr>
              <a:t>Зеведеев</a:t>
            </a:r>
            <a:r>
              <a:rPr lang="ru-RU" sz="1600" b="1" i="1" dirty="0" smtClean="0">
                <a:solidFill>
                  <a:schemeClr val="tx1"/>
                </a:solidFill>
              </a:rPr>
              <a:t>».</a:t>
            </a:r>
            <a:endParaRPr lang="ru-RU" sz="1600" b="1" i="1" dirty="0">
              <a:solidFill>
                <a:schemeClr val="tx1"/>
              </a:solidFill>
            </a:endParaRPr>
          </a:p>
        </p:txBody>
      </p:sp>
      <p:sp>
        <p:nvSpPr>
          <p:cNvPr id="7" name="Скругленный прямоугольник 6"/>
          <p:cNvSpPr/>
          <p:nvPr/>
        </p:nvSpPr>
        <p:spPr>
          <a:xfrm>
            <a:off x="251520" y="5301208"/>
            <a:ext cx="8640960" cy="1440160"/>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Аверкий</a:t>
            </a:r>
            <a:r>
              <a:rPr lang="ru-RU" sz="1600" b="1" i="1" dirty="0" smtClean="0">
                <a:solidFill>
                  <a:schemeClr val="tx1"/>
                </a:solidFill>
              </a:rPr>
              <a:t>: «</a:t>
            </a:r>
            <a:r>
              <a:rPr lang="ru-RU" sz="1600" b="1" i="1" dirty="0" err="1">
                <a:solidFill>
                  <a:schemeClr val="tx1"/>
                </a:solidFill>
              </a:rPr>
              <a:t>Саломия</a:t>
            </a:r>
            <a:r>
              <a:rPr lang="ru-RU" sz="1600" b="1" i="1" dirty="0">
                <a:solidFill>
                  <a:schemeClr val="tx1"/>
                </a:solidFill>
              </a:rPr>
              <a:t> была матерью «сынов </a:t>
            </a:r>
            <a:r>
              <a:rPr lang="ru-RU" sz="1600" b="1" i="1" dirty="0" err="1">
                <a:solidFill>
                  <a:schemeClr val="tx1"/>
                </a:solidFill>
              </a:rPr>
              <a:t>Зеведеевых</a:t>
            </a:r>
            <a:r>
              <a:rPr lang="ru-RU" sz="1600" b="1" i="1" dirty="0">
                <a:solidFill>
                  <a:schemeClr val="tx1"/>
                </a:solidFill>
              </a:rPr>
              <a:t>» – апостолов Иакова и Иоанна. Иоанна, упоминаемая св. Лукой (24:10), была жена </a:t>
            </a:r>
            <a:r>
              <a:rPr lang="ru-RU" sz="1600" b="1" i="1" dirty="0" err="1">
                <a:solidFill>
                  <a:schemeClr val="tx1"/>
                </a:solidFill>
              </a:rPr>
              <a:t>Хузы</a:t>
            </a:r>
            <a:r>
              <a:rPr lang="ru-RU" sz="1600" b="1" i="1" dirty="0">
                <a:solidFill>
                  <a:schemeClr val="tx1"/>
                </a:solidFill>
              </a:rPr>
              <a:t>, домоправителя царя Ирода. Остальные жены-мироносицы поименно не упоминаются, но св. Лука ясно говорит, что были «и </a:t>
            </a:r>
            <a:r>
              <a:rPr lang="ru-RU" sz="1600" b="1" i="1" dirty="0" err="1">
                <a:solidFill>
                  <a:schemeClr val="tx1"/>
                </a:solidFill>
              </a:rPr>
              <a:t>прочыя</a:t>
            </a:r>
            <a:r>
              <a:rPr lang="ru-RU" sz="1600" b="1" i="1" dirty="0">
                <a:solidFill>
                  <a:schemeClr val="tx1"/>
                </a:solidFill>
              </a:rPr>
              <a:t> с ними» (24:10). В числе этих «прочих» церковное предание указывает еще: Марию и Марфу, сестер Лазаря, воскрешенного Господом, Марию </a:t>
            </a:r>
            <a:r>
              <a:rPr lang="ru-RU" sz="1600" b="1" i="1" dirty="0" err="1">
                <a:solidFill>
                  <a:schemeClr val="tx1"/>
                </a:solidFill>
              </a:rPr>
              <a:t>Клеопову</a:t>
            </a:r>
            <a:r>
              <a:rPr lang="ru-RU" sz="1600" b="1" i="1" dirty="0">
                <a:solidFill>
                  <a:schemeClr val="tx1"/>
                </a:solidFill>
              </a:rPr>
              <a:t> и Сусанну, а также и многих других</a:t>
            </a:r>
            <a:r>
              <a:rPr lang="ru-RU" sz="1600" b="1" i="1" dirty="0" smtClean="0">
                <a:solidFill>
                  <a:schemeClr val="tx1"/>
                </a:solidFill>
              </a:rPr>
              <a:t>».</a:t>
            </a:r>
            <a:endParaRPr lang="ru-RU" sz="1600" b="1" i="1" dirty="0">
              <a:solidFill>
                <a:schemeClr val="tx1"/>
              </a:solidFill>
            </a:endParaRPr>
          </a:p>
        </p:txBody>
      </p:sp>
      <p:sp>
        <p:nvSpPr>
          <p:cNvPr id="8" name="Скругленный прямоугольник 7"/>
          <p:cNvSpPr/>
          <p:nvPr/>
        </p:nvSpPr>
        <p:spPr>
          <a:xfrm>
            <a:off x="251520" y="4509120"/>
            <a:ext cx="8640960" cy="2232248"/>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dirty="0" err="1" smtClean="0">
                <a:solidFill>
                  <a:schemeClr val="tx1"/>
                </a:solidFill>
              </a:rPr>
              <a:t>Глатков</a:t>
            </a:r>
            <a:r>
              <a:rPr lang="ru-RU" sz="1500" b="1" dirty="0" smtClean="0">
                <a:solidFill>
                  <a:schemeClr val="tx1"/>
                </a:solidFill>
              </a:rPr>
              <a:t>: </a:t>
            </a:r>
            <a:r>
              <a:rPr lang="ru-RU" sz="1500" b="1" i="1" dirty="0" smtClean="0">
                <a:solidFill>
                  <a:schemeClr val="tx1"/>
                </a:solidFill>
              </a:rPr>
              <a:t>«разноречие </a:t>
            </a:r>
            <a:r>
              <a:rPr lang="ru-RU" sz="1500" b="1" i="1" dirty="0">
                <a:solidFill>
                  <a:schemeClr val="tx1"/>
                </a:solidFill>
              </a:rPr>
              <a:t>касается </a:t>
            </a:r>
            <a:r>
              <a:rPr lang="ru-RU" sz="1500" b="1" i="1" dirty="0" smtClean="0">
                <a:solidFill>
                  <a:schemeClr val="tx1"/>
                </a:solidFill>
              </a:rPr>
              <a:t>числа </a:t>
            </a:r>
            <a:r>
              <a:rPr lang="ru-RU" sz="1500" b="1" i="1" dirty="0">
                <a:solidFill>
                  <a:schemeClr val="tx1"/>
                </a:solidFill>
              </a:rPr>
              <a:t>ангелов и места, где они явились. Евангелисты Матфей и Марк говорят о явлении одного ангела, которого Матфей называет ангелом, а Марк — юношей; Евангелист же Лука говорит, что явились им два мужа. Различие в названиях (ангел, юноша, муж) не имеет существенного значения. Ангелы как невидимые духи должны принять какой-нибудь вид, когда являются людям; но так как в данном случае они явились в ослепительном блеске, вследствие чего пораженные этим чудным явлением женщины наклонили лица свои к земле (</a:t>
            </a:r>
            <a:r>
              <a:rPr lang="ru-RU" sz="1500" b="1" i="1" u="sng" dirty="0" err="1">
                <a:solidFill>
                  <a:schemeClr val="tx1"/>
                </a:solidFill>
              </a:rPr>
              <a:t>Лк</a:t>
            </a:r>
            <a:r>
              <a:rPr lang="ru-RU" sz="1500" b="1" i="1" u="sng" dirty="0">
                <a:solidFill>
                  <a:schemeClr val="tx1"/>
                </a:solidFill>
              </a:rPr>
              <a:t>. 24:5</a:t>
            </a:r>
            <a:r>
              <a:rPr lang="ru-RU" sz="1500" b="1" i="1" dirty="0">
                <a:solidFill>
                  <a:schemeClr val="tx1"/>
                </a:solidFill>
              </a:rPr>
              <a:t>), то весьма возможно, что говоривший ангел одним показался юношей, а другим мужем; весьма возможно также, что одни женщины рассмотрели одного только явившегося в таком виде ангела, а другие — </a:t>
            </a:r>
            <a:r>
              <a:rPr lang="ru-RU" sz="1500" b="1" i="1" dirty="0" smtClean="0">
                <a:solidFill>
                  <a:schemeClr val="tx1"/>
                </a:solidFill>
              </a:rPr>
              <a:t>двух».</a:t>
            </a:r>
            <a:endParaRPr lang="ru-RU" sz="1500" b="1" i="1" dirty="0">
              <a:solidFill>
                <a:schemeClr val="tx1"/>
              </a:solidFill>
            </a:endParaRPr>
          </a:p>
        </p:txBody>
      </p:sp>
      <p:sp>
        <p:nvSpPr>
          <p:cNvPr id="10" name="Скругленный прямоугольник 9"/>
          <p:cNvSpPr/>
          <p:nvPr/>
        </p:nvSpPr>
        <p:spPr>
          <a:xfrm>
            <a:off x="251520" y="4653136"/>
            <a:ext cx="8640960" cy="1008112"/>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«Он называет Иисуса Христа «Распятым», ибо не стыдится Креста, который есть спасение </a:t>
            </a:r>
            <a:r>
              <a:rPr lang="ru-RU" sz="1600" b="1" i="1" dirty="0" err="1">
                <a:solidFill>
                  <a:schemeClr val="tx1"/>
                </a:solidFill>
              </a:rPr>
              <a:t>человеков</a:t>
            </a:r>
            <a:r>
              <a:rPr lang="ru-RU" sz="1600" b="1" i="1" dirty="0">
                <a:solidFill>
                  <a:schemeClr val="tx1"/>
                </a:solidFill>
              </a:rPr>
              <a:t> и основание всех благ. «Он воскрес»; из чего это видно? Из того, что «Его нет здесь». И хотите ли увериться? «Вот место, где Он был положен». Для того и отвалил он камень, чтобы показать это </a:t>
            </a:r>
            <a:r>
              <a:rPr lang="ru-RU" sz="1600" b="1" i="1" dirty="0" smtClean="0">
                <a:solidFill>
                  <a:schemeClr val="tx1"/>
                </a:solidFill>
              </a:rPr>
              <a:t>место».</a:t>
            </a:r>
            <a:endParaRPr lang="ru-RU" sz="1600" b="1" i="1" dirty="0">
              <a:solidFill>
                <a:schemeClr val="tx1"/>
              </a:solidFill>
            </a:endParaRPr>
          </a:p>
        </p:txBody>
      </p:sp>
      <p:sp>
        <p:nvSpPr>
          <p:cNvPr id="9" name="Скругленный прямоугольник 8"/>
          <p:cNvSpPr/>
          <p:nvPr/>
        </p:nvSpPr>
        <p:spPr>
          <a:xfrm>
            <a:off x="251520" y="2132856"/>
            <a:ext cx="8640960" cy="1080120"/>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a:solidFill>
                  <a:schemeClr val="tx1"/>
                </a:solidFill>
              </a:rPr>
              <a:t>: «Сказал женам: Не бойтесь вы, то есть стражи достойны, чтобы бояться, вы же, ученицы Господни, не бойтесь. После того как освобождает их от страха, благовествует им о воскресении, ибо и следовало сначала изгнать страх, а затем </a:t>
            </a:r>
            <a:r>
              <a:rPr lang="ru-RU" sz="1600" b="1" i="1" dirty="0" smtClean="0">
                <a:solidFill>
                  <a:schemeClr val="tx1"/>
                </a:solidFill>
              </a:rPr>
              <a:t>благовествовать».</a:t>
            </a:r>
            <a:endParaRPr lang="ru-RU" sz="1600" b="1" i="1" dirty="0">
              <a:solidFill>
                <a:schemeClr val="tx1"/>
              </a:solidFill>
            </a:endParaRPr>
          </a:p>
        </p:txBody>
      </p:sp>
      <p:sp>
        <p:nvSpPr>
          <p:cNvPr id="11" name="Скругленный прямоугольник 10"/>
          <p:cNvSpPr/>
          <p:nvPr/>
        </p:nvSpPr>
        <p:spPr>
          <a:xfrm>
            <a:off x="251520" y="5085184"/>
            <a:ext cx="8640960" cy="1440160"/>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«Петра отделяет от учеников или как верховного, именуя его особо от тех, по преимуществу, или вот почему: так как Петр отрекся, то если бы жены сказали, что им велено возвестить только ученикам, - он сказал бы: я отрекся, следовательно, уже не ученик Его, а потому Господь отверг меня и </a:t>
            </a:r>
            <a:r>
              <a:rPr lang="ru-RU" sz="1600" b="1" i="1" dirty="0" err="1">
                <a:solidFill>
                  <a:schemeClr val="tx1"/>
                </a:solidFill>
              </a:rPr>
              <a:t>возгнушался</a:t>
            </a:r>
            <a:r>
              <a:rPr lang="ru-RU" sz="1600" b="1" i="1" dirty="0">
                <a:solidFill>
                  <a:schemeClr val="tx1"/>
                </a:solidFill>
              </a:rPr>
              <a:t> мною; поэтому Ангел и присовокупил: «и Петру», чтобы не смутился Петр той мыслью, что будто он не удостоен и слова как отрекшийся и потому уже недостойный быть в числе </a:t>
            </a:r>
            <a:r>
              <a:rPr lang="ru-RU" sz="1600" b="1" i="1" dirty="0" smtClean="0">
                <a:solidFill>
                  <a:schemeClr val="tx1"/>
                </a:solidFill>
              </a:rPr>
              <a:t>учеников».</a:t>
            </a:r>
            <a:endParaRPr lang="ru-RU" sz="1600" b="1" i="1" dirty="0">
              <a:solidFill>
                <a:schemeClr val="tx1"/>
              </a:solidFill>
            </a:endParaRPr>
          </a:p>
        </p:txBody>
      </p:sp>
      <p:sp>
        <p:nvSpPr>
          <p:cNvPr id="12" name="Скругленный прямоугольник 11"/>
          <p:cNvSpPr/>
          <p:nvPr/>
        </p:nvSpPr>
        <p:spPr>
          <a:xfrm>
            <a:off x="251520" y="3501008"/>
            <a:ext cx="8640960" cy="1368152"/>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«Посылает же их «в Галилею», отводя их от смятения и великого страха со стороны иудеев. Тогда объял жен «трепет и ужас», то есть они поражены были и видением Ангела, и страхом Воскресения, и потому «никому ничего не сказали, потому что боялись». Или боялись они иудеев, или одержимы были страхом от видения до того, что как бы потеряли разум. Потому и ничего никому не сказали, забыв все, что </a:t>
            </a:r>
            <a:r>
              <a:rPr lang="ru-RU" sz="1600" b="1" i="1" dirty="0" smtClean="0">
                <a:solidFill>
                  <a:schemeClr val="tx1"/>
                </a:solidFill>
              </a:rPr>
              <a:t>слышали».</a:t>
            </a:r>
            <a:endParaRPr lang="ru-RU" sz="1600" b="1" i="1" dirty="0">
              <a:solidFill>
                <a:schemeClr val="tx1"/>
              </a:solidFill>
            </a:endParaRPr>
          </a:p>
        </p:txBody>
      </p:sp>
    </p:spTree>
    <p:extLst>
      <p:ext uri="{BB962C8B-B14F-4D97-AF65-F5344CB8AC3E}">
        <p14:creationId xmlns:p14="http://schemas.microsoft.com/office/powerpoint/2010/main" val="2967218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par>
                          <p:cTn id="21" fill="hold">
                            <p:stCondLst>
                              <p:cond delay="500"/>
                            </p:stCondLst>
                            <p:childTnLst>
                              <p:par>
                                <p:cTn id="22" presetID="22" presetClass="entr" presetSubtype="4" fill="hold" grpId="0" nodeType="after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down)">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6"/>
                                        </p:tgtEl>
                                      </p:cBhvr>
                                    </p:animEffect>
                                    <p:set>
                                      <p:cBhvr>
                                        <p:cTn id="29" dur="1" fill="hold">
                                          <p:stCondLst>
                                            <p:cond delay="499"/>
                                          </p:stCondLst>
                                        </p:cTn>
                                        <p:tgtEl>
                                          <p:spTgt spid="6"/>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wipe(down)">
                                      <p:cBhvr>
                                        <p:cTn id="34" dur="500"/>
                                        <p:tgtEl>
                                          <p:spTgt spid="7"/>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7"/>
                                        </p:tgtEl>
                                      </p:cBhvr>
                                    </p:animEffect>
                                    <p:set>
                                      <p:cBhvr>
                                        <p:cTn id="39" dur="1" fill="hold">
                                          <p:stCondLst>
                                            <p:cond delay="499"/>
                                          </p:stCondLst>
                                        </p:cTn>
                                        <p:tgtEl>
                                          <p:spTgt spid="7"/>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wipe(down)">
                                      <p:cBhvr>
                                        <p:cTn id="44" dur="500"/>
                                        <p:tgtEl>
                                          <p:spTgt spid="8"/>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xit" presetSubtype="0" fill="hold" grpId="1" nodeType="clickEffect">
                                  <p:stCondLst>
                                    <p:cond delay="0"/>
                                  </p:stCondLst>
                                  <p:childTnLst>
                                    <p:animEffect transition="out" filter="fade">
                                      <p:cBhvr>
                                        <p:cTn id="48" dur="500"/>
                                        <p:tgtEl>
                                          <p:spTgt spid="8"/>
                                        </p:tgtEl>
                                      </p:cBhvr>
                                    </p:animEffect>
                                    <p:set>
                                      <p:cBhvr>
                                        <p:cTn id="49" dur="1" fill="hold">
                                          <p:stCondLst>
                                            <p:cond delay="499"/>
                                          </p:stCondLst>
                                        </p:cTn>
                                        <p:tgtEl>
                                          <p:spTgt spid="8"/>
                                        </p:tgtEl>
                                        <p:attrNameLst>
                                          <p:attrName>style.visibility</p:attrName>
                                        </p:attrNameLst>
                                      </p:cBhvr>
                                      <p:to>
                                        <p:strVal val="hidden"/>
                                      </p:to>
                                    </p:set>
                                  </p:childTnLst>
                                </p:cTn>
                              </p:par>
                            </p:childTnLst>
                          </p:cTn>
                        </p:par>
                        <p:par>
                          <p:cTn id="50" fill="hold">
                            <p:stCondLst>
                              <p:cond delay="500"/>
                            </p:stCondLst>
                            <p:childTnLst>
                              <p:par>
                                <p:cTn id="51" presetID="22" presetClass="entr" presetSubtype="4" fill="hold" grpId="0" nodeType="afterEffect">
                                  <p:stCondLst>
                                    <p:cond delay="0"/>
                                  </p:stCondLst>
                                  <p:childTnLst>
                                    <p:set>
                                      <p:cBhvr>
                                        <p:cTn id="52" dur="1" fill="hold">
                                          <p:stCondLst>
                                            <p:cond delay="0"/>
                                          </p:stCondLst>
                                        </p:cTn>
                                        <p:tgtEl>
                                          <p:spTgt spid="2"/>
                                        </p:tgtEl>
                                        <p:attrNameLst>
                                          <p:attrName>style.visibility</p:attrName>
                                        </p:attrNameLst>
                                      </p:cBhvr>
                                      <p:to>
                                        <p:strVal val="visible"/>
                                      </p:to>
                                    </p:set>
                                    <p:animEffect transition="in" filter="wipe(down)">
                                      <p:cBhvr>
                                        <p:cTn id="53" dur="500"/>
                                        <p:tgtEl>
                                          <p:spTgt spid="2"/>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xit" presetSubtype="0" fill="hold" grpId="1" nodeType="clickEffect">
                                  <p:stCondLst>
                                    <p:cond delay="0"/>
                                  </p:stCondLst>
                                  <p:childTnLst>
                                    <p:animEffect transition="out" filter="fade">
                                      <p:cBhvr>
                                        <p:cTn id="57" dur="500"/>
                                        <p:tgtEl>
                                          <p:spTgt spid="2"/>
                                        </p:tgtEl>
                                      </p:cBhvr>
                                    </p:animEffect>
                                    <p:set>
                                      <p:cBhvr>
                                        <p:cTn id="58" dur="1" fill="hold">
                                          <p:stCondLst>
                                            <p:cond delay="499"/>
                                          </p:stCondLst>
                                        </p:cTn>
                                        <p:tgtEl>
                                          <p:spTgt spid="2"/>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9"/>
                                        </p:tgtEl>
                                        <p:attrNameLst>
                                          <p:attrName>style.visibility</p:attrName>
                                        </p:attrNameLst>
                                      </p:cBhvr>
                                      <p:to>
                                        <p:strVal val="visible"/>
                                      </p:to>
                                    </p:set>
                                    <p:animEffect transition="in" filter="wipe(down)">
                                      <p:cBhvr>
                                        <p:cTn id="63" dur="500"/>
                                        <p:tgtEl>
                                          <p:spTgt spid="9"/>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xit" presetSubtype="0" fill="hold" grpId="1" nodeType="clickEffect">
                                  <p:stCondLst>
                                    <p:cond delay="0"/>
                                  </p:stCondLst>
                                  <p:childTnLst>
                                    <p:animEffect transition="out" filter="fade">
                                      <p:cBhvr>
                                        <p:cTn id="67" dur="500"/>
                                        <p:tgtEl>
                                          <p:spTgt spid="9"/>
                                        </p:tgtEl>
                                      </p:cBhvr>
                                    </p:animEffect>
                                    <p:set>
                                      <p:cBhvr>
                                        <p:cTn id="68" dur="1" fill="hold">
                                          <p:stCondLst>
                                            <p:cond delay="499"/>
                                          </p:stCondLst>
                                        </p:cTn>
                                        <p:tgtEl>
                                          <p:spTgt spid="9"/>
                                        </p:tgtEl>
                                        <p:attrNameLst>
                                          <p:attrName>style.visibility</p:attrName>
                                        </p:attrNameLst>
                                      </p:cBhvr>
                                      <p:to>
                                        <p:strVal val="hidden"/>
                                      </p:to>
                                    </p:set>
                                  </p:childTnLst>
                                </p:cTn>
                              </p:par>
                            </p:childTnLst>
                          </p:cTn>
                        </p:par>
                        <p:par>
                          <p:cTn id="69" fill="hold">
                            <p:stCondLst>
                              <p:cond delay="500"/>
                            </p:stCondLst>
                            <p:childTnLst>
                              <p:par>
                                <p:cTn id="70" presetID="22" presetClass="entr" presetSubtype="4" fill="hold" grpId="0" nodeType="afterEffect">
                                  <p:stCondLst>
                                    <p:cond delay="0"/>
                                  </p:stCondLst>
                                  <p:childTnLst>
                                    <p:set>
                                      <p:cBhvr>
                                        <p:cTn id="71" dur="1" fill="hold">
                                          <p:stCondLst>
                                            <p:cond delay="0"/>
                                          </p:stCondLst>
                                        </p:cTn>
                                        <p:tgtEl>
                                          <p:spTgt spid="10"/>
                                        </p:tgtEl>
                                        <p:attrNameLst>
                                          <p:attrName>style.visibility</p:attrName>
                                        </p:attrNameLst>
                                      </p:cBhvr>
                                      <p:to>
                                        <p:strVal val="visible"/>
                                      </p:to>
                                    </p:set>
                                    <p:animEffect transition="in" filter="wipe(down)">
                                      <p:cBhvr>
                                        <p:cTn id="72" dur="500"/>
                                        <p:tgtEl>
                                          <p:spTgt spid="10"/>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xit" presetSubtype="0" fill="hold" grpId="1" nodeType="clickEffect">
                                  <p:stCondLst>
                                    <p:cond delay="0"/>
                                  </p:stCondLst>
                                  <p:childTnLst>
                                    <p:animEffect transition="out" filter="fade">
                                      <p:cBhvr>
                                        <p:cTn id="76" dur="500"/>
                                        <p:tgtEl>
                                          <p:spTgt spid="10"/>
                                        </p:tgtEl>
                                      </p:cBhvr>
                                    </p:animEffect>
                                    <p:set>
                                      <p:cBhvr>
                                        <p:cTn id="77" dur="1" fill="hold">
                                          <p:stCondLst>
                                            <p:cond delay="499"/>
                                          </p:stCondLst>
                                        </p:cTn>
                                        <p:tgtEl>
                                          <p:spTgt spid="10"/>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11"/>
                                        </p:tgtEl>
                                        <p:attrNameLst>
                                          <p:attrName>style.visibility</p:attrName>
                                        </p:attrNameLst>
                                      </p:cBhvr>
                                      <p:to>
                                        <p:strVal val="visible"/>
                                      </p:to>
                                    </p:set>
                                    <p:animEffect transition="in" filter="wipe(down)">
                                      <p:cBhvr>
                                        <p:cTn id="82" dur="500"/>
                                        <p:tgtEl>
                                          <p:spTgt spid="11"/>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xit" presetSubtype="0" fill="hold" grpId="1" nodeType="clickEffect">
                                  <p:stCondLst>
                                    <p:cond delay="0"/>
                                  </p:stCondLst>
                                  <p:childTnLst>
                                    <p:animEffect transition="out" filter="fade">
                                      <p:cBhvr>
                                        <p:cTn id="86" dur="500"/>
                                        <p:tgtEl>
                                          <p:spTgt spid="11"/>
                                        </p:tgtEl>
                                      </p:cBhvr>
                                    </p:animEffect>
                                    <p:set>
                                      <p:cBhvr>
                                        <p:cTn id="87" dur="1" fill="hold">
                                          <p:stCondLst>
                                            <p:cond delay="499"/>
                                          </p:stCondLst>
                                        </p:cTn>
                                        <p:tgtEl>
                                          <p:spTgt spid="11"/>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22" presetClass="entr" presetSubtype="4" fill="hold" grpId="0" nodeType="clickEffect">
                                  <p:stCondLst>
                                    <p:cond delay="0"/>
                                  </p:stCondLst>
                                  <p:childTnLst>
                                    <p:set>
                                      <p:cBhvr>
                                        <p:cTn id="91" dur="1" fill="hold">
                                          <p:stCondLst>
                                            <p:cond delay="0"/>
                                          </p:stCondLst>
                                        </p:cTn>
                                        <p:tgtEl>
                                          <p:spTgt spid="12"/>
                                        </p:tgtEl>
                                        <p:attrNameLst>
                                          <p:attrName>style.visibility</p:attrName>
                                        </p:attrNameLst>
                                      </p:cBhvr>
                                      <p:to>
                                        <p:strVal val="visible"/>
                                      </p:to>
                                    </p:set>
                                    <p:animEffect transition="in" filter="wipe(down)">
                                      <p:cBhvr>
                                        <p:cTn id="92" dur="500"/>
                                        <p:tgtEl>
                                          <p:spTgt spid="12"/>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xit" presetSubtype="0" fill="hold" grpId="1" nodeType="clickEffect">
                                  <p:stCondLst>
                                    <p:cond delay="0"/>
                                  </p:stCondLst>
                                  <p:childTnLst>
                                    <p:animEffect transition="out" filter="fade">
                                      <p:cBhvr>
                                        <p:cTn id="96" dur="500"/>
                                        <p:tgtEl>
                                          <p:spTgt spid="12"/>
                                        </p:tgtEl>
                                      </p:cBhvr>
                                    </p:animEffect>
                                    <p:set>
                                      <p:cBhvr>
                                        <p:cTn id="97"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5" grpId="0" animBg="1"/>
      <p:bldP spid="2" grpId="0" animBg="1"/>
      <p:bldP spid="2" grpId="1" animBg="1"/>
      <p:bldP spid="6" grpId="0" animBg="1"/>
      <p:bldP spid="6" grpId="1" animBg="1"/>
      <p:bldP spid="7" grpId="0" animBg="1"/>
      <p:bldP spid="7" grpId="1" animBg="1"/>
      <p:bldP spid="8" grpId="0" animBg="1"/>
      <p:bldP spid="8" grpId="1" animBg="1"/>
      <p:bldP spid="10" grpId="0" animBg="1"/>
      <p:bldP spid="10" grpId="1" animBg="1"/>
      <p:bldP spid="9" grpId="0" animBg="1"/>
      <p:bldP spid="9" grpId="1" animBg="1"/>
      <p:bldP spid="11" grpId="0" animBg="1"/>
      <p:bldP spid="11" grpId="1" animBg="1"/>
      <p:bldP spid="12" grpId="0" animBg="1"/>
      <p:bldP spid="12"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pattFill prst="ltUpDiag">
          <a:fgClr>
            <a:schemeClr val="tx2">
              <a:lumMod val="40000"/>
              <a:lumOff val="6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207546038"/>
              </p:ext>
            </p:extLst>
          </p:nvPr>
        </p:nvGraphicFramePr>
        <p:xfrm>
          <a:off x="251520" y="908720"/>
          <a:ext cx="8640960" cy="3529920"/>
        </p:xfrm>
        <a:graphic>
          <a:graphicData uri="http://schemas.openxmlformats.org/drawingml/2006/table">
            <a:tbl>
              <a:tblPr firstRow="1" bandRow="1">
                <a:tableStyleId>{5C22544A-7EE6-4342-B048-85BDC9FD1C3A}</a:tableStyleId>
              </a:tblPr>
              <a:tblGrid>
                <a:gridCol w="3024336"/>
                <a:gridCol w="5616624"/>
              </a:tblGrid>
              <a:tr h="324000">
                <a:tc>
                  <a:txBody>
                    <a:bodyPr/>
                    <a:lstStyle/>
                    <a:p>
                      <a:pPr algn="ctr"/>
                      <a:r>
                        <a:rPr lang="ru-RU" sz="1600" dirty="0" err="1" smtClean="0">
                          <a:solidFill>
                            <a:schemeClr val="tx1"/>
                          </a:solidFill>
                        </a:rPr>
                        <a:t>Лк</a:t>
                      </a:r>
                      <a:r>
                        <a:rPr lang="ru-RU" sz="1600" dirty="0" smtClean="0">
                          <a:solidFill>
                            <a:schemeClr val="tx1"/>
                          </a:solidFill>
                        </a:rPr>
                        <a:t>. 24, 10-12</a:t>
                      </a:r>
                      <a:endParaRPr lang="ru-RU" sz="1600" dirty="0">
                        <a:solidFill>
                          <a:schemeClr val="tx1"/>
                        </a:solidFill>
                      </a:endParaRPr>
                    </a:p>
                  </a:txBody>
                  <a:tcPr marL="18000" marR="18000" marT="18000" marB="18000"/>
                </a:tc>
                <a:tc>
                  <a:txBody>
                    <a:bodyPr/>
                    <a:lstStyle/>
                    <a:p>
                      <a:pPr algn="ctr"/>
                      <a:r>
                        <a:rPr lang="ru-RU" sz="1600" dirty="0" smtClean="0">
                          <a:solidFill>
                            <a:schemeClr val="tx1"/>
                          </a:solidFill>
                        </a:rPr>
                        <a:t>Ин. 20, 4-10</a:t>
                      </a:r>
                      <a:endParaRPr lang="ru-RU" sz="1600" dirty="0">
                        <a:solidFill>
                          <a:schemeClr val="tx1"/>
                        </a:solidFill>
                      </a:endParaRPr>
                    </a:p>
                  </a:txBody>
                  <a:tcPr marL="18000" marR="18000" marT="18000" marB="18000"/>
                </a:tc>
              </a:tr>
              <a:tr h="370840">
                <a:tc>
                  <a:txBody>
                    <a:bodyPr/>
                    <a:lstStyle/>
                    <a:p>
                      <a:r>
                        <a:rPr lang="ru-RU" sz="1600" b="1" dirty="0" smtClean="0"/>
                        <a:t>10. То были </a:t>
                      </a:r>
                      <a:r>
                        <a:rPr lang="ru-RU" sz="1600" b="1" dirty="0" smtClean="0">
                          <a:solidFill>
                            <a:srgbClr val="7030A0"/>
                          </a:solidFill>
                        </a:rPr>
                        <a:t>Магдалина Мария</a:t>
                      </a:r>
                      <a:r>
                        <a:rPr lang="ru-RU" sz="1600" b="1" dirty="0" smtClean="0"/>
                        <a:t>, и </a:t>
                      </a:r>
                      <a:r>
                        <a:rPr lang="ru-RU" sz="1600" b="1" dirty="0" smtClean="0">
                          <a:solidFill>
                            <a:srgbClr val="7030A0"/>
                          </a:solidFill>
                        </a:rPr>
                        <a:t>Иоанна</a:t>
                      </a:r>
                      <a:r>
                        <a:rPr lang="ru-RU" sz="1600" b="1" dirty="0" smtClean="0"/>
                        <a:t>, и </a:t>
                      </a:r>
                      <a:r>
                        <a:rPr lang="ru-RU" sz="1600" b="1" dirty="0" smtClean="0">
                          <a:solidFill>
                            <a:srgbClr val="7030A0"/>
                          </a:solidFill>
                        </a:rPr>
                        <a:t>Мария, мать Иакова</a:t>
                      </a:r>
                      <a:r>
                        <a:rPr lang="ru-RU" sz="1600" b="1" dirty="0" smtClean="0"/>
                        <a:t>, и другие с ними, которые сказали о сем Апостолам. </a:t>
                      </a:r>
                    </a:p>
                    <a:p>
                      <a:r>
                        <a:rPr lang="ru-RU" sz="1600" b="1" dirty="0" smtClean="0"/>
                        <a:t>11. И показались им слова их пустыми, и </a:t>
                      </a:r>
                      <a:r>
                        <a:rPr lang="ru-RU" sz="1600" b="1" dirty="0" smtClean="0">
                          <a:solidFill>
                            <a:srgbClr val="7030A0"/>
                          </a:solidFill>
                        </a:rPr>
                        <a:t>не поверили им</a:t>
                      </a:r>
                      <a:r>
                        <a:rPr lang="ru-RU" sz="1600" b="1" dirty="0" smtClean="0"/>
                        <a:t>. </a:t>
                      </a:r>
                    </a:p>
                    <a:p>
                      <a:r>
                        <a:rPr lang="ru-RU" sz="1600" b="1" dirty="0" smtClean="0"/>
                        <a:t>12. Но Петр, встав, побежал ко гробу и, наклонившись, увидел только пелены лежащие, и пошел назад, </a:t>
                      </a:r>
                      <a:r>
                        <a:rPr lang="ru-RU" sz="1600" b="1" dirty="0" smtClean="0">
                          <a:solidFill>
                            <a:srgbClr val="7030A0"/>
                          </a:solidFill>
                        </a:rPr>
                        <a:t>дивясь сам в себе происшедшему. </a:t>
                      </a:r>
                    </a:p>
                  </a:txBody>
                  <a:tcPr marL="18000" marR="18000" marT="18000" marB="18000"/>
                </a:tc>
                <a:tc>
                  <a:txBody>
                    <a:bodyPr/>
                    <a:lstStyle/>
                    <a:p>
                      <a:r>
                        <a:rPr lang="ru-RU" sz="1600" b="1" dirty="0" smtClean="0"/>
                        <a:t>4. Они побежали оба вместе; но другой ученик бежал скорее Петра, и пришел ко гробу первый. </a:t>
                      </a:r>
                    </a:p>
                    <a:p>
                      <a:r>
                        <a:rPr lang="ru-RU" sz="1600" b="1" dirty="0" smtClean="0"/>
                        <a:t>5. И, </a:t>
                      </a:r>
                      <a:r>
                        <a:rPr lang="ru-RU" sz="1600" b="1" dirty="0" smtClean="0">
                          <a:solidFill>
                            <a:srgbClr val="7030A0"/>
                          </a:solidFill>
                        </a:rPr>
                        <a:t>наклонившись</a:t>
                      </a:r>
                      <a:r>
                        <a:rPr lang="ru-RU" sz="1600" b="1" dirty="0" smtClean="0"/>
                        <a:t>, увидел лежащие пелены; но не вошел во гроб. </a:t>
                      </a:r>
                    </a:p>
                    <a:p>
                      <a:r>
                        <a:rPr lang="ru-RU" sz="1600" b="1" dirty="0" smtClean="0"/>
                        <a:t>6. Вслед за ним приходит Симон Петр, и входит во гроб, и видит одни пелены лежащие, </a:t>
                      </a:r>
                    </a:p>
                    <a:p>
                      <a:r>
                        <a:rPr lang="ru-RU" sz="1600" b="1" dirty="0" smtClean="0"/>
                        <a:t>7. и плат, который был на главе Его, не с пеленами лежащий, но особо свитый на другом месте. </a:t>
                      </a:r>
                    </a:p>
                    <a:p>
                      <a:r>
                        <a:rPr lang="ru-RU" sz="1600" b="1" dirty="0" smtClean="0"/>
                        <a:t>8. Тогда вошел и другой ученик, прежде пришедший ко гробу, и увидел, </a:t>
                      </a:r>
                      <a:r>
                        <a:rPr lang="ru-RU" sz="1600" b="1" dirty="0" smtClean="0">
                          <a:solidFill>
                            <a:srgbClr val="7030A0"/>
                          </a:solidFill>
                        </a:rPr>
                        <a:t>и уверовал</a:t>
                      </a:r>
                      <a:r>
                        <a:rPr lang="ru-RU" sz="1600" b="1" dirty="0" smtClean="0"/>
                        <a:t>. </a:t>
                      </a:r>
                    </a:p>
                    <a:p>
                      <a:r>
                        <a:rPr lang="ru-RU" sz="1600" b="1" dirty="0" smtClean="0"/>
                        <a:t>9. Ибо они еще не знали из Писания, что Ему надлежало воскреснуть из мертвых. </a:t>
                      </a:r>
                    </a:p>
                    <a:p>
                      <a:r>
                        <a:rPr lang="ru-RU" sz="1600" b="1" dirty="0" smtClean="0"/>
                        <a:t>10. Итак ученики опять возвратились к себе. </a:t>
                      </a:r>
                    </a:p>
                  </a:txBody>
                  <a:tcPr marL="18000" marR="18000" marT="18000" marB="18000"/>
                </a:tc>
              </a:tr>
            </a:tbl>
          </a:graphicData>
        </a:graphic>
      </p:graphicFrame>
      <p:sp>
        <p:nvSpPr>
          <p:cNvPr id="5" name="Скругленный прямоугольник 4"/>
          <p:cNvSpPr/>
          <p:nvPr/>
        </p:nvSpPr>
        <p:spPr>
          <a:xfrm>
            <a:off x="1475656" y="260648"/>
            <a:ext cx="5976664" cy="36004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smtClean="0">
                <a:solidFill>
                  <a:schemeClr val="tx1"/>
                </a:solidFill>
              </a:rPr>
              <a:t>Приход  ко гробу  ап. Иоанна и ап. Петра</a:t>
            </a:r>
            <a:endParaRPr lang="ru-RU" sz="2400" dirty="0">
              <a:solidFill>
                <a:schemeClr val="tx1"/>
              </a:solidFill>
            </a:endParaRPr>
          </a:p>
        </p:txBody>
      </p:sp>
      <p:sp>
        <p:nvSpPr>
          <p:cNvPr id="2" name="Скругленный прямоугольник 1"/>
          <p:cNvSpPr/>
          <p:nvPr/>
        </p:nvSpPr>
        <p:spPr>
          <a:xfrm>
            <a:off x="251520" y="4653136"/>
            <a:ext cx="8640960" cy="1008112"/>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«Когда </a:t>
            </a:r>
            <a:r>
              <a:rPr lang="ru-RU" sz="1600" b="1" i="1" dirty="0">
                <a:solidFill>
                  <a:schemeClr val="tx1"/>
                </a:solidFill>
              </a:rPr>
              <a:t>они возвратились от гроба и рассказали об этом апостолам, то их почли мечтательницами. Так, по природе, невероятным кажется людям чудо воскресения! Впрочем, Петр не медлит, как и огонь, принявшийся за вещество, но бежит ко гробу и видит только пелены </a:t>
            </a:r>
            <a:r>
              <a:rPr lang="ru-RU" sz="1600" b="1" i="1" dirty="0" smtClean="0">
                <a:solidFill>
                  <a:schemeClr val="tx1"/>
                </a:solidFill>
              </a:rPr>
              <a:t>лежащие».</a:t>
            </a:r>
            <a:endParaRPr lang="ru-RU" sz="1600" b="1" i="1" dirty="0">
              <a:solidFill>
                <a:schemeClr val="tx1"/>
              </a:solidFill>
            </a:endParaRPr>
          </a:p>
        </p:txBody>
      </p:sp>
      <p:sp>
        <p:nvSpPr>
          <p:cNvPr id="3" name="Скругленный прямоугольник 2"/>
          <p:cNvSpPr/>
          <p:nvPr/>
        </p:nvSpPr>
        <p:spPr>
          <a:xfrm>
            <a:off x="251520" y="5877272"/>
            <a:ext cx="8640960" cy="792088"/>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«он удивляется: </a:t>
            </a:r>
            <a:r>
              <a:rPr lang="ru-RU" sz="1600" b="1" i="1" dirty="0" smtClean="0">
                <a:solidFill>
                  <a:schemeClr val="tx1"/>
                </a:solidFill>
              </a:rPr>
              <a:t>ибо </a:t>
            </a:r>
            <a:r>
              <a:rPr lang="ru-RU" sz="1600" b="1" i="1" dirty="0">
                <a:solidFill>
                  <a:schemeClr val="tx1"/>
                </a:solidFill>
              </a:rPr>
              <a:t>как остались одни только пелены, и притом тогда, когда тело намазано было смирной? Сколько же досуга имел вор, когда он оставил их свитыми по надлежащему, вынес тело, и притом тогда, когда приставлены были воины?».</a:t>
            </a:r>
          </a:p>
        </p:txBody>
      </p:sp>
      <p:sp>
        <p:nvSpPr>
          <p:cNvPr id="6" name="Скругленный прямоугольник 5"/>
          <p:cNvSpPr/>
          <p:nvPr/>
        </p:nvSpPr>
        <p:spPr>
          <a:xfrm>
            <a:off x="251520" y="4869160"/>
            <a:ext cx="8640960" cy="1512168"/>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Авкркий</a:t>
            </a:r>
            <a:r>
              <a:rPr lang="ru-RU" sz="1600" b="1" dirty="0" smtClean="0">
                <a:solidFill>
                  <a:schemeClr val="tx1"/>
                </a:solidFill>
              </a:rPr>
              <a:t>: </a:t>
            </a:r>
            <a:r>
              <a:rPr lang="ru-RU" sz="1600" b="1" i="1" dirty="0" smtClean="0">
                <a:solidFill>
                  <a:schemeClr val="tx1"/>
                </a:solidFill>
              </a:rPr>
              <a:t>«Иоанн</a:t>
            </a:r>
            <a:r>
              <a:rPr lang="ru-RU" sz="1600" b="1" i="1" dirty="0">
                <a:solidFill>
                  <a:schemeClr val="tx1"/>
                </a:solidFill>
              </a:rPr>
              <a:t>, будучи моложе Петра, бежал скорее, а потому ранее прибежал ко гробу, когда жен там уже не было, но не вошел во гроб. Можно полагать, что робость в уединении сада удержала его от этого. Наклонившись, однако, в отверстие, от которого отвален был камень, он увидел лежащие пелены. Вслед за ним приходит Симон Петр, который, как более смелый и мужественный, решается войти во гроб и видит там одни только пелены лежащие и сударь, которым была обвита голова </a:t>
            </a:r>
            <a:r>
              <a:rPr lang="ru-RU" sz="1600" b="1" i="1" dirty="0" smtClean="0">
                <a:solidFill>
                  <a:schemeClr val="tx1"/>
                </a:solidFill>
              </a:rPr>
              <a:t>Господа свит отдельно».</a:t>
            </a:r>
            <a:endParaRPr lang="ru-RU" sz="1600" b="1" i="1" dirty="0">
              <a:solidFill>
                <a:schemeClr val="tx1"/>
              </a:solidFill>
            </a:endParaRPr>
          </a:p>
        </p:txBody>
      </p:sp>
      <p:sp>
        <p:nvSpPr>
          <p:cNvPr id="7" name="Скругленный прямоугольник 6"/>
          <p:cNvSpPr/>
          <p:nvPr/>
        </p:nvSpPr>
        <p:spPr>
          <a:xfrm>
            <a:off x="251520" y="4509120"/>
            <a:ext cx="8640960" cy="1764196"/>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a:solidFill>
                  <a:schemeClr val="tx1"/>
                </a:solidFill>
              </a:rPr>
              <a:t>: «Тогда и он (Иоанн), вошел после него (Петра), увидел погребальные пелены лежащими отдельно одни от других, и уверовал, впрочем, не тому, что Господь воскрес, а тому, что Его украли. Он поверил словам Марии, что взяли Господа. Почему же поверил Марии, а не помыслил о воскресении? Потому, что они еще не знали Писания, что Ему надлежит воскреснуть из мертвых, и поверили Марии, подозревавшей похищение и переложение тела. Итак, они возвратились к себе, то есть сами по себе, ничего более не узнавши. ».</a:t>
            </a:r>
          </a:p>
        </p:txBody>
      </p:sp>
    </p:spTree>
    <p:extLst>
      <p:ext uri="{BB962C8B-B14F-4D97-AF65-F5344CB8AC3E}">
        <p14:creationId xmlns:p14="http://schemas.microsoft.com/office/powerpoint/2010/main" val="3082292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wipe(down)">
                                      <p:cBhvr>
                                        <p:cTn id="20" dur="50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grpId="1" nodeType="clickEffect">
                                  <p:stCondLst>
                                    <p:cond delay="0"/>
                                  </p:stCondLst>
                                  <p:childTnLst>
                                    <p:animEffect transition="out" filter="fade">
                                      <p:cBhvr>
                                        <p:cTn id="24" dur="500"/>
                                        <p:tgtEl>
                                          <p:spTgt spid="2"/>
                                        </p:tgtEl>
                                      </p:cBhvr>
                                    </p:animEffect>
                                    <p:set>
                                      <p:cBhvr>
                                        <p:cTn id="25" dur="1" fill="hold">
                                          <p:stCondLst>
                                            <p:cond delay="499"/>
                                          </p:stCondLst>
                                        </p:cTn>
                                        <p:tgtEl>
                                          <p:spTgt spid="2"/>
                                        </p:tgtEl>
                                        <p:attrNameLst>
                                          <p:attrName>style.visibility</p:attrName>
                                        </p:attrNameLst>
                                      </p:cBhvr>
                                      <p:to>
                                        <p:strVal val="hidden"/>
                                      </p:to>
                                    </p:set>
                                  </p:childTnLst>
                                </p:cTn>
                              </p:par>
                              <p:par>
                                <p:cTn id="26" presetID="10" presetClass="exit" presetSubtype="0" fill="hold" grpId="1" nodeType="withEffect">
                                  <p:stCondLst>
                                    <p:cond delay="0"/>
                                  </p:stCondLst>
                                  <p:childTnLst>
                                    <p:animEffect transition="out" filter="fade">
                                      <p:cBhvr>
                                        <p:cTn id="27" dur="500"/>
                                        <p:tgtEl>
                                          <p:spTgt spid="3"/>
                                        </p:tgtEl>
                                      </p:cBhvr>
                                    </p:animEffect>
                                    <p:set>
                                      <p:cBhvr>
                                        <p:cTn id="28" dur="1" fill="hold">
                                          <p:stCondLst>
                                            <p:cond delay="499"/>
                                          </p:stCondLst>
                                        </p:cTn>
                                        <p:tgtEl>
                                          <p:spTgt spid="3"/>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wipe(down)">
                                      <p:cBhvr>
                                        <p:cTn id="33" dur="500"/>
                                        <p:tgtEl>
                                          <p:spTgt spid="6"/>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grpId="1" nodeType="clickEffect">
                                  <p:stCondLst>
                                    <p:cond delay="0"/>
                                  </p:stCondLst>
                                  <p:childTnLst>
                                    <p:animEffect transition="out" filter="fade">
                                      <p:cBhvr>
                                        <p:cTn id="37" dur="500"/>
                                        <p:tgtEl>
                                          <p:spTgt spid="6"/>
                                        </p:tgtEl>
                                      </p:cBhvr>
                                    </p:animEffect>
                                    <p:set>
                                      <p:cBhvr>
                                        <p:cTn id="38" dur="1" fill="hold">
                                          <p:stCondLst>
                                            <p:cond delay="499"/>
                                          </p:stCondLst>
                                        </p:cTn>
                                        <p:tgtEl>
                                          <p:spTgt spid="6"/>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wipe(down)">
                                      <p:cBhvr>
                                        <p:cTn id="43" dur="500"/>
                                        <p:tgtEl>
                                          <p:spTgt spid="7"/>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xit" presetSubtype="0" fill="hold" grpId="1" nodeType="clickEffect">
                                  <p:stCondLst>
                                    <p:cond delay="0"/>
                                  </p:stCondLst>
                                  <p:childTnLst>
                                    <p:animEffect transition="out" filter="fade">
                                      <p:cBhvr>
                                        <p:cTn id="47" dur="500"/>
                                        <p:tgtEl>
                                          <p:spTgt spid="7"/>
                                        </p:tgtEl>
                                      </p:cBhvr>
                                    </p:animEffect>
                                    <p:set>
                                      <p:cBhvr>
                                        <p:cTn id="48"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animBg="1"/>
      <p:bldP spid="2" grpId="1" animBg="1"/>
      <p:bldP spid="3" grpId="0" animBg="1"/>
      <p:bldP spid="3" grpId="1" animBg="1"/>
      <p:bldP spid="6" grpId="0" animBg="1"/>
      <p:bldP spid="6" grpId="1" animBg="1"/>
      <p:bldP spid="7" grpId="0" animBg="1"/>
      <p:bldP spid="7"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pattFill prst="ltUpDiag">
          <a:fgClr>
            <a:schemeClr val="accent3">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2" name="Объект 1"/>
          <p:cNvGraphicFramePr>
            <a:graphicFrameLocks noGrp="1"/>
          </p:cNvGraphicFramePr>
          <p:nvPr>
            <p:ph idx="1"/>
            <p:extLst>
              <p:ext uri="{D42A27DB-BD31-4B8C-83A1-F6EECF244321}">
                <p14:modId xmlns:p14="http://schemas.microsoft.com/office/powerpoint/2010/main" val="3353496733"/>
              </p:ext>
            </p:extLst>
          </p:nvPr>
        </p:nvGraphicFramePr>
        <p:xfrm>
          <a:off x="251520" y="980728"/>
          <a:ext cx="8640960" cy="4872600"/>
        </p:xfrm>
        <a:graphic>
          <a:graphicData uri="http://schemas.openxmlformats.org/drawingml/2006/table">
            <a:tbl>
              <a:tblPr firstRow="1" bandRow="1">
                <a:tableStyleId>{F5AB1C69-6EDB-4FF4-983F-18BD219EF322}</a:tableStyleId>
              </a:tblPr>
              <a:tblGrid>
                <a:gridCol w="1800200"/>
                <a:gridCol w="1800200"/>
                <a:gridCol w="5040560"/>
              </a:tblGrid>
              <a:tr h="252000">
                <a:tc>
                  <a:txBody>
                    <a:bodyPr/>
                    <a:lstStyle/>
                    <a:p>
                      <a:pPr algn="ctr"/>
                      <a:r>
                        <a:rPr lang="ru-RU" sz="1500" b="1" kern="1200" dirty="0" smtClean="0">
                          <a:solidFill>
                            <a:schemeClr val="tx1"/>
                          </a:solidFill>
                          <a:effectLst/>
                        </a:rPr>
                        <a:t>Мф. 28, 9-10</a:t>
                      </a:r>
                      <a:endParaRPr lang="ru-RU" sz="1500" b="1" dirty="0">
                        <a:solidFill>
                          <a:schemeClr val="tx1"/>
                        </a:solidFill>
                      </a:endParaRPr>
                    </a:p>
                  </a:txBody>
                  <a:tcPr marL="18000" marR="18000" marT="18000" marB="18000"/>
                </a:tc>
                <a:tc>
                  <a:txBody>
                    <a:bodyPr/>
                    <a:lstStyle/>
                    <a:p>
                      <a:pPr algn="ctr"/>
                      <a:r>
                        <a:rPr lang="ru-RU" sz="1500" b="1" kern="1200" dirty="0" err="1" smtClean="0">
                          <a:solidFill>
                            <a:schemeClr val="tx1"/>
                          </a:solidFill>
                          <a:effectLst/>
                        </a:rPr>
                        <a:t>Мк</a:t>
                      </a:r>
                      <a:r>
                        <a:rPr lang="ru-RU" sz="1500" b="1" kern="1200" dirty="0" smtClean="0">
                          <a:solidFill>
                            <a:schemeClr val="tx1"/>
                          </a:solidFill>
                          <a:effectLst/>
                        </a:rPr>
                        <a:t>. 16,</a:t>
                      </a:r>
                      <a:r>
                        <a:rPr lang="ru-RU" sz="1500" b="1" kern="1200" baseline="0" dirty="0" smtClean="0">
                          <a:solidFill>
                            <a:schemeClr val="tx1"/>
                          </a:solidFill>
                          <a:effectLst/>
                        </a:rPr>
                        <a:t> </a:t>
                      </a:r>
                      <a:r>
                        <a:rPr lang="ru-RU" sz="1500" b="1" kern="1200" dirty="0" smtClean="0">
                          <a:solidFill>
                            <a:schemeClr val="tx1"/>
                          </a:solidFill>
                          <a:effectLst/>
                        </a:rPr>
                        <a:t>9-11</a:t>
                      </a:r>
                      <a:endParaRPr lang="ru-RU" sz="1500" b="1" dirty="0">
                        <a:solidFill>
                          <a:schemeClr val="tx1"/>
                        </a:solidFill>
                      </a:endParaRPr>
                    </a:p>
                  </a:txBody>
                  <a:tcPr marL="18000" marR="18000" marT="18000" marB="18000"/>
                </a:tc>
                <a:tc>
                  <a:txBody>
                    <a:bodyPr/>
                    <a:lstStyle/>
                    <a:p>
                      <a:pPr algn="ctr"/>
                      <a:r>
                        <a:rPr lang="ru-RU" sz="1500" b="1" kern="1200" dirty="0" smtClean="0">
                          <a:solidFill>
                            <a:schemeClr val="tx1"/>
                          </a:solidFill>
                          <a:effectLst/>
                        </a:rPr>
                        <a:t>Ин. 20, 11-18</a:t>
                      </a:r>
                      <a:endParaRPr lang="ru-RU" sz="1500" b="1" dirty="0">
                        <a:solidFill>
                          <a:schemeClr val="tx1"/>
                        </a:solidFill>
                      </a:endParaRPr>
                    </a:p>
                  </a:txBody>
                  <a:tcPr marL="18000" marR="18000" marT="18000" marB="18000"/>
                </a:tc>
              </a:tr>
              <a:tr h="370840">
                <a:tc>
                  <a:txBody>
                    <a:bodyPr/>
                    <a:lstStyle/>
                    <a:p>
                      <a:r>
                        <a:rPr lang="ru-RU" sz="1500" b="1" dirty="0" smtClean="0">
                          <a:solidFill>
                            <a:schemeClr val="tx1"/>
                          </a:solidFill>
                        </a:rPr>
                        <a:t>9. Когда же шли они возвестить ученикам Его, и се Иисус встретил их и сказал: радуйтесь</a:t>
                      </a:r>
                      <a:r>
                        <a:rPr lang="ru-RU" sz="1500" b="1" dirty="0" smtClean="0">
                          <a:solidFill>
                            <a:srgbClr val="00B050"/>
                          </a:solidFill>
                        </a:rPr>
                        <a:t>! И они, приступив, ухватились за ноги Его и поклонились Ему</a:t>
                      </a:r>
                      <a:r>
                        <a:rPr lang="ru-RU" sz="1500" b="1" dirty="0" smtClean="0">
                          <a:solidFill>
                            <a:schemeClr val="tx1"/>
                          </a:solidFill>
                        </a:rPr>
                        <a:t>. </a:t>
                      </a:r>
                    </a:p>
                    <a:p>
                      <a:r>
                        <a:rPr lang="ru-RU" sz="1500" b="1" dirty="0" smtClean="0">
                          <a:solidFill>
                            <a:schemeClr val="tx1"/>
                          </a:solidFill>
                        </a:rPr>
                        <a:t>10. Тогда говорит им Иисус: не бойтесь; пойдите, возвестите братьям Моим, чтобы шли в Галилею, и там они увидят Меня. </a:t>
                      </a:r>
                      <a:endParaRPr lang="ru-RU" sz="1500" b="1" dirty="0">
                        <a:solidFill>
                          <a:schemeClr val="tx1"/>
                        </a:solidFill>
                      </a:endParaRPr>
                    </a:p>
                  </a:txBody>
                  <a:tcPr marL="18000" marR="18000" marT="18000" marB="18000"/>
                </a:tc>
                <a:tc>
                  <a:txBody>
                    <a:bodyPr/>
                    <a:lstStyle/>
                    <a:p>
                      <a:r>
                        <a:rPr lang="ru-RU" sz="1500" b="1" dirty="0" smtClean="0">
                          <a:solidFill>
                            <a:schemeClr val="tx1"/>
                          </a:solidFill>
                        </a:rPr>
                        <a:t>9. Воскреснув рано в первый день недели, Иисус явился сперва Марии Магдалине, из которой изгнал семь бесов. </a:t>
                      </a:r>
                    </a:p>
                    <a:p>
                      <a:r>
                        <a:rPr lang="ru-RU" sz="1500" b="1" dirty="0" smtClean="0">
                          <a:solidFill>
                            <a:schemeClr val="tx1"/>
                          </a:solidFill>
                        </a:rPr>
                        <a:t>10. Она пошла и возвестила бывшим с Ним, плачущим и рыдающим; </a:t>
                      </a:r>
                    </a:p>
                    <a:p>
                      <a:r>
                        <a:rPr lang="ru-RU" sz="1500" b="1" dirty="0" smtClean="0">
                          <a:solidFill>
                            <a:schemeClr val="tx1"/>
                          </a:solidFill>
                        </a:rPr>
                        <a:t>11. но они, услышав, что Он жив и она видела Его, — </a:t>
                      </a:r>
                      <a:r>
                        <a:rPr lang="ru-RU" sz="1500" b="1" dirty="0" smtClean="0">
                          <a:solidFill>
                            <a:srgbClr val="00B050"/>
                          </a:solidFill>
                        </a:rPr>
                        <a:t>не поверили. </a:t>
                      </a:r>
                      <a:endParaRPr lang="ru-RU" sz="1500" b="1" dirty="0">
                        <a:solidFill>
                          <a:srgbClr val="00B050"/>
                        </a:solidFill>
                      </a:endParaRPr>
                    </a:p>
                  </a:txBody>
                  <a:tcPr marL="18000" marR="18000" marT="18000" marB="18000"/>
                </a:tc>
                <a:tc>
                  <a:txBody>
                    <a:bodyPr/>
                    <a:lstStyle/>
                    <a:p>
                      <a:r>
                        <a:rPr lang="ru-RU" sz="1500" b="1" dirty="0" smtClean="0">
                          <a:solidFill>
                            <a:schemeClr val="tx1"/>
                          </a:solidFill>
                        </a:rPr>
                        <a:t>11. А Мария стояла у гроба и </a:t>
                      </a:r>
                      <a:r>
                        <a:rPr lang="ru-RU" sz="1500" b="1" dirty="0" smtClean="0">
                          <a:solidFill>
                            <a:srgbClr val="00B050"/>
                          </a:solidFill>
                        </a:rPr>
                        <a:t>плакала</a:t>
                      </a:r>
                      <a:r>
                        <a:rPr lang="ru-RU" sz="1500" b="1" dirty="0" smtClean="0">
                          <a:solidFill>
                            <a:schemeClr val="tx1"/>
                          </a:solidFill>
                        </a:rPr>
                        <a:t>. И, когда плакала, </a:t>
                      </a:r>
                      <a:r>
                        <a:rPr lang="ru-RU" sz="1500" b="1" dirty="0" smtClean="0">
                          <a:solidFill>
                            <a:srgbClr val="00B050"/>
                          </a:solidFill>
                        </a:rPr>
                        <a:t>наклонилась</a:t>
                      </a:r>
                      <a:r>
                        <a:rPr lang="ru-RU" sz="1500" b="1" dirty="0" smtClean="0">
                          <a:solidFill>
                            <a:schemeClr val="tx1"/>
                          </a:solidFill>
                        </a:rPr>
                        <a:t> во гроб, </a:t>
                      </a:r>
                    </a:p>
                    <a:p>
                      <a:r>
                        <a:rPr lang="ru-RU" sz="1500" b="1" dirty="0" smtClean="0">
                          <a:solidFill>
                            <a:schemeClr val="tx1"/>
                          </a:solidFill>
                        </a:rPr>
                        <a:t>12. и видит </a:t>
                      </a:r>
                      <a:r>
                        <a:rPr lang="ru-RU" sz="1500" b="1" dirty="0" smtClean="0">
                          <a:solidFill>
                            <a:srgbClr val="00B050"/>
                          </a:solidFill>
                        </a:rPr>
                        <a:t>двух Ангелов</a:t>
                      </a:r>
                      <a:r>
                        <a:rPr lang="ru-RU" sz="1500" b="1" dirty="0" smtClean="0">
                          <a:solidFill>
                            <a:schemeClr val="tx1"/>
                          </a:solidFill>
                        </a:rPr>
                        <a:t>, в белом одеянии сидящих, одного у главы и другого у ног, где лежало тело Иисуса. </a:t>
                      </a:r>
                    </a:p>
                    <a:p>
                      <a:r>
                        <a:rPr lang="ru-RU" sz="1500" b="1" dirty="0" smtClean="0">
                          <a:solidFill>
                            <a:schemeClr val="tx1"/>
                          </a:solidFill>
                        </a:rPr>
                        <a:t>13. И они говорят ей: жена! что ты плачешь? Говорит им: унесли Господа моего, и не знаю, где положили Его. </a:t>
                      </a:r>
                    </a:p>
                    <a:p>
                      <a:r>
                        <a:rPr lang="ru-RU" sz="1500" b="1" dirty="0" smtClean="0">
                          <a:solidFill>
                            <a:schemeClr val="tx1"/>
                          </a:solidFill>
                        </a:rPr>
                        <a:t>14. Сказав сие, </a:t>
                      </a:r>
                      <a:r>
                        <a:rPr lang="ru-RU" sz="1500" b="1" dirty="0" smtClean="0">
                          <a:solidFill>
                            <a:srgbClr val="00B050"/>
                          </a:solidFill>
                        </a:rPr>
                        <a:t>обратилась назад </a:t>
                      </a:r>
                      <a:r>
                        <a:rPr lang="ru-RU" sz="1500" b="1" dirty="0" smtClean="0">
                          <a:solidFill>
                            <a:schemeClr val="tx1"/>
                          </a:solidFill>
                        </a:rPr>
                        <a:t>и увидела Иисуса стоящего; но не узнала, что это Иисус. </a:t>
                      </a:r>
                    </a:p>
                    <a:p>
                      <a:r>
                        <a:rPr lang="ru-RU" sz="1500" b="1" dirty="0" smtClean="0">
                          <a:solidFill>
                            <a:schemeClr val="tx1"/>
                          </a:solidFill>
                        </a:rPr>
                        <a:t>15. Иисус говорит ей: жена! что ты плачешь? кого ищешь? Она, думая, что это садовник, говорит Ему: господин! если ты вынес Его, скажи мне, где ты положил Его, и я возьму Его. </a:t>
                      </a:r>
                    </a:p>
                    <a:p>
                      <a:r>
                        <a:rPr lang="ru-RU" sz="1500" b="1" dirty="0" smtClean="0">
                          <a:solidFill>
                            <a:schemeClr val="tx1"/>
                          </a:solidFill>
                        </a:rPr>
                        <a:t>16. Иисус говорит ей: Мария! Она, </a:t>
                      </a:r>
                      <a:r>
                        <a:rPr lang="ru-RU" sz="1500" b="1" dirty="0" smtClean="0">
                          <a:solidFill>
                            <a:srgbClr val="00B050"/>
                          </a:solidFill>
                        </a:rPr>
                        <a:t>обратившись,</a:t>
                      </a:r>
                      <a:r>
                        <a:rPr lang="ru-RU" sz="1500" b="1" dirty="0" smtClean="0">
                          <a:solidFill>
                            <a:schemeClr val="tx1"/>
                          </a:solidFill>
                        </a:rPr>
                        <a:t> говорит Ему: </a:t>
                      </a:r>
                      <a:r>
                        <a:rPr lang="ru-RU" sz="1500" b="1" dirty="0" err="1" smtClean="0">
                          <a:solidFill>
                            <a:schemeClr val="tx1"/>
                          </a:solidFill>
                        </a:rPr>
                        <a:t>Раввуни</a:t>
                      </a:r>
                      <a:r>
                        <a:rPr lang="ru-RU" sz="1500" b="1" dirty="0" smtClean="0">
                          <a:solidFill>
                            <a:schemeClr val="tx1"/>
                          </a:solidFill>
                        </a:rPr>
                        <a:t>! — что значит: Учитель! </a:t>
                      </a:r>
                    </a:p>
                    <a:p>
                      <a:r>
                        <a:rPr lang="ru-RU" sz="1500" b="1" dirty="0" smtClean="0">
                          <a:solidFill>
                            <a:schemeClr val="tx1"/>
                          </a:solidFill>
                        </a:rPr>
                        <a:t>17. Иисус говорит ей: </a:t>
                      </a:r>
                      <a:r>
                        <a:rPr lang="ru-RU" sz="1500" b="1" dirty="0" smtClean="0">
                          <a:solidFill>
                            <a:srgbClr val="00B050"/>
                          </a:solidFill>
                        </a:rPr>
                        <a:t>не прикасайся ко Мне, ибо Я еще не </a:t>
                      </a:r>
                      <a:r>
                        <a:rPr lang="ru-RU" sz="1500" b="1" dirty="0" err="1" smtClean="0">
                          <a:solidFill>
                            <a:srgbClr val="00B050"/>
                          </a:solidFill>
                        </a:rPr>
                        <a:t>восшел</a:t>
                      </a:r>
                      <a:r>
                        <a:rPr lang="ru-RU" sz="1500" b="1" dirty="0" smtClean="0">
                          <a:solidFill>
                            <a:srgbClr val="00B050"/>
                          </a:solidFill>
                        </a:rPr>
                        <a:t> к Отцу Моему</a:t>
                      </a:r>
                      <a:r>
                        <a:rPr lang="ru-RU" sz="1500" b="1" dirty="0" smtClean="0">
                          <a:solidFill>
                            <a:schemeClr val="tx1"/>
                          </a:solidFill>
                        </a:rPr>
                        <a:t>; а иди к братьям Моим и скажи им: восхожу к Отцу Моему и Отцу вашему, и к Богу Моему и Богу вашему. </a:t>
                      </a:r>
                    </a:p>
                    <a:p>
                      <a:r>
                        <a:rPr lang="ru-RU" sz="1500" b="1" dirty="0" smtClean="0">
                          <a:solidFill>
                            <a:schemeClr val="tx1"/>
                          </a:solidFill>
                        </a:rPr>
                        <a:t>18. Мария Магдалина идет и возвещает ученикам, что видела Господа и что Он это сказал ей. </a:t>
                      </a:r>
                      <a:endParaRPr lang="ru-RU" sz="1500" b="1" dirty="0">
                        <a:solidFill>
                          <a:schemeClr val="tx1"/>
                        </a:solidFill>
                      </a:endParaRPr>
                    </a:p>
                  </a:txBody>
                  <a:tcPr marL="18000" marR="18000" marT="18000" marB="18000"/>
                </a:tc>
              </a:tr>
            </a:tbl>
          </a:graphicData>
        </a:graphic>
      </p:graphicFrame>
      <p:sp>
        <p:nvSpPr>
          <p:cNvPr id="4" name="Скругленный прямоугольник 3"/>
          <p:cNvSpPr/>
          <p:nvPr/>
        </p:nvSpPr>
        <p:spPr>
          <a:xfrm>
            <a:off x="251520" y="260648"/>
            <a:ext cx="8424936" cy="432048"/>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2200" b="1" dirty="0" smtClean="0">
                <a:solidFill>
                  <a:schemeClr val="tx1"/>
                </a:solidFill>
              </a:rPr>
              <a:t>Явление воскресшего Господа Марии Магдалине и другой Марии</a:t>
            </a:r>
            <a:endParaRPr lang="ru-RU" sz="2200" b="1" dirty="0">
              <a:solidFill>
                <a:schemeClr val="tx1"/>
              </a:solidFill>
            </a:endParaRPr>
          </a:p>
        </p:txBody>
      </p:sp>
      <p:sp>
        <p:nvSpPr>
          <p:cNvPr id="3" name="Скругленный прямоугольник 2"/>
          <p:cNvSpPr/>
          <p:nvPr/>
        </p:nvSpPr>
        <p:spPr>
          <a:xfrm>
            <a:off x="251520" y="4869160"/>
            <a:ext cx="8640960" cy="1800200"/>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err="1" smtClean="0">
                <a:solidFill>
                  <a:schemeClr val="tx1"/>
                </a:solidFill>
              </a:rPr>
              <a:t>Аверкий</a:t>
            </a:r>
            <a:r>
              <a:rPr lang="ru-RU" sz="1600" b="1" i="1" dirty="0" smtClean="0">
                <a:solidFill>
                  <a:schemeClr val="tx1"/>
                </a:solidFill>
              </a:rPr>
              <a:t>: «</a:t>
            </a:r>
            <a:r>
              <a:rPr lang="ru-RU" sz="1600" b="1" i="1" dirty="0">
                <a:solidFill>
                  <a:schemeClr val="tx1"/>
                </a:solidFill>
              </a:rPr>
              <a:t>После того, как Апостолы Петр и Иоанн ушли от гроба, там осталась одна Мария Магдалина, может быть, пришедшая вместе с ними или сейчас же вслед за </a:t>
            </a:r>
            <a:r>
              <a:rPr lang="ru-RU" sz="1600" b="1" i="1" dirty="0" smtClean="0">
                <a:solidFill>
                  <a:schemeClr val="tx1"/>
                </a:solidFill>
              </a:rPr>
              <a:t>ними. </a:t>
            </a:r>
            <a:r>
              <a:rPr lang="ru-RU" sz="1600" b="1" i="1" dirty="0">
                <a:solidFill>
                  <a:schemeClr val="tx1"/>
                </a:solidFill>
              </a:rPr>
              <a:t>Скорбь о Господе была столь велика, что заглушала все прочие чувства, а потому </a:t>
            </a:r>
            <a:r>
              <a:rPr lang="ru-RU" sz="1600" b="1" i="1" dirty="0" smtClean="0">
                <a:solidFill>
                  <a:schemeClr val="tx1"/>
                </a:solidFill>
              </a:rPr>
              <a:t>Магда-</a:t>
            </a:r>
            <a:r>
              <a:rPr lang="ru-RU" sz="1600" b="1" i="1" dirty="0" err="1" smtClean="0">
                <a:solidFill>
                  <a:schemeClr val="tx1"/>
                </a:solidFill>
              </a:rPr>
              <a:t>лина</a:t>
            </a:r>
            <a:r>
              <a:rPr lang="ru-RU" sz="1600" b="1" i="1" dirty="0">
                <a:solidFill>
                  <a:schemeClr val="tx1"/>
                </a:solidFill>
              </a:rPr>
              <a:t>, видимо, даже не была особенно потрясена этим явлением Ангелов, и на их вопрос, конечно, с желанием ее утешить: «</a:t>
            </a:r>
            <a:r>
              <a:rPr lang="ru-RU" sz="1600" b="1" i="1" dirty="0" err="1">
                <a:solidFill>
                  <a:schemeClr val="tx1"/>
                </a:solidFill>
              </a:rPr>
              <a:t>жено</a:t>
            </a:r>
            <a:r>
              <a:rPr lang="ru-RU" sz="1600" b="1" i="1" dirty="0">
                <a:solidFill>
                  <a:schemeClr val="tx1"/>
                </a:solidFill>
              </a:rPr>
              <a:t> что </a:t>
            </a:r>
            <a:r>
              <a:rPr lang="ru-RU" sz="1600" b="1" i="1" dirty="0" err="1">
                <a:solidFill>
                  <a:schemeClr val="tx1"/>
                </a:solidFill>
              </a:rPr>
              <a:t>плачешися</a:t>
            </a:r>
            <a:r>
              <a:rPr lang="ru-RU" sz="1600" b="1" i="1" dirty="0">
                <a:solidFill>
                  <a:schemeClr val="tx1"/>
                </a:solidFill>
              </a:rPr>
              <a:t>?» – она запросто, как бы говоря с земными существами, трогательно выражает свою скорбь все в тех же словах, как раньше Апостолам Петру и Иоанну: «</a:t>
            </a:r>
            <a:r>
              <a:rPr lang="ru-RU" sz="1600" b="1" i="1" dirty="0" err="1">
                <a:solidFill>
                  <a:schemeClr val="tx1"/>
                </a:solidFill>
              </a:rPr>
              <a:t>взяша</a:t>
            </a:r>
            <a:r>
              <a:rPr lang="ru-RU" sz="1600" b="1" i="1" dirty="0">
                <a:solidFill>
                  <a:schemeClr val="tx1"/>
                </a:solidFill>
              </a:rPr>
              <a:t> Господа моего, и не </a:t>
            </a:r>
            <a:r>
              <a:rPr lang="ru-RU" sz="1600" b="1" i="1" dirty="0" err="1">
                <a:solidFill>
                  <a:schemeClr val="tx1"/>
                </a:solidFill>
              </a:rPr>
              <a:t>вем</a:t>
            </a:r>
            <a:r>
              <a:rPr lang="ru-RU" sz="1600" b="1" i="1" dirty="0">
                <a:solidFill>
                  <a:schemeClr val="tx1"/>
                </a:solidFill>
              </a:rPr>
              <a:t>, где </a:t>
            </a:r>
            <a:r>
              <a:rPr lang="ru-RU" sz="1600" b="1" i="1" dirty="0" err="1">
                <a:solidFill>
                  <a:schemeClr val="tx1"/>
                </a:solidFill>
              </a:rPr>
              <a:t>положиша</a:t>
            </a:r>
            <a:r>
              <a:rPr lang="ru-RU" sz="1600" b="1" i="1" dirty="0">
                <a:solidFill>
                  <a:schemeClr val="tx1"/>
                </a:solidFill>
              </a:rPr>
              <a:t> </a:t>
            </a:r>
            <a:r>
              <a:rPr lang="ru-RU" sz="1600" b="1" i="1" dirty="0" smtClean="0">
                <a:solidFill>
                  <a:schemeClr val="tx1"/>
                </a:solidFill>
              </a:rPr>
              <a:t>Его».</a:t>
            </a:r>
            <a:endParaRPr lang="ru-RU" sz="1600" b="1" i="1" dirty="0">
              <a:solidFill>
                <a:schemeClr val="tx1"/>
              </a:solidFill>
            </a:endParaRPr>
          </a:p>
        </p:txBody>
      </p:sp>
      <p:sp>
        <p:nvSpPr>
          <p:cNvPr id="5" name="Скругленный прямоугольник 4"/>
          <p:cNvSpPr/>
          <p:nvPr/>
        </p:nvSpPr>
        <p:spPr>
          <a:xfrm>
            <a:off x="251520" y="2276872"/>
            <a:ext cx="8640960" cy="1080120"/>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rPr>
              <a:t>Лопухин: </a:t>
            </a:r>
            <a:r>
              <a:rPr lang="ru-RU" sz="1600" b="1" i="1" dirty="0">
                <a:solidFill>
                  <a:schemeClr val="tx1"/>
                </a:solidFill>
              </a:rPr>
              <a:t>«Почему же не видели Ангелов Петр и Иоанн? На этот вопрос можно отвечать только предположительно. Вероятно, от них, как от апостолов, требовалась вера, не нуждающаяся в тех чрезвычайных ангельских явлениях, которых удостоились Мария и другие жены».</a:t>
            </a:r>
          </a:p>
        </p:txBody>
      </p:sp>
      <p:sp>
        <p:nvSpPr>
          <p:cNvPr id="6" name="Скругленный прямоугольник 5"/>
          <p:cNvSpPr/>
          <p:nvPr/>
        </p:nvSpPr>
        <p:spPr>
          <a:xfrm>
            <a:off x="251520" y="4797152"/>
            <a:ext cx="8640960" cy="792088"/>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«Не </a:t>
            </a:r>
            <a:r>
              <a:rPr lang="ru-RU" sz="1600" b="1" i="1" dirty="0">
                <a:solidFill>
                  <a:schemeClr val="tx1"/>
                </a:solidFill>
              </a:rPr>
              <a:t>находя Иисуса, смотрит на то место, где положено было любимое тело, и в этом одном находит утешение. За то и удостаивается видеть больше, чем </a:t>
            </a:r>
            <a:r>
              <a:rPr lang="ru-RU" sz="1600" b="1" i="1" dirty="0" smtClean="0">
                <a:solidFill>
                  <a:schemeClr val="tx1"/>
                </a:solidFill>
              </a:rPr>
              <a:t>ученики».</a:t>
            </a:r>
            <a:endParaRPr lang="ru-RU" sz="1600" b="1" i="1" dirty="0">
              <a:solidFill>
                <a:schemeClr val="tx1"/>
              </a:solidFill>
            </a:endParaRPr>
          </a:p>
        </p:txBody>
      </p:sp>
      <p:sp>
        <p:nvSpPr>
          <p:cNvPr id="7" name="Скругленный прямоугольник 6"/>
          <p:cNvSpPr/>
          <p:nvPr/>
        </p:nvSpPr>
        <p:spPr>
          <a:xfrm>
            <a:off x="251520" y="3573016"/>
            <a:ext cx="8640960" cy="936104"/>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a:t>
            </a:r>
            <a:r>
              <a:rPr lang="ru-RU" sz="1600" b="1" i="1" dirty="0">
                <a:solidFill>
                  <a:schemeClr val="tx1"/>
                </a:solidFill>
              </a:rPr>
              <a:t>: «Так как ум жены не был столько возвышен, чтобы от </a:t>
            </a:r>
            <a:r>
              <a:rPr lang="ru-RU" sz="1600" b="1" i="1" dirty="0" err="1">
                <a:solidFill>
                  <a:schemeClr val="tx1"/>
                </a:solidFill>
              </a:rPr>
              <a:t>гробных</a:t>
            </a:r>
            <a:r>
              <a:rPr lang="ru-RU" sz="1600" b="1" i="1" dirty="0">
                <a:solidFill>
                  <a:schemeClr val="tx1"/>
                </a:solidFill>
              </a:rPr>
              <a:t> пелен прийти к вере в воскресение, то вот совершается нечто большее; она видит ангелов, сидящих в светлых одеждах, чтобы чрез это могла уже воспрянуть от скорби и </a:t>
            </a:r>
            <a:r>
              <a:rPr lang="ru-RU" sz="1600" b="1" i="1" dirty="0" smtClean="0">
                <a:solidFill>
                  <a:schemeClr val="tx1"/>
                </a:solidFill>
              </a:rPr>
              <a:t>утешиться».</a:t>
            </a:r>
            <a:endParaRPr lang="ru-RU" sz="1600" b="1" i="1" dirty="0">
              <a:solidFill>
                <a:schemeClr val="tx1"/>
              </a:solidFill>
            </a:endParaRPr>
          </a:p>
        </p:txBody>
      </p:sp>
      <p:sp>
        <p:nvSpPr>
          <p:cNvPr id="8" name="Скругленный прямоугольник 7"/>
          <p:cNvSpPr/>
          <p:nvPr/>
        </p:nvSpPr>
        <p:spPr>
          <a:xfrm>
            <a:off x="251520" y="3140968"/>
            <a:ext cx="8640960" cy="1872208"/>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«Для чего Мария обратилась назад? Когда она беседует с Ангелами, что ее побудило обратиться назад? Вероятно, пока она говорила с Ангелами, Иисус внезапно явившись позади ее, привел их в изумление, и они, увидев Владыку, и видом, и движением, и взором тотчас обнаружили, что они увидели Господа, и женщина сия (Мария), заметивши это, обратилась назад. Быть может, Он Ангелам явился в поразительном виде, а Марии не в таком, но в смиренном и обыкновенном, почему она и сочла Его за садовника, именно того сада, в котором был </a:t>
            </a:r>
            <a:r>
              <a:rPr lang="ru-RU" sz="1600" b="1" i="1" dirty="0" smtClean="0">
                <a:solidFill>
                  <a:schemeClr val="tx1"/>
                </a:solidFill>
              </a:rPr>
              <a:t>гроб».</a:t>
            </a:r>
            <a:endParaRPr lang="ru-RU" sz="1600" b="1" i="1" dirty="0">
              <a:solidFill>
                <a:schemeClr val="tx1"/>
              </a:solidFill>
            </a:endParaRPr>
          </a:p>
        </p:txBody>
      </p:sp>
      <p:sp>
        <p:nvSpPr>
          <p:cNvPr id="9" name="Скругленный прямоугольник 8"/>
          <p:cNvSpPr/>
          <p:nvPr/>
        </p:nvSpPr>
        <p:spPr>
          <a:xfrm>
            <a:off x="251520" y="5193196"/>
            <a:ext cx="8640960" cy="1332148"/>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«Не </a:t>
            </a:r>
            <a:r>
              <a:rPr lang="ru-RU" sz="1600" b="1" i="1" dirty="0">
                <a:solidFill>
                  <a:schemeClr val="tx1"/>
                </a:solidFill>
              </a:rPr>
              <a:t>узнала, вероятно, потому, что Он явился «</a:t>
            </a:r>
            <a:r>
              <a:rPr lang="ru-RU" sz="1600" b="1" i="1" dirty="0" err="1">
                <a:solidFill>
                  <a:schemeClr val="tx1"/>
                </a:solidFill>
              </a:rPr>
              <a:t>инем</a:t>
            </a:r>
            <a:r>
              <a:rPr lang="ru-RU" sz="1600" b="1" i="1" dirty="0">
                <a:solidFill>
                  <a:schemeClr val="tx1"/>
                </a:solidFill>
              </a:rPr>
              <a:t> образом», как позже </a:t>
            </a:r>
            <a:r>
              <a:rPr lang="ru-RU" sz="1600" b="1" i="1" dirty="0" err="1">
                <a:solidFill>
                  <a:schemeClr val="tx1"/>
                </a:solidFill>
              </a:rPr>
              <a:t>эммаусским</a:t>
            </a:r>
            <a:r>
              <a:rPr lang="ru-RU" sz="1600" b="1" i="1" dirty="0">
                <a:solidFill>
                  <a:schemeClr val="tx1"/>
                </a:solidFill>
              </a:rPr>
              <a:t> путникам, в «смиренном и обыкновенном» виде (Св. Иоанн Злат.), почему она и приняла Его за садовника. А может быть, не узнала и потому, что глаза ее были заплаканы, она была подавлена скорбью и отнюдь не ожидала видеть Господа </a:t>
            </a:r>
            <a:r>
              <a:rPr lang="ru-RU" sz="1600" b="1" i="1" dirty="0" smtClean="0">
                <a:solidFill>
                  <a:schemeClr val="tx1"/>
                </a:solidFill>
              </a:rPr>
              <a:t>живым ».</a:t>
            </a:r>
            <a:endParaRPr lang="ru-RU" sz="1600" b="1" i="1" dirty="0">
              <a:solidFill>
                <a:schemeClr val="tx1"/>
              </a:solidFill>
            </a:endParaRPr>
          </a:p>
        </p:txBody>
      </p:sp>
      <p:sp>
        <p:nvSpPr>
          <p:cNvPr id="10" name="Скругленный прямоугольник 9"/>
          <p:cNvSpPr/>
          <p:nvPr/>
        </p:nvSpPr>
        <p:spPr>
          <a:xfrm>
            <a:off x="251520" y="4041068"/>
            <a:ext cx="8640960" cy="1404156"/>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«если ты унес, то есть взял и украл отсюда, то скажи мне, где ты положил Его, и я возьму Его и переложу в другое место, где Он будет погребен великолепно. Быть может, она боялась, чтобы иудеи не наругались и над мертвым телом, и потому желала, чтобы оно переложено было в другое место, им неизвестное. Намерение жены полно любви; но она не может представить себе ничего </a:t>
            </a:r>
            <a:r>
              <a:rPr lang="ru-RU" sz="1600" b="1" i="1" dirty="0" smtClean="0">
                <a:solidFill>
                  <a:schemeClr val="tx1"/>
                </a:solidFill>
              </a:rPr>
              <a:t>высокого».</a:t>
            </a:r>
            <a:endParaRPr lang="ru-RU" sz="1600" b="1" i="1" dirty="0">
              <a:solidFill>
                <a:schemeClr val="tx1"/>
              </a:solidFill>
            </a:endParaRPr>
          </a:p>
        </p:txBody>
      </p:sp>
      <p:sp>
        <p:nvSpPr>
          <p:cNvPr id="11" name="Скругленный прямоугольник 10"/>
          <p:cNvSpPr/>
          <p:nvPr/>
        </p:nvSpPr>
        <p:spPr>
          <a:xfrm>
            <a:off x="251520" y="4509120"/>
            <a:ext cx="8640960" cy="1080120"/>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«Господь голосом своим дает ей знать Себя. Ибо Он произнес только имя ее и тем вложил знание, подобно как иудеям иногда давал узнавать Себя, а иногда при них был, и они не узнавали Его. </a:t>
            </a:r>
            <a:r>
              <a:rPr lang="ru-RU" sz="1600" b="1" i="1" dirty="0" smtClean="0">
                <a:solidFill>
                  <a:schemeClr val="tx1"/>
                </a:solidFill>
              </a:rPr>
              <a:t>Подобным </a:t>
            </a:r>
            <a:r>
              <a:rPr lang="ru-RU" sz="1600" b="1" i="1" dirty="0">
                <a:solidFill>
                  <a:schemeClr val="tx1"/>
                </a:solidFill>
              </a:rPr>
              <a:t>образом и теперь, когда захотел, тогда дал Марии узнать Себя по </a:t>
            </a:r>
            <a:r>
              <a:rPr lang="ru-RU" sz="1600" b="1" i="1" dirty="0" smtClean="0">
                <a:solidFill>
                  <a:schemeClr val="tx1"/>
                </a:solidFill>
              </a:rPr>
              <a:t>голосу».</a:t>
            </a:r>
            <a:endParaRPr lang="ru-RU" sz="1600" b="1" i="1" dirty="0">
              <a:solidFill>
                <a:schemeClr val="tx1"/>
              </a:solidFill>
            </a:endParaRPr>
          </a:p>
        </p:txBody>
      </p:sp>
      <p:sp>
        <p:nvSpPr>
          <p:cNvPr id="12" name="Скругленный прямоугольник 11"/>
          <p:cNvSpPr/>
          <p:nvPr/>
        </p:nvSpPr>
        <p:spPr>
          <a:xfrm>
            <a:off x="251520" y="4941168"/>
            <a:ext cx="8640960" cy="810090"/>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«Она видимо</a:t>
            </a:r>
            <a:r>
              <a:rPr lang="ru-RU" sz="1600" b="1" i="1" dirty="0">
                <a:solidFill>
                  <a:schemeClr val="tx1"/>
                </a:solidFill>
              </a:rPr>
              <a:t>, в неописуемой радости упала к ногам Господа, желая прильнуть к ним, осязать их, может быть, для того, чтобы убедиться в том, что видит настоящего живого Иисуса, а не </a:t>
            </a:r>
            <a:r>
              <a:rPr lang="ru-RU" sz="1600" b="1" i="1" dirty="0" smtClean="0">
                <a:solidFill>
                  <a:schemeClr val="tx1"/>
                </a:solidFill>
              </a:rPr>
              <a:t>призрак».</a:t>
            </a:r>
            <a:endParaRPr lang="ru-RU" sz="1600" b="1" i="1" dirty="0">
              <a:solidFill>
                <a:schemeClr val="tx1"/>
              </a:solidFill>
            </a:endParaRPr>
          </a:p>
        </p:txBody>
      </p:sp>
      <p:sp>
        <p:nvSpPr>
          <p:cNvPr id="13" name="Скругленный прямоугольник 12"/>
          <p:cNvSpPr/>
          <p:nvPr/>
        </p:nvSpPr>
        <p:spPr>
          <a:xfrm>
            <a:off x="251520" y="5013176"/>
            <a:ext cx="8640960" cy="1656184"/>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«Она желает подойти к Нему, обращаться с Ним, как и прежде, и, быть может, обнять, как возлюбленного. Но Он возводит ее мысль, чтобы она помыслила нечто высшее и внимала Ему с большим почтением. «Не прикасайся ко Мне», то есть обстоятельства теперь уже не в прежнем положении, и Я не буду уже обращаться с вами </a:t>
            </a:r>
            <a:r>
              <a:rPr lang="ru-RU" sz="1600" b="1" i="1" dirty="0" smtClean="0">
                <a:solidFill>
                  <a:schemeClr val="tx1"/>
                </a:solidFill>
              </a:rPr>
              <a:t>по-прежнему… </a:t>
            </a:r>
            <a:r>
              <a:rPr lang="ru-RU" sz="1600" b="1" i="1" dirty="0">
                <a:solidFill>
                  <a:schemeClr val="tx1"/>
                </a:solidFill>
              </a:rPr>
              <a:t>надобно быть благоговейнее ко </a:t>
            </a:r>
            <a:r>
              <a:rPr lang="ru-RU" sz="1600" b="1" i="1" dirty="0" smtClean="0">
                <a:solidFill>
                  <a:schemeClr val="tx1"/>
                </a:solidFill>
              </a:rPr>
              <a:t>Мне.. </a:t>
            </a:r>
            <a:r>
              <a:rPr lang="ru-RU" sz="1600" b="1" i="1" dirty="0">
                <a:solidFill>
                  <a:schemeClr val="tx1"/>
                </a:solidFill>
              </a:rPr>
              <a:t>у Меня тело уже не такое, какому свойственно быть в жизни земной, но такое, какое прилично небу и горним </a:t>
            </a:r>
            <a:r>
              <a:rPr lang="ru-RU" sz="1600" b="1" i="1" dirty="0" smtClean="0">
                <a:solidFill>
                  <a:schemeClr val="tx1"/>
                </a:solidFill>
              </a:rPr>
              <a:t>селениям».</a:t>
            </a:r>
            <a:endParaRPr lang="ru-RU" sz="1600" b="1" i="1" dirty="0">
              <a:solidFill>
                <a:schemeClr val="tx1"/>
              </a:solidFill>
            </a:endParaRPr>
          </a:p>
        </p:txBody>
      </p:sp>
      <p:sp>
        <p:nvSpPr>
          <p:cNvPr id="15" name="Скругленный прямоугольник 14"/>
          <p:cNvSpPr/>
          <p:nvPr/>
        </p:nvSpPr>
        <p:spPr>
          <a:xfrm>
            <a:off x="251520" y="5013176"/>
            <a:ext cx="8640960" cy="846094"/>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a:t>
            </a:r>
            <a:r>
              <a:rPr lang="ru-RU" sz="1600" b="1" i="1" dirty="0">
                <a:solidFill>
                  <a:schemeClr val="tx1"/>
                </a:solidFill>
              </a:rPr>
              <a:t>«Но почему Христос сказал: не прикасайся Мне? Некоторые говорят, что Мария просила у Него духовной благодати, так как слышала, что Он говорил ученикам: аще пойду ко Отцу, умолю Его, и </a:t>
            </a:r>
            <a:r>
              <a:rPr lang="ru-RU" sz="1600" b="1" i="1" dirty="0" err="1">
                <a:solidFill>
                  <a:schemeClr val="tx1"/>
                </a:solidFill>
              </a:rPr>
              <a:t>инаго</a:t>
            </a:r>
            <a:r>
              <a:rPr lang="ru-RU" sz="1600" b="1" i="1" dirty="0">
                <a:solidFill>
                  <a:schemeClr val="tx1"/>
                </a:solidFill>
              </a:rPr>
              <a:t> Утешителя даст вам (14, 3, 16</a:t>
            </a:r>
            <a:r>
              <a:rPr lang="ru-RU" sz="1600" b="1" i="1" dirty="0" smtClean="0">
                <a:solidFill>
                  <a:schemeClr val="tx1"/>
                </a:solidFill>
              </a:rPr>
              <a:t>)».</a:t>
            </a:r>
            <a:endParaRPr lang="ru-RU" sz="1600" b="1" i="1" dirty="0">
              <a:solidFill>
                <a:schemeClr val="tx1"/>
              </a:solidFill>
            </a:endParaRPr>
          </a:p>
        </p:txBody>
      </p:sp>
      <p:sp>
        <p:nvSpPr>
          <p:cNvPr id="14" name="Скругленный прямоугольник 13"/>
          <p:cNvSpPr/>
          <p:nvPr/>
        </p:nvSpPr>
        <p:spPr>
          <a:xfrm>
            <a:off x="251520" y="5373216"/>
            <a:ext cx="8640960" cy="891099"/>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smtClean="0">
                <a:solidFill>
                  <a:schemeClr val="tx1"/>
                </a:solidFill>
              </a:rPr>
              <a:t>: «Бог </a:t>
            </a:r>
            <a:r>
              <a:rPr lang="ru-RU" sz="1600" b="1" i="1" dirty="0">
                <a:solidFill>
                  <a:schemeClr val="tx1"/>
                </a:solidFill>
              </a:rPr>
              <a:t>и нам - Отец, но по благодати, а Господу Он Отец - по естеству. Наоборот. Он нам Бог - по естеству, а Господу Бог - по Его человечеству. Ибо Он стал Богом Его, когда Он принял на Себя человеческое </a:t>
            </a:r>
            <a:r>
              <a:rPr lang="ru-RU" sz="1600" b="1" i="1" dirty="0" smtClean="0">
                <a:solidFill>
                  <a:schemeClr val="tx1"/>
                </a:solidFill>
              </a:rPr>
              <a:t>естество».</a:t>
            </a:r>
            <a:endParaRPr lang="ru-RU" sz="1600" b="1" i="1" dirty="0">
              <a:solidFill>
                <a:schemeClr val="tx1"/>
              </a:solidFill>
            </a:endParaRPr>
          </a:p>
        </p:txBody>
      </p:sp>
      <p:sp>
        <p:nvSpPr>
          <p:cNvPr id="16" name="Скругленный прямоугольник 15"/>
          <p:cNvSpPr/>
          <p:nvPr/>
        </p:nvSpPr>
        <p:spPr>
          <a:xfrm>
            <a:off x="251520" y="4941168"/>
            <a:ext cx="8640960" cy="1512168"/>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Господь хотел этим как бы сказать Марии: «оставь Меня, ибо тебе нельзя быть со Мной неотлучно, не удерживай Меня и себя, а иди и проповедуй Мое воскресение, Мне же надлежит теперь уже не оставаться больше с вами, а вознестись к Отцу Небесному». Хорошее разъяснение смысла этого запрещения прикасаться к Господу мы находим в утренней стихире 8-го гласа: «Еще земная мудрствует жена: </a:t>
            </a:r>
            <a:r>
              <a:rPr lang="ru-RU" sz="1600" b="1" i="1" dirty="0" err="1">
                <a:solidFill>
                  <a:schemeClr val="tx1"/>
                </a:solidFill>
              </a:rPr>
              <a:t>темже</a:t>
            </a:r>
            <a:r>
              <a:rPr lang="ru-RU" sz="1600" b="1" i="1" dirty="0">
                <a:solidFill>
                  <a:schemeClr val="tx1"/>
                </a:solidFill>
              </a:rPr>
              <a:t> и отсылается не </a:t>
            </a:r>
            <a:r>
              <a:rPr lang="ru-RU" sz="1600" b="1" i="1" dirty="0" err="1">
                <a:solidFill>
                  <a:schemeClr val="tx1"/>
                </a:solidFill>
              </a:rPr>
              <a:t>прикасатися</a:t>
            </a:r>
            <a:r>
              <a:rPr lang="ru-RU" sz="1600" b="1" i="1" dirty="0">
                <a:solidFill>
                  <a:schemeClr val="tx1"/>
                </a:solidFill>
              </a:rPr>
              <a:t> Христу</a:t>
            </a:r>
            <a:r>
              <a:rPr lang="ru-RU" sz="1600" b="1" i="1" dirty="0" smtClean="0">
                <a:solidFill>
                  <a:schemeClr val="tx1"/>
                </a:solidFill>
              </a:rPr>
              <a:t>»».</a:t>
            </a:r>
            <a:endParaRPr lang="ru-RU" sz="1600" b="1" i="1" dirty="0">
              <a:solidFill>
                <a:schemeClr val="tx1"/>
              </a:solidFill>
            </a:endParaRPr>
          </a:p>
        </p:txBody>
      </p:sp>
      <p:sp>
        <p:nvSpPr>
          <p:cNvPr id="18" name="Скругленный прямоугольник 17"/>
          <p:cNvSpPr/>
          <p:nvPr/>
        </p:nvSpPr>
        <p:spPr>
          <a:xfrm>
            <a:off x="251520" y="3356992"/>
            <a:ext cx="8640960" cy="936104"/>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a:solidFill>
                  <a:schemeClr val="tx1"/>
                </a:solidFill>
              </a:rPr>
              <a:t>: «Некоторые же говорят, что они намеренно ухватились за ноги Его, чтоб познать, воистину ли Он воскрес и не мечта ли это, или не дух ли это, ибо они думали, что это - дух. Итак, тогда обе Марии коснулись ног Его».</a:t>
            </a:r>
          </a:p>
        </p:txBody>
      </p:sp>
      <p:sp>
        <p:nvSpPr>
          <p:cNvPr id="19" name="Скругленный прямоугольник 18"/>
          <p:cNvSpPr/>
          <p:nvPr/>
        </p:nvSpPr>
        <p:spPr>
          <a:xfrm>
            <a:off x="251520" y="4509120"/>
            <a:ext cx="8640960" cy="864096"/>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«Жены из любви и уважения к Иисусу Христу ухватились за Его ноги, а Он не возбранил этого, предоставляя им возможность чрез прикосновение убедиться в том, что это был не </a:t>
            </a:r>
            <a:r>
              <a:rPr lang="ru-RU" sz="1600" b="1" i="1" dirty="0" smtClean="0">
                <a:solidFill>
                  <a:schemeClr val="tx1"/>
                </a:solidFill>
              </a:rPr>
              <a:t>призрак».</a:t>
            </a:r>
            <a:endParaRPr lang="ru-RU" sz="1600" b="1" i="1" dirty="0">
              <a:solidFill>
                <a:schemeClr val="tx1"/>
              </a:solidFill>
            </a:endParaRPr>
          </a:p>
        </p:txBody>
      </p:sp>
      <p:sp>
        <p:nvSpPr>
          <p:cNvPr id="20" name="Скругленный прямоугольник 19"/>
          <p:cNvSpPr/>
          <p:nvPr/>
        </p:nvSpPr>
        <p:spPr>
          <a:xfrm>
            <a:off x="251520" y="3356992"/>
            <a:ext cx="8640960" cy="2079231"/>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Глатков</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Почему же Господь сделал такое исключение для Марии Магдалины? Точный ответ на этот вопрос может дать только Сам Христос; мы же можем лишь догадываться, предполагать</a:t>
            </a:r>
            <a:r>
              <a:rPr lang="ru-RU" sz="1600" b="1" i="1" dirty="0" smtClean="0">
                <a:solidFill>
                  <a:schemeClr val="tx1"/>
                </a:solidFill>
              </a:rPr>
              <a:t>. Думаю</a:t>
            </a:r>
            <a:r>
              <a:rPr lang="ru-RU" sz="1600" b="1" i="1" dirty="0">
                <a:solidFill>
                  <a:schemeClr val="tx1"/>
                </a:solidFill>
              </a:rPr>
              <a:t>, что из всех учеников и учениц Господа только одна Мария Магдалина обладала сильной верой в Него, такой верой, которая не требовала никаких осязательных доказательств; только она и могла поверить слову явившегося ей Господа, и поверила. Апостолы же и другие ученики и ученицы не обладали такой верой, и им нужны были доказательства Воскресения Христа, не оставляющие никаких сомнений. Не потому ли Господь и явился Марии Магдалине первой</a:t>
            </a:r>
            <a:r>
              <a:rPr lang="ru-RU" sz="1600" b="1" i="1" dirty="0" smtClean="0">
                <a:solidFill>
                  <a:schemeClr val="tx1"/>
                </a:solidFill>
              </a:rPr>
              <a:t>?».</a:t>
            </a:r>
            <a:endParaRPr lang="ru-RU" sz="1600" b="1" i="1" dirty="0">
              <a:solidFill>
                <a:schemeClr val="tx1"/>
              </a:solidFill>
            </a:endParaRPr>
          </a:p>
        </p:txBody>
      </p:sp>
    </p:spTree>
    <p:extLst>
      <p:ext uri="{BB962C8B-B14F-4D97-AF65-F5344CB8AC3E}">
        <p14:creationId xmlns:p14="http://schemas.microsoft.com/office/powerpoint/2010/main" val="960645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00"/>
                                        <p:tgtEl>
                                          <p:spTgt spid="5"/>
                                        </p:tgtEl>
                                      </p:cBhvr>
                                    </p:animEffect>
                                  </p:childTnLst>
                                </p:cTn>
                              </p:par>
                            </p:childTnLst>
                          </p:cTn>
                        </p:par>
                        <p:par>
                          <p:cTn id="26" fill="hold">
                            <p:stCondLst>
                              <p:cond delay="500"/>
                            </p:stCondLst>
                            <p:childTnLst>
                              <p:par>
                                <p:cTn id="27" presetID="22" presetClass="entr" presetSubtype="4" fill="hold" grpId="0" nodeType="afterEffect">
                                  <p:stCondLst>
                                    <p:cond delay="500"/>
                                  </p:stCondLst>
                                  <p:childTnLst>
                                    <p:set>
                                      <p:cBhvr>
                                        <p:cTn id="28" dur="1" fill="hold">
                                          <p:stCondLst>
                                            <p:cond delay="0"/>
                                          </p:stCondLst>
                                        </p:cTn>
                                        <p:tgtEl>
                                          <p:spTgt spid="7"/>
                                        </p:tgtEl>
                                        <p:attrNameLst>
                                          <p:attrName>style.visibility</p:attrName>
                                        </p:attrNameLst>
                                      </p:cBhvr>
                                      <p:to>
                                        <p:strVal val="visible"/>
                                      </p:to>
                                    </p:set>
                                    <p:animEffect transition="in" filter="wipe(down)">
                                      <p:cBhvr>
                                        <p:cTn id="29" dur="500"/>
                                        <p:tgtEl>
                                          <p:spTgt spid="7"/>
                                        </p:tgtEl>
                                      </p:cBhvr>
                                    </p:animEffect>
                                  </p:childTnLst>
                                </p:cTn>
                              </p:par>
                            </p:childTnLst>
                          </p:cTn>
                        </p:par>
                        <p:par>
                          <p:cTn id="30" fill="hold">
                            <p:stCondLst>
                              <p:cond delay="1500"/>
                            </p:stCondLst>
                            <p:childTnLst>
                              <p:par>
                                <p:cTn id="31" presetID="22" presetClass="entr" presetSubtype="4" fill="hold" grpId="0" nodeType="afterEffect">
                                  <p:stCondLst>
                                    <p:cond delay="1500"/>
                                  </p:stCondLst>
                                  <p:childTnLst>
                                    <p:set>
                                      <p:cBhvr>
                                        <p:cTn id="32" dur="1" fill="hold">
                                          <p:stCondLst>
                                            <p:cond delay="0"/>
                                          </p:stCondLst>
                                        </p:cTn>
                                        <p:tgtEl>
                                          <p:spTgt spid="6"/>
                                        </p:tgtEl>
                                        <p:attrNameLst>
                                          <p:attrName>style.visibility</p:attrName>
                                        </p:attrNameLst>
                                      </p:cBhvr>
                                      <p:to>
                                        <p:strVal val="visible"/>
                                      </p:to>
                                    </p:set>
                                    <p:animEffect transition="in" filter="wipe(down)">
                                      <p:cBhvr>
                                        <p:cTn id="33" dur="500"/>
                                        <p:tgtEl>
                                          <p:spTgt spid="6"/>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grpId="1" nodeType="clickEffect">
                                  <p:stCondLst>
                                    <p:cond delay="0"/>
                                  </p:stCondLst>
                                  <p:childTnLst>
                                    <p:animEffect transition="out" filter="fade">
                                      <p:cBhvr>
                                        <p:cTn id="37" dur="500"/>
                                        <p:tgtEl>
                                          <p:spTgt spid="5"/>
                                        </p:tgtEl>
                                      </p:cBhvr>
                                    </p:animEffect>
                                    <p:set>
                                      <p:cBhvr>
                                        <p:cTn id="38" dur="1" fill="hold">
                                          <p:stCondLst>
                                            <p:cond delay="499"/>
                                          </p:stCondLst>
                                        </p:cTn>
                                        <p:tgtEl>
                                          <p:spTgt spid="5"/>
                                        </p:tgtEl>
                                        <p:attrNameLst>
                                          <p:attrName>style.visibility</p:attrName>
                                        </p:attrNameLst>
                                      </p:cBhvr>
                                      <p:to>
                                        <p:strVal val="hidden"/>
                                      </p:to>
                                    </p:set>
                                  </p:childTnLst>
                                </p:cTn>
                              </p:par>
                              <p:par>
                                <p:cTn id="39" presetID="10" presetClass="exit" presetSubtype="0" fill="hold" grpId="1" nodeType="withEffect">
                                  <p:stCondLst>
                                    <p:cond delay="0"/>
                                  </p:stCondLst>
                                  <p:childTnLst>
                                    <p:animEffect transition="out" filter="fade">
                                      <p:cBhvr>
                                        <p:cTn id="40" dur="500"/>
                                        <p:tgtEl>
                                          <p:spTgt spid="7"/>
                                        </p:tgtEl>
                                      </p:cBhvr>
                                    </p:animEffect>
                                    <p:set>
                                      <p:cBhvr>
                                        <p:cTn id="41" dur="1" fill="hold">
                                          <p:stCondLst>
                                            <p:cond delay="499"/>
                                          </p:stCondLst>
                                        </p:cTn>
                                        <p:tgtEl>
                                          <p:spTgt spid="7"/>
                                        </p:tgtEl>
                                        <p:attrNameLst>
                                          <p:attrName>style.visibility</p:attrName>
                                        </p:attrNameLst>
                                      </p:cBhvr>
                                      <p:to>
                                        <p:strVal val="hidden"/>
                                      </p:to>
                                    </p:set>
                                  </p:childTnLst>
                                </p:cTn>
                              </p:par>
                              <p:par>
                                <p:cTn id="42" presetID="10" presetClass="exit" presetSubtype="0" fill="hold" grpId="1" nodeType="withEffect">
                                  <p:stCondLst>
                                    <p:cond delay="0"/>
                                  </p:stCondLst>
                                  <p:childTnLst>
                                    <p:animEffect transition="out" filter="fade">
                                      <p:cBhvr>
                                        <p:cTn id="43" dur="500"/>
                                        <p:tgtEl>
                                          <p:spTgt spid="6"/>
                                        </p:tgtEl>
                                      </p:cBhvr>
                                    </p:animEffect>
                                    <p:set>
                                      <p:cBhvr>
                                        <p:cTn id="44" dur="1" fill="hold">
                                          <p:stCondLst>
                                            <p:cond delay="499"/>
                                          </p:stCondLst>
                                        </p:cTn>
                                        <p:tgtEl>
                                          <p:spTgt spid="6"/>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Effect transition="in" filter="wipe(down)">
                                      <p:cBhvr>
                                        <p:cTn id="49" dur="500"/>
                                        <p:tgtEl>
                                          <p:spTgt spid="8"/>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9"/>
                                        </p:tgtEl>
                                        <p:attrNameLst>
                                          <p:attrName>style.visibility</p:attrName>
                                        </p:attrNameLst>
                                      </p:cBhvr>
                                      <p:to>
                                        <p:strVal val="visible"/>
                                      </p:to>
                                    </p:set>
                                    <p:animEffect transition="in" filter="wipe(down)">
                                      <p:cBhvr>
                                        <p:cTn id="54" dur="500"/>
                                        <p:tgtEl>
                                          <p:spTgt spid="9"/>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xit" presetSubtype="0" fill="hold" grpId="1" nodeType="clickEffect">
                                  <p:stCondLst>
                                    <p:cond delay="0"/>
                                  </p:stCondLst>
                                  <p:childTnLst>
                                    <p:animEffect transition="out" filter="fade">
                                      <p:cBhvr>
                                        <p:cTn id="58" dur="500"/>
                                        <p:tgtEl>
                                          <p:spTgt spid="8"/>
                                        </p:tgtEl>
                                      </p:cBhvr>
                                    </p:animEffect>
                                    <p:set>
                                      <p:cBhvr>
                                        <p:cTn id="59" dur="1" fill="hold">
                                          <p:stCondLst>
                                            <p:cond delay="499"/>
                                          </p:stCondLst>
                                        </p:cTn>
                                        <p:tgtEl>
                                          <p:spTgt spid="8"/>
                                        </p:tgtEl>
                                        <p:attrNameLst>
                                          <p:attrName>style.visibility</p:attrName>
                                        </p:attrNameLst>
                                      </p:cBhvr>
                                      <p:to>
                                        <p:strVal val="hidden"/>
                                      </p:to>
                                    </p:set>
                                  </p:childTnLst>
                                </p:cTn>
                              </p:par>
                              <p:par>
                                <p:cTn id="60" presetID="10" presetClass="exit" presetSubtype="0" fill="hold" grpId="1" nodeType="withEffect">
                                  <p:stCondLst>
                                    <p:cond delay="0"/>
                                  </p:stCondLst>
                                  <p:childTnLst>
                                    <p:animEffect transition="out" filter="fade">
                                      <p:cBhvr>
                                        <p:cTn id="61" dur="500"/>
                                        <p:tgtEl>
                                          <p:spTgt spid="9"/>
                                        </p:tgtEl>
                                      </p:cBhvr>
                                    </p:animEffect>
                                    <p:set>
                                      <p:cBhvr>
                                        <p:cTn id="62" dur="1" fill="hold">
                                          <p:stCondLst>
                                            <p:cond delay="499"/>
                                          </p:stCondLst>
                                        </p:cTn>
                                        <p:tgtEl>
                                          <p:spTgt spid="9"/>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10"/>
                                        </p:tgtEl>
                                        <p:attrNameLst>
                                          <p:attrName>style.visibility</p:attrName>
                                        </p:attrNameLst>
                                      </p:cBhvr>
                                      <p:to>
                                        <p:strVal val="visible"/>
                                      </p:to>
                                    </p:set>
                                    <p:animEffect transition="in" filter="wipe(down)">
                                      <p:cBhvr>
                                        <p:cTn id="67" dur="500"/>
                                        <p:tgtEl>
                                          <p:spTgt spid="10"/>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xit" presetSubtype="0" fill="hold" grpId="1" nodeType="clickEffect">
                                  <p:stCondLst>
                                    <p:cond delay="0"/>
                                  </p:stCondLst>
                                  <p:childTnLst>
                                    <p:animEffect transition="out" filter="fade">
                                      <p:cBhvr>
                                        <p:cTn id="71" dur="500"/>
                                        <p:tgtEl>
                                          <p:spTgt spid="10"/>
                                        </p:tgtEl>
                                      </p:cBhvr>
                                    </p:animEffect>
                                    <p:set>
                                      <p:cBhvr>
                                        <p:cTn id="72" dur="1" fill="hold">
                                          <p:stCondLst>
                                            <p:cond delay="499"/>
                                          </p:stCondLst>
                                        </p:cTn>
                                        <p:tgtEl>
                                          <p:spTgt spid="10"/>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11"/>
                                        </p:tgtEl>
                                        <p:attrNameLst>
                                          <p:attrName>style.visibility</p:attrName>
                                        </p:attrNameLst>
                                      </p:cBhvr>
                                      <p:to>
                                        <p:strVal val="visible"/>
                                      </p:to>
                                    </p:set>
                                    <p:animEffect transition="in" filter="wipe(down)">
                                      <p:cBhvr>
                                        <p:cTn id="77" dur="500"/>
                                        <p:tgtEl>
                                          <p:spTgt spid="11"/>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xit" presetSubtype="0" fill="hold" grpId="1" nodeType="clickEffect">
                                  <p:stCondLst>
                                    <p:cond delay="0"/>
                                  </p:stCondLst>
                                  <p:childTnLst>
                                    <p:animEffect transition="out" filter="fade">
                                      <p:cBhvr>
                                        <p:cTn id="81" dur="500"/>
                                        <p:tgtEl>
                                          <p:spTgt spid="11"/>
                                        </p:tgtEl>
                                      </p:cBhvr>
                                    </p:animEffect>
                                    <p:set>
                                      <p:cBhvr>
                                        <p:cTn id="82" dur="1" fill="hold">
                                          <p:stCondLst>
                                            <p:cond delay="499"/>
                                          </p:stCondLst>
                                        </p:cTn>
                                        <p:tgtEl>
                                          <p:spTgt spid="11"/>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12"/>
                                        </p:tgtEl>
                                        <p:attrNameLst>
                                          <p:attrName>style.visibility</p:attrName>
                                        </p:attrNameLst>
                                      </p:cBhvr>
                                      <p:to>
                                        <p:strVal val="visible"/>
                                      </p:to>
                                    </p:set>
                                    <p:animEffect transition="in" filter="wipe(down)">
                                      <p:cBhvr>
                                        <p:cTn id="87" dur="500"/>
                                        <p:tgtEl>
                                          <p:spTgt spid="12"/>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xit" presetSubtype="0" fill="hold" grpId="1" nodeType="clickEffect">
                                  <p:stCondLst>
                                    <p:cond delay="0"/>
                                  </p:stCondLst>
                                  <p:childTnLst>
                                    <p:animEffect transition="out" filter="fade">
                                      <p:cBhvr>
                                        <p:cTn id="91" dur="500"/>
                                        <p:tgtEl>
                                          <p:spTgt spid="12"/>
                                        </p:tgtEl>
                                      </p:cBhvr>
                                    </p:animEffect>
                                    <p:set>
                                      <p:cBhvr>
                                        <p:cTn id="92" dur="1" fill="hold">
                                          <p:stCondLst>
                                            <p:cond delay="499"/>
                                          </p:stCondLst>
                                        </p:cTn>
                                        <p:tgtEl>
                                          <p:spTgt spid="12"/>
                                        </p:tgtEl>
                                        <p:attrNameLst>
                                          <p:attrName>style.visibility</p:attrName>
                                        </p:attrNameLst>
                                      </p:cBhvr>
                                      <p:to>
                                        <p:strVal val="hidden"/>
                                      </p:to>
                                    </p:set>
                                  </p:childTnLst>
                                </p:cTn>
                              </p:par>
                            </p:childTnLst>
                          </p:cTn>
                        </p:par>
                        <p:par>
                          <p:cTn id="93" fill="hold">
                            <p:stCondLst>
                              <p:cond delay="500"/>
                            </p:stCondLst>
                            <p:childTnLst>
                              <p:par>
                                <p:cTn id="94" presetID="22" presetClass="entr" presetSubtype="4" fill="hold" grpId="0" nodeType="afterEffect">
                                  <p:stCondLst>
                                    <p:cond delay="0"/>
                                  </p:stCondLst>
                                  <p:childTnLst>
                                    <p:set>
                                      <p:cBhvr>
                                        <p:cTn id="95" dur="1" fill="hold">
                                          <p:stCondLst>
                                            <p:cond delay="0"/>
                                          </p:stCondLst>
                                        </p:cTn>
                                        <p:tgtEl>
                                          <p:spTgt spid="13"/>
                                        </p:tgtEl>
                                        <p:attrNameLst>
                                          <p:attrName>style.visibility</p:attrName>
                                        </p:attrNameLst>
                                      </p:cBhvr>
                                      <p:to>
                                        <p:strVal val="visible"/>
                                      </p:to>
                                    </p:set>
                                    <p:animEffect transition="in" filter="wipe(down)">
                                      <p:cBhvr>
                                        <p:cTn id="96" dur="500"/>
                                        <p:tgtEl>
                                          <p:spTgt spid="13"/>
                                        </p:tgtEl>
                                      </p:cBhvr>
                                    </p:animEffect>
                                  </p:childTnLst>
                                </p:cTn>
                              </p:par>
                            </p:childTnLst>
                          </p:cTn>
                        </p:par>
                      </p:childTnLst>
                    </p:cTn>
                  </p:par>
                  <p:par>
                    <p:cTn id="97" fill="hold">
                      <p:stCondLst>
                        <p:cond delay="indefinite"/>
                      </p:stCondLst>
                      <p:childTnLst>
                        <p:par>
                          <p:cTn id="98" fill="hold">
                            <p:stCondLst>
                              <p:cond delay="0"/>
                            </p:stCondLst>
                            <p:childTnLst>
                              <p:par>
                                <p:cTn id="99" presetID="10" presetClass="exit" presetSubtype="0" fill="hold" grpId="1" nodeType="clickEffect">
                                  <p:stCondLst>
                                    <p:cond delay="0"/>
                                  </p:stCondLst>
                                  <p:childTnLst>
                                    <p:animEffect transition="out" filter="fade">
                                      <p:cBhvr>
                                        <p:cTn id="100" dur="500"/>
                                        <p:tgtEl>
                                          <p:spTgt spid="13"/>
                                        </p:tgtEl>
                                      </p:cBhvr>
                                    </p:animEffect>
                                    <p:set>
                                      <p:cBhvr>
                                        <p:cTn id="101" dur="1" fill="hold">
                                          <p:stCondLst>
                                            <p:cond delay="499"/>
                                          </p:stCondLst>
                                        </p:cTn>
                                        <p:tgtEl>
                                          <p:spTgt spid="13"/>
                                        </p:tgtEl>
                                        <p:attrNameLst>
                                          <p:attrName>style.visibility</p:attrName>
                                        </p:attrNameLst>
                                      </p:cBhvr>
                                      <p:to>
                                        <p:strVal val="hidden"/>
                                      </p:to>
                                    </p:set>
                                  </p:childTnLst>
                                </p:cTn>
                              </p:par>
                            </p:childTnLst>
                          </p:cTn>
                        </p:par>
                      </p:childTnLst>
                    </p:cTn>
                  </p:par>
                  <p:par>
                    <p:cTn id="102" fill="hold">
                      <p:stCondLst>
                        <p:cond delay="indefinite"/>
                      </p:stCondLst>
                      <p:childTnLst>
                        <p:par>
                          <p:cTn id="103" fill="hold">
                            <p:stCondLst>
                              <p:cond delay="0"/>
                            </p:stCondLst>
                            <p:childTnLst>
                              <p:par>
                                <p:cTn id="104" presetID="22" presetClass="entr" presetSubtype="4" fill="hold" grpId="0" nodeType="clickEffect">
                                  <p:stCondLst>
                                    <p:cond delay="0"/>
                                  </p:stCondLst>
                                  <p:childTnLst>
                                    <p:set>
                                      <p:cBhvr>
                                        <p:cTn id="105" dur="1" fill="hold">
                                          <p:stCondLst>
                                            <p:cond delay="0"/>
                                          </p:stCondLst>
                                        </p:cTn>
                                        <p:tgtEl>
                                          <p:spTgt spid="15"/>
                                        </p:tgtEl>
                                        <p:attrNameLst>
                                          <p:attrName>style.visibility</p:attrName>
                                        </p:attrNameLst>
                                      </p:cBhvr>
                                      <p:to>
                                        <p:strVal val="visible"/>
                                      </p:to>
                                    </p:set>
                                    <p:animEffect transition="in" filter="wipe(down)">
                                      <p:cBhvr>
                                        <p:cTn id="106" dur="500"/>
                                        <p:tgtEl>
                                          <p:spTgt spid="15"/>
                                        </p:tgtEl>
                                      </p:cBhvr>
                                    </p:animEffect>
                                  </p:childTnLst>
                                </p:cTn>
                              </p:par>
                            </p:childTnLst>
                          </p:cTn>
                        </p:par>
                      </p:childTnLst>
                    </p:cTn>
                  </p:par>
                  <p:par>
                    <p:cTn id="107" fill="hold">
                      <p:stCondLst>
                        <p:cond delay="indefinite"/>
                      </p:stCondLst>
                      <p:childTnLst>
                        <p:par>
                          <p:cTn id="108" fill="hold">
                            <p:stCondLst>
                              <p:cond delay="0"/>
                            </p:stCondLst>
                            <p:childTnLst>
                              <p:par>
                                <p:cTn id="109" presetID="10" presetClass="exit" presetSubtype="0" fill="hold" grpId="1" nodeType="clickEffect">
                                  <p:stCondLst>
                                    <p:cond delay="0"/>
                                  </p:stCondLst>
                                  <p:childTnLst>
                                    <p:animEffect transition="out" filter="fade">
                                      <p:cBhvr>
                                        <p:cTn id="110" dur="500"/>
                                        <p:tgtEl>
                                          <p:spTgt spid="15"/>
                                        </p:tgtEl>
                                      </p:cBhvr>
                                    </p:animEffect>
                                    <p:set>
                                      <p:cBhvr>
                                        <p:cTn id="111" dur="1" fill="hold">
                                          <p:stCondLst>
                                            <p:cond delay="499"/>
                                          </p:stCondLst>
                                        </p:cTn>
                                        <p:tgtEl>
                                          <p:spTgt spid="15"/>
                                        </p:tgtEl>
                                        <p:attrNameLst>
                                          <p:attrName>style.visibility</p:attrName>
                                        </p:attrNameLst>
                                      </p:cBhvr>
                                      <p:to>
                                        <p:strVal val="hidden"/>
                                      </p:to>
                                    </p:set>
                                  </p:childTnLst>
                                </p:cTn>
                              </p:par>
                            </p:childTnLst>
                          </p:cTn>
                        </p:par>
                      </p:childTnLst>
                    </p:cTn>
                  </p:par>
                  <p:par>
                    <p:cTn id="112" fill="hold">
                      <p:stCondLst>
                        <p:cond delay="indefinite"/>
                      </p:stCondLst>
                      <p:childTnLst>
                        <p:par>
                          <p:cTn id="113" fill="hold">
                            <p:stCondLst>
                              <p:cond delay="0"/>
                            </p:stCondLst>
                            <p:childTnLst>
                              <p:par>
                                <p:cTn id="114" presetID="22" presetClass="entr" presetSubtype="4" fill="hold" grpId="0" nodeType="clickEffect">
                                  <p:stCondLst>
                                    <p:cond delay="0"/>
                                  </p:stCondLst>
                                  <p:childTnLst>
                                    <p:set>
                                      <p:cBhvr>
                                        <p:cTn id="115" dur="1" fill="hold">
                                          <p:stCondLst>
                                            <p:cond delay="0"/>
                                          </p:stCondLst>
                                        </p:cTn>
                                        <p:tgtEl>
                                          <p:spTgt spid="16"/>
                                        </p:tgtEl>
                                        <p:attrNameLst>
                                          <p:attrName>style.visibility</p:attrName>
                                        </p:attrNameLst>
                                      </p:cBhvr>
                                      <p:to>
                                        <p:strVal val="visible"/>
                                      </p:to>
                                    </p:set>
                                    <p:animEffect transition="in" filter="wipe(down)">
                                      <p:cBhvr>
                                        <p:cTn id="116" dur="500"/>
                                        <p:tgtEl>
                                          <p:spTgt spid="16"/>
                                        </p:tgtEl>
                                      </p:cBhvr>
                                    </p:animEffect>
                                  </p:childTnLst>
                                </p:cTn>
                              </p:par>
                            </p:childTnLst>
                          </p:cTn>
                        </p:par>
                      </p:childTnLst>
                    </p:cTn>
                  </p:par>
                  <p:par>
                    <p:cTn id="117" fill="hold">
                      <p:stCondLst>
                        <p:cond delay="indefinite"/>
                      </p:stCondLst>
                      <p:childTnLst>
                        <p:par>
                          <p:cTn id="118" fill="hold">
                            <p:stCondLst>
                              <p:cond delay="0"/>
                            </p:stCondLst>
                            <p:childTnLst>
                              <p:par>
                                <p:cTn id="119" presetID="10" presetClass="exit" presetSubtype="0" fill="hold" grpId="1" nodeType="clickEffect">
                                  <p:stCondLst>
                                    <p:cond delay="0"/>
                                  </p:stCondLst>
                                  <p:childTnLst>
                                    <p:animEffect transition="out" filter="fade">
                                      <p:cBhvr>
                                        <p:cTn id="120" dur="500"/>
                                        <p:tgtEl>
                                          <p:spTgt spid="16"/>
                                        </p:tgtEl>
                                      </p:cBhvr>
                                    </p:animEffect>
                                    <p:set>
                                      <p:cBhvr>
                                        <p:cTn id="121" dur="1" fill="hold">
                                          <p:stCondLst>
                                            <p:cond delay="499"/>
                                          </p:stCondLst>
                                        </p:cTn>
                                        <p:tgtEl>
                                          <p:spTgt spid="16"/>
                                        </p:tgtEl>
                                        <p:attrNameLst>
                                          <p:attrName>style.visibility</p:attrName>
                                        </p:attrNameLst>
                                      </p:cBhvr>
                                      <p:to>
                                        <p:strVal val="hidden"/>
                                      </p:to>
                                    </p:set>
                                  </p:childTnLst>
                                </p:cTn>
                              </p:par>
                            </p:childTnLst>
                          </p:cTn>
                        </p:par>
                      </p:childTnLst>
                    </p:cTn>
                  </p:par>
                  <p:par>
                    <p:cTn id="122" fill="hold">
                      <p:stCondLst>
                        <p:cond delay="indefinite"/>
                      </p:stCondLst>
                      <p:childTnLst>
                        <p:par>
                          <p:cTn id="123" fill="hold">
                            <p:stCondLst>
                              <p:cond delay="0"/>
                            </p:stCondLst>
                            <p:childTnLst>
                              <p:par>
                                <p:cTn id="124" presetID="22" presetClass="entr" presetSubtype="4" fill="hold" grpId="0" nodeType="clickEffect">
                                  <p:stCondLst>
                                    <p:cond delay="0"/>
                                  </p:stCondLst>
                                  <p:childTnLst>
                                    <p:set>
                                      <p:cBhvr>
                                        <p:cTn id="125" dur="1" fill="hold">
                                          <p:stCondLst>
                                            <p:cond delay="0"/>
                                          </p:stCondLst>
                                        </p:cTn>
                                        <p:tgtEl>
                                          <p:spTgt spid="14"/>
                                        </p:tgtEl>
                                        <p:attrNameLst>
                                          <p:attrName>style.visibility</p:attrName>
                                        </p:attrNameLst>
                                      </p:cBhvr>
                                      <p:to>
                                        <p:strVal val="visible"/>
                                      </p:to>
                                    </p:set>
                                    <p:animEffect transition="in" filter="wipe(down)">
                                      <p:cBhvr>
                                        <p:cTn id="126" dur="500"/>
                                        <p:tgtEl>
                                          <p:spTgt spid="14"/>
                                        </p:tgtEl>
                                      </p:cBhvr>
                                    </p:animEffect>
                                  </p:childTnLst>
                                </p:cTn>
                              </p:par>
                            </p:childTnLst>
                          </p:cTn>
                        </p:par>
                      </p:childTnLst>
                    </p:cTn>
                  </p:par>
                  <p:par>
                    <p:cTn id="127" fill="hold">
                      <p:stCondLst>
                        <p:cond delay="indefinite"/>
                      </p:stCondLst>
                      <p:childTnLst>
                        <p:par>
                          <p:cTn id="128" fill="hold">
                            <p:stCondLst>
                              <p:cond delay="0"/>
                            </p:stCondLst>
                            <p:childTnLst>
                              <p:par>
                                <p:cTn id="129" presetID="10" presetClass="exit" presetSubtype="0" fill="hold" grpId="1" nodeType="clickEffect">
                                  <p:stCondLst>
                                    <p:cond delay="0"/>
                                  </p:stCondLst>
                                  <p:childTnLst>
                                    <p:animEffect transition="out" filter="fade">
                                      <p:cBhvr>
                                        <p:cTn id="130" dur="500"/>
                                        <p:tgtEl>
                                          <p:spTgt spid="14"/>
                                        </p:tgtEl>
                                      </p:cBhvr>
                                    </p:animEffect>
                                    <p:set>
                                      <p:cBhvr>
                                        <p:cTn id="131" dur="1" fill="hold">
                                          <p:stCondLst>
                                            <p:cond delay="499"/>
                                          </p:stCondLst>
                                        </p:cTn>
                                        <p:tgtEl>
                                          <p:spTgt spid="14"/>
                                        </p:tgtEl>
                                        <p:attrNameLst>
                                          <p:attrName>style.visibility</p:attrName>
                                        </p:attrNameLst>
                                      </p:cBhvr>
                                      <p:to>
                                        <p:strVal val="hidden"/>
                                      </p:to>
                                    </p:set>
                                  </p:childTnLst>
                                </p:cTn>
                              </p:par>
                            </p:childTnLst>
                          </p:cTn>
                        </p:par>
                      </p:childTnLst>
                    </p:cTn>
                  </p:par>
                  <p:par>
                    <p:cTn id="132" fill="hold">
                      <p:stCondLst>
                        <p:cond delay="indefinite"/>
                      </p:stCondLst>
                      <p:childTnLst>
                        <p:par>
                          <p:cTn id="133" fill="hold">
                            <p:stCondLst>
                              <p:cond delay="0"/>
                            </p:stCondLst>
                            <p:childTnLst>
                              <p:par>
                                <p:cTn id="134" presetID="22" presetClass="entr" presetSubtype="4" fill="hold" grpId="0" nodeType="clickEffect">
                                  <p:stCondLst>
                                    <p:cond delay="0"/>
                                  </p:stCondLst>
                                  <p:childTnLst>
                                    <p:set>
                                      <p:cBhvr>
                                        <p:cTn id="135" dur="1" fill="hold">
                                          <p:stCondLst>
                                            <p:cond delay="0"/>
                                          </p:stCondLst>
                                        </p:cTn>
                                        <p:tgtEl>
                                          <p:spTgt spid="18"/>
                                        </p:tgtEl>
                                        <p:attrNameLst>
                                          <p:attrName>style.visibility</p:attrName>
                                        </p:attrNameLst>
                                      </p:cBhvr>
                                      <p:to>
                                        <p:strVal val="visible"/>
                                      </p:to>
                                    </p:set>
                                    <p:animEffect transition="in" filter="wipe(down)">
                                      <p:cBhvr>
                                        <p:cTn id="136" dur="500"/>
                                        <p:tgtEl>
                                          <p:spTgt spid="18"/>
                                        </p:tgtEl>
                                      </p:cBhvr>
                                    </p:animEffect>
                                  </p:childTnLst>
                                </p:cTn>
                              </p:par>
                            </p:childTnLst>
                          </p:cTn>
                        </p:par>
                      </p:childTnLst>
                    </p:cTn>
                  </p:par>
                  <p:par>
                    <p:cTn id="137" fill="hold">
                      <p:stCondLst>
                        <p:cond delay="indefinite"/>
                      </p:stCondLst>
                      <p:childTnLst>
                        <p:par>
                          <p:cTn id="138" fill="hold">
                            <p:stCondLst>
                              <p:cond delay="0"/>
                            </p:stCondLst>
                            <p:childTnLst>
                              <p:par>
                                <p:cTn id="139" presetID="22" presetClass="entr" presetSubtype="4" fill="hold" grpId="0" nodeType="clickEffect">
                                  <p:stCondLst>
                                    <p:cond delay="0"/>
                                  </p:stCondLst>
                                  <p:childTnLst>
                                    <p:set>
                                      <p:cBhvr>
                                        <p:cTn id="140" dur="1" fill="hold">
                                          <p:stCondLst>
                                            <p:cond delay="0"/>
                                          </p:stCondLst>
                                        </p:cTn>
                                        <p:tgtEl>
                                          <p:spTgt spid="19"/>
                                        </p:tgtEl>
                                        <p:attrNameLst>
                                          <p:attrName>style.visibility</p:attrName>
                                        </p:attrNameLst>
                                      </p:cBhvr>
                                      <p:to>
                                        <p:strVal val="visible"/>
                                      </p:to>
                                    </p:set>
                                    <p:animEffect transition="in" filter="wipe(down)">
                                      <p:cBhvr>
                                        <p:cTn id="141" dur="500"/>
                                        <p:tgtEl>
                                          <p:spTgt spid="19"/>
                                        </p:tgtEl>
                                      </p:cBhvr>
                                    </p:animEffect>
                                  </p:childTnLst>
                                </p:cTn>
                              </p:par>
                            </p:childTnLst>
                          </p:cTn>
                        </p:par>
                      </p:childTnLst>
                    </p:cTn>
                  </p:par>
                  <p:par>
                    <p:cTn id="142" fill="hold">
                      <p:stCondLst>
                        <p:cond delay="indefinite"/>
                      </p:stCondLst>
                      <p:childTnLst>
                        <p:par>
                          <p:cTn id="143" fill="hold">
                            <p:stCondLst>
                              <p:cond delay="0"/>
                            </p:stCondLst>
                            <p:childTnLst>
                              <p:par>
                                <p:cTn id="144" presetID="10" presetClass="exit" presetSubtype="0" fill="hold" grpId="1" nodeType="clickEffect">
                                  <p:stCondLst>
                                    <p:cond delay="0"/>
                                  </p:stCondLst>
                                  <p:childTnLst>
                                    <p:animEffect transition="out" filter="fade">
                                      <p:cBhvr>
                                        <p:cTn id="145" dur="500"/>
                                        <p:tgtEl>
                                          <p:spTgt spid="18"/>
                                        </p:tgtEl>
                                      </p:cBhvr>
                                    </p:animEffect>
                                    <p:set>
                                      <p:cBhvr>
                                        <p:cTn id="146" dur="1" fill="hold">
                                          <p:stCondLst>
                                            <p:cond delay="499"/>
                                          </p:stCondLst>
                                        </p:cTn>
                                        <p:tgtEl>
                                          <p:spTgt spid="18"/>
                                        </p:tgtEl>
                                        <p:attrNameLst>
                                          <p:attrName>style.visibility</p:attrName>
                                        </p:attrNameLst>
                                      </p:cBhvr>
                                      <p:to>
                                        <p:strVal val="hidden"/>
                                      </p:to>
                                    </p:set>
                                  </p:childTnLst>
                                </p:cTn>
                              </p:par>
                              <p:par>
                                <p:cTn id="147" presetID="10" presetClass="exit" presetSubtype="0" fill="hold" grpId="1" nodeType="withEffect">
                                  <p:stCondLst>
                                    <p:cond delay="0"/>
                                  </p:stCondLst>
                                  <p:childTnLst>
                                    <p:animEffect transition="out" filter="fade">
                                      <p:cBhvr>
                                        <p:cTn id="148" dur="500"/>
                                        <p:tgtEl>
                                          <p:spTgt spid="19"/>
                                        </p:tgtEl>
                                      </p:cBhvr>
                                    </p:animEffect>
                                    <p:set>
                                      <p:cBhvr>
                                        <p:cTn id="149" dur="1" fill="hold">
                                          <p:stCondLst>
                                            <p:cond delay="499"/>
                                          </p:stCondLst>
                                        </p:cTn>
                                        <p:tgtEl>
                                          <p:spTgt spid="19"/>
                                        </p:tgtEl>
                                        <p:attrNameLst>
                                          <p:attrName>style.visibility</p:attrName>
                                        </p:attrNameLst>
                                      </p:cBhvr>
                                      <p:to>
                                        <p:strVal val="hidden"/>
                                      </p:to>
                                    </p:set>
                                  </p:childTnLst>
                                </p:cTn>
                              </p:par>
                            </p:childTnLst>
                          </p:cTn>
                        </p:par>
                      </p:childTnLst>
                    </p:cTn>
                  </p:par>
                  <p:par>
                    <p:cTn id="150" fill="hold">
                      <p:stCondLst>
                        <p:cond delay="indefinite"/>
                      </p:stCondLst>
                      <p:childTnLst>
                        <p:par>
                          <p:cTn id="151" fill="hold">
                            <p:stCondLst>
                              <p:cond delay="0"/>
                            </p:stCondLst>
                            <p:childTnLst>
                              <p:par>
                                <p:cTn id="152" presetID="22" presetClass="entr" presetSubtype="4" fill="hold" grpId="0" nodeType="clickEffect">
                                  <p:stCondLst>
                                    <p:cond delay="0"/>
                                  </p:stCondLst>
                                  <p:childTnLst>
                                    <p:set>
                                      <p:cBhvr>
                                        <p:cTn id="153" dur="1" fill="hold">
                                          <p:stCondLst>
                                            <p:cond delay="0"/>
                                          </p:stCondLst>
                                        </p:cTn>
                                        <p:tgtEl>
                                          <p:spTgt spid="20"/>
                                        </p:tgtEl>
                                        <p:attrNameLst>
                                          <p:attrName>style.visibility</p:attrName>
                                        </p:attrNameLst>
                                      </p:cBhvr>
                                      <p:to>
                                        <p:strVal val="visible"/>
                                      </p:to>
                                    </p:set>
                                    <p:animEffect transition="in" filter="wipe(down)">
                                      <p:cBhvr>
                                        <p:cTn id="154" dur="500"/>
                                        <p:tgtEl>
                                          <p:spTgt spid="20"/>
                                        </p:tgtEl>
                                      </p:cBhvr>
                                    </p:animEffect>
                                  </p:childTnLst>
                                </p:cTn>
                              </p:par>
                            </p:childTnLst>
                          </p:cTn>
                        </p:par>
                      </p:childTnLst>
                    </p:cTn>
                  </p:par>
                  <p:par>
                    <p:cTn id="155" fill="hold">
                      <p:stCondLst>
                        <p:cond delay="indefinite"/>
                      </p:stCondLst>
                      <p:childTnLst>
                        <p:par>
                          <p:cTn id="156" fill="hold">
                            <p:stCondLst>
                              <p:cond delay="0"/>
                            </p:stCondLst>
                            <p:childTnLst>
                              <p:par>
                                <p:cTn id="157" presetID="10" presetClass="exit" presetSubtype="0" fill="hold" grpId="1" nodeType="clickEffect">
                                  <p:stCondLst>
                                    <p:cond delay="0"/>
                                  </p:stCondLst>
                                  <p:childTnLst>
                                    <p:animEffect transition="out" filter="fade">
                                      <p:cBhvr>
                                        <p:cTn id="158" dur="500"/>
                                        <p:tgtEl>
                                          <p:spTgt spid="20"/>
                                        </p:tgtEl>
                                      </p:cBhvr>
                                    </p:animEffect>
                                    <p:set>
                                      <p:cBhvr>
                                        <p:cTn id="159" dur="1" fill="hold">
                                          <p:stCondLst>
                                            <p:cond delay="499"/>
                                          </p:stCondLst>
                                        </p:cTn>
                                        <p:tgtEl>
                                          <p:spTgt spid="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animBg="1"/>
      <p:bldP spid="3" grpId="1" animBg="1"/>
      <p:bldP spid="5" grpId="0" animBg="1"/>
      <p:bldP spid="5" grpId="1" animBg="1"/>
      <p:bldP spid="6" grpId="0" animBg="1"/>
      <p:bldP spid="6" grpId="1"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5" grpId="0" animBg="1"/>
      <p:bldP spid="15" grpId="1" animBg="1"/>
      <p:bldP spid="14" grpId="0" animBg="1"/>
      <p:bldP spid="14" grpId="1" animBg="1"/>
      <p:bldP spid="16" grpId="0" animBg="1"/>
      <p:bldP spid="16" grpId="1" animBg="1"/>
      <p:bldP spid="18" grpId="0" animBg="1"/>
      <p:bldP spid="18" grpId="1" animBg="1"/>
      <p:bldP spid="19" grpId="0" animBg="1"/>
      <p:bldP spid="19" grpId="1" animBg="1"/>
      <p:bldP spid="20" grpId="0" animBg="1"/>
      <p:bldP spid="20"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pattFill prst="ltUpDiag">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2" name="Объект 1"/>
          <p:cNvGraphicFramePr>
            <a:graphicFrameLocks noGrp="1"/>
          </p:cNvGraphicFramePr>
          <p:nvPr>
            <p:ph idx="1"/>
            <p:extLst>
              <p:ext uri="{D42A27DB-BD31-4B8C-83A1-F6EECF244321}">
                <p14:modId xmlns:p14="http://schemas.microsoft.com/office/powerpoint/2010/main" val="888721980"/>
              </p:ext>
            </p:extLst>
          </p:nvPr>
        </p:nvGraphicFramePr>
        <p:xfrm>
          <a:off x="323528" y="1268760"/>
          <a:ext cx="8496944" cy="2022720"/>
        </p:xfrm>
        <a:graphic>
          <a:graphicData uri="http://schemas.openxmlformats.org/drawingml/2006/table">
            <a:tbl>
              <a:tblPr firstRow="1" bandRow="1">
                <a:tableStyleId>{93296810-A885-4BE3-A3E7-6D5BEEA58F35}</a:tableStyleId>
              </a:tblPr>
              <a:tblGrid>
                <a:gridCol w="8496944"/>
              </a:tblGrid>
              <a:tr h="252000">
                <a:tc>
                  <a:txBody>
                    <a:bodyPr/>
                    <a:lstStyle/>
                    <a:p>
                      <a:pPr algn="ctr"/>
                      <a:r>
                        <a:rPr lang="ru-RU" sz="1600" b="1" kern="1200" dirty="0" smtClean="0">
                          <a:solidFill>
                            <a:schemeClr val="tx1"/>
                          </a:solidFill>
                          <a:effectLst/>
                        </a:rPr>
                        <a:t>Мф. 28, 11-15</a:t>
                      </a:r>
                      <a:endParaRPr lang="ru-RU" sz="1600" b="1" dirty="0">
                        <a:solidFill>
                          <a:schemeClr val="tx1"/>
                        </a:solidFill>
                      </a:endParaRPr>
                    </a:p>
                  </a:txBody>
                  <a:tcPr marL="18000" marR="18000" marT="18000" marB="18000"/>
                </a:tc>
              </a:tr>
              <a:tr h="370840">
                <a:tc>
                  <a:txBody>
                    <a:bodyPr/>
                    <a:lstStyle/>
                    <a:p>
                      <a:r>
                        <a:rPr lang="ru-RU" sz="1600" b="1" dirty="0" smtClean="0">
                          <a:solidFill>
                            <a:schemeClr val="tx1"/>
                          </a:solidFill>
                        </a:rPr>
                        <a:t>11. Когда же они шли, то некоторые из стражи, войдя в город, объявили первосвященникам о всем бывшем. </a:t>
                      </a:r>
                    </a:p>
                    <a:p>
                      <a:r>
                        <a:rPr lang="ru-RU" sz="1600" b="1" dirty="0" smtClean="0">
                          <a:solidFill>
                            <a:schemeClr val="tx1"/>
                          </a:solidFill>
                        </a:rPr>
                        <a:t>12. И сии, собравшись со старейшинами и сделав совещание, довольно денег дали воинам, </a:t>
                      </a:r>
                    </a:p>
                    <a:p>
                      <a:r>
                        <a:rPr lang="ru-RU" sz="1600" b="1" dirty="0" smtClean="0">
                          <a:solidFill>
                            <a:schemeClr val="tx1"/>
                          </a:solidFill>
                        </a:rPr>
                        <a:t>13. и сказали: скажите, что ученики Его, придя ночью, украли Его, когда мы спали; </a:t>
                      </a:r>
                    </a:p>
                    <a:p>
                      <a:r>
                        <a:rPr lang="ru-RU" sz="1600" b="1" dirty="0" smtClean="0">
                          <a:solidFill>
                            <a:schemeClr val="tx1"/>
                          </a:solidFill>
                        </a:rPr>
                        <a:t>14. и, если слух об этом дойдет до правителя, мы убедим его, и вас от неприятности избавим. </a:t>
                      </a:r>
                    </a:p>
                    <a:p>
                      <a:r>
                        <a:rPr lang="ru-RU" sz="1600" b="1" dirty="0" smtClean="0">
                          <a:solidFill>
                            <a:schemeClr val="tx1"/>
                          </a:solidFill>
                        </a:rPr>
                        <a:t>15. Они, взяв деньги, поступили, как научены были; и пронеслось слово сие между иудеями до сего дня. </a:t>
                      </a:r>
                      <a:endParaRPr lang="ru-RU" sz="1600" b="1" dirty="0">
                        <a:solidFill>
                          <a:schemeClr val="tx1"/>
                        </a:solidFill>
                      </a:endParaRPr>
                    </a:p>
                  </a:txBody>
                  <a:tcPr marL="18000" marR="18000" marT="18000" marB="18000"/>
                </a:tc>
              </a:tr>
            </a:tbl>
          </a:graphicData>
        </a:graphic>
      </p:graphicFrame>
      <p:sp>
        <p:nvSpPr>
          <p:cNvPr id="3" name="Скругленный прямоугольник 2"/>
          <p:cNvSpPr/>
          <p:nvPr/>
        </p:nvSpPr>
        <p:spPr>
          <a:xfrm>
            <a:off x="323528" y="3501008"/>
            <a:ext cx="8568952" cy="3096344"/>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a:t>
            </a:r>
            <a:r>
              <a:rPr lang="ru-RU" sz="1600" b="1" i="1" dirty="0" smtClean="0">
                <a:solidFill>
                  <a:schemeClr val="tx1"/>
                </a:solidFill>
              </a:rPr>
              <a:t>«Скажите</a:t>
            </a:r>
            <a:r>
              <a:rPr lang="ru-RU" sz="1600" b="1" i="1" dirty="0">
                <a:solidFill>
                  <a:schemeClr val="tx1"/>
                </a:solidFill>
              </a:rPr>
              <a:t>, каким образом ученики украли Его, эти бедные и простые люди, которые не смели даже показаться? Да и не была ли на гробе положена печать? Не охранялся ли гроб со всех сторон стражей воинов и </a:t>
            </a:r>
            <a:r>
              <a:rPr lang="ru-RU" sz="1600" b="1" i="1" dirty="0" smtClean="0">
                <a:solidFill>
                  <a:schemeClr val="tx1"/>
                </a:solidFill>
              </a:rPr>
              <a:t>иудеев</a:t>
            </a:r>
            <a:r>
              <a:rPr lang="ru-RU" sz="1600" b="1" i="1" dirty="0">
                <a:solidFill>
                  <a:schemeClr val="tx1"/>
                </a:solidFill>
              </a:rPr>
              <a:t>? Не подозревали ли и они того же самого, не беспокоились ли, не бдели ли, не заботились ли? Да и для чего украсть им? Для того ли, чтобы выдумать учение о воскресении? Но как бы пришло на мысль выдумать что-нибудь подобное людям, которые любили жить в неизвестности? Да и как они отвалили камень </a:t>
            </a:r>
            <a:r>
              <a:rPr lang="ru-RU" sz="1600" b="1" i="1" dirty="0" smtClean="0">
                <a:solidFill>
                  <a:schemeClr val="tx1"/>
                </a:solidFill>
              </a:rPr>
              <a:t>утвержден-</a:t>
            </a:r>
            <a:r>
              <a:rPr lang="ru-RU" sz="1600" b="1" i="1" dirty="0" err="1" smtClean="0">
                <a:solidFill>
                  <a:schemeClr val="tx1"/>
                </a:solidFill>
              </a:rPr>
              <a:t>ный</a:t>
            </a:r>
            <a:r>
              <a:rPr lang="ru-RU" sz="1600" b="1" i="1" dirty="0">
                <a:solidFill>
                  <a:schemeClr val="tx1"/>
                </a:solidFill>
              </a:rPr>
              <a:t>? Как укрылись от такого множества? Пусть они презирали смерть; но напрасно и без цели конечно не отважились бы на такую опасность, когда столько было стражей. А что они боязливы были, это показывают прежние их поступки. Так, когда Христос был взят при них, то они все разбежались. Если же они не смели противостоять и в то время, когда видели Его живым, то как они могли не устрашиться множества воинов по смерти Его</a:t>
            </a:r>
            <a:r>
              <a:rPr lang="ru-RU" sz="1600" b="1" i="1" dirty="0" smtClean="0">
                <a:solidFill>
                  <a:schemeClr val="tx1"/>
                </a:solidFill>
              </a:rPr>
              <a:t>?».</a:t>
            </a:r>
            <a:endParaRPr lang="ru-RU" sz="1600" b="1" i="1" dirty="0">
              <a:solidFill>
                <a:schemeClr val="tx1"/>
              </a:solidFill>
            </a:endParaRPr>
          </a:p>
        </p:txBody>
      </p:sp>
      <p:sp>
        <p:nvSpPr>
          <p:cNvPr id="4" name="Скругленный прямоугольник 3"/>
          <p:cNvSpPr/>
          <p:nvPr/>
        </p:nvSpPr>
        <p:spPr>
          <a:xfrm>
            <a:off x="323528" y="404664"/>
            <a:ext cx="8568952" cy="432048"/>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200" b="1" dirty="0" smtClean="0">
                <a:solidFill>
                  <a:schemeClr val="tx1"/>
                </a:solidFill>
              </a:rPr>
              <a:t>Ложь иудеев и подкуп стражи Гроба Господня первосвященниками</a:t>
            </a:r>
            <a:endParaRPr lang="ru-RU" sz="2200" b="1" dirty="0">
              <a:solidFill>
                <a:schemeClr val="tx1"/>
              </a:solidFill>
            </a:endParaRPr>
          </a:p>
        </p:txBody>
      </p:sp>
      <p:sp>
        <p:nvSpPr>
          <p:cNvPr id="5" name="Скругленный прямоугольник 4"/>
          <p:cNvSpPr/>
          <p:nvPr/>
        </p:nvSpPr>
        <p:spPr>
          <a:xfrm>
            <a:off x="323528" y="4005064"/>
            <a:ext cx="8568952" cy="2592288"/>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err="1" smtClean="0">
                <a:solidFill>
                  <a:schemeClr val="tx1"/>
                </a:solidFill>
              </a:rPr>
              <a:t>Аверкий</a:t>
            </a:r>
            <a:r>
              <a:rPr lang="ru-RU" sz="1600" b="1" i="1" dirty="0" smtClean="0">
                <a:solidFill>
                  <a:schemeClr val="tx1"/>
                </a:solidFill>
              </a:rPr>
              <a:t>: «</a:t>
            </a:r>
            <a:r>
              <a:rPr lang="ru-RU" sz="1600" b="1" i="1" dirty="0">
                <a:solidFill>
                  <a:schemeClr val="tx1"/>
                </a:solidFill>
              </a:rPr>
              <a:t>кража мертвых была совершенно неслыханным делом у иудеев, боявшихся осквернить себя через прикосновение к мертвому телу (</a:t>
            </a:r>
            <a:r>
              <a:rPr lang="ru-RU" sz="1600" b="1" i="1" dirty="0" err="1">
                <a:solidFill>
                  <a:schemeClr val="tx1"/>
                </a:solidFill>
              </a:rPr>
              <a:t>Числ</a:t>
            </a:r>
            <a:r>
              <a:rPr lang="ru-RU" sz="1600" b="1" i="1" dirty="0">
                <a:solidFill>
                  <a:schemeClr val="tx1"/>
                </a:solidFill>
              </a:rPr>
              <a:t>. 19:11-22). Как могло случиться, что воины заснули столь глубоким сном именно тогда, когда ожидалась кража – на третий день? А сон их должен был быть необыкновенно глубок, если они не слышали даже, как отваливался громадный камень от дверей гроба. Если бы они даже решились заснуть, что совершенно непохоже на римских воинов, то, конечно, легли бы перед самым входом так, что невозможно было бы отвалить камень, не задавив их. Самое невероятное это то, что напуганные и разбежавшиеся ученики могли бы решиться на такую бессмысленную кражу, от которой им не было бы ровно никакой пользы</a:t>
            </a:r>
            <a:r>
              <a:rPr lang="ru-RU" sz="1600" b="1" i="1" dirty="0" smtClean="0">
                <a:solidFill>
                  <a:schemeClr val="tx1"/>
                </a:solidFill>
              </a:rPr>
              <a:t>».</a:t>
            </a:r>
            <a:endParaRPr lang="ru-RU" sz="1600" b="1" i="1" dirty="0">
              <a:solidFill>
                <a:schemeClr val="tx1"/>
              </a:solidFill>
            </a:endParaRPr>
          </a:p>
        </p:txBody>
      </p:sp>
      <p:sp>
        <p:nvSpPr>
          <p:cNvPr id="6" name="Скругленный прямоугольник 5"/>
          <p:cNvSpPr/>
          <p:nvPr/>
        </p:nvSpPr>
        <p:spPr>
          <a:xfrm>
            <a:off x="323528" y="3933056"/>
            <a:ext cx="8568952" cy="1512168"/>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a:t>
            </a:r>
            <a:r>
              <a:rPr lang="ru-RU" sz="1600" b="1" i="1" dirty="0">
                <a:solidFill>
                  <a:schemeClr val="tx1"/>
                </a:solidFill>
              </a:rPr>
              <a:t>«Они купили кровь Его, когда Он был жив; а по Его распятии и воскресении опять деньгами же стараются подорвать истину воскресения. Смотри же, как они уловляются со всех сторон своими собственными поступками! Если бы они не приходили к Пилату, если бы не просили стражи, то еще могли бы таким образом бесстыдствовать; теперь же напротив: они все так делали, как будто старались заградить свои </a:t>
            </a:r>
            <a:r>
              <a:rPr lang="ru-RU" sz="1600" b="1" i="1" dirty="0" smtClean="0">
                <a:solidFill>
                  <a:schemeClr val="tx1"/>
                </a:solidFill>
              </a:rPr>
              <a:t>уста».</a:t>
            </a:r>
            <a:endParaRPr lang="ru-RU" sz="1600" b="1" i="1" dirty="0">
              <a:solidFill>
                <a:schemeClr val="tx1"/>
              </a:solidFill>
            </a:endParaRPr>
          </a:p>
        </p:txBody>
      </p:sp>
      <p:sp>
        <p:nvSpPr>
          <p:cNvPr id="7" name="Скругленный прямоугольник 6"/>
          <p:cNvSpPr/>
          <p:nvPr/>
        </p:nvSpPr>
        <p:spPr>
          <a:xfrm>
            <a:off x="323528" y="4689140"/>
            <a:ext cx="8568952" cy="1620180"/>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a:t>
            </a:r>
            <a:r>
              <a:rPr lang="ru-RU" sz="1600" b="1" i="1" dirty="0">
                <a:solidFill>
                  <a:schemeClr val="tx1"/>
                </a:solidFill>
              </a:rPr>
              <a:t>: «Далее, что значит и плат со смирною? Петр видел, что он там лежал. Если бы ученики хотели украсть, то не нагое бы украли тело, не потому только, чтобы тем не </a:t>
            </a:r>
            <a:r>
              <a:rPr lang="ru-RU" sz="1600" b="1" i="1" dirty="0" err="1">
                <a:solidFill>
                  <a:schemeClr val="tx1"/>
                </a:solidFill>
              </a:rPr>
              <a:t>нанесть</a:t>
            </a:r>
            <a:r>
              <a:rPr lang="ru-RU" sz="1600" b="1" i="1" dirty="0">
                <a:solidFill>
                  <a:schemeClr val="tx1"/>
                </a:solidFill>
              </a:rPr>
              <a:t> бесчестия, но и потому, чтоб, занимаясь раздеванием, не разбудить тех, которые могли встать и схватить их. А снять одежду с тела было трудно, и требовалось на это много времени, потому что смирна прилипает к телу и одежде, как </a:t>
            </a:r>
            <a:r>
              <a:rPr lang="ru-RU" sz="1600" b="1" i="1" dirty="0" err="1">
                <a:solidFill>
                  <a:schemeClr val="tx1"/>
                </a:solidFill>
              </a:rPr>
              <a:t>клейное</a:t>
            </a:r>
            <a:r>
              <a:rPr lang="ru-RU" sz="1600" b="1" i="1" dirty="0">
                <a:solidFill>
                  <a:schemeClr val="tx1"/>
                </a:solidFill>
              </a:rPr>
              <a:t> вещество. Таким образом и отсюда очевидна невероятность </a:t>
            </a:r>
            <a:r>
              <a:rPr lang="ru-RU" sz="1600" b="1" i="1" dirty="0" smtClean="0">
                <a:solidFill>
                  <a:schemeClr val="tx1"/>
                </a:solidFill>
              </a:rPr>
              <a:t>похищения».</a:t>
            </a:r>
            <a:endParaRPr lang="ru-RU" sz="1600" b="1" i="1" dirty="0">
              <a:solidFill>
                <a:schemeClr val="tx1"/>
              </a:solidFill>
            </a:endParaRPr>
          </a:p>
        </p:txBody>
      </p:sp>
    </p:spTree>
    <p:extLst>
      <p:ext uri="{BB962C8B-B14F-4D97-AF65-F5344CB8AC3E}">
        <p14:creationId xmlns:p14="http://schemas.microsoft.com/office/powerpoint/2010/main" val="2418537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3"/>
                                        </p:tgtEl>
                                      </p:cBhvr>
                                    </p:animEffect>
                                    <p:set>
                                      <p:cBhvr>
                                        <p:cTn id="30" dur="1" fill="hold">
                                          <p:stCondLst>
                                            <p:cond delay="499"/>
                                          </p:stCondLst>
                                        </p:cTn>
                                        <p:tgtEl>
                                          <p:spTgt spid="3"/>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wipe(down)">
                                      <p:cBhvr>
                                        <p:cTn id="35" dur="500"/>
                                        <p:tgtEl>
                                          <p:spTgt spid="5"/>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5"/>
                                        </p:tgtEl>
                                      </p:cBhvr>
                                    </p:animEffect>
                                    <p:set>
                                      <p:cBhvr>
                                        <p:cTn id="40" dur="1" fill="hold">
                                          <p:stCondLst>
                                            <p:cond delay="499"/>
                                          </p:stCondLst>
                                        </p:cTn>
                                        <p:tgtEl>
                                          <p:spTgt spid="5"/>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wipe(down)">
                                      <p:cBhvr>
                                        <p:cTn id="45" dur="500"/>
                                        <p:tgtEl>
                                          <p:spTgt spid="7"/>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7"/>
                                        </p:tgtEl>
                                      </p:cBhvr>
                                    </p:animEffect>
                                    <p:set>
                                      <p:cBhvr>
                                        <p:cTn id="50"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4" grpId="0" animBg="1"/>
      <p:bldP spid="5" grpId="0" animBg="1"/>
      <p:bldP spid="5" grpId="1" animBg="1"/>
      <p:bldP spid="6" grpId="0" animBg="1"/>
      <p:bldP spid="6" grpId="1" animBg="1"/>
      <p:bldP spid="7" grpId="0" animBg="1"/>
      <p:bldP spid="7" grpId="1" animBg="1"/>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1348</TotalTime>
  <Words>8412</Words>
  <Application>Microsoft Office PowerPoint</Application>
  <PresentationFormat>Экран (4:3)</PresentationFormat>
  <Paragraphs>244</Paragraphs>
  <Slides>13</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Воскресение Христово  Лекция 36. Утро первого воскресного дня. Явление Христа женам-мироносицам. Вечер первого воскресного дня.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36. Крестные страдания и смерть Иисуса Христа. Погребение Иисуса Христа.</dc:title>
  <dc:creator>Николай Казинов</dc:creator>
  <cp:lastModifiedBy>Windows User</cp:lastModifiedBy>
  <cp:revision>74</cp:revision>
  <dcterms:created xsi:type="dcterms:W3CDTF">2015-03-07T16:58:36Z</dcterms:created>
  <dcterms:modified xsi:type="dcterms:W3CDTF">2015-03-11T14:33:54Z</dcterms:modified>
</cp:coreProperties>
</file>