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0" r:id="rId2"/>
    <p:sldId id="257" r:id="rId3"/>
    <p:sldId id="258" r:id="rId4"/>
    <p:sldId id="265" r:id="rId5"/>
    <p:sldId id="262" r:id="rId6"/>
    <p:sldId id="263" r:id="rId7"/>
    <p:sldId id="259" r:id="rId8"/>
    <p:sldId id="266" r:id="rId9"/>
    <p:sldId id="270" r:id="rId10"/>
    <p:sldId id="269" r:id="rId11"/>
    <p:sldId id="264" r:id="rId12"/>
    <p:sldId id="268" r:id="rId13"/>
    <p:sldId id="261"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FE0E14-3AF4-482F-9C0B-0F424890260E}" type="datetimeFigureOut">
              <a:rPr lang="ru-RU" smtClean="0"/>
              <a:t>21.02.2015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01930C-C203-4643-81AB-C59D35061D13}" type="slidenum">
              <a:rPr lang="ru-RU" smtClean="0"/>
              <a:t>‹#›</a:t>
            </a:fld>
            <a:endParaRPr lang="ru-RU"/>
          </a:p>
        </p:txBody>
      </p:sp>
    </p:spTree>
    <p:extLst>
      <p:ext uri="{BB962C8B-B14F-4D97-AF65-F5344CB8AC3E}">
        <p14:creationId xmlns:p14="http://schemas.microsoft.com/office/powerpoint/2010/main" val="1501349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301930C-C203-4643-81AB-C59D35061D13}" type="slidenum">
              <a:rPr lang="ru-RU" smtClean="0"/>
              <a:t>10</a:t>
            </a:fld>
            <a:endParaRPr lang="ru-RU"/>
          </a:p>
        </p:txBody>
      </p:sp>
    </p:spTree>
    <p:extLst>
      <p:ext uri="{BB962C8B-B14F-4D97-AF65-F5344CB8AC3E}">
        <p14:creationId xmlns:p14="http://schemas.microsoft.com/office/powerpoint/2010/main" val="1194200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C2D9D0D-E072-40D3-A1AE-EE78EFC897EB}" type="slidenum">
              <a:rPr lang="ru-RU" smtClean="0"/>
              <a:t>13</a:t>
            </a:fld>
            <a:endParaRPr lang="ru-RU"/>
          </a:p>
        </p:txBody>
      </p:sp>
    </p:spTree>
    <p:extLst>
      <p:ext uri="{BB962C8B-B14F-4D97-AF65-F5344CB8AC3E}">
        <p14:creationId xmlns:p14="http://schemas.microsoft.com/office/powerpoint/2010/main" val="333425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21.02.2015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21.02.2015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21.02.2015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21.02.2015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21.02.2015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21.02.2015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21.02.2015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pattFill prst="ltUpDiag">
            <a:fgClr>
              <a:schemeClr val="bg2">
                <a:lumMod val="50000"/>
              </a:schemeClr>
            </a:fgClr>
            <a:bgClr>
              <a:schemeClr val="bg1"/>
            </a:bgClr>
          </a:pattFill>
        </p:spPr>
        <p:txBody>
          <a:bodyPr>
            <a:normAutofit/>
          </a:bodyPr>
          <a:lstStyle/>
          <a:p>
            <a:pPr marL="457200" indent="-457200"/>
            <a:r>
              <a:rPr lang="ru-RU" sz="3600" b="1" smtClean="0"/>
              <a:t>Лекция </a:t>
            </a:r>
            <a:r>
              <a:rPr lang="ru-RU" sz="3600" b="1" smtClean="0"/>
              <a:t>35. </a:t>
            </a:r>
            <a:r>
              <a:rPr lang="ru-RU" sz="3600" b="1" dirty="0"/>
              <a:t>Крестные страдания и смерть Иисуса </a:t>
            </a:r>
            <a:r>
              <a:rPr lang="ru-RU" sz="3600" b="1" dirty="0" smtClean="0"/>
              <a:t>Христа. Погребение </a:t>
            </a:r>
            <a:r>
              <a:rPr lang="ru-RU" sz="3600" b="1" dirty="0"/>
              <a:t>Иисуса </a:t>
            </a:r>
            <a:r>
              <a:rPr lang="ru-RU" sz="3600" b="1" dirty="0" smtClean="0"/>
              <a:t>Христа.</a:t>
            </a:r>
            <a:endParaRPr lang="ru-RU" sz="4000" b="1" dirty="0"/>
          </a:p>
        </p:txBody>
      </p:sp>
    </p:spTree>
    <p:extLst>
      <p:ext uri="{BB962C8B-B14F-4D97-AF65-F5344CB8AC3E}">
        <p14:creationId xmlns:p14="http://schemas.microsoft.com/office/powerpoint/2010/main" val="42792013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2267744" y="332656"/>
            <a:ext cx="4680520" cy="504056"/>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a:solidFill>
                  <a:schemeClr val="tx1"/>
                </a:solidFill>
              </a:rPr>
              <a:t>Семь слов на кресте</a:t>
            </a:r>
          </a:p>
        </p:txBody>
      </p:sp>
      <p:graphicFrame>
        <p:nvGraphicFramePr>
          <p:cNvPr id="6" name="Объект 5"/>
          <p:cNvGraphicFramePr>
            <a:graphicFrameLocks noGrp="1"/>
          </p:cNvGraphicFramePr>
          <p:nvPr>
            <p:ph idx="1"/>
            <p:extLst>
              <p:ext uri="{D42A27DB-BD31-4B8C-83A1-F6EECF244321}">
                <p14:modId xmlns:p14="http://schemas.microsoft.com/office/powerpoint/2010/main" val="3037852714"/>
              </p:ext>
            </p:extLst>
          </p:nvPr>
        </p:nvGraphicFramePr>
        <p:xfrm>
          <a:off x="611560" y="1124744"/>
          <a:ext cx="8064896" cy="4490720"/>
        </p:xfrm>
        <a:graphic>
          <a:graphicData uri="http://schemas.openxmlformats.org/drawingml/2006/table">
            <a:tbl>
              <a:tblPr firstRow="1" bandRow="1">
                <a:tableStyleId>{C4B1156A-380E-4F78-BDF5-A606A8083BF9}</a:tableStyleId>
              </a:tblPr>
              <a:tblGrid>
                <a:gridCol w="360040"/>
                <a:gridCol w="2808312"/>
                <a:gridCol w="4896544"/>
              </a:tblGrid>
              <a:tr h="370840">
                <a:tc>
                  <a:txBody>
                    <a:bodyPr/>
                    <a:lstStyle/>
                    <a:p>
                      <a:r>
                        <a:rPr lang="ru-RU" b="1" dirty="0" smtClean="0">
                          <a:solidFill>
                            <a:schemeClr val="tx1"/>
                          </a:solidFill>
                        </a:rPr>
                        <a:t>1.</a:t>
                      </a:r>
                      <a:endParaRPr lang="ru-RU" b="1" dirty="0">
                        <a:solidFill>
                          <a:schemeClr val="tx1"/>
                        </a:solidFill>
                      </a:endParaRPr>
                    </a:p>
                  </a:txBody>
                  <a:tcPr>
                    <a:solidFill>
                      <a:schemeClr val="accent4">
                        <a:lumMod val="40000"/>
                        <a:lumOff val="60000"/>
                      </a:schemeClr>
                    </a:solidFill>
                  </a:tcPr>
                </a:tc>
                <a:tc>
                  <a:txBody>
                    <a:bodyPr/>
                    <a:lstStyle/>
                    <a:p>
                      <a:r>
                        <a:rPr lang="ru-RU" sz="1800" b="1" kern="1200" dirty="0" smtClean="0">
                          <a:effectLst/>
                        </a:rPr>
                        <a:t>Молитва за </a:t>
                      </a:r>
                      <a:r>
                        <a:rPr lang="ru-RU" sz="1800" b="1" kern="1200" dirty="0" err="1" smtClean="0">
                          <a:effectLst/>
                        </a:rPr>
                        <a:t>распинателей</a:t>
                      </a:r>
                      <a:endParaRPr lang="ru-RU" b="1" dirty="0">
                        <a:solidFill>
                          <a:schemeClr val="tx1"/>
                        </a:solidFill>
                      </a:endParaRPr>
                    </a:p>
                  </a:txBody>
                  <a:tcPr>
                    <a:solidFill>
                      <a:schemeClr val="accent4">
                        <a:lumMod val="40000"/>
                        <a:lumOff val="60000"/>
                      </a:schemeClr>
                    </a:solidFill>
                  </a:tcPr>
                </a:tc>
                <a:tc>
                  <a:txBody>
                    <a:bodyPr/>
                    <a:lstStyle/>
                    <a:p>
                      <a:r>
                        <a:rPr lang="ru-RU" sz="1800" b="1" kern="1200" dirty="0" smtClean="0">
                          <a:effectLst/>
                        </a:rPr>
                        <a:t>«Прости им. Отче, ибо не ведают, </a:t>
                      </a:r>
                    </a:p>
                    <a:p>
                      <a:r>
                        <a:rPr lang="ru-RU" sz="1800" b="1" kern="1200" dirty="0" smtClean="0">
                          <a:effectLst/>
                        </a:rPr>
                        <a:t>что творят» (</a:t>
                      </a:r>
                      <a:r>
                        <a:rPr lang="ru-RU" sz="1800" b="1" kern="1200" dirty="0" err="1" smtClean="0">
                          <a:effectLst/>
                        </a:rPr>
                        <a:t>Лк</a:t>
                      </a:r>
                      <a:r>
                        <a:rPr lang="ru-RU" sz="1800" b="1" kern="1200" dirty="0" smtClean="0">
                          <a:effectLst/>
                        </a:rPr>
                        <a:t>. 23:34)</a:t>
                      </a:r>
                      <a:endParaRPr lang="ru-RU" b="1" dirty="0">
                        <a:solidFill>
                          <a:schemeClr val="tx1"/>
                        </a:solidFill>
                      </a:endParaRPr>
                    </a:p>
                  </a:txBody>
                  <a:tcPr>
                    <a:solidFill>
                      <a:schemeClr val="accent4">
                        <a:lumMod val="20000"/>
                        <a:lumOff val="80000"/>
                      </a:schemeClr>
                    </a:solidFill>
                  </a:tcPr>
                </a:tc>
              </a:tr>
              <a:tr h="370840">
                <a:tc>
                  <a:txBody>
                    <a:bodyPr/>
                    <a:lstStyle/>
                    <a:p>
                      <a:r>
                        <a:rPr lang="ru-RU" b="1" dirty="0" smtClean="0">
                          <a:solidFill>
                            <a:schemeClr val="tx1"/>
                          </a:solidFill>
                        </a:rPr>
                        <a:t>2.</a:t>
                      </a:r>
                      <a:endParaRPr lang="ru-RU" b="1" dirty="0">
                        <a:solidFill>
                          <a:schemeClr val="tx1"/>
                        </a:solidFill>
                      </a:endParaRPr>
                    </a:p>
                  </a:txBody>
                  <a:tcPr>
                    <a:solidFill>
                      <a:schemeClr val="accent4">
                        <a:lumMod val="40000"/>
                        <a:lumOff val="60000"/>
                      </a:schemeClr>
                    </a:solidFill>
                  </a:tcPr>
                </a:tc>
                <a:tc>
                  <a:txBody>
                    <a:bodyPr/>
                    <a:lstStyle/>
                    <a:p>
                      <a:r>
                        <a:rPr lang="ru-RU" sz="1800" b="1" dirty="0" smtClean="0"/>
                        <a:t>Обещание благоразумному разбойнику райского блаженства</a:t>
                      </a:r>
                      <a:endParaRPr lang="ru-RU" b="1" dirty="0">
                        <a:solidFill>
                          <a:schemeClr val="tx1"/>
                        </a:solidFill>
                      </a:endParaRPr>
                    </a:p>
                  </a:txBody>
                  <a:tcPr>
                    <a:solidFill>
                      <a:schemeClr val="accent4">
                        <a:lumMod val="40000"/>
                        <a:lumOff val="60000"/>
                      </a:schemeClr>
                    </a:solidFill>
                  </a:tcPr>
                </a:tc>
                <a:tc>
                  <a:txBody>
                    <a:bodyPr/>
                    <a:lstStyle/>
                    <a:p>
                      <a:r>
                        <a:rPr lang="ru-RU" sz="1800" b="1" kern="1200" dirty="0" smtClean="0">
                          <a:effectLst/>
                        </a:rPr>
                        <a:t>«Днесь со Мною </a:t>
                      </a:r>
                      <a:r>
                        <a:rPr lang="ru-RU" sz="1800" b="1" kern="1200" dirty="0" err="1" smtClean="0">
                          <a:effectLst/>
                        </a:rPr>
                        <a:t>будеши</a:t>
                      </a:r>
                      <a:r>
                        <a:rPr lang="ru-RU" sz="1800" b="1" kern="1200" dirty="0" smtClean="0">
                          <a:effectLst/>
                        </a:rPr>
                        <a:t> в </a:t>
                      </a:r>
                      <a:r>
                        <a:rPr lang="ru-RU" sz="1800" b="1" kern="1200" dirty="0" err="1" smtClean="0">
                          <a:effectLst/>
                        </a:rPr>
                        <a:t>раи</a:t>
                      </a:r>
                      <a:r>
                        <a:rPr lang="ru-RU" sz="1800" b="1" kern="1200" dirty="0" smtClean="0">
                          <a:effectLst/>
                        </a:rPr>
                        <a:t>» </a:t>
                      </a:r>
                    </a:p>
                    <a:p>
                      <a:r>
                        <a:rPr lang="ru-RU" sz="1800" b="1" kern="1200" dirty="0" smtClean="0">
                          <a:effectLst/>
                        </a:rPr>
                        <a:t>(</a:t>
                      </a:r>
                      <a:r>
                        <a:rPr lang="ru-RU" sz="1800" b="1" kern="1200" dirty="0" err="1" smtClean="0">
                          <a:effectLst/>
                        </a:rPr>
                        <a:t>Лк</a:t>
                      </a:r>
                      <a:r>
                        <a:rPr lang="ru-RU" sz="1800" b="1" kern="1200" dirty="0" smtClean="0">
                          <a:effectLst/>
                        </a:rPr>
                        <a:t>. 23:43)</a:t>
                      </a:r>
                      <a:endParaRPr lang="ru-RU" b="1" dirty="0">
                        <a:solidFill>
                          <a:schemeClr val="tx1"/>
                        </a:solidFill>
                      </a:endParaRPr>
                    </a:p>
                  </a:txBody>
                  <a:tcPr>
                    <a:solidFill>
                      <a:schemeClr val="accent4">
                        <a:lumMod val="20000"/>
                        <a:lumOff val="80000"/>
                      </a:schemeClr>
                    </a:solidFill>
                  </a:tcPr>
                </a:tc>
              </a:tr>
              <a:tr h="370840">
                <a:tc>
                  <a:txBody>
                    <a:bodyPr/>
                    <a:lstStyle/>
                    <a:p>
                      <a:r>
                        <a:rPr lang="ru-RU" b="1" dirty="0" smtClean="0">
                          <a:solidFill>
                            <a:schemeClr val="tx1"/>
                          </a:solidFill>
                        </a:rPr>
                        <a:t>3.</a:t>
                      </a:r>
                      <a:endParaRPr lang="ru-RU" b="1" dirty="0">
                        <a:solidFill>
                          <a:schemeClr val="tx1"/>
                        </a:solidFill>
                      </a:endParaRPr>
                    </a:p>
                  </a:txBody>
                  <a:tcPr>
                    <a:solidFill>
                      <a:schemeClr val="accent4">
                        <a:lumMod val="40000"/>
                        <a:lumOff val="60000"/>
                      </a:schemeClr>
                    </a:solidFill>
                  </a:tcPr>
                </a:tc>
                <a:tc>
                  <a:txBody>
                    <a:bodyPr/>
                    <a:lstStyle/>
                    <a:p>
                      <a:r>
                        <a:rPr lang="ru-RU" sz="1800" b="1" kern="1200" dirty="0" smtClean="0">
                          <a:solidFill>
                            <a:schemeClr val="dk1"/>
                          </a:solidFill>
                          <a:effectLst/>
                          <a:latin typeface="+mn-lt"/>
                          <a:ea typeface="+mn-ea"/>
                          <a:cs typeface="+mn-cs"/>
                        </a:rPr>
                        <a:t>Усыновление ученика матери</a:t>
                      </a:r>
                      <a:endParaRPr lang="ru-RU" b="1" dirty="0">
                        <a:solidFill>
                          <a:schemeClr val="tx1"/>
                        </a:solidFill>
                      </a:endParaRPr>
                    </a:p>
                  </a:txBody>
                  <a:tcPr>
                    <a:solidFill>
                      <a:schemeClr val="accent4">
                        <a:lumMod val="40000"/>
                        <a:lumOff val="60000"/>
                      </a:schemeClr>
                    </a:solidFill>
                  </a:tcPr>
                </a:tc>
                <a:tc>
                  <a:txBody>
                    <a:bodyPr/>
                    <a:lstStyle/>
                    <a:p>
                      <a:r>
                        <a:rPr lang="ru-RU" sz="1800" b="1" kern="1200" dirty="0" smtClean="0">
                          <a:effectLst/>
                        </a:rPr>
                        <a:t>«</a:t>
                      </a:r>
                      <a:r>
                        <a:rPr lang="ru-RU" sz="1800" b="1" kern="1200" dirty="0" err="1" smtClean="0">
                          <a:effectLst/>
                        </a:rPr>
                        <a:t>Жено</a:t>
                      </a:r>
                      <a:r>
                        <a:rPr lang="ru-RU" sz="1800" b="1" kern="1200" dirty="0" smtClean="0">
                          <a:effectLst/>
                        </a:rPr>
                        <a:t>, се сын твой ... се </a:t>
                      </a:r>
                      <a:r>
                        <a:rPr lang="ru-RU" sz="1800" b="1" kern="1200" dirty="0" err="1" smtClean="0">
                          <a:effectLst/>
                        </a:rPr>
                        <a:t>мати</a:t>
                      </a:r>
                      <a:r>
                        <a:rPr lang="ru-RU" sz="1800" b="1" kern="1200" dirty="0" smtClean="0">
                          <a:effectLst/>
                        </a:rPr>
                        <a:t> твоя»</a:t>
                      </a:r>
                    </a:p>
                    <a:p>
                      <a:r>
                        <a:rPr lang="ru-RU" sz="1800" b="1" kern="1200" dirty="0" smtClean="0">
                          <a:effectLst/>
                        </a:rPr>
                        <a:t>(Ин. 19: 25-27)</a:t>
                      </a:r>
                      <a:endParaRPr lang="ru-RU" b="1" dirty="0">
                        <a:solidFill>
                          <a:schemeClr val="tx1"/>
                        </a:solidFill>
                      </a:endParaRPr>
                    </a:p>
                  </a:txBody>
                  <a:tcPr>
                    <a:solidFill>
                      <a:schemeClr val="accent4">
                        <a:lumMod val="20000"/>
                        <a:lumOff val="80000"/>
                      </a:schemeClr>
                    </a:solidFill>
                  </a:tcPr>
                </a:tc>
              </a:tr>
              <a:tr h="370840">
                <a:tc>
                  <a:txBody>
                    <a:bodyPr/>
                    <a:lstStyle/>
                    <a:p>
                      <a:r>
                        <a:rPr lang="ru-RU" b="1" dirty="0" smtClean="0">
                          <a:solidFill>
                            <a:schemeClr val="tx1"/>
                          </a:solidFill>
                        </a:rPr>
                        <a:t>4.</a:t>
                      </a:r>
                      <a:endParaRPr lang="ru-RU" b="1" dirty="0">
                        <a:solidFill>
                          <a:schemeClr val="tx1"/>
                        </a:solidFill>
                      </a:endParaRPr>
                    </a:p>
                  </a:txBody>
                  <a:tcPr>
                    <a:solidFill>
                      <a:schemeClr val="accent4">
                        <a:lumMod val="40000"/>
                        <a:lumOff val="60000"/>
                      </a:schemeClr>
                    </a:solidFill>
                  </a:tcPr>
                </a:tc>
                <a:tc>
                  <a:txBody>
                    <a:bodyPr/>
                    <a:lstStyle/>
                    <a:p>
                      <a:r>
                        <a:rPr lang="ru-RU" sz="1800" b="1" kern="1200" dirty="0" smtClean="0">
                          <a:effectLst/>
                        </a:rPr>
                        <a:t>Вопль </a:t>
                      </a:r>
                      <a:r>
                        <a:rPr lang="ru-RU" sz="1800" b="1" kern="1200" dirty="0" err="1" smtClean="0">
                          <a:effectLst/>
                        </a:rPr>
                        <a:t>богооставленности</a:t>
                      </a:r>
                      <a:r>
                        <a:rPr lang="ru-RU" sz="1800" b="1" kern="1200" dirty="0" smtClean="0">
                          <a:effectLst/>
                        </a:rPr>
                        <a:t> </a:t>
                      </a:r>
                      <a:endParaRPr lang="ru-RU" b="1" dirty="0">
                        <a:solidFill>
                          <a:schemeClr val="tx1"/>
                        </a:solidFill>
                      </a:endParaRPr>
                    </a:p>
                  </a:txBody>
                  <a:tcPr>
                    <a:solidFill>
                      <a:schemeClr val="accent4">
                        <a:lumMod val="40000"/>
                        <a:lumOff val="60000"/>
                      </a:schemeClr>
                    </a:solidFill>
                  </a:tcPr>
                </a:tc>
                <a:tc>
                  <a:txBody>
                    <a:bodyPr/>
                    <a:lstStyle/>
                    <a:p>
                      <a:r>
                        <a:rPr lang="ru-RU" sz="1800" b="1" kern="1200" dirty="0" smtClean="0">
                          <a:effectLst/>
                        </a:rPr>
                        <a:t>«Боже Мой, Боже Мой, </a:t>
                      </a:r>
                      <a:r>
                        <a:rPr lang="ru-RU" sz="1800" b="1" kern="1200" dirty="0" err="1" smtClean="0">
                          <a:effectLst/>
                        </a:rPr>
                        <a:t>вскую</a:t>
                      </a:r>
                      <a:r>
                        <a:rPr lang="ru-RU" sz="1800" b="1" kern="1200" dirty="0" smtClean="0">
                          <a:effectLst/>
                        </a:rPr>
                        <a:t> </a:t>
                      </a:r>
                      <a:r>
                        <a:rPr lang="ru-RU" sz="1800" b="1" kern="1200" dirty="0" err="1" smtClean="0">
                          <a:effectLst/>
                        </a:rPr>
                        <a:t>Мя</a:t>
                      </a:r>
                      <a:r>
                        <a:rPr lang="ru-RU" sz="1800" b="1" kern="1200" dirty="0" smtClean="0">
                          <a:effectLst/>
                        </a:rPr>
                        <a:t> </a:t>
                      </a:r>
                      <a:r>
                        <a:rPr lang="ru-RU" sz="1800" b="1" kern="1200" dirty="0" err="1" smtClean="0">
                          <a:effectLst/>
                        </a:rPr>
                        <a:t>еси</a:t>
                      </a:r>
                      <a:r>
                        <a:rPr lang="ru-RU" sz="1800" b="1" kern="1200" dirty="0" smtClean="0">
                          <a:effectLst/>
                        </a:rPr>
                        <a:t> </a:t>
                      </a:r>
                    </a:p>
                    <a:p>
                      <a:r>
                        <a:rPr lang="ru-RU" sz="1800" b="1" kern="1200" dirty="0" smtClean="0">
                          <a:effectLst/>
                        </a:rPr>
                        <a:t>Оставил» (Мф. 27:46; </a:t>
                      </a:r>
                      <a:r>
                        <a:rPr lang="ru-RU" sz="1800" b="1" kern="1200" dirty="0" err="1" smtClean="0">
                          <a:effectLst/>
                        </a:rPr>
                        <a:t>Мк</a:t>
                      </a:r>
                      <a:r>
                        <a:rPr lang="ru-RU" sz="1800" b="1" kern="1200" dirty="0" smtClean="0">
                          <a:effectLst/>
                        </a:rPr>
                        <a:t>. 15:34)</a:t>
                      </a:r>
                      <a:endParaRPr lang="ru-RU" b="1" dirty="0">
                        <a:solidFill>
                          <a:schemeClr val="tx1"/>
                        </a:solidFill>
                      </a:endParaRPr>
                    </a:p>
                  </a:txBody>
                  <a:tcPr>
                    <a:solidFill>
                      <a:schemeClr val="accent4">
                        <a:lumMod val="20000"/>
                        <a:lumOff val="80000"/>
                      </a:schemeClr>
                    </a:solidFill>
                  </a:tcPr>
                </a:tc>
              </a:tr>
              <a:tr h="370840">
                <a:tc>
                  <a:txBody>
                    <a:bodyPr/>
                    <a:lstStyle/>
                    <a:p>
                      <a:r>
                        <a:rPr lang="ru-RU" b="1" dirty="0" smtClean="0">
                          <a:solidFill>
                            <a:schemeClr val="tx1"/>
                          </a:solidFill>
                        </a:rPr>
                        <a:t>5.</a:t>
                      </a:r>
                      <a:endParaRPr lang="ru-RU" b="1" dirty="0">
                        <a:solidFill>
                          <a:schemeClr val="tx1"/>
                        </a:solidFill>
                      </a:endParaRPr>
                    </a:p>
                  </a:txBody>
                  <a:tcPr>
                    <a:solidFill>
                      <a:schemeClr val="accent4">
                        <a:lumMod val="40000"/>
                        <a:lumOff val="60000"/>
                      </a:schemeClr>
                    </a:solidFill>
                  </a:tcPr>
                </a:tc>
                <a:tc>
                  <a:txBody>
                    <a:bodyPr/>
                    <a:lstStyle/>
                    <a:p>
                      <a:endParaRPr lang="ru-RU" b="1">
                        <a:solidFill>
                          <a:schemeClr val="tx1"/>
                        </a:solidFill>
                      </a:endParaRPr>
                    </a:p>
                  </a:txBody>
                  <a:tcPr>
                    <a:solidFill>
                      <a:schemeClr val="accent4">
                        <a:lumMod val="40000"/>
                        <a:lumOff val="60000"/>
                      </a:schemeClr>
                    </a:solidFill>
                  </a:tcPr>
                </a:tc>
                <a:tc>
                  <a:txBody>
                    <a:bodyPr/>
                    <a:lstStyle/>
                    <a:p>
                      <a:r>
                        <a:rPr lang="ru-RU" sz="1800" b="1" kern="1200" dirty="0" smtClean="0">
                          <a:effectLst/>
                        </a:rPr>
                        <a:t>«Жажду» (Ин. 19:28)</a:t>
                      </a:r>
                      <a:endParaRPr lang="ru-RU" b="1" dirty="0">
                        <a:solidFill>
                          <a:schemeClr val="tx1"/>
                        </a:solidFill>
                      </a:endParaRPr>
                    </a:p>
                  </a:txBody>
                  <a:tcPr>
                    <a:solidFill>
                      <a:schemeClr val="accent4">
                        <a:lumMod val="20000"/>
                        <a:lumOff val="80000"/>
                      </a:schemeClr>
                    </a:solidFill>
                  </a:tcPr>
                </a:tc>
              </a:tr>
              <a:tr h="370840">
                <a:tc>
                  <a:txBody>
                    <a:bodyPr/>
                    <a:lstStyle/>
                    <a:p>
                      <a:r>
                        <a:rPr lang="ru-RU" b="1" dirty="0" smtClean="0">
                          <a:solidFill>
                            <a:schemeClr val="tx1"/>
                          </a:solidFill>
                        </a:rPr>
                        <a:t>6.</a:t>
                      </a:r>
                      <a:endParaRPr lang="ru-RU" b="1" dirty="0">
                        <a:solidFill>
                          <a:schemeClr val="tx1"/>
                        </a:solidFill>
                      </a:endParaRPr>
                    </a:p>
                  </a:txBody>
                  <a:tcPr>
                    <a:solidFill>
                      <a:schemeClr val="accent4">
                        <a:lumMod val="40000"/>
                        <a:lumOff val="60000"/>
                      </a:schemeClr>
                    </a:solidFill>
                  </a:tcPr>
                </a:tc>
                <a:tc>
                  <a:txBody>
                    <a:bodyPr/>
                    <a:lstStyle/>
                    <a:p>
                      <a:endParaRPr lang="ru-RU" b="1">
                        <a:solidFill>
                          <a:schemeClr val="tx1"/>
                        </a:solidFill>
                      </a:endParaRPr>
                    </a:p>
                  </a:txBody>
                  <a:tcPr>
                    <a:solidFill>
                      <a:schemeClr val="accent4">
                        <a:lumMod val="40000"/>
                        <a:lumOff val="60000"/>
                      </a:schemeClr>
                    </a:solidFill>
                  </a:tcPr>
                </a:tc>
                <a:tc>
                  <a:txBody>
                    <a:bodyPr/>
                    <a:lstStyle/>
                    <a:p>
                      <a:r>
                        <a:rPr lang="ru-RU" sz="1800" b="1" kern="1200" dirty="0" smtClean="0">
                          <a:effectLst/>
                        </a:rPr>
                        <a:t>«</a:t>
                      </a:r>
                      <a:r>
                        <a:rPr lang="ru-RU" sz="1800" b="1" kern="1200" dirty="0" err="1" smtClean="0">
                          <a:effectLst/>
                        </a:rPr>
                        <a:t>Совершишася</a:t>
                      </a:r>
                      <a:r>
                        <a:rPr lang="ru-RU" sz="1800" b="1" kern="1200" dirty="0" smtClean="0">
                          <a:effectLst/>
                        </a:rPr>
                        <a:t>» (Ин. 19:30)</a:t>
                      </a:r>
                      <a:endParaRPr lang="ru-RU" b="1" dirty="0">
                        <a:solidFill>
                          <a:schemeClr val="tx1"/>
                        </a:solidFill>
                      </a:endParaRPr>
                    </a:p>
                  </a:txBody>
                  <a:tcPr>
                    <a:solidFill>
                      <a:schemeClr val="accent4">
                        <a:lumMod val="20000"/>
                        <a:lumOff val="80000"/>
                      </a:schemeClr>
                    </a:solidFill>
                  </a:tcPr>
                </a:tc>
              </a:tr>
              <a:tr h="370840">
                <a:tc>
                  <a:txBody>
                    <a:bodyPr/>
                    <a:lstStyle/>
                    <a:p>
                      <a:r>
                        <a:rPr lang="ru-RU" b="1" dirty="0" smtClean="0">
                          <a:solidFill>
                            <a:schemeClr val="tx1"/>
                          </a:solidFill>
                        </a:rPr>
                        <a:t>7.</a:t>
                      </a:r>
                      <a:endParaRPr lang="ru-RU" b="1" dirty="0">
                        <a:solidFill>
                          <a:schemeClr val="tx1"/>
                        </a:solidFill>
                      </a:endParaRPr>
                    </a:p>
                  </a:txBody>
                  <a:tcPr>
                    <a:solidFill>
                      <a:schemeClr val="accent4">
                        <a:lumMod val="40000"/>
                        <a:lumOff val="60000"/>
                      </a:schemeClr>
                    </a:solidFill>
                  </a:tcPr>
                </a:tc>
                <a:tc>
                  <a:txBody>
                    <a:bodyPr/>
                    <a:lstStyle/>
                    <a:p>
                      <a:r>
                        <a:rPr lang="ru-RU" sz="1800" b="1" kern="1200" dirty="0" smtClean="0">
                          <a:effectLst/>
                        </a:rPr>
                        <a:t>Обращение к Отцу</a:t>
                      </a:r>
                      <a:endParaRPr lang="ru-RU" b="1" dirty="0">
                        <a:solidFill>
                          <a:schemeClr val="tx1"/>
                        </a:solidFill>
                      </a:endParaRPr>
                    </a:p>
                  </a:txBody>
                  <a:tcPr>
                    <a:solidFill>
                      <a:schemeClr val="accent4">
                        <a:lumMod val="40000"/>
                        <a:lumOff val="60000"/>
                      </a:schemeClr>
                    </a:solidFill>
                  </a:tcPr>
                </a:tc>
                <a:tc>
                  <a:txBody>
                    <a:bodyPr/>
                    <a:lstStyle/>
                    <a:p>
                      <a:r>
                        <a:rPr lang="ru-RU" sz="1800" b="1" kern="1200" dirty="0" smtClean="0">
                          <a:effectLst/>
                        </a:rPr>
                        <a:t>«Отче, в </a:t>
                      </a:r>
                      <a:r>
                        <a:rPr lang="ru-RU" sz="1800" b="1" kern="1200" dirty="0" err="1" smtClean="0">
                          <a:effectLst/>
                        </a:rPr>
                        <a:t>руце</a:t>
                      </a:r>
                      <a:r>
                        <a:rPr lang="ru-RU" sz="1800" b="1" kern="1200" dirty="0" smtClean="0">
                          <a:effectLst/>
                        </a:rPr>
                        <a:t> Твои предаю Дух Мой» (</a:t>
                      </a:r>
                      <a:r>
                        <a:rPr lang="ru-RU" sz="1800" b="1" kern="1200" dirty="0" err="1" smtClean="0">
                          <a:effectLst/>
                        </a:rPr>
                        <a:t>Лк</a:t>
                      </a:r>
                      <a:r>
                        <a:rPr lang="ru-RU" sz="1800" b="1" kern="1200" dirty="0" smtClean="0">
                          <a:effectLst/>
                        </a:rPr>
                        <a:t>. 23:46; Мф. 27:50; </a:t>
                      </a:r>
                      <a:r>
                        <a:rPr lang="ru-RU" sz="1800" b="1" kern="1200" dirty="0" err="1" smtClean="0">
                          <a:effectLst/>
                        </a:rPr>
                        <a:t>Мк</a:t>
                      </a:r>
                      <a:r>
                        <a:rPr lang="ru-RU" sz="1800" b="1" kern="1200" dirty="0" smtClean="0">
                          <a:effectLst/>
                        </a:rPr>
                        <a:t>. 15:37)</a:t>
                      </a:r>
                      <a:endParaRPr lang="ru-RU" b="1" dirty="0">
                        <a:solidFill>
                          <a:schemeClr val="tx1"/>
                        </a:solidFill>
                      </a:endParaRPr>
                    </a:p>
                  </a:txBody>
                  <a:tcPr>
                    <a:solidFill>
                      <a:schemeClr val="accent4">
                        <a:lumMod val="20000"/>
                        <a:lumOff val="80000"/>
                      </a:schemeClr>
                    </a:solidFill>
                  </a:tcPr>
                </a:tc>
              </a:tr>
            </a:tbl>
          </a:graphicData>
        </a:graphic>
      </p:graphicFrame>
    </p:spTree>
    <p:extLst>
      <p:ext uri="{BB962C8B-B14F-4D97-AF65-F5344CB8AC3E}">
        <p14:creationId xmlns:p14="http://schemas.microsoft.com/office/powerpoint/2010/main" val="5307824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403230692"/>
              </p:ext>
            </p:extLst>
          </p:nvPr>
        </p:nvGraphicFramePr>
        <p:xfrm>
          <a:off x="179513" y="608040"/>
          <a:ext cx="8784976" cy="6061320"/>
        </p:xfrm>
        <a:graphic>
          <a:graphicData uri="http://schemas.openxmlformats.org/drawingml/2006/table">
            <a:tbl>
              <a:tblPr firstRow="1" bandRow="1">
                <a:tableStyleId>{F5AB1C69-6EDB-4FF4-983F-18BD219EF322}</a:tableStyleId>
              </a:tblPr>
              <a:tblGrid>
                <a:gridCol w="1872208"/>
                <a:gridCol w="2232248"/>
                <a:gridCol w="2376264"/>
                <a:gridCol w="2304256"/>
              </a:tblGrid>
              <a:tr h="252000">
                <a:tc>
                  <a:txBody>
                    <a:bodyPr/>
                    <a:lstStyle/>
                    <a:p>
                      <a:pPr algn="ctr"/>
                      <a:r>
                        <a:rPr lang="ru-RU" sz="1500" b="1" dirty="0" smtClean="0">
                          <a:solidFill>
                            <a:schemeClr val="tx1"/>
                          </a:solidFill>
                        </a:rPr>
                        <a:t>Мф. 27,</a:t>
                      </a:r>
                      <a:r>
                        <a:rPr lang="ru-RU" sz="1500" b="1" baseline="0" dirty="0" smtClean="0">
                          <a:solidFill>
                            <a:schemeClr val="tx1"/>
                          </a:solidFill>
                        </a:rPr>
                        <a:t> </a:t>
                      </a:r>
                      <a:r>
                        <a:rPr lang="ru-RU" sz="1500" b="1" dirty="0" smtClean="0">
                          <a:solidFill>
                            <a:schemeClr val="tx1"/>
                          </a:solidFill>
                        </a:rPr>
                        <a:t>57-66 </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Мк</a:t>
                      </a:r>
                      <a:r>
                        <a:rPr lang="ru-RU" sz="1500" b="1" dirty="0" smtClean="0">
                          <a:solidFill>
                            <a:schemeClr val="tx1"/>
                          </a:solidFill>
                        </a:rPr>
                        <a:t>. 15,</a:t>
                      </a:r>
                      <a:r>
                        <a:rPr lang="ru-RU" sz="1500" b="1" baseline="0" dirty="0" smtClean="0">
                          <a:solidFill>
                            <a:schemeClr val="tx1"/>
                          </a:solidFill>
                        </a:rPr>
                        <a:t> </a:t>
                      </a:r>
                      <a:r>
                        <a:rPr lang="ru-RU" sz="1500" b="1" dirty="0" smtClean="0">
                          <a:solidFill>
                            <a:schemeClr val="tx1"/>
                          </a:solidFill>
                        </a:rPr>
                        <a:t>42-47</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Лк</a:t>
                      </a:r>
                      <a:r>
                        <a:rPr lang="ru-RU" sz="1500" b="1" dirty="0" smtClean="0">
                          <a:solidFill>
                            <a:schemeClr val="tx1"/>
                          </a:solidFill>
                        </a:rPr>
                        <a:t>. 23, 50-56</a:t>
                      </a:r>
                      <a:endParaRPr lang="ru-RU" sz="1500" b="1"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Ин. 19, 38-42</a:t>
                      </a:r>
                      <a:endParaRPr lang="ru-RU" sz="1500" b="1" dirty="0">
                        <a:solidFill>
                          <a:schemeClr val="tx1"/>
                        </a:solidFill>
                      </a:endParaRPr>
                    </a:p>
                  </a:txBody>
                  <a:tcPr marL="18000" marR="18000" marT="18000" marB="18000"/>
                </a:tc>
              </a:tr>
              <a:tr h="370840">
                <a:tc>
                  <a:txBody>
                    <a:bodyPr/>
                    <a:lstStyle/>
                    <a:p>
                      <a:pPr>
                        <a:lnSpc>
                          <a:spcPct val="90000"/>
                        </a:lnSpc>
                      </a:pPr>
                      <a:r>
                        <a:rPr lang="ru-RU" sz="1500" b="1" dirty="0" smtClean="0">
                          <a:solidFill>
                            <a:schemeClr val="tx1"/>
                          </a:solidFill>
                        </a:rPr>
                        <a:t>57. Когда же </a:t>
                      </a:r>
                      <a:r>
                        <a:rPr lang="ru-RU" sz="1500" b="1" dirty="0" smtClean="0">
                          <a:solidFill>
                            <a:srgbClr val="00B050"/>
                          </a:solidFill>
                        </a:rPr>
                        <a:t>настал вечер</a:t>
                      </a:r>
                      <a:r>
                        <a:rPr lang="ru-RU" sz="1500" b="1" dirty="0" smtClean="0">
                          <a:solidFill>
                            <a:schemeClr val="tx1"/>
                          </a:solidFill>
                        </a:rPr>
                        <a:t>, пришел </a:t>
                      </a:r>
                      <a:r>
                        <a:rPr lang="ru-RU" sz="1500" b="1" dirty="0" smtClean="0">
                          <a:solidFill>
                            <a:srgbClr val="00B050"/>
                          </a:solidFill>
                        </a:rPr>
                        <a:t>богатый человек из </a:t>
                      </a:r>
                      <a:r>
                        <a:rPr lang="ru-RU" sz="1500" b="1" dirty="0" err="1" smtClean="0">
                          <a:solidFill>
                            <a:srgbClr val="00B050"/>
                          </a:solidFill>
                        </a:rPr>
                        <a:t>Аримафеи</a:t>
                      </a:r>
                      <a:r>
                        <a:rPr lang="ru-RU" sz="1500" b="1" dirty="0" smtClean="0">
                          <a:solidFill>
                            <a:schemeClr val="tx1"/>
                          </a:solidFill>
                        </a:rPr>
                        <a:t>, именем Иосиф, который также учился у Иисуса; </a:t>
                      </a:r>
                    </a:p>
                    <a:p>
                      <a:pPr>
                        <a:lnSpc>
                          <a:spcPct val="90000"/>
                        </a:lnSpc>
                      </a:pPr>
                      <a:r>
                        <a:rPr lang="ru-RU" sz="1500" b="1" dirty="0" smtClean="0">
                          <a:solidFill>
                            <a:schemeClr val="tx1"/>
                          </a:solidFill>
                        </a:rPr>
                        <a:t>58. он, придя к Пилату, просил тела </a:t>
                      </a:r>
                      <a:r>
                        <a:rPr lang="ru-RU" sz="1500" b="1" dirty="0" err="1" smtClean="0">
                          <a:solidFill>
                            <a:schemeClr val="tx1"/>
                          </a:solidFill>
                        </a:rPr>
                        <a:t>Иисусова</a:t>
                      </a:r>
                      <a:r>
                        <a:rPr lang="ru-RU" sz="1500" b="1" dirty="0" smtClean="0">
                          <a:solidFill>
                            <a:schemeClr val="tx1"/>
                          </a:solidFill>
                        </a:rPr>
                        <a:t>. Тогда Пилат приказал отдать тело; </a:t>
                      </a:r>
                    </a:p>
                    <a:p>
                      <a:pPr>
                        <a:lnSpc>
                          <a:spcPct val="90000"/>
                        </a:lnSpc>
                      </a:pPr>
                      <a:r>
                        <a:rPr lang="ru-RU" sz="1500" b="1" dirty="0" smtClean="0">
                          <a:solidFill>
                            <a:schemeClr val="tx1"/>
                          </a:solidFill>
                        </a:rPr>
                        <a:t>59. и, взяв тело, Иосиф обвил его чистою плащаницею </a:t>
                      </a:r>
                    </a:p>
                    <a:p>
                      <a:pPr>
                        <a:lnSpc>
                          <a:spcPct val="90000"/>
                        </a:lnSpc>
                      </a:pPr>
                      <a:r>
                        <a:rPr lang="ru-RU" sz="1500" b="1" dirty="0" smtClean="0">
                          <a:solidFill>
                            <a:schemeClr val="tx1"/>
                          </a:solidFill>
                        </a:rPr>
                        <a:t>60. и положил его в </a:t>
                      </a:r>
                      <a:r>
                        <a:rPr lang="ru-RU" sz="1500" b="1" dirty="0" smtClean="0">
                          <a:solidFill>
                            <a:srgbClr val="00B050"/>
                          </a:solidFill>
                        </a:rPr>
                        <a:t>новом своем гробе</a:t>
                      </a:r>
                      <a:r>
                        <a:rPr lang="ru-RU" sz="1500" b="1" dirty="0" smtClean="0">
                          <a:solidFill>
                            <a:schemeClr val="tx1"/>
                          </a:solidFill>
                        </a:rPr>
                        <a:t>, который высек он в скале; и, привалив большой камень к двери гроба, удалился. </a:t>
                      </a:r>
                    </a:p>
                    <a:p>
                      <a:pPr>
                        <a:lnSpc>
                          <a:spcPct val="90000"/>
                        </a:lnSpc>
                      </a:pPr>
                      <a:r>
                        <a:rPr lang="ru-RU" sz="1500" b="1" dirty="0" smtClean="0">
                          <a:solidFill>
                            <a:schemeClr val="tx1"/>
                          </a:solidFill>
                        </a:rPr>
                        <a:t>61. Была же там Мария Магдалина и другая Мария, которые сидели против гроба.</a:t>
                      </a:r>
                    </a:p>
                  </a:txBody>
                  <a:tcPr marL="18000" marR="18000" marT="18000" marB="18000"/>
                </a:tc>
                <a:tc>
                  <a:txBody>
                    <a:bodyPr/>
                    <a:lstStyle/>
                    <a:p>
                      <a:pPr>
                        <a:lnSpc>
                          <a:spcPct val="90000"/>
                        </a:lnSpc>
                      </a:pPr>
                      <a:r>
                        <a:rPr lang="ru-RU" sz="1500" b="1" dirty="0" smtClean="0">
                          <a:solidFill>
                            <a:schemeClr val="tx1"/>
                          </a:solidFill>
                        </a:rPr>
                        <a:t>42. И как уже настал вечер, — потому что была пятница, то есть день перед субботою, — </a:t>
                      </a:r>
                    </a:p>
                    <a:p>
                      <a:pPr>
                        <a:lnSpc>
                          <a:spcPct val="90000"/>
                        </a:lnSpc>
                      </a:pPr>
                      <a:r>
                        <a:rPr lang="ru-RU" sz="1500" b="1" dirty="0" smtClean="0">
                          <a:solidFill>
                            <a:schemeClr val="tx1"/>
                          </a:solidFill>
                        </a:rPr>
                        <a:t>43. пришел </a:t>
                      </a:r>
                      <a:r>
                        <a:rPr lang="ru-RU" sz="1500" b="1" dirty="0" smtClean="0">
                          <a:solidFill>
                            <a:srgbClr val="00B050"/>
                          </a:solidFill>
                        </a:rPr>
                        <a:t>Иосиф из </a:t>
                      </a:r>
                      <a:r>
                        <a:rPr lang="ru-RU" sz="1500" b="1" dirty="0" err="1" smtClean="0">
                          <a:solidFill>
                            <a:srgbClr val="00B050"/>
                          </a:solidFill>
                        </a:rPr>
                        <a:t>Аримафеи</a:t>
                      </a:r>
                      <a:r>
                        <a:rPr lang="ru-RU" sz="1500" b="1" dirty="0" smtClean="0">
                          <a:solidFill>
                            <a:srgbClr val="00B050"/>
                          </a:solidFill>
                        </a:rPr>
                        <a:t>, знаменитый член совета</a:t>
                      </a:r>
                      <a:r>
                        <a:rPr lang="ru-RU" sz="1500" b="1" dirty="0" smtClean="0">
                          <a:solidFill>
                            <a:schemeClr val="tx1"/>
                          </a:solidFill>
                        </a:rPr>
                        <a:t>, который и сам ожидал Царствия Божия, осмелился войти к Пилату, и просил тела </a:t>
                      </a:r>
                      <a:r>
                        <a:rPr lang="ru-RU" sz="1500" b="1" dirty="0" err="1" smtClean="0">
                          <a:solidFill>
                            <a:schemeClr val="tx1"/>
                          </a:solidFill>
                        </a:rPr>
                        <a:t>Иисусова</a:t>
                      </a:r>
                      <a:r>
                        <a:rPr lang="ru-RU" sz="1500" b="1" dirty="0" smtClean="0">
                          <a:solidFill>
                            <a:schemeClr val="tx1"/>
                          </a:solidFill>
                        </a:rPr>
                        <a:t>. </a:t>
                      </a:r>
                    </a:p>
                    <a:p>
                      <a:pPr>
                        <a:lnSpc>
                          <a:spcPct val="90000"/>
                        </a:lnSpc>
                      </a:pPr>
                      <a:r>
                        <a:rPr lang="ru-RU" sz="1500" b="1" dirty="0" smtClean="0">
                          <a:solidFill>
                            <a:schemeClr val="tx1"/>
                          </a:solidFill>
                        </a:rPr>
                        <a:t>44. Пилат удивился, что Он уже умер, и, призвав сотника, спросил его, давно ли умер? </a:t>
                      </a:r>
                    </a:p>
                    <a:p>
                      <a:pPr>
                        <a:lnSpc>
                          <a:spcPct val="90000"/>
                        </a:lnSpc>
                      </a:pPr>
                      <a:r>
                        <a:rPr lang="ru-RU" sz="1500" b="1" dirty="0" smtClean="0">
                          <a:solidFill>
                            <a:schemeClr val="tx1"/>
                          </a:solidFill>
                        </a:rPr>
                        <a:t>45. И, узнав от сотника, отдал тело Иосифу. </a:t>
                      </a:r>
                    </a:p>
                    <a:p>
                      <a:pPr>
                        <a:lnSpc>
                          <a:spcPct val="90000"/>
                        </a:lnSpc>
                      </a:pPr>
                      <a:r>
                        <a:rPr lang="ru-RU" sz="1500" b="1" dirty="0" smtClean="0">
                          <a:solidFill>
                            <a:schemeClr val="tx1"/>
                          </a:solidFill>
                        </a:rPr>
                        <a:t>46. Он, купив плащаницу и сняв Его, обвил плащаницею, и положил Его во гробе, который был высечен в скале, и привалил камень к двери гроба. </a:t>
                      </a:r>
                    </a:p>
                    <a:p>
                      <a:pPr>
                        <a:lnSpc>
                          <a:spcPct val="90000"/>
                        </a:lnSpc>
                      </a:pPr>
                      <a:r>
                        <a:rPr lang="ru-RU" sz="1500" b="1" dirty="0" smtClean="0">
                          <a:solidFill>
                            <a:schemeClr val="tx1"/>
                          </a:solidFill>
                        </a:rPr>
                        <a:t>47. Мария же Магдалина и Мария </a:t>
                      </a:r>
                      <a:r>
                        <a:rPr lang="ru-RU" sz="1500" b="1" dirty="0" err="1" smtClean="0">
                          <a:solidFill>
                            <a:schemeClr val="tx1"/>
                          </a:solidFill>
                        </a:rPr>
                        <a:t>Иосиева</a:t>
                      </a:r>
                      <a:r>
                        <a:rPr lang="ru-RU" sz="1500" b="1" dirty="0" smtClean="0">
                          <a:solidFill>
                            <a:schemeClr val="tx1"/>
                          </a:solidFill>
                        </a:rPr>
                        <a:t> смотрели, где Его полагали. </a:t>
                      </a:r>
                      <a:endParaRPr lang="ru-RU" sz="1500" b="1" dirty="0">
                        <a:solidFill>
                          <a:schemeClr val="tx1"/>
                        </a:solidFill>
                      </a:endParaRPr>
                    </a:p>
                  </a:txBody>
                  <a:tcPr marL="18000" marR="18000" marT="18000" marB="18000"/>
                </a:tc>
                <a:tc>
                  <a:txBody>
                    <a:bodyPr/>
                    <a:lstStyle/>
                    <a:p>
                      <a:pPr>
                        <a:lnSpc>
                          <a:spcPct val="90000"/>
                        </a:lnSpc>
                      </a:pPr>
                      <a:r>
                        <a:rPr lang="ru-RU" sz="1500" b="1" dirty="0" smtClean="0">
                          <a:solidFill>
                            <a:schemeClr val="tx1"/>
                          </a:solidFill>
                        </a:rPr>
                        <a:t>50. Тогда некто, именем Иосиф, член совета, </a:t>
                      </a:r>
                      <a:r>
                        <a:rPr lang="ru-RU" sz="1500" b="1" dirty="0" smtClean="0">
                          <a:solidFill>
                            <a:srgbClr val="00B050"/>
                          </a:solidFill>
                        </a:rPr>
                        <a:t>человек добрый и правдивый</a:t>
                      </a:r>
                      <a:r>
                        <a:rPr lang="ru-RU" sz="1500" b="1" dirty="0" smtClean="0">
                          <a:solidFill>
                            <a:schemeClr val="tx1"/>
                          </a:solidFill>
                        </a:rPr>
                        <a:t>, </a:t>
                      </a:r>
                    </a:p>
                    <a:p>
                      <a:pPr>
                        <a:lnSpc>
                          <a:spcPct val="90000"/>
                        </a:lnSpc>
                      </a:pPr>
                      <a:r>
                        <a:rPr lang="ru-RU" sz="1500" b="1" dirty="0" smtClean="0">
                          <a:solidFill>
                            <a:schemeClr val="tx1"/>
                          </a:solidFill>
                        </a:rPr>
                        <a:t>51. не участвовавший в совете и в деле их; из </a:t>
                      </a:r>
                      <a:r>
                        <a:rPr lang="ru-RU" sz="1500" b="1" dirty="0" err="1" smtClean="0">
                          <a:solidFill>
                            <a:schemeClr val="tx1"/>
                          </a:solidFill>
                        </a:rPr>
                        <a:t>Аримафеи</a:t>
                      </a:r>
                      <a:r>
                        <a:rPr lang="ru-RU" sz="1500" b="1" dirty="0" smtClean="0">
                          <a:solidFill>
                            <a:schemeClr val="tx1"/>
                          </a:solidFill>
                        </a:rPr>
                        <a:t>, города Иудейского, </a:t>
                      </a:r>
                      <a:r>
                        <a:rPr lang="ru-RU" sz="1500" b="1" dirty="0" smtClean="0">
                          <a:solidFill>
                            <a:srgbClr val="00B050"/>
                          </a:solidFill>
                        </a:rPr>
                        <a:t>ожидавший также Царствия Божия</a:t>
                      </a:r>
                      <a:r>
                        <a:rPr lang="ru-RU" sz="1500" b="1" dirty="0" smtClean="0">
                          <a:solidFill>
                            <a:schemeClr val="tx1"/>
                          </a:solidFill>
                        </a:rPr>
                        <a:t>, </a:t>
                      </a:r>
                    </a:p>
                    <a:p>
                      <a:pPr>
                        <a:lnSpc>
                          <a:spcPct val="90000"/>
                        </a:lnSpc>
                      </a:pPr>
                      <a:r>
                        <a:rPr lang="ru-RU" sz="1500" b="1" dirty="0" smtClean="0">
                          <a:solidFill>
                            <a:schemeClr val="tx1"/>
                          </a:solidFill>
                        </a:rPr>
                        <a:t>52. пришел к Пилату и просил тела </a:t>
                      </a:r>
                      <a:r>
                        <a:rPr lang="ru-RU" sz="1500" b="1" dirty="0" err="1" smtClean="0">
                          <a:solidFill>
                            <a:schemeClr val="tx1"/>
                          </a:solidFill>
                        </a:rPr>
                        <a:t>Иисусова</a:t>
                      </a:r>
                      <a:r>
                        <a:rPr lang="ru-RU" sz="1500" b="1" dirty="0" smtClean="0">
                          <a:solidFill>
                            <a:schemeClr val="tx1"/>
                          </a:solidFill>
                        </a:rPr>
                        <a:t>; </a:t>
                      </a:r>
                    </a:p>
                    <a:p>
                      <a:pPr>
                        <a:lnSpc>
                          <a:spcPct val="90000"/>
                        </a:lnSpc>
                      </a:pPr>
                      <a:r>
                        <a:rPr lang="ru-RU" sz="1500" b="1" dirty="0" smtClean="0">
                          <a:solidFill>
                            <a:schemeClr val="tx1"/>
                          </a:solidFill>
                        </a:rPr>
                        <a:t>53. и, сняв его, обвил плащаницею и положил его в гробе, высеченном в скале, </a:t>
                      </a:r>
                      <a:r>
                        <a:rPr lang="ru-RU" sz="1500" b="1" dirty="0" smtClean="0">
                          <a:solidFill>
                            <a:srgbClr val="00B050"/>
                          </a:solidFill>
                        </a:rPr>
                        <a:t>где еще никто не был положен</a:t>
                      </a:r>
                      <a:r>
                        <a:rPr lang="ru-RU" sz="1500" b="1" dirty="0" smtClean="0">
                          <a:solidFill>
                            <a:schemeClr val="tx1"/>
                          </a:solidFill>
                        </a:rPr>
                        <a:t>. </a:t>
                      </a:r>
                    </a:p>
                    <a:p>
                      <a:pPr>
                        <a:lnSpc>
                          <a:spcPct val="90000"/>
                        </a:lnSpc>
                      </a:pPr>
                      <a:r>
                        <a:rPr lang="ru-RU" sz="1500" b="1" dirty="0" smtClean="0">
                          <a:solidFill>
                            <a:schemeClr val="tx1"/>
                          </a:solidFill>
                        </a:rPr>
                        <a:t>54. </a:t>
                      </a:r>
                      <a:r>
                        <a:rPr lang="ru-RU" sz="1500" b="1" dirty="0" smtClean="0">
                          <a:solidFill>
                            <a:srgbClr val="00B050"/>
                          </a:solidFill>
                        </a:rPr>
                        <a:t>День тот был пятница, и наступала суббота</a:t>
                      </a:r>
                      <a:r>
                        <a:rPr lang="ru-RU" sz="1500" b="1" dirty="0" smtClean="0">
                          <a:solidFill>
                            <a:schemeClr val="tx1"/>
                          </a:solidFill>
                        </a:rPr>
                        <a:t>. </a:t>
                      </a:r>
                    </a:p>
                    <a:p>
                      <a:pPr>
                        <a:lnSpc>
                          <a:spcPct val="90000"/>
                        </a:lnSpc>
                      </a:pPr>
                      <a:r>
                        <a:rPr lang="ru-RU" sz="1500" b="1" dirty="0" smtClean="0">
                          <a:solidFill>
                            <a:schemeClr val="tx1"/>
                          </a:solidFill>
                        </a:rPr>
                        <a:t>55. Последовали также и женщины, пришедшие с Иисусом из Галилеи, и смотрели гроб, и как полагалось тело Его; </a:t>
                      </a:r>
                    </a:p>
                    <a:p>
                      <a:pPr>
                        <a:lnSpc>
                          <a:spcPct val="90000"/>
                        </a:lnSpc>
                      </a:pPr>
                      <a:r>
                        <a:rPr lang="ru-RU" sz="1500" b="1" dirty="0" smtClean="0">
                          <a:solidFill>
                            <a:schemeClr val="tx1"/>
                          </a:solidFill>
                        </a:rPr>
                        <a:t>56. возвратившись же, приготовили благовония и масти; и в субботу остались в покое по заповеди. </a:t>
                      </a:r>
                      <a:endParaRPr lang="ru-RU" sz="1500" b="1" dirty="0">
                        <a:solidFill>
                          <a:schemeClr val="tx1"/>
                        </a:solidFill>
                      </a:endParaRPr>
                    </a:p>
                  </a:txBody>
                  <a:tcPr marL="18000" marR="18000" marT="18000" marB="18000"/>
                </a:tc>
                <a:tc>
                  <a:txBody>
                    <a:bodyPr/>
                    <a:lstStyle/>
                    <a:p>
                      <a:pPr>
                        <a:lnSpc>
                          <a:spcPct val="90000"/>
                        </a:lnSpc>
                      </a:pPr>
                      <a:r>
                        <a:rPr lang="ru-RU" sz="1500" b="1" dirty="0" smtClean="0">
                          <a:solidFill>
                            <a:schemeClr val="tx1"/>
                          </a:solidFill>
                        </a:rPr>
                        <a:t>38. После сего Иосиф из </a:t>
                      </a:r>
                      <a:r>
                        <a:rPr lang="ru-RU" sz="1500" b="1" dirty="0" err="1" smtClean="0">
                          <a:solidFill>
                            <a:schemeClr val="tx1"/>
                          </a:solidFill>
                        </a:rPr>
                        <a:t>Аримафеи</a:t>
                      </a:r>
                      <a:r>
                        <a:rPr lang="ru-RU" sz="1500" b="1" dirty="0" smtClean="0">
                          <a:solidFill>
                            <a:schemeClr val="tx1"/>
                          </a:solidFill>
                        </a:rPr>
                        <a:t> — </a:t>
                      </a:r>
                      <a:r>
                        <a:rPr lang="ru-RU" sz="1500" b="1" dirty="0" smtClean="0">
                          <a:solidFill>
                            <a:srgbClr val="00B050"/>
                          </a:solidFill>
                        </a:rPr>
                        <a:t>ученик Иисуса, но тайный </a:t>
                      </a:r>
                      <a:r>
                        <a:rPr lang="ru-RU" sz="1500" b="1" dirty="0" smtClean="0">
                          <a:solidFill>
                            <a:schemeClr val="tx1"/>
                          </a:solidFill>
                        </a:rPr>
                        <a:t>из страха от Иудеев, — просил Пилата, чтобы снять тело Иисуса; и Пилат позволил. Он пошел и снял тело Иисуса. </a:t>
                      </a:r>
                    </a:p>
                    <a:p>
                      <a:pPr>
                        <a:lnSpc>
                          <a:spcPct val="90000"/>
                        </a:lnSpc>
                      </a:pPr>
                      <a:r>
                        <a:rPr lang="ru-RU" sz="1500" b="1" dirty="0" smtClean="0">
                          <a:solidFill>
                            <a:schemeClr val="tx1"/>
                          </a:solidFill>
                        </a:rPr>
                        <a:t>39. </a:t>
                      </a:r>
                      <a:r>
                        <a:rPr lang="ru-RU" sz="1500" b="1" dirty="0" smtClean="0">
                          <a:solidFill>
                            <a:srgbClr val="7030A0"/>
                          </a:solidFill>
                        </a:rPr>
                        <a:t>Пришел также и Никодим</a:t>
                      </a:r>
                      <a:r>
                        <a:rPr lang="ru-RU" sz="1500" b="1" dirty="0" smtClean="0">
                          <a:solidFill>
                            <a:schemeClr val="tx1"/>
                          </a:solidFill>
                        </a:rPr>
                        <a:t>, — приходивший прежде к Иисусу ночью, — и принес состав из смирны и </a:t>
                      </a:r>
                      <a:r>
                        <a:rPr lang="ru-RU" sz="1500" b="1" dirty="0" err="1" smtClean="0">
                          <a:solidFill>
                            <a:schemeClr val="tx1"/>
                          </a:solidFill>
                        </a:rPr>
                        <a:t>алоя</a:t>
                      </a:r>
                      <a:r>
                        <a:rPr lang="ru-RU" sz="1500" b="1" dirty="0" smtClean="0">
                          <a:solidFill>
                            <a:schemeClr val="tx1"/>
                          </a:solidFill>
                        </a:rPr>
                        <a:t>, литр около ста. </a:t>
                      </a:r>
                    </a:p>
                    <a:p>
                      <a:pPr>
                        <a:lnSpc>
                          <a:spcPct val="90000"/>
                        </a:lnSpc>
                      </a:pPr>
                      <a:r>
                        <a:rPr lang="ru-RU" sz="1500" b="1" dirty="0" smtClean="0">
                          <a:solidFill>
                            <a:schemeClr val="tx1"/>
                          </a:solidFill>
                        </a:rPr>
                        <a:t>40. Итак </a:t>
                      </a:r>
                      <a:r>
                        <a:rPr lang="ru-RU" sz="1500" b="1" dirty="0" smtClean="0">
                          <a:solidFill>
                            <a:srgbClr val="7030A0"/>
                          </a:solidFill>
                        </a:rPr>
                        <a:t>они</a:t>
                      </a:r>
                      <a:r>
                        <a:rPr lang="ru-RU" sz="1500" b="1" dirty="0" smtClean="0">
                          <a:solidFill>
                            <a:schemeClr val="tx1"/>
                          </a:solidFill>
                        </a:rPr>
                        <a:t> взяли тело Иисуса и обвили его пеленами с благовониями, как обыкновенно погребают Иудеи. </a:t>
                      </a:r>
                    </a:p>
                    <a:p>
                      <a:pPr>
                        <a:lnSpc>
                          <a:spcPct val="90000"/>
                        </a:lnSpc>
                      </a:pPr>
                      <a:r>
                        <a:rPr lang="ru-RU" sz="1500" b="1" dirty="0" smtClean="0">
                          <a:solidFill>
                            <a:schemeClr val="tx1"/>
                          </a:solidFill>
                        </a:rPr>
                        <a:t>41. На том месте, где Он распят, был сад, и </a:t>
                      </a:r>
                      <a:r>
                        <a:rPr lang="ru-RU" sz="1500" b="1" dirty="0" smtClean="0">
                          <a:solidFill>
                            <a:srgbClr val="7030A0"/>
                          </a:solidFill>
                        </a:rPr>
                        <a:t>в саду гроб новый</a:t>
                      </a:r>
                      <a:r>
                        <a:rPr lang="ru-RU" sz="1500" b="1" dirty="0" smtClean="0">
                          <a:solidFill>
                            <a:schemeClr val="tx1"/>
                          </a:solidFill>
                        </a:rPr>
                        <a:t>, в котором еще никто не был положен. </a:t>
                      </a:r>
                    </a:p>
                    <a:p>
                      <a:pPr>
                        <a:lnSpc>
                          <a:spcPct val="90000"/>
                        </a:lnSpc>
                      </a:pPr>
                      <a:r>
                        <a:rPr lang="ru-RU" sz="1500" b="1" dirty="0" smtClean="0">
                          <a:solidFill>
                            <a:schemeClr val="tx1"/>
                          </a:solidFill>
                        </a:rPr>
                        <a:t>42. Там положили Иисуса ради пятницы Иудейской, потому что гроб был близко.</a:t>
                      </a:r>
                      <a:endParaRPr lang="ru-RU" sz="1500" b="1" dirty="0">
                        <a:solidFill>
                          <a:schemeClr val="tx1"/>
                        </a:solidFill>
                      </a:endParaRPr>
                    </a:p>
                  </a:txBody>
                  <a:tcPr marL="18000" marR="18000" marT="18000" marB="18000"/>
                </a:tc>
              </a:tr>
            </a:tbl>
          </a:graphicData>
        </a:graphic>
      </p:graphicFrame>
      <p:sp>
        <p:nvSpPr>
          <p:cNvPr id="3" name="Скругленный прямоугольник 2"/>
          <p:cNvSpPr/>
          <p:nvPr/>
        </p:nvSpPr>
        <p:spPr>
          <a:xfrm>
            <a:off x="179512" y="4653136"/>
            <a:ext cx="8784976" cy="151216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smtClean="0">
                <a:solidFill>
                  <a:schemeClr val="tx1"/>
                </a:solidFill>
              </a:rPr>
              <a:t>«Иосиф </a:t>
            </a:r>
            <a:r>
              <a:rPr lang="ru-RU" sz="1600" b="1" i="1" dirty="0">
                <a:solidFill>
                  <a:schemeClr val="tx1"/>
                </a:solidFill>
              </a:rPr>
              <a:t>был человек весьма знаменитый и по своей знаменитости известен и Пилату. Подумав, что гнев иудеев укротился, когда ненавистный для них Иисус уже распят, Иосиф безбоязненно приходит и вместе с Никодимом совершает великолепное погребение. Оба они не представляли об Нем ничего Божественного, а расположены к Нему только как к человеку, потому что приносят такие благовония, которые преимущественно имели силу надолго сохранять тело и не давать ему скоро предаться </a:t>
            </a:r>
            <a:r>
              <a:rPr lang="ru-RU" sz="1600" b="1" i="1" dirty="0" smtClean="0">
                <a:solidFill>
                  <a:schemeClr val="tx1"/>
                </a:solidFill>
              </a:rPr>
              <a:t>тлению».</a:t>
            </a:r>
            <a:endParaRPr lang="ru-RU" sz="1600" b="1" i="1" dirty="0">
              <a:solidFill>
                <a:schemeClr val="tx1"/>
              </a:solidFill>
            </a:endParaRPr>
          </a:p>
        </p:txBody>
      </p:sp>
      <p:sp>
        <p:nvSpPr>
          <p:cNvPr id="2" name="Скругленный прямоугольник 1"/>
          <p:cNvSpPr/>
          <p:nvPr/>
        </p:nvSpPr>
        <p:spPr>
          <a:xfrm>
            <a:off x="179512" y="4581128"/>
            <a:ext cx="8712968" cy="201622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«Прежде Иосиф скрывался, теперь же дерзает на великое дело, положив душу свою за Тело Учителя и приняв на себя столь тяжкую борьбу со всеми Иудеями. Как великий дар, дает ему Пилат Тело. Ибо Тело Христа, как мятежника умерщвленного, должно было быть брошено не погребенным. Впрочем, Иосиф, будучи богатым, возможно, что и золота дал Пилату. Получив Тело, Иосиф чествует его, положив в новой гробнице, в которой никогда никто не был положен. И это было по </a:t>
            </a:r>
            <a:r>
              <a:rPr lang="ru-RU" sz="1600" b="1" i="1" dirty="0" err="1">
                <a:solidFill>
                  <a:schemeClr val="tx1"/>
                </a:solidFill>
              </a:rPr>
              <a:t>промышлению</a:t>
            </a:r>
            <a:r>
              <a:rPr lang="ru-RU" sz="1600" b="1" i="1" dirty="0">
                <a:solidFill>
                  <a:schemeClr val="tx1"/>
                </a:solidFill>
              </a:rPr>
              <a:t> Божию, чтобы по воскресении Господа не сказал кто-либо, что вместо Его воскрес другой мертвец, погребенный там прежде </a:t>
            </a:r>
            <a:r>
              <a:rPr lang="ru-RU" sz="1600" b="1" i="1" dirty="0" smtClean="0">
                <a:solidFill>
                  <a:schemeClr val="tx1"/>
                </a:solidFill>
              </a:rPr>
              <a:t>Его».</a:t>
            </a:r>
            <a:endParaRPr lang="ru-RU" sz="1600" b="1" i="1" dirty="0">
              <a:solidFill>
                <a:schemeClr val="tx1"/>
              </a:solidFill>
            </a:endParaRPr>
          </a:p>
        </p:txBody>
      </p:sp>
      <p:sp>
        <p:nvSpPr>
          <p:cNvPr id="4" name="Скругленный прямоугольник 3"/>
          <p:cNvSpPr/>
          <p:nvPr/>
        </p:nvSpPr>
        <p:spPr>
          <a:xfrm>
            <a:off x="1835696" y="116632"/>
            <a:ext cx="5400600" cy="36004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smtClean="0">
                <a:solidFill>
                  <a:schemeClr val="tx1"/>
                </a:solidFill>
              </a:rPr>
              <a:t>Погребение Господа Иисуса Христа</a:t>
            </a:r>
            <a:endParaRPr lang="ru-RU" sz="2400" dirty="0">
              <a:solidFill>
                <a:schemeClr val="tx1"/>
              </a:solidFill>
            </a:endParaRPr>
          </a:p>
        </p:txBody>
      </p:sp>
      <p:sp>
        <p:nvSpPr>
          <p:cNvPr id="6" name="Скругленный прямоугольник 5"/>
          <p:cNvSpPr/>
          <p:nvPr/>
        </p:nvSpPr>
        <p:spPr>
          <a:xfrm>
            <a:off x="179512" y="5373216"/>
            <a:ext cx="8712968" cy="57606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«Гроб новый образно показывал то, что чрез гроб Господень будет обновление от смерти и тления, и в нем мы все </a:t>
            </a:r>
            <a:r>
              <a:rPr lang="ru-RU" sz="1600" b="1" i="1" dirty="0" smtClean="0">
                <a:solidFill>
                  <a:schemeClr val="tx1"/>
                </a:solidFill>
              </a:rPr>
              <a:t>обновимся».</a:t>
            </a:r>
            <a:endParaRPr lang="ru-RU" sz="1600" b="1" i="1" dirty="0">
              <a:solidFill>
                <a:schemeClr val="tx1"/>
              </a:solidFill>
            </a:endParaRPr>
          </a:p>
        </p:txBody>
      </p:sp>
      <p:sp>
        <p:nvSpPr>
          <p:cNvPr id="7" name="Скругленный прямоугольник 6"/>
          <p:cNvSpPr/>
          <p:nvPr/>
        </p:nvSpPr>
        <p:spPr>
          <a:xfrm>
            <a:off x="179512" y="6093296"/>
            <a:ext cx="8784976" cy="54868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Ис</a:t>
            </a:r>
            <a:r>
              <a:rPr lang="ru-RU" sz="1600" b="1" i="1" dirty="0" smtClean="0">
                <a:solidFill>
                  <a:schemeClr val="tx1"/>
                </a:solidFill>
              </a:rPr>
              <a:t>. 53, 9</a:t>
            </a:r>
            <a:r>
              <a:rPr lang="ru-RU" sz="1600" b="1" i="1" dirty="0">
                <a:solidFill>
                  <a:schemeClr val="tx1"/>
                </a:solidFill>
              </a:rPr>
              <a:t>: </a:t>
            </a:r>
            <a:r>
              <a:rPr lang="ru-RU" sz="1600" b="1" i="1" dirty="0" smtClean="0">
                <a:solidFill>
                  <a:schemeClr val="tx1"/>
                </a:solidFill>
              </a:rPr>
              <a:t>«Ему </a:t>
            </a:r>
            <a:r>
              <a:rPr lang="ru-RU" sz="1600" b="1" i="1" dirty="0">
                <a:solidFill>
                  <a:schemeClr val="tx1"/>
                </a:solidFill>
              </a:rPr>
              <a:t>назначили гроб со злодеями, но Он погребен у богатого, потому что не сделал греха, не было лжи в устах </a:t>
            </a:r>
            <a:r>
              <a:rPr lang="ru-RU" sz="1600" b="1" i="1" dirty="0" smtClean="0">
                <a:solidFill>
                  <a:schemeClr val="tx1"/>
                </a:solidFill>
              </a:rPr>
              <a:t>Его».</a:t>
            </a:r>
            <a:endParaRPr lang="ru-RU" sz="1600" b="1" i="1" dirty="0">
              <a:solidFill>
                <a:schemeClr val="tx1"/>
              </a:solidFill>
            </a:endParaRPr>
          </a:p>
        </p:txBody>
      </p:sp>
      <p:sp>
        <p:nvSpPr>
          <p:cNvPr id="8" name="Скругленный прямоугольник 7"/>
          <p:cNvSpPr/>
          <p:nvPr/>
        </p:nvSpPr>
        <p:spPr>
          <a:xfrm>
            <a:off x="179512" y="3975722"/>
            <a:ext cx="8784976" cy="1397493"/>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smtClean="0">
                <a:solidFill>
                  <a:schemeClr val="tx1"/>
                </a:solidFill>
              </a:rPr>
              <a:t>«Для </a:t>
            </a:r>
            <a:r>
              <a:rPr lang="ru-RU" sz="1600" b="1" i="1" dirty="0">
                <a:solidFill>
                  <a:schemeClr val="tx1"/>
                </a:solidFill>
              </a:rPr>
              <a:t>чего они сидят здесь? Они ничего еще не знали о Нем должным образом, ничего не представляли великого и высокого. Потому принесли они и миро, и при гробе бодрствовали, чтобы, когда утишится неистовство иудеев, приступить и намастить Его. </a:t>
            </a:r>
            <a:r>
              <a:rPr lang="ru-RU" sz="1600" b="1" i="1" dirty="0" smtClean="0">
                <a:solidFill>
                  <a:schemeClr val="tx1"/>
                </a:solidFill>
              </a:rPr>
              <a:t>Видишь </a:t>
            </a:r>
            <a:r>
              <a:rPr lang="ru-RU" sz="1600" b="1" i="1" dirty="0">
                <a:solidFill>
                  <a:schemeClr val="tx1"/>
                </a:solidFill>
              </a:rPr>
              <a:t>ли мужество жен? Видишь ли пламенную любовь их? Видишь ли щедрость в издержках и решимость на самую смерть</a:t>
            </a:r>
            <a:r>
              <a:rPr lang="ru-RU" sz="1600" b="1" i="1" dirty="0" smtClean="0">
                <a:solidFill>
                  <a:schemeClr val="tx1"/>
                </a:solidFill>
              </a:rPr>
              <a:t>?».</a:t>
            </a:r>
            <a:endParaRPr lang="ru-RU" sz="1600" b="1" i="1" dirty="0">
              <a:solidFill>
                <a:schemeClr val="tx1"/>
              </a:solidFill>
            </a:endParaRPr>
          </a:p>
        </p:txBody>
      </p:sp>
      <p:sp>
        <p:nvSpPr>
          <p:cNvPr id="9" name="Скругленный прямоугольник 8"/>
          <p:cNvSpPr/>
          <p:nvPr/>
        </p:nvSpPr>
        <p:spPr>
          <a:xfrm>
            <a:off x="179512" y="2564904"/>
            <a:ext cx="8712968" cy="115212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i="1" dirty="0">
                <a:solidFill>
                  <a:schemeClr val="tx1"/>
                </a:solidFill>
              </a:rPr>
              <a:t>: «Упомянутые жены, следуя за погребающими, сидели против гроба и смотрели, где и как полагалось тело, чтобы, возвратившись и приготовив благовония и масти, осыпать ими и умастить тело. Когда Иисус Христос был погребен, наступил уже вечер, в который нельзя было идти ко </a:t>
            </a:r>
            <a:r>
              <a:rPr lang="ru-RU" sz="1600" b="1" i="1" dirty="0" smtClean="0">
                <a:solidFill>
                  <a:schemeClr val="tx1"/>
                </a:solidFill>
              </a:rPr>
              <a:t>гробу».</a:t>
            </a:r>
            <a:endParaRPr lang="ru-RU" sz="1600" b="1" i="1" dirty="0">
              <a:solidFill>
                <a:schemeClr val="tx1"/>
              </a:solidFill>
            </a:endParaRPr>
          </a:p>
        </p:txBody>
      </p:sp>
    </p:spTree>
    <p:extLst>
      <p:ext uri="{BB962C8B-B14F-4D97-AF65-F5344CB8AC3E}">
        <p14:creationId xmlns:p14="http://schemas.microsoft.com/office/powerpoint/2010/main" val="3430457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3"/>
                                        </p:tgtEl>
                                      </p:cBhvr>
                                    </p:animEffect>
                                    <p:set>
                                      <p:cBhvr>
                                        <p:cTn id="29" dur="1" fill="hold">
                                          <p:stCondLst>
                                            <p:cond delay="499"/>
                                          </p:stCondLst>
                                        </p:cTn>
                                        <p:tgtEl>
                                          <p:spTgt spid="3"/>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wipe(down)">
                                      <p:cBhvr>
                                        <p:cTn id="34" dur="5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wipe(down)">
                                      <p:cBhvr>
                                        <p:cTn id="39" dur="500"/>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grpId="1" nodeType="clickEffect">
                                  <p:stCondLst>
                                    <p:cond delay="0"/>
                                  </p:stCondLst>
                                  <p:childTnLst>
                                    <p:animEffect transition="out" filter="fade">
                                      <p:cBhvr>
                                        <p:cTn id="43" dur="500"/>
                                        <p:tgtEl>
                                          <p:spTgt spid="6"/>
                                        </p:tgtEl>
                                      </p:cBhvr>
                                    </p:animEffect>
                                    <p:set>
                                      <p:cBhvr>
                                        <p:cTn id="44" dur="1" fill="hold">
                                          <p:stCondLst>
                                            <p:cond delay="499"/>
                                          </p:stCondLst>
                                        </p:cTn>
                                        <p:tgtEl>
                                          <p:spTgt spid="6"/>
                                        </p:tgtEl>
                                        <p:attrNameLst>
                                          <p:attrName>style.visibility</p:attrName>
                                        </p:attrNameLst>
                                      </p:cBhvr>
                                      <p:to>
                                        <p:strVal val="hidden"/>
                                      </p:to>
                                    </p:set>
                                  </p:childTnLst>
                                </p:cTn>
                              </p:par>
                              <p:par>
                                <p:cTn id="45" presetID="10" presetClass="exit" presetSubtype="0" fill="hold" grpId="1" nodeType="withEffect">
                                  <p:stCondLst>
                                    <p:cond delay="0"/>
                                  </p:stCondLst>
                                  <p:childTnLst>
                                    <p:animEffect transition="out" filter="fade">
                                      <p:cBhvr>
                                        <p:cTn id="46" dur="500"/>
                                        <p:tgtEl>
                                          <p:spTgt spid="7"/>
                                        </p:tgtEl>
                                      </p:cBhvr>
                                    </p:animEffect>
                                    <p:set>
                                      <p:cBhvr>
                                        <p:cTn id="47" dur="1" fill="hold">
                                          <p:stCondLst>
                                            <p:cond delay="499"/>
                                          </p:stCondLst>
                                        </p:cTn>
                                        <p:tgtEl>
                                          <p:spTgt spid="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wipe(down)">
                                      <p:cBhvr>
                                        <p:cTn id="52" dur="5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wipe(down)">
                                      <p:cBhvr>
                                        <p:cTn id="57" dur="500"/>
                                        <p:tgtEl>
                                          <p:spTgt spid="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grpId="1" nodeType="clickEffect">
                                  <p:stCondLst>
                                    <p:cond delay="0"/>
                                  </p:stCondLst>
                                  <p:childTnLst>
                                    <p:animEffect transition="out" filter="fade">
                                      <p:cBhvr>
                                        <p:cTn id="61" dur="500"/>
                                        <p:tgtEl>
                                          <p:spTgt spid="9"/>
                                        </p:tgtEl>
                                      </p:cBhvr>
                                    </p:animEffect>
                                    <p:set>
                                      <p:cBhvr>
                                        <p:cTn id="62" dur="1" fill="hold">
                                          <p:stCondLst>
                                            <p:cond delay="499"/>
                                          </p:stCondLst>
                                        </p:cTn>
                                        <p:tgtEl>
                                          <p:spTgt spid="9"/>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500"/>
                                        <p:tgtEl>
                                          <p:spTgt spid="8"/>
                                        </p:tgtEl>
                                      </p:cBhvr>
                                    </p:animEffect>
                                    <p:set>
                                      <p:cBhvr>
                                        <p:cTn id="65"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2" grpId="0" animBg="1"/>
      <p:bldP spid="2" grpId="1" animBg="1"/>
      <p:bldP spid="4" grpId="0" animBg="1"/>
      <p:bldP spid="6" grpId="0" animBg="1"/>
      <p:bldP spid="6" grpId="1" animBg="1"/>
      <p:bldP spid="7" grpId="0" animBg="1"/>
      <p:bldP spid="7" grpId="1" animBg="1"/>
      <p:bldP spid="8" grpId="0" animBg="1"/>
      <p:bldP spid="8" grpId="1" animBg="1"/>
      <p:bldP spid="9" grpId="0" animBg="1"/>
      <p:bldP spid="9"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6" name="Скругленный прямоугольник 5"/>
          <p:cNvSpPr/>
          <p:nvPr/>
        </p:nvSpPr>
        <p:spPr>
          <a:xfrm>
            <a:off x="539552" y="4437112"/>
            <a:ext cx="8136904" cy="1512168"/>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«В то время как закон повелевал, чтобы в день субботы никто не двинулся с места своего,- беззаконные иудеи собираются к иноплеменнику Пилату, вместо законного собрания. Они вследствие своей злобы побуждаются прийти к Пилату и утвердить гроб, однако это было по Божию </a:t>
            </a:r>
            <a:r>
              <a:rPr lang="ru-RU" sz="1600" b="1" i="1" dirty="0" err="1">
                <a:solidFill>
                  <a:schemeClr val="tx1"/>
                </a:solidFill>
              </a:rPr>
              <a:t>промышлению</a:t>
            </a:r>
            <a:r>
              <a:rPr lang="ru-RU" sz="1600" b="1" i="1" dirty="0">
                <a:solidFill>
                  <a:schemeClr val="tx1"/>
                </a:solidFill>
              </a:rPr>
              <a:t>, дабы воскресение совершилось при свидетелях - врагах - и тогда, когда гроб был запечатан и </a:t>
            </a:r>
            <a:r>
              <a:rPr lang="ru-RU" sz="1600" b="1" i="1" dirty="0" smtClean="0">
                <a:solidFill>
                  <a:schemeClr val="tx1"/>
                </a:solidFill>
              </a:rPr>
              <a:t>охраняем».</a:t>
            </a:r>
            <a:endParaRPr lang="ru-RU" sz="1600" b="1" i="1" dirty="0">
              <a:solidFill>
                <a:schemeClr val="tx1"/>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190049053"/>
              </p:ext>
            </p:extLst>
          </p:nvPr>
        </p:nvGraphicFramePr>
        <p:xfrm>
          <a:off x="457200" y="1340768"/>
          <a:ext cx="8229600" cy="2931160"/>
        </p:xfrm>
        <a:graphic>
          <a:graphicData uri="http://schemas.openxmlformats.org/drawingml/2006/table">
            <a:tbl>
              <a:tblPr firstRow="1" bandRow="1">
                <a:tableStyleId>{7DF18680-E054-41AD-8BC1-D1AEF772440D}</a:tableStyleId>
              </a:tblPr>
              <a:tblGrid>
                <a:gridCol w="8229600"/>
              </a:tblGrid>
              <a:tr h="370840">
                <a:tc>
                  <a:txBody>
                    <a:bodyPr/>
                    <a:lstStyle/>
                    <a:p>
                      <a:pPr algn="ctr"/>
                      <a:r>
                        <a:rPr lang="ru-RU" b="1" dirty="0" smtClean="0">
                          <a:solidFill>
                            <a:schemeClr val="tx1"/>
                          </a:solidFill>
                        </a:rPr>
                        <a:t>Мф. 27, 62-66</a:t>
                      </a:r>
                      <a:endParaRPr lang="ru-RU" b="1" dirty="0">
                        <a:solidFill>
                          <a:schemeClr val="tx1"/>
                        </a:solidFill>
                      </a:endParaRPr>
                    </a:p>
                  </a:txBody>
                  <a:tcPr/>
                </a:tc>
              </a:tr>
              <a:tr h="370840">
                <a:tc>
                  <a:txBody>
                    <a:bodyPr/>
                    <a:lstStyle/>
                    <a:p>
                      <a:r>
                        <a:rPr lang="ru-RU" sz="1800" b="1" dirty="0" smtClean="0">
                          <a:solidFill>
                            <a:schemeClr val="tx1"/>
                          </a:solidFill>
                        </a:rPr>
                        <a:t>62. На другой день, который следует за пятницею, собрались первосвященники и фарисеи к Пилату </a:t>
                      </a:r>
                    </a:p>
                    <a:p>
                      <a:r>
                        <a:rPr lang="ru-RU" sz="1800" b="1" dirty="0" smtClean="0">
                          <a:solidFill>
                            <a:schemeClr val="tx1"/>
                          </a:solidFill>
                        </a:rPr>
                        <a:t>63. и говорили: господин! Мы вспомнили, что обманщик тот, еще будучи в живых, сказал: после трех дней воскресну; </a:t>
                      </a:r>
                    </a:p>
                    <a:p>
                      <a:r>
                        <a:rPr lang="ru-RU" sz="1800" b="1" dirty="0" smtClean="0">
                          <a:solidFill>
                            <a:schemeClr val="tx1"/>
                          </a:solidFill>
                        </a:rPr>
                        <a:t>64. итак прикажи охранять гроб до третьего дня, чтобы ученики Его, придя ночью, не украли Его и не сказали народу: воскрес из мертвых; и будет последний обман хуже первого. </a:t>
                      </a:r>
                    </a:p>
                    <a:p>
                      <a:r>
                        <a:rPr lang="ru-RU" sz="1800" b="1" dirty="0" smtClean="0">
                          <a:solidFill>
                            <a:schemeClr val="tx1"/>
                          </a:solidFill>
                        </a:rPr>
                        <a:t>65. Пилат сказал им: имеете стражу; пойдите, охраняйте, как знаете. </a:t>
                      </a:r>
                    </a:p>
                    <a:p>
                      <a:r>
                        <a:rPr lang="ru-RU" sz="1800" b="1" dirty="0" smtClean="0">
                          <a:solidFill>
                            <a:schemeClr val="tx1"/>
                          </a:solidFill>
                        </a:rPr>
                        <a:t>66. Они пошли и поставили у гроба стражу, и приложили к камню печать.</a:t>
                      </a:r>
                    </a:p>
                  </a:txBody>
                  <a:tcPr/>
                </a:tc>
              </a:tr>
            </a:tbl>
          </a:graphicData>
        </a:graphic>
      </p:graphicFrame>
      <p:sp>
        <p:nvSpPr>
          <p:cNvPr id="5" name="Скругленный прямоугольник 4"/>
          <p:cNvSpPr/>
          <p:nvPr/>
        </p:nvSpPr>
        <p:spPr>
          <a:xfrm>
            <a:off x="1043608" y="332656"/>
            <a:ext cx="6912768" cy="504056"/>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400" b="1" dirty="0" smtClean="0">
                <a:solidFill>
                  <a:schemeClr val="tx1"/>
                </a:solidFill>
              </a:rPr>
              <a:t>Запечатывание камня в гробницу Иисуса Христа</a:t>
            </a:r>
            <a:endParaRPr lang="ru-RU" sz="2400" b="1" dirty="0">
              <a:solidFill>
                <a:schemeClr val="tx1"/>
              </a:solidFill>
            </a:endParaRPr>
          </a:p>
        </p:txBody>
      </p:sp>
      <p:sp>
        <p:nvSpPr>
          <p:cNvPr id="2" name="Скругленный прямоугольник 1"/>
          <p:cNvSpPr/>
          <p:nvPr/>
        </p:nvSpPr>
        <p:spPr>
          <a:xfrm>
            <a:off x="395536" y="4941168"/>
            <a:ext cx="8424936" cy="122413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«Первым </a:t>
            </a:r>
            <a:r>
              <a:rPr lang="ru-RU" sz="1600" b="1" i="1" dirty="0" err="1" smtClean="0">
                <a:solidFill>
                  <a:schemeClr val="tx1"/>
                </a:solidFill>
              </a:rPr>
              <a:t>обмано</a:t>
            </a:r>
            <a:r>
              <a:rPr lang="ru-RU" sz="1600" b="1" i="1" dirty="0" smtClean="0">
                <a:solidFill>
                  <a:schemeClr val="tx1"/>
                </a:solidFill>
              </a:rPr>
              <a:t>» </a:t>
            </a:r>
            <a:r>
              <a:rPr lang="ru-RU" sz="1600" b="1" i="1" dirty="0">
                <a:solidFill>
                  <a:schemeClr val="tx1"/>
                </a:solidFill>
              </a:rPr>
              <a:t>они называют здесь то, что Господь Иисус Христос учил о Себе, как о Сыне Божием, Мессии, а </a:t>
            </a:r>
            <a:r>
              <a:rPr lang="ru-RU" sz="1600" b="1" i="1" dirty="0" smtClean="0">
                <a:solidFill>
                  <a:schemeClr val="tx1"/>
                </a:solidFill>
              </a:rPr>
              <a:t>последним обманом </a:t>
            </a:r>
            <a:r>
              <a:rPr lang="ru-RU" sz="1600" b="1" i="1" dirty="0">
                <a:solidFill>
                  <a:schemeClr val="tx1"/>
                </a:solidFill>
              </a:rPr>
              <a:t>– проповедь о Нем, как о восставшем из гроба Победителе ада и смерти. Этой проповеди они боятся больше, и в этом они правы были, что показала и вся дальнейшая история распространения </a:t>
            </a:r>
            <a:r>
              <a:rPr lang="ru-RU" sz="1600" b="1" i="1" dirty="0" smtClean="0">
                <a:solidFill>
                  <a:schemeClr val="tx1"/>
                </a:solidFill>
              </a:rPr>
              <a:t>христианства».</a:t>
            </a:r>
            <a:endParaRPr lang="ru-RU" sz="1600" b="1" i="1" dirty="0">
              <a:solidFill>
                <a:schemeClr val="tx1"/>
              </a:solidFill>
            </a:endParaRPr>
          </a:p>
        </p:txBody>
      </p:sp>
      <p:sp>
        <p:nvSpPr>
          <p:cNvPr id="3" name="Скругленный прямоугольник 2"/>
          <p:cNvSpPr/>
          <p:nvPr/>
        </p:nvSpPr>
        <p:spPr>
          <a:xfrm>
            <a:off x="395536" y="4365104"/>
            <a:ext cx="8424936" cy="108012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В распоряжении членов синедриона находилась на время праздников стража из римских воинов, которой они пользовались для охранения порядка и спокойствия, ввиду громадного стечения народа из всех стран в Иерусалим. Пилат предлагает им, использовав эту стражу, сделать все так, как они сами хотят</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596012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2"/>
                                        </p:tgtEl>
                                      </p:cBhvr>
                                    </p:animEffect>
                                    <p:set>
                                      <p:cBhvr>
                                        <p:cTn id="30" dur="1" fill="hold">
                                          <p:stCondLst>
                                            <p:cond delay="499"/>
                                          </p:stCondLst>
                                        </p:cTn>
                                        <p:tgtEl>
                                          <p:spTgt spid="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wipe(down)">
                                      <p:cBhvr>
                                        <p:cTn id="35" dur="500"/>
                                        <p:tgtEl>
                                          <p:spTgt spid="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3"/>
                                        </p:tgtEl>
                                      </p:cBhvr>
                                    </p:animEffect>
                                    <p:set>
                                      <p:cBhvr>
                                        <p:cTn id="40"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5" grpId="0" animBg="1"/>
      <p:bldP spid="2" grpId="0" animBg="1"/>
      <p:bldP spid="2" grpId="1" animBg="1"/>
      <p:bldP spid="3" grpId="0" animBg="1"/>
      <p:bldP spid="3"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pattFill prst="ltUpDiag">
          <a:fgClr>
            <a:schemeClr val="bg1">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864096"/>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600" b="1" dirty="0" smtClean="0">
                <a:solidFill>
                  <a:schemeClr val="tx1"/>
                </a:solidFill>
              </a:rPr>
              <a:t>Домашнее задание</a:t>
            </a:r>
            <a:endParaRPr lang="ru-RU" sz="3600" b="1" dirty="0">
              <a:solidFill>
                <a:schemeClr val="tx1"/>
              </a:solidFill>
            </a:endParaRPr>
          </a:p>
        </p:txBody>
      </p:sp>
      <p:sp>
        <p:nvSpPr>
          <p:cNvPr id="5" name="Прямоугольник 4"/>
          <p:cNvSpPr/>
          <p:nvPr/>
        </p:nvSpPr>
        <p:spPr>
          <a:xfrm>
            <a:off x="391444" y="2492896"/>
            <a:ext cx="8388775" cy="302433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400" b="1" dirty="0" smtClean="0">
                <a:solidFill>
                  <a:schemeClr val="tx1"/>
                </a:solidFill>
              </a:rPr>
              <a:t>Прочитать следующие отрывки:</a:t>
            </a:r>
          </a:p>
          <a:p>
            <a:pPr marL="342900" indent="-342900">
              <a:buFont typeface="Arial" panose="020B0604020202020204" pitchFamily="34" charset="0"/>
              <a:buChar char="•"/>
            </a:pPr>
            <a:r>
              <a:rPr lang="ru-RU" sz="2400" b="1" dirty="0">
                <a:solidFill>
                  <a:schemeClr val="tx1"/>
                </a:solidFill>
              </a:rPr>
              <a:t>Утро первого воскресного дня (Мф. 28, 1-15; </a:t>
            </a:r>
            <a:r>
              <a:rPr lang="ru-RU" sz="2400" b="1" dirty="0" err="1">
                <a:solidFill>
                  <a:schemeClr val="tx1"/>
                </a:solidFill>
              </a:rPr>
              <a:t>Мк</a:t>
            </a:r>
            <a:r>
              <a:rPr lang="ru-RU" sz="2400" b="1" dirty="0">
                <a:solidFill>
                  <a:schemeClr val="tx1"/>
                </a:solidFill>
              </a:rPr>
              <a:t>. 16, 1-11; </a:t>
            </a:r>
            <a:r>
              <a:rPr lang="ru-RU" sz="2400" b="1" dirty="0" err="1">
                <a:solidFill>
                  <a:schemeClr val="tx1"/>
                </a:solidFill>
              </a:rPr>
              <a:t>Лк</a:t>
            </a:r>
            <a:r>
              <a:rPr lang="ru-RU" sz="2400" b="1" dirty="0">
                <a:solidFill>
                  <a:schemeClr val="tx1"/>
                </a:solidFill>
              </a:rPr>
              <a:t>. 24, 1-12; Ин. 20, 1-18</a:t>
            </a:r>
            <a:r>
              <a:rPr lang="ru-RU" sz="2400" b="1" dirty="0" smtClean="0">
                <a:solidFill>
                  <a:schemeClr val="tx1"/>
                </a:solidFill>
              </a:rPr>
              <a:t>).</a:t>
            </a:r>
          </a:p>
          <a:p>
            <a:pPr marL="342900" indent="-342900">
              <a:buFont typeface="Arial" panose="020B0604020202020204" pitchFamily="34" charset="0"/>
              <a:buChar char="•"/>
            </a:pPr>
            <a:r>
              <a:rPr lang="ru-RU" sz="2400" b="1" dirty="0" smtClean="0">
                <a:solidFill>
                  <a:schemeClr val="tx1"/>
                </a:solidFill>
              </a:rPr>
              <a:t>Вечер </a:t>
            </a:r>
            <a:r>
              <a:rPr lang="ru-RU" sz="2400" b="1" dirty="0">
                <a:solidFill>
                  <a:schemeClr val="tx1"/>
                </a:solidFill>
              </a:rPr>
              <a:t>первого воскресного дня (</a:t>
            </a:r>
            <a:r>
              <a:rPr lang="ru-RU" sz="2400" b="1" dirty="0" err="1">
                <a:solidFill>
                  <a:schemeClr val="tx1"/>
                </a:solidFill>
              </a:rPr>
              <a:t>Лк</a:t>
            </a:r>
            <a:r>
              <a:rPr lang="ru-RU" sz="2400" b="1" dirty="0">
                <a:solidFill>
                  <a:schemeClr val="tx1"/>
                </a:solidFill>
              </a:rPr>
              <a:t>. 24, 12-49; </a:t>
            </a:r>
            <a:r>
              <a:rPr lang="ru-RU" sz="2400" b="1" dirty="0" err="1">
                <a:solidFill>
                  <a:schemeClr val="tx1"/>
                </a:solidFill>
              </a:rPr>
              <a:t>Мк</a:t>
            </a:r>
            <a:r>
              <a:rPr lang="ru-RU" sz="2400" b="1" dirty="0">
                <a:solidFill>
                  <a:schemeClr val="tx1"/>
                </a:solidFill>
              </a:rPr>
              <a:t>. 16, 12-14; Ин. 20, 19-24).</a:t>
            </a:r>
          </a:p>
          <a:p>
            <a:pPr marL="342900" indent="-342900">
              <a:buFont typeface="Arial" panose="020B0604020202020204" pitchFamily="34" charset="0"/>
              <a:buChar char="•"/>
            </a:pPr>
            <a:r>
              <a:rPr lang="ru-RU" sz="2400" b="1" dirty="0">
                <a:solidFill>
                  <a:schemeClr val="tx1"/>
                </a:solidFill>
              </a:rPr>
              <a:t>Второе явление воскресшего Христа апостолам в присутствии Фомы (Ин. 20, 24-29).</a:t>
            </a:r>
            <a:endParaRPr lang="ru-RU" sz="2400" b="1" dirty="0" smtClean="0">
              <a:solidFill>
                <a:schemeClr val="tx1"/>
              </a:solidFill>
            </a:endParaRPr>
          </a:p>
        </p:txBody>
      </p:sp>
    </p:spTree>
    <p:extLst>
      <p:ext uri="{BB962C8B-B14F-4D97-AF65-F5344CB8AC3E}">
        <p14:creationId xmlns:p14="http://schemas.microsoft.com/office/powerpoint/2010/main" val="29363674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63004294"/>
              </p:ext>
            </p:extLst>
          </p:nvPr>
        </p:nvGraphicFramePr>
        <p:xfrm>
          <a:off x="251520" y="908720"/>
          <a:ext cx="8640960" cy="4186800"/>
        </p:xfrm>
        <a:graphic>
          <a:graphicData uri="http://schemas.openxmlformats.org/drawingml/2006/table">
            <a:tbl>
              <a:tblPr firstRow="1" bandRow="1">
                <a:tableStyleId>{5C22544A-7EE6-4342-B048-85BDC9FD1C3A}</a:tableStyleId>
              </a:tblPr>
              <a:tblGrid>
                <a:gridCol w="1512168"/>
                <a:gridCol w="1656184"/>
                <a:gridCol w="3888432"/>
                <a:gridCol w="1584176"/>
              </a:tblGrid>
              <a:tr h="216000">
                <a:tc>
                  <a:txBody>
                    <a:bodyPr/>
                    <a:lstStyle/>
                    <a:p>
                      <a:pPr algn="ctr"/>
                      <a:r>
                        <a:rPr lang="ru-RU" sz="1500" b="1" dirty="0" smtClean="0">
                          <a:solidFill>
                            <a:schemeClr val="tx1"/>
                          </a:solidFill>
                        </a:rPr>
                        <a:t>Мф. 27,</a:t>
                      </a:r>
                      <a:r>
                        <a:rPr lang="ru-RU" sz="1500" b="1" baseline="0" dirty="0" smtClean="0">
                          <a:solidFill>
                            <a:schemeClr val="tx1"/>
                          </a:solidFill>
                        </a:rPr>
                        <a:t> </a:t>
                      </a:r>
                      <a:r>
                        <a:rPr lang="ru-RU" sz="1500" b="1" dirty="0" smtClean="0">
                          <a:solidFill>
                            <a:schemeClr val="tx1"/>
                          </a:solidFill>
                        </a:rPr>
                        <a:t>31-32</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Мк</a:t>
                      </a:r>
                      <a:r>
                        <a:rPr lang="ru-RU" sz="1500" b="1" dirty="0" smtClean="0">
                          <a:solidFill>
                            <a:schemeClr val="tx1"/>
                          </a:solidFill>
                        </a:rPr>
                        <a:t>. 15, 20-21</a:t>
                      </a:r>
                      <a:endParaRPr lang="ru-RU" sz="1500" b="1" dirty="0"/>
                    </a:p>
                  </a:txBody>
                  <a:tcPr marL="18000" marR="18000" marT="18000" marB="18000"/>
                </a:tc>
                <a:tc>
                  <a:txBody>
                    <a:bodyPr/>
                    <a:lstStyle/>
                    <a:p>
                      <a:pPr algn="ctr"/>
                      <a:r>
                        <a:rPr lang="ru-RU" sz="1500" b="1" dirty="0" err="1" smtClean="0">
                          <a:solidFill>
                            <a:schemeClr val="tx1"/>
                          </a:solidFill>
                        </a:rPr>
                        <a:t>Лк</a:t>
                      </a:r>
                      <a:r>
                        <a:rPr lang="ru-RU" sz="1500" b="1" dirty="0" smtClean="0">
                          <a:solidFill>
                            <a:schemeClr val="tx1"/>
                          </a:solidFill>
                        </a:rPr>
                        <a:t>. 23, 26-32</a:t>
                      </a:r>
                      <a:endParaRPr lang="ru-RU" sz="1500" b="1" dirty="0"/>
                    </a:p>
                  </a:txBody>
                  <a:tcPr marL="18000" marR="18000" marT="18000" marB="18000"/>
                </a:tc>
                <a:tc>
                  <a:txBody>
                    <a:bodyPr/>
                    <a:lstStyle/>
                    <a:p>
                      <a:pPr algn="ctr"/>
                      <a:r>
                        <a:rPr lang="ru-RU" sz="1500" b="1" dirty="0" smtClean="0">
                          <a:solidFill>
                            <a:schemeClr val="tx1"/>
                          </a:solidFill>
                        </a:rPr>
                        <a:t>Ин. 19, 16-17</a:t>
                      </a:r>
                      <a:endParaRPr lang="ru-RU" sz="1500" b="1" dirty="0"/>
                    </a:p>
                  </a:txBody>
                  <a:tcPr marL="18000" marR="18000" marT="18000" marB="18000"/>
                </a:tc>
              </a:tr>
              <a:tr h="370840">
                <a:tc>
                  <a:txBody>
                    <a:bodyPr/>
                    <a:lstStyle/>
                    <a:p>
                      <a:r>
                        <a:rPr lang="ru-RU" sz="1500" b="1" dirty="0" smtClean="0"/>
                        <a:t>31. И когда насмеялись над Ним, сняли с Него багряницу, и одели Его в одежды Его, и повели Его на распятие. </a:t>
                      </a:r>
                    </a:p>
                    <a:p>
                      <a:r>
                        <a:rPr lang="ru-RU" sz="1500" b="1" dirty="0" smtClean="0"/>
                        <a:t>32. Выходя, они встретили одного </a:t>
                      </a:r>
                      <a:r>
                        <a:rPr lang="ru-RU" sz="1500" b="1" dirty="0" err="1" smtClean="0"/>
                        <a:t>Киринеянина</a:t>
                      </a:r>
                      <a:r>
                        <a:rPr lang="ru-RU" sz="1500" b="1" dirty="0" smtClean="0"/>
                        <a:t>, по имени Симона; сего заставили нести крест Его. </a:t>
                      </a:r>
                      <a:endParaRPr lang="ru-RU" sz="1500" b="1" dirty="0"/>
                    </a:p>
                  </a:txBody>
                  <a:tcPr marL="18000" marR="18000" marT="18000" marB="18000"/>
                </a:tc>
                <a:tc>
                  <a:txBody>
                    <a:bodyPr/>
                    <a:lstStyle/>
                    <a:p>
                      <a:r>
                        <a:rPr lang="ru-RU" sz="1500" b="1" dirty="0" smtClean="0"/>
                        <a:t>20. Когда же насмеялись над Ним, сняли с Него багряницу, одели Его в собственные одежды Его и повели Его, чтобы распять Его. </a:t>
                      </a:r>
                    </a:p>
                    <a:p>
                      <a:r>
                        <a:rPr lang="ru-RU" sz="1500" b="1" dirty="0" smtClean="0"/>
                        <a:t>21. И заставили проходящего некоего </a:t>
                      </a:r>
                      <a:r>
                        <a:rPr lang="ru-RU" sz="1500" b="1" dirty="0" err="1" smtClean="0"/>
                        <a:t>Киринеянина</a:t>
                      </a:r>
                      <a:r>
                        <a:rPr lang="ru-RU" sz="1500" b="1" dirty="0" smtClean="0"/>
                        <a:t> Симона, </a:t>
                      </a:r>
                      <a:r>
                        <a:rPr lang="ru-RU" sz="1500" b="1" dirty="0" smtClean="0">
                          <a:solidFill>
                            <a:srgbClr val="7030A0"/>
                          </a:solidFill>
                        </a:rPr>
                        <a:t>отца Александрова и </a:t>
                      </a:r>
                      <a:r>
                        <a:rPr lang="ru-RU" sz="1500" b="1" dirty="0" err="1" smtClean="0">
                          <a:solidFill>
                            <a:srgbClr val="7030A0"/>
                          </a:solidFill>
                        </a:rPr>
                        <a:t>Руфова</a:t>
                      </a:r>
                      <a:r>
                        <a:rPr lang="ru-RU" sz="1500" b="1" dirty="0" smtClean="0">
                          <a:solidFill>
                            <a:schemeClr val="tx1"/>
                          </a:solidFill>
                        </a:rPr>
                        <a:t>, идущего с поля</a:t>
                      </a:r>
                      <a:r>
                        <a:rPr lang="ru-RU" sz="1500" b="1" dirty="0" smtClean="0"/>
                        <a:t>, нести крест Его. </a:t>
                      </a:r>
                      <a:endParaRPr lang="ru-RU" sz="1500" b="1" dirty="0"/>
                    </a:p>
                  </a:txBody>
                  <a:tcPr marL="18000" marR="18000" marT="18000" marB="18000"/>
                </a:tc>
                <a:tc>
                  <a:txBody>
                    <a:bodyPr/>
                    <a:lstStyle/>
                    <a:p>
                      <a:r>
                        <a:rPr lang="ru-RU" sz="1500" b="1" dirty="0" smtClean="0"/>
                        <a:t>26. И когда повели Его, то, захватив некоего </a:t>
                      </a:r>
                      <a:r>
                        <a:rPr lang="ru-RU" sz="1500" b="1" dirty="0" smtClean="0">
                          <a:solidFill>
                            <a:srgbClr val="7030A0"/>
                          </a:solidFill>
                        </a:rPr>
                        <a:t>Симона </a:t>
                      </a:r>
                      <a:r>
                        <a:rPr lang="ru-RU" sz="1500" b="1" dirty="0" err="1" smtClean="0">
                          <a:solidFill>
                            <a:srgbClr val="7030A0"/>
                          </a:solidFill>
                        </a:rPr>
                        <a:t>Киринеянина</a:t>
                      </a:r>
                      <a:r>
                        <a:rPr lang="ru-RU" sz="1500" b="1" dirty="0" smtClean="0"/>
                        <a:t>, шедшего с поля, возложили на него крест, чтобы нес за Иисусом. </a:t>
                      </a:r>
                    </a:p>
                    <a:p>
                      <a:r>
                        <a:rPr lang="ru-RU" sz="1500" b="1" dirty="0" smtClean="0"/>
                        <a:t>27. И шло за Ним великое множество народа и женщин, которые плакали и рыдали о Нем. </a:t>
                      </a:r>
                    </a:p>
                    <a:p>
                      <a:r>
                        <a:rPr lang="ru-RU" sz="1500" b="1" dirty="0" smtClean="0"/>
                        <a:t>28. Иисус же, обратившись к ним, сказал: дщери Иерусалимские! не плачьте обо Мне, но плачьте о себе и о детях ваших, </a:t>
                      </a:r>
                    </a:p>
                    <a:p>
                      <a:r>
                        <a:rPr lang="ru-RU" sz="1500" b="1" dirty="0" smtClean="0"/>
                        <a:t>29. ибо приходят дни, в которые скажут: блаженны неплодные, и утробы </a:t>
                      </a:r>
                      <a:r>
                        <a:rPr lang="ru-RU" sz="1500" b="1" dirty="0" err="1" smtClean="0"/>
                        <a:t>неродившие</a:t>
                      </a:r>
                      <a:r>
                        <a:rPr lang="ru-RU" sz="1500" b="1" dirty="0" smtClean="0"/>
                        <a:t>, и сосцы </a:t>
                      </a:r>
                      <a:r>
                        <a:rPr lang="ru-RU" sz="1500" b="1" dirty="0" err="1" smtClean="0"/>
                        <a:t>непитавшие</a:t>
                      </a:r>
                      <a:r>
                        <a:rPr lang="ru-RU" sz="1500" b="1" dirty="0" smtClean="0"/>
                        <a:t>! </a:t>
                      </a:r>
                    </a:p>
                    <a:p>
                      <a:r>
                        <a:rPr lang="ru-RU" sz="1500" b="1" dirty="0" smtClean="0"/>
                        <a:t>30. тогда начнут говорить горам: падите на нас! и холмам: покройте нас! </a:t>
                      </a:r>
                    </a:p>
                    <a:p>
                      <a:r>
                        <a:rPr lang="ru-RU" sz="1500" b="1" dirty="0" smtClean="0"/>
                        <a:t>31. Ибо если с зеленеющим деревом это делают, то с сухим что будет? </a:t>
                      </a:r>
                    </a:p>
                    <a:p>
                      <a:r>
                        <a:rPr lang="ru-RU" sz="1500" b="1" dirty="0" smtClean="0"/>
                        <a:t>32. </a:t>
                      </a:r>
                      <a:r>
                        <a:rPr lang="ru-RU" sz="1500" b="1" dirty="0" smtClean="0">
                          <a:solidFill>
                            <a:srgbClr val="7030A0"/>
                          </a:solidFill>
                        </a:rPr>
                        <a:t>Вели с Ним на смерть и двух злодеев</a:t>
                      </a:r>
                      <a:r>
                        <a:rPr lang="ru-RU" sz="1500" b="1" dirty="0" smtClean="0"/>
                        <a:t>. </a:t>
                      </a:r>
                      <a:endParaRPr lang="ru-RU" sz="1500" b="1" dirty="0"/>
                    </a:p>
                  </a:txBody>
                  <a:tcPr marL="18000" marR="18000" marT="18000" marB="18000"/>
                </a:tc>
                <a:tc>
                  <a:txBody>
                    <a:bodyPr/>
                    <a:lstStyle/>
                    <a:p>
                      <a:r>
                        <a:rPr lang="ru-RU" sz="1500" b="1" dirty="0" smtClean="0"/>
                        <a:t>16. Тогда наконец он предал Его им на распятие. И взяли Иисуса и повели. </a:t>
                      </a:r>
                    </a:p>
                    <a:p>
                      <a:r>
                        <a:rPr lang="ru-RU" sz="1500" b="1" dirty="0" smtClean="0"/>
                        <a:t>17. И, неся крест Свой, Он вышел на место, называемое Лобное, по-еврейски Голгофа…</a:t>
                      </a:r>
                      <a:endParaRPr lang="ru-RU" sz="1500" b="1" dirty="0"/>
                    </a:p>
                  </a:txBody>
                  <a:tcPr marL="18000" marR="18000" marT="18000" marB="18000"/>
                </a:tc>
              </a:tr>
            </a:tbl>
          </a:graphicData>
        </a:graphic>
      </p:graphicFrame>
      <p:sp>
        <p:nvSpPr>
          <p:cNvPr id="6" name="Скругленный прямоугольник 5"/>
          <p:cNvSpPr/>
          <p:nvPr/>
        </p:nvSpPr>
        <p:spPr>
          <a:xfrm>
            <a:off x="251520" y="4509120"/>
            <a:ext cx="8640960" cy="151216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«Он страдал добровольно, а страждущему добровольно, и притом за спасение всего рода человеческого, приличествуют не слезы, а одобрение и прославление. Поэтому Он возбраняет им плакать о Нем, а убеждает их обратить внимание на будущие бедствия и плакать об этих бедствиях , когда женщины без жалости будут варить собственных детей, и чрево носившее, к сожалению, само опять в себя примет родившееся из </a:t>
            </a:r>
            <a:r>
              <a:rPr lang="ru-RU" sz="1600" b="1" i="1" dirty="0" smtClean="0">
                <a:solidFill>
                  <a:schemeClr val="tx1"/>
                </a:solidFill>
              </a:rPr>
              <a:t>него».</a:t>
            </a:r>
            <a:endParaRPr lang="ru-RU" sz="1600" b="1" i="1" dirty="0">
              <a:solidFill>
                <a:schemeClr val="tx1"/>
              </a:solidFill>
            </a:endParaRPr>
          </a:p>
        </p:txBody>
      </p:sp>
      <p:sp>
        <p:nvSpPr>
          <p:cNvPr id="4" name="Скругленный прямоугольник 3"/>
          <p:cNvSpPr/>
          <p:nvPr/>
        </p:nvSpPr>
        <p:spPr>
          <a:xfrm>
            <a:off x="1115616" y="188640"/>
            <a:ext cx="7056784"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Крестный путь Иисуса Христа – Шествие на Голгофу</a:t>
            </a:r>
            <a:endParaRPr lang="ru-RU" sz="2400" dirty="0">
              <a:solidFill>
                <a:schemeClr val="tx1"/>
              </a:solidFill>
            </a:endParaRPr>
          </a:p>
        </p:txBody>
      </p:sp>
      <p:sp>
        <p:nvSpPr>
          <p:cNvPr id="2" name="Скругленный прямоугольник 1"/>
          <p:cNvSpPr/>
          <p:nvPr/>
        </p:nvSpPr>
        <p:spPr>
          <a:xfrm>
            <a:off x="251520" y="5373216"/>
            <a:ext cx="8640960" cy="129614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«Первые три говорят, что Симон нес крест Иисусов, а Иоанн - что его нес Сам Господь. Поэтому, вероятно, было то и другое: сначала Сам Иисус нес крест, а потом, нашедши на пути Симона, возложили на него крест. Ты же заметь и то, что Симон значит послушание: итак, имеющий послушание несет крест Христов. </a:t>
            </a:r>
            <a:r>
              <a:rPr lang="ru-RU" sz="1600" b="1" i="1" dirty="0" err="1">
                <a:solidFill>
                  <a:schemeClr val="tx1"/>
                </a:solidFill>
              </a:rPr>
              <a:t>Киринея</a:t>
            </a:r>
            <a:r>
              <a:rPr lang="ru-RU" sz="1600" b="1" i="1" dirty="0">
                <a:solidFill>
                  <a:schemeClr val="tx1"/>
                </a:solidFill>
              </a:rPr>
              <a:t>, будучи городом </a:t>
            </a:r>
            <a:r>
              <a:rPr lang="ru-RU" sz="1600" b="1" i="1" dirty="0" err="1">
                <a:solidFill>
                  <a:schemeClr val="tx1"/>
                </a:solidFill>
              </a:rPr>
              <a:t>Пентапольским</a:t>
            </a:r>
            <a:r>
              <a:rPr lang="ru-RU" sz="1600" b="1" i="1" dirty="0">
                <a:solidFill>
                  <a:schemeClr val="tx1"/>
                </a:solidFill>
              </a:rPr>
              <a:t>, означает пять чувств, которым надобно нести </a:t>
            </a:r>
            <a:r>
              <a:rPr lang="ru-RU" sz="1600" b="1" i="1" dirty="0" smtClean="0">
                <a:solidFill>
                  <a:schemeClr val="tx1"/>
                </a:solidFill>
              </a:rPr>
              <a:t>крест».</a:t>
            </a:r>
            <a:endParaRPr lang="ru-RU" sz="1600" b="1" i="1" dirty="0">
              <a:solidFill>
                <a:schemeClr val="tx1"/>
              </a:solidFill>
            </a:endParaRPr>
          </a:p>
        </p:txBody>
      </p:sp>
      <p:sp>
        <p:nvSpPr>
          <p:cNvPr id="3" name="Скругленный прямоугольник 2"/>
          <p:cNvSpPr/>
          <p:nvPr/>
        </p:nvSpPr>
        <p:spPr>
          <a:xfrm>
            <a:off x="251520" y="5229200"/>
            <a:ext cx="8640960" cy="144016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«Евангелист Марк дополняет повествование о Симоне </a:t>
            </a:r>
            <a:r>
              <a:rPr lang="ru-RU" sz="1600" b="1" i="1" dirty="0" err="1">
                <a:solidFill>
                  <a:schemeClr val="tx1"/>
                </a:solidFill>
              </a:rPr>
              <a:t>Киринеянине</a:t>
            </a:r>
            <a:r>
              <a:rPr lang="ru-RU" sz="1600" b="1" i="1" dirty="0">
                <a:solidFill>
                  <a:schemeClr val="tx1"/>
                </a:solidFill>
              </a:rPr>
              <a:t>, говоря, что он был отцом Александра и </a:t>
            </a:r>
            <a:r>
              <a:rPr lang="ru-RU" sz="1600" b="1" i="1" dirty="0" err="1">
                <a:solidFill>
                  <a:schemeClr val="tx1"/>
                </a:solidFill>
              </a:rPr>
              <a:t>Руфа</a:t>
            </a:r>
            <a:r>
              <a:rPr lang="ru-RU" sz="1600" b="1" i="1" dirty="0">
                <a:solidFill>
                  <a:schemeClr val="tx1"/>
                </a:solidFill>
              </a:rPr>
              <a:t> (15, 21). Если Евангелист Марк счел необходимым упомянуть о сыновьях Симона, то, вероятно, они во время написания им Евангелия были достаточно известны в христианском мире. Полагают, что один из них — тот самый </a:t>
            </a:r>
            <a:r>
              <a:rPr lang="ru-RU" sz="1600" b="1" i="1" dirty="0" err="1">
                <a:solidFill>
                  <a:schemeClr val="tx1"/>
                </a:solidFill>
              </a:rPr>
              <a:t>Руф</a:t>
            </a:r>
            <a:r>
              <a:rPr lang="ru-RU" sz="1600" b="1" i="1" dirty="0">
                <a:solidFill>
                  <a:schemeClr val="tx1"/>
                </a:solidFill>
              </a:rPr>
              <a:t>, приветствие которому Апостол Павел послал в своем Послании к Римлянам (16, 13</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251520" y="5157192"/>
            <a:ext cx="8640960" cy="129614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«Ибо если римляне так поступили со Мной, деревом влажным, плодоносным, вечно зеленеющим и вечно живущим силой Божества, и плодами учения своего всех питающих, то чего не причинят они вам, то есть народу, дереву сухому, лишенному всякой животворной праведности и не приносящему никакого плода</a:t>
            </a:r>
            <a:r>
              <a:rPr lang="ru-RU" sz="1600" b="1" i="1" dirty="0" smtClean="0">
                <a:solidFill>
                  <a:schemeClr val="tx1"/>
                </a:solidFill>
              </a:rPr>
              <a:t>?».</a:t>
            </a:r>
            <a:endParaRPr lang="ru-RU" sz="1600" b="1" i="1" dirty="0">
              <a:solidFill>
                <a:schemeClr val="tx1"/>
              </a:solidFill>
            </a:endParaRPr>
          </a:p>
        </p:txBody>
      </p:sp>
      <p:sp>
        <p:nvSpPr>
          <p:cNvPr id="8" name="Скругленный прямоугольник 7"/>
          <p:cNvSpPr/>
          <p:nvPr/>
        </p:nvSpPr>
        <p:spPr>
          <a:xfrm>
            <a:off x="251520" y="5229200"/>
            <a:ext cx="8640960" cy="122413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Еп</a:t>
            </a:r>
            <a:r>
              <a:rPr lang="ru-RU" sz="1600" b="1" dirty="0" smtClean="0">
                <a:solidFill>
                  <a:schemeClr val="tx1"/>
                </a:solidFill>
              </a:rPr>
              <a:t>. Михаил: </a:t>
            </a:r>
            <a:r>
              <a:rPr lang="ru-RU" sz="1600" b="1" i="1" dirty="0" smtClean="0">
                <a:solidFill>
                  <a:schemeClr val="tx1"/>
                </a:solidFill>
              </a:rPr>
              <a:t>«Под </a:t>
            </a:r>
            <a:r>
              <a:rPr lang="ru-RU" sz="1600" b="1" i="1" dirty="0">
                <a:solidFill>
                  <a:schemeClr val="tx1"/>
                </a:solidFill>
              </a:rPr>
              <a:t>«зеленеющим деревом», полным жизни, Господь разумеет Себя; под «сухим деревом» – народ иудейский. Если Ему, Невинному, не дали пощады, то что будет с виновным народом? </a:t>
            </a:r>
            <a:r>
              <a:rPr lang="ru-RU" sz="1600" b="1" i="1" dirty="0" smtClean="0">
                <a:solidFill>
                  <a:schemeClr val="tx1"/>
                </a:solidFill>
              </a:rPr>
              <a:t>Огнь </a:t>
            </a:r>
            <a:r>
              <a:rPr lang="ru-RU" sz="1600" b="1" i="1" dirty="0">
                <a:solidFill>
                  <a:schemeClr val="tx1"/>
                </a:solidFill>
              </a:rPr>
              <a:t>идет на Иудею (ср. </a:t>
            </a:r>
            <a:r>
              <a:rPr lang="ru-RU" sz="1600" b="1" i="1" dirty="0" err="1" smtClean="0">
                <a:solidFill>
                  <a:schemeClr val="tx1"/>
                </a:solidFill>
              </a:rPr>
              <a:t>Иез</a:t>
            </a:r>
            <a:r>
              <a:rPr lang="ru-RU" sz="1600" b="1" i="1" dirty="0" smtClean="0">
                <a:solidFill>
                  <a:schemeClr val="tx1"/>
                </a:solidFill>
              </a:rPr>
              <a:t>. 20, 47</a:t>
            </a:r>
            <a:r>
              <a:rPr lang="ru-RU" sz="1600" b="1" i="1" dirty="0">
                <a:solidFill>
                  <a:schemeClr val="tx1"/>
                </a:solidFill>
              </a:rPr>
              <a:t>); если зеленое дерево сгорело, то с какою же силою он будет истреблять сухое</a:t>
            </a:r>
            <a:r>
              <a:rPr lang="ru-RU" sz="1600" b="1" i="1" dirty="0" smtClean="0">
                <a:solidFill>
                  <a:schemeClr val="tx1"/>
                </a:solidFill>
              </a:rPr>
              <a:t>?».</a:t>
            </a:r>
            <a:endParaRPr lang="ru-RU" sz="1600" b="1" i="1" dirty="0">
              <a:solidFill>
                <a:schemeClr val="tx1"/>
              </a:solidFill>
            </a:endParaRPr>
          </a:p>
        </p:txBody>
      </p:sp>
      <p:sp>
        <p:nvSpPr>
          <p:cNvPr id="9" name="Скругленный прямоугольник 8"/>
          <p:cNvSpPr/>
          <p:nvPr/>
        </p:nvSpPr>
        <p:spPr>
          <a:xfrm>
            <a:off x="251520" y="3933056"/>
            <a:ext cx="8640960" cy="158417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«Голгофа - небольшой </a:t>
            </a:r>
            <a:r>
              <a:rPr lang="ru-RU" sz="1600" b="1" i="1" dirty="0">
                <a:solidFill>
                  <a:schemeClr val="tx1"/>
                </a:solidFill>
              </a:rPr>
              <a:t>холм, находившийся в то время вне городских стен Иерусалима к северо-западу. Еврейское слово Голгофа означало — лоб, череп; поэтому и место, именуемое Голгофой, называлось также лобным местом. Неизвестно точно, почему этот холм носил такое название. Думают, что или потому, что он имел вид черепа, или потому, что на нем находилось много черепов казненных там людей. По древнему преданию, на этом же самом месте был погребен прародитель </a:t>
            </a:r>
            <a:r>
              <a:rPr lang="ru-RU" sz="1600" b="1" i="1" dirty="0" smtClean="0">
                <a:solidFill>
                  <a:schemeClr val="tx1"/>
                </a:solidFill>
              </a:rPr>
              <a:t>Адам».</a:t>
            </a:r>
            <a:endParaRPr lang="ru-RU" sz="1600" b="1" i="1" dirty="0">
              <a:solidFill>
                <a:schemeClr val="tx1"/>
              </a:solidFill>
            </a:endParaRPr>
          </a:p>
        </p:txBody>
      </p:sp>
    </p:spTree>
    <p:extLst>
      <p:ext uri="{BB962C8B-B14F-4D97-AF65-F5344CB8AC3E}">
        <p14:creationId xmlns:p14="http://schemas.microsoft.com/office/powerpoint/2010/main" val="2780649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7"/>
                                        </p:tgtEl>
                                      </p:cBhvr>
                                    </p:animEffect>
                                    <p:set>
                                      <p:cBhvr>
                                        <p:cTn id="50" dur="1" fill="hold">
                                          <p:stCondLst>
                                            <p:cond delay="499"/>
                                          </p:stCondLst>
                                        </p:cTn>
                                        <p:tgtEl>
                                          <p:spTgt spid="7"/>
                                        </p:tgtEl>
                                        <p:attrNameLst>
                                          <p:attrName>style.visibility</p:attrName>
                                        </p:attrNameLst>
                                      </p:cBhvr>
                                      <p:to>
                                        <p:strVal val="hidden"/>
                                      </p:to>
                                    </p:set>
                                  </p:childTnLst>
                                </p:cTn>
                              </p:par>
                            </p:childTnLst>
                          </p:cTn>
                        </p:par>
                        <p:par>
                          <p:cTn id="51" fill="hold">
                            <p:stCondLst>
                              <p:cond delay="500"/>
                            </p:stCondLst>
                            <p:childTnLst>
                              <p:par>
                                <p:cTn id="52" presetID="22" presetClass="entr" presetSubtype="4" fill="hold" grpId="0" nodeType="after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wipe(down)">
                                      <p:cBhvr>
                                        <p:cTn id="54" dur="500"/>
                                        <p:tgtEl>
                                          <p:spTgt spid="8"/>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grpId="1" nodeType="clickEffect">
                                  <p:stCondLst>
                                    <p:cond delay="0"/>
                                  </p:stCondLst>
                                  <p:childTnLst>
                                    <p:animEffect transition="out" filter="fade">
                                      <p:cBhvr>
                                        <p:cTn id="58" dur="500"/>
                                        <p:tgtEl>
                                          <p:spTgt spid="8"/>
                                        </p:tgtEl>
                                      </p:cBhvr>
                                    </p:animEffect>
                                    <p:set>
                                      <p:cBhvr>
                                        <p:cTn id="59" dur="1" fill="hold">
                                          <p:stCondLst>
                                            <p:cond delay="499"/>
                                          </p:stCondLst>
                                        </p:cTn>
                                        <p:tgtEl>
                                          <p:spTgt spid="8"/>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9"/>
                                        </p:tgtEl>
                                        <p:attrNameLst>
                                          <p:attrName>style.visibility</p:attrName>
                                        </p:attrNameLst>
                                      </p:cBhvr>
                                      <p:to>
                                        <p:strVal val="visible"/>
                                      </p:to>
                                    </p:set>
                                    <p:animEffect transition="in" filter="wipe(down)">
                                      <p:cBhvr>
                                        <p:cTn id="64" dur="500"/>
                                        <p:tgtEl>
                                          <p:spTgt spid="9"/>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xit" presetSubtype="0" fill="hold" grpId="1" nodeType="clickEffect">
                                  <p:stCondLst>
                                    <p:cond delay="0"/>
                                  </p:stCondLst>
                                  <p:childTnLst>
                                    <p:animEffect transition="out" filter="fade">
                                      <p:cBhvr>
                                        <p:cTn id="68" dur="500"/>
                                        <p:tgtEl>
                                          <p:spTgt spid="9"/>
                                        </p:tgtEl>
                                      </p:cBhvr>
                                    </p:animEffect>
                                    <p:set>
                                      <p:cBhvr>
                                        <p:cTn id="69"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4" grpId="0" animBg="1"/>
      <p:bldP spid="2" grpId="0" animBg="1"/>
      <p:bldP spid="2" grpId="1" animBg="1"/>
      <p:bldP spid="3" grpId="0" animBg="1"/>
      <p:bldP spid="3" grpId="1" animBg="1"/>
      <p:bldP spid="7" grpId="0" animBg="1"/>
      <p:bldP spid="7" grpId="1" animBg="1"/>
      <p:bldP spid="8" grpId="0" animBg="1"/>
      <p:bldP spid="8" grpId="1" animBg="1"/>
      <p:bldP spid="9" grpId="0" animBg="1"/>
      <p:bldP spid="9"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17311669"/>
              </p:ext>
            </p:extLst>
          </p:nvPr>
        </p:nvGraphicFramePr>
        <p:xfrm>
          <a:off x="251520" y="764704"/>
          <a:ext cx="8712968" cy="5558400"/>
        </p:xfrm>
        <a:graphic>
          <a:graphicData uri="http://schemas.openxmlformats.org/drawingml/2006/table">
            <a:tbl>
              <a:tblPr firstRow="1" bandRow="1">
                <a:tableStyleId>{00A15C55-8517-42AA-B614-E9B94910E393}</a:tableStyleId>
              </a:tblPr>
              <a:tblGrid>
                <a:gridCol w="1656184"/>
                <a:gridCol w="1512168"/>
                <a:gridCol w="1728192"/>
                <a:gridCol w="3816424"/>
              </a:tblGrid>
              <a:tr h="252000">
                <a:tc>
                  <a:txBody>
                    <a:bodyPr/>
                    <a:lstStyle/>
                    <a:p>
                      <a:pPr algn="ctr"/>
                      <a:r>
                        <a:rPr lang="ru-RU" sz="1500" b="1" dirty="0" smtClean="0">
                          <a:solidFill>
                            <a:schemeClr val="tx1"/>
                          </a:solidFill>
                        </a:rPr>
                        <a:t>Мф. 27, 33-37</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Мк</a:t>
                      </a:r>
                      <a:r>
                        <a:rPr lang="ru-RU" sz="1500" b="1" dirty="0" smtClean="0">
                          <a:solidFill>
                            <a:schemeClr val="tx1"/>
                          </a:solidFill>
                        </a:rPr>
                        <a:t>. 15, 22-26</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Лк</a:t>
                      </a:r>
                      <a:r>
                        <a:rPr lang="ru-RU" sz="1500" b="1" dirty="0" smtClean="0">
                          <a:solidFill>
                            <a:schemeClr val="tx1"/>
                          </a:solidFill>
                        </a:rPr>
                        <a:t>. 23, 33-34,38</a:t>
                      </a:r>
                      <a:endParaRPr lang="ru-RU" sz="1500" b="1" dirty="0">
                        <a:solidFill>
                          <a:schemeClr val="tx1"/>
                        </a:solidFill>
                      </a:endParaRPr>
                    </a:p>
                  </a:txBody>
                  <a:tcPr marL="18000" marR="18000" marT="18000" marB="18000"/>
                </a:tc>
                <a:tc>
                  <a:txBody>
                    <a:bodyPr/>
                    <a:lstStyle/>
                    <a:p>
                      <a:pPr algn="ctr"/>
                      <a:r>
                        <a:rPr lang="ru-RU" sz="1500" b="1" dirty="0" smtClean="0">
                          <a:solidFill>
                            <a:schemeClr val="tx1"/>
                          </a:solidFill>
                        </a:rPr>
                        <a:t>Ин. 19, 18-24</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33. И, придя на место, называемое Голгофа, что значит: Лобное место, </a:t>
                      </a:r>
                    </a:p>
                    <a:p>
                      <a:r>
                        <a:rPr lang="ru-RU" sz="1500" b="1" dirty="0" smtClean="0">
                          <a:solidFill>
                            <a:schemeClr val="tx1"/>
                          </a:solidFill>
                        </a:rPr>
                        <a:t>34. дали Ему пить </a:t>
                      </a:r>
                      <a:r>
                        <a:rPr lang="ru-RU" sz="1500" b="1" dirty="0" smtClean="0">
                          <a:solidFill>
                            <a:srgbClr val="7030A0"/>
                          </a:solidFill>
                        </a:rPr>
                        <a:t>уксуса, смешанного с желчью</a:t>
                      </a:r>
                      <a:r>
                        <a:rPr lang="ru-RU" sz="1500" b="1" dirty="0" smtClean="0">
                          <a:solidFill>
                            <a:schemeClr val="tx1"/>
                          </a:solidFill>
                        </a:rPr>
                        <a:t>; и, отведав, не хотел пить. </a:t>
                      </a:r>
                    </a:p>
                    <a:p>
                      <a:r>
                        <a:rPr lang="ru-RU" sz="1500" b="1" dirty="0" smtClean="0">
                          <a:solidFill>
                            <a:schemeClr val="tx1"/>
                          </a:solidFill>
                        </a:rPr>
                        <a:t>35. Распявшие же Его делили одежды Его, бросая жребий; </a:t>
                      </a:r>
                    </a:p>
                    <a:p>
                      <a:r>
                        <a:rPr lang="ru-RU" sz="1500" b="1" dirty="0" smtClean="0">
                          <a:solidFill>
                            <a:schemeClr val="tx1"/>
                          </a:solidFill>
                        </a:rPr>
                        <a:t>36. и, сидя, стерегли Его там; </a:t>
                      </a:r>
                    </a:p>
                    <a:p>
                      <a:r>
                        <a:rPr lang="ru-RU" sz="1500" b="1" dirty="0" smtClean="0">
                          <a:solidFill>
                            <a:schemeClr val="tx1"/>
                          </a:solidFill>
                        </a:rPr>
                        <a:t>37. и поставили над головою Его надпись, означающую вину Его: Сей есть Иисус, Царь Иудейский.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22. И привели Его на место Голгофу, что значит: Лобное место. </a:t>
                      </a:r>
                    </a:p>
                    <a:p>
                      <a:r>
                        <a:rPr lang="ru-RU" sz="1500" b="1" dirty="0" smtClean="0">
                          <a:solidFill>
                            <a:schemeClr val="tx1"/>
                          </a:solidFill>
                        </a:rPr>
                        <a:t>23. И давали Ему пить </a:t>
                      </a:r>
                      <a:r>
                        <a:rPr lang="ru-RU" sz="1500" b="1" dirty="0" smtClean="0">
                          <a:solidFill>
                            <a:srgbClr val="7030A0"/>
                          </a:solidFill>
                        </a:rPr>
                        <a:t>вино со смирною</a:t>
                      </a:r>
                      <a:r>
                        <a:rPr lang="ru-RU" sz="1500" b="1" dirty="0" smtClean="0">
                          <a:solidFill>
                            <a:schemeClr val="tx1"/>
                          </a:solidFill>
                        </a:rPr>
                        <a:t>; но Он не принял. </a:t>
                      </a:r>
                    </a:p>
                    <a:p>
                      <a:r>
                        <a:rPr lang="ru-RU" sz="1500" b="1" dirty="0" smtClean="0">
                          <a:solidFill>
                            <a:schemeClr val="tx1"/>
                          </a:solidFill>
                        </a:rPr>
                        <a:t>24. Распявшие Его делили одежды Его, бросая жребий, кому что взять. </a:t>
                      </a:r>
                    </a:p>
                    <a:p>
                      <a:r>
                        <a:rPr lang="ru-RU" sz="1500" b="1" dirty="0" smtClean="0">
                          <a:solidFill>
                            <a:schemeClr val="tx1"/>
                          </a:solidFill>
                        </a:rPr>
                        <a:t>25. </a:t>
                      </a:r>
                      <a:r>
                        <a:rPr lang="ru-RU" sz="1500" b="1" dirty="0" smtClean="0">
                          <a:solidFill>
                            <a:srgbClr val="7030A0"/>
                          </a:solidFill>
                        </a:rPr>
                        <a:t>Был час третий, и распяли Его</a:t>
                      </a:r>
                      <a:r>
                        <a:rPr lang="ru-RU" sz="1500" b="1" dirty="0" smtClean="0">
                          <a:solidFill>
                            <a:schemeClr val="tx1"/>
                          </a:solidFill>
                        </a:rPr>
                        <a:t>. </a:t>
                      </a:r>
                    </a:p>
                    <a:p>
                      <a:r>
                        <a:rPr lang="ru-RU" sz="1500" b="1" dirty="0" smtClean="0">
                          <a:solidFill>
                            <a:schemeClr val="tx1"/>
                          </a:solidFill>
                        </a:rPr>
                        <a:t>26. И была надпись вины Его: Царь Иудейский. </a:t>
                      </a:r>
                    </a:p>
                    <a:p>
                      <a:endParaRPr lang="ru-RU" sz="1500" b="1" dirty="0">
                        <a:solidFill>
                          <a:schemeClr val="tx1"/>
                        </a:solidFill>
                      </a:endParaRPr>
                    </a:p>
                  </a:txBody>
                  <a:tcPr marL="18000" marR="18000" marT="18000" marB="18000"/>
                </a:tc>
                <a:tc>
                  <a:txBody>
                    <a:bodyPr/>
                    <a:lstStyle/>
                    <a:p>
                      <a:r>
                        <a:rPr lang="ru-RU" sz="1500" b="1" dirty="0" smtClean="0">
                          <a:solidFill>
                            <a:schemeClr val="tx1"/>
                          </a:solidFill>
                        </a:rPr>
                        <a:t>33. И когда пришли на место, называемое Лобное, там распяли Его и </a:t>
                      </a:r>
                      <a:r>
                        <a:rPr lang="ru-RU" sz="1500" b="1" dirty="0" smtClean="0">
                          <a:solidFill>
                            <a:srgbClr val="7030A0"/>
                          </a:solidFill>
                        </a:rPr>
                        <a:t>злодеев, одного по правую, а другого по левую сторону</a:t>
                      </a:r>
                      <a:r>
                        <a:rPr lang="ru-RU" sz="1500" b="1" dirty="0" smtClean="0">
                          <a:solidFill>
                            <a:schemeClr val="tx1"/>
                          </a:solidFill>
                        </a:rPr>
                        <a:t>. </a:t>
                      </a:r>
                    </a:p>
                    <a:p>
                      <a:r>
                        <a:rPr lang="ru-RU" sz="1500" b="1" dirty="0" smtClean="0">
                          <a:solidFill>
                            <a:schemeClr val="tx1"/>
                          </a:solidFill>
                        </a:rPr>
                        <a:t>34. Иисус же говорил: </a:t>
                      </a:r>
                      <a:r>
                        <a:rPr lang="ru-RU" sz="1500" b="1" dirty="0" smtClean="0">
                          <a:solidFill>
                            <a:srgbClr val="7030A0"/>
                          </a:solidFill>
                        </a:rPr>
                        <a:t>Отче! прости им, ибо не знают, что делают</a:t>
                      </a:r>
                      <a:r>
                        <a:rPr lang="ru-RU" sz="1500" b="1" dirty="0" smtClean="0">
                          <a:solidFill>
                            <a:schemeClr val="tx1"/>
                          </a:solidFill>
                        </a:rPr>
                        <a:t>. И делили одежды Его, бросая жребий. </a:t>
                      </a:r>
                    </a:p>
                    <a:p>
                      <a:pPr marL="0" marR="0" indent="0" algn="l"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38. И была над Ним надпись, написанная словами греческими, римскими и еврейскими: Сей есть Царь Иудейский.</a:t>
                      </a:r>
                    </a:p>
                  </a:txBody>
                  <a:tcPr marL="18000" marR="18000" marT="18000" marB="18000"/>
                </a:tc>
                <a:tc>
                  <a:txBody>
                    <a:bodyPr/>
                    <a:lstStyle/>
                    <a:p>
                      <a:r>
                        <a:rPr lang="ru-RU" sz="1500" b="1" dirty="0" smtClean="0">
                          <a:solidFill>
                            <a:schemeClr val="tx1"/>
                          </a:solidFill>
                        </a:rPr>
                        <a:t>18. там распяли Его и с Ним двух других, по ту и по другую сторону, а посреди Иисуса. </a:t>
                      </a:r>
                    </a:p>
                    <a:p>
                      <a:r>
                        <a:rPr lang="ru-RU" sz="1500" b="1" dirty="0" smtClean="0">
                          <a:solidFill>
                            <a:schemeClr val="tx1"/>
                          </a:solidFill>
                        </a:rPr>
                        <a:t>19. Пилат же написал и надпись, и поставил на кресте. Написано было: </a:t>
                      </a:r>
                      <a:r>
                        <a:rPr lang="ru-RU" sz="1500" b="1" dirty="0" smtClean="0">
                          <a:solidFill>
                            <a:srgbClr val="7030A0"/>
                          </a:solidFill>
                        </a:rPr>
                        <a:t>Иисус </a:t>
                      </a:r>
                      <a:r>
                        <a:rPr lang="ru-RU" sz="1500" b="1" dirty="0" err="1" smtClean="0">
                          <a:solidFill>
                            <a:srgbClr val="7030A0"/>
                          </a:solidFill>
                        </a:rPr>
                        <a:t>Назорей</a:t>
                      </a:r>
                      <a:r>
                        <a:rPr lang="ru-RU" sz="1500" b="1" dirty="0" smtClean="0">
                          <a:solidFill>
                            <a:srgbClr val="7030A0"/>
                          </a:solidFill>
                        </a:rPr>
                        <a:t>, Царь Иудейский</a:t>
                      </a:r>
                      <a:r>
                        <a:rPr lang="ru-RU" sz="1500" b="1" dirty="0" smtClean="0">
                          <a:solidFill>
                            <a:schemeClr val="tx1"/>
                          </a:solidFill>
                        </a:rPr>
                        <a:t>. </a:t>
                      </a:r>
                    </a:p>
                    <a:p>
                      <a:r>
                        <a:rPr lang="ru-RU" sz="1500" b="1" dirty="0" smtClean="0">
                          <a:solidFill>
                            <a:schemeClr val="tx1"/>
                          </a:solidFill>
                        </a:rPr>
                        <a:t>20. Эту надпись читали многие из Иудеев, потому что место, где был распят Иисус, было недалеко от города, и написано было по-еврейски, по-гречески, по-римски. </a:t>
                      </a:r>
                    </a:p>
                    <a:p>
                      <a:r>
                        <a:rPr lang="ru-RU" sz="1500" b="1" dirty="0" smtClean="0">
                          <a:solidFill>
                            <a:schemeClr val="tx1"/>
                          </a:solidFill>
                        </a:rPr>
                        <a:t>21. Первосвященники же Иудейские сказали Пилату: не пиши: Царь Иудейский, но что Он говорил: Я Царь Иудейский. </a:t>
                      </a:r>
                    </a:p>
                    <a:p>
                      <a:r>
                        <a:rPr lang="ru-RU" sz="1500" b="1" dirty="0" smtClean="0">
                          <a:solidFill>
                            <a:schemeClr val="tx1"/>
                          </a:solidFill>
                        </a:rPr>
                        <a:t>22. Пилат отвечал: что я написал, то написал. </a:t>
                      </a:r>
                    </a:p>
                    <a:p>
                      <a:r>
                        <a:rPr lang="ru-RU" sz="1500" b="1" dirty="0" smtClean="0">
                          <a:solidFill>
                            <a:schemeClr val="tx1"/>
                          </a:solidFill>
                        </a:rPr>
                        <a:t>23. Воины же, когда распяли Иисуса, взяли одежды Его и разделили </a:t>
                      </a:r>
                      <a:r>
                        <a:rPr lang="ru-RU" sz="1500" b="1" dirty="0" smtClean="0">
                          <a:solidFill>
                            <a:srgbClr val="7030A0"/>
                          </a:solidFill>
                        </a:rPr>
                        <a:t>на четыре части</a:t>
                      </a:r>
                      <a:r>
                        <a:rPr lang="ru-RU" sz="1500" b="1" dirty="0" smtClean="0">
                          <a:solidFill>
                            <a:schemeClr val="tx1"/>
                          </a:solidFill>
                        </a:rPr>
                        <a:t>, каждому воину по части, и хитон; хитон же был не сшитый, а весь тканый сверху. </a:t>
                      </a:r>
                    </a:p>
                    <a:p>
                      <a:r>
                        <a:rPr lang="ru-RU" sz="1500" b="1" dirty="0" smtClean="0">
                          <a:solidFill>
                            <a:schemeClr val="tx1"/>
                          </a:solidFill>
                        </a:rPr>
                        <a:t>24. Итак сказали друг другу: не станем раздирать его, а бросим о нем жребий, чей будет, — да сбудется реченное в Писании: разделили ризы Мои между собою и об одежде Моей бросали жребий. Так поступили воины. </a:t>
                      </a:r>
                      <a:endParaRPr lang="ru-RU" sz="1500" b="1" dirty="0">
                        <a:solidFill>
                          <a:schemeClr val="tx1"/>
                        </a:solidFill>
                      </a:endParaRPr>
                    </a:p>
                  </a:txBody>
                  <a:tcPr marL="18000" marR="18000" marT="18000" marB="18000"/>
                </a:tc>
              </a:tr>
            </a:tbl>
          </a:graphicData>
        </a:graphic>
      </p:graphicFrame>
      <p:sp>
        <p:nvSpPr>
          <p:cNvPr id="13" name="Скругленный прямоугольник 12"/>
          <p:cNvSpPr/>
          <p:nvPr/>
        </p:nvSpPr>
        <p:spPr>
          <a:xfrm>
            <a:off x="251520" y="5373216"/>
            <a:ext cx="8712968" cy="1296144"/>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«Этот хитон, по преданию Отцов, был делом Богоматери; он был соткан с самого верху, т.е. ткань начиналась от шеи и шла вплоть до ног. На этом основании изъясняют его аллегорически, говоря, что воспринятая от Богоматери только плоть была соткана свыше, т.е. с неба имела соткавшее ее Божество, или – была соткана Богом, а не человеческим </a:t>
            </a:r>
            <a:r>
              <a:rPr lang="ru-RU" sz="1600" b="1" i="1" dirty="0" smtClean="0">
                <a:solidFill>
                  <a:schemeClr val="tx1"/>
                </a:solidFill>
              </a:rPr>
              <a:t>семенем».</a:t>
            </a:r>
            <a:endParaRPr lang="ru-RU" sz="1600" b="1" i="1" dirty="0">
              <a:solidFill>
                <a:schemeClr val="tx1"/>
              </a:solidFill>
            </a:endParaRPr>
          </a:p>
        </p:txBody>
      </p:sp>
      <p:sp>
        <p:nvSpPr>
          <p:cNvPr id="11" name="Скругленный прямоугольник 10"/>
          <p:cNvSpPr/>
          <p:nvPr/>
        </p:nvSpPr>
        <p:spPr>
          <a:xfrm>
            <a:off x="3203848" y="5661248"/>
            <a:ext cx="1800200" cy="360040"/>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Псалом </a:t>
            </a:r>
            <a:r>
              <a:rPr lang="ru-RU" sz="1600" b="1" dirty="0">
                <a:solidFill>
                  <a:schemeClr val="tx1"/>
                </a:solidFill>
              </a:rPr>
              <a:t>21:19</a:t>
            </a:r>
            <a:endParaRPr lang="ru-RU" sz="1600" dirty="0">
              <a:solidFill>
                <a:schemeClr val="tx1"/>
              </a:solidFill>
            </a:endParaRPr>
          </a:p>
        </p:txBody>
      </p:sp>
      <p:sp>
        <p:nvSpPr>
          <p:cNvPr id="12" name="Скругленный прямоугольник 11"/>
          <p:cNvSpPr/>
          <p:nvPr/>
        </p:nvSpPr>
        <p:spPr>
          <a:xfrm>
            <a:off x="251520" y="5373216"/>
            <a:ext cx="8712968" cy="1368152"/>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«Без сомнения, и здесь является таинство. Тело Господа соткано свыше, ибо Дух </a:t>
            </a:r>
            <a:r>
              <a:rPr lang="ru-RU" sz="1600" b="1" i="1" dirty="0" err="1">
                <a:solidFill>
                  <a:schemeClr val="tx1"/>
                </a:solidFill>
              </a:rPr>
              <a:t>Святый</a:t>
            </a:r>
            <a:r>
              <a:rPr lang="ru-RU" sz="1600" b="1" i="1" dirty="0">
                <a:solidFill>
                  <a:schemeClr val="tx1"/>
                </a:solidFill>
              </a:rPr>
              <a:t> пришел и сила Всевышнего осенила Деву. Ибо, хотя Он принял долу сущее и падшее естество человеческое, но Плоть Божественная образована и соткана </a:t>
            </a:r>
            <a:r>
              <a:rPr lang="ru-RU" sz="1600" b="1" i="1" dirty="0" err="1">
                <a:solidFill>
                  <a:schemeClr val="tx1"/>
                </a:solidFill>
              </a:rPr>
              <a:t>свышней</a:t>
            </a:r>
            <a:r>
              <a:rPr lang="ru-RU" sz="1600" b="1" i="1" dirty="0">
                <a:solidFill>
                  <a:schemeClr val="tx1"/>
                </a:solidFill>
              </a:rPr>
              <a:t> благодатью </a:t>
            </a:r>
            <a:r>
              <a:rPr lang="ru-RU" sz="1600" b="1" i="1" dirty="0" err="1">
                <a:solidFill>
                  <a:schemeClr val="tx1"/>
                </a:solidFill>
              </a:rPr>
              <a:t>Святаго</a:t>
            </a:r>
            <a:r>
              <a:rPr lang="ru-RU" sz="1600" b="1" i="1" dirty="0">
                <a:solidFill>
                  <a:schemeClr val="tx1"/>
                </a:solidFill>
              </a:rPr>
              <a:t> Духа. Итак, Святое Тело Христа, разделяемое и раздаваемое в четырех частях мира, пребывает </a:t>
            </a:r>
            <a:r>
              <a:rPr lang="ru-RU" sz="1600" b="1" i="1" dirty="0" smtClean="0">
                <a:solidFill>
                  <a:schemeClr val="tx1"/>
                </a:solidFill>
              </a:rPr>
              <a:t>неразделимо».</a:t>
            </a:r>
            <a:endParaRPr lang="ru-RU" sz="1600" b="1" i="1" dirty="0">
              <a:solidFill>
                <a:schemeClr val="tx1"/>
              </a:solidFill>
            </a:endParaRPr>
          </a:p>
        </p:txBody>
      </p:sp>
      <p:sp>
        <p:nvSpPr>
          <p:cNvPr id="10" name="Скругленный прямоугольник 9"/>
          <p:cNvSpPr/>
          <p:nvPr/>
        </p:nvSpPr>
        <p:spPr>
          <a:xfrm>
            <a:off x="251520" y="4077072"/>
            <a:ext cx="8712968" cy="1296144"/>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«Пилат делает эту надпись, с одной стороны, для того, чтобы отомстить иудеям за то, что они не послушались его, и показать злобу их, по которой они восстали против своего собственного царя, а с другой, для того, чтобы защитить славу Христа. Они распяли Его с разбойниками, желая обесчестить имя Его. Пилат объявляет, что Он был не разбойник, но Царь их».</a:t>
            </a:r>
          </a:p>
        </p:txBody>
      </p:sp>
      <p:sp>
        <p:nvSpPr>
          <p:cNvPr id="9" name="Скругленный прямоугольник 8"/>
          <p:cNvSpPr/>
          <p:nvPr/>
        </p:nvSpPr>
        <p:spPr>
          <a:xfrm>
            <a:off x="251520" y="3140968"/>
            <a:ext cx="8712968" cy="1152128"/>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Исидор: </a:t>
            </a:r>
            <a:r>
              <a:rPr lang="ru-RU" sz="1600" b="1" i="1" dirty="0" smtClean="0">
                <a:solidFill>
                  <a:schemeClr val="tx1"/>
                </a:solidFill>
              </a:rPr>
              <a:t>«Надписью </a:t>
            </a:r>
            <a:r>
              <a:rPr lang="ru-RU" sz="1600" b="1" i="1" dirty="0">
                <a:solidFill>
                  <a:schemeClr val="tx1"/>
                </a:solidFill>
              </a:rPr>
              <a:t>на дощечке, которую Пилат прибил над Господнею главою, исполнилось слово Господа, сказавшего: аще вознесен буду, вся привлеку к Себе (Ин.12:32). Посему, читаемое в сей надписи давало видеть, что спасительное страдание совершено не за одну Иудею, но и за всякую </a:t>
            </a:r>
            <a:r>
              <a:rPr lang="ru-RU" sz="1600" b="1" i="1" dirty="0" err="1">
                <a:solidFill>
                  <a:schemeClr val="tx1"/>
                </a:solidFill>
              </a:rPr>
              <a:t>еллинскую</a:t>
            </a:r>
            <a:r>
              <a:rPr lang="ru-RU" sz="1600" b="1" i="1" dirty="0">
                <a:solidFill>
                  <a:schemeClr val="tx1"/>
                </a:solidFill>
              </a:rPr>
              <a:t> и варварскую </a:t>
            </a:r>
            <a:r>
              <a:rPr lang="ru-RU" sz="1600" b="1" i="1" dirty="0" smtClean="0">
                <a:solidFill>
                  <a:schemeClr val="tx1"/>
                </a:solidFill>
              </a:rPr>
              <a:t>страну».</a:t>
            </a:r>
            <a:endParaRPr lang="ru-RU" sz="1600" b="1" i="1" dirty="0">
              <a:solidFill>
                <a:schemeClr val="tx1"/>
              </a:solidFill>
            </a:endParaRPr>
          </a:p>
        </p:txBody>
      </p:sp>
      <p:sp>
        <p:nvSpPr>
          <p:cNvPr id="8" name="Скругленный прямоугольник 7"/>
          <p:cNvSpPr/>
          <p:nvPr/>
        </p:nvSpPr>
        <p:spPr>
          <a:xfrm>
            <a:off x="251520" y="2924944"/>
            <a:ext cx="8712968" cy="1584176"/>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«Иудеи </a:t>
            </a:r>
            <a:r>
              <a:rPr lang="ru-RU" sz="1600" b="1" i="1" dirty="0">
                <a:solidFill>
                  <a:schemeClr val="tx1"/>
                </a:solidFill>
              </a:rPr>
              <a:t>постарались распять Иисуса Христа вместе с разбойниками для того, чтобы вследствие одинаковой казни дурная слава разбойников омрачила Его славу, но слава Его так просияла, что хотя на кресте висело трое в то время, когда совершились страшные знамения, однако все приписали это Иисусу Христу, – и Он не только не навлек на Себя через это дурной славы разбойников, а напротив, одного из них привлек к вере в Себя и все ухищрение иудеев обратил на главу их самих и отца их </a:t>
            </a:r>
            <a:r>
              <a:rPr lang="ru-RU" sz="1600" b="1" i="1" dirty="0" err="1" smtClean="0">
                <a:solidFill>
                  <a:schemeClr val="tx1"/>
                </a:solidFill>
              </a:rPr>
              <a:t>диавола</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251520" y="2204864"/>
            <a:ext cx="8712968" cy="1584176"/>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«Много родов смерти. Но Христос умирает посредством креста, чтоб и древо освятить, чрез которое мы прокляты были, и благословить все: и небесное, что обозначается верхнею частью креста, - и подземное, что обозначается чрез подножие, - и пределы земли, как восточной, так и западной, что обозначается поперечными частями креста; а вместе и для того умирает посредством креста, чтоб, распростерши руки, призвать и собрать чад Божиих </a:t>
            </a:r>
            <a:r>
              <a:rPr lang="ru-RU" sz="1600" b="1" i="1" dirty="0" smtClean="0">
                <a:solidFill>
                  <a:schemeClr val="tx1"/>
                </a:solidFill>
              </a:rPr>
              <a:t>расточенных».</a:t>
            </a:r>
            <a:endParaRPr lang="ru-RU" sz="1600" b="1" i="1" dirty="0">
              <a:solidFill>
                <a:schemeClr val="tx1"/>
              </a:solidFill>
            </a:endParaRPr>
          </a:p>
        </p:txBody>
      </p:sp>
      <p:sp>
        <p:nvSpPr>
          <p:cNvPr id="3" name="Скругленный прямоугольник 2"/>
          <p:cNvSpPr/>
          <p:nvPr/>
        </p:nvSpPr>
        <p:spPr>
          <a:xfrm>
            <a:off x="251520" y="3573016"/>
            <a:ext cx="8712968" cy="1296144"/>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«Не смущайся, слыша евангелистов, когда этот говорит, что Господу был принесен уксус с желчью; Марк - что было принесено вино со смирною; а Иоанн - уксус с желчью и иссопом. Многими делаемо было многое, как бывает в беспорядочной толпе, когда каждый делает иное: поэтому надо думать, что один принес вино, а другой - уксус с желчью».</a:t>
            </a:r>
          </a:p>
        </p:txBody>
      </p:sp>
      <p:sp>
        <p:nvSpPr>
          <p:cNvPr id="6" name="Скругленный прямоугольник 5"/>
          <p:cNvSpPr/>
          <p:nvPr/>
        </p:nvSpPr>
        <p:spPr>
          <a:xfrm>
            <a:off x="251520" y="3717032"/>
            <a:ext cx="8712968" cy="2232248"/>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Когда Иисуса привели на Голгофу, то </a:t>
            </a:r>
            <a:r>
              <a:rPr lang="ru-RU" sz="1600" b="1" i="1" dirty="0" smtClean="0">
                <a:solidFill>
                  <a:schemeClr val="tx1"/>
                </a:solidFill>
              </a:rPr>
              <a:t>дали </a:t>
            </a:r>
            <a:r>
              <a:rPr lang="ru-RU" sz="1600" b="1" i="1" dirty="0">
                <a:solidFill>
                  <a:schemeClr val="tx1"/>
                </a:solidFill>
              </a:rPr>
              <a:t>Ему пить, по св. </a:t>
            </a:r>
            <a:r>
              <a:rPr lang="ru-RU" sz="1600" b="1" i="1" dirty="0" smtClean="0">
                <a:solidFill>
                  <a:schemeClr val="tx1"/>
                </a:solidFill>
              </a:rPr>
              <a:t>Марку, </a:t>
            </a:r>
            <a:r>
              <a:rPr lang="ru-RU" sz="1600" b="1" i="1" dirty="0">
                <a:solidFill>
                  <a:schemeClr val="tx1"/>
                </a:solidFill>
              </a:rPr>
              <a:t>вино со смирною, а по св. </a:t>
            </a:r>
            <a:r>
              <a:rPr lang="ru-RU" sz="1600" b="1" i="1" dirty="0" smtClean="0">
                <a:solidFill>
                  <a:schemeClr val="tx1"/>
                </a:solidFill>
              </a:rPr>
              <a:t>Матфею, </a:t>
            </a:r>
            <a:r>
              <a:rPr lang="ru-RU" sz="1600" b="1" i="1" dirty="0">
                <a:solidFill>
                  <a:schemeClr val="tx1"/>
                </a:solidFill>
              </a:rPr>
              <a:t>уксус, смешанный с желчью. Это – напиток, одуряющий и притупляющий чувство, который давали осужденным на казнь через распятие, чтобы несколько уменьшить мучительность страданий. Римляне называли его «усыпительным». По свидетельству еврейских раввинов, это было вино, в которое подбавлялась смола, благодаря чему вино помрачало сознание осужденного и тем облегчало для него муки. Смирна – один из видов смолы, почему ее и указывает св. Марк. Приправа вина смолой давала крайне едкий и горький вкус, почему св. Матфей называет ее «желчью», а вино, как очевидно уже скисшее, называет «уксусом</a:t>
            </a:r>
            <a:r>
              <a:rPr lang="ru-RU" sz="1600" b="1" i="1" dirty="0" smtClean="0">
                <a:solidFill>
                  <a:schemeClr val="tx1"/>
                </a:solidFill>
              </a:rPr>
              <a:t>».</a:t>
            </a:r>
            <a:endParaRPr lang="ru-RU" sz="1600" b="1" i="1" dirty="0">
              <a:solidFill>
                <a:schemeClr val="tx1"/>
              </a:solidFill>
            </a:endParaRPr>
          </a:p>
        </p:txBody>
      </p:sp>
      <p:sp>
        <p:nvSpPr>
          <p:cNvPr id="2" name="Скругленный прямоугольник 1"/>
          <p:cNvSpPr/>
          <p:nvPr/>
        </p:nvSpPr>
        <p:spPr>
          <a:xfrm>
            <a:off x="251520" y="2204864"/>
            <a:ext cx="8712968" cy="1008112"/>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«Место называлось лобным потому, что, как говорит предание отцов, здесь погребен был Адам: как в Адаме все мы умерли, так должно, чтобы во Христе </a:t>
            </a:r>
            <a:r>
              <a:rPr lang="ru-RU" sz="1600" b="1" i="1" dirty="0" smtClean="0">
                <a:solidFill>
                  <a:schemeClr val="tx1"/>
                </a:solidFill>
              </a:rPr>
              <a:t>ожили... </a:t>
            </a:r>
            <a:r>
              <a:rPr lang="ru-RU" sz="1600" b="1" i="1" dirty="0">
                <a:solidFill>
                  <a:schemeClr val="tx1"/>
                </a:solidFill>
              </a:rPr>
              <a:t>чтобы, где совершилось падение чрез древо, там же совершилось и восстановление чрез </a:t>
            </a:r>
            <a:r>
              <a:rPr lang="ru-RU" sz="1600" b="1" i="1" dirty="0" smtClean="0">
                <a:solidFill>
                  <a:schemeClr val="tx1"/>
                </a:solidFill>
              </a:rPr>
              <a:t>древо».</a:t>
            </a:r>
            <a:endParaRPr lang="ru-RU" sz="1600" b="1" i="1" dirty="0">
              <a:solidFill>
                <a:schemeClr val="tx1"/>
              </a:solidFill>
            </a:endParaRPr>
          </a:p>
        </p:txBody>
      </p:sp>
      <p:sp>
        <p:nvSpPr>
          <p:cNvPr id="4" name="Скругленный прямоугольник 3"/>
          <p:cNvSpPr/>
          <p:nvPr/>
        </p:nvSpPr>
        <p:spPr>
          <a:xfrm>
            <a:off x="2627784" y="188640"/>
            <a:ext cx="3888432"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Распятие Иисуса Христа</a:t>
            </a:r>
            <a:endParaRPr lang="ru-RU" sz="2400" dirty="0">
              <a:solidFill>
                <a:schemeClr val="tx1"/>
              </a:solidFill>
            </a:endParaRPr>
          </a:p>
        </p:txBody>
      </p:sp>
      <p:sp>
        <p:nvSpPr>
          <p:cNvPr id="14" name="Скругленный прямоугольник 13"/>
          <p:cNvSpPr/>
          <p:nvPr/>
        </p:nvSpPr>
        <p:spPr>
          <a:xfrm>
            <a:off x="251520" y="5841268"/>
            <a:ext cx="8712968" cy="828092"/>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Свт</a:t>
            </a:r>
            <a:r>
              <a:rPr lang="ru-RU" sz="1600" b="1" i="1" dirty="0" smtClean="0">
                <a:solidFill>
                  <a:schemeClr val="tx1"/>
                </a:solidFill>
              </a:rPr>
              <a:t>. </a:t>
            </a:r>
            <a:r>
              <a:rPr lang="ru-RU" sz="1600" b="1" i="1" dirty="0" err="1" smtClean="0">
                <a:solidFill>
                  <a:schemeClr val="tx1"/>
                </a:solidFill>
              </a:rPr>
              <a:t>Киприан</a:t>
            </a:r>
            <a:r>
              <a:rPr lang="ru-RU" sz="1600" b="1" i="1" dirty="0" smtClean="0">
                <a:solidFill>
                  <a:schemeClr val="tx1"/>
                </a:solidFill>
              </a:rPr>
              <a:t> Карфагенский: «Может </a:t>
            </a:r>
            <a:r>
              <a:rPr lang="ru-RU" sz="1600" b="1" i="1" dirty="0">
                <a:solidFill>
                  <a:schemeClr val="tx1"/>
                </a:solidFill>
              </a:rPr>
              <a:t>быть, Иоанн, сообщая об этом сохранении в целости хитона Христова, хотел этим указать на необходимость единения Церкви Христовой».</a:t>
            </a:r>
          </a:p>
        </p:txBody>
      </p:sp>
    </p:spTree>
    <p:extLst>
      <p:ext uri="{BB962C8B-B14F-4D97-AF65-F5344CB8AC3E}">
        <p14:creationId xmlns:p14="http://schemas.microsoft.com/office/powerpoint/2010/main" val="2740747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6"/>
                                        </p:tgtEl>
                                      </p:cBhvr>
                                    </p:animEffect>
                                    <p:set>
                                      <p:cBhvr>
                                        <p:cTn id="30" dur="1" fill="hold">
                                          <p:stCondLst>
                                            <p:cond delay="499"/>
                                          </p:stCondLst>
                                        </p:cTn>
                                        <p:tgtEl>
                                          <p:spTgt spid="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wipe(down)">
                                      <p:cBhvr>
                                        <p:cTn id="35" dur="500"/>
                                        <p:tgtEl>
                                          <p:spTgt spid="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3"/>
                                        </p:tgtEl>
                                      </p:cBhvr>
                                    </p:animEffect>
                                    <p:set>
                                      <p:cBhvr>
                                        <p:cTn id="40" dur="1" fill="hold">
                                          <p:stCondLst>
                                            <p:cond delay="499"/>
                                          </p:stCondLst>
                                        </p:cTn>
                                        <p:tgtEl>
                                          <p:spTgt spid="3"/>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7"/>
                                        </p:tgtEl>
                                      </p:cBhvr>
                                    </p:animEffect>
                                    <p:set>
                                      <p:cBhvr>
                                        <p:cTn id="50" dur="1" fill="hold">
                                          <p:stCondLst>
                                            <p:cond delay="499"/>
                                          </p:stCondLst>
                                        </p:cTn>
                                        <p:tgtEl>
                                          <p:spTgt spid="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wipe(down)">
                                      <p:cBhvr>
                                        <p:cTn id="55" dur="5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8"/>
                                        </p:tgtEl>
                                      </p:cBhvr>
                                    </p:animEffect>
                                    <p:set>
                                      <p:cBhvr>
                                        <p:cTn id="60" dur="1" fill="hold">
                                          <p:stCondLst>
                                            <p:cond delay="499"/>
                                          </p:stCondLst>
                                        </p:cTn>
                                        <p:tgtEl>
                                          <p:spTgt spid="8"/>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10"/>
                                        </p:tgtEl>
                                        <p:attrNameLst>
                                          <p:attrName>style.visibility</p:attrName>
                                        </p:attrNameLst>
                                      </p:cBhvr>
                                      <p:to>
                                        <p:strVal val="visible"/>
                                      </p:to>
                                    </p:set>
                                    <p:animEffect transition="in" filter="wipe(down)">
                                      <p:cBhvr>
                                        <p:cTn id="65" dur="500"/>
                                        <p:tgtEl>
                                          <p:spTgt spid="10"/>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10"/>
                                        </p:tgtEl>
                                      </p:cBhvr>
                                    </p:animEffect>
                                    <p:set>
                                      <p:cBhvr>
                                        <p:cTn id="70" dur="1" fill="hold">
                                          <p:stCondLst>
                                            <p:cond delay="499"/>
                                          </p:stCondLst>
                                        </p:cTn>
                                        <p:tgtEl>
                                          <p:spTgt spid="10"/>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wipe(down)">
                                      <p:cBhvr>
                                        <p:cTn id="75" dur="500"/>
                                        <p:tgtEl>
                                          <p:spTgt spid="9"/>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grpId="1" nodeType="clickEffect">
                                  <p:stCondLst>
                                    <p:cond delay="0"/>
                                  </p:stCondLst>
                                  <p:childTnLst>
                                    <p:animEffect transition="out" filter="fade">
                                      <p:cBhvr>
                                        <p:cTn id="79" dur="500"/>
                                        <p:tgtEl>
                                          <p:spTgt spid="9"/>
                                        </p:tgtEl>
                                      </p:cBhvr>
                                    </p:animEffect>
                                    <p:set>
                                      <p:cBhvr>
                                        <p:cTn id="80" dur="1" fill="hold">
                                          <p:stCondLst>
                                            <p:cond delay="499"/>
                                          </p:stCondLst>
                                        </p:cTn>
                                        <p:tgtEl>
                                          <p:spTgt spid="9"/>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11"/>
                                        </p:tgtEl>
                                        <p:attrNameLst>
                                          <p:attrName>style.visibility</p:attrName>
                                        </p:attrNameLst>
                                      </p:cBhvr>
                                      <p:to>
                                        <p:strVal val="visible"/>
                                      </p:to>
                                    </p:set>
                                    <p:animEffect transition="in" filter="wipe(down)">
                                      <p:cBhvr>
                                        <p:cTn id="85" dur="500"/>
                                        <p:tgtEl>
                                          <p:spTgt spid="11"/>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grpId="1" nodeType="clickEffect">
                                  <p:stCondLst>
                                    <p:cond delay="0"/>
                                  </p:stCondLst>
                                  <p:childTnLst>
                                    <p:animEffect transition="out" filter="fade">
                                      <p:cBhvr>
                                        <p:cTn id="89" dur="500"/>
                                        <p:tgtEl>
                                          <p:spTgt spid="11"/>
                                        </p:tgtEl>
                                      </p:cBhvr>
                                    </p:animEffect>
                                    <p:set>
                                      <p:cBhvr>
                                        <p:cTn id="90" dur="1" fill="hold">
                                          <p:stCondLst>
                                            <p:cond delay="499"/>
                                          </p:stCondLst>
                                        </p:cTn>
                                        <p:tgtEl>
                                          <p:spTgt spid="11"/>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12"/>
                                        </p:tgtEl>
                                        <p:attrNameLst>
                                          <p:attrName>style.visibility</p:attrName>
                                        </p:attrNameLst>
                                      </p:cBhvr>
                                      <p:to>
                                        <p:strVal val="visible"/>
                                      </p:to>
                                    </p:set>
                                    <p:animEffect transition="in" filter="wipe(down)">
                                      <p:cBhvr>
                                        <p:cTn id="95" dur="500"/>
                                        <p:tgtEl>
                                          <p:spTgt spid="12"/>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xit" presetSubtype="0" fill="hold" grpId="1" nodeType="clickEffect">
                                  <p:stCondLst>
                                    <p:cond delay="0"/>
                                  </p:stCondLst>
                                  <p:childTnLst>
                                    <p:animEffect transition="out" filter="fade">
                                      <p:cBhvr>
                                        <p:cTn id="99" dur="500"/>
                                        <p:tgtEl>
                                          <p:spTgt spid="12"/>
                                        </p:tgtEl>
                                      </p:cBhvr>
                                    </p:animEffect>
                                    <p:set>
                                      <p:cBhvr>
                                        <p:cTn id="100" dur="1" fill="hold">
                                          <p:stCondLst>
                                            <p:cond delay="499"/>
                                          </p:stCondLst>
                                        </p:cTn>
                                        <p:tgtEl>
                                          <p:spTgt spid="12"/>
                                        </p:tgtEl>
                                        <p:attrNameLst>
                                          <p:attrName>style.visibility</p:attrName>
                                        </p:attrNameLst>
                                      </p:cBhvr>
                                      <p:to>
                                        <p:strVal val="hidden"/>
                                      </p:to>
                                    </p:set>
                                  </p:childTnLst>
                                </p:cTn>
                              </p:par>
                            </p:childTnLst>
                          </p:cTn>
                        </p:par>
                      </p:childTnLst>
                    </p:cTn>
                  </p:par>
                  <p:par>
                    <p:cTn id="101" fill="hold">
                      <p:stCondLst>
                        <p:cond delay="indefinite"/>
                      </p:stCondLst>
                      <p:childTnLst>
                        <p:par>
                          <p:cTn id="102" fill="hold">
                            <p:stCondLst>
                              <p:cond delay="0"/>
                            </p:stCondLst>
                            <p:childTnLst>
                              <p:par>
                                <p:cTn id="103" presetID="22" presetClass="entr" presetSubtype="4" fill="hold" grpId="0" nodeType="clickEffect">
                                  <p:stCondLst>
                                    <p:cond delay="0"/>
                                  </p:stCondLst>
                                  <p:childTnLst>
                                    <p:set>
                                      <p:cBhvr>
                                        <p:cTn id="104" dur="1" fill="hold">
                                          <p:stCondLst>
                                            <p:cond delay="0"/>
                                          </p:stCondLst>
                                        </p:cTn>
                                        <p:tgtEl>
                                          <p:spTgt spid="13"/>
                                        </p:tgtEl>
                                        <p:attrNameLst>
                                          <p:attrName>style.visibility</p:attrName>
                                        </p:attrNameLst>
                                      </p:cBhvr>
                                      <p:to>
                                        <p:strVal val="visible"/>
                                      </p:to>
                                    </p:set>
                                    <p:animEffect transition="in" filter="wipe(down)">
                                      <p:cBhvr>
                                        <p:cTn id="105" dur="500"/>
                                        <p:tgtEl>
                                          <p:spTgt spid="13"/>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xit" presetSubtype="0" fill="hold" grpId="1" nodeType="clickEffect">
                                  <p:stCondLst>
                                    <p:cond delay="0"/>
                                  </p:stCondLst>
                                  <p:childTnLst>
                                    <p:animEffect transition="out" filter="fade">
                                      <p:cBhvr>
                                        <p:cTn id="109" dur="500"/>
                                        <p:tgtEl>
                                          <p:spTgt spid="13"/>
                                        </p:tgtEl>
                                      </p:cBhvr>
                                    </p:animEffect>
                                    <p:set>
                                      <p:cBhvr>
                                        <p:cTn id="110" dur="1" fill="hold">
                                          <p:stCondLst>
                                            <p:cond delay="499"/>
                                          </p:stCondLst>
                                        </p:cTn>
                                        <p:tgtEl>
                                          <p:spTgt spid="13"/>
                                        </p:tgtEl>
                                        <p:attrNameLst>
                                          <p:attrName>style.visibility</p:attrName>
                                        </p:attrNameLst>
                                      </p:cBhvr>
                                      <p:to>
                                        <p:strVal val="hidden"/>
                                      </p:to>
                                    </p:set>
                                  </p:childTnLst>
                                </p:cTn>
                              </p:par>
                            </p:childTnLst>
                          </p:cTn>
                        </p:par>
                        <p:par>
                          <p:cTn id="111" fill="hold">
                            <p:stCondLst>
                              <p:cond delay="500"/>
                            </p:stCondLst>
                            <p:childTnLst>
                              <p:par>
                                <p:cTn id="112" presetID="22" presetClass="entr" presetSubtype="4" fill="hold" grpId="0" nodeType="afterEffect">
                                  <p:stCondLst>
                                    <p:cond delay="0"/>
                                  </p:stCondLst>
                                  <p:childTnLst>
                                    <p:set>
                                      <p:cBhvr>
                                        <p:cTn id="113" dur="1" fill="hold">
                                          <p:stCondLst>
                                            <p:cond delay="0"/>
                                          </p:stCondLst>
                                        </p:cTn>
                                        <p:tgtEl>
                                          <p:spTgt spid="14"/>
                                        </p:tgtEl>
                                        <p:attrNameLst>
                                          <p:attrName>style.visibility</p:attrName>
                                        </p:attrNameLst>
                                      </p:cBhvr>
                                      <p:to>
                                        <p:strVal val="visible"/>
                                      </p:to>
                                    </p:set>
                                    <p:animEffect transition="in" filter="wipe(down)">
                                      <p:cBhvr>
                                        <p:cTn id="114" dur="500"/>
                                        <p:tgtEl>
                                          <p:spTgt spid="14"/>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xit" presetSubtype="0" fill="hold" grpId="1" nodeType="clickEffect">
                                  <p:stCondLst>
                                    <p:cond delay="0"/>
                                  </p:stCondLst>
                                  <p:childTnLst>
                                    <p:animEffect transition="out" filter="fade">
                                      <p:cBhvr>
                                        <p:cTn id="118" dur="500"/>
                                        <p:tgtEl>
                                          <p:spTgt spid="14"/>
                                        </p:tgtEl>
                                      </p:cBhvr>
                                    </p:animEffect>
                                    <p:set>
                                      <p:cBhvr>
                                        <p:cTn id="119"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1" grpId="0" animBg="1"/>
      <p:bldP spid="11" grpId="1" animBg="1"/>
      <p:bldP spid="12" grpId="0" animBg="1"/>
      <p:bldP spid="12" grpId="1" animBg="1"/>
      <p:bldP spid="10" grpId="0" animBg="1"/>
      <p:bldP spid="10" grpId="1" animBg="1"/>
      <p:bldP spid="9" grpId="0" animBg="1"/>
      <p:bldP spid="9" grpId="1" animBg="1"/>
      <p:bldP spid="8" grpId="0" animBg="1"/>
      <p:bldP spid="8" grpId="1" animBg="1"/>
      <p:bldP spid="7" grpId="0" animBg="1"/>
      <p:bldP spid="7" grpId="1" animBg="1"/>
      <p:bldP spid="3" grpId="0" animBg="1"/>
      <p:bldP spid="3" grpId="1" animBg="1"/>
      <p:bldP spid="6" grpId="0" animBg="1"/>
      <p:bldP spid="6" grpId="1" animBg="1"/>
      <p:bldP spid="2" grpId="0" animBg="1"/>
      <p:bldP spid="2" grpId="1" animBg="1"/>
      <p:bldP spid="4" grpId="0" animBg="1"/>
      <p:bldP spid="14" grpId="0" animBg="1"/>
      <p:bldP spid="14"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221354963"/>
              </p:ext>
            </p:extLst>
          </p:nvPr>
        </p:nvGraphicFramePr>
        <p:xfrm>
          <a:off x="323528" y="297168"/>
          <a:ext cx="8568952" cy="4644000"/>
        </p:xfrm>
        <a:graphic>
          <a:graphicData uri="http://schemas.openxmlformats.org/drawingml/2006/table">
            <a:tbl>
              <a:tblPr firstRow="1" bandRow="1">
                <a:tableStyleId>{00A15C55-8517-42AA-B614-E9B94910E393}</a:tableStyleId>
              </a:tblPr>
              <a:tblGrid>
                <a:gridCol w="3600400"/>
                <a:gridCol w="3024336"/>
                <a:gridCol w="1944216"/>
              </a:tblGrid>
              <a:tr h="252000">
                <a:tc>
                  <a:txBody>
                    <a:bodyPr/>
                    <a:lstStyle/>
                    <a:p>
                      <a:pPr algn="ctr"/>
                      <a:r>
                        <a:rPr lang="ru-RU" sz="1500" b="1" dirty="0" smtClean="0">
                          <a:solidFill>
                            <a:schemeClr val="tx1"/>
                          </a:solidFill>
                        </a:rPr>
                        <a:t>Мф. 27, 33-37</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Мк</a:t>
                      </a:r>
                      <a:r>
                        <a:rPr lang="ru-RU" sz="1500" b="1" dirty="0" smtClean="0">
                          <a:solidFill>
                            <a:schemeClr val="tx1"/>
                          </a:solidFill>
                        </a:rPr>
                        <a:t>. 15, 22-26</a:t>
                      </a:r>
                      <a:endParaRPr lang="ru-RU" sz="1500" b="1" dirty="0">
                        <a:solidFill>
                          <a:schemeClr val="tx1"/>
                        </a:solidFill>
                      </a:endParaRPr>
                    </a:p>
                  </a:txBody>
                  <a:tcPr marL="18000" marR="18000" marT="18000" marB="18000"/>
                </a:tc>
                <a:tc>
                  <a:txBody>
                    <a:bodyPr/>
                    <a:lstStyle/>
                    <a:p>
                      <a:pPr algn="ctr"/>
                      <a:r>
                        <a:rPr lang="ru-RU" sz="1500" b="1" dirty="0" err="1" smtClean="0">
                          <a:solidFill>
                            <a:schemeClr val="tx1"/>
                          </a:solidFill>
                        </a:rPr>
                        <a:t>Лк</a:t>
                      </a:r>
                      <a:r>
                        <a:rPr lang="ru-RU" sz="1500" b="1" dirty="0" smtClean="0">
                          <a:solidFill>
                            <a:schemeClr val="tx1"/>
                          </a:solidFill>
                        </a:rPr>
                        <a:t>. 23, 33-34,38</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38. Тогда распяты с Ним два разбойника: один по правую сторону, а другой по левую. </a:t>
                      </a:r>
                    </a:p>
                    <a:p>
                      <a:r>
                        <a:rPr lang="ru-RU" sz="1500" b="1" dirty="0" smtClean="0">
                          <a:solidFill>
                            <a:schemeClr val="tx1"/>
                          </a:solidFill>
                        </a:rPr>
                        <a:t>39. </a:t>
                      </a:r>
                      <a:r>
                        <a:rPr lang="ru-RU" sz="1500" b="1" dirty="0" smtClean="0">
                          <a:solidFill>
                            <a:srgbClr val="7030A0"/>
                          </a:solidFill>
                        </a:rPr>
                        <a:t>Проходящие</a:t>
                      </a:r>
                      <a:r>
                        <a:rPr lang="ru-RU" sz="1500" b="1" dirty="0" smtClean="0">
                          <a:solidFill>
                            <a:schemeClr val="tx1"/>
                          </a:solidFill>
                        </a:rPr>
                        <a:t> же злословили Его, кивая головами своими </a:t>
                      </a:r>
                    </a:p>
                    <a:p>
                      <a:r>
                        <a:rPr lang="ru-RU" sz="1500" b="1" dirty="0" smtClean="0">
                          <a:solidFill>
                            <a:schemeClr val="tx1"/>
                          </a:solidFill>
                        </a:rPr>
                        <a:t>40. и говоря: Разрушающий храм и в три дня Созидающий! спаси Себя Самого; если Ты Сын Божий, сойди с креста. </a:t>
                      </a:r>
                    </a:p>
                    <a:p>
                      <a:r>
                        <a:rPr lang="ru-RU" sz="1500" b="1" dirty="0" smtClean="0">
                          <a:solidFill>
                            <a:schemeClr val="tx1"/>
                          </a:solidFill>
                        </a:rPr>
                        <a:t>41. Подобно и </a:t>
                      </a:r>
                      <a:r>
                        <a:rPr lang="ru-RU" sz="1500" b="1" dirty="0" smtClean="0">
                          <a:solidFill>
                            <a:srgbClr val="7030A0"/>
                          </a:solidFill>
                        </a:rPr>
                        <a:t>первосвященники с книжниками и старейшинами и фарисеями</a:t>
                      </a:r>
                      <a:r>
                        <a:rPr lang="ru-RU" sz="1500" b="1" dirty="0" smtClean="0">
                          <a:solidFill>
                            <a:schemeClr val="tx1"/>
                          </a:solidFill>
                        </a:rPr>
                        <a:t>, насмехаясь, говорили: </a:t>
                      </a:r>
                    </a:p>
                    <a:p>
                      <a:r>
                        <a:rPr lang="ru-RU" sz="1500" b="1" dirty="0" smtClean="0">
                          <a:solidFill>
                            <a:schemeClr val="tx1"/>
                          </a:solidFill>
                        </a:rPr>
                        <a:t>42. других спасал, а Себя Самого не может спасти; если Он Царь </a:t>
                      </a:r>
                      <a:r>
                        <a:rPr lang="ru-RU" sz="1500" b="1" dirty="0" err="1" smtClean="0">
                          <a:solidFill>
                            <a:schemeClr val="tx1"/>
                          </a:solidFill>
                        </a:rPr>
                        <a:t>Израилев</a:t>
                      </a:r>
                      <a:r>
                        <a:rPr lang="ru-RU" sz="1500" b="1" dirty="0" smtClean="0">
                          <a:solidFill>
                            <a:schemeClr val="tx1"/>
                          </a:solidFill>
                        </a:rPr>
                        <a:t>, пусть теперь сойдет с креста, и уверуем в Него; </a:t>
                      </a:r>
                    </a:p>
                    <a:p>
                      <a:r>
                        <a:rPr lang="ru-RU" sz="1500" b="1" dirty="0" smtClean="0">
                          <a:solidFill>
                            <a:schemeClr val="tx1"/>
                          </a:solidFill>
                        </a:rPr>
                        <a:t>43. уповал на Бога; пусть теперь избавит Его, если Он угоден Ему. Ибо Он сказал: Я Божий Сын. </a:t>
                      </a:r>
                    </a:p>
                    <a:p>
                      <a:r>
                        <a:rPr lang="ru-RU" sz="1500" b="1" dirty="0" smtClean="0">
                          <a:solidFill>
                            <a:schemeClr val="tx1"/>
                          </a:solidFill>
                        </a:rPr>
                        <a:t>44. Также и </a:t>
                      </a:r>
                      <a:r>
                        <a:rPr lang="ru-RU" sz="1500" b="1" dirty="0" smtClean="0">
                          <a:solidFill>
                            <a:srgbClr val="7030A0"/>
                          </a:solidFill>
                        </a:rPr>
                        <a:t>разбойники</a:t>
                      </a:r>
                      <a:r>
                        <a:rPr lang="ru-RU" sz="1500" b="1" dirty="0" smtClean="0">
                          <a:solidFill>
                            <a:schemeClr val="tx1"/>
                          </a:solidFill>
                        </a:rPr>
                        <a:t>, распятые с Ним, поносили Его.</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27. С Ним распяли двух разбойников, одного по правую, а другого по левую сторону Его. </a:t>
                      </a:r>
                    </a:p>
                    <a:p>
                      <a:r>
                        <a:rPr lang="ru-RU" sz="1500" b="1" dirty="0" smtClean="0">
                          <a:solidFill>
                            <a:schemeClr val="tx1"/>
                          </a:solidFill>
                        </a:rPr>
                        <a:t>28. И сбылось слово Писания: и к злодеям причтен. </a:t>
                      </a:r>
                    </a:p>
                    <a:p>
                      <a:r>
                        <a:rPr lang="ru-RU" sz="1500" b="1" dirty="0" smtClean="0">
                          <a:solidFill>
                            <a:schemeClr val="tx1"/>
                          </a:solidFill>
                        </a:rPr>
                        <a:t>29. Проходящие злословили Его, кивая головами своими и говоря: э! разрушающий храм, и в три дня созидающий! </a:t>
                      </a:r>
                    </a:p>
                    <a:p>
                      <a:r>
                        <a:rPr lang="ru-RU" sz="1500" b="1" dirty="0" smtClean="0">
                          <a:solidFill>
                            <a:schemeClr val="tx1"/>
                          </a:solidFill>
                        </a:rPr>
                        <a:t>30. спаси Себя Самого и сойди со креста. </a:t>
                      </a:r>
                    </a:p>
                    <a:p>
                      <a:r>
                        <a:rPr lang="ru-RU" sz="1500" b="1" dirty="0" smtClean="0">
                          <a:solidFill>
                            <a:schemeClr val="tx1"/>
                          </a:solidFill>
                        </a:rPr>
                        <a:t>31. Подобно и первосвященники с книжниками, насмехаясь, говорили друг другу: других спасал, а Себя не может спасти. </a:t>
                      </a:r>
                    </a:p>
                    <a:p>
                      <a:r>
                        <a:rPr lang="ru-RU" sz="1500" b="1" dirty="0" smtClean="0">
                          <a:solidFill>
                            <a:schemeClr val="tx1"/>
                          </a:solidFill>
                        </a:rPr>
                        <a:t>32. Христос, Царь </a:t>
                      </a:r>
                      <a:r>
                        <a:rPr lang="ru-RU" sz="1500" b="1" dirty="0" err="1" smtClean="0">
                          <a:solidFill>
                            <a:schemeClr val="tx1"/>
                          </a:solidFill>
                        </a:rPr>
                        <a:t>Израилев</a:t>
                      </a:r>
                      <a:r>
                        <a:rPr lang="ru-RU" sz="1500" b="1" dirty="0" smtClean="0">
                          <a:solidFill>
                            <a:schemeClr val="tx1"/>
                          </a:solidFill>
                        </a:rPr>
                        <a:t>, пусть сойдет теперь с креста, чтобы мы видели, и уверуем. И распятые с Ним поносили Его.</a:t>
                      </a:r>
                      <a:endParaRPr lang="ru-RU" sz="1500" b="1" dirty="0">
                        <a:solidFill>
                          <a:schemeClr val="tx1"/>
                        </a:solidFill>
                      </a:endParaRPr>
                    </a:p>
                  </a:txBody>
                  <a:tcPr marL="18000" marR="18000" marT="18000" marB="18000"/>
                </a:tc>
                <a:tc>
                  <a:txBody>
                    <a:bodyPr/>
                    <a:lstStyle/>
                    <a:p>
                      <a:endParaRPr lang="ru-RU" sz="1500" b="1" dirty="0" smtClean="0">
                        <a:solidFill>
                          <a:schemeClr val="tx1"/>
                        </a:solidFill>
                      </a:endParaRPr>
                    </a:p>
                    <a:p>
                      <a:endParaRPr lang="ru-RU" sz="1500" b="1" dirty="0" smtClean="0">
                        <a:solidFill>
                          <a:schemeClr val="tx1"/>
                        </a:solidFill>
                      </a:endParaRPr>
                    </a:p>
                    <a:p>
                      <a:endParaRPr lang="ru-RU" sz="1500" b="1" dirty="0" smtClean="0">
                        <a:solidFill>
                          <a:schemeClr val="tx1"/>
                        </a:solidFill>
                      </a:endParaRPr>
                    </a:p>
                    <a:p>
                      <a:endParaRPr lang="ru-RU" sz="1500" b="1" dirty="0" smtClean="0">
                        <a:solidFill>
                          <a:schemeClr val="tx1"/>
                        </a:solidFill>
                      </a:endParaRPr>
                    </a:p>
                    <a:p>
                      <a:r>
                        <a:rPr lang="ru-RU" sz="1500" b="1" dirty="0" smtClean="0">
                          <a:solidFill>
                            <a:schemeClr val="tx1"/>
                          </a:solidFill>
                        </a:rPr>
                        <a:t>35. И стоял народ и смотрел. Насмехались же вместе с ними и начальники, говоря: других спасал; пусть спасет Себя Самого, если Он Христос, избранный Божий. </a:t>
                      </a:r>
                    </a:p>
                    <a:p>
                      <a:r>
                        <a:rPr lang="ru-RU" sz="1500" b="1" dirty="0" smtClean="0">
                          <a:solidFill>
                            <a:schemeClr val="tx1"/>
                          </a:solidFill>
                        </a:rPr>
                        <a:t>36. Также и </a:t>
                      </a:r>
                      <a:r>
                        <a:rPr lang="ru-RU" sz="1500" b="1" dirty="0" smtClean="0">
                          <a:solidFill>
                            <a:srgbClr val="7030A0"/>
                          </a:solidFill>
                        </a:rPr>
                        <a:t>воины</a:t>
                      </a:r>
                      <a:r>
                        <a:rPr lang="ru-RU" sz="1500" b="1" dirty="0" smtClean="0">
                          <a:solidFill>
                            <a:schemeClr val="tx1"/>
                          </a:solidFill>
                        </a:rPr>
                        <a:t> ругались над Ним, подходя и поднося Ему уксус </a:t>
                      </a:r>
                    </a:p>
                    <a:p>
                      <a:r>
                        <a:rPr lang="ru-RU" sz="1500" b="1" dirty="0" smtClean="0">
                          <a:solidFill>
                            <a:schemeClr val="tx1"/>
                          </a:solidFill>
                        </a:rPr>
                        <a:t>37. и говоря: если Ты Царь Иудейский, спаси Себя Самого.</a:t>
                      </a:r>
                      <a:endParaRPr lang="ru-RU" sz="1500" b="1" dirty="0">
                        <a:solidFill>
                          <a:schemeClr val="tx1"/>
                        </a:solidFill>
                      </a:endParaRPr>
                    </a:p>
                  </a:txBody>
                  <a:tcPr marL="18000" marR="18000" marT="18000" marB="18000"/>
                </a:tc>
              </a:tr>
            </a:tbl>
          </a:graphicData>
        </a:graphic>
      </p:graphicFrame>
      <p:sp>
        <p:nvSpPr>
          <p:cNvPr id="5" name="Скругленный прямоугольник 4"/>
          <p:cNvSpPr/>
          <p:nvPr/>
        </p:nvSpPr>
        <p:spPr>
          <a:xfrm>
            <a:off x="323528" y="3140968"/>
            <a:ext cx="8568952" cy="1368152"/>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«Дьявол же понуждал говорящих «если Ты Сын Божий, сойди со креста» с тою целью, чтобы Христос, быв раздражен, сошел со креста и чтобы нарушил дело спасения всех крестом. Но Христос есть Сын Божий и не послушался врага, дабы и ты научился, что не должно слушаться ухищрений дьявола, но - творить добро, хотя бы люди и имели о тебе худое </a:t>
            </a:r>
            <a:r>
              <a:rPr lang="ru-RU" sz="1600" b="1" i="1" dirty="0" smtClean="0">
                <a:solidFill>
                  <a:schemeClr val="tx1"/>
                </a:solidFill>
              </a:rPr>
              <a:t>мнение».</a:t>
            </a:r>
            <a:endParaRPr lang="ru-RU" sz="1600" b="1" i="1" dirty="0">
              <a:solidFill>
                <a:schemeClr val="tx1"/>
              </a:solidFill>
            </a:endParaRPr>
          </a:p>
        </p:txBody>
      </p:sp>
      <p:sp>
        <p:nvSpPr>
          <p:cNvPr id="3" name="Скругленный прямоугольник 2"/>
          <p:cNvSpPr/>
          <p:nvPr/>
        </p:nvSpPr>
        <p:spPr>
          <a:xfrm>
            <a:off x="323528" y="3284984"/>
            <a:ext cx="8568952" cy="1368152"/>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Максим Исповедник: </a:t>
            </a:r>
            <a:r>
              <a:rPr lang="ru-RU" sz="1600" b="1" i="1" dirty="0" smtClean="0">
                <a:solidFill>
                  <a:schemeClr val="tx1"/>
                </a:solidFill>
              </a:rPr>
              <a:t>«Разбойники </a:t>
            </a:r>
            <a:r>
              <a:rPr lang="ru-RU" sz="1600" b="1" i="1" dirty="0">
                <a:solidFill>
                  <a:schemeClr val="tx1"/>
                </a:solidFill>
              </a:rPr>
              <a:t>понимаются как наше естество, </a:t>
            </a:r>
            <a:r>
              <a:rPr lang="ru-RU" sz="1600" b="1" i="1" dirty="0" err="1">
                <a:solidFill>
                  <a:schemeClr val="tx1"/>
                </a:solidFill>
              </a:rPr>
              <a:t>разделяе</a:t>
            </a:r>
            <a:r>
              <a:rPr lang="ru-RU" sz="1600" b="1" i="1" dirty="0">
                <a:solidFill>
                  <a:schemeClr val="tx1"/>
                </a:solidFill>
              </a:rPr>
              <a:t> мое на праведников и грешников. В отношении же каждого человека разбойники понимаются  множеством способов: ведь понимаются они и как душа  и тело, и как плотское и духовное мудрование, а также  и как гнев и вожделение, и как мир чувственный и мир умственный, и как Закон писаный и Закон </a:t>
            </a:r>
            <a:r>
              <a:rPr lang="ru-RU" sz="1600" b="1" i="1" dirty="0" smtClean="0">
                <a:solidFill>
                  <a:schemeClr val="tx1"/>
                </a:solidFill>
              </a:rPr>
              <a:t>благодати».</a:t>
            </a:r>
            <a:endParaRPr lang="ru-RU" sz="1600" b="1" i="1" dirty="0">
              <a:solidFill>
                <a:schemeClr val="tx1"/>
              </a:solidFill>
            </a:endParaRPr>
          </a:p>
        </p:txBody>
      </p:sp>
      <p:sp>
        <p:nvSpPr>
          <p:cNvPr id="2" name="Скругленный прямоугольник 1"/>
          <p:cNvSpPr/>
          <p:nvPr/>
        </p:nvSpPr>
        <p:spPr>
          <a:xfrm>
            <a:off x="323528" y="1484784"/>
            <a:ext cx="8568952" cy="1656184"/>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«Для </a:t>
            </a:r>
            <a:r>
              <a:rPr lang="ru-RU" sz="1600" b="1" i="1" dirty="0" err="1">
                <a:solidFill>
                  <a:schemeClr val="tx1"/>
                </a:solidFill>
              </a:rPr>
              <a:t>оклеветания</a:t>
            </a:r>
            <a:r>
              <a:rPr lang="ru-RU" sz="1600" b="1" i="1" dirty="0">
                <a:solidFill>
                  <a:schemeClr val="tx1"/>
                </a:solidFill>
              </a:rPr>
              <a:t> Христа распинают с Ним двух разбойников, дабы и Он признан был таким же беззаконником, как те. Но они были образом двух народов - иудейского и языческого, ибо оба были равно беззаконны и поносили Христа, подобно как и разбойники сначала поносили оба. Потом же один, познав Его, исповедал </a:t>
            </a:r>
            <a:r>
              <a:rPr lang="ru-RU" sz="1600" b="1" i="1" dirty="0" smtClean="0">
                <a:solidFill>
                  <a:schemeClr val="tx1"/>
                </a:solidFill>
              </a:rPr>
              <a:t>Царем. </a:t>
            </a:r>
            <a:r>
              <a:rPr lang="ru-RU" sz="1600" b="1" i="1" dirty="0">
                <a:solidFill>
                  <a:schemeClr val="tx1"/>
                </a:solidFill>
              </a:rPr>
              <a:t>Так и языческий народ исповедал Христа. Другой же разбойник, иудейский народ, продолжал </a:t>
            </a:r>
            <a:r>
              <a:rPr lang="ru-RU" sz="1600" b="1" i="1" dirty="0" smtClean="0">
                <a:solidFill>
                  <a:schemeClr val="tx1"/>
                </a:solidFill>
              </a:rPr>
              <a:t>хулить».</a:t>
            </a:r>
            <a:endParaRPr lang="ru-RU" sz="1600" b="1" i="1" dirty="0">
              <a:solidFill>
                <a:schemeClr val="tx1"/>
              </a:solidFill>
            </a:endParaRPr>
          </a:p>
        </p:txBody>
      </p:sp>
      <p:sp>
        <p:nvSpPr>
          <p:cNvPr id="6" name="Скругленный прямоугольник 5"/>
          <p:cNvSpPr/>
          <p:nvPr/>
        </p:nvSpPr>
        <p:spPr>
          <a:xfrm>
            <a:off x="323528" y="5229200"/>
            <a:ext cx="8568952" cy="864096"/>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«Это </a:t>
            </a:r>
            <a:r>
              <a:rPr lang="ru-RU" sz="1600" b="1" i="1" dirty="0" err="1">
                <a:solidFill>
                  <a:schemeClr val="tx1"/>
                </a:solidFill>
              </a:rPr>
              <a:t>диавол</a:t>
            </a:r>
            <a:r>
              <a:rPr lang="ru-RU" sz="1600" b="1" i="1" dirty="0">
                <a:solidFill>
                  <a:schemeClr val="tx1"/>
                </a:solidFill>
              </a:rPr>
              <a:t> говорит чрез них. Как на кровле храма (</a:t>
            </a:r>
            <a:r>
              <a:rPr lang="ru-RU" sz="1600" b="1" i="1" dirty="0" err="1">
                <a:solidFill>
                  <a:schemeClr val="tx1"/>
                </a:solidFill>
              </a:rPr>
              <a:t>Лк</a:t>
            </a:r>
            <a:r>
              <a:rPr lang="ru-RU" sz="1600" b="1" i="1" dirty="0">
                <a:solidFill>
                  <a:schemeClr val="tx1"/>
                </a:solidFill>
              </a:rPr>
              <a:t>. 4, 9</a:t>
            </a:r>
            <a:r>
              <a:rPr lang="ru-RU" sz="1600" b="1" i="1" dirty="0" smtClean="0">
                <a:solidFill>
                  <a:schemeClr val="tx1"/>
                </a:solidFill>
              </a:rPr>
              <a:t>), </a:t>
            </a:r>
            <a:r>
              <a:rPr lang="ru-RU" sz="1600" b="1" i="1" dirty="0">
                <a:solidFill>
                  <a:schemeClr val="tx1"/>
                </a:solidFill>
              </a:rPr>
              <a:t>так и здесь он это говорит, завидуя спасению чрез крест и желая всеми возможными хитростями пресечь </a:t>
            </a:r>
            <a:r>
              <a:rPr lang="ru-RU" sz="1600" b="1" i="1" dirty="0" smtClean="0">
                <a:solidFill>
                  <a:schemeClr val="tx1"/>
                </a:solidFill>
              </a:rPr>
              <a:t>оное».</a:t>
            </a:r>
            <a:endParaRPr lang="ru-RU" sz="1600" b="1" i="1" dirty="0">
              <a:solidFill>
                <a:schemeClr val="tx1"/>
              </a:solidFill>
            </a:endParaRPr>
          </a:p>
        </p:txBody>
      </p:sp>
      <p:sp>
        <p:nvSpPr>
          <p:cNvPr id="7" name="Скругленный прямоугольник 6"/>
          <p:cNvSpPr/>
          <p:nvPr/>
        </p:nvSpPr>
        <p:spPr>
          <a:xfrm>
            <a:off x="323528" y="5085184"/>
            <a:ext cx="8568952" cy="1368152"/>
          </a:xfrm>
          <a:prstGeom prst="roundRect">
            <a:avLst/>
          </a:prstGeom>
          <a:solidFill>
            <a:schemeClr val="accent4">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«хулили</a:t>
            </a:r>
            <a:r>
              <a:rPr lang="ru-RU" sz="1600" b="1" i="1" dirty="0">
                <a:solidFill>
                  <a:schemeClr val="tx1"/>
                </a:solidFill>
              </a:rPr>
              <a:t>: и разбойники оба поносили и хулили Его. Но как же Лука </a:t>
            </a:r>
            <a:r>
              <a:rPr lang="ru-RU" sz="1600" b="1" i="1" dirty="0" smtClean="0">
                <a:solidFill>
                  <a:schemeClr val="tx1"/>
                </a:solidFill>
              </a:rPr>
              <a:t>говорит, </a:t>
            </a:r>
            <a:r>
              <a:rPr lang="ru-RU" sz="1600" b="1" i="1" dirty="0">
                <a:solidFill>
                  <a:schemeClr val="tx1"/>
                </a:solidFill>
              </a:rPr>
              <a:t>что один из разбойников поносил Его? И то, и другое было; сперва хулили оба, а после не так уже. Чтобы ты не подумал, будто бы это произошло по какому-то согласию, или что разбойник не был разбойником, - евангелист его ругательством доказывает тебе, что сперва на кресте был разбойник и враг, но внезапно </a:t>
            </a:r>
            <a:r>
              <a:rPr lang="ru-RU" sz="1600" b="1" i="1" dirty="0" smtClean="0">
                <a:solidFill>
                  <a:schemeClr val="tx1"/>
                </a:solidFill>
              </a:rPr>
              <a:t>изменился».</a:t>
            </a:r>
            <a:endParaRPr lang="ru-RU" sz="1600" b="1" i="1" dirty="0">
              <a:solidFill>
                <a:schemeClr val="tx1"/>
              </a:solidFill>
            </a:endParaRPr>
          </a:p>
        </p:txBody>
      </p:sp>
    </p:spTree>
    <p:extLst>
      <p:ext uri="{BB962C8B-B14F-4D97-AF65-F5344CB8AC3E}">
        <p14:creationId xmlns:p14="http://schemas.microsoft.com/office/powerpoint/2010/main" val="1400665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500"/>
                                        <p:tgtEl>
                                          <p:spTgt spid="2"/>
                                        </p:tgtEl>
                                      </p:cBhvr>
                                    </p:animEffect>
                                    <p:set>
                                      <p:cBhvr>
                                        <p:cTn id="22" dur="1" fill="hold">
                                          <p:stCondLst>
                                            <p:cond delay="499"/>
                                          </p:stCondLst>
                                        </p:cTn>
                                        <p:tgtEl>
                                          <p:spTgt spid="2"/>
                                        </p:tgtEl>
                                        <p:attrNameLst>
                                          <p:attrName>style.visibility</p:attrName>
                                        </p:attrNameLst>
                                      </p:cBhvr>
                                      <p:to>
                                        <p:strVal val="hidden"/>
                                      </p:to>
                                    </p:set>
                                  </p:childTnLst>
                                </p:cTn>
                              </p:par>
                              <p:par>
                                <p:cTn id="23" presetID="10" presetClass="exit" presetSubtype="0" fill="hold" grpId="1" nodeType="withEffect">
                                  <p:stCondLst>
                                    <p:cond delay="0"/>
                                  </p:stCondLst>
                                  <p:childTnLst>
                                    <p:animEffect transition="out" filter="fade">
                                      <p:cBhvr>
                                        <p:cTn id="24" dur="500"/>
                                        <p:tgtEl>
                                          <p:spTgt spid="3"/>
                                        </p:tgtEl>
                                      </p:cBhvr>
                                    </p:animEffect>
                                    <p:set>
                                      <p:cBhvr>
                                        <p:cTn id="25" dur="1" fill="hold">
                                          <p:stCondLst>
                                            <p:cond delay="499"/>
                                          </p:stCondLst>
                                        </p:cTn>
                                        <p:tgtEl>
                                          <p:spTgt spid="3"/>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wipe(down)">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grpId="1" nodeType="clickEffect">
                                  <p:stCondLst>
                                    <p:cond delay="0"/>
                                  </p:stCondLst>
                                  <p:childTnLst>
                                    <p:animEffect transition="out" filter="fade">
                                      <p:cBhvr>
                                        <p:cTn id="34" dur="500"/>
                                        <p:tgtEl>
                                          <p:spTgt spid="5"/>
                                        </p:tgtEl>
                                      </p:cBhvr>
                                    </p:animEffect>
                                    <p:set>
                                      <p:cBhvr>
                                        <p:cTn id="35" dur="1" fill="hold">
                                          <p:stCondLst>
                                            <p:cond delay="499"/>
                                          </p:stCondLst>
                                        </p:cTn>
                                        <p:tgtEl>
                                          <p:spTgt spid="5"/>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wipe(down)">
                                      <p:cBhvr>
                                        <p:cTn id="40" dur="500"/>
                                        <p:tgtEl>
                                          <p:spTgt spid="6"/>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6"/>
                                        </p:tgtEl>
                                      </p:cBhvr>
                                    </p:animEffect>
                                    <p:set>
                                      <p:cBhvr>
                                        <p:cTn id="45" dur="1" fill="hold">
                                          <p:stCondLst>
                                            <p:cond delay="499"/>
                                          </p:stCondLst>
                                        </p:cTn>
                                        <p:tgtEl>
                                          <p:spTgt spid="6"/>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wipe(down)">
                                      <p:cBhvr>
                                        <p:cTn id="50" dur="500"/>
                                        <p:tgtEl>
                                          <p:spTgt spid="7"/>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1" nodeType="clickEffect">
                                  <p:stCondLst>
                                    <p:cond delay="0"/>
                                  </p:stCondLst>
                                  <p:childTnLst>
                                    <p:animEffect transition="out" filter="fade">
                                      <p:cBhvr>
                                        <p:cTn id="54" dur="500"/>
                                        <p:tgtEl>
                                          <p:spTgt spid="7"/>
                                        </p:tgtEl>
                                      </p:cBhvr>
                                    </p:animEffect>
                                    <p:set>
                                      <p:cBhvr>
                                        <p:cTn id="55"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3" grpId="0" animBg="1"/>
      <p:bldP spid="3" grpId="1" animBg="1"/>
      <p:bldP spid="2" grpId="0" animBg="1"/>
      <p:bldP spid="2" grpId="1" animBg="1"/>
      <p:bldP spid="6" grpId="0" animBg="1"/>
      <p:bldP spid="6" grpId="1" animBg="1"/>
      <p:bldP spid="7" grpId="0" animBg="1"/>
      <p:bldP spid="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4056150742"/>
              </p:ext>
            </p:extLst>
          </p:nvPr>
        </p:nvGraphicFramePr>
        <p:xfrm>
          <a:off x="457200" y="1412776"/>
          <a:ext cx="8229600" cy="2377440"/>
        </p:xfrm>
        <a:graphic>
          <a:graphicData uri="http://schemas.openxmlformats.org/drawingml/2006/table">
            <a:tbl>
              <a:tblPr firstRow="1" bandRow="1">
                <a:tableStyleId>{93296810-A885-4BE3-A3E7-6D5BEEA58F35}</a:tableStyleId>
              </a:tblPr>
              <a:tblGrid>
                <a:gridCol w="8229600"/>
              </a:tblGrid>
              <a:tr h="324000">
                <a:tc>
                  <a:txBody>
                    <a:bodyPr/>
                    <a:lstStyle/>
                    <a:p>
                      <a:pPr algn="ctr"/>
                      <a:r>
                        <a:rPr lang="ru-RU" sz="1600" b="1" dirty="0" err="1" smtClean="0">
                          <a:solidFill>
                            <a:schemeClr val="tx1"/>
                          </a:solidFill>
                        </a:rPr>
                        <a:t>Лк</a:t>
                      </a:r>
                      <a:r>
                        <a:rPr lang="ru-RU" sz="1600" b="1" dirty="0" smtClean="0">
                          <a:solidFill>
                            <a:schemeClr val="tx1"/>
                          </a:solidFill>
                        </a:rPr>
                        <a:t>. 23, 39-43</a:t>
                      </a:r>
                      <a:endParaRPr lang="ru-RU" sz="1600" b="1" dirty="0">
                        <a:solidFill>
                          <a:schemeClr val="tx1"/>
                        </a:solidFill>
                      </a:endParaRPr>
                    </a:p>
                  </a:txBody>
                  <a:tcPr/>
                </a:tc>
              </a:tr>
              <a:tr h="370840">
                <a:tc>
                  <a:txBody>
                    <a:bodyPr/>
                    <a:lstStyle/>
                    <a:p>
                      <a:r>
                        <a:rPr lang="ru-RU" sz="1600" b="1" dirty="0" smtClean="0">
                          <a:solidFill>
                            <a:schemeClr val="tx1"/>
                          </a:solidFill>
                        </a:rPr>
                        <a:t>39. Один из повешенных злодеев злословил Его и говорил: если Ты Христос, спаси Себя и нас. </a:t>
                      </a:r>
                    </a:p>
                    <a:p>
                      <a:r>
                        <a:rPr lang="ru-RU" sz="1600" b="1" dirty="0" smtClean="0">
                          <a:solidFill>
                            <a:schemeClr val="tx1"/>
                          </a:solidFill>
                        </a:rPr>
                        <a:t>40. Другой же, напротив, унимал его и говорил: или ты не боишься Бога, когда и сам осужден на то же? </a:t>
                      </a:r>
                    </a:p>
                    <a:p>
                      <a:r>
                        <a:rPr lang="ru-RU" sz="1600" b="1" dirty="0" smtClean="0">
                          <a:solidFill>
                            <a:schemeClr val="tx1"/>
                          </a:solidFill>
                        </a:rPr>
                        <a:t>41. и мы осуждены справедливо, потому что достойное по делам нашим приняли, а Он ничего худого не сделал. </a:t>
                      </a:r>
                    </a:p>
                    <a:p>
                      <a:r>
                        <a:rPr lang="ru-RU" sz="1600" b="1" dirty="0" smtClean="0">
                          <a:solidFill>
                            <a:schemeClr val="tx1"/>
                          </a:solidFill>
                        </a:rPr>
                        <a:t>42. И сказал Иисусу: помяни меня, Господи, когда </a:t>
                      </a:r>
                      <a:r>
                        <a:rPr lang="ru-RU" sz="1600" b="1" dirty="0" err="1" smtClean="0">
                          <a:solidFill>
                            <a:schemeClr val="tx1"/>
                          </a:solidFill>
                        </a:rPr>
                        <a:t>приидешь</a:t>
                      </a:r>
                      <a:r>
                        <a:rPr lang="ru-RU" sz="1600" b="1" dirty="0" smtClean="0">
                          <a:solidFill>
                            <a:schemeClr val="tx1"/>
                          </a:solidFill>
                        </a:rPr>
                        <a:t> в Царствие Твое! </a:t>
                      </a:r>
                    </a:p>
                    <a:p>
                      <a:r>
                        <a:rPr lang="ru-RU" sz="1600" b="1" dirty="0" smtClean="0">
                          <a:solidFill>
                            <a:schemeClr val="tx1"/>
                          </a:solidFill>
                        </a:rPr>
                        <a:t>43. И сказал ему Иисус: истинно говорю тебе, ныне же будешь со Мною в раю. </a:t>
                      </a:r>
                      <a:endParaRPr lang="ru-RU" sz="1600" b="1" dirty="0">
                        <a:solidFill>
                          <a:schemeClr val="tx1"/>
                        </a:solidFill>
                      </a:endParaRPr>
                    </a:p>
                  </a:txBody>
                  <a:tcPr/>
                </a:tc>
              </a:tr>
            </a:tbl>
          </a:graphicData>
        </a:graphic>
      </p:graphicFrame>
      <p:sp>
        <p:nvSpPr>
          <p:cNvPr id="3" name="Скругленный прямоугольник 2"/>
          <p:cNvSpPr/>
          <p:nvPr/>
        </p:nvSpPr>
        <p:spPr>
          <a:xfrm>
            <a:off x="539552" y="2780928"/>
            <a:ext cx="8136904" cy="1296144"/>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a:solidFill>
                  <a:schemeClr val="tx1"/>
                </a:solidFill>
              </a:rPr>
              <a:t>: «Сначала, вероятно, оба злословили Его; а потом один из них, который поблагоразумнее, познал благость и Божество Иисуса из тех слов, кои Он изрек за </a:t>
            </a:r>
            <a:r>
              <a:rPr lang="ru-RU" sz="1600" b="1" i="1" dirty="0" err="1">
                <a:solidFill>
                  <a:schemeClr val="tx1"/>
                </a:solidFill>
              </a:rPr>
              <a:t>распинателей</a:t>
            </a:r>
            <a:r>
              <a:rPr lang="ru-RU" sz="1600" b="1" i="1" dirty="0">
                <a:solidFill>
                  <a:schemeClr val="tx1"/>
                </a:solidFill>
              </a:rPr>
              <a:t>, говоря: «Отче! прости им</a:t>
            </a:r>
            <a:r>
              <a:rPr lang="ru-RU" sz="1600" b="1" i="1" dirty="0" smtClean="0">
                <a:solidFill>
                  <a:schemeClr val="tx1"/>
                </a:solidFill>
              </a:rPr>
              <a:t>». </a:t>
            </a:r>
            <a:r>
              <a:rPr lang="ru-RU" sz="1600" b="1" i="1" dirty="0">
                <a:solidFill>
                  <a:schemeClr val="tx1"/>
                </a:solidFill>
              </a:rPr>
              <a:t>Вразумленный сими словами, тот, кто прежде злословил Иисуса, признает Его истинным Царем, заграждает уста другому разбойнику».</a:t>
            </a:r>
          </a:p>
        </p:txBody>
      </p:sp>
      <p:sp>
        <p:nvSpPr>
          <p:cNvPr id="4" name="Скругленный прямоугольник 3"/>
          <p:cNvSpPr/>
          <p:nvPr/>
        </p:nvSpPr>
        <p:spPr>
          <a:xfrm>
            <a:off x="1619672" y="404664"/>
            <a:ext cx="6192688" cy="43204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b="1" dirty="0" smtClean="0">
                <a:solidFill>
                  <a:schemeClr val="tx1"/>
                </a:solidFill>
              </a:rPr>
              <a:t>Покаяние благоразумного разбойника</a:t>
            </a:r>
            <a:endParaRPr lang="ru-RU" sz="2400" dirty="0">
              <a:solidFill>
                <a:schemeClr val="tx1"/>
              </a:solidFill>
            </a:endParaRPr>
          </a:p>
        </p:txBody>
      </p:sp>
      <p:sp>
        <p:nvSpPr>
          <p:cNvPr id="2" name="Скругленный прямоугольник 1"/>
          <p:cNvSpPr/>
          <p:nvPr/>
        </p:nvSpPr>
        <p:spPr>
          <a:xfrm>
            <a:off x="539552" y="4293096"/>
            <a:ext cx="8136904" cy="2088232"/>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«Очевидно </a:t>
            </a:r>
            <a:r>
              <a:rPr lang="ru-RU" sz="1600" b="1" i="1" dirty="0">
                <a:solidFill>
                  <a:schemeClr val="tx1"/>
                </a:solidFill>
              </a:rPr>
              <a:t>он слышал плач и терзания иерусалимских женщин, сопровождавших Господа на Голгофу; произвела, быть может на него впечатление надпись, сделанная на кресте Господа, задумался он над словами врагов Господа: «иных спасал», но может быть важнейшей проповедью о Христе была для него молитва Христова об Его врагах-</a:t>
            </a:r>
            <a:r>
              <a:rPr lang="ru-RU" sz="1600" b="1" i="1" dirty="0" err="1">
                <a:solidFill>
                  <a:schemeClr val="tx1"/>
                </a:solidFill>
              </a:rPr>
              <a:t>распинателях</a:t>
            </a:r>
            <a:r>
              <a:rPr lang="ru-RU" sz="1600" b="1" i="1" dirty="0">
                <a:solidFill>
                  <a:schemeClr val="tx1"/>
                </a:solidFill>
              </a:rPr>
              <a:t>. Так или иначе, но совесть в нем сильно заговорила, и он не побоялся среди хулений и насмешек открыто выступить в защиту Господа. Мало того, в его душе произошел такой решительный перелом, что он, ярко выражая свою веру в распятого Господа, как в Мессию</a:t>
            </a:r>
            <a:r>
              <a:rPr lang="ru-RU" sz="1600" b="1" i="1" dirty="0" smtClean="0">
                <a:solidFill>
                  <a:schemeClr val="tx1"/>
                </a:solidFill>
              </a:rPr>
              <a:t>».</a:t>
            </a:r>
            <a:endParaRPr lang="ru-RU" sz="1600" b="1" i="1" dirty="0">
              <a:solidFill>
                <a:schemeClr val="tx1"/>
              </a:solidFill>
            </a:endParaRPr>
          </a:p>
        </p:txBody>
      </p:sp>
      <p:sp>
        <p:nvSpPr>
          <p:cNvPr id="6" name="Скругленный прямоугольник 5"/>
          <p:cNvSpPr/>
          <p:nvPr/>
        </p:nvSpPr>
        <p:spPr>
          <a:xfrm>
            <a:off x="467544" y="3933056"/>
            <a:ext cx="8280920" cy="2448272"/>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a:solidFill>
                  <a:schemeClr val="tx1"/>
                </a:solidFill>
              </a:rPr>
              <a:t>: «Иные спросят: когда Господь говорит разбойнику - «Ныне же будешь со Мною в раю», то как после сего Павел сказал, что никто из святых не получил обетования (Евр. 11, 39)? И одни отвечают: апостол не о всех святых выразился, что они не получили обетования, но только о тех, коих он перечислил. Другие говорили, что и разбойник еще не наследовал жизни в раю; но поскольку обещание Господа непреложно и отнюдь </a:t>
            </a:r>
            <a:r>
              <a:rPr lang="ru-RU" sz="1600" b="1" i="1" dirty="0" err="1">
                <a:solidFill>
                  <a:schemeClr val="tx1"/>
                </a:solidFill>
              </a:rPr>
              <a:t>неложно</a:t>
            </a:r>
            <a:r>
              <a:rPr lang="ru-RU" sz="1600" b="1" i="1" dirty="0">
                <a:solidFill>
                  <a:schemeClr val="tx1"/>
                </a:solidFill>
              </a:rPr>
              <a:t>, поэтому и сказано: ныне же будешь со Мною в раю. Ибо есть, говорят, в речах Господа и такие обороты, в коих Он о будущем выражается как о </a:t>
            </a:r>
            <a:r>
              <a:rPr lang="ru-RU" sz="1600" b="1" i="1" dirty="0" smtClean="0">
                <a:solidFill>
                  <a:schemeClr val="tx1"/>
                </a:solidFill>
              </a:rPr>
              <a:t>случившемся. </a:t>
            </a:r>
            <a:r>
              <a:rPr lang="ru-RU" sz="1600" b="1" i="1" dirty="0">
                <a:solidFill>
                  <a:schemeClr val="tx1"/>
                </a:solidFill>
              </a:rPr>
              <a:t>Иные искажают это изречение, именно: после </a:t>
            </a:r>
            <a:r>
              <a:rPr lang="ru-RU" sz="1600" b="1" i="1" dirty="0" smtClean="0">
                <a:solidFill>
                  <a:schemeClr val="tx1"/>
                </a:solidFill>
              </a:rPr>
              <a:t>«ныне</a:t>
            </a:r>
            <a:r>
              <a:rPr lang="ru-RU" sz="1600" b="1" i="1" dirty="0">
                <a:solidFill>
                  <a:schemeClr val="tx1"/>
                </a:solidFill>
              </a:rPr>
              <a:t>» ставят знак препинания так, чтоб выходила такая речь: истинно говорю тебе ныне, а потом продолжают: будешь со Мною в </a:t>
            </a:r>
            <a:r>
              <a:rPr lang="ru-RU" sz="1600" b="1" i="1" dirty="0" smtClean="0">
                <a:solidFill>
                  <a:schemeClr val="tx1"/>
                </a:solidFill>
              </a:rPr>
              <a:t>раю».</a:t>
            </a:r>
            <a:endParaRPr lang="ru-RU" sz="1600" b="1" i="1" dirty="0">
              <a:solidFill>
                <a:schemeClr val="tx1"/>
              </a:solidFill>
            </a:endParaRPr>
          </a:p>
        </p:txBody>
      </p:sp>
      <p:sp>
        <p:nvSpPr>
          <p:cNvPr id="7" name="Скругленный прямоугольник 6"/>
          <p:cNvSpPr/>
          <p:nvPr/>
        </p:nvSpPr>
        <p:spPr>
          <a:xfrm>
            <a:off x="467544" y="3933056"/>
            <a:ext cx="8280920" cy="2232248"/>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«Еще иные, и, кажется, весьма удачно, объясняют это так: обещанные нам блага суть не жизнь в раю или возвращение в оный, а Царство Небесное, почему мы и молимся: «да </a:t>
            </a:r>
            <a:r>
              <a:rPr lang="ru-RU" sz="1600" b="1" i="1" dirty="0" err="1">
                <a:solidFill>
                  <a:schemeClr val="tx1"/>
                </a:solidFill>
              </a:rPr>
              <a:t>приидет</a:t>
            </a:r>
            <a:r>
              <a:rPr lang="ru-RU" sz="1600" b="1" i="1" dirty="0">
                <a:solidFill>
                  <a:schemeClr val="tx1"/>
                </a:solidFill>
              </a:rPr>
              <a:t> Царствие Твое», а не жизнь райская. И не говори мне никто, что рай и Царствие одно и то же. Ибо благ Царствия ни глаз не видал, ни ухо не слыхало, и на сердце человеку они не приходили (1 Кор. 2,9). А рай и виден был глазом Адама, и ухо о нем слышало. </a:t>
            </a:r>
            <a:r>
              <a:rPr lang="ru-RU" sz="1600" b="1" i="1" dirty="0" smtClean="0">
                <a:solidFill>
                  <a:schemeClr val="tx1"/>
                </a:solidFill>
              </a:rPr>
              <a:t>Поэтому... разбойник </a:t>
            </a:r>
            <a:r>
              <a:rPr lang="ru-RU" sz="1600" b="1" i="1" dirty="0">
                <a:solidFill>
                  <a:schemeClr val="tx1"/>
                </a:solidFill>
              </a:rPr>
              <a:t>получил </a:t>
            </a:r>
            <a:r>
              <a:rPr lang="ru-RU" sz="1600" b="1" i="1" dirty="0" smtClean="0">
                <a:solidFill>
                  <a:schemeClr val="tx1"/>
                </a:solidFill>
              </a:rPr>
              <a:t>«рай</a:t>
            </a:r>
            <a:r>
              <a:rPr lang="ru-RU" sz="1600" b="1" i="1" dirty="0">
                <a:solidFill>
                  <a:schemeClr val="tx1"/>
                </a:solidFill>
              </a:rPr>
              <a:t>», но не получил </a:t>
            </a:r>
            <a:r>
              <a:rPr lang="ru-RU" sz="1600" b="1" i="1" dirty="0" smtClean="0">
                <a:solidFill>
                  <a:schemeClr val="tx1"/>
                </a:solidFill>
              </a:rPr>
              <a:t>«Царствия</a:t>
            </a:r>
            <a:r>
              <a:rPr lang="ru-RU" sz="1600" b="1" i="1" dirty="0">
                <a:solidFill>
                  <a:schemeClr val="tx1"/>
                </a:solidFill>
              </a:rPr>
              <a:t>»; получит же оное тогда, когда получат и все те, коих </a:t>
            </a:r>
            <a:r>
              <a:rPr lang="ru-RU" sz="1600" b="1" i="1" dirty="0" smtClean="0">
                <a:solidFill>
                  <a:schemeClr val="tx1"/>
                </a:solidFill>
              </a:rPr>
              <a:t>перечислил... </a:t>
            </a:r>
            <a:r>
              <a:rPr lang="ru-RU" sz="1600" b="1" i="1" dirty="0">
                <a:solidFill>
                  <a:schemeClr val="tx1"/>
                </a:solidFill>
              </a:rPr>
              <a:t>разбойник хотя в раю или в Царствии, и не только он, но и все исчисленные Павлом, однако же он не наслаждается всецелым обладанием </a:t>
            </a:r>
            <a:r>
              <a:rPr lang="ru-RU" sz="1600" b="1" i="1" dirty="0" smtClean="0">
                <a:solidFill>
                  <a:schemeClr val="tx1"/>
                </a:solidFill>
              </a:rPr>
              <a:t>благ».</a:t>
            </a:r>
            <a:endParaRPr lang="ru-RU" sz="1600" b="1" i="1" dirty="0">
              <a:solidFill>
                <a:schemeClr val="tx1"/>
              </a:solidFill>
            </a:endParaRPr>
          </a:p>
        </p:txBody>
      </p:sp>
      <p:sp>
        <p:nvSpPr>
          <p:cNvPr id="8" name="Скругленный прямоугольник 7"/>
          <p:cNvSpPr/>
          <p:nvPr/>
        </p:nvSpPr>
        <p:spPr>
          <a:xfrm>
            <a:off x="489254" y="3573016"/>
            <a:ext cx="8280920" cy="2304256"/>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Аверкий</a:t>
            </a:r>
            <a:r>
              <a:rPr lang="ru-RU" sz="1600" b="1" i="1" dirty="0" smtClean="0">
                <a:solidFill>
                  <a:schemeClr val="tx1"/>
                </a:solidFill>
              </a:rPr>
              <a:t>: «вспомяни </a:t>
            </a:r>
            <a:r>
              <a:rPr lang="ru-RU" sz="1600" b="1" i="1" dirty="0">
                <a:solidFill>
                  <a:schemeClr val="tx1"/>
                </a:solidFill>
              </a:rPr>
              <a:t>обо мне, Господи, когда будешь </a:t>
            </a:r>
            <a:r>
              <a:rPr lang="ru-RU" sz="1600" b="1" i="1" dirty="0" smtClean="0">
                <a:solidFill>
                  <a:schemeClr val="tx1"/>
                </a:solidFill>
              </a:rPr>
              <a:t>царствовать. </a:t>
            </a:r>
            <a:r>
              <a:rPr lang="ru-RU" sz="1600" b="1" i="1" dirty="0">
                <a:solidFill>
                  <a:schemeClr val="tx1"/>
                </a:solidFill>
              </a:rPr>
              <a:t>Он не просит славы и блаженства, но молит о самом меньшем, как </a:t>
            </a:r>
            <a:r>
              <a:rPr lang="ru-RU" sz="1600" b="1" i="1" dirty="0" err="1">
                <a:solidFill>
                  <a:schemeClr val="tx1"/>
                </a:solidFill>
              </a:rPr>
              <a:t>хананеянка</a:t>
            </a:r>
            <a:r>
              <a:rPr lang="ru-RU" sz="1600" b="1" i="1" dirty="0">
                <a:solidFill>
                  <a:schemeClr val="tx1"/>
                </a:solidFill>
              </a:rPr>
              <a:t>, желавшая получить хотя бы крупицу от трапезы Господней. </a:t>
            </a:r>
            <a:r>
              <a:rPr lang="ru-RU" sz="1600" b="1" i="1" dirty="0" smtClean="0">
                <a:solidFill>
                  <a:schemeClr val="tx1"/>
                </a:solidFill>
              </a:rPr>
              <a:t>Это </a:t>
            </a:r>
            <a:r>
              <a:rPr lang="ru-RU" sz="1600" b="1" i="1" dirty="0">
                <a:solidFill>
                  <a:schemeClr val="tx1"/>
                </a:solidFill>
              </a:rPr>
              <a:t>удивительное исповедание ярко свидетельствовало о силе веры покаявшегося разбойника. Страждущего, измученного, умирающего он признает Царем, который придет в Царствие Свое, Господом, Который оснует это Царство. Это такое исповедание, которое не под силу было даже ближайшим ученикам Господа, не вмещавшим мысли о страждущем Мессии. Несомненно тут и особое действие благодати Божией, озарившей разбойника, дабы он был примером и поучением всем родам и </a:t>
            </a:r>
            <a:r>
              <a:rPr lang="ru-RU" sz="1600" b="1" i="1" dirty="0" smtClean="0">
                <a:solidFill>
                  <a:schemeClr val="tx1"/>
                </a:solidFill>
              </a:rPr>
              <a:t>народам».</a:t>
            </a:r>
            <a:endParaRPr lang="ru-RU" sz="1600" b="1" i="1" dirty="0">
              <a:solidFill>
                <a:schemeClr val="tx1"/>
              </a:solidFill>
            </a:endParaRPr>
          </a:p>
        </p:txBody>
      </p:sp>
    </p:spTree>
    <p:extLst>
      <p:ext uri="{BB962C8B-B14F-4D97-AF65-F5344CB8AC3E}">
        <p14:creationId xmlns:p14="http://schemas.microsoft.com/office/powerpoint/2010/main" val="95615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down)">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500"/>
                                        <p:tgtEl>
                                          <p:spTgt spid="3"/>
                                        </p:tgtEl>
                                      </p:cBhvr>
                                    </p:animEffect>
                                    <p:set>
                                      <p:cBhvr>
                                        <p:cTn id="25" dur="1" fill="hold">
                                          <p:stCondLst>
                                            <p:cond delay="499"/>
                                          </p:stCondLst>
                                        </p:cTn>
                                        <p:tgtEl>
                                          <p:spTgt spid="3"/>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wipe(down)">
                                      <p:cBhvr>
                                        <p:cTn id="33" dur="500"/>
                                        <p:tgtEl>
                                          <p:spTgt spid="8"/>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8"/>
                                        </p:tgtEl>
                                      </p:cBhvr>
                                    </p:animEffect>
                                    <p:set>
                                      <p:cBhvr>
                                        <p:cTn id="38" dur="1" fill="hold">
                                          <p:stCondLst>
                                            <p:cond delay="499"/>
                                          </p:stCondLst>
                                        </p:cTn>
                                        <p:tgtEl>
                                          <p:spTgt spid="8"/>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6"/>
                                        </p:tgtEl>
                                      </p:cBhvr>
                                    </p:animEffect>
                                    <p:set>
                                      <p:cBhvr>
                                        <p:cTn id="48" dur="1" fill="hold">
                                          <p:stCondLst>
                                            <p:cond delay="499"/>
                                          </p:stCondLst>
                                        </p:cTn>
                                        <p:tgtEl>
                                          <p:spTgt spid="6"/>
                                        </p:tgtEl>
                                        <p:attrNameLst>
                                          <p:attrName>style.visibility</p:attrName>
                                        </p:attrNameLst>
                                      </p:cBhvr>
                                      <p:to>
                                        <p:strVal val="hidden"/>
                                      </p:to>
                                    </p:set>
                                  </p:childTnLst>
                                </p:cTn>
                              </p:par>
                            </p:childTnLst>
                          </p:cTn>
                        </p:par>
                        <p:par>
                          <p:cTn id="49" fill="hold">
                            <p:stCondLst>
                              <p:cond delay="500"/>
                            </p:stCondLst>
                            <p:childTnLst>
                              <p:par>
                                <p:cTn id="50" presetID="22" presetClass="entr" presetSubtype="4" fill="hold" grpId="0" nodeType="after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down)">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7"/>
                                        </p:tgtEl>
                                      </p:cBhvr>
                                    </p:animEffect>
                                    <p:set>
                                      <p:cBhvr>
                                        <p:cTn id="5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2" grpId="0" animBg="1"/>
      <p:bldP spid="2" grpId="1" animBg="1"/>
      <p:bldP spid="6" grpId="0" animBg="1"/>
      <p:bldP spid="6" grpId="1" animBg="1"/>
      <p:bldP spid="7" grpId="0" animBg="1"/>
      <p:bldP spid="7" grpId="1" animBg="1"/>
      <p:bldP spid="8" grpId="0" animBg="1"/>
      <p:bldP spid="8"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331040808"/>
              </p:ext>
            </p:extLst>
          </p:nvPr>
        </p:nvGraphicFramePr>
        <p:xfrm>
          <a:off x="457200" y="1600200"/>
          <a:ext cx="8229600" cy="1645920"/>
        </p:xfrm>
        <a:graphic>
          <a:graphicData uri="http://schemas.openxmlformats.org/drawingml/2006/table">
            <a:tbl>
              <a:tblPr firstRow="1" bandRow="1">
                <a:tableStyleId>{5C22544A-7EE6-4342-B048-85BDC9FD1C3A}</a:tableStyleId>
              </a:tblPr>
              <a:tblGrid>
                <a:gridCol w="8229600"/>
              </a:tblGrid>
              <a:tr h="324000">
                <a:tc>
                  <a:txBody>
                    <a:bodyPr/>
                    <a:lstStyle/>
                    <a:p>
                      <a:pPr algn="ctr"/>
                      <a:r>
                        <a:rPr lang="ru-RU" sz="1600" dirty="0" smtClean="0">
                          <a:solidFill>
                            <a:schemeClr val="tx1"/>
                          </a:solidFill>
                        </a:rPr>
                        <a:t>Ин. 19,</a:t>
                      </a:r>
                      <a:r>
                        <a:rPr lang="ru-RU" sz="1600" baseline="0" dirty="0" smtClean="0">
                          <a:solidFill>
                            <a:schemeClr val="tx1"/>
                          </a:solidFill>
                        </a:rPr>
                        <a:t> </a:t>
                      </a:r>
                      <a:r>
                        <a:rPr lang="ru-RU" sz="1600" dirty="0" smtClean="0">
                          <a:solidFill>
                            <a:schemeClr val="tx1"/>
                          </a:solidFill>
                        </a:rPr>
                        <a:t>25-27</a:t>
                      </a:r>
                      <a:endParaRPr lang="ru-RU" sz="1600" dirty="0">
                        <a:solidFill>
                          <a:schemeClr val="tx1"/>
                        </a:solidFill>
                      </a:endParaRPr>
                    </a:p>
                  </a:txBody>
                  <a:tcPr/>
                </a:tc>
              </a:tr>
              <a:tr h="370840">
                <a:tc>
                  <a:txBody>
                    <a:bodyPr/>
                    <a:lstStyle/>
                    <a:p>
                      <a:r>
                        <a:rPr lang="ru-RU" sz="1600" b="1" dirty="0" smtClean="0"/>
                        <a:t>25. При кресте Иисуса стояли Матерь Его и </a:t>
                      </a:r>
                      <a:r>
                        <a:rPr lang="ru-RU" sz="1600" b="1" dirty="0" smtClean="0">
                          <a:solidFill>
                            <a:srgbClr val="0070C0"/>
                          </a:solidFill>
                        </a:rPr>
                        <a:t>сестра Матери Его</a:t>
                      </a:r>
                      <a:r>
                        <a:rPr lang="ru-RU" sz="1600" b="1" dirty="0" smtClean="0"/>
                        <a:t>, Мария </a:t>
                      </a:r>
                      <a:r>
                        <a:rPr lang="ru-RU" sz="1600" b="1" dirty="0" err="1" smtClean="0"/>
                        <a:t>Клеопова</a:t>
                      </a:r>
                      <a:r>
                        <a:rPr lang="ru-RU" sz="1600" b="1" dirty="0" smtClean="0"/>
                        <a:t>, и Мария Магдалина. </a:t>
                      </a:r>
                    </a:p>
                    <a:p>
                      <a:r>
                        <a:rPr lang="ru-RU" sz="1600" b="1" dirty="0" smtClean="0"/>
                        <a:t>26. Иисус, увидев Матерь и ученика тут стоящего, </a:t>
                      </a:r>
                      <a:r>
                        <a:rPr lang="ru-RU" sz="1600" b="1" dirty="0" smtClean="0">
                          <a:solidFill>
                            <a:srgbClr val="0070C0"/>
                          </a:solidFill>
                        </a:rPr>
                        <a:t>которого любил</a:t>
                      </a:r>
                      <a:r>
                        <a:rPr lang="ru-RU" sz="1600" b="1" dirty="0" smtClean="0"/>
                        <a:t>, говорит Матери Своей: </a:t>
                      </a:r>
                      <a:r>
                        <a:rPr lang="ru-RU" sz="1600" b="1" dirty="0" err="1" smtClean="0"/>
                        <a:t>Жено</a:t>
                      </a:r>
                      <a:r>
                        <a:rPr lang="ru-RU" sz="1600" b="1" dirty="0" smtClean="0"/>
                        <a:t>! се, сын Твой. </a:t>
                      </a:r>
                    </a:p>
                    <a:p>
                      <a:r>
                        <a:rPr lang="ru-RU" sz="1600" b="1" dirty="0" smtClean="0"/>
                        <a:t>27. Потом говорит ученику: се, Матерь твоя! И с этого времени ученик сей взял Ее к себе. </a:t>
                      </a:r>
                      <a:endParaRPr lang="ru-RU" sz="1600" b="1" dirty="0"/>
                    </a:p>
                  </a:txBody>
                  <a:tcPr/>
                </a:tc>
              </a:tr>
            </a:tbl>
          </a:graphicData>
        </a:graphic>
      </p:graphicFrame>
      <p:sp>
        <p:nvSpPr>
          <p:cNvPr id="4" name="Скругленный прямоугольник 3"/>
          <p:cNvSpPr/>
          <p:nvPr/>
        </p:nvSpPr>
        <p:spPr>
          <a:xfrm>
            <a:off x="1547664" y="404664"/>
            <a:ext cx="5544616"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Богоматерь у Креста</a:t>
            </a:r>
            <a:endParaRPr lang="ru-RU" sz="2400" dirty="0">
              <a:solidFill>
                <a:schemeClr val="tx1"/>
              </a:solidFill>
            </a:endParaRPr>
          </a:p>
        </p:txBody>
      </p:sp>
      <p:sp>
        <p:nvSpPr>
          <p:cNvPr id="2" name="Скругленный прямоугольник 1"/>
          <p:cNvSpPr/>
          <p:nvPr/>
        </p:nvSpPr>
        <p:spPr>
          <a:xfrm>
            <a:off x="467544" y="3501008"/>
            <a:ext cx="8208912" cy="129614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Зигабен</a:t>
            </a:r>
            <a:r>
              <a:rPr lang="ru-RU" sz="1600" b="1" i="1" dirty="0">
                <a:solidFill>
                  <a:schemeClr val="tx1"/>
                </a:solidFill>
              </a:rPr>
              <a:t>: «так как Иосиф </a:t>
            </a:r>
            <a:r>
              <a:rPr lang="ru-RU" sz="1600" b="1" i="1" dirty="0" err="1">
                <a:solidFill>
                  <a:schemeClr val="tx1"/>
                </a:solidFill>
              </a:rPr>
              <a:t>обручник</a:t>
            </a:r>
            <a:r>
              <a:rPr lang="ru-RU" sz="1600" b="1" i="1" dirty="0">
                <a:solidFill>
                  <a:schemeClr val="tx1"/>
                </a:solidFill>
              </a:rPr>
              <a:t> и </a:t>
            </a:r>
            <a:r>
              <a:rPr lang="ru-RU" sz="1600" b="1" i="1" dirty="0" err="1">
                <a:solidFill>
                  <a:schemeClr val="tx1"/>
                </a:solidFill>
              </a:rPr>
              <a:t>Клеопа</a:t>
            </a:r>
            <a:r>
              <a:rPr lang="ru-RU" sz="1600" b="1" i="1" dirty="0">
                <a:solidFill>
                  <a:schemeClr val="tx1"/>
                </a:solidFill>
              </a:rPr>
              <a:t> были братья, а у евреев был обычай называть сестрами и жен братьев потому только, что мужья их были братья, то евангелист здесь назвал сестрою Богоматери только родственницу Ее. Иосиф и </a:t>
            </a:r>
            <a:r>
              <a:rPr lang="ru-RU" sz="1600" b="1" i="1" dirty="0" err="1">
                <a:solidFill>
                  <a:schemeClr val="tx1"/>
                </a:solidFill>
              </a:rPr>
              <a:t>Клеопа</a:t>
            </a:r>
            <a:r>
              <a:rPr lang="ru-RU" sz="1600" b="1" i="1" dirty="0">
                <a:solidFill>
                  <a:schemeClr val="tx1"/>
                </a:solidFill>
              </a:rPr>
              <a:t> – мужья их и были родные братья, а Богоматерь и Мария – жены их, были сестрами по </a:t>
            </a:r>
            <a:r>
              <a:rPr lang="ru-RU" sz="1600" b="1" i="1" dirty="0" smtClean="0">
                <a:solidFill>
                  <a:schemeClr val="tx1"/>
                </a:solidFill>
              </a:rPr>
              <a:t>свойству».</a:t>
            </a:r>
            <a:endParaRPr lang="ru-RU" sz="1600" b="1" i="1" dirty="0">
              <a:solidFill>
                <a:schemeClr val="tx1"/>
              </a:solidFill>
            </a:endParaRPr>
          </a:p>
        </p:txBody>
      </p:sp>
      <p:sp>
        <p:nvSpPr>
          <p:cNvPr id="6" name="Скругленный прямоугольник 5"/>
          <p:cNvSpPr/>
          <p:nvPr/>
        </p:nvSpPr>
        <p:spPr>
          <a:xfrm>
            <a:off x="467544" y="5085184"/>
            <a:ext cx="8208912" cy="158417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«здесь мнимая дочь </a:t>
            </a:r>
            <a:r>
              <a:rPr lang="ru-RU" sz="1600" b="1" i="1" dirty="0" err="1">
                <a:solidFill>
                  <a:schemeClr val="tx1"/>
                </a:solidFill>
              </a:rPr>
              <a:t>Клеопы</a:t>
            </a:r>
            <a:r>
              <a:rPr lang="ru-RU" sz="1600" b="1" i="1" dirty="0">
                <a:solidFill>
                  <a:schemeClr val="tx1"/>
                </a:solidFill>
              </a:rPr>
              <a:t> называется сестрою Богородицы по родству. - В евангелиях являются четыре Марии: одна - Богородица, которую называют Матерь Иакова и </a:t>
            </a:r>
            <a:r>
              <a:rPr lang="ru-RU" sz="1600" b="1" i="1" dirty="0" err="1">
                <a:solidFill>
                  <a:schemeClr val="tx1"/>
                </a:solidFill>
              </a:rPr>
              <a:t>Иосии</a:t>
            </a:r>
            <a:r>
              <a:rPr lang="ru-RU" sz="1600" b="1" i="1" dirty="0">
                <a:solidFill>
                  <a:schemeClr val="tx1"/>
                </a:solidFill>
              </a:rPr>
              <a:t>, ибо они были дети Иосифа, родившиеся от первой его жены, может быть, жены </a:t>
            </a:r>
            <a:r>
              <a:rPr lang="ru-RU" sz="1600" b="1" i="1" dirty="0" err="1">
                <a:solidFill>
                  <a:schemeClr val="tx1"/>
                </a:solidFill>
              </a:rPr>
              <a:t>Клеоповой</a:t>
            </a:r>
            <a:r>
              <a:rPr lang="ru-RU" sz="1600" b="1" i="1" dirty="0">
                <a:solidFill>
                  <a:schemeClr val="tx1"/>
                </a:solidFill>
              </a:rPr>
              <a:t>. Богородица называется Матерью их, как мачеха, ибо Ее считали женою Иосифа. Другая - Магдалина, из которой Господь выгнал семь бесов; третья - </a:t>
            </a:r>
            <a:r>
              <a:rPr lang="ru-RU" sz="1600" b="1" i="1" dirty="0" err="1">
                <a:solidFill>
                  <a:schemeClr val="tx1"/>
                </a:solidFill>
              </a:rPr>
              <a:t>Клеопова</a:t>
            </a:r>
            <a:r>
              <a:rPr lang="ru-RU" sz="1600" b="1" i="1" dirty="0">
                <a:solidFill>
                  <a:schemeClr val="tx1"/>
                </a:solidFill>
              </a:rPr>
              <a:t>, и четвертая - сестра </a:t>
            </a:r>
            <a:r>
              <a:rPr lang="ru-RU" sz="1600" b="1" i="1" dirty="0" smtClean="0">
                <a:solidFill>
                  <a:schemeClr val="tx1"/>
                </a:solidFill>
              </a:rPr>
              <a:t>Лазаря».</a:t>
            </a:r>
            <a:endParaRPr lang="ru-RU" sz="1600" b="1" i="1" dirty="0">
              <a:solidFill>
                <a:schemeClr val="tx1"/>
              </a:solidFill>
            </a:endParaRPr>
          </a:p>
        </p:txBody>
      </p:sp>
      <p:sp>
        <p:nvSpPr>
          <p:cNvPr id="3" name="Скругленный прямоугольник 2"/>
          <p:cNvSpPr/>
          <p:nvPr/>
        </p:nvSpPr>
        <p:spPr>
          <a:xfrm>
            <a:off x="467544" y="3501008"/>
            <a:ext cx="8208912" cy="180020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«Он печется о Матери, научая нас до последнего издыхания прилагать всякое попечение о родителях. </a:t>
            </a:r>
            <a:r>
              <a:rPr lang="ru-RU" sz="1600" b="1" i="1" dirty="0" smtClean="0">
                <a:solidFill>
                  <a:schemeClr val="tx1"/>
                </a:solidFill>
              </a:rPr>
              <a:t>На </a:t>
            </a:r>
            <a:r>
              <a:rPr lang="ru-RU" sz="1600" b="1" i="1" dirty="0">
                <a:solidFill>
                  <a:schemeClr val="tx1"/>
                </a:solidFill>
              </a:rPr>
              <a:t>родителей, препятствующих в деле </a:t>
            </a:r>
            <a:r>
              <a:rPr lang="ru-RU" sz="1600" b="1" i="1" dirty="0" err="1">
                <a:solidFill>
                  <a:schemeClr val="tx1"/>
                </a:solidFill>
              </a:rPr>
              <a:t>богопочтения</a:t>
            </a:r>
            <a:r>
              <a:rPr lang="ru-RU" sz="1600" b="1" i="1" dirty="0">
                <a:solidFill>
                  <a:schemeClr val="tx1"/>
                </a:solidFill>
              </a:rPr>
              <a:t>, не должно обращать внимания, а о таких, которые не препятствуют, нужно всячески заботиться. Так и Он, поелику Сам отходит от жизни, и Матери естественно было скорбеть и искать покровительства, поручает попечение о Ней ученику. Итак, ученик сей взял Марию к себе, ибо Чистая вверена </a:t>
            </a:r>
            <a:r>
              <a:rPr lang="ru-RU" sz="1600" b="1" i="1" dirty="0" smtClean="0">
                <a:solidFill>
                  <a:schemeClr val="tx1"/>
                </a:solidFill>
              </a:rPr>
              <a:t>чистому».</a:t>
            </a:r>
            <a:endParaRPr lang="ru-RU" sz="1600" b="1" i="1" dirty="0">
              <a:solidFill>
                <a:schemeClr val="tx1"/>
              </a:solidFill>
            </a:endParaRPr>
          </a:p>
        </p:txBody>
      </p:sp>
    </p:spTree>
    <p:extLst>
      <p:ext uri="{BB962C8B-B14F-4D97-AF65-F5344CB8AC3E}">
        <p14:creationId xmlns:p14="http://schemas.microsoft.com/office/powerpoint/2010/main" val="4234899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6"/>
                                        </p:tgtEl>
                                      </p:cBhvr>
                                    </p:animEffect>
                                    <p:set>
                                      <p:cBhvr>
                                        <p:cTn id="30" dur="1" fill="hold">
                                          <p:stCondLst>
                                            <p:cond delay="499"/>
                                          </p:stCondLst>
                                        </p:cTn>
                                        <p:tgtEl>
                                          <p:spTgt spid="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wipe(down)">
                                      <p:cBhvr>
                                        <p:cTn id="35" dur="500"/>
                                        <p:tgtEl>
                                          <p:spTgt spid="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3"/>
                                        </p:tgtEl>
                                      </p:cBhvr>
                                    </p:animEffect>
                                    <p:set>
                                      <p:cBhvr>
                                        <p:cTn id="40"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6" grpId="0" animBg="1"/>
      <p:bldP spid="6" grpId="1" animBg="1"/>
      <p:bldP spid="3" grpId="0" animBg="1"/>
      <p:bldP spid="3"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030553829"/>
              </p:ext>
            </p:extLst>
          </p:nvPr>
        </p:nvGraphicFramePr>
        <p:xfrm>
          <a:off x="251520" y="836712"/>
          <a:ext cx="8640960" cy="5101200"/>
        </p:xfrm>
        <a:graphic>
          <a:graphicData uri="http://schemas.openxmlformats.org/drawingml/2006/table">
            <a:tbl>
              <a:tblPr firstRow="1" bandRow="1">
                <a:tableStyleId>{5C22544A-7EE6-4342-B048-85BDC9FD1C3A}</a:tableStyleId>
              </a:tblPr>
              <a:tblGrid>
                <a:gridCol w="2736304"/>
                <a:gridCol w="2448272"/>
                <a:gridCol w="1728192"/>
                <a:gridCol w="1728192"/>
              </a:tblGrid>
              <a:tr h="252000">
                <a:tc>
                  <a:txBody>
                    <a:bodyPr/>
                    <a:lstStyle/>
                    <a:p>
                      <a:pPr algn="ctr"/>
                      <a:r>
                        <a:rPr lang="ru-RU" sz="1500" b="1" dirty="0" smtClean="0">
                          <a:solidFill>
                            <a:schemeClr val="tx1"/>
                          </a:solidFill>
                        </a:rPr>
                        <a:t>Мф. 27, 45-50</a:t>
                      </a:r>
                      <a:endParaRPr lang="ru-RU" sz="1500" b="1" dirty="0">
                        <a:solidFill>
                          <a:schemeClr val="tx1"/>
                        </a:solidFill>
                      </a:endParaRPr>
                    </a:p>
                  </a:txBody>
                  <a:tcPr marL="18000" marR="18000" marT="18000" marB="18000">
                    <a:solidFill>
                      <a:schemeClr val="bg2">
                        <a:lumMod val="75000"/>
                      </a:schemeClr>
                    </a:solidFill>
                  </a:tcPr>
                </a:tc>
                <a:tc>
                  <a:txBody>
                    <a:bodyPr/>
                    <a:lstStyle/>
                    <a:p>
                      <a:pPr algn="ctr"/>
                      <a:r>
                        <a:rPr lang="ru-RU" sz="1500" b="1" dirty="0" err="1" smtClean="0">
                          <a:solidFill>
                            <a:schemeClr val="tx1"/>
                          </a:solidFill>
                        </a:rPr>
                        <a:t>Мк</a:t>
                      </a:r>
                      <a:r>
                        <a:rPr lang="ru-RU" sz="1500" b="1" dirty="0" smtClean="0">
                          <a:solidFill>
                            <a:schemeClr val="tx1"/>
                          </a:solidFill>
                        </a:rPr>
                        <a:t>. 15, 33-37</a:t>
                      </a:r>
                      <a:endParaRPr lang="ru-RU" sz="1500" b="1" dirty="0"/>
                    </a:p>
                  </a:txBody>
                  <a:tcPr marL="18000" marR="18000" marT="18000" marB="18000">
                    <a:solidFill>
                      <a:schemeClr val="bg2">
                        <a:lumMod val="75000"/>
                      </a:schemeClr>
                    </a:solidFill>
                  </a:tcPr>
                </a:tc>
                <a:tc>
                  <a:txBody>
                    <a:bodyPr/>
                    <a:lstStyle/>
                    <a:p>
                      <a:pPr algn="ctr"/>
                      <a:r>
                        <a:rPr lang="ru-RU" sz="1500" b="1" dirty="0" err="1" smtClean="0">
                          <a:solidFill>
                            <a:schemeClr val="tx1"/>
                          </a:solidFill>
                        </a:rPr>
                        <a:t>Лк</a:t>
                      </a:r>
                      <a:r>
                        <a:rPr lang="ru-RU" sz="1500" b="1" dirty="0" smtClean="0">
                          <a:solidFill>
                            <a:schemeClr val="tx1"/>
                          </a:solidFill>
                        </a:rPr>
                        <a:t>. 23, 44-46</a:t>
                      </a:r>
                      <a:endParaRPr lang="ru-RU" sz="1500" b="1" dirty="0"/>
                    </a:p>
                  </a:txBody>
                  <a:tcPr marL="18000" marR="18000" marT="18000" marB="18000">
                    <a:solidFill>
                      <a:schemeClr val="bg2">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Ин. 19, 28-30</a:t>
                      </a:r>
                      <a:endParaRPr lang="ru-RU" sz="1500" b="1" dirty="0"/>
                    </a:p>
                  </a:txBody>
                  <a:tcPr marL="18000" marR="18000" marT="18000" marB="18000">
                    <a:solidFill>
                      <a:schemeClr val="bg2">
                        <a:lumMod val="75000"/>
                      </a:schemeClr>
                    </a:solidFill>
                  </a:tcPr>
                </a:tc>
              </a:tr>
              <a:tr h="370840">
                <a:tc>
                  <a:txBody>
                    <a:bodyPr/>
                    <a:lstStyle/>
                    <a:p>
                      <a:r>
                        <a:rPr lang="ru-RU" sz="1500" b="1" dirty="0" smtClean="0"/>
                        <a:t>45. </a:t>
                      </a:r>
                      <a:r>
                        <a:rPr lang="ru-RU" sz="1500" b="1" dirty="0" smtClean="0">
                          <a:solidFill>
                            <a:schemeClr val="bg2">
                              <a:lumMod val="25000"/>
                            </a:schemeClr>
                          </a:solidFill>
                        </a:rPr>
                        <a:t>От шестого же часа тьма была по всей земле до часа девятого</a:t>
                      </a:r>
                      <a:r>
                        <a:rPr lang="ru-RU" sz="1500" b="1" dirty="0" smtClean="0"/>
                        <a:t>; </a:t>
                      </a:r>
                    </a:p>
                    <a:p>
                      <a:r>
                        <a:rPr lang="ru-RU" sz="1500" b="1" dirty="0" smtClean="0"/>
                        <a:t>46. а около девятого часа возопил Иисус громким голосом: </a:t>
                      </a:r>
                      <a:r>
                        <a:rPr lang="ru-RU" sz="1500" b="1" dirty="0" smtClean="0">
                          <a:solidFill>
                            <a:schemeClr val="bg2">
                              <a:lumMod val="25000"/>
                            </a:schemeClr>
                          </a:solidFill>
                        </a:rPr>
                        <a:t>Или, Или</a:t>
                      </a:r>
                      <a:r>
                        <a:rPr lang="ru-RU" sz="1500" b="1" dirty="0" smtClean="0"/>
                        <a:t>! лама </a:t>
                      </a:r>
                      <a:r>
                        <a:rPr lang="ru-RU" sz="1500" b="1" dirty="0" err="1" smtClean="0"/>
                        <a:t>савахфани</a:t>
                      </a:r>
                      <a:r>
                        <a:rPr lang="ru-RU" sz="1500" b="1" dirty="0" smtClean="0"/>
                        <a:t>? то есть: Боже Мой, Боже Мой! для чего Ты Меня оставил? </a:t>
                      </a:r>
                    </a:p>
                    <a:p>
                      <a:r>
                        <a:rPr lang="ru-RU" sz="1500" b="1" dirty="0" smtClean="0"/>
                        <a:t>47. Некоторые из стоявших там, слыша это, говорили: Илию зовет Он. </a:t>
                      </a:r>
                    </a:p>
                    <a:p>
                      <a:r>
                        <a:rPr lang="ru-RU" sz="1500" b="1" dirty="0" smtClean="0"/>
                        <a:t>48. И тотчас побежал один из них, взял губку, наполнил уксусом и, наложив на трость, давал Ему пить; </a:t>
                      </a:r>
                    </a:p>
                    <a:p>
                      <a:r>
                        <a:rPr lang="ru-RU" sz="1500" b="1" dirty="0" smtClean="0"/>
                        <a:t>49. а другие говорили: постой, посмотрим, придет ли Илия спасти Его. </a:t>
                      </a:r>
                    </a:p>
                    <a:p>
                      <a:r>
                        <a:rPr lang="ru-RU" sz="1500" b="1" dirty="0" smtClean="0"/>
                        <a:t>50. Иисус же, опять </a:t>
                      </a:r>
                      <a:r>
                        <a:rPr lang="ru-RU" sz="1500" b="1" dirty="0" smtClean="0">
                          <a:solidFill>
                            <a:srgbClr val="7030A0"/>
                          </a:solidFill>
                        </a:rPr>
                        <a:t>возопив громким голосом</a:t>
                      </a:r>
                      <a:r>
                        <a:rPr lang="ru-RU" sz="1500" b="1" dirty="0" smtClean="0"/>
                        <a:t>, испустил дух. </a:t>
                      </a:r>
                    </a:p>
                  </a:txBody>
                  <a:tcPr marL="18000" marR="18000" marT="18000" marB="18000">
                    <a:solidFill>
                      <a:schemeClr val="bg2"/>
                    </a:solidFill>
                  </a:tcPr>
                </a:tc>
                <a:tc>
                  <a:txBody>
                    <a:bodyPr/>
                    <a:lstStyle/>
                    <a:p>
                      <a:r>
                        <a:rPr lang="ru-RU" sz="1500" b="1" dirty="0" smtClean="0"/>
                        <a:t>33. В шестом же часу настала </a:t>
                      </a:r>
                      <a:r>
                        <a:rPr lang="ru-RU" sz="1500" b="1" dirty="0" smtClean="0">
                          <a:solidFill>
                            <a:schemeClr val="bg2">
                              <a:lumMod val="50000"/>
                            </a:schemeClr>
                          </a:solidFill>
                        </a:rPr>
                        <a:t>тьма по всей земле </a:t>
                      </a:r>
                      <a:r>
                        <a:rPr lang="ru-RU" sz="1500" b="1" dirty="0" smtClean="0"/>
                        <a:t>и продолжалась до часа девятого. </a:t>
                      </a:r>
                    </a:p>
                    <a:p>
                      <a:r>
                        <a:rPr lang="ru-RU" sz="1500" b="1" dirty="0" smtClean="0"/>
                        <a:t>34. В девятом часу возопил Иисус громким голосом: </a:t>
                      </a:r>
                      <a:r>
                        <a:rPr lang="ru-RU" sz="1500" b="1" dirty="0" err="1" smtClean="0">
                          <a:solidFill>
                            <a:schemeClr val="bg2">
                              <a:lumMod val="25000"/>
                            </a:schemeClr>
                          </a:solidFill>
                        </a:rPr>
                        <a:t>Элои</a:t>
                      </a:r>
                      <a:r>
                        <a:rPr lang="ru-RU" sz="1500" b="1" dirty="0" smtClean="0">
                          <a:solidFill>
                            <a:schemeClr val="bg2">
                              <a:lumMod val="25000"/>
                            </a:schemeClr>
                          </a:solidFill>
                        </a:rPr>
                        <a:t>! </a:t>
                      </a:r>
                      <a:r>
                        <a:rPr lang="ru-RU" sz="1500" b="1" dirty="0" err="1" smtClean="0">
                          <a:solidFill>
                            <a:schemeClr val="bg2">
                              <a:lumMod val="25000"/>
                            </a:schemeClr>
                          </a:solidFill>
                        </a:rPr>
                        <a:t>Элои</a:t>
                      </a:r>
                      <a:r>
                        <a:rPr lang="ru-RU" sz="1500" b="1" dirty="0" smtClean="0">
                          <a:solidFill>
                            <a:schemeClr val="bg2">
                              <a:lumMod val="25000"/>
                            </a:schemeClr>
                          </a:solidFill>
                        </a:rPr>
                        <a:t>! </a:t>
                      </a:r>
                      <a:r>
                        <a:rPr lang="ru-RU" sz="1500" b="1" dirty="0" err="1" smtClean="0"/>
                        <a:t>ламма</a:t>
                      </a:r>
                      <a:r>
                        <a:rPr lang="ru-RU" sz="1500" b="1" dirty="0" smtClean="0"/>
                        <a:t> </a:t>
                      </a:r>
                      <a:r>
                        <a:rPr lang="ru-RU" sz="1500" b="1" dirty="0" err="1" smtClean="0"/>
                        <a:t>савахфани</a:t>
                      </a:r>
                      <a:r>
                        <a:rPr lang="ru-RU" sz="1500" b="1" dirty="0" smtClean="0"/>
                        <a:t>? — что значит: Боже Мой! Боже Мой! для чего Ты Меня оставил? </a:t>
                      </a:r>
                    </a:p>
                    <a:p>
                      <a:r>
                        <a:rPr lang="ru-RU" sz="1500" b="1" dirty="0" smtClean="0"/>
                        <a:t>35. Некоторые из стоявших тут, услышав, говорили: вот, Илию зовет. </a:t>
                      </a:r>
                    </a:p>
                    <a:p>
                      <a:r>
                        <a:rPr lang="ru-RU" sz="1500" b="1" dirty="0" smtClean="0"/>
                        <a:t>36. А один побежал, наполнил губку уксусом и, наложив на трость, давал Ему пить, говоря: постойте, посмотрим, придет ли Илия снять Его. </a:t>
                      </a:r>
                    </a:p>
                    <a:p>
                      <a:r>
                        <a:rPr lang="ru-RU" sz="1500" b="1" dirty="0" smtClean="0"/>
                        <a:t>37. Иисус же, возгласив громко, испустил дух. </a:t>
                      </a:r>
                    </a:p>
                  </a:txBody>
                  <a:tcPr marL="18000" marR="18000" marT="18000" marB="18000">
                    <a:solidFill>
                      <a:schemeClr val="bg2"/>
                    </a:solidFill>
                  </a:tcPr>
                </a:tc>
                <a:tc>
                  <a:txBody>
                    <a:bodyPr/>
                    <a:lstStyle/>
                    <a:p>
                      <a:r>
                        <a:rPr lang="ru-RU" sz="1500" b="1" dirty="0" smtClean="0"/>
                        <a:t>44. Было же </a:t>
                      </a:r>
                      <a:r>
                        <a:rPr lang="ru-RU" sz="1500" b="1" dirty="0" smtClean="0">
                          <a:solidFill>
                            <a:schemeClr val="bg2">
                              <a:lumMod val="25000"/>
                            </a:schemeClr>
                          </a:solidFill>
                        </a:rPr>
                        <a:t>около шестого часа дня</a:t>
                      </a:r>
                      <a:r>
                        <a:rPr lang="ru-RU" sz="1500" b="1" dirty="0" smtClean="0"/>
                        <a:t>, и сделалась тьма по всей земле до часа девятого: </a:t>
                      </a:r>
                    </a:p>
                    <a:p>
                      <a:r>
                        <a:rPr lang="ru-RU" sz="1500" b="1" dirty="0" smtClean="0"/>
                        <a:t>45. и </a:t>
                      </a:r>
                      <a:r>
                        <a:rPr lang="ru-RU" sz="1500" b="1" dirty="0" smtClean="0">
                          <a:solidFill>
                            <a:schemeClr val="bg2">
                              <a:lumMod val="50000"/>
                            </a:schemeClr>
                          </a:solidFill>
                        </a:rPr>
                        <a:t>померкло солнце</a:t>
                      </a:r>
                      <a:r>
                        <a:rPr lang="ru-RU" sz="1500" b="1" dirty="0" smtClean="0"/>
                        <a:t>, и </a:t>
                      </a:r>
                      <a:r>
                        <a:rPr lang="ru-RU" sz="1500" b="1" dirty="0" smtClean="0">
                          <a:solidFill>
                            <a:schemeClr val="bg2">
                              <a:lumMod val="50000"/>
                            </a:schemeClr>
                          </a:solidFill>
                        </a:rPr>
                        <a:t>завеса в храме </a:t>
                      </a:r>
                      <a:r>
                        <a:rPr lang="ru-RU" sz="1500" b="1" dirty="0" err="1" smtClean="0">
                          <a:solidFill>
                            <a:schemeClr val="bg2">
                              <a:lumMod val="50000"/>
                            </a:schemeClr>
                          </a:solidFill>
                        </a:rPr>
                        <a:t>раздралась</a:t>
                      </a:r>
                      <a:r>
                        <a:rPr lang="ru-RU" sz="1500" b="1" dirty="0" smtClean="0">
                          <a:solidFill>
                            <a:schemeClr val="bg2">
                              <a:lumMod val="50000"/>
                            </a:schemeClr>
                          </a:solidFill>
                        </a:rPr>
                        <a:t> по средине</a:t>
                      </a:r>
                      <a:r>
                        <a:rPr lang="ru-RU" sz="1500" b="1" dirty="0" smtClean="0"/>
                        <a:t>. </a:t>
                      </a:r>
                    </a:p>
                    <a:p>
                      <a:r>
                        <a:rPr lang="ru-RU" sz="1500" b="1" dirty="0" smtClean="0"/>
                        <a:t>46. Иисус, возгласив громким голосом, сказал: </a:t>
                      </a:r>
                      <a:r>
                        <a:rPr lang="ru-RU" sz="1500" b="1" dirty="0" smtClean="0">
                          <a:solidFill>
                            <a:srgbClr val="7030A0"/>
                          </a:solidFill>
                        </a:rPr>
                        <a:t>Отче! в руки Твои предаю дух Мой</a:t>
                      </a:r>
                      <a:r>
                        <a:rPr lang="ru-RU" sz="1500" b="1" dirty="0" smtClean="0"/>
                        <a:t>. И, сие сказав, испустил дух. </a:t>
                      </a:r>
                    </a:p>
                  </a:txBody>
                  <a:tcPr marL="18000" marR="18000" marT="18000" marB="18000">
                    <a:solidFill>
                      <a:schemeClr val="bg2"/>
                    </a:solidFill>
                  </a:tcPr>
                </a:tc>
                <a:tc>
                  <a:txBody>
                    <a:bodyPr/>
                    <a:lstStyle/>
                    <a:p>
                      <a:endParaRPr lang="ru-RU" sz="1500" b="1" dirty="0" smtClean="0"/>
                    </a:p>
                    <a:p>
                      <a:endParaRPr lang="ru-RU" sz="1500" b="1" dirty="0" smtClean="0"/>
                    </a:p>
                    <a:p>
                      <a:r>
                        <a:rPr lang="ru-RU" sz="1500" b="1" dirty="0" smtClean="0"/>
                        <a:t>28. После того Иисус, зная, что уже все совершилось, да сбудется Писание, говорит: </a:t>
                      </a:r>
                      <a:r>
                        <a:rPr lang="ru-RU" sz="1500" b="1" dirty="0" smtClean="0">
                          <a:solidFill>
                            <a:srgbClr val="7030A0"/>
                          </a:solidFill>
                        </a:rPr>
                        <a:t>жажду</a:t>
                      </a:r>
                      <a:r>
                        <a:rPr lang="ru-RU" sz="1500" b="1" dirty="0" smtClean="0"/>
                        <a:t>. </a:t>
                      </a:r>
                    </a:p>
                    <a:p>
                      <a:r>
                        <a:rPr lang="ru-RU" sz="1500" b="1" dirty="0" smtClean="0"/>
                        <a:t>29. Тут стоял сосуд, полный уксуса. Воины, напоив уксусом губку и наложив на иссоп, поднесли к устам Его. </a:t>
                      </a:r>
                    </a:p>
                    <a:p>
                      <a:r>
                        <a:rPr lang="ru-RU" sz="1500" b="1" dirty="0" smtClean="0"/>
                        <a:t>30. Когда же Иисус </a:t>
                      </a:r>
                      <a:r>
                        <a:rPr lang="ru-RU" sz="1500" b="1" dirty="0" smtClean="0">
                          <a:solidFill>
                            <a:schemeClr val="bg2">
                              <a:lumMod val="50000"/>
                            </a:schemeClr>
                          </a:solidFill>
                        </a:rPr>
                        <a:t>вкусил уксуса</a:t>
                      </a:r>
                      <a:r>
                        <a:rPr lang="ru-RU" sz="1500" b="1" dirty="0" smtClean="0"/>
                        <a:t>, сказал: </a:t>
                      </a:r>
                      <a:r>
                        <a:rPr lang="ru-RU" sz="1500" b="1" dirty="0" smtClean="0">
                          <a:solidFill>
                            <a:srgbClr val="7030A0"/>
                          </a:solidFill>
                        </a:rPr>
                        <a:t>совершилось</a:t>
                      </a:r>
                      <a:r>
                        <a:rPr lang="ru-RU" sz="1500" b="1" dirty="0" smtClean="0"/>
                        <a:t>! И, преклонив главу, предал дух. </a:t>
                      </a:r>
                      <a:endParaRPr lang="ru-RU" sz="1500" b="1" dirty="0"/>
                    </a:p>
                  </a:txBody>
                  <a:tcPr marL="18000" marR="18000" marT="18000" marB="18000">
                    <a:solidFill>
                      <a:schemeClr val="bg2"/>
                    </a:solidFill>
                  </a:tcPr>
                </a:tc>
              </a:tr>
            </a:tbl>
          </a:graphicData>
        </a:graphic>
      </p:graphicFrame>
      <p:sp>
        <p:nvSpPr>
          <p:cNvPr id="15" name="Скругленный прямоугольник 14"/>
          <p:cNvSpPr/>
          <p:nvPr/>
        </p:nvSpPr>
        <p:spPr>
          <a:xfrm>
            <a:off x="323528" y="4293096"/>
            <a:ext cx="8568952" cy="1152128"/>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«Это первый голос, коим души наши удостоились свободы, так как их уже не </a:t>
            </a:r>
            <a:r>
              <a:rPr lang="ru-RU" sz="1600" b="1" i="1" dirty="0" err="1">
                <a:solidFill>
                  <a:schemeClr val="tx1"/>
                </a:solidFill>
              </a:rPr>
              <a:t>диавол</a:t>
            </a:r>
            <a:r>
              <a:rPr lang="ru-RU" sz="1600" b="1" i="1" dirty="0">
                <a:solidFill>
                  <a:schemeClr val="tx1"/>
                </a:solidFill>
              </a:rPr>
              <a:t> держит, но они предаются Отцу. Ибо до смерти Христовой </a:t>
            </a:r>
            <a:r>
              <a:rPr lang="ru-RU" sz="1600" b="1" i="1" dirty="0" err="1">
                <a:solidFill>
                  <a:schemeClr val="tx1"/>
                </a:solidFill>
              </a:rPr>
              <a:t>диавол</a:t>
            </a:r>
            <a:r>
              <a:rPr lang="ru-RU" sz="1600" b="1" i="1" dirty="0">
                <a:solidFill>
                  <a:schemeClr val="tx1"/>
                </a:solidFill>
              </a:rPr>
              <a:t> имел большое право над душами, но с тех пор, как Сын предал дух Свой не в ад, но в руки Отца, содержащиеся в аде получили </a:t>
            </a:r>
            <a:r>
              <a:rPr lang="ru-RU" sz="1600" b="1" i="1" dirty="0" smtClean="0">
                <a:solidFill>
                  <a:schemeClr val="tx1"/>
                </a:solidFill>
              </a:rPr>
              <a:t>свободу».</a:t>
            </a:r>
            <a:endParaRPr lang="ru-RU" sz="1600" b="1" i="1" dirty="0">
              <a:solidFill>
                <a:schemeClr val="tx1"/>
              </a:solidFill>
            </a:endParaRPr>
          </a:p>
        </p:txBody>
      </p:sp>
      <p:sp>
        <p:nvSpPr>
          <p:cNvPr id="14" name="Скругленный прямоугольник 13"/>
          <p:cNvSpPr/>
          <p:nvPr/>
        </p:nvSpPr>
        <p:spPr>
          <a:xfrm>
            <a:off x="251520" y="4077072"/>
            <a:ext cx="8640960" cy="1296144"/>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Зигабен</a:t>
            </a:r>
            <a:r>
              <a:rPr lang="ru-RU" sz="1600" b="1" i="1" dirty="0" smtClean="0">
                <a:solidFill>
                  <a:schemeClr val="tx1"/>
                </a:solidFill>
              </a:rPr>
              <a:t>: «Какой </a:t>
            </a:r>
            <a:r>
              <a:rPr lang="ru-RU" sz="1600" b="1" i="1" dirty="0">
                <a:solidFill>
                  <a:schemeClr val="tx1"/>
                </a:solidFill>
              </a:rPr>
              <a:t>это был голос, это показал </a:t>
            </a:r>
            <a:r>
              <a:rPr lang="ru-RU" sz="1600" b="1" i="1" dirty="0" smtClean="0">
                <a:solidFill>
                  <a:schemeClr val="tx1"/>
                </a:solidFill>
              </a:rPr>
              <a:t>Лука: </a:t>
            </a:r>
            <a:r>
              <a:rPr lang="ru-RU" sz="1600" b="1" i="1" dirty="0">
                <a:solidFill>
                  <a:schemeClr val="tx1"/>
                </a:solidFill>
              </a:rPr>
              <a:t>Отче, в </a:t>
            </a:r>
            <a:r>
              <a:rPr lang="ru-RU" sz="1600" b="1" i="1" dirty="0" err="1">
                <a:solidFill>
                  <a:schemeClr val="tx1"/>
                </a:solidFill>
              </a:rPr>
              <a:t>руце</a:t>
            </a:r>
            <a:r>
              <a:rPr lang="ru-RU" sz="1600" b="1" i="1" dirty="0">
                <a:solidFill>
                  <a:schemeClr val="tx1"/>
                </a:solidFill>
              </a:rPr>
              <a:t> Твои предаю дух Мой. Возопил громким голосом, чтобы все слышали и все знали, что до самой смерти Он называл Бога Отцом, все возлагал на Него и не был Ему противен, и чтобы видели, что Он умер по Своей власти, когда </a:t>
            </a:r>
            <a:r>
              <a:rPr lang="ru-RU" sz="1600" b="1" i="1" dirty="0" smtClean="0">
                <a:solidFill>
                  <a:schemeClr val="tx1"/>
                </a:solidFill>
              </a:rPr>
              <a:t>пожелал. Наконец, </a:t>
            </a:r>
            <a:r>
              <a:rPr lang="ru-RU" sz="1600" b="1" i="1" dirty="0">
                <a:solidFill>
                  <a:schemeClr val="tx1"/>
                </a:solidFill>
              </a:rPr>
              <a:t>призывается громким голосом смерть, не дерзающая и подойти, если бы не была </a:t>
            </a:r>
            <a:r>
              <a:rPr lang="ru-RU" sz="1600" b="1" i="1" dirty="0" smtClean="0">
                <a:solidFill>
                  <a:schemeClr val="tx1"/>
                </a:solidFill>
              </a:rPr>
              <a:t>позвана».</a:t>
            </a:r>
            <a:endParaRPr lang="ru-RU" sz="1600" b="1" i="1" dirty="0">
              <a:solidFill>
                <a:schemeClr val="tx1"/>
              </a:solidFill>
            </a:endParaRPr>
          </a:p>
        </p:txBody>
      </p:sp>
      <p:sp>
        <p:nvSpPr>
          <p:cNvPr id="13" name="Скругленный прямоугольник 12"/>
          <p:cNvSpPr/>
          <p:nvPr/>
        </p:nvSpPr>
        <p:spPr>
          <a:xfrm>
            <a:off x="251520" y="4797152"/>
            <a:ext cx="8640960" cy="864096"/>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Иероним: </a:t>
            </a:r>
            <a:r>
              <a:rPr lang="ru-RU" sz="1600" b="1" i="1" dirty="0" smtClean="0">
                <a:solidFill>
                  <a:schemeClr val="tx1"/>
                </a:solidFill>
              </a:rPr>
              <a:t>«И </a:t>
            </a:r>
            <a:r>
              <a:rPr lang="ru-RU" sz="1600" b="1" i="1" dirty="0">
                <a:solidFill>
                  <a:schemeClr val="tx1"/>
                </a:solidFill>
              </a:rPr>
              <a:t>это совершилось так, что исполнилось пророчество: В жажде моей напоили меня укусом (</a:t>
            </a:r>
            <a:r>
              <a:rPr lang="ru-RU" sz="1600" b="1" i="1" dirty="0" err="1">
                <a:solidFill>
                  <a:schemeClr val="tx1"/>
                </a:solidFill>
              </a:rPr>
              <a:t>Пс</a:t>
            </a:r>
            <a:r>
              <a:rPr lang="ru-RU" sz="1600" b="1" i="1" dirty="0">
                <a:solidFill>
                  <a:schemeClr val="tx1"/>
                </a:solidFill>
              </a:rPr>
              <a:t> 68:22). Сделал это, как делали и прежде в насмешку, как бы облегчая Его, или – чтобы горечь уксуса служила увеличением Его </a:t>
            </a:r>
            <a:r>
              <a:rPr lang="ru-RU" sz="1600" b="1" i="1" dirty="0" smtClean="0">
                <a:solidFill>
                  <a:schemeClr val="tx1"/>
                </a:solidFill>
              </a:rPr>
              <a:t>страдания».</a:t>
            </a:r>
            <a:endParaRPr lang="ru-RU" sz="1600" b="1" i="1" dirty="0">
              <a:solidFill>
                <a:schemeClr val="tx1"/>
              </a:solidFill>
            </a:endParaRPr>
          </a:p>
        </p:txBody>
      </p:sp>
      <p:sp>
        <p:nvSpPr>
          <p:cNvPr id="12" name="Скругленный прямоугольник 11"/>
          <p:cNvSpPr/>
          <p:nvPr/>
        </p:nvSpPr>
        <p:spPr>
          <a:xfrm>
            <a:off x="251520" y="4797152"/>
            <a:ext cx="8640960" cy="1512168"/>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«Стоявший </a:t>
            </a:r>
            <a:r>
              <a:rPr lang="ru-RU" sz="1600" b="1" i="1" dirty="0">
                <a:solidFill>
                  <a:schemeClr val="tx1"/>
                </a:solidFill>
              </a:rPr>
              <a:t>у креста воин, услышав, что Иисус что-то говорит, </a:t>
            </a:r>
            <a:r>
              <a:rPr lang="ru-RU" sz="1600" b="1" i="1" dirty="0" smtClean="0">
                <a:solidFill>
                  <a:schemeClr val="tx1"/>
                </a:solidFill>
              </a:rPr>
              <a:t>подумал, </a:t>
            </a:r>
            <a:r>
              <a:rPr lang="ru-RU" sz="1600" b="1" i="1" dirty="0">
                <a:solidFill>
                  <a:schemeClr val="tx1"/>
                </a:solidFill>
              </a:rPr>
              <a:t>что Он просит пить, побежал к сосуду с уксусом и, наполнив им губку, понес ее к </a:t>
            </a:r>
            <a:r>
              <a:rPr lang="ru-RU" sz="1600" b="1" i="1" dirty="0" smtClean="0">
                <a:solidFill>
                  <a:schemeClr val="tx1"/>
                </a:solidFill>
              </a:rPr>
              <a:t>Иисусу. </a:t>
            </a:r>
            <a:r>
              <a:rPr lang="ru-RU" sz="1600" b="1" i="1" dirty="0">
                <a:solidFill>
                  <a:schemeClr val="tx1"/>
                </a:solidFill>
              </a:rPr>
              <a:t>Очевидно это было кислое вино, которое было обыкновенным питием римских воинов, особенно в жаркую погоду. </a:t>
            </a:r>
            <a:r>
              <a:rPr lang="ru-RU" sz="1600" b="1" i="1" dirty="0" smtClean="0">
                <a:solidFill>
                  <a:schemeClr val="tx1"/>
                </a:solidFill>
              </a:rPr>
              <a:t>Но </a:t>
            </a:r>
            <a:r>
              <a:rPr lang="ru-RU" sz="1600" b="1" i="1" dirty="0">
                <a:solidFill>
                  <a:schemeClr val="tx1"/>
                </a:solidFill>
              </a:rPr>
              <a:t>первосвященники остановили </a:t>
            </a:r>
            <a:r>
              <a:rPr lang="ru-RU" sz="1600" b="1" i="1" dirty="0" smtClean="0">
                <a:solidFill>
                  <a:schemeClr val="tx1"/>
                </a:solidFill>
              </a:rPr>
              <a:t>его: </a:t>
            </a:r>
            <a:r>
              <a:rPr lang="ru-RU" sz="1600" b="1" i="1" dirty="0">
                <a:solidFill>
                  <a:schemeClr val="tx1"/>
                </a:solidFill>
              </a:rPr>
              <a:t>«Постой! не давай Ему пить! Он зовет Илию, на него надеется; так подожди же, посмотрим, придет ли Илия спасти Его</a:t>
            </a:r>
            <a:r>
              <a:rPr lang="ru-RU" sz="1600" b="1" i="1" dirty="0" smtClean="0">
                <a:solidFill>
                  <a:schemeClr val="tx1"/>
                </a:solidFill>
              </a:rPr>
              <a:t>»».</a:t>
            </a:r>
            <a:endParaRPr lang="ru-RU" sz="1600" b="1" i="1" dirty="0">
              <a:solidFill>
                <a:schemeClr val="tx1"/>
              </a:solidFill>
            </a:endParaRPr>
          </a:p>
        </p:txBody>
      </p:sp>
      <p:sp>
        <p:nvSpPr>
          <p:cNvPr id="11" name="Скругленный прямоугольник 10"/>
          <p:cNvSpPr/>
          <p:nvPr/>
        </p:nvSpPr>
        <p:spPr>
          <a:xfrm>
            <a:off x="251520" y="3933056"/>
            <a:ext cx="8640960" cy="1728192"/>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a:solidFill>
                  <a:schemeClr val="tx1"/>
                </a:solidFill>
              </a:rPr>
              <a:t>«На еврейском языке слово Илия произносилось </a:t>
            </a:r>
            <a:r>
              <a:rPr lang="ru-RU" sz="1600" b="1" i="1" dirty="0" smtClean="0">
                <a:solidFill>
                  <a:schemeClr val="tx1"/>
                </a:solidFill>
              </a:rPr>
              <a:t>как «</a:t>
            </a:r>
            <a:r>
              <a:rPr lang="ru-RU" sz="1600" b="1" i="1" dirty="0" err="1" smtClean="0">
                <a:solidFill>
                  <a:schemeClr val="tx1"/>
                </a:solidFill>
              </a:rPr>
              <a:t>Елиагу</a:t>
            </a:r>
            <a:r>
              <a:rPr lang="ru-RU" sz="1600" b="1" i="1" dirty="0" smtClean="0">
                <a:solidFill>
                  <a:schemeClr val="tx1"/>
                </a:solidFill>
              </a:rPr>
              <a:t>». </a:t>
            </a:r>
            <a:r>
              <a:rPr lang="ru-RU" sz="1600" b="1" i="1" dirty="0">
                <a:solidFill>
                  <a:schemeClr val="tx1"/>
                </a:solidFill>
              </a:rPr>
              <a:t>Поэтому вследствие сходства этого слова со словом </a:t>
            </a:r>
            <a:r>
              <a:rPr lang="ru-RU" sz="1600" b="1" i="1" dirty="0" err="1" smtClean="0">
                <a:solidFill>
                  <a:schemeClr val="tx1"/>
                </a:solidFill>
              </a:rPr>
              <a:t>Элои</a:t>
            </a:r>
            <a:r>
              <a:rPr lang="ru-RU" sz="1600" b="1" i="1" dirty="0" smtClean="0">
                <a:solidFill>
                  <a:schemeClr val="tx1"/>
                </a:solidFill>
              </a:rPr>
              <a:t> </a:t>
            </a:r>
            <a:r>
              <a:rPr lang="ru-RU" sz="1600" b="1" i="1" dirty="0">
                <a:solidFill>
                  <a:schemeClr val="tx1"/>
                </a:solidFill>
              </a:rPr>
              <a:t>некоторые </a:t>
            </a:r>
            <a:r>
              <a:rPr lang="ru-RU" sz="1600" b="1" i="1" dirty="0" smtClean="0">
                <a:solidFill>
                  <a:schemeClr val="tx1"/>
                </a:solidFill>
              </a:rPr>
              <a:t>подумали</a:t>
            </a:r>
            <a:r>
              <a:rPr lang="ru-RU" sz="1600" b="1" i="1" dirty="0">
                <a:solidFill>
                  <a:schemeClr val="tx1"/>
                </a:solidFill>
              </a:rPr>
              <a:t>, что Иисус зовет на помощь пророка Илию</a:t>
            </a:r>
            <a:r>
              <a:rPr lang="ru-RU" sz="1600" b="1" i="1" dirty="0" smtClean="0">
                <a:solidFill>
                  <a:schemeClr val="tx1"/>
                </a:solidFill>
              </a:rPr>
              <a:t>. </a:t>
            </a:r>
            <a:r>
              <a:rPr lang="ru-RU" sz="1600" b="1" i="1" dirty="0">
                <a:solidFill>
                  <a:schemeClr val="tx1"/>
                </a:solidFill>
              </a:rPr>
              <a:t>Поэтому вопль Господа послужил новым поводом к насмешкам над </a:t>
            </a:r>
            <a:r>
              <a:rPr lang="ru-RU" sz="1600" b="1" i="1" dirty="0" smtClean="0">
                <a:solidFill>
                  <a:schemeClr val="tx1"/>
                </a:solidFill>
              </a:rPr>
              <a:t>Ним. </a:t>
            </a:r>
            <a:r>
              <a:rPr lang="ru-RU" sz="1600" b="1" i="1" dirty="0">
                <a:solidFill>
                  <a:schemeClr val="tx1"/>
                </a:solidFill>
              </a:rPr>
              <a:t>Язвительность насмешки этой состояла в том, что перед пришествием Мессии иудеи ожидали прихода Илии. Насмехаясь над Господом, они как бы хотели сказать: вот Он и теперь еще, распятый и поруганный, все еще думает, что Он – Мессия, и зовет Илию Себе на </a:t>
            </a:r>
            <a:r>
              <a:rPr lang="ru-RU" sz="1600" b="1" i="1" dirty="0" smtClean="0">
                <a:solidFill>
                  <a:schemeClr val="tx1"/>
                </a:solidFill>
              </a:rPr>
              <a:t>помощь».</a:t>
            </a:r>
            <a:endParaRPr lang="ru-RU" sz="1600" b="1" i="1" dirty="0">
              <a:solidFill>
                <a:schemeClr val="tx1"/>
              </a:solidFill>
            </a:endParaRPr>
          </a:p>
        </p:txBody>
      </p:sp>
      <p:sp>
        <p:nvSpPr>
          <p:cNvPr id="8" name="Скругленный прямоугольник 7"/>
          <p:cNvSpPr/>
          <p:nvPr/>
        </p:nvSpPr>
        <p:spPr>
          <a:xfrm>
            <a:off x="251520" y="3429000"/>
            <a:ext cx="8568952" cy="1512168"/>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«как скорбел и тосковал пред крестом, показывая естественно свойственную нам боязнь, так теперь говорит: «для чего Ты Меня оставил»,- обнаруживая свойственную нам любовь к жизни. Ибо Он был воистину человек и подобен нам во всем, кроме греха. Впрочем, некоторые понимали так, что Спаситель, принимая на Себя лицо иудеев, говорит: «для чего Ты оставил народ иудейский, Отче, чтоб сделал он такой грех и предан был погибели</a:t>
            </a:r>
            <a:r>
              <a:rPr lang="ru-RU" sz="1600" b="1" i="1" dirty="0" smtClean="0">
                <a:solidFill>
                  <a:schemeClr val="tx1"/>
                </a:solidFill>
              </a:rPr>
              <a:t>?»».</a:t>
            </a:r>
            <a:endParaRPr lang="ru-RU" sz="1600" b="1" i="1" dirty="0">
              <a:solidFill>
                <a:schemeClr val="tx1"/>
              </a:solidFill>
            </a:endParaRPr>
          </a:p>
        </p:txBody>
      </p:sp>
      <p:sp>
        <p:nvSpPr>
          <p:cNvPr id="4" name="Скругленный прямоугольник 3"/>
          <p:cNvSpPr/>
          <p:nvPr/>
        </p:nvSpPr>
        <p:spPr>
          <a:xfrm>
            <a:off x="1979712" y="260648"/>
            <a:ext cx="5040560" cy="360040"/>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solidFill>
                  <a:schemeClr val="tx1"/>
                </a:solidFill>
              </a:rPr>
              <a:t>Смерть Иисуса Христа</a:t>
            </a:r>
            <a:endParaRPr lang="ru-RU" sz="2400" dirty="0">
              <a:solidFill>
                <a:schemeClr val="tx1"/>
              </a:solidFill>
            </a:endParaRPr>
          </a:p>
        </p:txBody>
      </p:sp>
      <p:sp>
        <p:nvSpPr>
          <p:cNvPr id="2" name="Скругленный прямоугольник 1"/>
          <p:cNvSpPr/>
          <p:nvPr/>
        </p:nvSpPr>
        <p:spPr>
          <a:xfrm>
            <a:off x="251520" y="1916832"/>
            <a:ext cx="8640960" cy="1080120"/>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dirty="0">
                <a:solidFill>
                  <a:schemeClr val="tx1"/>
                </a:solidFill>
              </a:rPr>
              <a:t>: </a:t>
            </a:r>
            <a:r>
              <a:rPr lang="ru-RU" sz="1600" b="1" i="1" dirty="0" smtClean="0">
                <a:solidFill>
                  <a:schemeClr val="tx1"/>
                </a:solidFill>
              </a:rPr>
              <a:t>«Тьма</a:t>
            </a:r>
            <a:r>
              <a:rPr lang="ru-RU" sz="1600" b="1" i="1" dirty="0">
                <a:solidFill>
                  <a:schemeClr val="tx1"/>
                </a:solidFill>
              </a:rPr>
              <a:t>, о которой свидетельствуют Евангелисты, была явлением необычайным; если же принять во внимание, что за тьмой последовало землетрясение, что камни гробниц расселись и многие умершие святые воскресли, то надо признать в этих знамениях особое чудесное проявление воли </a:t>
            </a:r>
            <a:r>
              <a:rPr lang="ru-RU" sz="1600" b="1" i="1" dirty="0" smtClean="0">
                <a:solidFill>
                  <a:schemeClr val="tx1"/>
                </a:solidFill>
              </a:rPr>
              <a:t>Божией».</a:t>
            </a:r>
            <a:endParaRPr lang="ru-RU" sz="1600" b="1" i="1" dirty="0">
              <a:solidFill>
                <a:schemeClr val="tx1"/>
              </a:solidFill>
            </a:endParaRPr>
          </a:p>
        </p:txBody>
      </p:sp>
      <p:sp>
        <p:nvSpPr>
          <p:cNvPr id="3" name="Скругленный прямоугольник 2"/>
          <p:cNvSpPr/>
          <p:nvPr/>
        </p:nvSpPr>
        <p:spPr>
          <a:xfrm>
            <a:off x="251520" y="3212976"/>
            <a:ext cx="8640960" cy="1728192"/>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«Об этой тьме и землетрясении свидетельствуют не одни только Евангелисты. Историк </a:t>
            </a:r>
            <a:r>
              <a:rPr lang="ru-RU" sz="1600" b="1" i="1" dirty="0" err="1">
                <a:solidFill>
                  <a:schemeClr val="tx1"/>
                </a:solidFill>
              </a:rPr>
              <a:t>Евсевий</a:t>
            </a:r>
            <a:r>
              <a:rPr lang="ru-RU" sz="1600" b="1" i="1" dirty="0">
                <a:solidFill>
                  <a:schemeClr val="tx1"/>
                </a:solidFill>
              </a:rPr>
              <a:t> приводит следующую выписку из сочинений </a:t>
            </a:r>
            <a:r>
              <a:rPr lang="ru-RU" sz="1600" b="1" i="1" dirty="0" err="1">
                <a:solidFill>
                  <a:schemeClr val="tx1"/>
                </a:solidFill>
              </a:rPr>
              <a:t>Флегонта</a:t>
            </a:r>
            <a:r>
              <a:rPr lang="ru-RU" sz="1600" b="1" i="1" dirty="0">
                <a:solidFill>
                  <a:schemeClr val="tx1"/>
                </a:solidFill>
              </a:rPr>
              <a:t> времен императора Адриана: «На четвертом году 202-й Олимпиады было затмение солнца, самое большое из всех известных того времени; в шестом часу дня была ночь, так что видны были на небе звезды</a:t>
            </a:r>
            <a:r>
              <a:rPr lang="ru-RU" sz="1600" b="1" i="1" dirty="0" smtClean="0">
                <a:solidFill>
                  <a:schemeClr val="tx1"/>
                </a:solidFill>
              </a:rPr>
              <a:t>». </a:t>
            </a:r>
            <a:r>
              <a:rPr lang="ru-RU" sz="1600" b="1" i="1" dirty="0">
                <a:solidFill>
                  <a:schemeClr val="tx1"/>
                </a:solidFill>
              </a:rPr>
              <a:t>Об этом же необыкновенном солнечном затмении свидетельствует и греческий историк Фаллос. Вспоминает о нем в своих письмах к </a:t>
            </a:r>
            <a:r>
              <a:rPr lang="ru-RU" sz="1600" b="1" i="1" dirty="0" err="1">
                <a:solidFill>
                  <a:schemeClr val="tx1"/>
                </a:solidFill>
              </a:rPr>
              <a:t>Аполлофану</a:t>
            </a:r>
            <a:r>
              <a:rPr lang="ru-RU" sz="1600" b="1" i="1" dirty="0">
                <a:solidFill>
                  <a:schemeClr val="tx1"/>
                </a:solidFill>
              </a:rPr>
              <a:t> св. Дионисий </a:t>
            </a:r>
            <a:r>
              <a:rPr lang="ru-RU" sz="1600" b="1" i="1" dirty="0" err="1">
                <a:solidFill>
                  <a:schemeClr val="tx1"/>
                </a:solidFill>
              </a:rPr>
              <a:t>Ареопагит</a:t>
            </a:r>
            <a:r>
              <a:rPr lang="ru-RU" sz="1600" b="1" i="1" dirty="0">
                <a:solidFill>
                  <a:schemeClr val="tx1"/>
                </a:solidFill>
              </a:rPr>
              <a:t>, тогда еще бывший </a:t>
            </a:r>
            <a:r>
              <a:rPr lang="ru-RU" sz="1600" b="1" i="1" dirty="0" smtClean="0">
                <a:solidFill>
                  <a:schemeClr val="tx1"/>
                </a:solidFill>
              </a:rPr>
              <a:t>язычником».</a:t>
            </a:r>
            <a:endParaRPr lang="ru-RU" sz="1600" b="1" i="1" dirty="0">
              <a:solidFill>
                <a:schemeClr val="tx1"/>
              </a:solidFill>
            </a:endParaRPr>
          </a:p>
        </p:txBody>
      </p:sp>
      <p:sp>
        <p:nvSpPr>
          <p:cNvPr id="6" name="Скругленный прямоугольник 5"/>
          <p:cNvSpPr/>
          <p:nvPr/>
        </p:nvSpPr>
        <p:spPr>
          <a:xfrm>
            <a:off x="251520" y="1849013"/>
            <a:ext cx="8640960" cy="1291955"/>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err="1" smtClean="0">
                <a:solidFill>
                  <a:schemeClr val="tx1"/>
                </a:solidFill>
              </a:rPr>
              <a:t>Иустин</a:t>
            </a:r>
            <a:r>
              <a:rPr lang="ru-RU" sz="1600" b="1" dirty="0">
                <a:solidFill>
                  <a:schemeClr val="tx1"/>
                </a:solidFill>
              </a:rPr>
              <a:t>: </a:t>
            </a:r>
            <a:r>
              <a:rPr lang="ru-RU" sz="1600" b="1" i="1" dirty="0">
                <a:solidFill>
                  <a:schemeClr val="tx1"/>
                </a:solidFill>
              </a:rPr>
              <a:t>«Богообразные существа, люди, с ума </a:t>
            </a:r>
            <a:r>
              <a:rPr lang="ru-RU" sz="1600" b="1" i="1" dirty="0" err="1">
                <a:solidFill>
                  <a:schemeClr val="tx1"/>
                </a:solidFill>
              </a:rPr>
              <a:t>сшедшие</a:t>
            </a:r>
            <a:r>
              <a:rPr lang="ru-RU" sz="1600" b="1" i="1" dirty="0">
                <a:solidFill>
                  <a:schemeClr val="tx1"/>
                </a:solidFill>
              </a:rPr>
              <a:t> </a:t>
            </a:r>
            <a:r>
              <a:rPr lang="ru-RU" sz="1600" b="1" i="1" dirty="0" err="1">
                <a:solidFill>
                  <a:schemeClr val="tx1"/>
                </a:solidFill>
              </a:rPr>
              <a:t>грехолюбием</a:t>
            </a:r>
            <a:r>
              <a:rPr lang="ru-RU" sz="1600" b="1" i="1" dirty="0">
                <a:solidFill>
                  <a:schemeClr val="tx1"/>
                </a:solidFill>
              </a:rPr>
              <a:t>, распинают Бога, осмеивают распятого Бога. Может ли быть большее падение? А «мертвая» природа? Она всем существом своим протестует против этого. </a:t>
            </a:r>
            <a:r>
              <a:rPr lang="ru-RU" sz="1600" b="1" i="1" dirty="0" err="1">
                <a:solidFill>
                  <a:schemeClr val="tx1"/>
                </a:solidFill>
              </a:rPr>
              <a:t>ьмой</a:t>
            </a:r>
            <a:r>
              <a:rPr lang="ru-RU" sz="1600" b="1" i="1" dirty="0">
                <a:solidFill>
                  <a:schemeClr val="tx1"/>
                </a:solidFill>
              </a:rPr>
              <a:t> покрывает себя вся земля от стыда перед тем, что люди сделали с Богом во плоти. Как бы желая скрыть это постыдное зрелище от неба и небесных Сил. Да и от себя </a:t>
            </a:r>
            <a:r>
              <a:rPr lang="ru-RU" sz="1600" b="1" i="1" dirty="0" smtClean="0">
                <a:solidFill>
                  <a:schemeClr val="tx1"/>
                </a:solidFill>
              </a:rPr>
              <a:t>самой».</a:t>
            </a:r>
            <a:endParaRPr lang="ru-RU" sz="1600" b="1" i="1" dirty="0">
              <a:solidFill>
                <a:schemeClr val="tx1"/>
              </a:solidFill>
            </a:endParaRPr>
          </a:p>
        </p:txBody>
      </p:sp>
      <p:sp>
        <p:nvSpPr>
          <p:cNvPr id="7" name="Скругленный прямоугольник 6"/>
          <p:cNvSpPr/>
          <p:nvPr/>
        </p:nvSpPr>
        <p:spPr>
          <a:xfrm>
            <a:off x="251520" y="3284984"/>
            <a:ext cx="8640960" cy="1440160"/>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smtClean="0">
                <a:solidFill>
                  <a:schemeClr val="tx1"/>
                </a:solidFill>
              </a:rPr>
              <a:t>«Тьма </a:t>
            </a:r>
            <a:r>
              <a:rPr lang="ru-RU" sz="1600" b="1" i="1" dirty="0">
                <a:solidFill>
                  <a:schemeClr val="tx1"/>
                </a:solidFill>
              </a:rPr>
              <a:t>эта была вселенскою, а не частичною, как, например, в Египте, - дабы явно было, что тварь соболезнует страданию Творца и что отступил от иудеев свет. Иудеи, требующие видеть знамения с неба, пусть увидят теперь солнце помраченное! Так как человек создан был в шестой день, а вкусил от древа в шестой час, - ибо это час </a:t>
            </a:r>
            <a:r>
              <a:rPr lang="ru-RU" sz="1600" b="1" i="1" dirty="0" err="1">
                <a:solidFill>
                  <a:schemeClr val="tx1"/>
                </a:solidFill>
              </a:rPr>
              <a:t>ядения</a:t>
            </a:r>
            <a:r>
              <a:rPr lang="ru-RU" sz="1600" b="1" i="1" dirty="0">
                <a:solidFill>
                  <a:schemeClr val="tx1"/>
                </a:solidFill>
              </a:rPr>
              <a:t>, - то Господь, </a:t>
            </a:r>
            <a:r>
              <a:rPr lang="ru-RU" sz="1600" b="1" i="1" dirty="0" err="1">
                <a:solidFill>
                  <a:schemeClr val="tx1"/>
                </a:solidFill>
              </a:rPr>
              <a:t>воссозидая</a:t>
            </a:r>
            <a:r>
              <a:rPr lang="ru-RU" sz="1600" b="1" i="1" dirty="0">
                <a:solidFill>
                  <a:schemeClr val="tx1"/>
                </a:solidFill>
              </a:rPr>
              <a:t> человека и, врачуя падение, пригвождается к древу в шестой день и в шестой </a:t>
            </a:r>
            <a:r>
              <a:rPr lang="ru-RU" sz="1600" b="1" i="1" dirty="0" smtClean="0">
                <a:solidFill>
                  <a:schemeClr val="tx1"/>
                </a:solidFill>
              </a:rPr>
              <a:t>час».</a:t>
            </a:r>
            <a:endParaRPr lang="ru-RU" sz="1600" b="1" i="1" dirty="0">
              <a:solidFill>
                <a:schemeClr val="tx1"/>
              </a:solidFill>
            </a:endParaRPr>
          </a:p>
        </p:txBody>
      </p:sp>
      <p:sp>
        <p:nvSpPr>
          <p:cNvPr id="9" name="Скругленный прямоугольник 8"/>
          <p:cNvSpPr/>
          <p:nvPr/>
        </p:nvSpPr>
        <p:spPr>
          <a:xfrm>
            <a:off x="251520" y="3429000"/>
            <a:ext cx="8640960" cy="1728192"/>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Этот вопль, конечно, не был воплем отчаяния, но только выражением глубочайшей скорби души Богочеловека. Для того, чтобы искупительная жертва совершилась, необходимо было, чтобы Богочеловек испил до самого дна всю чашу человеческих страданий. Для этого потребовалось, чтобы распятый Иисус не чувствовал радости Своего единения с Богом Отцом. Весь гнев Божий, который, в силу Божественной правды, должен был излиться на грешное человечество, теперь как бы сосредоточился на одном Христе, и Бог как бы оставил Его</a:t>
            </a:r>
            <a:r>
              <a:rPr lang="ru-RU" sz="1600" b="1" i="1" dirty="0" smtClean="0">
                <a:solidFill>
                  <a:schemeClr val="tx1"/>
                </a:solidFill>
              </a:rPr>
              <a:t>».</a:t>
            </a:r>
            <a:endParaRPr lang="ru-RU" sz="1600" b="1" i="1" dirty="0">
              <a:solidFill>
                <a:schemeClr val="tx1"/>
              </a:solidFill>
            </a:endParaRPr>
          </a:p>
        </p:txBody>
      </p:sp>
      <p:sp>
        <p:nvSpPr>
          <p:cNvPr id="10" name="Скругленный прямоугольник 9"/>
          <p:cNvSpPr/>
          <p:nvPr/>
        </p:nvSpPr>
        <p:spPr>
          <a:xfrm>
            <a:off x="107504" y="3429000"/>
            <a:ext cx="8928992" cy="3312368"/>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Прп</a:t>
            </a:r>
            <a:r>
              <a:rPr lang="ru-RU" sz="1500" b="1" dirty="0" smtClean="0">
                <a:solidFill>
                  <a:schemeClr val="tx1"/>
                </a:solidFill>
              </a:rPr>
              <a:t>. </a:t>
            </a:r>
            <a:r>
              <a:rPr lang="ru-RU" sz="1500" b="1" dirty="0" err="1" smtClean="0">
                <a:solidFill>
                  <a:schemeClr val="tx1"/>
                </a:solidFill>
              </a:rPr>
              <a:t>Иустин</a:t>
            </a:r>
            <a:r>
              <a:rPr lang="ru-RU" sz="1500" b="1" dirty="0" smtClean="0">
                <a:solidFill>
                  <a:schemeClr val="tx1"/>
                </a:solidFill>
              </a:rPr>
              <a:t> (Попович</a:t>
            </a:r>
            <a:r>
              <a:rPr lang="ru-RU" sz="1500" b="1" i="1" dirty="0" smtClean="0">
                <a:solidFill>
                  <a:schemeClr val="tx1"/>
                </a:solidFill>
              </a:rPr>
              <a:t>): </a:t>
            </a:r>
            <a:r>
              <a:rPr lang="ru-RU" sz="1500" b="1" i="1" dirty="0">
                <a:solidFill>
                  <a:schemeClr val="tx1"/>
                </a:solidFill>
              </a:rPr>
              <a:t>«Грех человеческий Меня со всех сторон окружает, осаждает, атакует и непрестанно бьет, мучит, ударяет, убивает. Где Ты, Господи? Защити меня от этой страшной силы человеческого греха и зла. Я, человек Иисус, чувствую все муки рода человеческого от этого, чувствую всю </a:t>
            </a:r>
            <a:r>
              <a:rPr lang="ru-RU" sz="1500" b="1" i="1" dirty="0" err="1">
                <a:solidFill>
                  <a:schemeClr val="tx1"/>
                </a:solidFill>
              </a:rPr>
              <a:t>оставленность</a:t>
            </a:r>
            <a:r>
              <a:rPr lang="ru-RU" sz="1500" b="1" i="1" dirty="0">
                <a:solidFill>
                  <a:schemeClr val="tx1"/>
                </a:solidFill>
              </a:rPr>
              <a:t> рода человеческого Тобой из-за этого. Каждый из людей, грешный и самый грешный, начиная с Адама, все они во Мне, Я их ношу в себе, Я взял на себя все их грехи. Как беспомощно естество человеческое, поскольку оно все поддалось и предалось греху. Как безвыходно его мучение и его смерть! Я это чувствую всем существом; чувствую для всех и за всех, и вместо всех; я всех их, всех людей, ношу в Себе, и каждый из них вопиет из Меня к Тебе: Боже Мой, Боже Мой! для чего Ты Меня </a:t>
            </a:r>
            <a:r>
              <a:rPr lang="ru-RU" sz="1500" b="1" i="1" dirty="0" err="1">
                <a:solidFill>
                  <a:schemeClr val="tx1"/>
                </a:solidFill>
              </a:rPr>
              <a:t>оставилъ</a:t>
            </a:r>
            <a:r>
              <a:rPr lang="ru-RU" sz="1500" b="1" i="1" dirty="0">
                <a:solidFill>
                  <a:schemeClr val="tx1"/>
                </a:solidFill>
              </a:rPr>
              <a:t>? оставил в смерти, в ее муках, в которые меня вверг и пленил грех</a:t>
            </a:r>
            <a:r>
              <a:rPr lang="ru-RU" sz="1500" b="1" i="1" dirty="0" smtClean="0">
                <a:solidFill>
                  <a:schemeClr val="tx1"/>
                </a:solidFill>
              </a:rPr>
              <a:t>. </a:t>
            </a:r>
            <a:r>
              <a:rPr lang="ru-RU" sz="1500" b="1" i="1" dirty="0">
                <a:solidFill>
                  <a:schemeClr val="tx1"/>
                </a:solidFill>
              </a:rPr>
              <a:t>И теперь, вот, Я, человек Иисус, молюсь Тебе за всех них и вместо всех них, и вопию: Боже Мой, Боже Мой! для чего Ты Меня </a:t>
            </a:r>
            <a:r>
              <a:rPr lang="ru-RU" sz="1500" b="1" i="1" dirty="0" err="1">
                <a:solidFill>
                  <a:schemeClr val="tx1"/>
                </a:solidFill>
              </a:rPr>
              <a:t>оставилъ</a:t>
            </a:r>
            <a:r>
              <a:rPr lang="ru-RU" sz="1500" b="1" i="1" dirty="0">
                <a:solidFill>
                  <a:schemeClr val="tx1"/>
                </a:solidFill>
              </a:rPr>
              <a:t>? на милость и немилость смерти и греху. Уничтожь смерть и грех, и я буду вечно Твой, Господи, Боже мой! Уничтожь смерть и грех Моей добровольной и человеколюбивой смертью, ибо Я ради них и за них предаю Себя на смерть, чтобы смертью попрать смерть, и избавить род человеческий от </a:t>
            </a:r>
            <a:r>
              <a:rPr lang="ru-RU" sz="1500" b="1" i="1" dirty="0" err="1">
                <a:solidFill>
                  <a:schemeClr val="tx1"/>
                </a:solidFill>
              </a:rPr>
              <a:t>рабствования</a:t>
            </a:r>
            <a:r>
              <a:rPr lang="ru-RU" sz="1500" b="1" i="1" dirty="0">
                <a:solidFill>
                  <a:schemeClr val="tx1"/>
                </a:solidFill>
              </a:rPr>
              <a:t> смерти и </a:t>
            </a:r>
            <a:r>
              <a:rPr lang="ru-RU" sz="1500" b="1" i="1" dirty="0" smtClean="0">
                <a:solidFill>
                  <a:schemeClr val="tx1"/>
                </a:solidFill>
              </a:rPr>
              <a:t>греху».</a:t>
            </a:r>
            <a:endParaRPr lang="ru-RU" sz="1500" b="1" i="1" dirty="0">
              <a:solidFill>
                <a:schemeClr val="tx1"/>
              </a:solidFill>
            </a:endParaRPr>
          </a:p>
        </p:txBody>
      </p:sp>
      <p:sp>
        <p:nvSpPr>
          <p:cNvPr id="17" name="Скругленный прямоугольник 16"/>
          <p:cNvSpPr/>
          <p:nvPr/>
        </p:nvSpPr>
        <p:spPr>
          <a:xfrm>
            <a:off x="251520" y="4941168"/>
            <a:ext cx="6912768" cy="864096"/>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a:t>
            </a:r>
            <a:r>
              <a:rPr lang="ru-RU" sz="1600" b="1" i="1" dirty="0" err="1">
                <a:solidFill>
                  <a:schemeClr val="tx1"/>
                </a:solidFill>
              </a:rPr>
              <a:t>совершишася</a:t>
            </a:r>
            <a:r>
              <a:rPr lang="ru-RU" sz="1600" b="1" i="1" dirty="0">
                <a:solidFill>
                  <a:schemeClr val="tx1"/>
                </a:solidFill>
              </a:rPr>
              <a:t>», т.е.: совершилось дело Мессии, предопределенное в Совете Божием, – совершилось искупление человеческого рода и примирения его с Богом через смерть </a:t>
            </a:r>
            <a:r>
              <a:rPr lang="ru-RU" sz="1600" b="1" i="1" dirty="0" smtClean="0">
                <a:solidFill>
                  <a:schemeClr val="tx1"/>
                </a:solidFill>
              </a:rPr>
              <a:t>Мессии. </a:t>
            </a:r>
            <a:endParaRPr lang="ru-RU" sz="1600" b="1" i="1" dirty="0">
              <a:solidFill>
                <a:schemeClr val="tx1"/>
              </a:solidFill>
            </a:endParaRPr>
          </a:p>
        </p:txBody>
      </p:sp>
    </p:spTree>
    <p:extLst>
      <p:ext uri="{BB962C8B-B14F-4D97-AF65-F5344CB8AC3E}">
        <p14:creationId xmlns:p14="http://schemas.microsoft.com/office/powerpoint/2010/main" val="898656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down)">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500"/>
                                        <p:tgtEl>
                                          <p:spTgt spid="2"/>
                                        </p:tgtEl>
                                      </p:cBhvr>
                                    </p:animEffect>
                                    <p:set>
                                      <p:cBhvr>
                                        <p:cTn id="25" dur="1" fill="hold">
                                          <p:stCondLst>
                                            <p:cond delay="499"/>
                                          </p:stCondLst>
                                        </p:cTn>
                                        <p:tgtEl>
                                          <p:spTgt spid="2"/>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3"/>
                                        </p:tgtEl>
                                      </p:cBhvr>
                                    </p:animEffect>
                                    <p:set>
                                      <p:cBhvr>
                                        <p:cTn id="28" dur="1" fill="hold">
                                          <p:stCondLst>
                                            <p:cond delay="499"/>
                                          </p:stCondLst>
                                        </p:cTn>
                                        <p:tgtEl>
                                          <p:spTgt spid="3"/>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wipe(down)">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wipe(down)">
                                      <p:cBhvr>
                                        <p:cTn id="38" dur="5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6"/>
                                        </p:tgtEl>
                                      </p:cBhvr>
                                    </p:animEffect>
                                    <p:set>
                                      <p:cBhvr>
                                        <p:cTn id="43" dur="1" fill="hold">
                                          <p:stCondLst>
                                            <p:cond delay="499"/>
                                          </p:stCondLst>
                                        </p:cTn>
                                        <p:tgtEl>
                                          <p:spTgt spid="6"/>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7"/>
                                        </p:tgtEl>
                                      </p:cBhvr>
                                    </p:animEffect>
                                    <p:set>
                                      <p:cBhvr>
                                        <p:cTn id="46" dur="1" fill="hold">
                                          <p:stCondLst>
                                            <p:cond delay="499"/>
                                          </p:stCondLst>
                                        </p:cTn>
                                        <p:tgtEl>
                                          <p:spTgt spid="7"/>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wipe(down)">
                                      <p:cBhvr>
                                        <p:cTn id="51" dur="500"/>
                                        <p:tgtEl>
                                          <p:spTgt spid="8"/>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xit" presetSubtype="0" fill="hold" grpId="1" nodeType="clickEffect">
                                  <p:stCondLst>
                                    <p:cond delay="0"/>
                                  </p:stCondLst>
                                  <p:childTnLst>
                                    <p:animEffect transition="out" filter="fade">
                                      <p:cBhvr>
                                        <p:cTn id="55" dur="500"/>
                                        <p:tgtEl>
                                          <p:spTgt spid="8"/>
                                        </p:tgtEl>
                                      </p:cBhvr>
                                    </p:animEffect>
                                    <p:set>
                                      <p:cBhvr>
                                        <p:cTn id="56" dur="1" fill="hold">
                                          <p:stCondLst>
                                            <p:cond delay="499"/>
                                          </p:stCondLst>
                                        </p:cTn>
                                        <p:tgtEl>
                                          <p:spTgt spid="8"/>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wipe(down)">
                                      <p:cBhvr>
                                        <p:cTn id="61" dur="500"/>
                                        <p:tgtEl>
                                          <p:spTgt spid="9"/>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xit" presetSubtype="0" fill="hold" grpId="1" nodeType="clickEffect">
                                  <p:stCondLst>
                                    <p:cond delay="0"/>
                                  </p:stCondLst>
                                  <p:childTnLst>
                                    <p:animEffect transition="out" filter="fade">
                                      <p:cBhvr>
                                        <p:cTn id="65" dur="500"/>
                                        <p:tgtEl>
                                          <p:spTgt spid="9"/>
                                        </p:tgtEl>
                                      </p:cBhvr>
                                    </p:animEffect>
                                    <p:set>
                                      <p:cBhvr>
                                        <p:cTn id="66" dur="1" fill="hold">
                                          <p:stCondLst>
                                            <p:cond delay="499"/>
                                          </p:stCondLst>
                                        </p:cTn>
                                        <p:tgtEl>
                                          <p:spTgt spid="9"/>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10"/>
                                        </p:tgtEl>
                                        <p:attrNameLst>
                                          <p:attrName>style.visibility</p:attrName>
                                        </p:attrNameLst>
                                      </p:cBhvr>
                                      <p:to>
                                        <p:strVal val="visible"/>
                                      </p:to>
                                    </p:set>
                                    <p:animEffect transition="in" filter="wipe(down)">
                                      <p:cBhvr>
                                        <p:cTn id="71" dur="500"/>
                                        <p:tgtEl>
                                          <p:spTgt spid="10"/>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grpId="1" nodeType="clickEffect">
                                  <p:stCondLst>
                                    <p:cond delay="0"/>
                                  </p:stCondLst>
                                  <p:childTnLst>
                                    <p:animEffect transition="out" filter="fade">
                                      <p:cBhvr>
                                        <p:cTn id="75" dur="500"/>
                                        <p:tgtEl>
                                          <p:spTgt spid="10"/>
                                        </p:tgtEl>
                                      </p:cBhvr>
                                    </p:animEffect>
                                    <p:set>
                                      <p:cBhvr>
                                        <p:cTn id="76" dur="1" fill="hold">
                                          <p:stCondLst>
                                            <p:cond delay="499"/>
                                          </p:stCondLst>
                                        </p:cTn>
                                        <p:tgtEl>
                                          <p:spTgt spid="10"/>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11"/>
                                        </p:tgtEl>
                                        <p:attrNameLst>
                                          <p:attrName>style.visibility</p:attrName>
                                        </p:attrNameLst>
                                      </p:cBhvr>
                                      <p:to>
                                        <p:strVal val="visible"/>
                                      </p:to>
                                    </p:set>
                                    <p:animEffect transition="in" filter="wipe(down)">
                                      <p:cBhvr>
                                        <p:cTn id="81" dur="500"/>
                                        <p:tgtEl>
                                          <p:spTgt spid="11"/>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xit" presetSubtype="0" fill="hold" grpId="1" nodeType="clickEffect">
                                  <p:stCondLst>
                                    <p:cond delay="0"/>
                                  </p:stCondLst>
                                  <p:childTnLst>
                                    <p:animEffect transition="out" filter="fade">
                                      <p:cBhvr>
                                        <p:cTn id="85" dur="500"/>
                                        <p:tgtEl>
                                          <p:spTgt spid="11"/>
                                        </p:tgtEl>
                                      </p:cBhvr>
                                    </p:animEffect>
                                    <p:set>
                                      <p:cBhvr>
                                        <p:cTn id="86" dur="1" fill="hold">
                                          <p:stCondLst>
                                            <p:cond delay="499"/>
                                          </p:stCondLst>
                                        </p:cTn>
                                        <p:tgtEl>
                                          <p:spTgt spid="11"/>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22" presetClass="entr" presetSubtype="4" fill="hold" grpId="0" nodeType="clickEffect">
                                  <p:stCondLst>
                                    <p:cond delay="0"/>
                                  </p:stCondLst>
                                  <p:childTnLst>
                                    <p:set>
                                      <p:cBhvr>
                                        <p:cTn id="90" dur="1" fill="hold">
                                          <p:stCondLst>
                                            <p:cond delay="0"/>
                                          </p:stCondLst>
                                        </p:cTn>
                                        <p:tgtEl>
                                          <p:spTgt spid="12"/>
                                        </p:tgtEl>
                                        <p:attrNameLst>
                                          <p:attrName>style.visibility</p:attrName>
                                        </p:attrNameLst>
                                      </p:cBhvr>
                                      <p:to>
                                        <p:strVal val="visible"/>
                                      </p:to>
                                    </p:set>
                                    <p:animEffect transition="in" filter="wipe(down)">
                                      <p:cBhvr>
                                        <p:cTn id="91" dur="500"/>
                                        <p:tgtEl>
                                          <p:spTgt spid="12"/>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xit" presetSubtype="0" fill="hold" grpId="1" nodeType="clickEffect">
                                  <p:stCondLst>
                                    <p:cond delay="0"/>
                                  </p:stCondLst>
                                  <p:childTnLst>
                                    <p:animEffect transition="out" filter="fade">
                                      <p:cBhvr>
                                        <p:cTn id="95" dur="500"/>
                                        <p:tgtEl>
                                          <p:spTgt spid="12"/>
                                        </p:tgtEl>
                                      </p:cBhvr>
                                    </p:animEffect>
                                    <p:set>
                                      <p:cBhvr>
                                        <p:cTn id="96" dur="1" fill="hold">
                                          <p:stCondLst>
                                            <p:cond delay="499"/>
                                          </p:stCondLst>
                                        </p:cTn>
                                        <p:tgtEl>
                                          <p:spTgt spid="12"/>
                                        </p:tgtEl>
                                        <p:attrNameLst>
                                          <p:attrName>style.visibility</p:attrName>
                                        </p:attrNameLst>
                                      </p:cBhvr>
                                      <p:to>
                                        <p:strVal val="hidden"/>
                                      </p:to>
                                    </p:set>
                                  </p:childTnLst>
                                </p:cTn>
                              </p:par>
                            </p:childTnLst>
                          </p:cTn>
                        </p:par>
                        <p:par>
                          <p:cTn id="97" fill="hold">
                            <p:stCondLst>
                              <p:cond delay="500"/>
                            </p:stCondLst>
                            <p:childTnLst>
                              <p:par>
                                <p:cTn id="98" presetID="22" presetClass="entr" presetSubtype="4" fill="hold" grpId="0" nodeType="afterEffect">
                                  <p:stCondLst>
                                    <p:cond delay="0"/>
                                  </p:stCondLst>
                                  <p:childTnLst>
                                    <p:set>
                                      <p:cBhvr>
                                        <p:cTn id="99" dur="1" fill="hold">
                                          <p:stCondLst>
                                            <p:cond delay="0"/>
                                          </p:stCondLst>
                                        </p:cTn>
                                        <p:tgtEl>
                                          <p:spTgt spid="13"/>
                                        </p:tgtEl>
                                        <p:attrNameLst>
                                          <p:attrName>style.visibility</p:attrName>
                                        </p:attrNameLst>
                                      </p:cBhvr>
                                      <p:to>
                                        <p:strVal val="visible"/>
                                      </p:to>
                                    </p:set>
                                    <p:animEffect transition="in" filter="wipe(down)">
                                      <p:cBhvr>
                                        <p:cTn id="100" dur="500"/>
                                        <p:tgtEl>
                                          <p:spTgt spid="13"/>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xit" presetSubtype="0" fill="hold" grpId="1" nodeType="clickEffect">
                                  <p:stCondLst>
                                    <p:cond delay="0"/>
                                  </p:stCondLst>
                                  <p:childTnLst>
                                    <p:animEffect transition="out" filter="fade">
                                      <p:cBhvr>
                                        <p:cTn id="104" dur="500"/>
                                        <p:tgtEl>
                                          <p:spTgt spid="13"/>
                                        </p:tgtEl>
                                      </p:cBhvr>
                                    </p:animEffect>
                                    <p:set>
                                      <p:cBhvr>
                                        <p:cTn id="105" dur="1" fill="hold">
                                          <p:stCondLst>
                                            <p:cond delay="499"/>
                                          </p:stCondLst>
                                        </p:cTn>
                                        <p:tgtEl>
                                          <p:spTgt spid="13"/>
                                        </p:tgtEl>
                                        <p:attrNameLst>
                                          <p:attrName>style.visibility</p:attrName>
                                        </p:attrNameLst>
                                      </p:cBhvr>
                                      <p:to>
                                        <p:strVal val="hidden"/>
                                      </p:to>
                                    </p:set>
                                  </p:childTnLst>
                                </p:cTn>
                              </p:par>
                            </p:childTnLst>
                          </p:cTn>
                        </p:par>
                      </p:childTnLst>
                    </p:cTn>
                  </p:par>
                  <p:par>
                    <p:cTn id="106" fill="hold">
                      <p:stCondLst>
                        <p:cond delay="indefinite"/>
                      </p:stCondLst>
                      <p:childTnLst>
                        <p:par>
                          <p:cTn id="107" fill="hold">
                            <p:stCondLst>
                              <p:cond delay="0"/>
                            </p:stCondLst>
                            <p:childTnLst>
                              <p:par>
                                <p:cTn id="108" presetID="22" presetClass="entr" presetSubtype="4" fill="hold" grpId="0" nodeType="clickEffect">
                                  <p:stCondLst>
                                    <p:cond delay="0"/>
                                  </p:stCondLst>
                                  <p:childTnLst>
                                    <p:set>
                                      <p:cBhvr>
                                        <p:cTn id="109" dur="1" fill="hold">
                                          <p:stCondLst>
                                            <p:cond delay="0"/>
                                          </p:stCondLst>
                                        </p:cTn>
                                        <p:tgtEl>
                                          <p:spTgt spid="14"/>
                                        </p:tgtEl>
                                        <p:attrNameLst>
                                          <p:attrName>style.visibility</p:attrName>
                                        </p:attrNameLst>
                                      </p:cBhvr>
                                      <p:to>
                                        <p:strVal val="visible"/>
                                      </p:to>
                                    </p:set>
                                    <p:animEffect transition="in" filter="wipe(down)">
                                      <p:cBhvr>
                                        <p:cTn id="110" dur="500"/>
                                        <p:tgtEl>
                                          <p:spTgt spid="14"/>
                                        </p:tgtEl>
                                      </p:cBhvr>
                                    </p:animEffect>
                                  </p:childTnLst>
                                </p:cTn>
                              </p:par>
                            </p:childTnLst>
                          </p:cTn>
                        </p:par>
                      </p:childTnLst>
                    </p:cTn>
                  </p:par>
                  <p:par>
                    <p:cTn id="111" fill="hold">
                      <p:stCondLst>
                        <p:cond delay="indefinite"/>
                      </p:stCondLst>
                      <p:childTnLst>
                        <p:par>
                          <p:cTn id="112" fill="hold">
                            <p:stCondLst>
                              <p:cond delay="0"/>
                            </p:stCondLst>
                            <p:childTnLst>
                              <p:par>
                                <p:cTn id="113" presetID="10" presetClass="exit" presetSubtype="0" fill="hold" grpId="1" nodeType="clickEffect">
                                  <p:stCondLst>
                                    <p:cond delay="0"/>
                                  </p:stCondLst>
                                  <p:childTnLst>
                                    <p:animEffect transition="out" filter="fade">
                                      <p:cBhvr>
                                        <p:cTn id="114" dur="500"/>
                                        <p:tgtEl>
                                          <p:spTgt spid="14"/>
                                        </p:tgtEl>
                                      </p:cBhvr>
                                    </p:animEffect>
                                    <p:set>
                                      <p:cBhvr>
                                        <p:cTn id="115" dur="1" fill="hold">
                                          <p:stCondLst>
                                            <p:cond delay="499"/>
                                          </p:stCondLst>
                                        </p:cTn>
                                        <p:tgtEl>
                                          <p:spTgt spid="14"/>
                                        </p:tgtEl>
                                        <p:attrNameLst>
                                          <p:attrName>style.visibility</p:attrName>
                                        </p:attrNameLst>
                                      </p:cBhvr>
                                      <p:to>
                                        <p:strVal val="hidden"/>
                                      </p:to>
                                    </p:set>
                                  </p:childTnLst>
                                </p:cTn>
                              </p:par>
                            </p:childTnLst>
                          </p:cTn>
                        </p:par>
                      </p:childTnLst>
                    </p:cTn>
                  </p:par>
                  <p:par>
                    <p:cTn id="116" fill="hold">
                      <p:stCondLst>
                        <p:cond delay="indefinite"/>
                      </p:stCondLst>
                      <p:childTnLst>
                        <p:par>
                          <p:cTn id="117" fill="hold">
                            <p:stCondLst>
                              <p:cond delay="0"/>
                            </p:stCondLst>
                            <p:childTnLst>
                              <p:par>
                                <p:cTn id="118" presetID="22" presetClass="entr" presetSubtype="4" fill="hold" grpId="0" nodeType="clickEffect">
                                  <p:stCondLst>
                                    <p:cond delay="0"/>
                                  </p:stCondLst>
                                  <p:childTnLst>
                                    <p:set>
                                      <p:cBhvr>
                                        <p:cTn id="119" dur="1" fill="hold">
                                          <p:stCondLst>
                                            <p:cond delay="0"/>
                                          </p:stCondLst>
                                        </p:cTn>
                                        <p:tgtEl>
                                          <p:spTgt spid="15"/>
                                        </p:tgtEl>
                                        <p:attrNameLst>
                                          <p:attrName>style.visibility</p:attrName>
                                        </p:attrNameLst>
                                      </p:cBhvr>
                                      <p:to>
                                        <p:strVal val="visible"/>
                                      </p:to>
                                    </p:set>
                                    <p:animEffect transition="in" filter="wipe(down)">
                                      <p:cBhvr>
                                        <p:cTn id="120" dur="500"/>
                                        <p:tgtEl>
                                          <p:spTgt spid="15"/>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xit" presetSubtype="0" fill="hold" grpId="1" nodeType="clickEffect">
                                  <p:stCondLst>
                                    <p:cond delay="0"/>
                                  </p:stCondLst>
                                  <p:childTnLst>
                                    <p:animEffect transition="out" filter="fade">
                                      <p:cBhvr>
                                        <p:cTn id="124" dur="500"/>
                                        <p:tgtEl>
                                          <p:spTgt spid="15"/>
                                        </p:tgtEl>
                                      </p:cBhvr>
                                    </p:animEffect>
                                    <p:set>
                                      <p:cBhvr>
                                        <p:cTn id="125" dur="1" fill="hold">
                                          <p:stCondLst>
                                            <p:cond delay="499"/>
                                          </p:stCondLst>
                                        </p:cTn>
                                        <p:tgtEl>
                                          <p:spTgt spid="15"/>
                                        </p:tgtEl>
                                        <p:attrNameLst>
                                          <p:attrName>style.visibility</p:attrName>
                                        </p:attrNameLst>
                                      </p:cBhvr>
                                      <p:to>
                                        <p:strVal val="hidden"/>
                                      </p:to>
                                    </p:set>
                                  </p:childTnLst>
                                </p:cTn>
                              </p:par>
                            </p:childTnLst>
                          </p:cTn>
                        </p:par>
                      </p:childTnLst>
                    </p:cTn>
                  </p:par>
                  <p:par>
                    <p:cTn id="126" fill="hold">
                      <p:stCondLst>
                        <p:cond delay="indefinite"/>
                      </p:stCondLst>
                      <p:childTnLst>
                        <p:par>
                          <p:cTn id="127" fill="hold">
                            <p:stCondLst>
                              <p:cond delay="0"/>
                            </p:stCondLst>
                            <p:childTnLst>
                              <p:par>
                                <p:cTn id="128" presetID="22" presetClass="entr" presetSubtype="4" fill="hold" grpId="0" nodeType="clickEffect">
                                  <p:stCondLst>
                                    <p:cond delay="0"/>
                                  </p:stCondLst>
                                  <p:childTnLst>
                                    <p:set>
                                      <p:cBhvr>
                                        <p:cTn id="129" dur="1" fill="hold">
                                          <p:stCondLst>
                                            <p:cond delay="0"/>
                                          </p:stCondLst>
                                        </p:cTn>
                                        <p:tgtEl>
                                          <p:spTgt spid="17"/>
                                        </p:tgtEl>
                                        <p:attrNameLst>
                                          <p:attrName>style.visibility</p:attrName>
                                        </p:attrNameLst>
                                      </p:cBhvr>
                                      <p:to>
                                        <p:strVal val="visible"/>
                                      </p:to>
                                    </p:set>
                                    <p:animEffect transition="in" filter="wipe(down)">
                                      <p:cBhvr>
                                        <p:cTn id="130" dur="500"/>
                                        <p:tgtEl>
                                          <p:spTgt spid="17"/>
                                        </p:tgtEl>
                                      </p:cBhvr>
                                    </p:animEffect>
                                  </p:childTnLst>
                                </p:cTn>
                              </p:par>
                            </p:childTnLst>
                          </p:cTn>
                        </p:par>
                      </p:childTnLst>
                    </p:cTn>
                  </p:par>
                  <p:par>
                    <p:cTn id="131" fill="hold">
                      <p:stCondLst>
                        <p:cond delay="indefinite"/>
                      </p:stCondLst>
                      <p:childTnLst>
                        <p:par>
                          <p:cTn id="132" fill="hold">
                            <p:stCondLst>
                              <p:cond delay="0"/>
                            </p:stCondLst>
                            <p:childTnLst>
                              <p:par>
                                <p:cTn id="133" presetID="10" presetClass="exit" presetSubtype="0" fill="hold" grpId="1" nodeType="clickEffect">
                                  <p:stCondLst>
                                    <p:cond delay="0"/>
                                  </p:stCondLst>
                                  <p:childTnLst>
                                    <p:animEffect transition="out" filter="fade">
                                      <p:cBhvr>
                                        <p:cTn id="134" dur="500"/>
                                        <p:tgtEl>
                                          <p:spTgt spid="17"/>
                                        </p:tgtEl>
                                      </p:cBhvr>
                                    </p:animEffect>
                                    <p:set>
                                      <p:cBhvr>
                                        <p:cTn id="135" dur="1" fill="hold">
                                          <p:stCondLst>
                                            <p:cond delay="4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4" grpId="0" animBg="1"/>
      <p:bldP spid="14" grpId="1" animBg="1"/>
      <p:bldP spid="13" grpId="0" animBg="1"/>
      <p:bldP spid="13" grpId="1" animBg="1"/>
      <p:bldP spid="12" grpId="0" animBg="1"/>
      <p:bldP spid="12" grpId="1" animBg="1"/>
      <p:bldP spid="11" grpId="0" animBg="1"/>
      <p:bldP spid="11" grpId="1" animBg="1"/>
      <p:bldP spid="8" grpId="0" animBg="1"/>
      <p:bldP spid="8" grpId="1" animBg="1"/>
      <p:bldP spid="4" grpId="0" animBg="1"/>
      <p:bldP spid="2" grpId="0" animBg="1"/>
      <p:bldP spid="2" grpId="1" animBg="1"/>
      <p:bldP spid="3" grpId="0" animBg="1"/>
      <p:bldP spid="3" grpId="1" animBg="1"/>
      <p:bldP spid="6" grpId="0" animBg="1"/>
      <p:bldP spid="6" grpId="1" animBg="1"/>
      <p:bldP spid="7" grpId="0" animBg="1"/>
      <p:bldP spid="7" grpId="1" animBg="1"/>
      <p:bldP spid="9" grpId="0" animBg="1"/>
      <p:bldP spid="9" grpId="1" animBg="1"/>
      <p:bldP spid="10" grpId="0" animBg="1"/>
      <p:bldP spid="10" grpId="1" animBg="1"/>
      <p:bldP spid="17" grpId="0" animBg="1"/>
      <p:bldP spid="1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631085665"/>
              </p:ext>
            </p:extLst>
          </p:nvPr>
        </p:nvGraphicFramePr>
        <p:xfrm>
          <a:off x="251520" y="394328"/>
          <a:ext cx="8671540" cy="4186800"/>
        </p:xfrm>
        <a:graphic>
          <a:graphicData uri="http://schemas.openxmlformats.org/drawingml/2006/table">
            <a:tbl>
              <a:tblPr firstRow="1" bandRow="1">
                <a:tableStyleId>{5C22544A-7EE6-4342-B048-85BDC9FD1C3A}</a:tableStyleId>
              </a:tblPr>
              <a:tblGrid>
                <a:gridCol w="3672408"/>
                <a:gridCol w="2952328"/>
                <a:gridCol w="2046804"/>
              </a:tblGrid>
              <a:tr h="252000">
                <a:tc>
                  <a:txBody>
                    <a:bodyPr/>
                    <a:lstStyle/>
                    <a:p>
                      <a:pPr algn="ctr"/>
                      <a:r>
                        <a:rPr lang="ru-RU" sz="1500" b="1" dirty="0" smtClean="0">
                          <a:solidFill>
                            <a:schemeClr val="tx1"/>
                          </a:solidFill>
                        </a:rPr>
                        <a:t>Мф. 27, 51-56</a:t>
                      </a:r>
                      <a:endParaRPr lang="ru-RU" sz="1500" b="1" dirty="0">
                        <a:solidFill>
                          <a:schemeClr val="tx1"/>
                        </a:solidFill>
                      </a:endParaRPr>
                    </a:p>
                  </a:txBody>
                  <a:tcPr marL="18000" marR="18000" marT="18000" marB="18000">
                    <a:solidFill>
                      <a:schemeClr val="bg2">
                        <a:lumMod val="75000"/>
                      </a:schemeClr>
                    </a:solidFill>
                  </a:tcPr>
                </a:tc>
                <a:tc>
                  <a:txBody>
                    <a:bodyPr/>
                    <a:lstStyle/>
                    <a:p>
                      <a:pPr algn="ctr"/>
                      <a:r>
                        <a:rPr lang="ru-RU" sz="1500" b="1" dirty="0" err="1" smtClean="0">
                          <a:solidFill>
                            <a:schemeClr val="tx1"/>
                          </a:solidFill>
                        </a:rPr>
                        <a:t>Мк</a:t>
                      </a:r>
                      <a:r>
                        <a:rPr lang="ru-RU" sz="1500" b="1" dirty="0" smtClean="0">
                          <a:solidFill>
                            <a:schemeClr val="tx1"/>
                          </a:solidFill>
                        </a:rPr>
                        <a:t>. 15, 38-41</a:t>
                      </a:r>
                      <a:endParaRPr lang="ru-RU" sz="1500" b="1" dirty="0"/>
                    </a:p>
                  </a:txBody>
                  <a:tcPr marL="18000" marR="18000" marT="18000" marB="18000">
                    <a:solidFill>
                      <a:schemeClr val="bg2">
                        <a:lumMod val="75000"/>
                      </a:schemeClr>
                    </a:solidFill>
                  </a:tcPr>
                </a:tc>
                <a:tc>
                  <a:txBody>
                    <a:bodyPr/>
                    <a:lstStyle/>
                    <a:p>
                      <a:pPr algn="ctr"/>
                      <a:r>
                        <a:rPr lang="ru-RU" sz="1500" b="1" dirty="0" err="1" smtClean="0">
                          <a:solidFill>
                            <a:schemeClr val="tx1"/>
                          </a:solidFill>
                        </a:rPr>
                        <a:t>Лк</a:t>
                      </a:r>
                      <a:r>
                        <a:rPr lang="ru-RU" sz="1500" b="1" dirty="0" smtClean="0">
                          <a:solidFill>
                            <a:schemeClr val="tx1"/>
                          </a:solidFill>
                        </a:rPr>
                        <a:t>. 23, 47-49</a:t>
                      </a:r>
                      <a:endParaRPr lang="ru-RU" sz="1500" b="1" dirty="0"/>
                    </a:p>
                  </a:txBody>
                  <a:tcPr marL="18000" marR="18000" marT="18000" marB="18000">
                    <a:solidFill>
                      <a:schemeClr val="bg2">
                        <a:lumMod val="75000"/>
                      </a:schemeClr>
                    </a:solidFill>
                  </a:tcPr>
                </a:tc>
              </a:tr>
              <a:tr h="370840">
                <a:tc>
                  <a:txBody>
                    <a:bodyPr/>
                    <a:lstStyle/>
                    <a:p>
                      <a:r>
                        <a:rPr lang="ru-RU" sz="1500" b="1" dirty="0" smtClean="0"/>
                        <a:t>51. И вот, </a:t>
                      </a:r>
                      <a:r>
                        <a:rPr lang="ru-RU" sz="1500" b="1" dirty="0" smtClean="0">
                          <a:solidFill>
                            <a:schemeClr val="bg2">
                              <a:lumMod val="50000"/>
                            </a:schemeClr>
                          </a:solidFill>
                        </a:rPr>
                        <a:t>завеса в храме </a:t>
                      </a:r>
                      <a:r>
                        <a:rPr lang="ru-RU" sz="1500" b="1" dirty="0" err="1" smtClean="0">
                          <a:solidFill>
                            <a:schemeClr val="bg2">
                              <a:lumMod val="50000"/>
                            </a:schemeClr>
                          </a:solidFill>
                        </a:rPr>
                        <a:t>раздралась</a:t>
                      </a:r>
                      <a:r>
                        <a:rPr lang="ru-RU" sz="1500" b="1" dirty="0" smtClean="0">
                          <a:solidFill>
                            <a:schemeClr val="bg2">
                              <a:lumMod val="50000"/>
                            </a:schemeClr>
                          </a:solidFill>
                        </a:rPr>
                        <a:t> </a:t>
                      </a:r>
                      <a:r>
                        <a:rPr lang="ru-RU" sz="1500" b="1" dirty="0" smtClean="0"/>
                        <a:t>надвое, сверху донизу; и </a:t>
                      </a:r>
                      <a:r>
                        <a:rPr lang="ru-RU" sz="1500" b="1" dirty="0" smtClean="0">
                          <a:solidFill>
                            <a:schemeClr val="bg2">
                              <a:lumMod val="50000"/>
                            </a:schemeClr>
                          </a:solidFill>
                        </a:rPr>
                        <a:t>земля потряслась; и камни расселись</a:t>
                      </a:r>
                      <a:r>
                        <a:rPr lang="ru-RU" sz="1500" b="1" dirty="0" smtClean="0"/>
                        <a:t>; </a:t>
                      </a:r>
                    </a:p>
                    <a:p>
                      <a:r>
                        <a:rPr lang="ru-RU" sz="1500" b="1" dirty="0" smtClean="0"/>
                        <a:t>52. и гробы отверзлись; и многие </a:t>
                      </a:r>
                      <a:r>
                        <a:rPr lang="ru-RU" sz="1500" b="1" dirty="0" smtClean="0">
                          <a:solidFill>
                            <a:schemeClr val="bg2">
                              <a:lumMod val="50000"/>
                            </a:schemeClr>
                          </a:solidFill>
                        </a:rPr>
                        <a:t>тела усопших святых воскресли </a:t>
                      </a:r>
                    </a:p>
                    <a:p>
                      <a:r>
                        <a:rPr lang="ru-RU" sz="1500" b="1" dirty="0" smtClean="0"/>
                        <a:t>53. и, выйдя из гробов по воскресении Его, вошли во </a:t>
                      </a:r>
                      <a:r>
                        <a:rPr lang="ru-RU" sz="1500" b="1" dirty="0" err="1" smtClean="0"/>
                        <a:t>святый</a:t>
                      </a:r>
                      <a:r>
                        <a:rPr lang="ru-RU" sz="1500" b="1" dirty="0" smtClean="0"/>
                        <a:t> град и явились многим. </a:t>
                      </a:r>
                    </a:p>
                    <a:p>
                      <a:r>
                        <a:rPr lang="ru-RU" sz="1500" b="1" dirty="0" smtClean="0"/>
                        <a:t>54. Сотник же и те, которые с ним стерегли Иисуса, видя </a:t>
                      </a:r>
                      <a:r>
                        <a:rPr lang="ru-RU" sz="1500" b="1" dirty="0" smtClean="0">
                          <a:solidFill>
                            <a:schemeClr val="bg2">
                              <a:lumMod val="50000"/>
                            </a:schemeClr>
                          </a:solidFill>
                        </a:rPr>
                        <a:t>землетрясение</a:t>
                      </a:r>
                      <a:r>
                        <a:rPr lang="ru-RU" sz="1500" b="1" dirty="0" smtClean="0"/>
                        <a:t> и все бывшее, устрашились весьма и говорили: </a:t>
                      </a:r>
                      <a:r>
                        <a:rPr lang="ru-RU" sz="1500" b="1" dirty="0" smtClean="0">
                          <a:solidFill>
                            <a:schemeClr val="bg2">
                              <a:lumMod val="50000"/>
                            </a:schemeClr>
                          </a:solidFill>
                        </a:rPr>
                        <a:t>воистину Он был Сын Божий</a:t>
                      </a:r>
                      <a:r>
                        <a:rPr lang="ru-RU" sz="1500" b="1" dirty="0" smtClean="0"/>
                        <a:t>. </a:t>
                      </a:r>
                    </a:p>
                    <a:p>
                      <a:r>
                        <a:rPr lang="ru-RU" sz="1500" b="1" dirty="0" smtClean="0"/>
                        <a:t>55. Там были также и смотрели издали многие женщины, которые следовали за Иисусом из Галилеи, служа Ему; </a:t>
                      </a:r>
                    </a:p>
                    <a:p>
                      <a:r>
                        <a:rPr lang="ru-RU" sz="1500" b="1" dirty="0" smtClean="0"/>
                        <a:t>56. между ними были Мария Магдалина и Мария, мать Иакова и </a:t>
                      </a:r>
                      <a:r>
                        <a:rPr lang="ru-RU" sz="1500" b="1" dirty="0" err="1" smtClean="0"/>
                        <a:t>Иосии</a:t>
                      </a:r>
                      <a:r>
                        <a:rPr lang="ru-RU" sz="1500" b="1" dirty="0" smtClean="0"/>
                        <a:t>, и </a:t>
                      </a:r>
                      <a:r>
                        <a:rPr lang="ru-RU" sz="1500" b="1" dirty="0" smtClean="0">
                          <a:solidFill>
                            <a:srgbClr val="0070C0"/>
                          </a:solidFill>
                        </a:rPr>
                        <a:t>мать сыновей </a:t>
                      </a:r>
                      <a:r>
                        <a:rPr lang="ru-RU" sz="1500" b="1" dirty="0" err="1" smtClean="0">
                          <a:solidFill>
                            <a:srgbClr val="0070C0"/>
                          </a:solidFill>
                        </a:rPr>
                        <a:t>Зеведеевых</a:t>
                      </a:r>
                      <a:r>
                        <a:rPr lang="ru-RU" sz="1500" b="1" dirty="0" smtClean="0"/>
                        <a:t>. </a:t>
                      </a:r>
                      <a:endParaRPr lang="ru-RU" sz="1500" b="1" dirty="0"/>
                    </a:p>
                  </a:txBody>
                  <a:tcPr marL="18000" marR="18000" marT="18000" marB="18000">
                    <a:solidFill>
                      <a:schemeClr val="bg2"/>
                    </a:solidFill>
                  </a:tcPr>
                </a:tc>
                <a:tc>
                  <a:txBody>
                    <a:bodyPr/>
                    <a:lstStyle/>
                    <a:p>
                      <a:r>
                        <a:rPr lang="ru-RU" sz="1500" b="1" dirty="0" smtClean="0"/>
                        <a:t>38. И завеса в храме </a:t>
                      </a:r>
                      <a:r>
                        <a:rPr lang="ru-RU" sz="1500" b="1" dirty="0" err="1" smtClean="0"/>
                        <a:t>раздралась</a:t>
                      </a:r>
                      <a:r>
                        <a:rPr lang="ru-RU" sz="1500" b="1" dirty="0" smtClean="0"/>
                        <a:t> надвое, сверху донизу. </a:t>
                      </a:r>
                    </a:p>
                    <a:p>
                      <a:r>
                        <a:rPr lang="ru-RU" sz="1500" b="1" dirty="0" smtClean="0"/>
                        <a:t>39. Сотник, стоявший напротив Его, увидев, что Он, так возгласив, испустил дух, сказал: </a:t>
                      </a:r>
                      <a:r>
                        <a:rPr lang="ru-RU" sz="1500" b="1" dirty="0" smtClean="0">
                          <a:solidFill>
                            <a:schemeClr val="bg2">
                              <a:lumMod val="50000"/>
                            </a:schemeClr>
                          </a:solidFill>
                        </a:rPr>
                        <a:t>истинно Человек Сей был Сын Божий</a:t>
                      </a:r>
                      <a:r>
                        <a:rPr lang="ru-RU" sz="1500" b="1" dirty="0" smtClean="0"/>
                        <a:t>. </a:t>
                      </a:r>
                    </a:p>
                    <a:p>
                      <a:r>
                        <a:rPr lang="ru-RU" sz="1500" b="1" dirty="0" smtClean="0"/>
                        <a:t>40. Были тут и женщины, которые смотрели издали: между ними была и Мария Магдалина, и Мария, мать Иакова меньшего и </a:t>
                      </a:r>
                      <a:r>
                        <a:rPr lang="ru-RU" sz="1500" b="1" dirty="0" err="1" smtClean="0"/>
                        <a:t>Иосии</a:t>
                      </a:r>
                      <a:r>
                        <a:rPr lang="ru-RU" sz="1500" b="1" dirty="0" smtClean="0"/>
                        <a:t>, и </a:t>
                      </a:r>
                      <a:r>
                        <a:rPr lang="ru-RU" sz="1500" b="1" dirty="0" err="1" smtClean="0">
                          <a:solidFill>
                            <a:srgbClr val="0070C0"/>
                          </a:solidFill>
                        </a:rPr>
                        <a:t>Саломия</a:t>
                      </a:r>
                      <a:r>
                        <a:rPr lang="ru-RU" sz="1500" b="1" dirty="0" smtClean="0"/>
                        <a:t>, </a:t>
                      </a:r>
                    </a:p>
                    <a:p>
                      <a:r>
                        <a:rPr lang="ru-RU" sz="1500" b="1" dirty="0" smtClean="0"/>
                        <a:t>41. которые и тогда, как Он был в Галилее, следовали за Ним и служили Ему, и другие многие, вместе с Ним пришедшие в Иерусалим. </a:t>
                      </a:r>
                    </a:p>
                    <a:p>
                      <a:endParaRPr lang="ru-RU" sz="1500" b="1" dirty="0"/>
                    </a:p>
                  </a:txBody>
                  <a:tcPr marL="18000" marR="18000" marT="18000" marB="18000">
                    <a:solidFill>
                      <a:schemeClr val="bg2"/>
                    </a:solidFill>
                  </a:tcPr>
                </a:tc>
                <a:tc>
                  <a:txBody>
                    <a:bodyPr/>
                    <a:lstStyle/>
                    <a:p>
                      <a:r>
                        <a:rPr lang="ru-RU" sz="1500" b="1" dirty="0" smtClean="0"/>
                        <a:t>47. Сотник же, видев происходившее, прославил Бога и сказал: истинно человек этот был праведник. </a:t>
                      </a:r>
                    </a:p>
                    <a:p>
                      <a:r>
                        <a:rPr lang="ru-RU" sz="1500" b="1" dirty="0" smtClean="0"/>
                        <a:t>48. И </a:t>
                      </a:r>
                      <a:r>
                        <a:rPr lang="ru-RU" sz="1500" b="1" dirty="0" smtClean="0">
                          <a:solidFill>
                            <a:schemeClr val="bg2">
                              <a:lumMod val="50000"/>
                            </a:schemeClr>
                          </a:solidFill>
                        </a:rPr>
                        <a:t>весь народ</a:t>
                      </a:r>
                      <a:r>
                        <a:rPr lang="ru-RU" sz="1500" b="1" dirty="0" smtClean="0"/>
                        <a:t>, </a:t>
                      </a:r>
                      <a:r>
                        <a:rPr lang="ru-RU" sz="1500" b="1" dirty="0" err="1" smtClean="0"/>
                        <a:t>сшедшийся</a:t>
                      </a:r>
                      <a:r>
                        <a:rPr lang="ru-RU" sz="1500" b="1" dirty="0" smtClean="0"/>
                        <a:t> на сие зрелище, видя происходившее, возвращался, </a:t>
                      </a:r>
                      <a:r>
                        <a:rPr lang="ru-RU" sz="1500" b="1" dirty="0" smtClean="0">
                          <a:solidFill>
                            <a:schemeClr val="bg2">
                              <a:lumMod val="50000"/>
                            </a:schemeClr>
                          </a:solidFill>
                        </a:rPr>
                        <a:t>бия себя в грудь</a:t>
                      </a:r>
                      <a:r>
                        <a:rPr lang="ru-RU" sz="1500" b="1" dirty="0" smtClean="0"/>
                        <a:t>. </a:t>
                      </a:r>
                    </a:p>
                    <a:p>
                      <a:r>
                        <a:rPr lang="ru-RU" sz="1500" b="1" dirty="0" smtClean="0"/>
                        <a:t>49. Все же, знавшие Его, и женщины, следовавшие за Ним из Галилеи, стояли вдали и смотрели на это.</a:t>
                      </a:r>
                      <a:endParaRPr lang="ru-RU" sz="1500" b="1" dirty="0"/>
                    </a:p>
                  </a:txBody>
                  <a:tcPr marL="18000" marR="18000" marT="18000" marB="18000">
                    <a:solidFill>
                      <a:schemeClr val="bg2"/>
                    </a:solidFill>
                  </a:tcPr>
                </a:tc>
              </a:tr>
            </a:tbl>
          </a:graphicData>
        </a:graphic>
      </p:graphicFrame>
      <p:sp>
        <p:nvSpPr>
          <p:cNvPr id="9" name="Скругленный прямоугольник 8"/>
          <p:cNvSpPr/>
          <p:nvPr/>
        </p:nvSpPr>
        <p:spPr>
          <a:xfrm>
            <a:off x="251520" y="1412776"/>
            <a:ext cx="8640960" cy="887016"/>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Зигабен</a:t>
            </a:r>
            <a:r>
              <a:rPr lang="ru-RU" sz="1600" b="1" i="1" dirty="0">
                <a:solidFill>
                  <a:schemeClr val="tx1"/>
                </a:solidFill>
              </a:rPr>
              <a:t>: «Землетрясением и расселинами в камнях Иисус Христос показал, что Он мог бы Своих противников </a:t>
            </a:r>
            <a:r>
              <a:rPr lang="ru-RU" sz="1600" b="1" i="1" dirty="0" err="1">
                <a:solidFill>
                  <a:schemeClr val="tx1"/>
                </a:solidFill>
              </a:rPr>
              <a:t>погребсти</a:t>
            </a:r>
            <a:r>
              <a:rPr lang="ru-RU" sz="1600" b="1" i="1" dirty="0">
                <a:solidFill>
                  <a:schemeClr val="tx1"/>
                </a:solidFill>
              </a:rPr>
              <a:t> и зарыть в земле, но не пожелал этого сделать по Своей благодати и ради тех из них, которые должны были уверовать и прославиться…».</a:t>
            </a:r>
          </a:p>
        </p:txBody>
      </p:sp>
      <p:sp>
        <p:nvSpPr>
          <p:cNvPr id="3" name="Скругленный прямоугольник 2"/>
          <p:cNvSpPr/>
          <p:nvPr/>
        </p:nvSpPr>
        <p:spPr>
          <a:xfrm>
            <a:off x="251520" y="1412776"/>
            <a:ext cx="8640960" cy="576064"/>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Это символизировало собой прекращение Ветхого Завета и открытие Нового Завета, который отверзал людям вход в закрытое дотоле Царство </a:t>
            </a:r>
            <a:r>
              <a:rPr lang="ru-RU" sz="1600" b="1" i="1" dirty="0" smtClean="0">
                <a:solidFill>
                  <a:schemeClr val="tx1"/>
                </a:solidFill>
              </a:rPr>
              <a:t>Небесное».</a:t>
            </a:r>
            <a:endParaRPr lang="ru-RU" sz="1600" b="1" i="1" dirty="0">
              <a:solidFill>
                <a:schemeClr val="tx1"/>
              </a:solidFill>
            </a:endParaRPr>
          </a:p>
        </p:txBody>
      </p:sp>
      <p:sp>
        <p:nvSpPr>
          <p:cNvPr id="14" name="Скругленный прямоугольник 13"/>
          <p:cNvSpPr/>
          <p:nvPr/>
        </p:nvSpPr>
        <p:spPr>
          <a:xfrm>
            <a:off x="251520" y="4653136"/>
            <a:ext cx="8640960" cy="1584176"/>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«На </a:t>
            </a:r>
            <a:r>
              <a:rPr lang="ru-RU" sz="1600" b="1" i="1" dirty="0">
                <a:solidFill>
                  <a:schemeClr val="tx1"/>
                </a:solidFill>
              </a:rPr>
              <a:t>эти события взирают жены, особенно сострадательные и сетующие. Смотри каково их усердие! Они следовали за Ним, чтобы прислуживать Ему, и не отлучались от Него даже среди опасностей. Потому они и видели все: видели, как Он возопил, как испустил дух, как камни расселись, и все прочее. И они первые видят Иисуса, этот, столь презираемый, пол первый наслаждается созерцанием благ. В этом особенно видно их и мужество. Ученики убежали, а эти жены </a:t>
            </a:r>
            <a:r>
              <a:rPr lang="ru-RU" sz="1600" b="1" i="1" dirty="0" smtClean="0">
                <a:solidFill>
                  <a:schemeClr val="tx1"/>
                </a:solidFill>
              </a:rPr>
              <a:t>присутствовали».</a:t>
            </a:r>
            <a:endParaRPr lang="ru-RU" sz="1600" b="1" i="1" dirty="0">
              <a:solidFill>
                <a:schemeClr val="tx1"/>
              </a:solidFill>
            </a:endParaRPr>
          </a:p>
        </p:txBody>
      </p:sp>
      <p:sp>
        <p:nvSpPr>
          <p:cNvPr id="13" name="Скругленный прямоугольник 12"/>
          <p:cNvSpPr/>
          <p:nvPr/>
        </p:nvSpPr>
        <p:spPr>
          <a:xfrm>
            <a:off x="251520" y="3212976"/>
            <a:ext cx="8640960" cy="1044116"/>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«Язычник-сотник вследствие знамений верует вместе с бывшими при нем; иудеи же, слушавшие закон и пророков, остаются неверующими: таково </a:t>
            </a:r>
            <a:r>
              <a:rPr lang="ru-RU" sz="1600" b="1" i="1" dirty="0" err="1">
                <a:solidFill>
                  <a:schemeClr val="tx1"/>
                </a:solidFill>
              </a:rPr>
              <a:t>злочестие</a:t>
            </a:r>
            <a:r>
              <a:rPr lang="ru-RU" sz="1600" b="1" i="1" dirty="0">
                <a:solidFill>
                  <a:schemeClr val="tx1"/>
                </a:solidFill>
              </a:rPr>
              <a:t>! Сотник этот впоследствии сделался мучеником за </a:t>
            </a:r>
            <a:r>
              <a:rPr lang="ru-RU" sz="1600" b="1" i="1" dirty="0" smtClean="0">
                <a:solidFill>
                  <a:schemeClr val="tx1"/>
                </a:solidFill>
              </a:rPr>
              <a:t>Христа». </a:t>
            </a:r>
            <a:r>
              <a:rPr lang="ru-RU" sz="1600" b="1" dirty="0" smtClean="0">
                <a:solidFill>
                  <a:schemeClr val="tx1"/>
                </a:solidFill>
              </a:rPr>
              <a:t>Мученик </a:t>
            </a:r>
            <a:r>
              <a:rPr lang="ru-RU" sz="1600" b="1" dirty="0" err="1" smtClean="0">
                <a:solidFill>
                  <a:schemeClr val="tx1"/>
                </a:solidFill>
              </a:rPr>
              <a:t>Лонгин</a:t>
            </a:r>
            <a:r>
              <a:rPr lang="ru-RU" sz="1600" b="1" dirty="0" smtClean="0">
                <a:solidFill>
                  <a:schemeClr val="tx1"/>
                </a:solidFill>
              </a:rPr>
              <a:t> (память 16 октября).</a:t>
            </a:r>
            <a:endParaRPr lang="ru-RU" sz="1600" b="1" dirty="0">
              <a:solidFill>
                <a:schemeClr val="tx1"/>
              </a:solidFill>
            </a:endParaRPr>
          </a:p>
        </p:txBody>
      </p:sp>
      <p:sp>
        <p:nvSpPr>
          <p:cNvPr id="6" name="Скругленный прямоугольник 5"/>
          <p:cNvSpPr/>
          <p:nvPr/>
        </p:nvSpPr>
        <p:spPr>
          <a:xfrm>
            <a:off x="251520" y="4653136"/>
            <a:ext cx="8640960" cy="1512168"/>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«Раздираемая завеса означала, говорят, упразднение буквы законной, а также то, что раскроется все законное, что прежде закрывалось буквою, как некою завесою, - и все, прежде неясное и загадочное, станет ясным теперь, исполнившись на Христе. Можно и то сказать, что как был обычай у иудеев в случае богохульства раздирать одежды, так теперь и храм Божий, как бы скорбя о смерти Бога, разорвал одежду свою, </a:t>
            </a:r>
            <a:r>
              <a:rPr lang="ru-RU" sz="1600" b="1" i="1" dirty="0" smtClean="0">
                <a:solidFill>
                  <a:schemeClr val="tx1"/>
                </a:solidFill>
              </a:rPr>
              <a:t>завесу».</a:t>
            </a:r>
            <a:endParaRPr lang="ru-RU" sz="1600" b="1" i="1" dirty="0">
              <a:solidFill>
                <a:schemeClr val="tx1"/>
              </a:solidFill>
            </a:endParaRPr>
          </a:p>
        </p:txBody>
      </p:sp>
      <p:sp>
        <p:nvSpPr>
          <p:cNvPr id="7" name="Скругленный прямоугольник 6"/>
          <p:cNvSpPr/>
          <p:nvPr/>
        </p:nvSpPr>
        <p:spPr>
          <a:xfrm>
            <a:off x="251520" y="4293096"/>
            <a:ext cx="8640960" cy="1224136"/>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Иероним: </a:t>
            </a:r>
            <a:r>
              <a:rPr lang="ru-RU" sz="1600" b="1" i="1" dirty="0" smtClean="0">
                <a:solidFill>
                  <a:schemeClr val="tx1"/>
                </a:solidFill>
              </a:rPr>
              <a:t>«Эти </a:t>
            </a:r>
            <a:r>
              <a:rPr lang="ru-RU" sz="1600" b="1" i="1" dirty="0">
                <a:solidFill>
                  <a:schemeClr val="tx1"/>
                </a:solidFill>
              </a:rPr>
              <a:t>великие </a:t>
            </a:r>
            <a:r>
              <a:rPr lang="ru-RU" sz="1600" b="1" i="1" dirty="0" smtClean="0">
                <a:solidFill>
                  <a:schemeClr val="tx1"/>
                </a:solidFill>
              </a:rPr>
              <a:t>знамения совершились, чтобы </a:t>
            </a:r>
            <a:r>
              <a:rPr lang="ru-RU" sz="1600" b="1" i="1" dirty="0">
                <a:solidFill>
                  <a:schemeClr val="tx1"/>
                </a:solidFill>
              </a:rPr>
              <a:t>и земля, и небо, и все прочее показало распятие Господа Своего. А мне кажется, что землетрясение и прочее являются образами верующих, которые первоначально были подобны гробам мертвых, а после, оставив прежние пороки заблуждений и смягчив жестокосердие, признали Его </a:t>
            </a:r>
            <a:r>
              <a:rPr lang="ru-RU" sz="1600" b="1" i="1" dirty="0" smtClean="0">
                <a:solidFill>
                  <a:schemeClr val="tx1"/>
                </a:solidFill>
              </a:rPr>
              <a:t>Спасителем».</a:t>
            </a:r>
            <a:endParaRPr lang="ru-RU" sz="1600" b="1" i="1" dirty="0">
              <a:solidFill>
                <a:schemeClr val="tx1"/>
              </a:solidFill>
            </a:endParaRPr>
          </a:p>
        </p:txBody>
      </p:sp>
      <p:sp>
        <p:nvSpPr>
          <p:cNvPr id="10" name="Скругленный прямоугольник 9"/>
          <p:cNvSpPr/>
          <p:nvPr/>
        </p:nvSpPr>
        <p:spPr>
          <a:xfrm>
            <a:off x="251520" y="4581128"/>
            <a:ext cx="8640960" cy="2232248"/>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Зигабен</a:t>
            </a:r>
            <a:r>
              <a:rPr lang="ru-RU" sz="1600" b="1" i="1" dirty="0">
                <a:solidFill>
                  <a:schemeClr val="tx1"/>
                </a:solidFill>
              </a:rPr>
              <a:t>: «</a:t>
            </a:r>
            <a:r>
              <a:rPr lang="ru-RU" sz="1600" b="1" i="1" dirty="0" err="1">
                <a:solidFill>
                  <a:schemeClr val="tx1"/>
                </a:solidFill>
              </a:rPr>
              <a:t>Раздранием</a:t>
            </a:r>
            <a:r>
              <a:rPr lang="ru-RU" sz="1600" b="1" i="1" dirty="0">
                <a:solidFill>
                  <a:schemeClr val="tx1"/>
                </a:solidFill>
              </a:rPr>
              <a:t> завесы Бог показал, что от храма отступила Божественная благодать и что внутреннее его, т.е. Святое Святых сделается для всех доступным и видимым, что и исполнилось впоследствии при нашествии римлян. Самое же лучшее толкование: так как внутренняя сторона завесы служила образом неба, а внешняя – образом земли, то </a:t>
            </a:r>
            <a:r>
              <a:rPr lang="ru-RU" sz="1600" b="1" i="1" dirty="0" err="1">
                <a:solidFill>
                  <a:schemeClr val="tx1"/>
                </a:solidFill>
              </a:rPr>
              <a:t>раздрание</a:t>
            </a:r>
            <a:r>
              <a:rPr lang="ru-RU" sz="1600" b="1" i="1" dirty="0">
                <a:solidFill>
                  <a:schemeClr val="tx1"/>
                </a:solidFill>
              </a:rPr>
              <a:t> завесы означало то, что уничтожена преграда между небом и землею, т.е. вражда между Богом и человеком, и что небо стало доступно для людей, потому что Иисус Христос, уничтожив эту преграду, возобновил нам этот доступ. Вообще же все совершившееся служило знаком гнева Божия, который обличал бесстыдство иудеев и предсказывал их </a:t>
            </a:r>
            <a:r>
              <a:rPr lang="ru-RU" sz="1600" b="1" i="1" dirty="0" smtClean="0">
                <a:solidFill>
                  <a:schemeClr val="tx1"/>
                </a:solidFill>
              </a:rPr>
              <a:t>погибель».</a:t>
            </a:r>
            <a:endParaRPr lang="ru-RU" sz="1600" b="1" i="1" dirty="0">
              <a:solidFill>
                <a:schemeClr val="tx1"/>
              </a:solidFill>
            </a:endParaRPr>
          </a:p>
        </p:txBody>
      </p:sp>
      <p:sp>
        <p:nvSpPr>
          <p:cNvPr id="11" name="Скругленный прямоугольник 10"/>
          <p:cNvSpPr/>
          <p:nvPr/>
        </p:nvSpPr>
        <p:spPr>
          <a:xfrm>
            <a:off x="282100" y="4005064"/>
            <a:ext cx="8640960" cy="1368152"/>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«воскресение мертвых, случившееся при кресте Господа, давало знать об освобождении душ, находившихся во аде. Воскресшие тогда явились многим, дабы случившееся не показалось мечтою; воскресли же они ради знамения; и явно, что опять умерли. Впрочем, некоторые говорят, что они воскресли после воскресения Христа и в другой раз не умирали. Не знаю, должно ли это быть </a:t>
            </a:r>
            <a:r>
              <a:rPr lang="ru-RU" sz="1600" b="1" i="1" dirty="0" smtClean="0">
                <a:solidFill>
                  <a:schemeClr val="tx1"/>
                </a:solidFill>
              </a:rPr>
              <a:t>принято».</a:t>
            </a:r>
            <a:endParaRPr lang="ru-RU" sz="1600" b="1" i="1" dirty="0">
              <a:solidFill>
                <a:schemeClr val="tx1"/>
              </a:solidFill>
            </a:endParaRPr>
          </a:p>
        </p:txBody>
      </p:sp>
      <p:sp>
        <p:nvSpPr>
          <p:cNvPr id="5" name="Скругленный прямоугольник 4"/>
          <p:cNvSpPr/>
          <p:nvPr/>
        </p:nvSpPr>
        <p:spPr>
          <a:xfrm>
            <a:off x="251520" y="3645024"/>
            <a:ext cx="8640960" cy="864096"/>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 </a:t>
            </a:r>
            <a:r>
              <a:rPr lang="ru-RU" sz="1600" b="1" i="1" dirty="0">
                <a:solidFill>
                  <a:schemeClr val="tx1"/>
                </a:solidFill>
              </a:rPr>
              <a:t>«Храмовая завеса разодралась и открыла все прежде скрытые таинства закона, и они перешли к язычникам... ангельские силы, некогда предстоявшие в храме, тогда воскликнули: Уйдем из этого </a:t>
            </a:r>
            <a:r>
              <a:rPr lang="ru-RU" sz="1600" b="1" i="1" dirty="0" smtClean="0">
                <a:solidFill>
                  <a:schemeClr val="tx1"/>
                </a:solidFill>
              </a:rPr>
              <a:t>жилища».</a:t>
            </a:r>
            <a:endParaRPr lang="ru-RU" sz="1600" b="1" i="1" dirty="0">
              <a:solidFill>
                <a:schemeClr val="tx1"/>
              </a:solidFill>
            </a:endParaRPr>
          </a:p>
        </p:txBody>
      </p:sp>
      <p:sp>
        <p:nvSpPr>
          <p:cNvPr id="8" name="Скругленный прямоугольник 7"/>
          <p:cNvSpPr/>
          <p:nvPr/>
        </p:nvSpPr>
        <p:spPr>
          <a:xfrm>
            <a:off x="251520" y="2348880"/>
            <a:ext cx="8640960" cy="1368152"/>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«Стихии тогда поколебались, </a:t>
            </a:r>
            <a:r>
              <a:rPr lang="ru-RU" sz="1600" b="1" i="1" dirty="0" smtClean="0">
                <a:solidFill>
                  <a:schemeClr val="tx1"/>
                </a:solidFill>
              </a:rPr>
              <a:t>свидетельствуя</a:t>
            </a:r>
            <a:r>
              <a:rPr lang="ru-RU" sz="1600" b="1" i="1" dirty="0">
                <a:solidFill>
                  <a:schemeClr val="tx1"/>
                </a:solidFill>
              </a:rPr>
              <a:t>, что Страждущий есть Творец</a:t>
            </a:r>
            <a:r>
              <a:rPr lang="ru-RU" sz="1600" b="1" i="1" dirty="0" smtClean="0">
                <a:solidFill>
                  <a:schemeClr val="tx1"/>
                </a:solidFill>
              </a:rPr>
              <a:t>, </a:t>
            </a:r>
            <a:r>
              <a:rPr lang="ru-RU" sz="1600" b="1" i="1" dirty="0">
                <a:solidFill>
                  <a:schemeClr val="tx1"/>
                </a:solidFill>
              </a:rPr>
              <a:t>показывая вместе с тем и то, что наступит изменение в делах. И камни, то есть каменные сердца язычников, </a:t>
            </a:r>
            <a:r>
              <a:rPr lang="ru-RU" sz="1600" b="1" i="1" dirty="0" err="1">
                <a:solidFill>
                  <a:schemeClr val="tx1"/>
                </a:solidFill>
              </a:rPr>
              <a:t>расторглись</a:t>
            </a:r>
            <a:r>
              <a:rPr lang="ru-RU" sz="1600" b="1" i="1" dirty="0">
                <a:solidFill>
                  <a:schemeClr val="tx1"/>
                </a:solidFill>
              </a:rPr>
              <a:t> и приняли семя истины, и умерщвленные грехами восстали и вошли во святой град, в вышний Иерусалим, и явились многим, ходящим широким </a:t>
            </a:r>
            <a:r>
              <a:rPr lang="ru-RU" sz="1600" b="1" i="1" dirty="0" smtClean="0">
                <a:solidFill>
                  <a:schemeClr val="tx1"/>
                </a:solidFill>
              </a:rPr>
              <a:t>путем».</a:t>
            </a:r>
            <a:endParaRPr lang="ru-RU" sz="1600" b="1" i="1" dirty="0">
              <a:solidFill>
                <a:schemeClr val="tx1"/>
              </a:solidFill>
            </a:endParaRPr>
          </a:p>
        </p:txBody>
      </p:sp>
      <p:sp>
        <p:nvSpPr>
          <p:cNvPr id="12" name="Скругленный прямоугольник 11"/>
          <p:cNvSpPr/>
          <p:nvPr/>
        </p:nvSpPr>
        <p:spPr>
          <a:xfrm>
            <a:off x="251520" y="2348880"/>
            <a:ext cx="8640960" cy="864096"/>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err="1" smtClean="0">
                <a:solidFill>
                  <a:schemeClr val="tx1"/>
                </a:solidFill>
              </a:rPr>
              <a:t>Иустин</a:t>
            </a:r>
            <a:r>
              <a:rPr lang="ru-RU" sz="1600" b="1" dirty="0" smtClean="0">
                <a:solidFill>
                  <a:schemeClr val="tx1"/>
                </a:solidFill>
              </a:rPr>
              <a:t> </a:t>
            </a:r>
            <a:r>
              <a:rPr lang="ru-RU" sz="1600" b="1" dirty="0">
                <a:solidFill>
                  <a:schemeClr val="tx1"/>
                </a:solidFill>
              </a:rPr>
              <a:t>(Попович): </a:t>
            </a:r>
            <a:r>
              <a:rPr lang="ru-RU" sz="1600" b="1" i="1" dirty="0">
                <a:solidFill>
                  <a:schemeClr val="tx1"/>
                </a:solidFill>
              </a:rPr>
              <a:t>«тела </a:t>
            </a:r>
            <a:r>
              <a:rPr lang="ru-RU" sz="1600" b="1" i="1" dirty="0" smtClean="0">
                <a:solidFill>
                  <a:schemeClr val="tx1"/>
                </a:solidFill>
              </a:rPr>
              <a:t>усопших святых </a:t>
            </a:r>
            <a:r>
              <a:rPr lang="ru-RU" sz="1600" b="1" i="1" dirty="0">
                <a:solidFill>
                  <a:schemeClr val="tx1"/>
                </a:solidFill>
              </a:rPr>
              <a:t>восстают из гробов для свидетельства: что смертью Богочеловека смерть побеждена, царство смерти и греха уничтожено. И еще: что смерть не в состоянии уничтожить человеческое </a:t>
            </a:r>
            <a:r>
              <a:rPr lang="ru-RU" sz="1600" b="1" i="1" dirty="0" smtClean="0">
                <a:solidFill>
                  <a:schemeClr val="tx1"/>
                </a:solidFill>
              </a:rPr>
              <a:t>существо».</a:t>
            </a:r>
            <a:endParaRPr lang="ru-RU" sz="1600" b="1" i="1" dirty="0">
              <a:solidFill>
                <a:schemeClr val="tx1"/>
              </a:solidFill>
            </a:endParaRPr>
          </a:p>
        </p:txBody>
      </p:sp>
      <p:sp>
        <p:nvSpPr>
          <p:cNvPr id="2" name="Скругленный прямоугольник 1"/>
          <p:cNvSpPr/>
          <p:nvPr/>
        </p:nvSpPr>
        <p:spPr>
          <a:xfrm>
            <a:off x="251520" y="2276872"/>
            <a:ext cx="8640960" cy="1080120"/>
          </a:xfrm>
          <a:prstGeom prst="roundRect">
            <a:avLst/>
          </a:prstGeom>
          <a:solidFill>
            <a:schemeClr val="bg2">
              <a:lumMod val="9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«И </a:t>
            </a:r>
            <a:r>
              <a:rPr lang="ru-RU" sz="1600" b="1" i="1" dirty="0" smtClean="0">
                <a:solidFill>
                  <a:schemeClr val="tx1"/>
                </a:solidFill>
              </a:rPr>
              <a:t>«завеса</a:t>
            </a:r>
            <a:r>
              <a:rPr lang="ru-RU" sz="1600" b="1" i="1" dirty="0">
                <a:solidFill>
                  <a:schemeClr val="tx1"/>
                </a:solidFill>
              </a:rPr>
              <a:t>» храма </a:t>
            </a:r>
            <a:r>
              <a:rPr lang="ru-RU" sz="1600" b="1" i="1" dirty="0" smtClean="0">
                <a:solidFill>
                  <a:schemeClr val="tx1"/>
                </a:solidFill>
              </a:rPr>
              <a:t>«раздирается</a:t>
            </a:r>
            <a:r>
              <a:rPr lang="ru-RU" sz="1600" b="1" i="1" dirty="0">
                <a:solidFill>
                  <a:schemeClr val="tx1"/>
                </a:solidFill>
              </a:rPr>
              <a:t>». Господь этим показывает, что Святое Святых уже не будет недоступно, но предано будет римлянам, попрано и осквернено. Или еще Он показывает, что раздирается завеса, разлучавшая нас со святыми, живущими на небесах, то есть вражда и </a:t>
            </a:r>
            <a:r>
              <a:rPr lang="ru-RU" sz="1600" b="1" i="1" dirty="0" smtClean="0">
                <a:solidFill>
                  <a:schemeClr val="tx1"/>
                </a:solidFill>
              </a:rPr>
              <a:t>грех».</a:t>
            </a:r>
            <a:endParaRPr lang="ru-RU" sz="1600" b="1" i="1" dirty="0">
              <a:solidFill>
                <a:schemeClr val="tx1"/>
              </a:solidFill>
            </a:endParaRPr>
          </a:p>
        </p:txBody>
      </p:sp>
    </p:spTree>
    <p:extLst>
      <p:ext uri="{BB962C8B-B14F-4D97-AF65-F5344CB8AC3E}">
        <p14:creationId xmlns:p14="http://schemas.microsoft.com/office/powerpoint/2010/main" val="3628108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3"/>
                                        </p:tgtEl>
                                      </p:cBhvr>
                                    </p:animEffect>
                                    <p:set>
                                      <p:cBhvr>
                                        <p:cTn id="32" dur="1" fill="hold">
                                          <p:stCondLst>
                                            <p:cond delay="499"/>
                                          </p:stCondLst>
                                        </p:cTn>
                                        <p:tgtEl>
                                          <p:spTgt spid="3"/>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2"/>
                                        </p:tgtEl>
                                      </p:cBhvr>
                                    </p:animEffect>
                                    <p:set>
                                      <p:cBhvr>
                                        <p:cTn id="35" dur="1" fill="hold">
                                          <p:stCondLst>
                                            <p:cond delay="499"/>
                                          </p:stCondLst>
                                        </p:cTn>
                                        <p:tgtEl>
                                          <p:spTgt spid="2"/>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5"/>
                                        </p:tgtEl>
                                      </p:cBhvr>
                                    </p:animEffect>
                                    <p:set>
                                      <p:cBhvr>
                                        <p:cTn id="38" dur="1" fill="hold">
                                          <p:stCondLst>
                                            <p:cond delay="499"/>
                                          </p:stCondLst>
                                        </p:cTn>
                                        <p:tgtEl>
                                          <p:spTgt spid="5"/>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6"/>
                                        </p:tgtEl>
                                      </p:cBhvr>
                                    </p:animEffect>
                                    <p:set>
                                      <p:cBhvr>
                                        <p:cTn id="41" dur="1" fill="hold">
                                          <p:stCondLst>
                                            <p:cond delay="499"/>
                                          </p:stCondLst>
                                        </p:cTn>
                                        <p:tgtEl>
                                          <p:spTgt spid="6"/>
                                        </p:tgtEl>
                                        <p:attrNameLst>
                                          <p:attrName>style.visibility</p:attrName>
                                        </p:attrNameLst>
                                      </p:cBhvr>
                                      <p:to>
                                        <p:strVal val="hidden"/>
                                      </p:to>
                                    </p:set>
                                  </p:childTnLst>
                                </p:cTn>
                              </p:par>
                            </p:childTnLst>
                          </p:cTn>
                        </p:par>
                        <p:par>
                          <p:cTn id="42" fill="hold">
                            <p:stCondLst>
                              <p:cond delay="500"/>
                            </p:stCondLst>
                            <p:childTnLst>
                              <p:par>
                                <p:cTn id="43" presetID="22" presetClass="entr" presetSubtype="4" fill="hold" grpId="0" nodeType="after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wipe(down)">
                                      <p:cBhvr>
                                        <p:cTn id="45" dur="50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10"/>
                                        </p:tgtEl>
                                      </p:cBhvr>
                                    </p:animEffect>
                                    <p:set>
                                      <p:cBhvr>
                                        <p:cTn id="50" dur="1" fill="hold">
                                          <p:stCondLst>
                                            <p:cond delay="499"/>
                                          </p:stCondLst>
                                        </p:cTn>
                                        <p:tgtEl>
                                          <p:spTgt spid="10"/>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wipe(down)">
                                      <p:cBhvr>
                                        <p:cTn id="55" dur="500"/>
                                        <p:tgtEl>
                                          <p:spTgt spid="9"/>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9"/>
                                        </p:tgtEl>
                                      </p:cBhvr>
                                    </p:animEffect>
                                    <p:set>
                                      <p:cBhvr>
                                        <p:cTn id="60" dur="1" fill="hold">
                                          <p:stCondLst>
                                            <p:cond delay="499"/>
                                          </p:stCondLst>
                                        </p:cTn>
                                        <p:tgtEl>
                                          <p:spTgt spid="9"/>
                                        </p:tgtEl>
                                        <p:attrNameLst>
                                          <p:attrName>style.visibility</p:attrName>
                                        </p:attrNameLst>
                                      </p:cBhvr>
                                      <p:to>
                                        <p:strVal val="hidden"/>
                                      </p:to>
                                    </p:set>
                                  </p:childTnLst>
                                </p:cTn>
                              </p:par>
                            </p:childTnLst>
                          </p:cTn>
                        </p:par>
                        <p:par>
                          <p:cTn id="61" fill="hold">
                            <p:stCondLst>
                              <p:cond delay="500"/>
                            </p:stCondLst>
                            <p:childTnLst>
                              <p:par>
                                <p:cTn id="62" presetID="22" presetClass="entr" presetSubtype="4" fill="hold" grpId="0" nodeType="after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wipe(down)">
                                      <p:cBhvr>
                                        <p:cTn id="64" dur="500"/>
                                        <p:tgtEl>
                                          <p:spTgt spid="8"/>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7"/>
                                        </p:tgtEl>
                                        <p:attrNameLst>
                                          <p:attrName>style.visibility</p:attrName>
                                        </p:attrNameLst>
                                      </p:cBhvr>
                                      <p:to>
                                        <p:strVal val="visible"/>
                                      </p:to>
                                    </p:set>
                                    <p:animEffect transition="in" filter="wipe(down)">
                                      <p:cBhvr>
                                        <p:cTn id="69" dur="500"/>
                                        <p:tgtEl>
                                          <p:spTgt spid="7"/>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xit" presetSubtype="0" fill="hold" grpId="1" nodeType="clickEffect">
                                  <p:stCondLst>
                                    <p:cond delay="0"/>
                                  </p:stCondLst>
                                  <p:childTnLst>
                                    <p:animEffect transition="out" filter="fade">
                                      <p:cBhvr>
                                        <p:cTn id="73" dur="500"/>
                                        <p:tgtEl>
                                          <p:spTgt spid="8"/>
                                        </p:tgtEl>
                                      </p:cBhvr>
                                    </p:animEffect>
                                    <p:set>
                                      <p:cBhvr>
                                        <p:cTn id="74" dur="1" fill="hold">
                                          <p:stCondLst>
                                            <p:cond delay="499"/>
                                          </p:stCondLst>
                                        </p:cTn>
                                        <p:tgtEl>
                                          <p:spTgt spid="8"/>
                                        </p:tgtEl>
                                        <p:attrNameLst>
                                          <p:attrName>style.visibility</p:attrName>
                                        </p:attrNameLst>
                                      </p:cBhvr>
                                      <p:to>
                                        <p:strVal val="hidden"/>
                                      </p:to>
                                    </p:set>
                                  </p:childTnLst>
                                </p:cTn>
                              </p:par>
                              <p:par>
                                <p:cTn id="75" presetID="10" presetClass="exit" presetSubtype="0" fill="hold" grpId="1" nodeType="withEffect">
                                  <p:stCondLst>
                                    <p:cond delay="0"/>
                                  </p:stCondLst>
                                  <p:childTnLst>
                                    <p:animEffect transition="out" filter="fade">
                                      <p:cBhvr>
                                        <p:cTn id="76" dur="500"/>
                                        <p:tgtEl>
                                          <p:spTgt spid="7"/>
                                        </p:tgtEl>
                                      </p:cBhvr>
                                    </p:animEffect>
                                    <p:set>
                                      <p:cBhvr>
                                        <p:cTn id="77" dur="1" fill="hold">
                                          <p:stCondLst>
                                            <p:cond delay="499"/>
                                          </p:stCondLst>
                                        </p:cTn>
                                        <p:tgtEl>
                                          <p:spTgt spid="7"/>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12"/>
                                        </p:tgtEl>
                                        <p:attrNameLst>
                                          <p:attrName>style.visibility</p:attrName>
                                        </p:attrNameLst>
                                      </p:cBhvr>
                                      <p:to>
                                        <p:strVal val="visible"/>
                                      </p:to>
                                    </p:set>
                                    <p:animEffect transition="in" filter="wipe(down)">
                                      <p:cBhvr>
                                        <p:cTn id="82" dur="500"/>
                                        <p:tgtEl>
                                          <p:spTgt spid="12"/>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11"/>
                                        </p:tgtEl>
                                        <p:attrNameLst>
                                          <p:attrName>style.visibility</p:attrName>
                                        </p:attrNameLst>
                                      </p:cBhvr>
                                      <p:to>
                                        <p:strVal val="visible"/>
                                      </p:to>
                                    </p:set>
                                    <p:animEffect transition="in" filter="wipe(down)">
                                      <p:cBhvr>
                                        <p:cTn id="87" dur="500"/>
                                        <p:tgtEl>
                                          <p:spTgt spid="11"/>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xit" presetSubtype="0" fill="hold" grpId="1" nodeType="clickEffect">
                                  <p:stCondLst>
                                    <p:cond delay="0"/>
                                  </p:stCondLst>
                                  <p:childTnLst>
                                    <p:animEffect transition="out" filter="fade">
                                      <p:cBhvr>
                                        <p:cTn id="91" dur="500"/>
                                        <p:tgtEl>
                                          <p:spTgt spid="12"/>
                                        </p:tgtEl>
                                      </p:cBhvr>
                                    </p:animEffect>
                                    <p:set>
                                      <p:cBhvr>
                                        <p:cTn id="92" dur="1" fill="hold">
                                          <p:stCondLst>
                                            <p:cond delay="499"/>
                                          </p:stCondLst>
                                        </p:cTn>
                                        <p:tgtEl>
                                          <p:spTgt spid="12"/>
                                        </p:tgtEl>
                                        <p:attrNameLst>
                                          <p:attrName>style.visibility</p:attrName>
                                        </p:attrNameLst>
                                      </p:cBhvr>
                                      <p:to>
                                        <p:strVal val="hidden"/>
                                      </p:to>
                                    </p:set>
                                  </p:childTnLst>
                                </p:cTn>
                              </p:par>
                              <p:par>
                                <p:cTn id="93" presetID="10" presetClass="exit" presetSubtype="0" fill="hold" grpId="1" nodeType="withEffect">
                                  <p:stCondLst>
                                    <p:cond delay="0"/>
                                  </p:stCondLst>
                                  <p:childTnLst>
                                    <p:animEffect transition="out" filter="fade">
                                      <p:cBhvr>
                                        <p:cTn id="94" dur="500"/>
                                        <p:tgtEl>
                                          <p:spTgt spid="11"/>
                                        </p:tgtEl>
                                      </p:cBhvr>
                                    </p:animEffect>
                                    <p:set>
                                      <p:cBhvr>
                                        <p:cTn id="95" dur="1" fill="hold">
                                          <p:stCondLst>
                                            <p:cond delay="499"/>
                                          </p:stCondLst>
                                        </p:cTn>
                                        <p:tgtEl>
                                          <p:spTgt spid="11"/>
                                        </p:tgtEl>
                                        <p:attrNameLst>
                                          <p:attrName>style.visibility</p:attrName>
                                        </p:attrNameLst>
                                      </p:cBhvr>
                                      <p:to>
                                        <p:strVal val="hidden"/>
                                      </p:to>
                                    </p:set>
                                  </p:childTnLst>
                                </p:cTn>
                              </p:par>
                            </p:childTnLst>
                          </p:cTn>
                        </p:par>
                      </p:childTnLst>
                    </p:cTn>
                  </p:par>
                  <p:par>
                    <p:cTn id="96" fill="hold">
                      <p:stCondLst>
                        <p:cond delay="indefinite"/>
                      </p:stCondLst>
                      <p:childTnLst>
                        <p:par>
                          <p:cTn id="97" fill="hold">
                            <p:stCondLst>
                              <p:cond delay="0"/>
                            </p:stCondLst>
                            <p:childTnLst>
                              <p:par>
                                <p:cTn id="98" presetID="22" presetClass="entr" presetSubtype="4" fill="hold" grpId="0" nodeType="clickEffect">
                                  <p:stCondLst>
                                    <p:cond delay="0"/>
                                  </p:stCondLst>
                                  <p:childTnLst>
                                    <p:set>
                                      <p:cBhvr>
                                        <p:cTn id="99" dur="1" fill="hold">
                                          <p:stCondLst>
                                            <p:cond delay="0"/>
                                          </p:stCondLst>
                                        </p:cTn>
                                        <p:tgtEl>
                                          <p:spTgt spid="13"/>
                                        </p:tgtEl>
                                        <p:attrNameLst>
                                          <p:attrName>style.visibility</p:attrName>
                                        </p:attrNameLst>
                                      </p:cBhvr>
                                      <p:to>
                                        <p:strVal val="visible"/>
                                      </p:to>
                                    </p:set>
                                    <p:animEffect transition="in" filter="wipe(down)">
                                      <p:cBhvr>
                                        <p:cTn id="100" dur="500"/>
                                        <p:tgtEl>
                                          <p:spTgt spid="13"/>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xit" presetSubtype="0" fill="hold" grpId="1" nodeType="clickEffect">
                                  <p:stCondLst>
                                    <p:cond delay="0"/>
                                  </p:stCondLst>
                                  <p:childTnLst>
                                    <p:animEffect transition="out" filter="fade">
                                      <p:cBhvr>
                                        <p:cTn id="104" dur="500"/>
                                        <p:tgtEl>
                                          <p:spTgt spid="13"/>
                                        </p:tgtEl>
                                      </p:cBhvr>
                                    </p:animEffect>
                                    <p:set>
                                      <p:cBhvr>
                                        <p:cTn id="105" dur="1" fill="hold">
                                          <p:stCondLst>
                                            <p:cond delay="499"/>
                                          </p:stCondLst>
                                        </p:cTn>
                                        <p:tgtEl>
                                          <p:spTgt spid="13"/>
                                        </p:tgtEl>
                                        <p:attrNameLst>
                                          <p:attrName>style.visibility</p:attrName>
                                        </p:attrNameLst>
                                      </p:cBhvr>
                                      <p:to>
                                        <p:strVal val="hidden"/>
                                      </p:to>
                                    </p:set>
                                  </p:childTnLst>
                                </p:cTn>
                              </p:par>
                            </p:childTnLst>
                          </p:cTn>
                        </p:par>
                      </p:childTnLst>
                    </p:cTn>
                  </p:par>
                  <p:par>
                    <p:cTn id="106" fill="hold">
                      <p:stCondLst>
                        <p:cond delay="indefinite"/>
                      </p:stCondLst>
                      <p:childTnLst>
                        <p:par>
                          <p:cTn id="107" fill="hold">
                            <p:stCondLst>
                              <p:cond delay="0"/>
                            </p:stCondLst>
                            <p:childTnLst>
                              <p:par>
                                <p:cTn id="108" presetID="22" presetClass="entr" presetSubtype="4" fill="hold" grpId="0" nodeType="clickEffect">
                                  <p:stCondLst>
                                    <p:cond delay="0"/>
                                  </p:stCondLst>
                                  <p:childTnLst>
                                    <p:set>
                                      <p:cBhvr>
                                        <p:cTn id="109" dur="1" fill="hold">
                                          <p:stCondLst>
                                            <p:cond delay="0"/>
                                          </p:stCondLst>
                                        </p:cTn>
                                        <p:tgtEl>
                                          <p:spTgt spid="14"/>
                                        </p:tgtEl>
                                        <p:attrNameLst>
                                          <p:attrName>style.visibility</p:attrName>
                                        </p:attrNameLst>
                                      </p:cBhvr>
                                      <p:to>
                                        <p:strVal val="visible"/>
                                      </p:to>
                                    </p:set>
                                    <p:animEffect transition="in" filter="wipe(down)">
                                      <p:cBhvr>
                                        <p:cTn id="110" dur="500"/>
                                        <p:tgtEl>
                                          <p:spTgt spid="14"/>
                                        </p:tgtEl>
                                      </p:cBhvr>
                                    </p:animEffect>
                                  </p:childTnLst>
                                </p:cTn>
                              </p:par>
                            </p:childTnLst>
                          </p:cTn>
                        </p:par>
                      </p:childTnLst>
                    </p:cTn>
                  </p:par>
                  <p:par>
                    <p:cTn id="111" fill="hold">
                      <p:stCondLst>
                        <p:cond delay="indefinite"/>
                      </p:stCondLst>
                      <p:childTnLst>
                        <p:par>
                          <p:cTn id="112" fill="hold">
                            <p:stCondLst>
                              <p:cond delay="0"/>
                            </p:stCondLst>
                            <p:childTnLst>
                              <p:par>
                                <p:cTn id="113" presetID="10" presetClass="exit" presetSubtype="0" fill="hold" grpId="1" nodeType="clickEffect">
                                  <p:stCondLst>
                                    <p:cond delay="0"/>
                                  </p:stCondLst>
                                  <p:childTnLst>
                                    <p:animEffect transition="out" filter="fade">
                                      <p:cBhvr>
                                        <p:cTn id="114" dur="500"/>
                                        <p:tgtEl>
                                          <p:spTgt spid="14"/>
                                        </p:tgtEl>
                                      </p:cBhvr>
                                    </p:animEffect>
                                    <p:set>
                                      <p:cBhvr>
                                        <p:cTn id="115"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3" grpId="0" animBg="1"/>
      <p:bldP spid="3" grpId="1" animBg="1"/>
      <p:bldP spid="14" grpId="0" animBg="1"/>
      <p:bldP spid="14" grpId="1" animBg="1"/>
      <p:bldP spid="13" grpId="0" animBg="1"/>
      <p:bldP spid="13" grpId="1" animBg="1"/>
      <p:bldP spid="6" grpId="0" animBg="1"/>
      <p:bldP spid="6" grpId="1" animBg="1"/>
      <p:bldP spid="7" grpId="0" animBg="1"/>
      <p:bldP spid="7" grpId="1" animBg="1"/>
      <p:bldP spid="10" grpId="0" animBg="1"/>
      <p:bldP spid="10" grpId="1" animBg="1"/>
      <p:bldP spid="11" grpId="0" animBg="1"/>
      <p:bldP spid="11" grpId="1" animBg="1"/>
      <p:bldP spid="5" grpId="0" animBg="1"/>
      <p:bldP spid="5" grpId="1" animBg="1"/>
      <p:bldP spid="8" grpId="0" animBg="1"/>
      <p:bldP spid="8" grpId="1" animBg="1"/>
      <p:bldP spid="12" grpId="0" animBg="1"/>
      <p:bldP spid="12" grpId="1" animBg="1"/>
      <p:bldP spid="2" grpId="0" animBg="1"/>
      <p:bldP spid="2"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889417880"/>
              </p:ext>
            </p:extLst>
          </p:nvPr>
        </p:nvGraphicFramePr>
        <p:xfrm>
          <a:off x="282100" y="548680"/>
          <a:ext cx="8538372" cy="2358000"/>
        </p:xfrm>
        <a:graphic>
          <a:graphicData uri="http://schemas.openxmlformats.org/drawingml/2006/table">
            <a:tbl>
              <a:tblPr firstRow="1" bandRow="1">
                <a:tableStyleId>{5C22544A-7EE6-4342-B048-85BDC9FD1C3A}</a:tableStyleId>
              </a:tblPr>
              <a:tblGrid>
                <a:gridCol w="8538372"/>
              </a:tblGrid>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500" b="1" dirty="0" smtClean="0">
                          <a:solidFill>
                            <a:schemeClr val="tx1"/>
                          </a:solidFill>
                        </a:rPr>
                        <a:t>Ин. 19, 31-37</a:t>
                      </a:r>
                      <a:endParaRPr lang="ru-RU" sz="1500" b="1" dirty="0"/>
                    </a:p>
                  </a:txBody>
                  <a:tcPr marL="18000" marR="18000" marT="18000" marB="18000">
                    <a:solidFill>
                      <a:schemeClr val="bg2">
                        <a:lumMod val="75000"/>
                      </a:schemeClr>
                    </a:solidFill>
                  </a:tcPr>
                </a:tc>
              </a:tr>
              <a:tr h="370840">
                <a:tc>
                  <a:txBody>
                    <a:bodyPr/>
                    <a:lstStyle/>
                    <a:p>
                      <a:r>
                        <a:rPr lang="ru-RU" sz="1500" b="1" dirty="0" smtClean="0"/>
                        <a:t>31. Но так как тогда была пятница, то Иудеи, дабы не оставить тел на кресте в субботу, — ибо та суббота была день великий, — просили Пилата, чтобы перебить у них голени и снять их. </a:t>
                      </a:r>
                    </a:p>
                    <a:p>
                      <a:r>
                        <a:rPr lang="ru-RU" sz="1500" b="1" dirty="0" smtClean="0"/>
                        <a:t>32. Итак пришли воины, и у первого перебили голени, и у другого, распятого с Ним. </a:t>
                      </a:r>
                    </a:p>
                    <a:p>
                      <a:r>
                        <a:rPr lang="ru-RU" sz="1500" b="1" dirty="0" smtClean="0"/>
                        <a:t>33. Но, придя к Иисусу, как увидели Его уже умершим, не перебили у Него голеней, </a:t>
                      </a:r>
                    </a:p>
                    <a:p>
                      <a:r>
                        <a:rPr lang="ru-RU" sz="1500" b="1" dirty="0" smtClean="0"/>
                        <a:t>34. но один из воинов копьем пронзил Ему ребра, и тотчас истекла кровь и вода. </a:t>
                      </a:r>
                    </a:p>
                    <a:p>
                      <a:r>
                        <a:rPr lang="ru-RU" sz="1500" b="1" dirty="0" smtClean="0"/>
                        <a:t>35. И видевший засвидетельствовал, и истинно свидетельство его; он знает, что говорит истину, дабы вы поверили.</a:t>
                      </a:r>
                    </a:p>
                    <a:p>
                      <a:r>
                        <a:rPr lang="ru-RU" sz="1500" b="1" dirty="0" smtClean="0"/>
                        <a:t>36. Ибо сие произошло, да сбудется Писание: кость Его да не сокрушится. </a:t>
                      </a:r>
                    </a:p>
                    <a:p>
                      <a:r>
                        <a:rPr lang="ru-RU" sz="1500" b="1" dirty="0" smtClean="0"/>
                        <a:t>37. Также и в другом месте Писание говорит: воззрят на Того, Которого пронзили.  </a:t>
                      </a:r>
                      <a:endParaRPr lang="ru-RU" sz="1500" b="1" dirty="0"/>
                    </a:p>
                  </a:txBody>
                  <a:tcPr marL="18000" marR="18000" marT="18000" marB="18000">
                    <a:solidFill>
                      <a:schemeClr val="bg2"/>
                    </a:solidFill>
                  </a:tcPr>
                </a:tc>
              </a:tr>
            </a:tbl>
          </a:graphicData>
        </a:graphic>
      </p:graphicFrame>
      <p:sp>
        <p:nvSpPr>
          <p:cNvPr id="8" name="Скругленный прямоугольник 7"/>
          <p:cNvSpPr/>
          <p:nvPr/>
        </p:nvSpPr>
        <p:spPr>
          <a:xfrm>
            <a:off x="323528" y="2708920"/>
            <a:ext cx="8496944" cy="1008112"/>
          </a:xfrm>
          <a:prstGeom prst="roundRect">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Это было </a:t>
            </a:r>
            <a:r>
              <a:rPr lang="ru-RU" sz="1600" b="1" dirty="0" err="1">
                <a:solidFill>
                  <a:schemeClr val="tx1"/>
                </a:solidFill>
              </a:rPr>
              <a:t>предуказано</a:t>
            </a:r>
            <a:r>
              <a:rPr lang="ru-RU" sz="1600" b="1" dirty="0">
                <a:solidFill>
                  <a:schemeClr val="tx1"/>
                </a:solidFill>
              </a:rPr>
              <a:t> в кн. Исход 12:46: Пасхальный агнец, </a:t>
            </a:r>
            <a:r>
              <a:rPr lang="ru-RU" sz="1600" b="1" dirty="0" err="1">
                <a:solidFill>
                  <a:schemeClr val="tx1"/>
                </a:solidFill>
              </a:rPr>
              <a:t>прообразовавший</a:t>
            </a:r>
            <a:r>
              <a:rPr lang="ru-RU" sz="1600" b="1" dirty="0">
                <a:solidFill>
                  <a:schemeClr val="tx1"/>
                </a:solidFill>
              </a:rPr>
              <a:t> Господа Иисуса Христа, должен был быть снедаем без сокрушения костей, а все оставшееся должно было быть предано огню.</a:t>
            </a:r>
          </a:p>
        </p:txBody>
      </p:sp>
      <p:sp>
        <p:nvSpPr>
          <p:cNvPr id="5" name="Скругленный прямоугольник 4"/>
          <p:cNvSpPr/>
          <p:nvPr/>
        </p:nvSpPr>
        <p:spPr>
          <a:xfrm>
            <a:off x="282100" y="3645024"/>
            <a:ext cx="8538372" cy="1008112"/>
          </a:xfrm>
          <a:prstGeom prst="roundRect">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a:solidFill>
                  <a:schemeClr val="tx1"/>
                </a:solidFill>
              </a:rPr>
              <a:t>Поспешное снятие Иисуса с креста происходило по указанию Втор. </a:t>
            </a:r>
            <a:r>
              <a:rPr lang="ru-RU" sz="1600" b="1" dirty="0" smtClean="0">
                <a:solidFill>
                  <a:schemeClr val="tx1"/>
                </a:solidFill>
              </a:rPr>
              <a:t>21, 23</a:t>
            </a:r>
            <a:r>
              <a:rPr lang="ru-RU" sz="1600" b="1" dirty="0">
                <a:solidFill>
                  <a:schemeClr val="tx1"/>
                </a:solidFill>
              </a:rPr>
              <a:t>: </a:t>
            </a:r>
            <a:r>
              <a:rPr lang="ru-RU" sz="1600" b="1" dirty="0" smtClean="0">
                <a:solidFill>
                  <a:schemeClr val="tx1"/>
                </a:solidFill>
              </a:rPr>
              <a:t>«... </a:t>
            </a:r>
            <a:r>
              <a:rPr lang="ru-RU" sz="1600" b="1" dirty="0">
                <a:solidFill>
                  <a:schemeClr val="tx1"/>
                </a:solidFill>
              </a:rPr>
              <a:t>тело его не должно ночевать на дереве, но </a:t>
            </a:r>
            <a:r>
              <a:rPr lang="ru-RU" sz="1600" b="1" dirty="0">
                <a:solidFill>
                  <a:srgbClr val="7030A0"/>
                </a:solidFill>
              </a:rPr>
              <a:t>погреби его в тот же день</a:t>
            </a:r>
            <a:r>
              <a:rPr lang="ru-RU" sz="1600" b="1" dirty="0">
                <a:solidFill>
                  <a:schemeClr val="tx1"/>
                </a:solidFill>
              </a:rPr>
              <a:t>, ибо проклят перед Богом всякий, повешенный на дерево, и не оскверняй земли твоей, которую Господь Бог твой дает тебе в </a:t>
            </a:r>
            <a:r>
              <a:rPr lang="ru-RU" sz="1600" b="1" dirty="0" smtClean="0">
                <a:solidFill>
                  <a:schemeClr val="tx1"/>
                </a:solidFill>
              </a:rPr>
              <a:t>удел».</a:t>
            </a:r>
            <a:endParaRPr lang="ru-RU" sz="1600" b="1" dirty="0">
              <a:solidFill>
                <a:schemeClr val="tx1"/>
              </a:solidFill>
            </a:endParaRPr>
          </a:p>
        </p:txBody>
      </p:sp>
      <p:sp>
        <p:nvSpPr>
          <p:cNvPr id="6" name="Скругленный прямоугольник 5"/>
          <p:cNvSpPr/>
          <p:nvPr/>
        </p:nvSpPr>
        <p:spPr>
          <a:xfrm>
            <a:off x="282100" y="4077072"/>
            <a:ext cx="8538372" cy="1368152"/>
          </a:xfrm>
          <a:prstGeom prst="roundRect">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«Не без значения и не случайно истекли эти источники, но – потому, что из того и другого составлена Церковь. Это знают посвященные в таинства: водою они возрождаются, а </a:t>
            </a:r>
            <a:r>
              <a:rPr lang="ru-RU" sz="1600" b="1" i="1" dirty="0" err="1">
                <a:solidFill>
                  <a:schemeClr val="tx1"/>
                </a:solidFill>
              </a:rPr>
              <a:t>кровию</a:t>
            </a:r>
            <a:r>
              <a:rPr lang="ru-RU" sz="1600" b="1" i="1" dirty="0">
                <a:solidFill>
                  <a:schemeClr val="tx1"/>
                </a:solidFill>
              </a:rPr>
              <a:t> и </a:t>
            </a:r>
            <a:r>
              <a:rPr lang="ru-RU" sz="1600" b="1" i="1" dirty="0" err="1">
                <a:solidFill>
                  <a:schemeClr val="tx1"/>
                </a:solidFill>
              </a:rPr>
              <a:t>плотию</a:t>
            </a:r>
            <a:r>
              <a:rPr lang="ru-RU" sz="1600" b="1" i="1" dirty="0">
                <a:solidFill>
                  <a:schemeClr val="tx1"/>
                </a:solidFill>
              </a:rPr>
              <a:t> питаются. Так, отсюда получают свое начало таинства; и потому, когда ты приступаешь к страшной чаше, приступай так, как бы ты пил от самого </a:t>
            </a:r>
            <a:r>
              <a:rPr lang="ru-RU" sz="1600" b="1" i="1" dirty="0" smtClean="0">
                <a:solidFill>
                  <a:schemeClr val="tx1"/>
                </a:solidFill>
              </a:rPr>
              <a:t>ребра».</a:t>
            </a:r>
            <a:endParaRPr lang="ru-RU" sz="1600" b="1" i="1" dirty="0">
              <a:solidFill>
                <a:schemeClr val="tx1"/>
              </a:solidFill>
            </a:endParaRPr>
          </a:p>
        </p:txBody>
      </p:sp>
      <p:sp>
        <p:nvSpPr>
          <p:cNvPr id="7" name="Скругленный прямоугольник 6"/>
          <p:cNvSpPr/>
          <p:nvPr/>
        </p:nvSpPr>
        <p:spPr>
          <a:xfrm>
            <a:off x="323528" y="5661248"/>
            <a:ext cx="8496944" cy="864096"/>
          </a:xfrm>
          <a:prstGeom prst="roundRect">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«Излияние </a:t>
            </a:r>
            <a:r>
              <a:rPr lang="ru-RU" sz="1600" b="1" i="1" dirty="0">
                <a:solidFill>
                  <a:schemeClr val="tx1"/>
                </a:solidFill>
              </a:rPr>
              <a:t>воды и крови из </a:t>
            </a:r>
            <a:r>
              <a:rPr lang="ru-RU" sz="1600" b="1" i="1" dirty="0" err="1">
                <a:solidFill>
                  <a:schemeClr val="tx1"/>
                </a:solidFill>
              </a:rPr>
              <a:t>прободенного</a:t>
            </a:r>
            <a:r>
              <a:rPr lang="ru-RU" sz="1600" b="1" i="1" dirty="0">
                <a:solidFill>
                  <a:schemeClr val="tx1"/>
                </a:solidFill>
              </a:rPr>
              <a:t> ребра Христова есть знамение того, что Христос сделался нашим Искупителем, очистив нас водою в таинстве крещения и Своею Кровью, которой </a:t>
            </a:r>
            <a:r>
              <a:rPr lang="ru-RU" sz="1600" b="1" i="1" dirty="0" err="1" smtClean="0">
                <a:solidFill>
                  <a:schemeClr val="tx1"/>
                </a:solidFill>
              </a:rPr>
              <a:t>напояет</a:t>
            </a:r>
            <a:r>
              <a:rPr lang="ru-RU" sz="1600" b="1" i="1" dirty="0" smtClean="0">
                <a:solidFill>
                  <a:schemeClr val="tx1"/>
                </a:solidFill>
              </a:rPr>
              <a:t> </a:t>
            </a:r>
            <a:r>
              <a:rPr lang="ru-RU" sz="1600" b="1" i="1" dirty="0">
                <a:solidFill>
                  <a:schemeClr val="tx1"/>
                </a:solidFill>
              </a:rPr>
              <a:t>нас в таинстве </a:t>
            </a:r>
            <a:r>
              <a:rPr lang="ru-RU" sz="1600" b="1" i="1" dirty="0" smtClean="0">
                <a:solidFill>
                  <a:schemeClr val="tx1"/>
                </a:solidFill>
              </a:rPr>
              <a:t>причащения».</a:t>
            </a:r>
            <a:endParaRPr lang="ru-RU" sz="1600" b="1" i="1" dirty="0">
              <a:solidFill>
                <a:schemeClr val="tx1"/>
              </a:solidFill>
            </a:endParaRPr>
          </a:p>
        </p:txBody>
      </p:sp>
      <p:sp>
        <p:nvSpPr>
          <p:cNvPr id="9" name="Скругленный прямоугольник 8"/>
          <p:cNvSpPr/>
          <p:nvPr/>
        </p:nvSpPr>
        <p:spPr>
          <a:xfrm>
            <a:off x="323528" y="3933056"/>
            <a:ext cx="8496944" cy="1296144"/>
          </a:xfrm>
          <a:prstGeom prst="roundRect">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«Смотри, как чрез выдумки иудеев исполняются пророчества. Здесь зараз исполняются два пророчества, как далее говорит евангелист. Хотя не сокрушили голеней Иисуса, однако же в угоду иудеям пронзают Его, и вытекает кровь и вода. И это удивительно. Они думали наругаться и над мертвым телом, но поругание обращается им в </a:t>
            </a:r>
            <a:r>
              <a:rPr lang="ru-RU" sz="1600" b="1" i="1" dirty="0" smtClean="0">
                <a:solidFill>
                  <a:schemeClr val="tx1"/>
                </a:solidFill>
              </a:rPr>
              <a:t>чудо».</a:t>
            </a:r>
            <a:endParaRPr lang="ru-RU" sz="1600" b="1" i="1" dirty="0">
              <a:solidFill>
                <a:schemeClr val="tx1"/>
              </a:solidFill>
            </a:endParaRPr>
          </a:p>
        </p:txBody>
      </p:sp>
      <p:sp>
        <p:nvSpPr>
          <p:cNvPr id="10" name="Скругленный прямоугольник 9"/>
          <p:cNvSpPr/>
          <p:nvPr/>
        </p:nvSpPr>
        <p:spPr>
          <a:xfrm>
            <a:off x="282100" y="3068960"/>
            <a:ext cx="8538372" cy="1368152"/>
          </a:xfrm>
          <a:prstGeom prst="roundRect">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Место заимствовано </a:t>
            </a:r>
            <a:r>
              <a:rPr lang="ru-RU" sz="1600" b="1" dirty="0">
                <a:solidFill>
                  <a:schemeClr val="tx1"/>
                </a:solidFill>
              </a:rPr>
              <a:t>из кн. пр. </a:t>
            </a:r>
            <a:r>
              <a:rPr lang="ru-RU" sz="1600" b="1" dirty="0" err="1">
                <a:solidFill>
                  <a:schemeClr val="tx1"/>
                </a:solidFill>
              </a:rPr>
              <a:t>Захарии</a:t>
            </a:r>
            <a:r>
              <a:rPr lang="ru-RU" sz="1600" b="1" dirty="0">
                <a:solidFill>
                  <a:schemeClr val="tx1"/>
                </a:solidFill>
              </a:rPr>
              <a:t> </a:t>
            </a:r>
            <a:r>
              <a:rPr lang="ru-RU" sz="1600" b="1" dirty="0" smtClean="0">
                <a:solidFill>
                  <a:schemeClr val="tx1"/>
                </a:solidFill>
              </a:rPr>
              <a:t>12, 10</a:t>
            </a:r>
            <a:r>
              <a:rPr lang="ru-RU" sz="1600" b="1" dirty="0">
                <a:solidFill>
                  <a:schemeClr val="tx1"/>
                </a:solidFill>
              </a:rPr>
              <a:t>. В этом месте Иегова в лице Мессии представляется, как пронзенный народом своим, и этот самый народ при взгляде на пронзенного представляется приносящим пред Ним покаяние с плачем и рыданием. </a:t>
            </a:r>
            <a:r>
              <a:rPr lang="ru-RU" sz="1600" b="1" dirty="0" smtClean="0">
                <a:solidFill>
                  <a:schemeClr val="tx1"/>
                </a:solidFill>
              </a:rPr>
              <a:t>Оно </a:t>
            </a:r>
            <a:r>
              <a:rPr lang="ru-RU" sz="1600" b="1" dirty="0" err="1" smtClean="0">
                <a:solidFill>
                  <a:schemeClr val="tx1"/>
                </a:solidFill>
              </a:rPr>
              <a:t>прикровенно</a:t>
            </a:r>
            <a:r>
              <a:rPr lang="ru-RU" sz="1600" b="1" dirty="0" smtClean="0">
                <a:solidFill>
                  <a:schemeClr val="tx1"/>
                </a:solidFill>
              </a:rPr>
              <a:t> </a:t>
            </a:r>
            <a:r>
              <a:rPr lang="ru-RU" sz="1600" b="1" dirty="0">
                <a:solidFill>
                  <a:schemeClr val="tx1"/>
                </a:solidFill>
              </a:rPr>
              <a:t>указывают на обращение Израиля ко Христу в конце времен, которое предрекает ап. Павел в </a:t>
            </a:r>
            <a:r>
              <a:rPr lang="ru-RU" sz="1600" b="1" dirty="0" smtClean="0">
                <a:solidFill>
                  <a:schemeClr val="tx1"/>
                </a:solidFill>
              </a:rPr>
              <a:t>Рим. 11, 25-26.</a:t>
            </a:r>
            <a:endParaRPr lang="ru-RU" sz="1600" b="1" dirty="0">
              <a:solidFill>
                <a:schemeClr val="tx1"/>
              </a:solidFill>
            </a:endParaRPr>
          </a:p>
        </p:txBody>
      </p:sp>
    </p:spTree>
    <p:extLst>
      <p:ext uri="{BB962C8B-B14F-4D97-AF65-F5344CB8AC3E}">
        <p14:creationId xmlns:p14="http://schemas.microsoft.com/office/powerpoint/2010/main" val="4085706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down)">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1" nodeType="clickEffect">
                                  <p:stCondLst>
                                    <p:cond delay="0"/>
                                  </p:stCondLst>
                                  <p:childTnLst>
                                    <p:animEffect transition="out" filter="fade">
                                      <p:cBhvr>
                                        <p:cTn id="41" dur="500"/>
                                        <p:tgtEl>
                                          <p:spTgt spid="6"/>
                                        </p:tgtEl>
                                      </p:cBhvr>
                                    </p:animEffect>
                                    <p:set>
                                      <p:cBhvr>
                                        <p:cTn id="42" dur="1" fill="hold">
                                          <p:stCondLst>
                                            <p:cond delay="499"/>
                                          </p:stCondLst>
                                        </p:cTn>
                                        <p:tgtEl>
                                          <p:spTgt spid="6"/>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500"/>
                                        <p:tgtEl>
                                          <p:spTgt spid="7"/>
                                        </p:tgtEl>
                                      </p:cBhvr>
                                    </p:animEffect>
                                    <p:set>
                                      <p:cBhvr>
                                        <p:cTn id="45" dur="1" fill="hold">
                                          <p:stCondLst>
                                            <p:cond delay="499"/>
                                          </p:stCondLst>
                                        </p:cTn>
                                        <p:tgtEl>
                                          <p:spTgt spid="7"/>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wipe(down)">
                                      <p:cBhvr>
                                        <p:cTn id="50" dur="500"/>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1" nodeType="clickEffect">
                                  <p:stCondLst>
                                    <p:cond delay="0"/>
                                  </p:stCondLst>
                                  <p:childTnLst>
                                    <p:animEffect transition="out" filter="fade">
                                      <p:cBhvr>
                                        <p:cTn id="54" dur="500"/>
                                        <p:tgtEl>
                                          <p:spTgt spid="8"/>
                                        </p:tgtEl>
                                      </p:cBhvr>
                                    </p:animEffect>
                                    <p:set>
                                      <p:cBhvr>
                                        <p:cTn id="55" dur="1" fill="hold">
                                          <p:stCondLst>
                                            <p:cond delay="499"/>
                                          </p:stCondLst>
                                        </p:cTn>
                                        <p:tgtEl>
                                          <p:spTgt spid="8"/>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10"/>
                                        </p:tgtEl>
                                        <p:attrNameLst>
                                          <p:attrName>style.visibility</p:attrName>
                                        </p:attrNameLst>
                                      </p:cBhvr>
                                      <p:to>
                                        <p:strVal val="visible"/>
                                      </p:to>
                                    </p:set>
                                    <p:animEffect transition="in" filter="wipe(down)">
                                      <p:cBhvr>
                                        <p:cTn id="60" dur="500"/>
                                        <p:tgtEl>
                                          <p:spTgt spid="10"/>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500"/>
                                        <p:tgtEl>
                                          <p:spTgt spid="10"/>
                                        </p:tgtEl>
                                      </p:cBhvr>
                                    </p:animEffect>
                                    <p:set>
                                      <p:cBhvr>
                                        <p:cTn id="65"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5" grpId="0" animBg="1"/>
      <p:bldP spid="5" grpId="1" animBg="1"/>
      <p:bldP spid="6" grpId="0" animBg="1"/>
      <p:bldP spid="6" grpId="1" animBg="1"/>
      <p:bldP spid="7" grpId="0" animBg="1"/>
      <p:bldP spid="7" grpId="1" animBg="1"/>
      <p:bldP spid="9" grpId="0" animBg="1"/>
      <p:bldP spid="9" grpId="1" animBg="1"/>
      <p:bldP spid="10" grpId="0" animBg="1"/>
      <p:bldP spid="10" grpId="1"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1341</TotalTime>
  <Words>8113</Words>
  <Application>Microsoft Office PowerPoint</Application>
  <PresentationFormat>Экран (4:3)</PresentationFormat>
  <Paragraphs>263</Paragraphs>
  <Slides>13</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Лекция 35. Крестные страдания и смерть Иисуса Христа. Погребение Иисуса Христа.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32. Крестные страдания и смерть Иисуса Христа. Погребение Иисуса Христа.</dc:title>
  <dc:creator>Николай Казинов</dc:creator>
  <cp:lastModifiedBy>Преподаватель</cp:lastModifiedBy>
  <cp:revision>112</cp:revision>
  <dcterms:created xsi:type="dcterms:W3CDTF">2015-02-14T12:49:13Z</dcterms:created>
  <dcterms:modified xsi:type="dcterms:W3CDTF">2015-02-21T09:43:12Z</dcterms:modified>
</cp:coreProperties>
</file>