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8" r:id="rId2"/>
    <p:sldId id="264" r:id="rId3"/>
    <p:sldId id="265" r:id="rId4"/>
    <p:sldId id="266" r:id="rId5"/>
    <p:sldId id="267" r:id="rId6"/>
    <p:sldId id="262" r:id="rId7"/>
    <p:sldId id="260" r:id="rId8"/>
    <p:sldId id="257" r:id="rId9"/>
    <p:sldId id="268" r:id="rId10"/>
    <p:sldId id="263" r:id="rId11"/>
    <p:sldId id="269" r:id="rId12"/>
    <p:sldId id="274" r:id="rId13"/>
    <p:sldId id="275" r:id="rId14"/>
    <p:sldId id="276" r:id="rId15"/>
    <p:sldId id="277" r:id="rId16"/>
    <p:sldId id="278" r:id="rId17"/>
    <p:sldId id="279" r:id="rId18"/>
    <p:sldId id="270" r:id="rId19"/>
    <p:sldId id="273" r:id="rId20"/>
    <p:sldId id="261"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7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BDFFA3-6075-45DD-8379-614F16080606}" type="datetimeFigureOut">
              <a:rPr lang="ru-RU" smtClean="0"/>
              <a:t>01.02.2015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1D2CC1-7DF5-4D94-B9F5-DE4A1BAF18CE}" type="slidenum">
              <a:rPr lang="ru-RU" smtClean="0"/>
              <a:t>‹#›</a:t>
            </a:fld>
            <a:endParaRPr lang="ru-RU"/>
          </a:p>
        </p:txBody>
      </p:sp>
    </p:spTree>
    <p:extLst>
      <p:ext uri="{BB962C8B-B14F-4D97-AF65-F5344CB8AC3E}">
        <p14:creationId xmlns:p14="http://schemas.microsoft.com/office/powerpoint/2010/main" val="565347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C2D9D0D-E072-40D3-A1AE-EE78EFC897EB}" type="slidenum">
              <a:rPr lang="ru-RU" smtClean="0"/>
              <a:t>20</a:t>
            </a:fld>
            <a:endParaRPr lang="ru-RU"/>
          </a:p>
        </p:txBody>
      </p:sp>
    </p:spTree>
    <p:extLst>
      <p:ext uri="{BB962C8B-B14F-4D97-AF65-F5344CB8AC3E}">
        <p14:creationId xmlns:p14="http://schemas.microsoft.com/office/powerpoint/2010/main" val="333425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01.02.2015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01.02.2015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01.02.2015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01.02.2015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01.02.2015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01.02.2015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01.02.2015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pattFill prst="ltUpDiag">
            <a:fgClr>
              <a:schemeClr val="bg2">
                <a:lumMod val="50000"/>
              </a:schemeClr>
            </a:fgClr>
            <a:bgClr>
              <a:schemeClr val="bg1"/>
            </a:bgClr>
          </a:pattFill>
        </p:spPr>
        <p:txBody>
          <a:bodyPr>
            <a:normAutofit/>
          </a:bodyPr>
          <a:lstStyle/>
          <a:p>
            <a:pPr marL="457200" indent="-457200"/>
            <a:r>
              <a:rPr lang="ru-RU" sz="3600" b="1" dirty="0" smtClean="0"/>
              <a:t>Лекция 32. Предательство Иуды, взятие Христа под стражу. Суд над Господом у первосвященников Анны и </a:t>
            </a:r>
            <a:r>
              <a:rPr lang="ru-RU" sz="3600" b="1" dirty="0" err="1" smtClean="0"/>
              <a:t>Каиафы</a:t>
            </a:r>
            <a:r>
              <a:rPr lang="ru-RU" sz="3600" b="1" dirty="0" smtClean="0"/>
              <a:t>. Отречение Петра. Суд синедриона. Погибель Иуды Предателя. Христос </a:t>
            </a:r>
            <a:r>
              <a:rPr lang="ru-RU" sz="3600" b="1" dirty="0"/>
              <a:t>на суде у Пилата и </a:t>
            </a:r>
            <a:r>
              <a:rPr lang="ru-RU" sz="3600" b="1" dirty="0" smtClean="0"/>
              <a:t>Ирода</a:t>
            </a:r>
            <a:r>
              <a:rPr lang="ru-RU" sz="3600" b="1" dirty="0" smtClean="0"/>
              <a:t>.</a:t>
            </a:r>
            <a:endParaRPr lang="ru-RU" sz="4000" b="1" dirty="0"/>
          </a:p>
        </p:txBody>
      </p:sp>
    </p:spTree>
    <p:extLst>
      <p:ext uri="{BB962C8B-B14F-4D97-AF65-F5344CB8AC3E}">
        <p14:creationId xmlns:p14="http://schemas.microsoft.com/office/powerpoint/2010/main" val="20229346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921215798"/>
              </p:ext>
            </p:extLst>
          </p:nvPr>
        </p:nvGraphicFramePr>
        <p:xfrm>
          <a:off x="323528" y="1124744"/>
          <a:ext cx="8568952" cy="3272400"/>
        </p:xfrm>
        <a:graphic>
          <a:graphicData uri="http://schemas.openxmlformats.org/drawingml/2006/table">
            <a:tbl>
              <a:tblPr firstRow="1" bandRow="1">
                <a:tableStyleId>{F5AB1C69-6EDB-4FF4-983F-18BD219EF322}</a:tableStyleId>
              </a:tblPr>
              <a:tblGrid>
                <a:gridCol w="2260089"/>
                <a:gridCol w="2024387"/>
                <a:gridCol w="4284476"/>
              </a:tblGrid>
              <a:tr h="252000">
                <a:tc>
                  <a:txBody>
                    <a:bodyPr/>
                    <a:lstStyle/>
                    <a:p>
                      <a:pPr algn="ctr"/>
                      <a:r>
                        <a:rPr lang="ru-RU" sz="1500" b="1" kern="1200" dirty="0" smtClean="0">
                          <a:solidFill>
                            <a:schemeClr val="tx1"/>
                          </a:solidFill>
                          <a:effectLst/>
                        </a:rPr>
                        <a:t>Мф. 27,</a:t>
                      </a:r>
                      <a:r>
                        <a:rPr lang="ru-RU" sz="1500" b="1" kern="1200" baseline="0" dirty="0" smtClean="0">
                          <a:solidFill>
                            <a:schemeClr val="tx1"/>
                          </a:solidFill>
                          <a:effectLst/>
                        </a:rPr>
                        <a:t> </a:t>
                      </a:r>
                      <a:r>
                        <a:rPr lang="ru-RU" sz="1500" b="1" kern="1200" dirty="0" smtClean="0">
                          <a:solidFill>
                            <a:schemeClr val="tx1"/>
                          </a:solidFill>
                          <a:effectLst/>
                        </a:rPr>
                        <a:t>1</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Мк</a:t>
                      </a:r>
                      <a:r>
                        <a:rPr lang="ru-RU" sz="1500" b="1" dirty="0" smtClean="0">
                          <a:solidFill>
                            <a:schemeClr val="tx1"/>
                          </a:solidFill>
                        </a:rPr>
                        <a:t>. 15, 1</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Лк</a:t>
                      </a:r>
                      <a:r>
                        <a:rPr lang="ru-RU" sz="1500" b="1" dirty="0" smtClean="0">
                          <a:solidFill>
                            <a:schemeClr val="tx1"/>
                          </a:solidFill>
                        </a:rPr>
                        <a:t>. 22, 66-71</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1. Когда же настало утро, все первосвященники и старейшины народа имели совещание об Иисусе, чтобы предать Его смерти…</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1. Немедленно поутру первосвященники со старейшинами и книжниками и весь синедрион составили совещание и, связав Иисуса, отвели и предали Пилату.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66. И как настал день, собрались старейшины народа, первосвященники и книжники, и </a:t>
                      </a:r>
                      <a:r>
                        <a:rPr lang="ru-RU" sz="1500" b="1" dirty="0" smtClean="0">
                          <a:solidFill>
                            <a:srgbClr val="00B050"/>
                          </a:solidFill>
                        </a:rPr>
                        <a:t>ввели Его в свой синедрион</a:t>
                      </a:r>
                      <a:r>
                        <a:rPr lang="ru-RU" sz="1500" b="1" dirty="0" smtClean="0">
                          <a:solidFill>
                            <a:schemeClr val="tx1"/>
                          </a:solidFill>
                        </a:rPr>
                        <a:t> </a:t>
                      </a:r>
                    </a:p>
                    <a:p>
                      <a:r>
                        <a:rPr lang="ru-RU" sz="1500" b="1" dirty="0" smtClean="0">
                          <a:solidFill>
                            <a:schemeClr val="tx1"/>
                          </a:solidFill>
                        </a:rPr>
                        <a:t>67. и сказали: Ты ли Христос? скажи нам. Он сказал им: если скажу вам, вы не поверите; </a:t>
                      </a:r>
                    </a:p>
                    <a:p>
                      <a:r>
                        <a:rPr lang="ru-RU" sz="1500" b="1" dirty="0" smtClean="0">
                          <a:solidFill>
                            <a:schemeClr val="tx1"/>
                          </a:solidFill>
                        </a:rPr>
                        <a:t>68. если же и спрошу вас, не будете отвечать Мне и не отпустите Меня; </a:t>
                      </a:r>
                    </a:p>
                    <a:p>
                      <a:r>
                        <a:rPr lang="ru-RU" sz="1500" b="1" dirty="0" smtClean="0">
                          <a:solidFill>
                            <a:schemeClr val="tx1"/>
                          </a:solidFill>
                        </a:rPr>
                        <a:t>69. отныне Сын Человеческий воссядет одесную силы Божией. </a:t>
                      </a:r>
                    </a:p>
                    <a:p>
                      <a:r>
                        <a:rPr lang="ru-RU" sz="1500" b="1" dirty="0" smtClean="0">
                          <a:solidFill>
                            <a:schemeClr val="tx1"/>
                          </a:solidFill>
                        </a:rPr>
                        <a:t>70. И сказали все: итак, Ты Сын Божий? Он отвечал им: вы говорите, что Я. </a:t>
                      </a:r>
                    </a:p>
                    <a:p>
                      <a:r>
                        <a:rPr lang="ru-RU" sz="1500" b="1" dirty="0" smtClean="0">
                          <a:solidFill>
                            <a:schemeClr val="tx1"/>
                          </a:solidFill>
                        </a:rPr>
                        <a:t>71. Они же сказали: какое еще нужно нам свидетельство? ибо мы сами слышали из уст Его. </a:t>
                      </a:r>
                      <a:endParaRPr lang="ru-RU" sz="1500" b="1" dirty="0">
                        <a:solidFill>
                          <a:schemeClr val="tx1"/>
                        </a:solidFill>
                      </a:endParaRPr>
                    </a:p>
                  </a:txBody>
                  <a:tcPr marL="18000" marR="18000" marT="18000" marB="18000"/>
                </a:tc>
              </a:tr>
            </a:tbl>
          </a:graphicData>
        </a:graphic>
      </p:graphicFrame>
      <p:sp>
        <p:nvSpPr>
          <p:cNvPr id="4" name="Скругленный прямоугольник 3"/>
          <p:cNvSpPr/>
          <p:nvPr/>
        </p:nvSpPr>
        <p:spPr>
          <a:xfrm>
            <a:off x="2843808" y="260648"/>
            <a:ext cx="3456384" cy="43204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smtClean="0">
                <a:solidFill>
                  <a:schemeClr val="tx1"/>
                </a:solidFill>
              </a:rPr>
              <a:t>Приговор </a:t>
            </a:r>
            <a:r>
              <a:rPr lang="ru-RU" sz="2400" b="1" dirty="0">
                <a:solidFill>
                  <a:schemeClr val="tx1"/>
                </a:solidFill>
              </a:rPr>
              <a:t>синедриона</a:t>
            </a:r>
            <a:endParaRPr lang="ru-RU" sz="2400" dirty="0">
              <a:solidFill>
                <a:schemeClr val="tx1"/>
              </a:solidFill>
            </a:endParaRPr>
          </a:p>
        </p:txBody>
      </p:sp>
      <p:sp>
        <p:nvSpPr>
          <p:cNvPr id="2" name="Скругленный прямоугольник 1"/>
          <p:cNvSpPr/>
          <p:nvPr/>
        </p:nvSpPr>
        <p:spPr>
          <a:xfrm>
            <a:off x="467544" y="4653136"/>
            <a:ext cx="8352928" cy="201622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smtClean="0">
                <a:solidFill>
                  <a:schemeClr val="tx1"/>
                </a:solidFill>
              </a:rPr>
              <a:t>«Господь </a:t>
            </a:r>
            <a:r>
              <a:rPr lang="ru-RU" sz="1500" b="1" i="1" dirty="0">
                <a:solidFill>
                  <a:schemeClr val="tx1"/>
                </a:solidFill>
              </a:rPr>
              <a:t>предлагает обличение их, показывающее, что Ему, как Сердцеведцу, известны помышления их. Суд был созван только ради формы: участь Господа все равно была уже предрешена, что бы Он ни говорил. Поэтому Господь </a:t>
            </a:r>
            <a:r>
              <a:rPr lang="ru-RU" sz="1500" b="1" i="1" dirty="0" smtClean="0">
                <a:solidFill>
                  <a:schemeClr val="tx1"/>
                </a:solidFill>
              </a:rPr>
              <a:t>отвечал: говорить </a:t>
            </a:r>
            <a:r>
              <a:rPr lang="ru-RU" sz="1500" b="1" i="1" dirty="0">
                <a:solidFill>
                  <a:schemeClr val="tx1"/>
                </a:solidFill>
              </a:rPr>
              <a:t>Мне бесполезно: если бы Я спросил вас о том, что могло бы вести к разъяснению дела о Моем мессианском достоинстве и к рассеянию вашего ослепления, вы все равно не станете Мне отвечать и не дадите Мне возможности оправдаться перед вами и быть отпущенным на свободу: но знайте, что после всего того, чему подобает совершиться, благодаря вашей злобе, вы увидите Меня не иначе, как во славе Отца Моего</a:t>
            </a:r>
            <a:r>
              <a:rPr lang="ru-RU" sz="1500" b="1" i="1" dirty="0" smtClean="0">
                <a:solidFill>
                  <a:schemeClr val="tx1"/>
                </a:solidFill>
              </a:rPr>
              <a:t>».</a:t>
            </a:r>
            <a:endParaRPr lang="ru-RU" sz="1500" b="1" i="1" dirty="0">
              <a:solidFill>
                <a:schemeClr val="tx1"/>
              </a:solidFill>
            </a:endParaRPr>
          </a:p>
        </p:txBody>
      </p:sp>
      <p:sp>
        <p:nvSpPr>
          <p:cNvPr id="3" name="Скругленный прямоугольник 2"/>
          <p:cNvSpPr/>
          <p:nvPr/>
        </p:nvSpPr>
        <p:spPr>
          <a:xfrm>
            <a:off x="467544" y="5157192"/>
            <a:ext cx="8352928" cy="151216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smtClean="0">
                <a:solidFill>
                  <a:schemeClr val="tx1"/>
                </a:solidFill>
              </a:rPr>
              <a:t>«Если </a:t>
            </a:r>
            <a:r>
              <a:rPr lang="ru-RU" sz="1600" b="1" i="1" dirty="0">
                <a:solidFill>
                  <a:schemeClr val="tx1"/>
                </a:solidFill>
              </a:rPr>
              <a:t>бы вы верили Моим словам, то какая была бы нужда в настоящем собрании? Если же и спрошу, вы не будете отвечать. Когда вы послушали Меня и уверовали? Когда вы не смолчали на данный вам вопрос? Поэтому скажу только, что отныне не время говорить вам и объяснять, кто Я (ибо если бы вы желали, вы познали бы Меня из совершенных Мной знамений), а отныне время </a:t>
            </a:r>
            <a:r>
              <a:rPr lang="ru-RU" sz="1600" b="1" i="1" dirty="0" smtClean="0">
                <a:solidFill>
                  <a:schemeClr val="tx1"/>
                </a:solidFill>
              </a:rPr>
              <a:t>осуждения».</a:t>
            </a:r>
            <a:endParaRPr lang="ru-RU" sz="1600" b="1" i="1" dirty="0">
              <a:solidFill>
                <a:schemeClr val="tx1"/>
              </a:solidFill>
            </a:endParaRPr>
          </a:p>
        </p:txBody>
      </p:sp>
    </p:spTree>
    <p:extLst>
      <p:ext uri="{BB962C8B-B14F-4D97-AF65-F5344CB8AC3E}">
        <p14:creationId xmlns:p14="http://schemas.microsoft.com/office/powerpoint/2010/main" val="3433772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3"/>
                                        </p:tgtEl>
                                      </p:cBhvr>
                                    </p:animEffect>
                                    <p:set>
                                      <p:cBhvr>
                                        <p:cTn id="29"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pattFill prst="ltUpDiag">
          <a:fgClr>
            <a:schemeClr val="tx1">
              <a:lumMod val="50000"/>
              <a:lumOff val="5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830673453"/>
              </p:ext>
            </p:extLst>
          </p:nvPr>
        </p:nvGraphicFramePr>
        <p:xfrm>
          <a:off x="323528" y="980728"/>
          <a:ext cx="8496944" cy="3352800"/>
        </p:xfrm>
        <a:graphic>
          <a:graphicData uri="http://schemas.openxmlformats.org/drawingml/2006/table">
            <a:tbl>
              <a:tblPr firstRow="1" bandRow="1">
                <a:tableStyleId>{5C22544A-7EE6-4342-B048-85BDC9FD1C3A}</a:tableStyleId>
              </a:tblPr>
              <a:tblGrid>
                <a:gridCol w="8496944"/>
              </a:tblGrid>
              <a:tr h="324000">
                <a:tc>
                  <a:txBody>
                    <a:bodyPr/>
                    <a:lstStyle/>
                    <a:p>
                      <a:pPr algn="ctr"/>
                      <a:r>
                        <a:rPr lang="ru-RU" sz="1600" b="1" kern="1200" dirty="0" smtClean="0">
                          <a:solidFill>
                            <a:schemeClr val="tx1"/>
                          </a:solidFill>
                          <a:effectLst/>
                          <a:latin typeface="+mn-lt"/>
                          <a:ea typeface="+mn-ea"/>
                          <a:cs typeface="+mn-cs"/>
                        </a:rPr>
                        <a:t>Мф. 27,</a:t>
                      </a:r>
                      <a:r>
                        <a:rPr lang="ru-RU" sz="1600" b="1" kern="1200" baseline="0" dirty="0" smtClean="0">
                          <a:solidFill>
                            <a:schemeClr val="tx1"/>
                          </a:solidFill>
                          <a:effectLst/>
                          <a:latin typeface="+mn-lt"/>
                          <a:ea typeface="+mn-ea"/>
                          <a:cs typeface="+mn-cs"/>
                        </a:rPr>
                        <a:t> </a:t>
                      </a:r>
                      <a:r>
                        <a:rPr lang="ru-RU" sz="1600" b="1" kern="1200" dirty="0" smtClean="0">
                          <a:solidFill>
                            <a:schemeClr val="tx1"/>
                          </a:solidFill>
                          <a:effectLst/>
                          <a:latin typeface="+mn-lt"/>
                          <a:ea typeface="+mn-ea"/>
                          <a:cs typeface="+mn-cs"/>
                        </a:rPr>
                        <a:t>3-10</a:t>
                      </a:r>
                      <a:endParaRPr lang="ru-RU" sz="1600" dirty="0">
                        <a:solidFill>
                          <a:schemeClr val="tx1"/>
                        </a:solidFill>
                      </a:endParaRPr>
                    </a:p>
                  </a:txBody>
                  <a:tcPr>
                    <a:solidFill>
                      <a:schemeClr val="bg2">
                        <a:lumMod val="50000"/>
                      </a:schemeClr>
                    </a:solidFill>
                  </a:tcPr>
                </a:tc>
              </a:tr>
              <a:tr h="370840">
                <a:tc>
                  <a:txBody>
                    <a:bodyPr/>
                    <a:lstStyle/>
                    <a:p>
                      <a:r>
                        <a:rPr lang="ru-RU" sz="1600" b="1" dirty="0" smtClean="0"/>
                        <a:t>3. Тогда Иуда, предавший Его, увидев, что Он осужден, и, раскаявшись, возвратил тридцать </a:t>
                      </a:r>
                      <a:r>
                        <a:rPr lang="ru-RU" sz="1600" b="1" dirty="0" err="1" smtClean="0"/>
                        <a:t>сребренников</a:t>
                      </a:r>
                      <a:r>
                        <a:rPr lang="ru-RU" sz="1600" b="1" dirty="0" smtClean="0"/>
                        <a:t> первосвященникам и старейшинам, </a:t>
                      </a:r>
                    </a:p>
                    <a:p>
                      <a:r>
                        <a:rPr lang="ru-RU" sz="1600" b="1" dirty="0" smtClean="0"/>
                        <a:t>4. говоря: согрешил я, предав кровь невинную. Они же сказали ему: что нам до того? смотри сам. </a:t>
                      </a:r>
                    </a:p>
                    <a:p>
                      <a:r>
                        <a:rPr lang="ru-RU" sz="1600" b="1" dirty="0" smtClean="0"/>
                        <a:t>5. И, бросив </a:t>
                      </a:r>
                      <a:r>
                        <a:rPr lang="ru-RU" sz="1600" b="1" dirty="0" err="1" smtClean="0"/>
                        <a:t>сребренники</a:t>
                      </a:r>
                      <a:r>
                        <a:rPr lang="ru-RU" sz="1600" b="1" dirty="0" smtClean="0"/>
                        <a:t> в храме, он вышел, пошел и удавился. </a:t>
                      </a:r>
                    </a:p>
                    <a:p>
                      <a:r>
                        <a:rPr lang="ru-RU" sz="1600" b="1" dirty="0" smtClean="0"/>
                        <a:t>6. Первосвященники, взяв </a:t>
                      </a:r>
                      <a:r>
                        <a:rPr lang="ru-RU" sz="1600" b="1" dirty="0" err="1" smtClean="0"/>
                        <a:t>сребренники</a:t>
                      </a:r>
                      <a:r>
                        <a:rPr lang="ru-RU" sz="1600" b="1" dirty="0" smtClean="0"/>
                        <a:t>, сказали: непозволительно положить их в сокровищницу церковную, потому что это цена крови. </a:t>
                      </a:r>
                    </a:p>
                    <a:p>
                      <a:r>
                        <a:rPr lang="ru-RU" sz="1600" b="1" dirty="0" smtClean="0"/>
                        <a:t>7. Сделав же совещание, купили на них землю горшечника, для погребения странников; </a:t>
                      </a:r>
                    </a:p>
                    <a:p>
                      <a:r>
                        <a:rPr lang="ru-RU" sz="1600" b="1" dirty="0" smtClean="0"/>
                        <a:t>8. посему и называется земля та «землею крови» до сего дня. </a:t>
                      </a:r>
                    </a:p>
                    <a:p>
                      <a:r>
                        <a:rPr lang="ru-RU" sz="1600" b="1" dirty="0" smtClean="0"/>
                        <a:t>9. Тогда сбылось реченное через пророка Иеремию, который говорит: и взяли тридцать </a:t>
                      </a:r>
                      <a:r>
                        <a:rPr lang="ru-RU" sz="1600" b="1" dirty="0" err="1" smtClean="0"/>
                        <a:t>сребренников</a:t>
                      </a:r>
                      <a:r>
                        <a:rPr lang="ru-RU" sz="1600" b="1" dirty="0" smtClean="0"/>
                        <a:t>, цену Оцененного, Которого оценили сыны Израиля, </a:t>
                      </a:r>
                    </a:p>
                    <a:p>
                      <a:r>
                        <a:rPr lang="ru-RU" sz="1600" b="1" dirty="0" smtClean="0"/>
                        <a:t>10. и дали их за землю горшечника, как сказал мне Господь. </a:t>
                      </a:r>
                      <a:endParaRPr lang="ru-RU" sz="1600" b="1" dirty="0"/>
                    </a:p>
                  </a:txBody>
                  <a:tcPr>
                    <a:solidFill>
                      <a:schemeClr val="bg2">
                        <a:lumMod val="90000"/>
                      </a:schemeClr>
                    </a:solidFill>
                  </a:tcPr>
                </a:tc>
              </a:tr>
            </a:tbl>
          </a:graphicData>
        </a:graphic>
      </p:graphicFrame>
      <p:sp>
        <p:nvSpPr>
          <p:cNvPr id="8" name="Скругленный прямоугольник 7"/>
          <p:cNvSpPr/>
          <p:nvPr/>
        </p:nvSpPr>
        <p:spPr>
          <a:xfrm>
            <a:off x="323528" y="2636912"/>
            <a:ext cx="8496944" cy="1728192"/>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«Сознаться в своем грехе пред всеми и бросить сребреники – было делом раскаяния, но удавиться – это дело отчаяния. Иуда узнал все зло, раскаялся и сознался в нем. Но не просил прощения у Того, Кто мог даровать его. Дьявол не допустил его раскаяться пред Христом, против Которого он согрешил, но удалил его еще до раскаяния, так как он не мог переносить угрызений своей совести. Ему следовало прибегнуть к милосердному Христу, а он прибегает к смерти, чтобы скорее освободиться от печальной и отчаянной </a:t>
            </a:r>
            <a:r>
              <a:rPr lang="ru-RU" sz="1600" b="1" i="1" dirty="0" smtClean="0">
                <a:solidFill>
                  <a:schemeClr val="tx1"/>
                </a:solidFill>
              </a:rPr>
              <a:t>жизни».</a:t>
            </a:r>
            <a:endParaRPr lang="ru-RU" sz="1600" b="1" i="1" dirty="0">
              <a:solidFill>
                <a:schemeClr val="tx1"/>
              </a:solidFill>
            </a:endParaRPr>
          </a:p>
        </p:txBody>
      </p:sp>
      <p:sp>
        <p:nvSpPr>
          <p:cNvPr id="3" name="Скругленный прямоугольник 2"/>
          <p:cNvSpPr/>
          <p:nvPr/>
        </p:nvSpPr>
        <p:spPr>
          <a:xfrm>
            <a:off x="323528" y="2636912"/>
            <a:ext cx="8496944" cy="1512168"/>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Знай </a:t>
            </a:r>
            <a:r>
              <a:rPr lang="ru-RU" sz="1600" b="1" i="1" dirty="0">
                <a:solidFill>
                  <a:schemeClr val="tx1"/>
                </a:solidFill>
              </a:rPr>
              <a:t>к тому же и то, что Иуда надел себе на шею петлю, повесившись на каком-то дереве, но так как дерево наклонилось, то он остался жив, ибо Бог хотел сохранить его или для покаяния, или же в </a:t>
            </a:r>
            <a:r>
              <a:rPr lang="ru-RU" sz="1600" b="1" i="1" dirty="0" err="1">
                <a:solidFill>
                  <a:schemeClr val="tx1"/>
                </a:solidFill>
              </a:rPr>
              <a:t>посмех</a:t>
            </a:r>
            <a:r>
              <a:rPr lang="ru-RU" sz="1600" b="1" i="1" dirty="0">
                <a:solidFill>
                  <a:schemeClr val="tx1"/>
                </a:solidFill>
              </a:rPr>
              <a:t> и поношение. Ибо говорят, что он впал в водяную болезнь, так что там, где свободно проходила колесница, он не мог пройти, а впоследствии, упавши ниц, разорвался, или «</a:t>
            </a:r>
            <a:r>
              <a:rPr lang="ru-RU" sz="1600" b="1" i="1" dirty="0" err="1">
                <a:solidFill>
                  <a:schemeClr val="tx1"/>
                </a:solidFill>
              </a:rPr>
              <a:t>проседеся</a:t>
            </a:r>
            <a:r>
              <a:rPr lang="ru-RU" sz="1600" b="1" i="1" dirty="0">
                <a:solidFill>
                  <a:schemeClr val="tx1"/>
                </a:solidFill>
              </a:rPr>
              <a:t>», как говорит Лука в Деяниях (</a:t>
            </a:r>
            <a:r>
              <a:rPr lang="ru-RU" sz="1600" b="1" i="1" dirty="0" err="1">
                <a:solidFill>
                  <a:schemeClr val="tx1"/>
                </a:solidFill>
              </a:rPr>
              <a:t>Деян</a:t>
            </a:r>
            <a:r>
              <a:rPr lang="ru-RU" sz="1600" b="1" i="1" dirty="0">
                <a:solidFill>
                  <a:schemeClr val="tx1"/>
                </a:solidFill>
              </a:rPr>
              <a:t>. 1, 18</a:t>
            </a:r>
            <a:r>
              <a:rPr lang="ru-RU" sz="1600" b="1" i="1" dirty="0" smtClean="0">
                <a:solidFill>
                  <a:schemeClr val="tx1"/>
                </a:solidFill>
              </a:rPr>
              <a:t>)</a:t>
            </a:r>
            <a:r>
              <a:rPr lang="ru-RU" sz="1600" b="1" dirty="0" smtClean="0">
                <a:solidFill>
                  <a:schemeClr val="tx1"/>
                </a:solidFill>
              </a:rPr>
              <a:t>»</a:t>
            </a:r>
            <a:r>
              <a:rPr lang="ru-RU" sz="1600" dirty="0" smtClean="0">
                <a:solidFill>
                  <a:schemeClr val="tx1"/>
                </a:solidFill>
              </a:rPr>
              <a:t>.</a:t>
            </a:r>
            <a:endParaRPr lang="ru-RU" sz="1600" dirty="0">
              <a:solidFill>
                <a:schemeClr val="tx1"/>
              </a:solidFill>
            </a:endParaRPr>
          </a:p>
        </p:txBody>
      </p:sp>
      <p:sp>
        <p:nvSpPr>
          <p:cNvPr id="7" name="Скругленный прямоугольник 6"/>
          <p:cNvSpPr/>
          <p:nvPr/>
        </p:nvSpPr>
        <p:spPr>
          <a:xfrm>
            <a:off x="323528" y="2348880"/>
            <a:ext cx="8496944" cy="936104"/>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«Говоря: </a:t>
            </a:r>
            <a:r>
              <a:rPr lang="ru-RU" sz="1600" b="1" i="1" dirty="0" err="1">
                <a:solidFill>
                  <a:schemeClr val="tx1"/>
                </a:solidFill>
              </a:rPr>
              <a:t>Согреших</a:t>
            </a:r>
            <a:r>
              <a:rPr lang="ru-RU" sz="1600" b="1" i="1" dirty="0">
                <a:solidFill>
                  <a:schemeClr val="tx1"/>
                </a:solidFill>
              </a:rPr>
              <a:t>, предав Кровь неповинную, Иуда свидетельствовал, что Иисус Христос невинно умирает, и иудеи, сказав: что есть нам; ты </a:t>
            </a:r>
            <a:r>
              <a:rPr lang="ru-RU" sz="1600" b="1" i="1" dirty="0" err="1">
                <a:solidFill>
                  <a:schemeClr val="tx1"/>
                </a:solidFill>
              </a:rPr>
              <a:t>узриши</a:t>
            </a:r>
            <a:r>
              <a:rPr lang="ru-RU" sz="1600" b="1" i="1" dirty="0">
                <a:solidFill>
                  <a:schemeClr val="tx1"/>
                </a:solidFill>
              </a:rPr>
              <a:t> – согласились с его свидетельством; таким образом истина была засвидетельствована </a:t>
            </a:r>
            <a:r>
              <a:rPr lang="ru-RU" sz="1600" b="1" i="1" dirty="0" smtClean="0">
                <a:solidFill>
                  <a:schemeClr val="tx1"/>
                </a:solidFill>
              </a:rPr>
              <a:t>врагами».</a:t>
            </a:r>
            <a:endParaRPr lang="ru-RU" sz="1600" b="1" i="1" dirty="0">
              <a:solidFill>
                <a:schemeClr val="tx1"/>
              </a:solidFill>
            </a:endParaRPr>
          </a:p>
        </p:txBody>
      </p:sp>
      <p:sp>
        <p:nvSpPr>
          <p:cNvPr id="4" name="Скругленный прямоугольник 3"/>
          <p:cNvSpPr/>
          <p:nvPr/>
        </p:nvSpPr>
        <p:spPr>
          <a:xfrm>
            <a:off x="2483768" y="260648"/>
            <a:ext cx="4104456" cy="432048"/>
          </a:xfrm>
          <a:prstGeom prst="round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Погибель Иуды Предателя</a:t>
            </a:r>
            <a:endParaRPr lang="ru-RU" sz="2400" dirty="0">
              <a:solidFill>
                <a:schemeClr val="tx1"/>
              </a:solidFill>
            </a:endParaRPr>
          </a:p>
        </p:txBody>
      </p:sp>
      <p:sp>
        <p:nvSpPr>
          <p:cNvPr id="2" name="Скругленный прямоугольник 1"/>
          <p:cNvSpPr/>
          <p:nvPr/>
        </p:nvSpPr>
        <p:spPr>
          <a:xfrm>
            <a:off x="323528" y="4653136"/>
            <a:ext cx="8496944" cy="1584176"/>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a:solidFill>
                  <a:schemeClr val="tx1"/>
                </a:solidFill>
              </a:rPr>
              <a:t>: </a:t>
            </a:r>
            <a:r>
              <a:rPr lang="ru-RU" sz="1500" b="1" i="1" dirty="0">
                <a:solidFill>
                  <a:schemeClr val="tx1"/>
                </a:solidFill>
              </a:rPr>
              <a:t>«Не перенося бесславия в будущем, сам себя лишает жизни, тогда как надлежало ему плакать и умолять Преданного. Некоторые говорят, впрочем, будто Иуда, будучи сребролюбивым, думал, что и серебро он приобретет, продав Христа, и Христос не будет умерщвлен, но избегнет иудеев, как часто избегал. Теперь же, увидев, что Он осужден и приговорен к смерти, раскаялся, потому что дело вышло не так, как он предполагал. По той причине будто бы и удавился, чтоб предварить Иисуса во аде и, умолив Его, получить </a:t>
            </a:r>
            <a:r>
              <a:rPr lang="ru-RU" sz="1500" b="1" i="1" dirty="0" smtClean="0">
                <a:solidFill>
                  <a:schemeClr val="tx1"/>
                </a:solidFill>
              </a:rPr>
              <a:t>спасение».</a:t>
            </a:r>
            <a:endParaRPr lang="ru-RU" sz="1500" b="1" i="1" dirty="0">
              <a:solidFill>
                <a:schemeClr val="tx1"/>
              </a:solidFill>
            </a:endParaRPr>
          </a:p>
        </p:txBody>
      </p:sp>
      <p:sp>
        <p:nvSpPr>
          <p:cNvPr id="6" name="Скругленный прямоугольник 5"/>
          <p:cNvSpPr/>
          <p:nvPr/>
        </p:nvSpPr>
        <p:spPr>
          <a:xfrm>
            <a:off x="323528" y="5013176"/>
            <a:ext cx="8496944" cy="1152128"/>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«увидев, что Иисус Христос осужден иудеями на смерть. Следовало бы ему раскаяться до предательства; но таков уже дьявол: прежде совершения греха он не позволяет видеть зла, чтобы не последовало раскаяние, а после совершения он предоставляет эту возможность, чтобы повергнуть человека в печаль и </a:t>
            </a:r>
            <a:r>
              <a:rPr lang="ru-RU" sz="1600" b="1" i="1" dirty="0" smtClean="0">
                <a:solidFill>
                  <a:schemeClr val="tx1"/>
                </a:solidFill>
              </a:rPr>
              <a:t>отчаяние».</a:t>
            </a:r>
            <a:endParaRPr lang="ru-RU" sz="1600" b="1" i="1" dirty="0">
              <a:solidFill>
                <a:schemeClr val="tx1"/>
              </a:solidFill>
            </a:endParaRPr>
          </a:p>
        </p:txBody>
      </p:sp>
      <p:sp>
        <p:nvSpPr>
          <p:cNvPr id="9" name="Скругленный прямоугольник 8"/>
          <p:cNvSpPr/>
          <p:nvPr/>
        </p:nvSpPr>
        <p:spPr>
          <a:xfrm>
            <a:off x="323528" y="4509120"/>
            <a:ext cx="8496944" cy="1368152"/>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Зах</a:t>
            </a:r>
            <a:r>
              <a:rPr lang="ru-RU" sz="1600" b="1" dirty="0">
                <a:solidFill>
                  <a:schemeClr val="tx1"/>
                </a:solidFill>
              </a:rPr>
              <a:t>. 11, </a:t>
            </a:r>
            <a:r>
              <a:rPr lang="ru-RU" sz="1600" b="1" dirty="0" smtClean="0">
                <a:solidFill>
                  <a:schemeClr val="tx1"/>
                </a:solidFill>
              </a:rPr>
              <a:t>12—13: </a:t>
            </a:r>
            <a:r>
              <a:rPr lang="ru-RU" sz="1600" b="1" i="1" dirty="0" smtClean="0">
                <a:solidFill>
                  <a:schemeClr val="tx1"/>
                </a:solidFill>
              </a:rPr>
              <a:t>«И </a:t>
            </a:r>
            <a:r>
              <a:rPr lang="ru-RU" sz="1600" b="1" i="1" dirty="0">
                <a:solidFill>
                  <a:schemeClr val="tx1"/>
                </a:solidFill>
              </a:rPr>
              <a:t>они отвесят в уплату мне тридцать </a:t>
            </a:r>
            <a:r>
              <a:rPr lang="ru-RU" sz="1600" b="1" i="1" dirty="0" err="1">
                <a:solidFill>
                  <a:schemeClr val="tx1"/>
                </a:solidFill>
              </a:rPr>
              <a:t>сребренников</a:t>
            </a:r>
            <a:r>
              <a:rPr lang="ru-RU" sz="1600" b="1" i="1" dirty="0">
                <a:solidFill>
                  <a:schemeClr val="tx1"/>
                </a:solidFill>
              </a:rPr>
              <a:t>. И сказал мне Господь: брось их в церковное хранилище, — высокая цена, в какую они оценили Меня! И взял я тридцать </a:t>
            </a:r>
            <a:r>
              <a:rPr lang="ru-RU" sz="1600" b="1" i="1" dirty="0" err="1">
                <a:solidFill>
                  <a:schemeClr val="tx1"/>
                </a:solidFill>
              </a:rPr>
              <a:t>сребренников</a:t>
            </a:r>
            <a:r>
              <a:rPr lang="ru-RU" sz="1600" b="1" i="1" dirty="0">
                <a:solidFill>
                  <a:schemeClr val="tx1"/>
                </a:solidFill>
              </a:rPr>
              <a:t> и бросил их в дом Господень для </a:t>
            </a:r>
            <a:r>
              <a:rPr lang="ru-RU" sz="1600" b="1" i="1" dirty="0" smtClean="0">
                <a:solidFill>
                  <a:schemeClr val="tx1"/>
                </a:solidFill>
              </a:rPr>
              <a:t>горшечника». </a:t>
            </a:r>
            <a:r>
              <a:rPr lang="ru-RU" sz="1600" b="1" dirty="0">
                <a:solidFill>
                  <a:schemeClr val="tx1"/>
                </a:solidFill>
              </a:rPr>
              <a:t>Полагают, что указание на Иеремию вместо </a:t>
            </a:r>
            <a:r>
              <a:rPr lang="ru-RU" sz="1600" b="1" dirty="0" err="1">
                <a:solidFill>
                  <a:schemeClr val="tx1"/>
                </a:solidFill>
              </a:rPr>
              <a:t>Захарии</a:t>
            </a:r>
            <a:r>
              <a:rPr lang="ru-RU" sz="1600" b="1" dirty="0">
                <a:solidFill>
                  <a:schemeClr val="tx1"/>
                </a:solidFill>
              </a:rPr>
              <a:t> есть следствие ошибки переписчика, в древнейших же списках сделана ссылка на </a:t>
            </a:r>
            <a:r>
              <a:rPr lang="ru-RU" sz="1600" b="1" dirty="0" err="1">
                <a:solidFill>
                  <a:schemeClr val="tx1"/>
                </a:solidFill>
              </a:rPr>
              <a:t>Захарию</a:t>
            </a:r>
            <a:r>
              <a:rPr lang="ru-RU" sz="1600" b="1" dirty="0">
                <a:solidFill>
                  <a:schemeClr val="tx1"/>
                </a:solidFill>
              </a:rPr>
              <a:t>.</a:t>
            </a:r>
          </a:p>
        </p:txBody>
      </p:sp>
    </p:spTree>
    <p:extLst>
      <p:ext uri="{BB962C8B-B14F-4D97-AF65-F5344CB8AC3E}">
        <p14:creationId xmlns:p14="http://schemas.microsoft.com/office/powerpoint/2010/main" val="3569295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6"/>
                                        </p:tgtEl>
                                      </p:cBhvr>
                                    </p:animEffect>
                                    <p:set>
                                      <p:cBhvr>
                                        <p:cTn id="30" dur="1" fill="hold">
                                          <p:stCondLst>
                                            <p:cond delay="499"/>
                                          </p:stCondLst>
                                        </p:cTn>
                                        <p:tgtEl>
                                          <p:spTgt spid="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ipe(down)">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7"/>
                                        </p:tgtEl>
                                      </p:cBhvr>
                                    </p:animEffect>
                                    <p:set>
                                      <p:cBhvr>
                                        <p:cTn id="40" dur="1" fill="hold">
                                          <p:stCondLst>
                                            <p:cond delay="499"/>
                                          </p:stCondLst>
                                        </p:cTn>
                                        <p:tgtEl>
                                          <p:spTgt spid="7"/>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wipe(down)">
                                      <p:cBhvr>
                                        <p:cTn id="45" dur="500"/>
                                        <p:tgtEl>
                                          <p:spTgt spid="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8"/>
                                        </p:tgtEl>
                                      </p:cBhvr>
                                    </p:animEffect>
                                    <p:set>
                                      <p:cBhvr>
                                        <p:cTn id="50" dur="1" fill="hold">
                                          <p:stCondLst>
                                            <p:cond delay="499"/>
                                          </p:stCondLst>
                                        </p:cTn>
                                        <p:tgtEl>
                                          <p:spTgt spid="8"/>
                                        </p:tgtEl>
                                        <p:attrNameLst>
                                          <p:attrName>style.visibility</p:attrName>
                                        </p:attrNameLst>
                                      </p:cBhvr>
                                      <p:to>
                                        <p:strVal val="hidden"/>
                                      </p:to>
                                    </p:set>
                                  </p:childTnLst>
                                </p:cTn>
                              </p:par>
                            </p:childTnLst>
                          </p:cTn>
                        </p:par>
                        <p:par>
                          <p:cTn id="51" fill="hold">
                            <p:stCondLst>
                              <p:cond delay="500"/>
                            </p:stCondLst>
                            <p:childTnLst>
                              <p:par>
                                <p:cTn id="52" presetID="22" presetClass="entr" presetSubtype="4" fill="hold" grpId="0" nodeType="afterEffect">
                                  <p:stCondLst>
                                    <p:cond delay="0"/>
                                  </p:stCondLst>
                                  <p:childTnLst>
                                    <p:set>
                                      <p:cBhvr>
                                        <p:cTn id="53" dur="1" fill="hold">
                                          <p:stCondLst>
                                            <p:cond delay="0"/>
                                          </p:stCondLst>
                                        </p:cTn>
                                        <p:tgtEl>
                                          <p:spTgt spid="3"/>
                                        </p:tgtEl>
                                        <p:attrNameLst>
                                          <p:attrName>style.visibility</p:attrName>
                                        </p:attrNameLst>
                                      </p:cBhvr>
                                      <p:to>
                                        <p:strVal val="visible"/>
                                      </p:to>
                                    </p:set>
                                    <p:animEffect transition="in" filter="wipe(down)">
                                      <p:cBhvr>
                                        <p:cTn id="54" dur="500"/>
                                        <p:tgtEl>
                                          <p:spTgt spid="3"/>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grpId="1" nodeType="clickEffect">
                                  <p:stCondLst>
                                    <p:cond delay="0"/>
                                  </p:stCondLst>
                                  <p:childTnLst>
                                    <p:animEffect transition="out" filter="fade">
                                      <p:cBhvr>
                                        <p:cTn id="58" dur="500"/>
                                        <p:tgtEl>
                                          <p:spTgt spid="3"/>
                                        </p:tgtEl>
                                      </p:cBhvr>
                                    </p:animEffect>
                                    <p:set>
                                      <p:cBhvr>
                                        <p:cTn id="59" dur="1" fill="hold">
                                          <p:stCondLst>
                                            <p:cond delay="499"/>
                                          </p:stCondLst>
                                        </p:cTn>
                                        <p:tgtEl>
                                          <p:spTgt spid="3"/>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9"/>
                                        </p:tgtEl>
                                        <p:attrNameLst>
                                          <p:attrName>style.visibility</p:attrName>
                                        </p:attrNameLst>
                                      </p:cBhvr>
                                      <p:to>
                                        <p:strVal val="visible"/>
                                      </p:to>
                                    </p:set>
                                    <p:animEffect transition="in" filter="wipe(down)">
                                      <p:cBhvr>
                                        <p:cTn id="64" dur="500"/>
                                        <p:tgtEl>
                                          <p:spTgt spid="9"/>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xit" presetSubtype="0" fill="hold" grpId="1" nodeType="clickEffect">
                                  <p:stCondLst>
                                    <p:cond delay="0"/>
                                  </p:stCondLst>
                                  <p:childTnLst>
                                    <p:animEffect transition="out" filter="fade">
                                      <p:cBhvr>
                                        <p:cTn id="68" dur="500"/>
                                        <p:tgtEl>
                                          <p:spTgt spid="9"/>
                                        </p:tgtEl>
                                      </p:cBhvr>
                                    </p:animEffect>
                                    <p:set>
                                      <p:cBhvr>
                                        <p:cTn id="69"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3" grpId="0" animBg="1"/>
      <p:bldP spid="3" grpId="1" animBg="1"/>
      <p:bldP spid="7" grpId="0" animBg="1"/>
      <p:bldP spid="7" grpId="1" animBg="1"/>
      <p:bldP spid="4" grpId="0" animBg="1"/>
      <p:bldP spid="2" grpId="0" animBg="1"/>
      <p:bldP spid="2" grpId="1" animBg="1"/>
      <p:bldP spid="6" grpId="0" animBg="1"/>
      <p:bldP spid="6" grpId="1" animBg="1"/>
      <p:bldP spid="9" grpId="0" animBg="1"/>
      <p:bldP spid="9"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4009012555"/>
              </p:ext>
            </p:extLst>
          </p:nvPr>
        </p:nvGraphicFramePr>
        <p:xfrm>
          <a:off x="251520" y="1121848"/>
          <a:ext cx="8640959" cy="3099240"/>
        </p:xfrm>
        <a:graphic>
          <a:graphicData uri="http://schemas.openxmlformats.org/drawingml/2006/table">
            <a:tbl>
              <a:tblPr firstRow="1" bandRow="1">
                <a:tableStyleId>{00A15C55-8517-42AA-B614-E9B94910E393}</a:tableStyleId>
              </a:tblPr>
              <a:tblGrid>
                <a:gridCol w="1214019"/>
                <a:gridCol w="1785322"/>
                <a:gridCol w="1285432"/>
                <a:gridCol w="4356186"/>
              </a:tblGrid>
              <a:tr h="288000">
                <a:tc>
                  <a:txBody>
                    <a:bodyPr/>
                    <a:lstStyle/>
                    <a:p>
                      <a:pPr algn="ctr"/>
                      <a:r>
                        <a:rPr lang="ru-RU" sz="1500" b="1" kern="1200" dirty="0" smtClean="0">
                          <a:solidFill>
                            <a:schemeClr val="tx1"/>
                          </a:solidFill>
                          <a:effectLst/>
                        </a:rPr>
                        <a:t>Мф. 27,</a:t>
                      </a:r>
                      <a:r>
                        <a:rPr lang="ru-RU" sz="1500" b="1" kern="1200" baseline="0" dirty="0" smtClean="0">
                          <a:solidFill>
                            <a:schemeClr val="tx1"/>
                          </a:solidFill>
                          <a:effectLst/>
                        </a:rPr>
                        <a:t> </a:t>
                      </a:r>
                      <a:r>
                        <a:rPr lang="ru-RU" sz="1500" b="1" kern="1200" dirty="0" smtClean="0">
                          <a:solidFill>
                            <a:schemeClr val="tx1"/>
                          </a:solidFill>
                          <a:effectLst/>
                        </a:rPr>
                        <a:t>2</a:t>
                      </a:r>
                      <a:endParaRPr lang="ru-RU" sz="1500" b="1" dirty="0">
                        <a:solidFill>
                          <a:schemeClr val="tx1"/>
                        </a:solidFill>
                      </a:endParaRPr>
                    </a:p>
                  </a:txBody>
                  <a:tcPr anchor="ctr"/>
                </a:tc>
                <a:tc>
                  <a:txBody>
                    <a:bodyPr/>
                    <a:lstStyle/>
                    <a:p>
                      <a:pPr algn="ctr"/>
                      <a:r>
                        <a:rPr lang="ru-RU" sz="1500" b="1" kern="1200" dirty="0" err="1" smtClean="0">
                          <a:solidFill>
                            <a:schemeClr val="tx1"/>
                          </a:solidFill>
                          <a:effectLst/>
                        </a:rPr>
                        <a:t>Мк</a:t>
                      </a:r>
                      <a:r>
                        <a:rPr lang="ru-RU" sz="1500" b="1" kern="1200" dirty="0" smtClean="0">
                          <a:solidFill>
                            <a:schemeClr val="tx1"/>
                          </a:solidFill>
                          <a:effectLst/>
                        </a:rPr>
                        <a:t>. 15, 1</a:t>
                      </a:r>
                      <a:endParaRPr lang="ru-RU" sz="1500" b="1" dirty="0">
                        <a:solidFill>
                          <a:schemeClr val="tx1"/>
                        </a:solidFill>
                      </a:endParaRPr>
                    </a:p>
                  </a:txBody>
                  <a:tcPr anchor="ctr"/>
                </a:tc>
                <a:tc>
                  <a:txBody>
                    <a:bodyPr/>
                    <a:lstStyle/>
                    <a:p>
                      <a:pPr algn="ctr"/>
                      <a:r>
                        <a:rPr lang="ru-RU" sz="1500" b="1" u="none" kern="1200" dirty="0" err="1" smtClean="0">
                          <a:solidFill>
                            <a:schemeClr val="tx1"/>
                          </a:solidFill>
                          <a:effectLst/>
                        </a:rPr>
                        <a:t>Лк</a:t>
                      </a:r>
                      <a:r>
                        <a:rPr lang="ru-RU" sz="1500" b="1" u="none" kern="1200" dirty="0" smtClean="0">
                          <a:solidFill>
                            <a:schemeClr val="tx1"/>
                          </a:solidFill>
                          <a:effectLst/>
                        </a:rPr>
                        <a:t>. 23, 1</a:t>
                      </a:r>
                      <a:endParaRPr lang="ru-RU" sz="1500" b="1" u="none" dirty="0">
                        <a:solidFill>
                          <a:schemeClr val="tx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500" b="1" kern="1200" dirty="0" smtClean="0">
                          <a:solidFill>
                            <a:schemeClr val="tx1"/>
                          </a:solidFill>
                          <a:effectLst/>
                        </a:rPr>
                        <a:t>Ин. 18, 28-32 </a:t>
                      </a:r>
                      <a:endParaRPr lang="ru-RU" sz="1500" b="1" dirty="0">
                        <a:solidFill>
                          <a:schemeClr val="tx1"/>
                        </a:solidFill>
                      </a:endParaRPr>
                    </a:p>
                  </a:txBody>
                  <a:tcPr marL="18000" marR="18000" marT="18000" marB="18000"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2. и, связав Его, отвели и предали Его Понтию Пилату, правителю. </a:t>
                      </a:r>
                    </a:p>
                  </a:txBody>
                  <a:tcPr marL="18000" marR="18000" marT="18000" marB="18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1. Немедленно поутру первосвященники со старейшинами и книжниками и весь синедрион составили совещание и, связав Иисуса, отвели и предали Пилату. </a:t>
                      </a:r>
                    </a:p>
                  </a:txBody>
                  <a:tcPr marL="18000" marR="18000" marT="18000" marB="18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1. И поднялось все множество их, и повели Его к Пилату, </a:t>
                      </a:r>
                    </a:p>
                  </a:txBody>
                  <a:tcPr marL="18000" marR="18000" marT="18000" marB="18000"/>
                </a:tc>
                <a:tc>
                  <a:txBody>
                    <a:bodyPr/>
                    <a:lstStyle/>
                    <a:p>
                      <a:r>
                        <a:rPr lang="ru-RU" sz="1500" b="1" dirty="0" smtClean="0">
                          <a:solidFill>
                            <a:schemeClr val="tx1"/>
                          </a:solidFill>
                        </a:rPr>
                        <a:t>28. От </a:t>
                      </a:r>
                      <a:r>
                        <a:rPr lang="ru-RU" sz="1500" b="1" dirty="0" err="1" smtClean="0">
                          <a:solidFill>
                            <a:schemeClr val="tx1"/>
                          </a:solidFill>
                        </a:rPr>
                        <a:t>Каиафы</a:t>
                      </a:r>
                      <a:r>
                        <a:rPr lang="ru-RU" sz="1500" b="1" dirty="0" smtClean="0">
                          <a:solidFill>
                            <a:schemeClr val="tx1"/>
                          </a:solidFill>
                        </a:rPr>
                        <a:t> повели Иисуса </a:t>
                      </a:r>
                      <a:r>
                        <a:rPr lang="ru-RU" sz="1500" b="1" dirty="0" smtClean="0">
                          <a:solidFill>
                            <a:srgbClr val="7030A0"/>
                          </a:solidFill>
                        </a:rPr>
                        <a:t>в преторию</a:t>
                      </a:r>
                      <a:r>
                        <a:rPr lang="ru-RU" sz="1500" b="1" dirty="0" smtClean="0">
                          <a:solidFill>
                            <a:schemeClr val="tx1"/>
                          </a:solidFill>
                        </a:rPr>
                        <a:t>. Было утро; и они не вошли в преторию, чтобы не оскверниться, но чтобы можно было есть пасху. </a:t>
                      </a:r>
                    </a:p>
                    <a:p>
                      <a:r>
                        <a:rPr lang="ru-RU" sz="1500" b="1" dirty="0" smtClean="0">
                          <a:solidFill>
                            <a:schemeClr val="tx1"/>
                          </a:solidFill>
                        </a:rPr>
                        <a:t>29. Пилат вышел к ним и сказал: в чем вы обвиняете Человека Сего? </a:t>
                      </a:r>
                    </a:p>
                    <a:p>
                      <a:r>
                        <a:rPr lang="ru-RU" sz="1500" b="1" dirty="0" smtClean="0">
                          <a:solidFill>
                            <a:schemeClr val="tx1"/>
                          </a:solidFill>
                        </a:rPr>
                        <a:t>30. Они сказали ему в ответ: если бы Он не был злодей, мы не предали бы Его тебе. </a:t>
                      </a:r>
                    </a:p>
                    <a:p>
                      <a:r>
                        <a:rPr lang="ru-RU" sz="1500" b="1" dirty="0" smtClean="0">
                          <a:solidFill>
                            <a:schemeClr val="tx1"/>
                          </a:solidFill>
                        </a:rPr>
                        <a:t>31. Пилат сказал им: возьмите Его вы, и по закону вашему судите Его. Иудеи сказали ему: нам не позволено предавать смерти никого, —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32. да сбудется слово </a:t>
                      </a:r>
                      <a:r>
                        <a:rPr lang="ru-RU" sz="1500" b="1" dirty="0" err="1" smtClean="0">
                          <a:solidFill>
                            <a:schemeClr val="tx1"/>
                          </a:solidFill>
                        </a:rPr>
                        <a:t>Иисусово</a:t>
                      </a:r>
                      <a:r>
                        <a:rPr lang="ru-RU" sz="1500" b="1" dirty="0" smtClean="0">
                          <a:solidFill>
                            <a:schemeClr val="tx1"/>
                          </a:solidFill>
                        </a:rPr>
                        <a:t>, которое сказал Он, давая разуметь, какою смертью Он умрет. </a:t>
                      </a:r>
                    </a:p>
                  </a:txBody>
                  <a:tcPr marL="18000" marR="18000" marT="18000" marB="18000"/>
                </a:tc>
              </a:tr>
            </a:tbl>
          </a:graphicData>
        </a:graphic>
      </p:graphicFrame>
      <p:sp>
        <p:nvSpPr>
          <p:cNvPr id="9" name="Скругленный прямоугольник 8"/>
          <p:cNvSpPr/>
          <p:nvPr/>
        </p:nvSpPr>
        <p:spPr>
          <a:xfrm>
            <a:off x="4572000" y="3501008"/>
            <a:ext cx="4320480" cy="216024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a:solidFill>
                  <a:schemeClr val="tx1"/>
                </a:solidFill>
              </a:rPr>
              <a:t>«Так как вы присваиваете суд самим себе и хвалитесь, что никогда не поступали бы </a:t>
            </a:r>
            <a:r>
              <a:rPr lang="ru-RU" sz="1500" b="1" i="1" dirty="0" smtClean="0">
                <a:solidFill>
                  <a:schemeClr val="tx1"/>
                </a:solidFill>
              </a:rPr>
              <a:t>несправедливо, </a:t>
            </a:r>
            <a:r>
              <a:rPr lang="ru-RU" sz="1500" b="1" i="1" dirty="0">
                <a:solidFill>
                  <a:schemeClr val="tx1"/>
                </a:solidFill>
              </a:rPr>
              <a:t>то возьмите Его сами и судите. Если же вы привели Его ко мне и делу Его придаете вид суда (законную форму), то необходимо высказать, в чем Этот Человек виноват. Итак, судите Его вы, ибо я не могу быть таким </a:t>
            </a:r>
            <a:r>
              <a:rPr lang="ru-RU" sz="1500" b="1" i="1" dirty="0" err="1">
                <a:solidFill>
                  <a:schemeClr val="tx1"/>
                </a:solidFill>
              </a:rPr>
              <a:t>судьею</a:t>
            </a:r>
            <a:r>
              <a:rPr lang="ru-RU" sz="1500" b="1" i="1" dirty="0">
                <a:solidFill>
                  <a:schemeClr val="tx1"/>
                </a:solidFill>
              </a:rPr>
              <a:t>; если закон ваш наказывает без вины, то судите </a:t>
            </a:r>
            <a:r>
              <a:rPr lang="ru-RU" sz="1500" b="1" i="1" dirty="0" smtClean="0">
                <a:solidFill>
                  <a:schemeClr val="tx1"/>
                </a:solidFill>
              </a:rPr>
              <a:t>сами».</a:t>
            </a:r>
            <a:endParaRPr lang="ru-RU" sz="1500" b="1" i="1" dirty="0">
              <a:solidFill>
                <a:schemeClr val="tx1"/>
              </a:solidFill>
            </a:endParaRPr>
          </a:p>
        </p:txBody>
      </p:sp>
      <p:sp>
        <p:nvSpPr>
          <p:cNvPr id="8" name="Скругленный прямоугольник 7"/>
          <p:cNvSpPr/>
          <p:nvPr/>
        </p:nvSpPr>
        <p:spPr>
          <a:xfrm>
            <a:off x="4572000" y="2204864"/>
            <a:ext cx="4320480" cy="100811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«Какое безумие! Когда убивают несправедливо, не думают, что они оскверняются. А войти в судилище считают для себя </a:t>
            </a:r>
            <a:r>
              <a:rPr lang="ru-RU" sz="1600" b="1" i="1" dirty="0" smtClean="0">
                <a:solidFill>
                  <a:schemeClr val="tx1"/>
                </a:solidFill>
              </a:rPr>
              <a:t>осквернением».</a:t>
            </a:r>
            <a:endParaRPr lang="ru-RU" sz="1600" b="1" i="1" dirty="0">
              <a:solidFill>
                <a:schemeClr val="tx1"/>
              </a:solidFill>
            </a:endParaRPr>
          </a:p>
        </p:txBody>
      </p:sp>
      <p:sp>
        <p:nvSpPr>
          <p:cNvPr id="2" name="Скругленный прямоугольник 1"/>
          <p:cNvSpPr/>
          <p:nvPr/>
        </p:nvSpPr>
        <p:spPr>
          <a:xfrm>
            <a:off x="2699792" y="260648"/>
            <a:ext cx="3816424"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a:solidFill>
                  <a:schemeClr val="tx1"/>
                </a:solidFill>
              </a:rPr>
              <a:t>Христос на суде у Пилата</a:t>
            </a:r>
            <a:endParaRPr lang="ru-RU" sz="2400" dirty="0">
              <a:solidFill>
                <a:schemeClr val="tx1"/>
              </a:solidFill>
            </a:endParaRPr>
          </a:p>
        </p:txBody>
      </p:sp>
      <p:sp>
        <p:nvSpPr>
          <p:cNvPr id="3" name="Скругленный прямоугольник 2"/>
          <p:cNvSpPr/>
          <p:nvPr/>
        </p:nvSpPr>
        <p:spPr>
          <a:xfrm>
            <a:off x="467544" y="4509120"/>
            <a:ext cx="8280920" cy="57606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Претория - судебная палата </a:t>
            </a:r>
            <a:r>
              <a:rPr lang="ru-RU" sz="1600" b="1" dirty="0">
                <a:solidFill>
                  <a:schemeClr val="tx1"/>
                </a:solidFill>
              </a:rPr>
              <a:t>римского правителя, вероятно, в крепости или близ крепости </a:t>
            </a:r>
            <a:r>
              <a:rPr lang="ru-RU" sz="1600" b="1" dirty="0" err="1">
                <a:solidFill>
                  <a:schemeClr val="tx1"/>
                </a:solidFill>
              </a:rPr>
              <a:t>Антониевой</a:t>
            </a:r>
            <a:r>
              <a:rPr lang="ru-RU" sz="1600" b="1" dirty="0">
                <a:solidFill>
                  <a:schemeClr val="tx1"/>
                </a:solidFill>
              </a:rPr>
              <a:t> на северо-западе от храма, в которой помещался римский гарнизон. </a:t>
            </a:r>
            <a:endParaRPr lang="ru-RU" sz="1600" b="1" dirty="0">
              <a:solidFill>
                <a:schemeClr val="tx1"/>
              </a:solidFill>
            </a:endParaRPr>
          </a:p>
        </p:txBody>
      </p:sp>
      <p:sp>
        <p:nvSpPr>
          <p:cNvPr id="4" name="Скругленный прямоугольник 3"/>
          <p:cNvSpPr/>
          <p:nvPr/>
        </p:nvSpPr>
        <p:spPr>
          <a:xfrm>
            <a:off x="323528" y="4941168"/>
            <a:ext cx="8496944" cy="180020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«Понтий </a:t>
            </a:r>
            <a:r>
              <a:rPr lang="ru-RU" sz="1600" b="1" i="1" dirty="0">
                <a:solidFill>
                  <a:schemeClr val="tx1"/>
                </a:solidFill>
              </a:rPr>
              <a:t>Пилат, был пятым прокуратором, или правителем Иудеи. Он получил назначение на эту должность в 26 г. по </a:t>
            </a:r>
            <a:r>
              <a:rPr lang="ru-RU" sz="1600" b="1" i="1" dirty="0" smtClean="0">
                <a:solidFill>
                  <a:schemeClr val="tx1"/>
                </a:solidFill>
              </a:rPr>
              <a:t>Р.Х. </a:t>
            </a:r>
            <a:r>
              <a:rPr lang="ru-RU" sz="1600" b="1" i="1" dirty="0">
                <a:solidFill>
                  <a:schemeClr val="tx1"/>
                </a:solidFill>
              </a:rPr>
              <a:t>от римского </a:t>
            </a:r>
            <a:r>
              <a:rPr lang="ru-RU" sz="1600" b="1" i="1" dirty="0" err="1">
                <a:solidFill>
                  <a:schemeClr val="tx1"/>
                </a:solidFill>
              </a:rPr>
              <a:t>имп</a:t>
            </a:r>
            <a:r>
              <a:rPr lang="ru-RU" sz="1600" b="1" i="1" dirty="0">
                <a:solidFill>
                  <a:schemeClr val="tx1"/>
                </a:solidFill>
              </a:rPr>
              <a:t>. </a:t>
            </a:r>
            <a:r>
              <a:rPr lang="ru-RU" sz="1600" b="1" i="1" dirty="0" err="1">
                <a:solidFill>
                  <a:schemeClr val="tx1"/>
                </a:solidFill>
              </a:rPr>
              <a:t>Тиверия</a:t>
            </a:r>
            <a:r>
              <a:rPr lang="ru-RU" sz="1600" b="1" i="1" dirty="0">
                <a:solidFill>
                  <a:schemeClr val="tx1"/>
                </a:solidFill>
              </a:rPr>
              <a:t>. Человек гордый, надменный и жестокий, но вместе с тем малодушный и трусливый, он ненавидел иудеев и, в свою очередь, был ненавидим ими. Вскоре после распятия Христова он был вызван в Рим на суд, заточен в </a:t>
            </a:r>
            <a:r>
              <a:rPr lang="ru-RU" sz="1600" b="1" i="1" dirty="0" err="1">
                <a:solidFill>
                  <a:schemeClr val="tx1"/>
                </a:solidFill>
              </a:rPr>
              <a:t>Виенне</a:t>
            </a:r>
            <a:r>
              <a:rPr lang="ru-RU" sz="1600" b="1" i="1" dirty="0">
                <a:solidFill>
                  <a:schemeClr val="tx1"/>
                </a:solidFill>
              </a:rPr>
              <a:t> (в южной Галлии) и там кончил жизнь самоубийством. Прокураторы обычно жили в </a:t>
            </a:r>
            <a:r>
              <a:rPr lang="ru-RU" sz="1600" b="1" i="1" dirty="0" err="1">
                <a:solidFill>
                  <a:schemeClr val="tx1"/>
                </a:solidFill>
              </a:rPr>
              <a:t>Кесарии</a:t>
            </a:r>
            <a:r>
              <a:rPr lang="ru-RU" sz="1600" b="1" i="1" dirty="0">
                <a:solidFill>
                  <a:schemeClr val="tx1"/>
                </a:solidFill>
              </a:rPr>
              <a:t>, но на праздник Пасхи для наблюдения за порядком переселялись в Иерусалим</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467544" y="5373216"/>
            <a:ext cx="8352928" cy="115212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«Ведут Его в преторию, потому что сами не имели власти умерщвлять, так как они находились под владычеством римлян. При этом они боялись, чтобы впоследствии не подвергнуться суду и наказанию за то, что умертвили без </a:t>
            </a:r>
            <a:r>
              <a:rPr lang="ru-RU" sz="1600" b="1" i="1" dirty="0" smtClean="0">
                <a:solidFill>
                  <a:schemeClr val="tx1"/>
                </a:solidFill>
              </a:rPr>
              <a:t>суда».</a:t>
            </a:r>
            <a:endParaRPr lang="ru-RU" sz="1600" b="1" i="1" dirty="0">
              <a:solidFill>
                <a:schemeClr val="tx1"/>
              </a:solidFill>
            </a:endParaRPr>
          </a:p>
        </p:txBody>
      </p:sp>
      <p:sp>
        <p:nvSpPr>
          <p:cNvPr id="10" name="Скругленный прямоугольник 9"/>
          <p:cNvSpPr/>
          <p:nvPr/>
        </p:nvSpPr>
        <p:spPr>
          <a:xfrm>
            <a:off x="4572000" y="4365104"/>
            <a:ext cx="4320480" cy="237626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«Дабы </a:t>
            </a:r>
            <a:r>
              <a:rPr lang="ru-RU" sz="1500" b="1" i="1" dirty="0">
                <a:solidFill>
                  <a:schemeClr val="tx1"/>
                </a:solidFill>
              </a:rPr>
              <a:t>Господь был распят, и смерть Его была позорнее, и разгласили Его проклятым, для этого они притворно говорят, что им не позволено никого убивать. А как Стефана побивали камнями? Но я сказал, что они говорят так потому, что желают, чтобы Господь был распят. Они как бы так сказали: нам не позволено никого умерщвлять на кресте, но нам желательно, чтобы Этот был </a:t>
            </a:r>
            <a:r>
              <a:rPr lang="ru-RU" sz="1500" b="1" i="1" dirty="0" smtClean="0">
                <a:solidFill>
                  <a:schemeClr val="tx1"/>
                </a:solidFill>
              </a:rPr>
              <a:t>распят».</a:t>
            </a:r>
            <a:endParaRPr lang="ru-RU" sz="1500" b="1" i="1" dirty="0">
              <a:solidFill>
                <a:schemeClr val="tx1"/>
              </a:solidFill>
            </a:endParaRPr>
          </a:p>
        </p:txBody>
      </p:sp>
    </p:spTree>
    <p:extLst>
      <p:ext uri="{BB962C8B-B14F-4D97-AF65-F5344CB8AC3E}">
        <p14:creationId xmlns:p14="http://schemas.microsoft.com/office/powerpoint/2010/main" val="3559769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4"/>
                                        </p:tgtEl>
                                      </p:cBhvr>
                                    </p:animEffect>
                                    <p:set>
                                      <p:cBhvr>
                                        <p:cTn id="20" dur="1" fill="hold">
                                          <p:stCondLst>
                                            <p:cond delay="499"/>
                                          </p:stCondLst>
                                        </p:cTn>
                                        <p:tgtEl>
                                          <p:spTgt spid="4"/>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ipe(down)">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7"/>
                                        </p:tgtEl>
                                      </p:cBhvr>
                                    </p:animEffect>
                                    <p:set>
                                      <p:cBhvr>
                                        <p:cTn id="40" dur="1" fill="hold">
                                          <p:stCondLst>
                                            <p:cond delay="499"/>
                                          </p:stCondLst>
                                        </p:cTn>
                                        <p:tgtEl>
                                          <p:spTgt spid="7"/>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wipe(down)">
                                      <p:cBhvr>
                                        <p:cTn id="45" dur="500"/>
                                        <p:tgtEl>
                                          <p:spTgt spid="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8"/>
                                        </p:tgtEl>
                                      </p:cBhvr>
                                    </p:animEffect>
                                    <p:set>
                                      <p:cBhvr>
                                        <p:cTn id="50" dur="1" fill="hold">
                                          <p:stCondLst>
                                            <p:cond delay="499"/>
                                          </p:stCondLst>
                                        </p:cTn>
                                        <p:tgtEl>
                                          <p:spTgt spid="8"/>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wipe(down)">
                                      <p:cBhvr>
                                        <p:cTn id="55" dur="500"/>
                                        <p:tgtEl>
                                          <p:spTgt spid="9"/>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9"/>
                                        </p:tgtEl>
                                      </p:cBhvr>
                                    </p:animEffect>
                                    <p:set>
                                      <p:cBhvr>
                                        <p:cTn id="60" dur="1" fill="hold">
                                          <p:stCondLst>
                                            <p:cond delay="499"/>
                                          </p:stCondLst>
                                        </p:cTn>
                                        <p:tgtEl>
                                          <p:spTgt spid="9"/>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10"/>
                                        </p:tgtEl>
                                        <p:attrNameLst>
                                          <p:attrName>style.visibility</p:attrName>
                                        </p:attrNameLst>
                                      </p:cBhvr>
                                      <p:to>
                                        <p:strVal val="visible"/>
                                      </p:to>
                                    </p:set>
                                    <p:animEffect transition="in" filter="wipe(down)">
                                      <p:cBhvr>
                                        <p:cTn id="65" dur="500"/>
                                        <p:tgtEl>
                                          <p:spTgt spid="10"/>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10"/>
                                        </p:tgtEl>
                                      </p:cBhvr>
                                    </p:animEffect>
                                    <p:set>
                                      <p:cBhvr>
                                        <p:cTn id="70"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8" grpId="0" animBg="1"/>
      <p:bldP spid="8" grpId="1" animBg="1"/>
      <p:bldP spid="2" grpId="0" animBg="1"/>
      <p:bldP spid="3" grpId="0" animBg="1"/>
      <p:bldP spid="3" grpId="1" animBg="1"/>
      <p:bldP spid="4" grpId="0" animBg="1"/>
      <p:bldP spid="4" grpId="1" animBg="1"/>
      <p:bldP spid="7" grpId="0" animBg="1"/>
      <p:bldP spid="7" grpId="1" animBg="1"/>
      <p:bldP spid="10" grpId="0" animBg="1"/>
      <p:bldP spid="1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027325258"/>
              </p:ext>
            </p:extLst>
          </p:nvPr>
        </p:nvGraphicFramePr>
        <p:xfrm>
          <a:off x="179512" y="836712"/>
          <a:ext cx="8784976" cy="4242240"/>
        </p:xfrm>
        <a:graphic>
          <a:graphicData uri="http://schemas.openxmlformats.org/drawingml/2006/table">
            <a:tbl>
              <a:tblPr firstRow="1" bandRow="1">
                <a:tableStyleId>{00A15C55-8517-42AA-B614-E9B94910E393}</a:tableStyleId>
              </a:tblPr>
              <a:tblGrid>
                <a:gridCol w="1224136"/>
                <a:gridCol w="1224136"/>
                <a:gridCol w="1584176"/>
                <a:gridCol w="4752528"/>
              </a:tblGrid>
              <a:tr h="288000">
                <a:tc>
                  <a:txBody>
                    <a:bodyPr/>
                    <a:lstStyle/>
                    <a:p>
                      <a:pPr algn="ctr"/>
                      <a:r>
                        <a:rPr lang="ru-RU" sz="1500" b="1" kern="1200" dirty="0" smtClean="0">
                          <a:solidFill>
                            <a:schemeClr val="tx1"/>
                          </a:solidFill>
                          <a:effectLst/>
                        </a:rPr>
                        <a:t>Мф. 27,</a:t>
                      </a:r>
                      <a:r>
                        <a:rPr lang="ru-RU" sz="1500" b="1" kern="1200" baseline="0" dirty="0" smtClean="0">
                          <a:solidFill>
                            <a:schemeClr val="tx1"/>
                          </a:solidFill>
                          <a:effectLst/>
                        </a:rPr>
                        <a:t> </a:t>
                      </a:r>
                      <a:r>
                        <a:rPr lang="ru-RU" sz="1500" b="1" kern="1200" baseline="0" dirty="0" smtClean="0">
                          <a:solidFill>
                            <a:schemeClr val="tx1"/>
                          </a:solidFill>
                          <a:effectLst/>
                        </a:rPr>
                        <a:t>11</a:t>
                      </a:r>
                      <a:endParaRPr lang="ru-RU" sz="1500" b="1" dirty="0">
                        <a:solidFill>
                          <a:schemeClr val="tx1"/>
                        </a:solidFill>
                      </a:endParaRPr>
                    </a:p>
                  </a:txBody>
                  <a:tcPr/>
                </a:tc>
                <a:tc>
                  <a:txBody>
                    <a:bodyPr/>
                    <a:lstStyle/>
                    <a:p>
                      <a:pPr algn="ctr"/>
                      <a:r>
                        <a:rPr lang="ru-RU" sz="1500" b="1" kern="1200" dirty="0" err="1" smtClean="0">
                          <a:solidFill>
                            <a:schemeClr val="tx1"/>
                          </a:solidFill>
                          <a:effectLst/>
                        </a:rPr>
                        <a:t>Мк</a:t>
                      </a:r>
                      <a:r>
                        <a:rPr lang="ru-RU" sz="1500" b="1" kern="1200" dirty="0" smtClean="0">
                          <a:solidFill>
                            <a:schemeClr val="tx1"/>
                          </a:solidFill>
                          <a:effectLst/>
                        </a:rPr>
                        <a:t>. 15, </a:t>
                      </a:r>
                      <a:r>
                        <a:rPr lang="ru-RU" sz="1500" b="1" kern="1200" dirty="0" smtClean="0">
                          <a:solidFill>
                            <a:schemeClr val="tx1"/>
                          </a:solidFill>
                          <a:effectLst/>
                        </a:rPr>
                        <a:t>2</a:t>
                      </a:r>
                      <a:endParaRPr lang="ru-RU" sz="1500" b="1" dirty="0">
                        <a:solidFill>
                          <a:schemeClr val="tx1"/>
                        </a:solidFill>
                      </a:endParaRPr>
                    </a:p>
                  </a:txBody>
                  <a:tcPr/>
                </a:tc>
                <a:tc>
                  <a:txBody>
                    <a:bodyPr/>
                    <a:lstStyle/>
                    <a:p>
                      <a:pPr algn="ctr"/>
                      <a:r>
                        <a:rPr lang="ru-RU" sz="1500" b="1" u="none" kern="1200" dirty="0" err="1" smtClean="0">
                          <a:solidFill>
                            <a:schemeClr val="tx1"/>
                          </a:solidFill>
                          <a:effectLst/>
                        </a:rPr>
                        <a:t>Лк</a:t>
                      </a:r>
                      <a:r>
                        <a:rPr lang="ru-RU" sz="1500" b="1" u="none" kern="1200" dirty="0" smtClean="0">
                          <a:solidFill>
                            <a:schemeClr val="tx1"/>
                          </a:solidFill>
                          <a:effectLst/>
                        </a:rPr>
                        <a:t>. 23, </a:t>
                      </a:r>
                      <a:r>
                        <a:rPr lang="ru-RU" sz="1500" b="1" u="none" kern="1200" dirty="0" smtClean="0">
                          <a:solidFill>
                            <a:schemeClr val="tx1"/>
                          </a:solidFill>
                          <a:effectLst/>
                        </a:rPr>
                        <a:t>2-3</a:t>
                      </a:r>
                      <a:endParaRPr lang="ru-RU" sz="1500" b="1" u="none"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500" b="1" kern="1200" dirty="0" smtClean="0">
                          <a:solidFill>
                            <a:schemeClr val="tx1"/>
                          </a:solidFill>
                          <a:effectLst/>
                        </a:rPr>
                        <a:t>Ин. 18, </a:t>
                      </a:r>
                      <a:r>
                        <a:rPr lang="ru-RU" sz="1500" b="1" kern="1200" dirty="0" smtClean="0">
                          <a:solidFill>
                            <a:schemeClr val="tx1"/>
                          </a:solidFill>
                          <a:effectLst/>
                        </a:rPr>
                        <a:t>33-38 </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11. Иисус же стал пред правителем. И спросил Его правитель: Ты Царь Иудейский? Иисус сказал ему: ты говоришь. </a:t>
                      </a:r>
                    </a:p>
                    <a:p>
                      <a:endParaRPr lang="ru-RU" sz="1500" b="1" dirty="0">
                        <a:solidFill>
                          <a:schemeClr val="tx1"/>
                        </a:solidFill>
                      </a:endParaRPr>
                    </a:p>
                  </a:txBody>
                  <a:tcPr marL="18000" marR="18000" marT="18000" marB="18000"/>
                </a:tc>
                <a:tc>
                  <a:txBody>
                    <a:bodyPr/>
                    <a:lstStyle/>
                    <a:p>
                      <a:r>
                        <a:rPr lang="ru-RU" sz="1500" b="1" dirty="0" smtClean="0">
                          <a:solidFill>
                            <a:schemeClr val="tx1"/>
                          </a:solidFill>
                        </a:rPr>
                        <a:t>2. Пилат спросил Его: Ты Царь Иудейский? Он же сказал ему в ответ: ты говоришь. </a:t>
                      </a:r>
                    </a:p>
                  </a:txBody>
                  <a:tcPr marL="18000" marR="18000" marT="18000" marB="18000"/>
                </a:tc>
                <a:tc>
                  <a:txBody>
                    <a:bodyPr/>
                    <a:lstStyle/>
                    <a:p>
                      <a:r>
                        <a:rPr lang="ru-RU" sz="1500" b="1" dirty="0" smtClean="0">
                          <a:solidFill>
                            <a:schemeClr val="tx1"/>
                          </a:solidFill>
                        </a:rPr>
                        <a:t>2. и начали обвинять Его, говоря: мы нашли, что </a:t>
                      </a:r>
                      <a:r>
                        <a:rPr lang="ru-RU" sz="1500" b="1" dirty="0" smtClean="0">
                          <a:solidFill>
                            <a:srgbClr val="7030A0"/>
                          </a:solidFill>
                        </a:rPr>
                        <a:t>Он развращает народ наш и запрещает давать подать кесарю, называя Себя Христом Царем</a:t>
                      </a:r>
                      <a:r>
                        <a:rPr lang="ru-RU" sz="1500" b="1" dirty="0" smtClean="0">
                          <a:solidFill>
                            <a:schemeClr val="tx1"/>
                          </a:solidFill>
                        </a:rPr>
                        <a:t>. </a:t>
                      </a:r>
                    </a:p>
                    <a:p>
                      <a:r>
                        <a:rPr lang="ru-RU" sz="1500" b="1" dirty="0" smtClean="0">
                          <a:solidFill>
                            <a:schemeClr val="tx1"/>
                          </a:solidFill>
                        </a:rPr>
                        <a:t>3. Пилат спросил Его: Ты Царь Иудейский? Он сказал ему в ответ: ты говоришь.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33. Тогда Пилат опять вошел в преторию, и призвал Иисуса, и сказал Ему: Ты Царь Иудейский? </a:t>
                      </a:r>
                    </a:p>
                    <a:p>
                      <a:r>
                        <a:rPr lang="ru-RU" sz="1500" b="1" dirty="0" smtClean="0">
                          <a:solidFill>
                            <a:schemeClr val="tx1"/>
                          </a:solidFill>
                        </a:rPr>
                        <a:t>34. Иисус отвечал ему: от себя ли ты говоришь это, или другие сказали тебе о Мне? </a:t>
                      </a:r>
                    </a:p>
                    <a:p>
                      <a:r>
                        <a:rPr lang="ru-RU" sz="1500" b="1" dirty="0" smtClean="0">
                          <a:solidFill>
                            <a:schemeClr val="tx1"/>
                          </a:solidFill>
                        </a:rPr>
                        <a:t>35. Пилат отвечал: разве я Иудей? Твой народ и первосвященники предали Тебя мне; что Ты сделал? </a:t>
                      </a:r>
                    </a:p>
                    <a:p>
                      <a:r>
                        <a:rPr lang="ru-RU" sz="1500" b="1" dirty="0" smtClean="0">
                          <a:solidFill>
                            <a:schemeClr val="tx1"/>
                          </a:solidFill>
                        </a:rPr>
                        <a:t>36. Иисус отвечал: Царство Мое не от мира сего; если бы от мира сего было Царство Мое, то служители Мои подвизались бы за Меня, чтобы Я не был предан Иудеям; но ныне Царство Мое не отсюда. </a:t>
                      </a:r>
                    </a:p>
                    <a:p>
                      <a:r>
                        <a:rPr lang="ru-RU" sz="1500" b="1" dirty="0" smtClean="0">
                          <a:solidFill>
                            <a:schemeClr val="tx1"/>
                          </a:solidFill>
                        </a:rPr>
                        <a:t>37. Пилат сказал Ему: итак Ты Царь? Иисус отвечал: ты говоришь, что Я Царь. Я на то родился и на то пришел в мир, чтобы свидетельствовать о истине; всякий, кто от истины, слушает гласа Моего. </a:t>
                      </a:r>
                    </a:p>
                    <a:p>
                      <a:r>
                        <a:rPr lang="ru-RU" sz="1500" b="1" dirty="0" smtClean="0">
                          <a:solidFill>
                            <a:schemeClr val="tx1"/>
                          </a:solidFill>
                        </a:rPr>
                        <a:t>38. Пилат сказал Ему: что есть истина? И, сказав это, опять вышел к Иудеям и сказал им: </a:t>
                      </a:r>
                      <a:r>
                        <a:rPr lang="ru-RU" sz="1500" b="1" dirty="0" smtClean="0">
                          <a:solidFill>
                            <a:srgbClr val="FF0000"/>
                          </a:solidFill>
                        </a:rPr>
                        <a:t>я никакой вины не нахожу в Нем. </a:t>
                      </a:r>
                    </a:p>
                  </a:txBody>
                  <a:tcPr marL="18000" marR="18000" marT="18000" marB="18000"/>
                </a:tc>
              </a:tr>
            </a:tbl>
          </a:graphicData>
        </a:graphic>
      </p:graphicFrame>
      <p:sp>
        <p:nvSpPr>
          <p:cNvPr id="10" name="Скругленный прямоугольник 9"/>
          <p:cNvSpPr/>
          <p:nvPr/>
        </p:nvSpPr>
        <p:spPr>
          <a:xfrm>
            <a:off x="179512" y="4869160"/>
            <a:ext cx="8856984" cy="187220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Глатков</a:t>
            </a:r>
            <a:r>
              <a:rPr lang="ru-RU" sz="1600" b="1" dirty="0">
                <a:solidFill>
                  <a:schemeClr val="tx1"/>
                </a:solidFill>
              </a:rPr>
              <a:t>: </a:t>
            </a:r>
            <a:r>
              <a:rPr lang="ru-RU" sz="1600" b="1" i="1" dirty="0" smtClean="0">
                <a:solidFill>
                  <a:schemeClr val="tx1"/>
                </a:solidFill>
              </a:rPr>
              <a:t>«</a:t>
            </a:r>
            <a:r>
              <a:rPr lang="ru-RU" sz="1600" b="1" i="1" dirty="0">
                <a:solidFill>
                  <a:schemeClr val="tx1"/>
                </a:solidFill>
              </a:rPr>
              <a:t>Царство Мое, — отвечал Христос, — не такое, как царства мира сего. Если бы оно было похоже на эти известные тебе царства, то у Меня были бы подданные, которые вступились бы за Меня и не допустили бы, чтобы Я был предан синедриону. И они могли бы быть у Меня, если бы Я, например, захотел воспользоваться той торжественной встречей Меня в Иерусалиме, о которой и ты, конечно, знаешь. Но Я отклонил от Себя все, что только могло бы придать Моему Царству хотя малейшее сходство с существующими царствами мира сего, потому что Царство Мое не от мира </a:t>
            </a:r>
            <a:r>
              <a:rPr lang="ru-RU" sz="1600" b="1" i="1" dirty="0" smtClean="0">
                <a:solidFill>
                  <a:schemeClr val="tx1"/>
                </a:solidFill>
              </a:rPr>
              <a:t>сего».</a:t>
            </a:r>
            <a:endParaRPr lang="ru-RU" sz="1600" b="1" i="1" dirty="0">
              <a:solidFill>
                <a:schemeClr val="tx1"/>
              </a:solidFill>
            </a:endParaRPr>
          </a:p>
        </p:txBody>
      </p:sp>
      <p:sp>
        <p:nvSpPr>
          <p:cNvPr id="2" name="Скругленный прямоугольник 1"/>
          <p:cNvSpPr/>
          <p:nvPr/>
        </p:nvSpPr>
        <p:spPr>
          <a:xfrm>
            <a:off x="1979712" y="260648"/>
            <a:ext cx="5256584"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Первый допрос Христа у Пилата</a:t>
            </a:r>
            <a:endParaRPr lang="ru-RU" sz="2400" b="1" dirty="0">
              <a:solidFill>
                <a:schemeClr val="tx1"/>
              </a:solidFill>
            </a:endParaRPr>
          </a:p>
        </p:txBody>
      </p:sp>
      <p:sp>
        <p:nvSpPr>
          <p:cNvPr id="3" name="Скругленный прямоугольник 2"/>
          <p:cNvSpPr/>
          <p:nvPr/>
        </p:nvSpPr>
        <p:spPr>
          <a:xfrm>
            <a:off x="179512" y="5301208"/>
            <a:ext cx="8784976" cy="136815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«Надо </a:t>
            </a:r>
            <a:r>
              <a:rPr lang="ru-RU" sz="1600" b="1" i="1" dirty="0">
                <a:solidFill>
                  <a:schemeClr val="tx1"/>
                </a:solidFill>
              </a:rPr>
              <a:t>было знать, каково происхождение этого вопроса – если Пилат сам пришел к нему, то надо было ответить «нет», потому что Христос не был царем в смысле Пилата; если вопрос Пилата – только повторение того, что говорили иудеи, то надо было дать ответ утвердительный, ибо Христос действительно был Царем Истины. Христос не был политическим царем иудейским, но был теократическим царем </a:t>
            </a:r>
            <a:r>
              <a:rPr lang="ru-RU" sz="1600" b="1" i="1" dirty="0" smtClean="0">
                <a:solidFill>
                  <a:schemeClr val="tx1"/>
                </a:solidFill>
              </a:rPr>
              <a:t>вселенной».</a:t>
            </a:r>
            <a:endParaRPr lang="ru-RU" sz="1600" b="1" i="1" dirty="0">
              <a:solidFill>
                <a:schemeClr val="tx1"/>
              </a:solidFill>
            </a:endParaRPr>
          </a:p>
        </p:txBody>
      </p:sp>
      <p:sp>
        <p:nvSpPr>
          <p:cNvPr id="5" name="Скругленный прямоугольник 4"/>
          <p:cNvSpPr/>
          <p:nvPr/>
        </p:nvSpPr>
        <p:spPr>
          <a:xfrm>
            <a:off x="179512" y="5517232"/>
            <a:ext cx="8784976" cy="108012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«Господь спрашивает Пилата, сам ли от себя он спрашивает это, или по внушению других, и тем обличает его в неразумии и несправедливом суде. Он как бы так говорит Пилату: если ты говоришь это сам от себя, то укажи признаки Моего восстания; если же тебе донесли другие, то произведи точное </a:t>
            </a:r>
            <a:r>
              <a:rPr lang="ru-RU" sz="1600" b="1" i="1" dirty="0" smtClean="0">
                <a:solidFill>
                  <a:schemeClr val="tx1"/>
                </a:solidFill>
              </a:rPr>
              <a:t>исследование».</a:t>
            </a:r>
            <a:endParaRPr lang="ru-RU" sz="1600" b="1" i="1" dirty="0">
              <a:solidFill>
                <a:schemeClr val="tx1"/>
              </a:solidFill>
            </a:endParaRPr>
          </a:p>
        </p:txBody>
      </p:sp>
      <p:sp>
        <p:nvSpPr>
          <p:cNvPr id="9" name="Скругленный прямоугольник 8"/>
          <p:cNvSpPr/>
          <p:nvPr/>
        </p:nvSpPr>
        <p:spPr>
          <a:xfrm>
            <a:off x="179512" y="5445224"/>
            <a:ext cx="8784976" cy="86409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dirty="0" smtClean="0">
                <a:solidFill>
                  <a:schemeClr val="tx1"/>
                </a:solidFill>
              </a:rPr>
              <a:t>: </a:t>
            </a:r>
            <a:r>
              <a:rPr lang="ru-RU" sz="1600" b="1" i="1" dirty="0" smtClean="0">
                <a:solidFill>
                  <a:schemeClr val="tx1"/>
                </a:solidFill>
              </a:rPr>
              <a:t>«Твой </a:t>
            </a:r>
            <a:r>
              <a:rPr lang="ru-RU" sz="1600" b="1" i="1" dirty="0">
                <a:solidFill>
                  <a:schemeClr val="tx1"/>
                </a:solidFill>
              </a:rPr>
              <a:t>народ и руководители его, первосвященники, привели Тебя ко мне на суд и обвиняют Тебя в присвоении царской власти. Скажи же, что Ты сделал такого, что дало им повод взвести на Тебя такое обвинение? Сам-то Ты признаешь ли Себя Царем</a:t>
            </a:r>
            <a:r>
              <a:rPr lang="ru-RU" sz="1600" b="1" i="1" dirty="0" smtClean="0">
                <a:solidFill>
                  <a:schemeClr val="tx1"/>
                </a:solidFill>
              </a:rPr>
              <a:t>?».</a:t>
            </a:r>
            <a:endParaRPr lang="ru-RU" sz="1600" b="1" i="1" dirty="0">
              <a:solidFill>
                <a:schemeClr val="tx1"/>
              </a:solidFill>
            </a:endParaRPr>
          </a:p>
        </p:txBody>
      </p:sp>
      <p:sp>
        <p:nvSpPr>
          <p:cNvPr id="8" name="Скругленный прямоугольник 7"/>
          <p:cNvSpPr/>
          <p:nvPr/>
        </p:nvSpPr>
        <p:spPr>
          <a:xfrm>
            <a:off x="179512" y="5157192"/>
            <a:ext cx="8784976" cy="129614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«Царство Мое не от мира сего», и таким ответом совершает два дела: во-первых, возводит Пилата к познанию, что Он не простой человек и не из числа земных существ, но Бог и Сын Божий, во-вторых, уничтожает подозрение в похищении верховной власти. «Царство Мое не от мира сего»: посему не бойся Меня, якобы тирана и </a:t>
            </a:r>
            <a:r>
              <a:rPr lang="ru-RU" sz="1600" b="1" i="1" dirty="0" smtClean="0">
                <a:solidFill>
                  <a:schemeClr val="tx1"/>
                </a:solidFill>
              </a:rPr>
              <a:t>мятежника».</a:t>
            </a:r>
            <a:endParaRPr lang="ru-RU" sz="1600" b="1" i="1" dirty="0">
              <a:solidFill>
                <a:schemeClr val="tx1"/>
              </a:solidFill>
            </a:endParaRPr>
          </a:p>
        </p:txBody>
      </p:sp>
      <p:sp>
        <p:nvSpPr>
          <p:cNvPr id="11" name="Скругленный прямоугольник 10"/>
          <p:cNvSpPr/>
          <p:nvPr/>
        </p:nvSpPr>
        <p:spPr>
          <a:xfrm>
            <a:off x="179512" y="5517232"/>
            <a:ext cx="8784976" cy="100811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«Да, Я </a:t>
            </a:r>
            <a:r>
              <a:rPr lang="ru-RU" sz="1600" b="1" i="1" dirty="0" smtClean="0">
                <a:solidFill>
                  <a:schemeClr val="tx1"/>
                </a:solidFill>
              </a:rPr>
              <a:t>Царь; </a:t>
            </a:r>
            <a:r>
              <a:rPr lang="ru-RU" sz="1600" b="1" i="1" dirty="0">
                <a:solidFill>
                  <a:schemeClr val="tx1"/>
                </a:solidFill>
              </a:rPr>
              <a:t>Я не отрекаюсь от этого, потому что это — истина. Я на то родился и на то пришел в мир, чтобы свидетельствовать об этой истине (Ин. 18:37), с какой бы опасностью это свидетельство ни было сопряжено, и всякий, кому дорога эта истина, поверит Мне</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3655454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5"/>
                                        </p:tgtEl>
                                      </p:cBhvr>
                                    </p:animEffect>
                                    <p:set>
                                      <p:cBhvr>
                                        <p:cTn id="30" dur="1" fill="hold">
                                          <p:stCondLst>
                                            <p:cond delay="499"/>
                                          </p:stCondLst>
                                        </p:cTn>
                                        <p:tgtEl>
                                          <p:spTgt spid="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down)">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9"/>
                                        </p:tgtEl>
                                      </p:cBhvr>
                                    </p:animEffect>
                                    <p:set>
                                      <p:cBhvr>
                                        <p:cTn id="40" dur="1" fill="hold">
                                          <p:stCondLst>
                                            <p:cond delay="499"/>
                                          </p:stCondLst>
                                        </p:cTn>
                                        <p:tgtEl>
                                          <p:spTgt spid="9"/>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wipe(down)">
                                      <p:cBhvr>
                                        <p:cTn id="45" dur="50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10"/>
                                        </p:tgtEl>
                                      </p:cBhvr>
                                    </p:animEffect>
                                    <p:set>
                                      <p:cBhvr>
                                        <p:cTn id="50" dur="1" fill="hold">
                                          <p:stCondLst>
                                            <p:cond delay="499"/>
                                          </p:stCondLst>
                                        </p:cTn>
                                        <p:tgtEl>
                                          <p:spTgt spid="10"/>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wipe(down)">
                                      <p:cBhvr>
                                        <p:cTn id="55" dur="5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8"/>
                                        </p:tgtEl>
                                      </p:cBhvr>
                                    </p:animEffect>
                                    <p:set>
                                      <p:cBhvr>
                                        <p:cTn id="60" dur="1" fill="hold">
                                          <p:stCondLst>
                                            <p:cond delay="499"/>
                                          </p:stCondLst>
                                        </p:cTn>
                                        <p:tgtEl>
                                          <p:spTgt spid="8"/>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11"/>
                                        </p:tgtEl>
                                        <p:attrNameLst>
                                          <p:attrName>style.visibility</p:attrName>
                                        </p:attrNameLst>
                                      </p:cBhvr>
                                      <p:to>
                                        <p:strVal val="visible"/>
                                      </p:to>
                                    </p:set>
                                    <p:animEffect transition="in" filter="wipe(down)">
                                      <p:cBhvr>
                                        <p:cTn id="65" dur="500"/>
                                        <p:tgtEl>
                                          <p:spTgt spid="11"/>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11"/>
                                        </p:tgtEl>
                                      </p:cBhvr>
                                    </p:animEffect>
                                    <p:set>
                                      <p:cBhvr>
                                        <p:cTn id="70"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2" grpId="0" animBg="1"/>
      <p:bldP spid="3" grpId="0" animBg="1"/>
      <p:bldP spid="3" grpId="1" animBg="1"/>
      <p:bldP spid="5" grpId="0" animBg="1"/>
      <p:bldP spid="5" grpId="1" animBg="1"/>
      <p:bldP spid="9" grpId="0" animBg="1"/>
      <p:bldP spid="9" grpId="1" animBg="1"/>
      <p:bldP spid="8" grpId="0" animBg="1"/>
      <p:bldP spid="8" grpId="1" animBg="1"/>
      <p:bldP spid="11" grpId="0" animBg="1"/>
      <p:bldP spid="11"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826431571"/>
              </p:ext>
            </p:extLst>
          </p:nvPr>
        </p:nvGraphicFramePr>
        <p:xfrm>
          <a:off x="251520" y="632104"/>
          <a:ext cx="8712968" cy="5842440"/>
        </p:xfrm>
        <a:graphic>
          <a:graphicData uri="http://schemas.openxmlformats.org/drawingml/2006/table">
            <a:tbl>
              <a:tblPr firstRow="1" bandRow="1">
                <a:tableStyleId>{00A15C55-8517-42AA-B614-E9B94910E393}</a:tableStyleId>
              </a:tblPr>
              <a:tblGrid>
                <a:gridCol w="1512168"/>
                <a:gridCol w="1584176"/>
                <a:gridCol w="5616624"/>
              </a:tblGrid>
              <a:tr h="288000">
                <a:tc>
                  <a:txBody>
                    <a:bodyPr/>
                    <a:lstStyle/>
                    <a:p>
                      <a:pPr algn="ctr"/>
                      <a:r>
                        <a:rPr lang="ru-RU" sz="1500" b="1" kern="1200" dirty="0" smtClean="0">
                          <a:solidFill>
                            <a:schemeClr val="tx1"/>
                          </a:solidFill>
                          <a:effectLst/>
                        </a:rPr>
                        <a:t>Мф. 27,</a:t>
                      </a:r>
                      <a:r>
                        <a:rPr lang="ru-RU" sz="1500" b="1" kern="1200" baseline="0" dirty="0" smtClean="0">
                          <a:solidFill>
                            <a:schemeClr val="tx1"/>
                          </a:solidFill>
                          <a:effectLst/>
                        </a:rPr>
                        <a:t> </a:t>
                      </a:r>
                      <a:r>
                        <a:rPr lang="ru-RU" sz="1500" b="1" kern="1200" baseline="0" dirty="0" smtClean="0">
                          <a:solidFill>
                            <a:schemeClr val="tx1"/>
                          </a:solidFill>
                          <a:effectLst/>
                        </a:rPr>
                        <a:t>12-14</a:t>
                      </a:r>
                      <a:endParaRPr lang="ru-RU" sz="1500" b="1" dirty="0">
                        <a:solidFill>
                          <a:schemeClr val="tx1"/>
                        </a:solidFill>
                      </a:endParaRPr>
                    </a:p>
                  </a:txBody>
                  <a:tcPr/>
                </a:tc>
                <a:tc>
                  <a:txBody>
                    <a:bodyPr/>
                    <a:lstStyle/>
                    <a:p>
                      <a:pPr algn="ctr"/>
                      <a:r>
                        <a:rPr lang="ru-RU" sz="1500" b="1" kern="1200" dirty="0" err="1" smtClean="0">
                          <a:solidFill>
                            <a:schemeClr val="tx1"/>
                          </a:solidFill>
                          <a:effectLst/>
                        </a:rPr>
                        <a:t>Мк</a:t>
                      </a:r>
                      <a:r>
                        <a:rPr lang="ru-RU" sz="1500" b="1" kern="1200" dirty="0" smtClean="0">
                          <a:solidFill>
                            <a:schemeClr val="tx1"/>
                          </a:solidFill>
                          <a:effectLst/>
                        </a:rPr>
                        <a:t>. 15, </a:t>
                      </a:r>
                      <a:r>
                        <a:rPr lang="ru-RU" sz="1500" b="1" kern="1200" dirty="0" smtClean="0">
                          <a:solidFill>
                            <a:schemeClr val="tx1"/>
                          </a:solidFill>
                          <a:effectLst/>
                        </a:rPr>
                        <a:t>3-5</a:t>
                      </a:r>
                      <a:endParaRPr lang="ru-RU" sz="1500" b="1" dirty="0">
                        <a:solidFill>
                          <a:schemeClr val="tx1"/>
                        </a:solidFill>
                      </a:endParaRPr>
                    </a:p>
                  </a:txBody>
                  <a:tcPr/>
                </a:tc>
                <a:tc>
                  <a:txBody>
                    <a:bodyPr/>
                    <a:lstStyle/>
                    <a:p>
                      <a:pPr algn="ctr"/>
                      <a:r>
                        <a:rPr lang="ru-RU" sz="1500" b="1" u="none" kern="1200" dirty="0" err="1" smtClean="0">
                          <a:solidFill>
                            <a:schemeClr val="tx1"/>
                          </a:solidFill>
                          <a:effectLst/>
                        </a:rPr>
                        <a:t>Лк</a:t>
                      </a:r>
                      <a:r>
                        <a:rPr lang="ru-RU" sz="1500" b="1" u="none" kern="1200" dirty="0" smtClean="0">
                          <a:solidFill>
                            <a:schemeClr val="tx1"/>
                          </a:solidFill>
                          <a:effectLst/>
                        </a:rPr>
                        <a:t>. 23, </a:t>
                      </a:r>
                      <a:r>
                        <a:rPr lang="ru-RU" sz="1500" b="1" u="none" kern="1200" dirty="0" smtClean="0">
                          <a:solidFill>
                            <a:schemeClr val="tx1"/>
                          </a:solidFill>
                          <a:effectLst/>
                        </a:rPr>
                        <a:t>4-16</a:t>
                      </a:r>
                      <a:endParaRPr lang="ru-RU" sz="1500" b="1" u="none" dirty="0">
                        <a:solidFill>
                          <a:schemeClr val="tx1"/>
                        </a:solidFill>
                      </a:endParaRPr>
                    </a:p>
                  </a:txBody>
                  <a:tcPr/>
                </a:tc>
              </a:tr>
              <a:tr h="370840">
                <a:tc>
                  <a:txBody>
                    <a:bodyPr/>
                    <a:lstStyle/>
                    <a:p>
                      <a:r>
                        <a:rPr lang="ru-RU" sz="1500" b="1" dirty="0" smtClean="0">
                          <a:solidFill>
                            <a:schemeClr val="tx1"/>
                          </a:solidFill>
                        </a:rPr>
                        <a:t>12. И когда обвиняли Его первосвященники и старейшины, Он ничего не отвечал. </a:t>
                      </a:r>
                    </a:p>
                    <a:p>
                      <a:r>
                        <a:rPr lang="ru-RU" sz="1500" b="1" dirty="0" smtClean="0">
                          <a:solidFill>
                            <a:schemeClr val="tx1"/>
                          </a:solidFill>
                        </a:rPr>
                        <a:t>13. Тогда говорит Ему Пилат: не слышишь, сколько свидетельствуют против Тебя? </a:t>
                      </a:r>
                    </a:p>
                    <a:p>
                      <a:r>
                        <a:rPr lang="ru-RU" sz="1500" b="1" dirty="0" smtClean="0">
                          <a:solidFill>
                            <a:schemeClr val="tx1"/>
                          </a:solidFill>
                        </a:rPr>
                        <a:t>14. И не отвечал ему ни на одно слово, так что правитель весьма дивился. </a:t>
                      </a:r>
                    </a:p>
                  </a:txBody>
                  <a:tcPr marL="18000" marR="18000" marT="18000" marB="18000"/>
                </a:tc>
                <a:tc>
                  <a:txBody>
                    <a:bodyPr/>
                    <a:lstStyle/>
                    <a:p>
                      <a:r>
                        <a:rPr lang="ru-RU" sz="1500" b="1" dirty="0" smtClean="0">
                          <a:solidFill>
                            <a:schemeClr val="tx1"/>
                          </a:solidFill>
                        </a:rPr>
                        <a:t>3. И первосвященники </a:t>
                      </a:r>
                      <a:r>
                        <a:rPr lang="ru-RU" sz="1500" b="1" dirty="0" smtClean="0">
                          <a:solidFill>
                            <a:srgbClr val="7030A0"/>
                          </a:solidFill>
                        </a:rPr>
                        <a:t>обвиняли Его во многом</a:t>
                      </a:r>
                      <a:r>
                        <a:rPr lang="ru-RU" sz="1500" b="1" dirty="0" smtClean="0">
                          <a:solidFill>
                            <a:schemeClr val="tx1"/>
                          </a:solidFill>
                        </a:rPr>
                        <a:t>. </a:t>
                      </a:r>
                    </a:p>
                    <a:p>
                      <a:r>
                        <a:rPr lang="ru-RU" sz="1500" b="1" dirty="0" smtClean="0">
                          <a:solidFill>
                            <a:schemeClr val="tx1"/>
                          </a:solidFill>
                        </a:rPr>
                        <a:t>4. Пилат же опять спросил Его: Ты ничего не отвечаешь? видишь, как много против Тебя обвинений. </a:t>
                      </a:r>
                    </a:p>
                    <a:p>
                      <a:r>
                        <a:rPr lang="ru-RU" sz="1500" b="1" dirty="0" smtClean="0">
                          <a:solidFill>
                            <a:schemeClr val="tx1"/>
                          </a:solidFill>
                        </a:rPr>
                        <a:t>5. Но Иисус и на это ничего не отвечал, так что Пилат дивился. </a:t>
                      </a:r>
                    </a:p>
                    <a:p>
                      <a:endParaRPr lang="ru-RU" sz="1500" b="1" dirty="0">
                        <a:solidFill>
                          <a:schemeClr val="tx1"/>
                        </a:solidFill>
                      </a:endParaRPr>
                    </a:p>
                  </a:txBody>
                  <a:tcPr marL="18000" marR="18000" marT="18000" marB="18000"/>
                </a:tc>
                <a:tc>
                  <a:txBody>
                    <a:bodyPr/>
                    <a:lstStyle/>
                    <a:p>
                      <a:r>
                        <a:rPr lang="ru-RU" sz="1500" b="1" dirty="0" smtClean="0">
                          <a:solidFill>
                            <a:schemeClr val="tx1"/>
                          </a:solidFill>
                        </a:rPr>
                        <a:t>4. Пилат сказал первосвященникам и народу</a:t>
                      </a:r>
                      <a:r>
                        <a:rPr lang="ru-RU" sz="1500" b="1" dirty="0" smtClean="0">
                          <a:solidFill>
                            <a:srgbClr val="FF0000"/>
                          </a:solidFill>
                        </a:rPr>
                        <a:t>: я не нахожу никакой вины в этом человеке.</a:t>
                      </a:r>
                      <a:r>
                        <a:rPr lang="ru-RU" sz="1500" b="1" dirty="0" smtClean="0">
                          <a:solidFill>
                            <a:schemeClr val="tx1"/>
                          </a:solidFill>
                        </a:rPr>
                        <a:t> </a:t>
                      </a:r>
                    </a:p>
                    <a:p>
                      <a:r>
                        <a:rPr lang="ru-RU" sz="1500" b="1" dirty="0" smtClean="0">
                          <a:solidFill>
                            <a:schemeClr val="tx1"/>
                          </a:solidFill>
                        </a:rPr>
                        <a:t>5. Но они настаивали, говоря, что </a:t>
                      </a:r>
                      <a:r>
                        <a:rPr lang="ru-RU" sz="1500" b="1" dirty="0" smtClean="0">
                          <a:solidFill>
                            <a:srgbClr val="7030A0"/>
                          </a:solidFill>
                        </a:rPr>
                        <a:t>Он возмущает народ, уча по всей Иудее, начиная от Галилеи до сего места</a:t>
                      </a:r>
                      <a:r>
                        <a:rPr lang="ru-RU" sz="1500" b="1" dirty="0" smtClean="0">
                          <a:solidFill>
                            <a:schemeClr val="tx1"/>
                          </a:solidFill>
                        </a:rPr>
                        <a:t>. </a:t>
                      </a:r>
                    </a:p>
                    <a:p>
                      <a:r>
                        <a:rPr lang="ru-RU" sz="1500" b="1" dirty="0" smtClean="0">
                          <a:solidFill>
                            <a:schemeClr val="tx1"/>
                          </a:solidFill>
                        </a:rPr>
                        <a:t>6. Пилат, услышав о Галилее, спросил: разве Он Галилеянин? </a:t>
                      </a:r>
                    </a:p>
                    <a:p>
                      <a:r>
                        <a:rPr lang="ru-RU" sz="1500" b="1" dirty="0" smtClean="0">
                          <a:solidFill>
                            <a:schemeClr val="tx1"/>
                          </a:solidFill>
                        </a:rPr>
                        <a:t>7. И, узнав, что Он из области Иродовой, послал Его к Ироду, который в эти дни был также в Иерусалиме. </a:t>
                      </a:r>
                    </a:p>
                    <a:p>
                      <a:r>
                        <a:rPr lang="ru-RU" sz="1500" b="1" dirty="0" smtClean="0">
                          <a:solidFill>
                            <a:schemeClr val="tx1"/>
                          </a:solidFill>
                        </a:rPr>
                        <a:t>8. Ирод, увидев Иисуса, очень обрадовался, ибо давно желал видеть Его, потому что много слышал о Нем, и надеялся увидеть от Него какое-нибудь чудо, </a:t>
                      </a:r>
                    </a:p>
                    <a:p>
                      <a:r>
                        <a:rPr lang="ru-RU" sz="1500" b="1" dirty="0" smtClean="0">
                          <a:solidFill>
                            <a:schemeClr val="tx1"/>
                          </a:solidFill>
                        </a:rPr>
                        <a:t>9. и предлагал Ему многие вопросы, но Он ничего не отвечал ему. </a:t>
                      </a:r>
                    </a:p>
                    <a:p>
                      <a:r>
                        <a:rPr lang="ru-RU" sz="1500" b="1" dirty="0" smtClean="0">
                          <a:solidFill>
                            <a:schemeClr val="tx1"/>
                          </a:solidFill>
                        </a:rPr>
                        <a:t>10. Первосвященники же и книжники стояли и </a:t>
                      </a:r>
                      <a:r>
                        <a:rPr lang="ru-RU" sz="1500" b="1" dirty="0" err="1" smtClean="0">
                          <a:solidFill>
                            <a:schemeClr val="tx1"/>
                          </a:solidFill>
                        </a:rPr>
                        <a:t>усильно</a:t>
                      </a:r>
                      <a:r>
                        <a:rPr lang="ru-RU" sz="1500" b="1" dirty="0" smtClean="0">
                          <a:solidFill>
                            <a:schemeClr val="tx1"/>
                          </a:solidFill>
                        </a:rPr>
                        <a:t> обвиняли Его. </a:t>
                      </a:r>
                    </a:p>
                    <a:p>
                      <a:r>
                        <a:rPr lang="ru-RU" sz="1500" b="1" dirty="0" smtClean="0">
                          <a:solidFill>
                            <a:schemeClr val="tx1"/>
                          </a:solidFill>
                        </a:rPr>
                        <a:t>11. Но Ирод со своими воинами, уничижив Его и насмеявшись над Ним, одел Его в светлую одежду и отослал обратно к Пилату. </a:t>
                      </a:r>
                    </a:p>
                    <a:p>
                      <a:r>
                        <a:rPr lang="ru-RU" sz="1500" b="1" dirty="0" smtClean="0">
                          <a:solidFill>
                            <a:schemeClr val="tx1"/>
                          </a:solidFill>
                        </a:rPr>
                        <a:t>12. И сделались в тот день Пилат и Ирод друзьями между собою, ибо прежде были во вражде друг с другом. </a:t>
                      </a:r>
                    </a:p>
                    <a:p>
                      <a:r>
                        <a:rPr lang="ru-RU" sz="1500" b="1" dirty="0" smtClean="0">
                          <a:solidFill>
                            <a:schemeClr val="tx1"/>
                          </a:solidFill>
                        </a:rPr>
                        <a:t>13. Пилат же, созвав первосвященников и начальников и народ, </a:t>
                      </a:r>
                    </a:p>
                    <a:p>
                      <a:r>
                        <a:rPr lang="ru-RU" sz="1500" b="1" dirty="0" smtClean="0">
                          <a:solidFill>
                            <a:schemeClr val="tx1"/>
                          </a:solidFill>
                        </a:rPr>
                        <a:t>14. сказал им: вы привели ко мне человека сего, как развращающего народ; </a:t>
                      </a:r>
                      <a:r>
                        <a:rPr lang="ru-RU" sz="1500" b="1" dirty="0" smtClean="0">
                          <a:solidFill>
                            <a:srgbClr val="FF0000"/>
                          </a:solidFill>
                        </a:rPr>
                        <a:t>и вот, я при вас исследовал и не нашел человека сего виновным ни в чем т</a:t>
                      </a:r>
                      <a:r>
                        <a:rPr lang="ru-RU" sz="1500" b="1" dirty="0" smtClean="0">
                          <a:solidFill>
                            <a:schemeClr val="tx1"/>
                          </a:solidFill>
                        </a:rPr>
                        <a:t>ом, в чем вы обвиняете Его; </a:t>
                      </a:r>
                    </a:p>
                    <a:p>
                      <a:r>
                        <a:rPr lang="ru-RU" sz="1500" b="1" dirty="0" smtClean="0">
                          <a:solidFill>
                            <a:schemeClr val="tx1"/>
                          </a:solidFill>
                        </a:rPr>
                        <a:t>15. и Ирод также, ибо я посылал Его к нему; и </a:t>
                      </a:r>
                      <a:r>
                        <a:rPr lang="ru-RU" sz="1500" b="1" dirty="0" smtClean="0">
                          <a:solidFill>
                            <a:srgbClr val="FF0000"/>
                          </a:solidFill>
                        </a:rPr>
                        <a:t>ничего не найдено в Нем достойного смерти</a:t>
                      </a:r>
                      <a:r>
                        <a:rPr lang="ru-RU" sz="1500" b="1" dirty="0" smtClean="0">
                          <a:solidFill>
                            <a:schemeClr val="tx1"/>
                          </a:solidFill>
                        </a:rPr>
                        <a:t>; </a:t>
                      </a:r>
                    </a:p>
                    <a:p>
                      <a:r>
                        <a:rPr lang="ru-RU" sz="1500" b="1" dirty="0" smtClean="0">
                          <a:solidFill>
                            <a:schemeClr val="tx1"/>
                          </a:solidFill>
                        </a:rPr>
                        <a:t>16. </a:t>
                      </a:r>
                      <a:r>
                        <a:rPr lang="ru-RU" sz="1500" b="1" dirty="0" smtClean="0">
                          <a:solidFill>
                            <a:srgbClr val="00B050"/>
                          </a:solidFill>
                        </a:rPr>
                        <a:t>итак, наказав Его, отпущу. </a:t>
                      </a:r>
                    </a:p>
                  </a:txBody>
                  <a:tcPr marL="18000" marR="18000" marT="18000" marB="18000"/>
                </a:tc>
              </a:tr>
            </a:tbl>
          </a:graphicData>
        </a:graphic>
      </p:graphicFrame>
      <p:sp>
        <p:nvSpPr>
          <p:cNvPr id="6" name="Скругленный прямоугольник 5"/>
          <p:cNvSpPr/>
          <p:nvPr/>
        </p:nvSpPr>
        <p:spPr>
          <a:xfrm>
            <a:off x="251520" y="4869160"/>
            <a:ext cx="8712968" cy="151216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«В </a:t>
            </a:r>
            <a:r>
              <a:rPr lang="ru-RU" sz="1600" b="1" i="1" dirty="0">
                <a:solidFill>
                  <a:schemeClr val="tx1"/>
                </a:solidFill>
              </a:rPr>
              <a:t>белую (светлую) одежду облекались у римлян кандидаты на какую-либо начальственную или почетную должность (самое слово «кандидат» происходит от лат. «</a:t>
            </a:r>
            <a:r>
              <a:rPr lang="ru-RU" sz="1600" b="1" i="1" dirty="0" err="1">
                <a:solidFill>
                  <a:schemeClr val="tx1"/>
                </a:solidFill>
              </a:rPr>
              <a:t>кандидус</a:t>
            </a:r>
            <a:r>
              <a:rPr lang="ru-RU" sz="1600" b="1" i="1" dirty="0">
                <a:solidFill>
                  <a:schemeClr val="tx1"/>
                </a:solidFill>
              </a:rPr>
              <a:t>», что значит белый, светлый). Одев в такую одежду Господа, Ирод тем самым хотел выразить, что он смотрит на Иисуса только, как на забавного претендента на иудейский престол, и не считает Его серьезным и опасным преступником. Так это понял и </a:t>
            </a:r>
            <a:r>
              <a:rPr lang="ru-RU" sz="1600" b="1" i="1" dirty="0" smtClean="0">
                <a:solidFill>
                  <a:schemeClr val="tx1"/>
                </a:solidFill>
              </a:rPr>
              <a:t>Пилат».</a:t>
            </a:r>
            <a:endParaRPr lang="ru-RU" sz="1600" b="1" i="1" dirty="0">
              <a:solidFill>
                <a:schemeClr val="tx1"/>
              </a:solidFill>
            </a:endParaRPr>
          </a:p>
        </p:txBody>
      </p:sp>
      <p:sp>
        <p:nvSpPr>
          <p:cNvPr id="3" name="Скругленный прямоугольник 2"/>
          <p:cNvSpPr/>
          <p:nvPr/>
        </p:nvSpPr>
        <p:spPr>
          <a:xfrm>
            <a:off x="251520" y="3284984"/>
            <a:ext cx="8712968" cy="136815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«Ирод обрадовался этому не потому, впрочем, будто бы имел приобрести какую-нибудь пользу для души, </a:t>
            </a:r>
            <a:r>
              <a:rPr lang="ru-RU" sz="1600" b="1" i="1" dirty="0" err="1">
                <a:solidFill>
                  <a:schemeClr val="tx1"/>
                </a:solidFill>
              </a:rPr>
              <a:t>увидя</a:t>
            </a:r>
            <a:r>
              <a:rPr lang="ru-RU" sz="1600" b="1" i="1" dirty="0">
                <a:solidFill>
                  <a:schemeClr val="tx1"/>
                </a:solidFill>
              </a:rPr>
              <a:t> Иисуса, но поскольку слышал о Нем, что Он мудрец и чудотворец... </a:t>
            </a:r>
            <a:r>
              <a:rPr lang="ru-RU" sz="1600" b="1" i="1" dirty="0" err="1">
                <a:solidFill>
                  <a:schemeClr val="tx1"/>
                </a:solidFill>
              </a:rPr>
              <a:t>ам</a:t>
            </a:r>
            <a:r>
              <a:rPr lang="ru-RU" sz="1600" b="1" i="1" dirty="0">
                <a:solidFill>
                  <a:schemeClr val="tx1"/>
                </a:solidFill>
              </a:rPr>
              <a:t> желал увидеть какое-нибудь чудо от Иисуса </a:t>
            </a:r>
            <a:r>
              <a:rPr lang="ru-RU" sz="1600" b="1" i="1" dirty="0" smtClean="0">
                <a:solidFill>
                  <a:schemeClr val="tx1"/>
                </a:solidFill>
              </a:rPr>
              <a:t>чтобы </a:t>
            </a:r>
            <a:r>
              <a:rPr lang="ru-RU" sz="1600" b="1" i="1" dirty="0">
                <a:solidFill>
                  <a:schemeClr val="tx1"/>
                </a:solidFill>
              </a:rPr>
              <a:t>насытить зрение, подобно как мы на зрелищах смотрим, как кудесники представляют, будто они проглатывают змей, мечи и подобное, и удивляемся. Ибо Иисуса относили почти к роду таковых </a:t>
            </a:r>
            <a:r>
              <a:rPr lang="ru-RU" sz="1600" b="1" i="1" dirty="0" smtClean="0">
                <a:solidFill>
                  <a:schemeClr val="tx1"/>
                </a:solidFill>
              </a:rPr>
              <a:t>же».</a:t>
            </a:r>
            <a:endParaRPr lang="ru-RU" sz="1600" b="1" i="1" dirty="0">
              <a:solidFill>
                <a:schemeClr val="tx1"/>
              </a:solidFill>
            </a:endParaRPr>
          </a:p>
        </p:txBody>
      </p:sp>
      <p:sp>
        <p:nvSpPr>
          <p:cNvPr id="2" name="Скругленный прямоугольник 1"/>
          <p:cNvSpPr/>
          <p:nvPr/>
        </p:nvSpPr>
        <p:spPr>
          <a:xfrm>
            <a:off x="251520" y="2636912"/>
            <a:ext cx="8712968" cy="79208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«Пилат </a:t>
            </a:r>
            <a:r>
              <a:rPr lang="ru-RU" sz="1600" b="1" i="1" dirty="0">
                <a:solidFill>
                  <a:schemeClr val="tx1"/>
                </a:solidFill>
              </a:rPr>
              <a:t>посылает Господа к Ироду, во исполнение римского закона, повелевающего, чтобы каждый судим был начальником его области. Поэтому Иисуса как галилеянина он посылает к правителю </a:t>
            </a:r>
            <a:r>
              <a:rPr lang="ru-RU" sz="1600" b="1" i="1" dirty="0" smtClean="0">
                <a:solidFill>
                  <a:schemeClr val="tx1"/>
                </a:solidFill>
              </a:rPr>
              <a:t>Галилеи».</a:t>
            </a:r>
            <a:endParaRPr lang="ru-RU" sz="1600" b="1" i="1" dirty="0">
              <a:solidFill>
                <a:schemeClr val="tx1"/>
              </a:solidFill>
            </a:endParaRPr>
          </a:p>
        </p:txBody>
      </p:sp>
      <p:sp>
        <p:nvSpPr>
          <p:cNvPr id="5" name="Скругленный прямоугольник 4"/>
          <p:cNvSpPr/>
          <p:nvPr/>
        </p:nvSpPr>
        <p:spPr>
          <a:xfrm>
            <a:off x="467544" y="116632"/>
            <a:ext cx="8136904"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Обвинение первосвященников, Христос на </a:t>
            </a:r>
            <a:r>
              <a:rPr lang="ru-RU" sz="2400" b="1" dirty="0">
                <a:solidFill>
                  <a:schemeClr val="tx1"/>
                </a:solidFill>
              </a:rPr>
              <a:t>суде </a:t>
            </a:r>
            <a:r>
              <a:rPr lang="ru-RU" sz="2400" b="1" dirty="0" smtClean="0">
                <a:solidFill>
                  <a:schemeClr val="tx1"/>
                </a:solidFill>
              </a:rPr>
              <a:t>у </a:t>
            </a:r>
            <a:r>
              <a:rPr lang="ru-RU" sz="2400" b="1" dirty="0">
                <a:solidFill>
                  <a:schemeClr val="tx1"/>
                </a:solidFill>
              </a:rPr>
              <a:t>Ирода</a:t>
            </a:r>
            <a:endParaRPr lang="ru-RU" sz="2400" dirty="0">
              <a:solidFill>
                <a:schemeClr val="tx1"/>
              </a:solidFill>
            </a:endParaRPr>
          </a:p>
        </p:txBody>
      </p:sp>
    </p:spTree>
    <p:extLst>
      <p:ext uri="{BB962C8B-B14F-4D97-AF65-F5344CB8AC3E}">
        <p14:creationId xmlns:p14="http://schemas.microsoft.com/office/powerpoint/2010/main" val="67468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3" grpId="0" animBg="1"/>
      <p:bldP spid="3" grpId="1" animBg="1"/>
      <p:bldP spid="2" grpId="0" animBg="1"/>
      <p:bldP spid="2" grpId="1"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321861052"/>
              </p:ext>
            </p:extLst>
          </p:nvPr>
        </p:nvGraphicFramePr>
        <p:xfrm>
          <a:off x="251520" y="908720"/>
          <a:ext cx="8712968" cy="4699440"/>
        </p:xfrm>
        <a:graphic>
          <a:graphicData uri="http://schemas.openxmlformats.org/drawingml/2006/table">
            <a:tbl>
              <a:tblPr firstRow="1" bandRow="1">
                <a:tableStyleId>{00A15C55-8517-42AA-B614-E9B94910E393}</a:tableStyleId>
              </a:tblPr>
              <a:tblGrid>
                <a:gridCol w="2736304"/>
                <a:gridCol w="2592288"/>
                <a:gridCol w="1728192"/>
                <a:gridCol w="1656184"/>
              </a:tblGrid>
              <a:tr h="288000">
                <a:tc>
                  <a:txBody>
                    <a:bodyPr/>
                    <a:lstStyle/>
                    <a:p>
                      <a:pPr algn="ctr"/>
                      <a:r>
                        <a:rPr lang="ru-RU" sz="1500" b="1" kern="1200" dirty="0" smtClean="0">
                          <a:solidFill>
                            <a:schemeClr val="tx1"/>
                          </a:solidFill>
                          <a:effectLst/>
                        </a:rPr>
                        <a:t>Мф. 27,</a:t>
                      </a:r>
                      <a:r>
                        <a:rPr lang="ru-RU" sz="1500" b="1" kern="1200" baseline="0" dirty="0" smtClean="0">
                          <a:solidFill>
                            <a:schemeClr val="tx1"/>
                          </a:solidFill>
                          <a:effectLst/>
                        </a:rPr>
                        <a:t> </a:t>
                      </a:r>
                      <a:r>
                        <a:rPr lang="ru-RU" sz="1500" b="1" kern="1200" baseline="0" dirty="0" smtClean="0">
                          <a:solidFill>
                            <a:schemeClr val="tx1"/>
                          </a:solidFill>
                          <a:effectLst/>
                        </a:rPr>
                        <a:t>15-19</a:t>
                      </a:r>
                      <a:endParaRPr lang="ru-RU" sz="1500" b="1" dirty="0">
                        <a:solidFill>
                          <a:schemeClr val="tx1"/>
                        </a:solidFill>
                      </a:endParaRPr>
                    </a:p>
                  </a:txBody>
                  <a:tcPr/>
                </a:tc>
                <a:tc>
                  <a:txBody>
                    <a:bodyPr/>
                    <a:lstStyle/>
                    <a:p>
                      <a:pPr algn="ctr"/>
                      <a:r>
                        <a:rPr lang="ru-RU" sz="1500" b="1" kern="1200" dirty="0" err="1" smtClean="0">
                          <a:solidFill>
                            <a:schemeClr val="tx1"/>
                          </a:solidFill>
                          <a:effectLst/>
                        </a:rPr>
                        <a:t>Мк</a:t>
                      </a:r>
                      <a:r>
                        <a:rPr lang="ru-RU" sz="1500" b="1" kern="1200" dirty="0" smtClean="0">
                          <a:solidFill>
                            <a:schemeClr val="tx1"/>
                          </a:solidFill>
                          <a:effectLst/>
                        </a:rPr>
                        <a:t>. 15, </a:t>
                      </a:r>
                      <a:r>
                        <a:rPr lang="ru-RU" sz="1500" b="1" kern="1200" dirty="0" smtClean="0">
                          <a:solidFill>
                            <a:schemeClr val="tx1"/>
                          </a:solidFill>
                          <a:effectLst/>
                        </a:rPr>
                        <a:t>6-10</a:t>
                      </a:r>
                      <a:endParaRPr lang="ru-RU" sz="1500" b="1" dirty="0">
                        <a:solidFill>
                          <a:schemeClr val="tx1"/>
                        </a:solidFill>
                      </a:endParaRPr>
                    </a:p>
                  </a:txBody>
                  <a:tcPr/>
                </a:tc>
                <a:tc>
                  <a:txBody>
                    <a:bodyPr/>
                    <a:lstStyle/>
                    <a:p>
                      <a:pPr algn="ctr"/>
                      <a:r>
                        <a:rPr lang="ru-RU" sz="1500" b="1" u="none" kern="1200" dirty="0" err="1" smtClean="0">
                          <a:solidFill>
                            <a:schemeClr val="tx1"/>
                          </a:solidFill>
                          <a:effectLst/>
                        </a:rPr>
                        <a:t>Лк</a:t>
                      </a:r>
                      <a:r>
                        <a:rPr lang="ru-RU" sz="1500" b="1" u="none" kern="1200" dirty="0" smtClean="0">
                          <a:solidFill>
                            <a:schemeClr val="tx1"/>
                          </a:solidFill>
                          <a:effectLst/>
                        </a:rPr>
                        <a:t>. 23, </a:t>
                      </a:r>
                      <a:r>
                        <a:rPr lang="ru-RU" sz="1500" b="1" u="none" kern="1200" dirty="0" smtClean="0">
                          <a:solidFill>
                            <a:schemeClr val="tx1"/>
                          </a:solidFill>
                          <a:effectLst/>
                        </a:rPr>
                        <a:t>17-19</a:t>
                      </a:r>
                      <a:endParaRPr lang="ru-RU" sz="1500" b="1" u="none"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500" b="1" kern="1200" dirty="0" smtClean="0">
                          <a:solidFill>
                            <a:schemeClr val="tx1"/>
                          </a:solidFill>
                          <a:effectLst/>
                        </a:rPr>
                        <a:t>Ин. 18, </a:t>
                      </a:r>
                      <a:r>
                        <a:rPr lang="ru-RU" sz="1500" b="1" kern="1200" dirty="0" smtClean="0">
                          <a:solidFill>
                            <a:schemeClr val="tx1"/>
                          </a:solidFill>
                          <a:effectLst/>
                        </a:rPr>
                        <a:t>39 </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15. На праздник же Пасхи правитель имел обычай отпускать народу одного узника, которого хотели. </a:t>
                      </a:r>
                    </a:p>
                    <a:p>
                      <a:r>
                        <a:rPr lang="ru-RU" sz="1500" b="1" dirty="0" smtClean="0">
                          <a:solidFill>
                            <a:schemeClr val="tx1"/>
                          </a:solidFill>
                        </a:rPr>
                        <a:t>16. Был тогда у них известный узник, называемый Варавва; </a:t>
                      </a:r>
                    </a:p>
                    <a:p>
                      <a:r>
                        <a:rPr lang="ru-RU" sz="1500" b="1" dirty="0" smtClean="0">
                          <a:solidFill>
                            <a:schemeClr val="tx1"/>
                          </a:solidFill>
                        </a:rPr>
                        <a:t>17. итак, когда собрались они, сказал им Пилат: кого хотите, чтобы я отпустил вам: Варавву, или Иисуса, называемого Христом? </a:t>
                      </a:r>
                    </a:p>
                    <a:p>
                      <a:r>
                        <a:rPr lang="ru-RU" sz="1500" b="1" dirty="0" smtClean="0">
                          <a:solidFill>
                            <a:schemeClr val="tx1"/>
                          </a:solidFill>
                        </a:rPr>
                        <a:t>18. ибо знал, что предали Его из зависти.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19. Между тем, как сидел он на судейском месте, жена его послала ему сказать: не делай ничего Праведнику Тому, потому что я ныне во сне много пострадала за Него. </a:t>
                      </a:r>
                    </a:p>
                  </a:txBody>
                  <a:tcPr marL="18000" marR="18000" marT="18000" marB="18000"/>
                </a:tc>
                <a:tc>
                  <a:txBody>
                    <a:bodyPr/>
                    <a:lstStyle/>
                    <a:p>
                      <a:r>
                        <a:rPr lang="ru-RU" sz="1500" b="1" dirty="0" smtClean="0">
                          <a:solidFill>
                            <a:schemeClr val="tx1"/>
                          </a:solidFill>
                        </a:rPr>
                        <a:t>6. На всякий же праздник отпускал он им одного узника, о котором просили. </a:t>
                      </a:r>
                    </a:p>
                    <a:p>
                      <a:r>
                        <a:rPr lang="ru-RU" sz="1500" b="1" dirty="0" smtClean="0">
                          <a:solidFill>
                            <a:schemeClr val="tx1"/>
                          </a:solidFill>
                        </a:rPr>
                        <a:t>7. Тогда был в узах некто, по имени Варавва, со своими сообщниками, которые во время мятежа сделали убийство. </a:t>
                      </a:r>
                    </a:p>
                    <a:p>
                      <a:r>
                        <a:rPr lang="ru-RU" sz="1500" b="1" dirty="0" smtClean="0">
                          <a:solidFill>
                            <a:schemeClr val="tx1"/>
                          </a:solidFill>
                        </a:rPr>
                        <a:t>8. И народ начал кричать и просить Пилата о том, что он всегда делал для них. </a:t>
                      </a:r>
                    </a:p>
                    <a:p>
                      <a:r>
                        <a:rPr lang="ru-RU" sz="1500" b="1" dirty="0" smtClean="0">
                          <a:solidFill>
                            <a:schemeClr val="tx1"/>
                          </a:solidFill>
                        </a:rPr>
                        <a:t>9. Он сказал им в ответ: </a:t>
                      </a:r>
                      <a:r>
                        <a:rPr lang="ru-RU" sz="1500" b="1" dirty="0" smtClean="0">
                          <a:solidFill>
                            <a:srgbClr val="00B050"/>
                          </a:solidFill>
                        </a:rPr>
                        <a:t>хотите ли, отпущу вам Царя Иудейского</a:t>
                      </a:r>
                      <a:r>
                        <a:rPr lang="ru-RU" sz="1500" b="1" dirty="0" smtClean="0">
                          <a:solidFill>
                            <a:schemeClr val="tx1"/>
                          </a:solidFill>
                        </a:rPr>
                        <a:t>? </a:t>
                      </a:r>
                    </a:p>
                    <a:p>
                      <a:r>
                        <a:rPr lang="ru-RU" sz="1500" b="1" dirty="0" smtClean="0">
                          <a:solidFill>
                            <a:schemeClr val="tx1"/>
                          </a:solidFill>
                        </a:rPr>
                        <a:t>10. Ибо знал, что первосвященники предали Его из зависти. </a:t>
                      </a:r>
                    </a:p>
                  </a:txBody>
                  <a:tcPr marL="18000" marR="18000" marT="18000" marB="18000"/>
                </a:tc>
                <a:tc>
                  <a:txBody>
                    <a:bodyPr/>
                    <a:lstStyle/>
                    <a:p>
                      <a:r>
                        <a:rPr lang="ru-RU" sz="1500" b="1" dirty="0" smtClean="0">
                          <a:solidFill>
                            <a:schemeClr val="tx1"/>
                          </a:solidFill>
                        </a:rPr>
                        <a:t>17. А ему и нужно было для праздника отпустить им одного узника. </a:t>
                      </a:r>
                    </a:p>
                    <a:p>
                      <a:r>
                        <a:rPr lang="ru-RU" sz="1500" b="1" dirty="0" smtClean="0">
                          <a:solidFill>
                            <a:schemeClr val="tx1"/>
                          </a:solidFill>
                        </a:rPr>
                        <a:t>18. Но весь народ стал кричать: смерть Ему! а отпусти нам Варавву. </a:t>
                      </a:r>
                    </a:p>
                    <a:p>
                      <a:r>
                        <a:rPr lang="ru-RU" sz="1500" b="1" dirty="0" smtClean="0">
                          <a:solidFill>
                            <a:schemeClr val="tx1"/>
                          </a:solidFill>
                        </a:rPr>
                        <a:t>19. Варавва был посажен в темницу за произведенное в городе возмущение и убийство. </a:t>
                      </a:r>
                    </a:p>
                    <a:p>
                      <a:endParaRPr lang="ru-RU" sz="1500" b="1" dirty="0">
                        <a:solidFill>
                          <a:schemeClr val="tx1"/>
                        </a:solidFill>
                      </a:endParaRPr>
                    </a:p>
                  </a:txBody>
                  <a:tcPr marL="18000" marR="18000" marT="18000" marB="18000"/>
                </a:tc>
                <a:tc>
                  <a:txBody>
                    <a:bodyPr/>
                    <a:lstStyle/>
                    <a:p>
                      <a:r>
                        <a:rPr lang="ru-RU" sz="1500" b="1" dirty="0" smtClean="0">
                          <a:solidFill>
                            <a:schemeClr val="tx1"/>
                          </a:solidFill>
                        </a:rPr>
                        <a:t>39. Есть же у вас обычай, чтобы я одного отпускал вам на Пасху; хотите ли, отпущу вам Царя Иудейского? </a:t>
                      </a:r>
                    </a:p>
                  </a:txBody>
                  <a:tcPr marL="18000" marR="18000" marT="18000" marB="18000"/>
                </a:tc>
              </a:tr>
            </a:tbl>
          </a:graphicData>
        </a:graphic>
      </p:graphicFrame>
      <p:sp>
        <p:nvSpPr>
          <p:cNvPr id="2" name="Скругленный прямоугольник 1"/>
          <p:cNvSpPr/>
          <p:nvPr/>
        </p:nvSpPr>
        <p:spPr>
          <a:xfrm>
            <a:off x="971600" y="188640"/>
            <a:ext cx="7344816"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Предложение Пилата к народу отпустить Христа</a:t>
            </a:r>
            <a:endParaRPr lang="ru-RU" sz="2400" b="1" dirty="0">
              <a:solidFill>
                <a:schemeClr val="tx1"/>
              </a:solidFill>
            </a:endParaRPr>
          </a:p>
        </p:txBody>
      </p:sp>
      <p:sp>
        <p:nvSpPr>
          <p:cNvPr id="3" name="Скругленный прямоугольник 2"/>
          <p:cNvSpPr/>
          <p:nvPr/>
        </p:nvSpPr>
        <p:spPr>
          <a:xfrm>
            <a:off x="251520" y="5733256"/>
            <a:ext cx="8640960" cy="100811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a:solidFill>
                  <a:schemeClr val="tx1"/>
                </a:solidFill>
              </a:rPr>
              <a:t>: «Когда же Господь не хотел оправдываться, хорошо зная, что не будет отпущен, если бы и оправдался, - тогда Пилат обращается к другому пути и прибегает, наконец, к обычаю, как бы так говоря: если вы не отпускаете Иисуса, как невинного, то, хотя как осужденного, порадуйте Его для </a:t>
            </a:r>
            <a:r>
              <a:rPr lang="ru-RU" sz="1600" b="1" i="1" dirty="0" smtClean="0">
                <a:solidFill>
                  <a:schemeClr val="tx1"/>
                </a:solidFill>
              </a:rPr>
              <a:t>праздника».</a:t>
            </a:r>
            <a:endParaRPr lang="ru-RU" sz="1600" b="1" i="1" dirty="0">
              <a:solidFill>
                <a:schemeClr val="tx1"/>
              </a:solidFill>
            </a:endParaRPr>
          </a:p>
        </p:txBody>
      </p:sp>
      <p:sp>
        <p:nvSpPr>
          <p:cNvPr id="5" name="Скругленный прямоугольник 4"/>
          <p:cNvSpPr/>
          <p:nvPr/>
        </p:nvSpPr>
        <p:spPr>
          <a:xfrm>
            <a:off x="2987824" y="4005064"/>
            <a:ext cx="5976664" cy="165618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smtClean="0">
                <a:solidFill>
                  <a:schemeClr val="tx1"/>
                </a:solidFill>
              </a:rPr>
              <a:t>«</a:t>
            </a:r>
            <a:r>
              <a:rPr lang="ru-RU" sz="1600" b="1" dirty="0">
                <a:solidFill>
                  <a:schemeClr val="tx1"/>
                </a:solidFill>
              </a:rPr>
              <a:t>У некоторых древних христианских писателей называется ее имя: Клавдия </a:t>
            </a:r>
            <a:r>
              <a:rPr lang="ru-RU" sz="1600" b="1" dirty="0" err="1">
                <a:solidFill>
                  <a:schemeClr val="tx1"/>
                </a:solidFill>
              </a:rPr>
              <a:t>Прокула</a:t>
            </a:r>
            <a:r>
              <a:rPr lang="ru-RU" sz="1600" b="1" dirty="0">
                <a:solidFill>
                  <a:schemeClr val="tx1"/>
                </a:solidFill>
              </a:rPr>
              <a:t>. Предполагают, что она </a:t>
            </a:r>
            <a:r>
              <a:rPr lang="ru-RU" sz="1600" b="1" dirty="0" err="1">
                <a:solidFill>
                  <a:schemeClr val="tx1"/>
                </a:solidFill>
              </a:rPr>
              <a:t>исповедывала</a:t>
            </a:r>
            <a:r>
              <a:rPr lang="ru-RU" sz="1600" b="1" dirty="0">
                <a:solidFill>
                  <a:schemeClr val="tx1"/>
                </a:solidFill>
              </a:rPr>
              <a:t> иудейскую веру или, по крайней мере, была расположена к ней, а предание говорит, что она потом сделалась </a:t>
            </a:r>
            <a:r>
              <a:rPr lang="ru-RU" sz="1600" b="1" dirty="0" smtClean="0">
                <a:solidFill>
                  <a:schemeClr val="tx1"/>
                </a:solidFill>
              </a:rPr>
              <a:t>христианкой. </a:t>
            </a:r>
            <a:r>
              <a:rPr lang="ru-RU" sz="1600" b="1" dirty="0">
                <a:solidFill>
                  <a:schemeClr val="tx1"/>
                </a:solidFill>
              </a:rPr>
              <a:t>Вероятно, она много слышала о Господе Иисусе Христе и боялась, что ее муж за осуждение Его навлечет на себя наказание </a:t>
            </a:r>
            <a:r>
              <a:rPr lang="ru-RU" sz="1600" b="1" dirty="0" smtClean="0">
                <a:solidFill>
                  <a:schemeClr val="tx1"/>
                </a:solidFill>
              </a:rPr>
              <a:t>Божие».</a:t>
            </a:r>
            <a:endParaRPr lang="ru-RU" sz="1600" b="1" dirty="0">
              <a:solidFill>
                <a:schemeClr val="tx1"/>
              </a:solidFill>
            </a:endParaRPr>
          </a:p>
        </p:txBody>
      </p:sp>
    </p:spTree>
    <p:extLst>
      <p:ext uri="{BB962C8B-B14F-4D97-AF65-F5344CB8AC3E}">
        <p14:creationId xmlns:p14="http://schemas.microsoft.com/office/powerpoint/2010/main" val="449621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5"/>
                                        </p:tgtEl>
                                      </p:cBhvr>
                                    </p:animEffect>
                                    <p:set>
                                      <p:cBhvr>
                                        <p:cTn id="30"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3" grpId="1" animBg="1"/>
      <p:bldP spid="5" grpId="0" animBg="1"/>
      <p:bldP spid="5"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565467208"/>
              </p:ext>
            </p:extLst>
          </p:nvPr>
        </p:nvGraphicFramePr>
        <p:xfrm>
          <a:off x="457200" y="977832"/>
          <a:ext cx="8229600" cy="3099240"/>
        </p:xfrm>
        <a:graphic>
          <a:graphicData uri="http://schemas.openxmlformats.org/drawingml/2006/table">
            <a:tbl>
              <a:tblPr firstRow="1" bandRow="1">
                <a:tableStyleId>{00A15C55-8517-42AA-B614-E9B94910E393}</a:tableStyleId>
              </a:tblPr>
              <a:tblGrid>
                <a:gridCol w="2602632"/>
                <a:gridCol w="2520280"/>
                <a:gridCol w="1512168"/>
                <a:gridCol w="1594520"/>
              </a:tblGrid>
              <a:tr h="288000">
                <a:tc>
                  <a:txBody>
                    <a:bodyPr/>
                    <a:lstStyle/>
                    <a:p>
                      <a:pPr algn="ctr"/>
                      <a:r>
                        <a:rPr lang="ru-RU" sz="1500" b="1" kern="1200" dirty="0" smtClean="0">
                          <a:solidFill>
                            <a:schemeClr val="tx1"/>
                          </a:solidFill>
                          <a:effectLst/>
                        </a:rPr>
                        <a:t>Мф. 27,</a:t>
                      </a:r>
                      <a:r>
                        <a:rPr lang="ru-RU" sz="1500" b="1" kern="1200" baseline="0" dirty="0" smtClean="0">
                          <a:solidFill>
                            <a:schemeClr val="tx1"/>
                          </a:solidFill>
                          <a:effectLst/>
                        </a:rPr>
                        <a:t> </a:t>
                      </a:r>
                      <a:r>
                        <a:rPr lang="ru-RU" sz="1500" b="1" kern="1200" baseline="0" dirty="0" smtClean="0">
                          <a:solidFill>
                            <a:schemeClr val="tx1"/>
                          </a:solidFill>
                          <a:effectLst/>
                        </a:rPr>
                        <a:t>20-22</a:t>
                      </a:r>
                      <a:endParaRPr lang="ru-RU" sz="1500" b="1" dirty="0">
                        <a:solidFill>
                          <a:schemeClr val="tx1"/>
                        </a:solidFill>
                      </a:endParaRPr>
                    </a:p>
                  </a:txBody>
                  <a:tcPr/>
                </a:tc>
                <a:tc>
                  <a:txBody>
                    <a:bodyPr/>
                    <a:lstStyle/>
                    <a:p>
                      <a:pPr algn="ctr"/>
                      <a:r>
                        <a:rPr lang="ru-RU" sz="1500" b="1" kern="1200" dirty="0" err="1" smtClean="0">
                          <a:solidFill>
                            <a:schemeClr val="tx1"/>
                          </a:solidFill>
                          <a:effectLst/>
                        </a:rPr>
                        <a:t>Мк</a:t>
                      </a:r>
                      <a:r>
                        <a:rPr lang="ru-RU" sz="1500" b="1" kern="1200" dirty="0" smtClean="0">
                          <a:solidFill>
                            <a:schemeClr val="tx1"/>
                          </a:solidFill>
                          <a:effectLst/>
                        </a:rPr>
                        <a:t>. 15, </a:t>
                      </a:r>
                      <a:r>
                        <a:rPr lang="ru-RU" sz="1500" b="1" kern="1200" dirty="0" smtClean="0">
                          <a:solidFill>
                            <a:schemeClr val="tx1"/>
                          </a:solidFill>
                          <a:effectLst/>
                        </a:rPr>
                        <a:t>11-13</a:t>
                      </a:r>
                      <a:endParaRPr lang="ru-RU" sz="1500" b="1" dirty="0">
                        <a:solidFill>
                          <a:schemeClr val="tx1"/>
                        </a:solidFill>
                      </a:endParaRPr>
                    </a:p>
                  </a:txBody>
                  <a:tcPr/>
                </a:tc>
                <a:tc>
                  <a:txBody>
                    <a:bodyPr/>
                    <a:lstStyle/>
                    <a:p>
                      <a:pPr algn="ctr"/>
                      <a:r>
                        <a:rPr lang="ru-RU" sz="1500" b="1" u="none" kern="1200" dirty="0" err="1" smtClean="0">
                          <a:solidFill>
                            <a:schemeClr val="tx1"/>
                          </a:solidFill>
                          <a:effectLst/>
                        </a:rPr>
                        <a:t>Лк</a:t>
                      </a:r>
                      <a:r>
                        <a:rPr lang="ru-RU" sz="1500" b="1" u="none" kern="1200" dirty="0" smtClean="0">
                          <a:solidFill>
                            <a:schemeClr val="tx1"/>
                          </a:solidFill>
                          <a:effectLst/>
                        </a:rPr>
                        <a:t>. 23, </a:t>
                      </a:r>
                      <a:r>
                        <a:rPr lang="ru-RU" sz="1500" b="1" u="none" kern="1200" dirty="0" smtClean="0">
                          <a:solidFill>
                            <a:schemeClr val="tx1"/>
                          </a:solidFill>
                          <a:effectLst/>
                        </a:rPr>
                        <a:t>20-21</a:t>
                      </a:r>
                      <a:endParaRPr lang="ru-RU" sz="1500" b="1" u="none"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500" b="1" kern="1200" dirty="0" smtClean="0">
                          <a:solidFill>
                            <a:schemeClr val="tx1"/>
                          </a:solidFill>
                          <a:effectLst/>
                        </a:rPr>
                        <a:t>Ин. 18, </a:t>
                      </a:r>
                      <a:r>
                        <a:rPr lang="ru-RU" sz="1500" b="1" kern="1200" dirty="0" smtClean="0">
                          <a:solidFill>
                            <a:schemeClr val="tx1"/>
                          </a:solidFill>
                          <a:effectLst/>
                        </a:rPr>
                        <a:t>40 </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20. Но первосвященники и старейшины возбудили народ просить Варавву, а Иисуса погубить. </a:t>
                      </a:r>
                    </a:p>
                    <a:p>
                      <a:r>
                        <a:rPr lang="ru-RU" sz="1500" b="1" dirty="0" smtClean="0">
                          <a:solidFill>
                            <a:schemeClr val="tx1"/>
                          </a:solidFill>
                        </a:rPr>
                        <a:t>21. Тогда правитель спросил их: кого из двух хотите, чтобы я отпустил вам? Они сказали: Варавву. </a:t>
                      </a:r>
                    </a:p>
                    <a:p>
                      <a:r>
                        <a:rPr lang="ru-RU" sz="1500" b="1" dirty="0" smtClean="0">
                          <a:solidFill>
                            <a:schemeClr val="tx1"/>
                          </a:solidFill>
                        </a:rPr>
                        <a:t>22. Пилат говорит им: что же я сделаю Иисусу, называемому Христом? Говорят ему все: да будет распят. </a:t>
                      </a:r>
                      <a:endParaRPr lang="ru-RU" sz="1500" b="1" dirty="0">
                        <a:solidFill>
                          <a:schemeClr val="tx1"/>
                        </a:solidFill>
                      </a:endParaRPr>
                    </a:p>
                  </a:txBody>
                  <a:tcPr marL="18000" marR="18000" marT="18000" marB="18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11. Но первосвященники возбудили народ просить, чтобы отпустил им лучше Варавву. </a:t>
                      </a:r>
                    </a:p>
                    <a:p>
                      <a:r>
                        <a:rPr lang="ru-RU" sz="1500" b="1" dirty="0" smtClean="0">
                          <a:solidFill>
                            <a:schemeClr val="tx1"/>
                          </a:solidFill>
                        </a:rPr>
                        <a:t>12. Пилат, отвечая, опять сказал им: что же хотите, чтобы я сделал с Тем, Которого вы называете Царем Иудейским? </a:t>
                      </a:r>
                    </a:p>
                    <a:p>
                      <a:r>
                        <a:rPr lang="ru-RU" sz="1500" b="1" dirty="0" smtClean="0">
                          <a:solidFill>
                            <a:schemeClr val="tx1"/>
                          </a:solidFill>
                        </a:rPr>
                        <a:t>13. Они опять закричали: распни Его. </a:t>
                      </a:r>
                    </a:p>
                  </a:txBody>
                  <a:tcPr marL="18000" marR="18000" marT="18000" marB="18000"/>
                </a:tc>
                <a:tc>
                  <a:txBody>
                    <a:bodyPr/>
                    <a:lstStyle/>
                    <a:p>
                      <a:r>
                        <a:rPr lang="ru-RU" sz="1500" b="1" dirty="0" smtClean="0">
                          <a:solidFill>
                            <a:schemeClr val="tx1"/>
                          </a:solidFill>
                        </a:rPr>
                        <a:t>20. Пилат снова возвысил голос, желая отпустить Иисуса. </a:t>
                      </a:r>
                    </a:p>
                    <a:p>
                      <a:r>
                        <a:rPr lang="ru-RU" sz="1500" b="1" dirty="0" smtClean="0">
                          <a:solidFill>
                            <a:schemeClr val="tx1"/>
                          </a:solidFill>
                        </a:rPr>
                        <a:t>21. Но они кричали: распни, распни Его! </a:t>
                      </a:r>
                    </a:p>
                    <a:p>
                      <a:endParaRPr lang="ru-RU" sz="1500" b="1" dirty="0">
                        <a:solidFill>
                          <a:schemeClr val="tx1"/>
                        </a:solidFill>
                      </a:endParaRPr>
                    </a:p>
                  </a:txBody>
                  <a:tcPr marL="18000" marR="18000" marT="18000" marB="18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40. Тогда опять закричали все, говоря: не Его, но Варавву. Варавва же был разбойник. </a:t>
                      </a:r>
                    </a:p>
                    <a:p>
                      <a:endParaRPr lang="ru-RU" sz="1500" b="1" dirty="0">
                        <a:solidFill>
                          <a:schemeClr val="tx1"/>
                        </a:solidFill>
                      </a:endParaRPr>
                    </a:p>
                  </a:txBody>
                  <a:tcPr marL="18000" marR="18000" marT="18000" marB="18000"/>
                </a:tc>
              </a:tr>
            </a:tbl>
          </a:graphicData>
        </a:graphic>
      </p:graphicFrame>
      <p:sp>
        <p:nvSpPr>
          <p:cNvPr id="2" name="Скругленный прямоугольник 1"/>
          <p:cNvSpPr/>
          <p:nvPr/>
        </p:nvSpPr>
        <p:spPr>
          <a:xfrm>
            <a:off x="1691680" y="260648"/>
            <a:ext cx="5760640"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Народ выбирает Варавву-разбойника</a:t>
            </a:r>
            <a:endParaRPr lang="ru-RU" sz="2400" b="1" dirty="0">
              <a:solidFill>
                <a:schemeClr val="tx1"/>
              </a:solidFill>
            </a:endParaRPr>
          </a:p>
        </p:txBody>
      </p:sp>
      <p:sp>
        <p:nvSpPr>
          <p:cNvPr id="3" name="Скругленный прямоугольник 2"/>
          <p:cNvSpPr/>
          <p:nvPr/>
        </p:nvSpPr>
        <p:spPr>
          <a:xfrm>
            <a:off x="467544" y="4293096"/>
            <a:ext cx="8352928" cy="86409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««Варавва» толкуется: «сын отца», ибо вар - сын, а </a:t>
            </a:r>
            <a:r>
              <a:rPr lang="ru-RU" sz="1600" b="1" i="1" dirty="0" err="1">
                <a:solidFill>
                  <a:schemeClr val="tx1"/>
                </a:solidFill>
              </a:rPr>
              <a:t>авва</a:t>
            </a:r>
            <a:r>
              <a:rPr lang="ru-RU" sz="1600" b="1" i="1" dirty="0">
                <a:solidFill>
                  <a:schemeClr val="tx1"/>
                </a:solidFill>
              </a:rPr>
              <a:t> - отец. Итак, иудеи сына отца своего, дьявола, испросили, а Иисуса распяли. Однако они и доныне к сыну отца своего, антихристу, прилепляются, а Христа </a:t>
            </a:r>
            <a:r>
              <a:rPr lang="ru-RU" sz="1600" b="1" i="1" dirty="0" smtClean="0">
                <a:solidFill>
                  <a:schemeClr val="tx1"/>
                </a:solidFill>
              </a:rPr>
              <a:t>отрекаются».</a:t>
            </a:r>
            <a:endParaRPr lang="ru-RU" sz="1600" b="1" i="1" dirty="0">
              <a:solidFill>
                <a:schemeClr val="tx1"/>
              </a:solidFill>
            </a:endParaRPr>
          </a:p>
        </p:txBody>
      </p:sp>
      <p:sp>
        <p:nvSpPr>
          <p:cNvPr id="5" name="Скругленный прямоугольник 4"/>
          <p:cNvSpPr/>
          <p:nvPr/>
        </p:nvSpPr>
        <p:spPr>
          <a:xfrm>
            <a:off x="467544" y="5373216"/>
            <a:ext cx="8280920" cy="93610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a:solidFill>
                  <a:schemeClr val="tx1"/>
                </a:solidFill>
              </a:rPr>
              <a:t>««Да будет распят», - говорили иудеи, намереваясь не только убить Его, но и набросить на Него злодейскую вину, ибо крест назначался в качестве наказания </a:t>
            </a:r>
            <a:r>
              <a:rPr lang="ru-RU" sz="1600" b="1" i="1" dirty="0" smtClean="0">
                <a:solidFill>
                  <a:schemeClr val="tx1"/>
                </a:solidFill>
              </a:rPr>
              <a:t>злодеям».</a:t>
            </a:r>
            <a:endParaRPr lang="ru-RU" sz="1600" b="1" i="1" dirty="0">
              <a:solidFill>
                <a:schemeClr val="tx1"/>
              </a:solidFill>
            </a:endParaRPr>
          </a:p>
        </p:txBody>
      </p:sp>
    </p:spTree>
    <p:extLst>
      <p:ext uri="{BB962C8B-B14F-4D97-AF65-F5344CB8AC3E}">
        <p14:creationId xmlns:p14="http://schemas.microsoft.com/office/powerpoint/2010/main" val="61798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down)">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500"/>
                                        <p:tgtEl>
                                          <p:spTgt spid="3"/>
                                        </p:tgtEl>
                                      </p:cBhvr>
                                    </p:animEffect>
                                    <p:set>
                                      <p:cBhvr>
                                        <p:cTn id="25" dur="1" fill="hold">
                                          <p:stCondLst>
                                            <p:cond delay="499"/>
                                          </p:stCondLst>
                                        </p:cTn>
                                        <p:tgtEl>
                                          <p:spTgt spid="3"/>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5"/>
                                        </p:tgtEl>
                                      </p:cBhvr>
                                    </p:animEffect>
                                    <p:set>
                                      <p:cBhvr>
                                        <p:cTn id="28"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3" grpId="1" animBg="1"/>
      <p:bldP spid="5" grpId="0" animBg="1"/>
      <p:bldP spid="5"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471734252"/>
              </p:ext>
            </p:extLst>
          </p:nvPr>
        </p:nvGraphicFramePr>
        <p:xfrm>
          <a:off x="251520" y="936656"/>
          <a:ext cx="8640959" cy="3327840"/>
        </p:xfrm>
        <a:graphic>
          <a:graphicData uri="http://schemas.openxmlformats.org/drawingml/2006/table">
            <a:tbl>
              <a:tblPr firstRow="1" bandRow="1">
                <a:tableStyleId>{00A15C55-8517-42AA-B614-E9B94910E393}</a:tableStyleId>
              </a:tblPr>
              <a:tblGrid>
                <a:gridCol w="3222052"/>
                <a:gridCol w="1890516"/>
                <a:gridCol w="3528391"/>
              </a:tblGrid>
              <a:tr h="288000">
                <a:tc>
                  <a:txBody>
                    <a:bodyPr/>
                    <a:lstStyle/>
                    <a:p>
                      <a:pPr algn="ctr"/>
                      <a:r>
                        <a:rPr lang="ru-RU" sz="1500" b="1" kern="1200" dirty="0" smtClean="0">
                          <a:solidFill>
                            <a:schemeClr val="tx1"/>
                          </a:solidFill>
                          <a:effectLst/>
                        </a:rPr>
                        <a:t>Мф. 27,</a:t>
                      </a:r>
                      <a:r>
                        <a:rPr lang="ru-RU" sz="1500" b="1" kern="1200" baseline="0" dirty="0" smtClean="0">
                          <a:solidFill>
                            <a:schemeClr val="tx1"/>
                          </a:solidFill>
                          <a:effectLst/>
                        </a:rPr>
                        <a:t> </a:t>
                      </a:r>
                      <a:r>
                        <a:rPr lang="ru-RU" sz="1500" b="1" kern="1200" baseline="0" dirty="0" smtClean="0">
                          <a:solidFill>
                            <a:schemeClr val="tx1"/>
                          </a:solidFill>
                          <a:effectLst/>
                        </a:rPr>
                        <a:t>23-26</a:t>
                      </a:r>
                      <a:endParaRPr lang="ru-RU" sz="1500" b="1" dirty="0">
                        <a:solidFill>
                          <a:schemeClr val="tx1"/>
                        </a:solidFill>
                      </a:endParaRPr>
                    </a:p>
                  </a:txBody>
                  <a:tcPr/>
                </a:tc>
                <a:tc>
                  <a:txBody>
                    <a:bodyPr/>
                    <a:lstStyle/>
                    <a:p>
                      <a:pPr algn="ctr"/>
                      <a:r>
                        <a:rPr lang="ru-RU" sz="1500" b="1" kern="1200" dirty="0" err="1" smtClean="0">
                          <a:solidFill>
                            <a:schemeClr val="tx1"/>
                          </a:solidFill>
                          <a:effectLst/>
                        </a:rPr>
                        <a:t>Мк</a:t>
                      </a:r>
                      <a:r>
                        <a:rPr lang="ru-RU" sz="1500" b="1" kern="1200" dirty="0" smtClean="0">
                          <a:solidFill>
                            <a:schemeClr val="tx1"/>
                          </a:solidFill>
                          <a:effectLst/>
                        </a:rPr>
                        <a:t>. 15, </a:t>
                      </a:r>
                      <a:r>
                        <a:rPr lang="ru-RU" sz="1500" b="1" kern="1200" dirty="0" smtClean="0">
                          <a:solidFill>
                            <a:schemeClr val="tx1"/>
                          </a:solidFill>
                          <a:effectLst/>
                        </a:rPr>
                        <a:t>14-15</a:t>
                      </a:r>
                      <a:endParaRPr lang="ru-RU" sz="1500" b="1" dirty="0">
                        <a:solidFill>
                          <a:schemeClr val="tx1"/>
                        </a:solidFill>
                      </a:endParaRPr>
                    </a:p>
                  </a:txBody>
                  <a:tcPr/>
                </a:tc>
                <a:tc>
                  <a:txBody>
                    <a:bodyPr/>
                    <a:lstStyle/>
                    <a:p>
                      <a:pPr algn="ctr"/>
                      <a:r>
                        <a:rPr lang="ru-RU" sz="1500" b="1" u="none" kern="1200" dirty="0" err="1" smtClean="0">
                          <a:solidFill>
                            <a:schemeClr val="tx1"/>
                          </a:solidFill>
                          <a:effectLst/>
                        </a:rPr>
                        <a:t>Лк</a:t>
                      </a:r>
                      <a:r>
                        <a:rPr lang="ru-RU" sz="1500" b="1" u="none" kern="1200" dirty="0" smtClean="0">
                          <a:solidFill>
                            <a:schemeClr val="tx1"/>
                          </a:solidFill>
                          <a:effectLst/>
                        </a:rPr>
                        <a:t>. 23, </a:t>
                      </a:r>
                      <a:r>
                        <a:rPr lang="ru-RU" sz="1500" b="1" u="none" kern="1200" dirty="0" smtClean="0">
                          <a:solidFill>
                            <a:schemeClr val="tx1"/>
                          </a:solidFill>
                          <a:effectLst/>
                        </a:rPr>
                        <a:t>22-25</a:t>
                      </a:r>
                      <a:endParaRPr lang="ru-RU" sz="1500" b="1" u="none" dirty="0">
                        <a:solidFill>
                          <a:schemeClr val="tx1"/>
                        </a:solidFill>
                      </a:endParaRPr>
                    </a:p>
                  </a:txBody>
                  <a:tcPr/>
                </a:tc>
              </a:tr>
              <a:tr h="370840">
                <a:tc>
                  <a:txBody>
                    <a:bodyPr/>
                    <a:lstStyle/>
                    <a:p>
                      <a:r>
                        <a:rPr lang="ru-RU" sz="1500" b="1" dirty="0" smtClean="0">
                          <a:solidFill>
                            <a:schemeClr val="tx1"/>
                          </a:solidFill>
                        </a:rPr>
                        <a:t>23. Правитель сказал: какое же зло сделал Он? Но они еще сильнее кричали: да будет распят. </a:t>
                      </a:r>
                    </a:p>
                    <a:p>
                      <a:r>
                        <a:rPr lang="ru-RU" sz="1500" b="1" dirty="0" smtClean="0">
                          <a:solidFill>
                            <a:schemeClr val="tx1"/>
                          </a:solidFill>
                        </a:rPr>
                        <a:t>24. Пилат, видя, что ничто не помогает, но смятение увеличивается, взял воды и умыл руки перед народом, и сказал: невиновен я в крови Праведника Сего; смотрите вы. </a:t>
                      </a:r>
                    </a:p>
                    <a:p>
                      <a:r>
                        <a:rPr lang="ru-RU" sz="1500" b="1" dirty="0" smtClean="0">
                          <a:solidFill>
                            <a:schemeClr val="tx1"/>
                          </a:solidFill>
                        </a:rPr>
                        <a:t>25. И, отвечая, весь народ сказал: кровь Его на нас и на детях наших. </a:t>
                      </a:r>
                    </a:p>
                    <a:p>
                      <a:r>
                        <a:rPr lang="ru-RU" sz="1500" b="1" dirty="0" smtClean="0">
                          <a:solidFill>
                            <a:schemeClr val="tx1"/>
                          </a:solidFill>
                        </a:rPr>
                        <a:t>26. Тогда отпустил им Варавву, а </a:t>
                      </a:r>
                      <a:r>
                        <a:rPr lang="ru-RU" sz="1500" b="1" dirty="0" smtClean="0">
                          <a:solidFill>
                            <a:srgbClr val="7030A0"/>
                          </a:solidFill>
                        </a:rPr>
                        <a:t>Иисуса, бив, предал на распятие</a:t>
                      </a:r>
                      <a:r>
                        <a:rPr lang="ru-RU" sz="1500" b="1" dirty="0" smtClean="0">
                          <a:solidFill>
                            <a:schemeClr val="tx1"/>
                          </a:solidFill>
                        </a:rPr>
                        <a:t>. </a:t>
                      </a:r>
                    </a:p>
                  </a:txBody>
                  <a:tcPr marL="18000" marR="18000" marT="18000" marB="18000"/>
                </a:tc>
                <a:tc>
                  <a:txBody>
                    <a:bodyPr/>
                    <a:lstStyle/>
                    <a:p>
                      <a:r>
                        <a:rPr lang="ru-RU" sz="1500" b="1" dirty="0" smtClean="0">
                          <a:solidFill>
                            <a:schemeClr val="tx1"/>
                          </a:solidFill>
                        </a:rPr>
                        <a:t>14. Пилат сказал им: какое же зло сделал Он? Но они еще сильнее закричали: распни Его. </a:t>
                      </a:r>
                    </a:p>
                    <a:p>
                      <a:r>
                        <a:rPr lang="ru-RU" sz="1500" b="1" dirty="0" smtClean="0">
                          <a:solidFill>
                            <a:schemeClr val="tx1"/>
                          </a:solidFill>
                        </a:rPr>
                        <a:t>15. Тогда Пилат, </a:t>
                      </a:r>
                      <a:r>
                        <a:rPr lang="ru-RU" sz="1500" b="1" dirty="0" smtClean="0">
                          <a:solidFill>
                            <a:srgbClr val="FF0000"/>
                          </a:solidFill>
                        </a:rPr>
                        <a:t>желая сделать угодное народу</a:t>
                      </a:r>
                      <a:r>
                        <a:rPr lang="ru-RU" sz="1500" b="1" dirty="0" smtClean="0">
                          <a:solidFill>
                            <a:schemeClr val="tx1"/>
                          </a:solidFill>
                        </a:rPr>
                        <a:t>, отпустил им Варавву, а </a:t>
                      </a:r>
                      <a:r>
                        <a:rPr lang="ru-RU" sz="1500" b="1" dirty="0" smtClean="0">
                          <a:solidFill>
                            <a:srgbClr val="7030A0"/>
                          </a:solidFill>
                        </a:rPr>
                        <a:t>Иисуса, бив, предал на распятие</a:t>
                      </a:r>
                      <a:r>
                        <a:rPr lang="ru-RU" sz="1500" b="1" dirty="0" smtClean="0">
                          <a:solidFill>
                            <a:schemeClr val="tx1"/>
                          </a:solidFill>
                        </a:rPr>
                        <a:t>. </a:t>
                      </a:r>
                    </a:p>
                    <a:p>
                      <a:endParaRPr lang="ru-RU" sz="1500" b="1" dirty="0">
                        <a:solidFill>
                          <a:schemeClr val="tx1"/>
                        </a:solidFill>
                      </a:endParaRPr>
                    </a:p>
                  </a:txBody>
                  <a:tcPr marL="18000" marR="18000" marT="18000" marB="18000"/>
                </a:tc>
                <a:tc>
                  <a:txBody>
                    <a:bodyPr/>
                    <a:lstStyle/>
                    <a:p>
                      <a:r>
                        <a:rPr lang="ru-RU" sz="1500" b="1" dirty="0" smtClean="0">
                          <a:solidFill>
                            <a:schemeClr val="tx1"/>
                          </a:solidFill>
                        </a:rPr>
                        <a:t>22. Он в третий раз сказал им: какое же зло сделал Он? </a:t>
                      </a:r>
                      <a:r>
                        <a:rPr lang="ru-RU" sz="1500" b="1" dirty="0" smtClean="0">
                          <a:solidFill>
                            <a:srgbClr val="00B050"/>
                          </a:solidFill>
                        </a:rPr>
                        <a:t>я ничего достойного смерти не нашел в Нем; итак, наказав Его, отпущу</a:t>
                      </a:r>
                      <a:r>
                        <a:rPr lang="ru-RU" sz="1500" b="1" dirty="0" smtClean="0">
                          <a:solidFill>
                            <a:schemeClr val="tx1"/>
                          </a:solidFill>
                        </a:rPr>
                        <a:t>. </a:t>
                      </a:r>
                    </a:p>
                    <a:p>
                      <a:r>
                        <a:rPr lang="ru-RU" sz="1500" b="1" dirty="0" smtClean="0">
                          <a:solidFill>
                            <a:schemeClr val="tx1"/>
                          </a:solidFill>
                        </a:rPr>
                        <a:t>23. Но они продолжали с великим криком требовать, чтобы Он был распят; и превозмог крик их и первосвященников. </a:t>
                      </a:r>
                    </a:p>
                    <a:p>
                      <a:r>
                        <a:rPr lang="ru-RU" sz="1500" b="1" dirty="0" smtClean="0">
                          <a:solidFill>
                            <a:schemeClr val="tx1"/>
                          </a:solidFill>
                        </a:rPr>
                        <a:t>24. И Пилат решил быть по прошению их, </a:t>
                      </a:r>
                    </a:p>
                    <a:p>
                      <a:r>
                        <a:rPr lang="ru-RU" sz="1500" b="1" dirty="0" smtClean="0">
                          <a:solidFill>
                            <a:schemeClr val="tx1"/>
                          </a:solidFill>
                        </a:rPr>
                        <a:t>25. и отпустил им посаженного за возмущение и убийство в темницу, которого они просили; а </a:t>
                      </a:r>
                      <a:r>
                        <a:rPr lang="ru-RU" sz="1500" b="1" dirty="0" smtClean="0">
                          <a:solidFill>
                            <a:srgbClr val="7030A0"/>
                          </a:solidFill>
                        </a:rPr>
                        <a:t>Иисуса предал в их волю</a:t>
                      </a:r>
                      <a:r>
                        <a:rPr lang="ru-RU" sz="1500" b="1" dirty="0" smtClean="0">
                          <a:solidFill>
                            <a:schemeClr val="tx1"/>
                          </a:solidFill>
                        </a:rPr>
                        <a:t>. </a:t>
                      </a:r>
                    </a:p>
                  </a:txBody>
                  <a:tcPr marL="18000" marR="18000" marT="18000" marB="18000"/>
                </a:tc>
              </a:tr>
            </a:tbl>
          </a:graphicData>
        </a:graphic>
      </p:graphicFrame>
      <p:sp>
        <p:nvSpPr>
          <p:cNvPr id="5" name="Скругленный прямоугольник 4"/>
          <p:cNvSpPr/>
          <p:nvPr/>
        </p:nvSpPr>
        <p:spPr>
          <a:xfrm>
            <a:off x="251520" y="3356992"/>
            <a:ext cx="8640960" cy="136815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«У </a:t>
            </a:r>
            <a:r>
              <a:rPr lang="ru-RU" sz="1600" b="1" i="1" dirty="0">
                <a:solidFill>
                  <a:schemeClr val="tx1"/>
                </a:solidFill>
              </a:rPr>
              <a:t>иудеев был обычай умывать руки в доказательство того, что умывающий невиновен в пролитии крови найденного убитым человека (Втор. 21: б-8). Пилат воспользовался этим обычаем в знак того, что он снимает с себя ответственность за казнь Иисуса, Которого он считал невинным и Праведником. </a:t>
            </a:r>
            <a:r>
              <a:rPr lang="ru-RU" sz="1600" b="1" i="1" dirty="0" smtClean="0">
                <a:solidFill>
                  <a:schemeClr val="tx1"/>
                </a:solidFill>
              </a:rPr>
              <a:t>«Смотрите вы» - </a:t>
            </a:r>
            <a:r>
              <a:rPr lang="ru-RU" sz="1600" b="1" i="1" dirty="0">
                <a:solidFill>
                  <a:schemeClr val="tx1"/>
                </a:solidFill>
              </a:rPr>
              <a:t>вы сами будете отвечать за последствия этого несправедливого </a:t>
            </a:r>
            <a:r>
              <a:rPr lang="ru-RU" sz="1600" b="1" i="1" dirty="0" smtClean="0">
                <a:solidFill>
                  <a:schemeClr val="tx1"/>
                </a:solidFill>
              </a:rPr>
              <a:t>убийства».</a:t>
            </a:r>
            <a:endParaRPr lang="ru-RU" sz="1600" b="1" i="1" dirty="0">
              <a:solidFill>
                <a:schemeClr val="tx1"/>
              </a:solidFill>
            </a:endParaRPr>
          </a:p>
        </p:txBody>
      </p:sp>
      <p:sp>
        <p:nvSpPr>
          <p:cNvPr id="2" name="Скругленный прямоугольник 1"/>
          <p:cNvSpPr/>
          <p:nvPr/>
        </p:nvSpPr>
        <p:spPr>
          <a:xfrm>
            <a:off x="1547664" y="188640"/>
            <a:ext cx="5976664"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Третья попытка Пилата отпустить Христа</a:t>
            </a:r>
            <a:endParaRPr lang="ru-RU" sz="2400" b="1" dirty="0">
              <a:solidFill>
                <a:schemeClr val="tx1"/>
              </a:solidFill>
            </a:endParaRPr>
          </a:p>
        </p:txBody>
      </p:sp>
      <p:sp>
        <p:nvSpPr>
          <p:cNvPr id="3" name="Скругленный прямоугольник 2"/>
          <p:cNvSpPr/>
          <p:nvPr/>
        </p:nvSpPr>
        <p:spPr>
          <a:xfrm>
            <a:off x="395536" y="4437112"/>
            <a:ext cx="8424936" cy="208823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«Почему же не освободил Христа? Потому, что ему, то есть Пилату, не безопасно было освободить Его, как обвиняемого в царствовании. Но он должен бы был потребовать показаний: не собирал ли Христос около Себя воинов, не заготовлял ли оружия. Теперь же, как легкомысленный и слабый, Пилат отклоняется в сторону; по этой причине он и </a:t>
            </a:r>
            <a:r>
              <a:rPr lang="ru-RU" sz="1600" b="1" i="1" dirty="0" err="1">
                <a:solidFill>
                  <a:schemeClr val="tx1"/>
                </a:solidFill>
              </a:rPr>
              <a:t>неизвинителен</a:t>
            </a:r>
            <a:r>
              <a:rPr lang="ru-RU" sz="1600" b="1" i="1" dirty="0">
                <a:solidFill>
                  <a:schemeClr val="tx1"/>
                </a:solidFill>
              </a:rPr>
              <a:t>: ибо, когда они просили отъявленного злодея, отдал, а о Христе спрашивал: что сделать с Иисусом? - делая, таким образом, иудеев начальниками суда. Будучи правителем, он мог вырвать Его от них, как </a:t>
            </a:r>
            <a:r>
              <a:rPr lang="ru-RU" sz="1600" b="1" i="1" dirty="0" err="1">
                <a:solidFill>
                  <a:schemeClr val="tx1"/>
                </a:solidFill>
              </a:rPr>
              <a:t>тысяченачальник</a:t>
            </a:r>
            <a:r>
              <a:rPr lang="ru-RU" sz="1600" b="1" i="1" dirty="0">
                <a:solidFill>
                  <a:schemeClr val="tx1"/>
                </a:solidFill>
              </a:rPr>
              <a:t> Павла (</a:t>
            </a:r>
            <a:r>
              <a:rPr lang="ru-RU" sz="1600" b="1" i="1" dirty="0" err="1">
                <a:solidFill>
                  <a:schemeClr val="tx1"/>
                </a:solidFill>
              </a:rPr>
              <a:t>Деян</a:t>
            </a:r>
            <a:r>
              <a:rPr lang="ru-RU" sz="1600" b="1" i="1" dirty="0">
                <a:solidFill>
                  <a:schemeClr val="tx1"/>
                </a:solidFill>
              </a:rPr>
              <a:t>. 21, 31</a:t>
            </a:r>
            <a:r>
              <a:rPr lang="ru-RU" sz="1600" b="1" i="1" dirty="0" smtClean="0">
                <a:solidFill>
                  <a:schemeClr val="tx1"/>
                </a:solidFill>
              </a:rPr>
              <a:t>)».</a:t>
            </a:r>
            <a:endParaRPr lang="ru-RU" sz="1600" b="1" i="1" dirty="0">
              <a:solidFill>
                <a:schemeClr val="tx1"/>
              </a:solidFill>
            </a:endParaRPr>
          </a:p>
        </p:txBody>
      </p:sp>
      <p:sp>
        <p:nvSpPr>
          <p:cNvPr id="6" name="Скругленный прямоугольник 5"/>
          <p:cNvSpPr/>
          <p:nvPr/>
        </p:nvSpPr>
        <p:spPr>
          <a:xfrm>
            <a:off x="251520" y="3861048"/>
            <a:ext cx="8640960" cy="93610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«Смотри же, сколь велико и здесь их безумие! Такова ярость, такова злая страсть: она не позволяет видеть то, что должно видеть. Пусть так, что вы самих себя прокляли; для чего навлекаете проклятие и на детей</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2996189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5"/>
                                        </p:tgtEl>
                                      </p:cBhvr>
                                    </p:animEffect>
                                    <p:set>
                                      <p:cBhvr>
                                        <p:cTn id="30" dur="1" fill="hold">
                                          <p:stCondLst>
                                            <p:cond delay="499"/>
                                          </p:stCondLst>
                                        </p:cTn>
                                        <p:tgtEl>
                                          <p:spTgt spid="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2" grpId="0" animBg="1"/>
      <p:bldP spid="3" grpId="0" animBg="1"/>
      <p:bldP spid="3" grpId="1" animBg="1"/>
      <p:bldP spid="6" grpId="0" animBg="1"/>
      <p:bldP spid="6"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041125211"/>
              </p:ext>
            </p:extLst>
          </p:nvPr>
        </p:nvGraphicFramePr>
        <p:xfrm>
          <a:off x="179512" y="908720"/>
          <a:ext cx="8784975" cy="2815200"/>
        </p:xfrm>
        <a:graphic>
          <a:graphicData uri="http://schemas.openxmlformats.org/drawingml/2006/table">
            <a:tbl>
              <a:tblPr firstRow="1" bandRow="1">
                <a:tableStyleId>{00A15C55-8517-42AA-B614-E9B94910E393}</a:tableStyleId>
              </a:tblPr>
              <a:tblGrid>
                <a:gridCol w="3456384"/>
                <a:gridCol w="3168352"/>
                <a:gridCol w="2160239"/>
              </a:tblGrid>
              <a:tr h="252000">
                <a:tc>
                  <a:txBody>
                    <a:bodyPr/>
                    <a:lstStyle/>
                    <a:p>
                      <a:pPr algn="ctr"/>
                      <a:r>
                        <a:rPr lang="ru-RU" sz="1500" b="1" kern="1200" dirty="0" smtClean="0">
                          <a:solidFill>
                            <a:schemeClr val="tx1"/>
                          </a:solidFill>
                          <a:effectLst/>
                        </a:rPr>
                        <a:t>Мф. </a:t>
                      </a:r>
                      <a:r>
                        <a:rPr lang="ru-RU" sz="1500" b="1" kern="1200" dirty="0" smtClean="0">
                          <a:solidFill>
                            <a:schemeClr val="tx1"/>
                          </a:solidFill>
                          <a:effectLst/>
                        </a:rPr>
                        <a:t>27,</a:t>
                      </a:r>
                      <a:r>
                        <a:rPr lang="ru-RU" sz="1500" b="1" kern="1200" baseline="0" dirty="0" smtClean="0">
                          <a:solidFill>
                            <a:schemeClr val="tx1"/>
                          </a:solidFill>
                          <a:effectLst/>
                        </a:rPr>
                        <a:t> 27</a:t>
                      </a:r>
                      <a:r>
                        <a:rPr lang="ru-RU" sz="1500" b="1" kern="1200" dirty="0" smtClean="0">
                          <a:solidFill>
                            <a:schemeClr val="tx1"/>
                          </a:solidFill>
                          <a:effectLst/>
                        </a:rPr>
                        <a:t>-30</a:t>
                      </a:r>
                      <a:endParaRPr lang="ru-RU" sz="1500" b="1" dirty="0">
                        <a:solidFill>
                          <a:schemeClr val="tx1"/>
                        </a:solidFill>
                      </a:endParaRPr>
                    </a:p>
                  </a:txBody>
                  <a:tcPr marL="18000" marR="18000" marT="18000" marB="18000"/>
                </a:tc>
                <a:tc>
                  <a:txBody>
                    <a:bodyPr/>
                    <a:lstStyle/>
                    <a:p>
                      <a:pPr algn="ctr"/>
                      <a:r>
                        <a:rPr lang="ru-RU" sz="1500" b="1" kern="1200" dirty="0" err="1" smtClean="0">
                          <a:solidFill>
                            <a:schemeClr val="tx1"/>
                          </a:solidFill>
                          <a:effectLst/>
                        </a:rPr>
                        <a:t>Мк</a:t>
                      </a:r>
                      <a:r>
                        <a:rPr lang="ru-RU" sz="1500" b="1" kern="1200" dirty="0" smtClean="0">
                          <a:solidFill>
                            <a:schemeClr val="tx1"/>
                          </a:solidFill>
                          <a:effectLst/>
                        </a:rPr>
                        <a:t>. </a:t>
                      </a:r>
                      <a:r>
                        <a:rPr lang="ru-RU" sz="1500" b="1" kern="1200" dirty="0" smtClean="0">
                          <a:solidFill>
                            <a:schemeClr val="tx1"/>
                          </a:solidFill>
                          <a:effectLst/>
                        </a:rPr>
                        <a:t>15, 16-19</a:t>
                      </a:r>
                      <a:endParaRPr lang="ru-RU" sz="1500" b="1" dirty="0">
                        <a:solidFill>
                          <a:schemeClr val="tx1"/>
                        </a:solidFill>
                      </a:endParaRPr>
                    </a:p>
                  </a:txBody>
                  <a:tcPr marL="18000" marR="18000" marT="18000" marB="18000"/>
                </a:tc>
                <a:tc>
                  <a:txBody>
                    <a:bodyPr/>
                    <a:lstStyle/>
                    <a:p>
                      <a:pPr algn="ctr"/>
                      <a:r>
                        <a:rPr lang="ru-RU" sz="1500" b="1" kern="1200" dirty="0" smtClean="0">
                          <a:solidFill>
                            <a:schemeClr val="tx1"/>
                          </a:solidFill>
                          <a:effectLst/>
                        </a:rPr>
                        <a:t>Ин. </a:t>
                      </a:r>
                      <a:r>
                        <a:rPr lang="ru-RU" sz="1500" b="1" kern="1200" dirty="0" smtClean="0">
                          <a:solidFill>
                            <a:schemeClr val="tx1"/>
                          </a:solidFill>
                          <a:effectLst/>
                        </a:rPr>
                        <a:t>19, 1-3</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27. Тогда воины правителя, </a:t>
                      </a:r>
                      <a:r>
                        <a:rPr lang="ru-RU" sz="1500" b="1" dirty="0" smtClean="0">
                          <a:solidFill>
                            <a:srgbClr val="7030A0"/>
                          </a:solidFill>
                        </a:rPr>
                        <a:t>взяв Иисуса в преторию</a:t>
                      </a:r>
                      <a:r>
                        <a:rPr lang="ru-RU" sz="1500" b="1" dirty="0" smtClean="0">
                          <a:solidFill>
                            <a:schemeClr val="tx1"/>
                          </a:solidFill>
                        </a:rPr>
                        <a:t>, собрали на Него весь полк </a:t>
                      </a:r>
                    </a:p>
                    <a:p>
                      <a:r>
                        <a:rPr lang="ru-RU" sz="1500" b="1" dirty="0" smtClean="0">
                          <a:solidFill>
                            <a:schemeClr val="tx1"/>
                          </a:solidFill>
                        </a:rPr>
                        <a:t>28. и, раздев Его, надели на Него багряницу; </a:t>
                      </a:r>
                    </a:p>
                    <a:p>
                      <a:r>
                        <a:rPr lang="ru-RU" sz="1500" b="1" dirty="0" smtClean="0">
                          <a:solidFill>
                            <a:schemeClr val="tx1"/>
                          </a:solidFill>
                        </a:rPr>
                        <a:t>29. и, сплетши венец из терна, возложили Ему на голову и дали Ему в правую руку трость; и, становясь пред Ним на колени, насмехались над Ним, говоря: радуйся, Царь Иудейский! </a:t>
                      </a:r>
                    </a:p>
                    <a:p>
                      <a:r>
                        <a:rPr lang="ru-RU" sz="1500" b="1" dirty="0" smtClean="0">
                          <a:solidFill>
                            <a:schemeClr val="tx1"/>
                          </a:solidFill>
                        </a:rPr>
                        <a:t>30. и плевали на Него и, взяв трость, били Его по голове.</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16. А воины отвели Его </a:t>
                      </a:r>
                      <a:r>
                        <a:rPr lang="ru-RU" sz="1500" b="1" dirty="0" smtClean="0">
                          <a:solidFill>
                            <a:srgbClr val="7030A0"/>
                          </a:solidFill>
                        </a:rPr>
                        <a:t>внутрь двора</a:t>
                      </a:r>
                      <a:r>
                        <a:rPr lang="ru-RU" sz="1500" b="1" dirty="0" smtClean="0">
                          <a:solidFill>
                            <a:schemeClr val="tx1"/>
                          </a:solidFill>
                        </a:rPr>
                        <a:t>, то есть в преторию, и собрали весь полк, </a:t>
                      </a:r>
                    </a:p>
                    <a:p>
                      <a:r>
                        <a:rPr lang="ru-RU" sz="1500" b="1" dirty="0" smtClean="0">
                          <a:solidFill>
                            <a:schemeClr val="tx1"/>
                          </a:solidFill>
                        </a:rPr>
                        <a:t>17. и одели Его в багряницу, и, сплетши терновый венец, возложили на Него; </a:t>
                      </a:r>
                    </a:p>
                    <a:p>
                      <a:r>
                        <a:rPr lang="ru-RU" sz="1500" b="1" dirty="0" smtClean="0">
                          <a:solidFill>
                            <a:schemeClr val="tx1"/>
                          </a:solidFill>
                        </a:rPr>
                        <a:t>18. и начали приветствовать Его: радуйся, Царь Иудейский! </a:t>
                      </a:r>
                    </a:p>
                    <a:p>
                      <a:r>
                        <a:rPr lang="ru-RU" sz="1500" b="1" dirty="0" smtClean="0">
                          <a:solidFill>
                            <a:schemeClr val="tx1"/>
                          </a:solidFill>
                        </a:rPr>
                        <a:t>19. И били Его по голове тростью, и плевали на Него, и, становясь на колени, кланялись Ему.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1. Тогда Пилат взял Иисуса и велел бить Его. </a:t>
                      </a:r>
                    </a:p>
                    <a:p>
                      <a:r>
                        <a:rPr lang="ru-RU" sz="1500" b="1" dirty="0" smtClean="0">
                          <a:solidFill>
                            <a:schemeClr val="tx1"/>
                          </a:solidFill>
                        </a:rPr>
                        <a:t>2. И воины, сплетши венец из терна, возложили Ему на голову, и одели Его в багряницу, </a:t>
                      </a:r>
                    </a:p>
                    <a:p>
                      <a:r>
                        <a:rPr lang="ru-RU" sz="1500" b="1" dirty="0" smtClean="0">
                          <a:solidFill>
                            <a:schemeClr val="tx1"/>
                          </a:solidFill>
                        </a:rPr>
                        <a:t>3. и говорили: радуйся, Царь Иудейский! и били Его по ланитам. </a:t>
                      </a:r>
                    </a:p>
                    <a:p>
                      <a:endParaRPr lang="ru-RU" sz="1500" b="1" dirty="0" smtClean="0">
                        <a:solidFill>
                          <a:schemeClr val="tx1"/>
                        </a:solidFill>
                      </a:endParaRPr>
                    </a:p>
                  </a:txBody>
                  <a:tcPr marL="18000" marR="18000" marT="18000" marB="18000"/>
                </a:tc>
              </a:tr>
            </a:tbl>
          </a:graphicData>
        </a:graphic>
      </p:graphicFrame>
      <p:sp>
        <p:nvSpPr>
          <p:cNvPr id="4" name="Скругленный прямоугольник 3"/>
          <p:cNvSpPr/>
          <p:nvPr/>
        </p:nvSpPr>
        <p:spPr>
          <a:xfrm>
            <a:off x="2123728" y="260648"/>
            <a:ext cx="4968552"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Бичевание Христа  </a:t>
            </a:r>
            <a:endParaRPr lang="ru-RU" sz="2400" b="1" dirty="0">
              <a:solidFill>
                <a:schemeClr val="tx1"/>
              </a:solidFill>
            </a:endParaRPr>
          </a:p>
        </p:txBody>
      </p:sp>
      <p:sp>
        <p:nvSpPr>
          <p:cNvPr id="2" name="Скругленный прямоугольник 1"/>
          <p:cNvSpPr/>
          <p:nvPr/>
        </p:nvSpPr>
        <p:spPr>
          <a:xfrm>
            <a:off x="251520" y="4005064"/>
            <a:ext cx="8568952" cy="108012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Н</a:t>
            </a:r>
            <a:r>
              <a:rPr lang="ru-RU" sz="1600" b="1" i="1" dirty="0" smtClean="0">
                <a:solidFill>
                  <a:schemeClr val="tx1"/>
                </a:solidFill>
              </a:rPr>
              <a:t>адели </a:t>
            </a:r>
            <a:r>
              <a:rPr lang="ru-RU" sz="1600" b="1" i="1" dirty="0">
                <a:solidFill>
                  <a:schemeClr val="tx1"/>
                </a:solidFill>
              </a:rPr>
              <a:t>на Него «хламиду червленую», или багряницу, т.е. военный плащ красного цвета, подобный тем плащам, какие надевали цари и высшие военачальники. Такие плащи были без рукавов и накидывались на плечо так, что правая рука оставалась свободной. Эта хламида должна была изображать царскую порфиру для Царя Иудейского</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251520" y="5301208"/>
            <a:ext cx="8568952" cy="144016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a:solidFill>
                  <a:schemeClr val="tx1"/>
                </a:solidFill>
              </a:rPr>
              <a:t>: </a:t>
            </a:r>
            <a:r>
              <a:rPr lang="ru-RU" sz="1500" b="1" i="1" dirty="0">
                <a:solidFill>
                  <a:schemeClr val="tx1"/>
                </a:solidFill>
              </a:rPr>
              <a:t>«Тут исполнилось слово </a:t>
            </a:r>
            <a:r>
              <a:rPr lang="ru-RU" sz="1500" b="1" i="1" dirty="0" err="1">
                <a:solidFill>
                  <a:schemeClr val="tx1"/>
                </a:solidFill>
              </a:rPr>
              <a:t>Давидово</a:t>
            </a:r>
            <a:r>
              <a:rPr lang="ru-RU" sz="1500" b="1" i="1" dirty="0">
                <a:solidFill>
                  <a:schemeClr val="tx1"/>
                </a:solidFill>
              </a:rPr>
              <a:t>: «дал Меня для поношения безумному» (</a:t>
            </a:r>
            <a:r>
              <a:rPr lang="ru-RU" sz="1500" b="1" i="1" dirty="0" err="1" smtClean="0">
                <a:solidFill>
                  <a:schemeClr val="tx1"/>
                </a:solidFill>
              </a:rPr>
              <a:t>Пс</a:t>
            </a:r>
            <a:r>
              <a:rPr lang="ru-RU" sz="1500" b="1" i="1" dirty="0" smtClean="0">
                <a:solidFill>
                  <a:schemeClr val="tx1"/>
                </a:solidFill>
              </a:rPr>
              <a:t>. </a:t>
            </a:r>
            <a:r>
              <a:rPr lang="ru-RU" sz="1500" b="1" i="1" dirty="0">
                <a:solidFill>
                  <a:schemeClr val="tx1"/>
                </a:solidFill>
              </a:rPr>
              <a:t>38, 9). Ибо воины делали с Ним достойное их, будучи людьми безумными: они одели Его в хламиду вместо порфиры, как бы царя; венец вместо диадемы; и, насмехаясь над Ним, чествовали Его, ибо преклонение колен есть символ </a:t>
            </a:r>
            <a:r>
              <a:rPr lang="ru-RU" sz="1500" b="1" i="1" dirty="0" err="1">
                <a:solidFill>
                  <a:schemeClr val="tx1"/>
                </a:solidFill>
              </a:rPr>
              <a:t>оказывания</a:t>
            </a:r>
            <a:r>
              <a:rPr lang="ru-RU" sz="1500" b="1" i="1" dirty="0">
                <a:solidFill>
                  <a:schemeClr val="tx1"/>
                </a:solidFill>
              </a:rPr>
              <a:t> чести. Смотри, как всякий вид поношения они прошли: лицо позоря чрез </a:t>
            </a:r>
            <a:r>
              <a:rPr lang="ru-RU" sz="1500" b="1" i="1" dirty="0" err="1">
                <a:solidFill>
                  <a:schemeClr val="tx1"/>
                </a:solidFill>
              </a:rPr>
              <a:t>заплевание</a:t>
            </a:r>
            <a:r>
              <a:rPr lang="ru-RU" sz="1500" b="1" i="1" dirty="0">
                <a:solidFill>
                  <a:schemeClr val="tx1"/>
                </a:solidFill>
              </a:rPr>
              <a:t>, главу - чрез венец, руки - чрез трость, остальное тело - чрез хламиду, уши - чрез </a:t>
            </a:r>
            <a:r>
              <a:rPr lang="ru-RU" sz="1500" b="1" i="1" dirty="0" err="1">
                <a:solidFill>
                  <a:schemeClr val="tx1"/>
                </a:solidFill>
              </a:rPr>
              <a:t>хульные</a:t>
            </a:r>
            <a:r>
              <a:rPr lang="ru-RU" sz="1500" b="1" i="1" dirty="0">
                <a:solidFill>
                  <a:schemeClr val="tx1"/>
                </a:solidFill>
              </a:rPr>
              <a:t> </a:t>
            </a:r>
            <a:r>
              <a:rPr lang="ru-RU" sz="1500" b="1" i="1" dirty="0" smtClean="0">
                <a:solidFill>
                  <a:schemeClr val="tx1"/>
                </a:solidFill>
              </a:rPr>
              <a:t>слова».</a:t>
            </a:r>
            <a:endParaRPr lang="ru-RU" sz="1500" b="1" i="1" dirty="0">
              <a:solidFill>
                <a:schemeClr val="tx1"/>
              </a:solidFill>
            </a:endParaRPr>
          </a:p>
        </p:txBody>
      </p:sp>
    </p:spTree>
    <p:extLst>
      <p:ext uri="{BB962C8B-B14F-4D97-AF65-F5344CB8AC3E}">
        <p14:creationId xmlns:p14="http://schemas.microsoft.com/office/powerpoint/2010/main" val="199699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down)">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500"/>
                                        <p:tgtEl>
                                          <p:spTgt spid="2"/>
                                        </p:tgtEl>
                                      </p:cBhvr>
                                    </p:animEffect>
                                    <p:set>
                                      <p:cBhvr>
                                        <p:cTn id="25" dur="1" fill="hold">
                                          <p:stCondLst>
                                            <p:cond delay="499"/>
                                          </p:stCondLst>
                                        </p:cTn>
                                        <p:tgtEl>
                                          <p:spTgt spid="2"/>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3"/>
                                        </p:tgtEl>
                                      </p:cBhvr>
                                    </p:animEffect>
                                    <p:set>
                                      <p:cBhvr>
                                        <p:cTn id="28"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extLst>
              <p:ext uri="{D42A27DB-BD31-4B8C-83A1-F6EECF244321}">
                <p14:modId xmlns:p14="http://schemas.microsoft.com/office/powerpoint/2010/main" val="2529033160"/>
              </p:ext>
            </p:extLst>
          </p:nvPr>
        </p:nvGraphicFramePr>
        <p:xfrm>
          <a:off x="251520" y="885856"/>
          <a:ext cx="8640960" cy="5101200"/>
        </p:xfrm>
        <a:graphic>
          <a:graphicData uri="http://schemas.openxmlformats.org/drawingml/2006/table">
            <a:tbl>
              <a:tblPr firstRow="1" bandRow="1">
                <a:tableStyleId>{00A15C55-8517-42AA-B614-E9B94910E393}</a:tableStyleId>
              </a:tblPr>
              <a:tblGrid>
                <a:gridCol w="8640960"/>
              </a:tblGrid>
              <a:tr h="252000">
                <a:tc>
                  <a:txBody>
                    <a:bodyPr/>
                    <a:lstStyle/>
                    <a:p>
                      <a:pPr algn="ctr"/>
                      <a:r>
                        <a:rPr lang="ru-RU" sz="1500" b="1" dirty="0" smtClean="0">
                          <a:solidFill>
                            <a:schemeClr val="tx1"/>
                          </a:solidFill>
                        </a:rPr>
                        <a:t>Ин. 19, 4-16</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4. Пилат опять вышел и сказал им: вот, я вывожу Его к вам, чтобы вы знали, что </a:t>
                      </a:r>
                      <a:r>
                        <a:rPr lang="ru-RU" sz="1500" b="1" dirty="0" smtClean="0">
                          <a:solidFill>
                            <a:srgbClr val="FF0000"/>
                          </a:solidFill>
                        </a:rPr>
                        <a:t>я не нахожу в Нем никакой вины</a:t>
                      </a:r>
                      <a:r>
                        <a:rPr lang="ru-RU" sz="1500" b="1" dirty="0" smtClean="0">
                          <a:solidFill>
                            <a:schemeClr val="tx1"/>
                          </a:solidFill>
                        </a:rPr>
                        <a:t>. </a:t>
                      </a:r>
                    </a:p>
                    <a:p>
                      <a:r>
                        <a:rPr lang="ru-RU" sz="1500" b="1" dirty="0" smtClean="0">
                          <a:solidFill>
                            <a:schemeClr val="tx1"/>
                          </a:solidFill>
                        </a:rPr>
                        <a:t>5. Тогда вышел Иисус в терновом венце и в багрянице. И сказал им Пилат: се, Человек! </a:t>
                      </a:r>
                    </a:p>
                    <a:p>
                      <a:r>
                        <a:rPr lang="ru-RU" sz="1500" b="1" dirty="0" smtClean="0">
                          <a:solidFill>
                            <a:schemeClr val="tx1"/>
                          </a:solidFill>
                        </a:rPr>
                        <a:t>6. Когда же увидели Его первосвященники и служители, то закричали: распни, распни Его! Пилат говорит им: возьмите Его вы, и распните; ибо </a:t>
                      </a:r>
                      <a:r>
                        <a:rPr lang="ru-RU" sz="1500" b="1" dirty="0" smtClean="0">
                          <a:solidFill>
                            <a:srgbClr val="FF0000"/>
                          </a:solidFill>
                        </a:rPr>
                        <a:t>я не нахожу в Нем вины</a:t>
                      </a:r>
                      <a:r>
                        <a:rPr lang="ru-RU" sz="1500" b="1" dirty="0" smtClean="0">
                          <a:solidFill>
                            <a:schemeClr val="tx1"/>
                          </a:solidFill>
                        </a:rPr>
                        <a:t>. </a:t>
                      </a:r>
                    </a:p>
                    <a:p>
                      <a:r>
                        <a:rPr lang="ru-RU" sz="1500" b="1" dirty="0" smtClean="0">
                          <a:solidFill>
                            <a:schemeClr val="tx1"/>
                          </a:solidFill>
                        </a:rPr>
                        <a:t>7. Иудеи отвечали ему: мы имеем закон, и по закону нашему Он </a:t>
                      </a:r>
                      <a:r>
                        <a:rPr lang="ru-RU" sz="1500" b="1" dirty="0" smtClean="0">
                          <a:solidFill>
                            <a:srgbClr val="7030A0"/>
                          </a:solidFill>
                        </a:rPr>
                        <a:t>должен умереть, потому что сделал Себя Сыном Божиим</a:t>
                      </a:r>
                      <a:r>
                        <a:rPr lang="ru-RU" sz="1500" b="1" dirty="0" smtClean="0">
                          <a:solidFill>
                            <a:schemeClr val="tx1"/>
                          </a:solidFill>
                        </a:rPr>
                        <a:t>. </a:t>
                      </a:r>
                    </a:p>
                    <a:p>
                      <a:r>
                        <a:rPr lang="ru-RU" sz="1500" b="1" dirty="0" smtClean="0">
                          <a:solidFill>
                            <a:schemeClr val="tx1"/>
                          </a:solidFill>
                        </a:rPr>
                        <a:t>8. Пилат, услышав это слово, больше убоялся. </a:t>
                      </a:r>
                    </a:p>
                    <a:p>
                      <a:r>
                        <a:rPr lang="ru-RU" sz="1500" b="1" dirty="0" smtClean="0">
                          <a:solidFill>
                            <a:schemeClr val="tx1"/>
                          </a:solidFill>
                        </a:rPr>
                        <a:t>9. </a:t>
                      </a:r>
                      <a:r>
                        <a:rPr lang="ru-RU" sz="1500" b="1" dirty="0" smtClean="0">
                          <a:solidFill>
                            <a:srgbClr val="0070C0"/>
                          </a:solidFill>
                        </a:rPr>
                        <a:t>И опять вошел в преторию </a:t>
                      </a:r>
                      <a:r>
                        <a:rPr lang="ru-RU" sz="1500" b="1" dirty="0" smtClean="0">
                          <a:solidFill>
                            <a:schemeClr val="tx1"/>
                          </a:solidFill>
                        </a:rPr>
                        <a:t>и сказал Иисусу: откуда Ты? Но Иисус не дал ему ответа. </a:t>
                      </a:r>
                    </a:p>
                    <a:p>
                      <a:r>
                        <a:rPr lang="ru-RU" sz="1500" b="1" dirty="0" smtClean="0">
                          <a:solidFill>
                            <a:schemeClr val="tx1"/>
                          </a:solidFill>
                        </a:rPr>
                        <a:t>10. Пилат говорит Ему: мне ли не отвечаешь? не знаешь ли, что я имею власть распять Тебя и власть имею отпустить Тебя? </a:t>
                      </a:r>
                    </a:p>
                    <a:p>
                      <a:r>
                        <a:rPr lang="ru-RU" sz="1500" b="1" dirty="0" smtClean="0">
                          <a:solidFill>
                            <a:schemeClr val="tx1"/>
                          </a:solidFill>
                        </a:rPr>
                        <a:t>11. Иисус отвечал: ты не имел бы надо Мною никакой власти, если бы не было дано тебе свыше; посему более греха на том, кто предал Меня тебе. </a:t>
                      </a:r>
                    </a:p>
                    <a:p>
                      <a:r>
                        <a:rPr lang="ru-RU" sz="1500" b="1" dirty="0" smtClean="0">
                          <a:solidFill>
                            <a:schemeClr val="tx1"/>
                          </a:solidFill>
                        </a:rPr>
                        <a:t>12.</a:t>
                      </a:r>
                      <a:r>
                        <a:rPr lang="ru-RU" sz="1500" b="1" dirty="0" smtClean="0">
                          <a:solidFill>
                            <a:srgbClr val="FF0000"/>
                          </a:solidFill>
                        </a:rPr>
                        <a:t> С этого времени Пилат искал отпустить Его</a:t>
                      </a:r>
                      <a:r>
                        <a:rPr lang="ru-RU" sz="1500" b="1" dirty="0" smtClean="0">
                          <a:solidFill>
                            <a:schemeClr val="tx1"/>
                          </a:solidFill>
                        </a:rPr>
                        <a:t>. Иудеи же кричали: </a:t>
                      </a:r>
                      <a:r>
                        <a:rPr lang="ru-RU" sz="1500" b="1" dirty="0" smtClean="0">
                          <a:solidFill>
                            <a:srgbClr val="7030A0"/>
                          </a:solidFill>
                        </a:rPr>
                        <a:t>если отпустишь Его, ты не друг кесарю; всякий, делающий себя царем, противник кесарю</a:t>
                      </a:r>
                      <a:r>
                        <a:rPr lang="ru-RU" sz="1500" b="1" dirty="0" smtClean="0">
                          <a:solidFill>
                            <a:schemeClr val="tx1"/>
                          </a:solidFill>
                        </a:rPr>
                        <a:t>. </a:t>
                      </a:r>
                    </a:p>
                    <a:p>
                      <a:r>
                        <a:rPr lang="ru-RU" sz="1500" b="1" dirty="0" smtClean="0">
                          <a:solidFill>
                            <a:schemeClr val="tx1"/>
                          </a:solidFill>
                        </a:rPr>
                        <a:t>13. Пилат, услышав это слово, вывел вон Иисуса и сел на судилище, на месте, называемом </a:t>
                      </a:r>
                      <a:r>
                        <a:rPr lang="ru-RU" sz="1500" b="1" dirty="0" err="1" smtClean="0">
                          <a:solidFill>
                            <a:schemeClr val="tx1"/>
                          </a:solidFill>
                        </a:rPr>
                        <a:t>Лифостротон</a:t>
                      </a:r>
                      <a:r>
                        <a:rPr lang="ru-RU" sz="1500" b="1" dirty="0" smtClean="0">
                          <a:solidFill>
                            <a:schemeClr val="tx1"/>
                          </a:solidFill>
                        </a:rPr>
                        <a:t>, а по-еврейски </a:t>
                      </a:r>
                      <a:r>
                        <a:rPr lang="ru-RU" sz="1500" b="1" dirty="0" err="1" smtClean="0">
                          <a:solidFill>
                            <a:schemeClr val="tx1"/>
                          </a:solidFill>
                        </a:rPr>
                        <a:t>Гаввафа</a:t>
                      </a:r>
                      <a:r>
                        <a:rPr lang="ru-RU" sz="1500" b="1" dirty="0" smtClean="0">
                          <a:solidFill>
                            <a:schemeClr val="tx1"/>
                          </a:solidFill>
                        </a:rPr>
                        <a:t>. </a:t>
                      </a:r>
                    </a:p>
                    <a:p>
                      <a:r>
                        <a:rPr lang="ru-RU" sz="1500" b="1" dirty="0" smtClean="0">
                          <a:solidFill>
                            <a:schemeClr val="tx1"/>
                          </a:solidFill>
                        </a:rPr>
                        <a:t>14. Тогда </a:t>
                      </a:r>
                      <a:r>
                        <a:rPr lang="ru-RU" sz="1500" b="1" dirty="0" smtClean="0">
                          <a:solidFill>
                            <a:srgbClr val="0070C0"/>
                          </a:solidFill>
                        </a:rPr>
                        <a:t>была пятница перед Пасхою, и час </a:t>
                      </a:r>
                      <a:r>
                        <a:rPr lang="ru-RU" sz="1500" b="1" dirty="0" err="1" smtClean="0">
                          <a:solidFill>
                            <a:srgbClr val="0070C0"/>
                          </a:solidFill>
                        </a:rPr>
                        <a:t>шестый</a:t>
                      </a:r>
                      <a:r>
                        <a:rPr lang="ru-RU" sz="1500" b="1" dirty="0" smtClean="0">
                          <a:solidFill>
                            <a:schemeClr val="tx1"/>
                          </a:solidFill>
                        </a:rPr>
                        <a:t>. И сказал Пилат Иудеям: се, Царь ваш! </a:t>
                      </a:r>
                    </a:p>
                    <a:p>
                      <a:r>
                        <a:rPr lang="ru-RU" sz="1500" b="1" dirty="0" smtClean="0">
                          <a:solidFill>
                            <a:schemeClr val="tx1"/>
                          </a:solidFill>
                        </a:rPr>
                        <a:t>15. Но они закричали: </a:t>
                      </a:r>
                      <a:r>
                        <a:rPr lang="ru-RU" sz="1500" b="1" dirty="0" smtClean="0">
                          <a:solidFill>
                            <a:srgbClr val="7030A0"/>
                          </a:solidFill>
                        </a:rPr>
                        <a:t>возьми, возьми, распни Его! </a:t>
                      </a:r>
                      <a:r>
                        <a:rPr lang="ru-RU" sz="1500" b="1" dirty="0" smtClean="0">
                          <a:solidFill>
                            <a:schemeClr val="tx1"/>
                          </a:solidFill>
                        </a:rPr>
                        <a:t>Пилат говорит им: Царя ли вашего распну? Первосвященники отвечали: </a:t>
                      </a:r>
                      <a:r>
                        <a:rPr lang="ru-RU" sz="1500" b="1" dirty="0" smtClean="0">
                          <a:solidFill>
                            <a:srgbClr val="7030A0"/>
                          </a:solidFill>
                        </a:rPr>
                        <a:t>нет у нас царя, кроме кесаря</a:t>
                      </a:r>
                      <a:r>
                        <a:rPr lang="ru-RU" sz="1500" b="1" dirty="0" smtClean="0">
                          <a:solidFill>
                            <a:schemeClr val="tx1"/>
                          </a:solidFill>
                        </a:rPr>
                        <a:t>. </a:t>
                      </a:r>
                    </a:p>
                    <a:p>
                      <a:r>
                        <a:rPr lang="ru-RU" sz="1500" b="1" dirty="0" smtClean="0">
                          <a:solidFill>
                            <a:schemeClr val="tx1"/>
                          </a:solidFill>
                        </a:rPr>
                        <a:t>16. Тогда наконец он предал Его им на распятие. И взяли Иисуса и повели.</a:t>
                      </a:r>
                      <a:endParaRPr lang="ru-RU" sz="1500" b="1" dirty="0">
                        <a:solidFill>
                          <a:schemeClr val="tx1"/>
                        </a:solidFill>
                      </a:endParaRPr>
                    </a:p>
                  </a:txBody>
                  <a:tcPr marL="18000" marR="18000" marT="18000" marB="18000"/>
                </a:tc>
              </a:tr>
            </a:tbl>
          </a:graphicData>
        </a:graphic>
      </p:graphicFrame>
      <p:sp>
        <p:nvSpPr>
          <p:cNvPr id="10" name="Скругленный прямоугольник 9"/>
          <p:cNvSpPr/>
          <p:nvPr/>
        </p:nvSpPr>
        <p:spPr>
          <a:xfrm>
            <a:off x="251520" y="3429000"/>
            <a:ext cx="8635028" cy="158417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i="1" dirty="0" smtClean="0">
                <a:solidFill>
                  <a:schemeClr val="tx1"/>
                </a:solidFill>
              </a:rPr>
              <a:t>«Шестой </a:t>
            </a:r>
            <a:r>
              <a:rPr lang="ru-RU" sz="1500" b="1" i="1" dirty="0">
                <a:solidFill>
                  <a:schemeClr val="tx1"/>
                </a:solidFill>
              </a:rPr>
              <a:t>час, т.е. по нашему счету около 12-ти часов дня. В указании этого часа у св. Иоанна оказывается как будто разногласие с другими </a:t>
            </a:r>
            <a:r>
              <a:rPr lang="ru-RU" sz="1500" b="1" i="1" dirty="0" smtClean="0">
                <a:solidFill>
                  <a:schemeClr val="tx1"/>
                </a:solidFill>
              </a:rPr>
              <a:t>Евангелистами: </a:t>
            </a:r>
            <a:r>
              <a:rPr lang="ru-RU" sz="1500" b="1" i="1" dirty="0">
                <a:solidFill>
                  <a:schemeClr val="tx1"/>
                </a:solidFill>
              </a:rPr>
              <a:t>«</a:t>
            </a:r>
            <a:r>
              <a:rPr lang="ru-RU" sz="1500" b="1" i="1" dirty="0" err="1">
                <a:solidFill>
                  <a:schemeClr val="tx1"/>
                </a:solidFill>
              </a:rPr>
              <a:t>бе</a:t>
            </a:r>
            <a:r>
              <a:rPr lang="ru-RU" sz="1500" b="1" i="1" dirty="0">
                <a:solidFill>
                  <a:schemeClr val="tx1"/>
                </a:solidFill>
              </a:rPr>
              <a:t> же час третий и </a:t>
            </a:r>
            <a:r>
              <a:rPr lang="ru-RU" sz="1500" b="1" i="1" dirty="0" err="1">
                <a:solidFill>
                  <a:schemeClr val="tx1"/>
                </a:solidFill>
              </a:rPr>
              <a:t>распяша</a:t>
            </a:r>
            <a:r>
              <a:rPr lang="ru-RU" sz="1500" b="1" i="1" dirty="0">
                <a:solidFill>
                  <a:schemeClr val="tx1"/>
                </a:solidFill>
              </a:rPr>
              <a:t> Его» (</a:t>
            </a:r>
            <a:r>
              <a:rPr lang="ru-RU" sz="1500" b="1" i="1" dirty="0" err="1" smtClean="0">
                <a:solidFill>
                  <a:schemeClr val="tx1"/>
                </a:solidFill>
              </a:rPr>
              <a:t>Мк</a:t>
            </a:r>
            <a:r>
              <a:rPr lang="ru-RU" sz="1500" b="1" i="1" dirty="0">
                <a:solidFill>
                  <a:schemeClr val="tx1"/>
                </a:solidFill>
              </a:rPr>
              <a:t>. </a:t>
            </a:r>
            <a:r>
              <a:rPr lang="ru-RU" sz="1500" b="1" i="1" dirty="0" smtClean="0">
                <a:solidFill>
                  <a:schemeClr val="tx1"/>
                </a:solidFill>
              </a:rPr>
              <a:t>15:25), </a:t>
            </a:r>
            <a:r>
              <a:rPr lang="ru-RU" sz="1500" b="1" i="1" dirty="0">
                <a:solidFill>
                  <a:schemeClr val="tx1"/>
                </a:solidFill>
              </a:rPr>
              <a:t>а от шестого до девятого часа была тьма по всей земле (</a:t>
            </a:r>
            <a:r>
              <a:rPr lang="ru-RU" sz="1500" b="1" i="1" dirty="0" smtClean="0">
                <a:solidFill>
                  <a:schemeClr val="tx1"/>
                </a:solidFill>
              </a:rPr>
              <a:t>Мф</a:t>
            </a:r>
            <a:r>
              <a:rPr lang="ru-RU" sz="1500" b="1" i="1" dirty="0">
                <a:solidFill>
                  <a:schemeClr val="tx1"/>
                </a:solidFill>
              </a:rPr>
              <a:t>. 27:45; </a:t>
            </a:r>
            <a:r>
              <a:rPr lang="ru-RU" sz="1500" b="1" i="1" dirty="0" err="1" smtClean="0">
                <a:solidFill>
                  <a:schemeClr val="tx1"/>
                </a:solidFill>
              </a:rPr>
              <a:t>Мк</a:t>
            </a:r>
            <a:r>
              <a:rPr lang="ru-RU" sz="1500" b="1" i="1" dirty="0">
                <a:solidFill>
                  <a:schemeClr val="tx1"/>
                </a:solidFill>
              </a:rPr>
              <a:t>. 15:33 и </a:t>
            </a:r>
            <a:r>
              <a:rPr lang="ru-RU" sz="1500" b="1" i="1" dirty="0" err="1" smtClean="0">
                <a:solidFill>
                  <a:schemeClr val="tx1"/>
                </a:solidFill>
              </a:rPr>
              <a:t>Лк</a:t>
            </a:r>
            <a:r>
              <a:rPr lang="ru-RU" sz="1500" b="1" i="1" dirty="0">
                <a:solidFill>
                  <a:schemeClr val="tx1"/>
                </a:solidFill>
              </a:rPr>
              <a:t>. 23:44</a:t>
            </a:r>
            <a:r>
              <a:rPr lang="ru-RU" sz="1500" b="1" i="1" dirty="0" smtClean="0">
                <a:solidFill>
                  <a:schemeClr val="tx1"/>
                </a:solidFill>
              </a:rPr>
              <a:t>). Но св</a:t>
            </a:r>
            <a:r>
              <a:rPr lang="ru-RU" sz="1500" b="1" i="1" dirty="0">
                <a:solidFill>
                  <a:schemeClr val="tx1"/>
                </a:solidFill>
              </a:rPr>
              <a:t>. Иоанн не говорит «час был </a:t>
            </a:r>
            <a:r>
              <a:rPr lang="ru-RU" sz="1500" b="1" i="1" dirty="0" err="1">
                <a:solidFill>
                  <a:schemeClr val="tx1"/>
                </a:solidFill>
              </a:rPr>
              <a:t>шестый</a:t>
            </a:r>
            <a:r>
              <a:rPr lang="ru-RU" sz="1500" b="1" i="1" dirty="0">
                <a:solidFill>
                  <a:schemeClr val="tx1"/>
                </a:solidFill>
              </a:rPr>
              <a:t>», но «яко </a:t>
            </a:r>
            <a:r>
              <a:rPr lang="ru-RU" sz="1500" b="1" i="1" dirty="0" err="1">
                <a:solidFill>
                  <a:schemeClr val="tx1"/>
                </a:solidFill>
              </a:rPr>
              <a:t>шестый</a:t>
            </a:r>
            <a:r>
              <a:rPr lang="ru-RU" sz="1500" b="1" i="1" dirty="0">
                <a:solidFill>
                  <a:schemeClr val="tx1"/>
                </a:solidFill>
              </a:rPr>
              <a:t>», т.е. «как бы </a:t>
            </a:r>
            <a:r>
              <a:rPr lang="ru-RU" sz="1500" b="1" i="1" dirty="0" err="1">
                <a:solidFill>
                  <a:schemeClr val="tx1"/>
                </a:solidFill>
              </a:rPr>
              <a:t>шестый</a:t>
            </a:r>
            <a:r>
              <a:rPr lang="ru-RU" sz="1500" b="1" i="1" dirty="0">
                <a:solidFill>
                  <a:schemeClr val="tx1"/>
                </a:solidFill>
              </a:rPr>
              <a:t>»: по нашему это могло быть во весь период времени между 9-ю часами утра и полуднем. </a:t>
            </a:r>
            <a:r>
              <a:rPr lang="ru-RU" sz="1500" b="1" i="1" dirty="0" smtClean="0">
                <a:solidFill>
                  <a:schemeClr val="tx1"/>
                </a:solidFill>
              </a:rPr>
              <a:t>Некоторые толкователи считают, что Иоанн </a:t>
            </a:r>
            <a:r>
              <a:rPr lang="ru-RU" sz="1500" b="1" i="1" dirty="0">
                <a:solidFill>
                  <a:schemeClr val="tx1"/>
                </a:solidFill>
              </a:rPr>
              <a:t>указывает время по римскому счислению, </a:t>
            </a:r>
            <a:r>
              <a:rPr lang="ru-RU" sz="1500" b="1" i="1" dirty="0" smtClean="0">
                <a:solidFill>
                  <a:schemeClr val="tx1"/>
                </a:solidFill>
              </a:rPr>
              <a:t>равному </a:t>
            </a:r>
            <a:r>
              <a:rPr lang="ru-RU" sz="1500" b="1" i="1" dirty="0">
                <a:solidFill>
                  <a:schemeClr val="tx1"/>
                </a:solidFill>
              </a:rPr>
              <a:t>нашему, т.е. было около шести часов утра, как мы теперь считаем, от полуночи</a:t>
            </a:r>
            <a:r>
              <a:rPr lang="ru-RU" sz="1500" b="1" i="1" dirty="0" smtClean="0">
                <a:solidFill>
                  <a:schemeClr val="tx1"/>
                </a:solidFill>
              </a:rPr>
              <a:t>».</a:t>
            </a:r>
            <a:endParaRPr lang="ru-RU" sz="1500" b="1" i="1" dirty="0">
              <a:solidFill>
                <a:schemeClr val="tx1"/>
              </a:solidFill>
            </a:endParaRPr>
          </a:p>
        </p:txBody>
      </p:sp>
      <p:sp>
        <p:nvSpPr>
          <p:cNvPr id="9" name="Скругленный прямоугольник 8"/>
          <p:cNvSpPr/>
          <p:nvPr/>
        </p:nvSpPr>
        <p:spPr>
          <a:xfrm>
            <a:off x="251520" y="5085184"/>
            <a:ext cx="8640960" cy="151216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О</a:t>
            </a:r>
            <a:r>
              <a:rPr lang="ru-RU" sz="1600" b="1" i="1" dirty="0" smtClean="0">
                <a:solidFill>
                  <a:schemeClr val="tx1"/>
                </a:solidFill>
              </a:rPr>
              <a:t>бвинители </a:t>
            </a:r>
            <a:r>
              <a:rPr lang="ru-RU" sz="1600" b="1" i="1" dirty="0">
                <a:solidFill>
                  <a:schemeClr val="tx1"/>
                </a:solidFill>
              </a:rPr>
              <a:t>решились </a:t>
            </a:r>
            <a:r>
              <a:rPr lang="ru-RU" sz="1600" b="1" i="1" dirty="0" smtClean="0">
                <a:solidFill>
                  <a:schemeClr val="tx1"/>
                </a:solidFill>
              </a:rPr>
              <a:t>прибегнуть </a:t>
            </a:r>
            <a:r>
              <a:rPr lang="ru-RU" sz="1600" b="1" i="1" dirty="0">
                <a:solidFill>
                  <a:schemeClr val="tx1"/>
                </a:solidFill>
              </a:rPr>
              <a:t>к крайнему средству – к угрозе обвинить самого прокуратора в измене власти римского кесаря: «аще Сего </a:t>
            </a:r>
            <a:r>
              <a:rPr lang="ru-RU" sz="1600" b="1" i="1" dirty="0" err="1">
                <a:solidFill>
                  <a:schemeClr val="tx1"/>
                </a:solidFill>
              </a:rPr>
              <a:t>пустиши</a:t>
            </a:r>
            <a:r>
              <a:rPr lang="ru-RU" sz="1600" b="1" i="1" dirty="0">
                <a:solidFill>
                  <a:schemeClr val="tx1"/>
                </a:solidFill>
              </a:rPr>
              <a:t>, неси друг кесарев...» Это испугало Пилата, ибо императором был тогда подозрительный и крайне жестокий деспот </a:t>
            </a:r>
            <a:r>
              <a:rPr lang="ru-RU" sz="1600" b="1" i="1" dirty="0" err="1">
                <a:solidFill>
                  <a:schemeClr val="tx1"/>
                </a:solidFill>
              </a:rPr>
              <a:t>Тиверий</a:t>
            </a:r>
            <a:r>
              <a:rPr lang="ru-RU" sz="1600" b="1" i="1" dirty="0">
                <a:solidFill>
                  <a:schemeClr val="tx1"/>
                </a:solidFill>
              </a:rPr>
              <a:t>, охотно принимавший доносы. Этой угрозой дело было решено. Пилат, </a:t>
            </a:r>
            <a:r>
              <a:rPr lang="ru-RU" sz="1600" b="1" i="1" dirty="0" err="1">
                <a:solidFill>
                  <a:schemeClr val="tx1"/>
                </a:solidFill>
              </a:rPr>
              <a:t>возсев</a:t>
            </a:r>
            <a:r>
              <a:rPr lang="ru-RU" sz="1600" b="1" i="1" dirty="0">
                <a:solidFill>
                  <a:schemeClr val="tx1"/>
                </a:solidFill>
              </a:rPr>
              <a:t> на свое судейское место </a:t>
            </a:r>
            <a:r>
              <a:rPr lang="ru-RU" sz="1600" b="1" i="1" dirty="0" err="1">
                <a:solidFill>
                  <a:schemeClr val="tx1"/>
                </a:solidFill>
              </a:rPr>
              <a:t>лифостротон</a:t>
            </a:r>
            <a:r>
              <a:rPr lang="ru-RU" sz="1600" b="1" i="1" dirty="0">
                <a:solidFill>
                  <a:schemeClr val="tx1"/>
                </a:solidFill>
              </a:rPr>
              <a:t>, формально и торжественно оканчивает </a:t>
            </a:r>
            <a:r>
              <a:rPr lang="ru-RU" sz="1600" b="1" i="1" dirty="0" smtClean="0">
                <a:solidFill>
                  <a:schemeClr val="tx1"/>
                </a:solidFill>
              </a:rPr>
              <a:t>суд».</a:t>
            </a:r>
            <a:endParaRPr lang="ru-RU" sz="1600" b="1" i="1" dirty="0">
              <a:solidFill>
                <a:schemeClr val="tx1"/>
              </a:solidFill>
            </a:endParaRPr>
          </a:p>
        </p:txBody>
      </p:sp>
      <p:sp>
        <p:nvSpPr>
          <p:cNvPr id="8" name="Скругленный прямоугольник 7"/>
          <p:cNvSpPr/>
          <p:nvPr/>
        </p:nvSpPr>
        <p:spPr>
          <a:xfrm>
            <a:off x="245588" y="4077072"/>
            <a:ext cx="8640960" cy="100811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«Если все зависело от тебя, почему же ты не отпустил Того, Кого нашел невинным? Господь, низлагая его высокомерие, говорит: ты не имел бы надо Мной никакой власти, если бы не было тебе дано свыше. Ибо Я не просто так умираю; но совершаю нечто таинственное, и это свыше предопределено для общего </a:t>
            </a:r>
            <a:r>
              <a:rPr lang="ru-RU" sz="1600" b="1" i="1" dirty="0" smtClean="0">
                <a:solidFill>
                  <a:schemeClr val="tx1"/>
                </a:solidFill>
              </a:rPr>
              <a:t>спасения».</a:t>
            </a:r>
            <a:endParaRPr lang="ru-RU" sz="1600" b="1" i="1" dirty="0">
              <a:solidFill>
                <a:schemeClr val="tx1"/>
              </a:solidFill>
            </a:endParaRPr>
          </a:p>
        </p:txBody>
      </p:sp>
      <p:sp>
        <p:nvSpPr>
          <p:cNvPr id="7" name="Скругленный прямоугольник 6"/>
          <p:cNvSpPr/>
          <p:nvPr/>
        </p:nvSpPr>
        <p:spPr>
          <a:xfrm>
            <a:off x="251520" y="2816932"/>
            <a:ext cx="8640960" cy="104411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a:solidFill>
                  <a:schemeClr val="tx1"/>
                </a:solidFill>
              </a:rPr>
              <a:t>: «Прежде они обвиняли Его в том, что выдает Себя за Царя; а теперь, когда эта ложь изобличена, обвиняют Его в том, что Он выдает Себя за Сына Божия. И в чем тут вина? Если Он творит дела Божии, то что препятствует Ему быть Сыном Божиим?».</a:t>
            </a:r>
          </a:p>
        </p:txBody>
      </p:sp>
      <p:sp>
        <p:nvSpPr>
          <p:cNvPr id="5" name="Скругленный прямоугольник 4"/>
          <p:cNvSpPr/>
          <p:nvPr/>
        </p:nvSpPr>
        <p:spPr>
          <a:xfrm>
            <a:off x="251520" y="1916832"/>
            <a:ext cx="8640960" cy="79208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С</a:t>
            </a:r>
            <a:r>
              <a:rPr lang="ru-RU" sz="1600" b="1" i="1" dirty="0" smtClean="0">
                <a:solidFill>
                  <a:schemeClr val="tx1"/>
                </a:solidFill>
              </a:rPr>
              <a:t>мотрите</a:t>
            </a:r>
            <a:r>
              <a:rPr lang="ru-RU" sz="1600" b="1" i="1" dirty="0">
                <a:solidFill>
                  <a:schemeClr val="tx1"/>
                </a:solidFill>
              </a:rPr>
              <a:t>, как бы говорил </a:t>
            </a:r>
            <a:r>
              <a:rPr lang="ru-RU" sz="1600" b="1" i="1" dirty="0">
                <a:solidFill>
                  <a:schemeClr val="tx1"/>
                </a:solidFill>
              </a:rPr>
              <a:t>о</a:t>
            </a:r>
            <a:r>
              <a:rPr lang="ru-RU" sz="1600" b="1" i="1" dirty="0" smtClean="0">
                <a:solidFill>
                  <a:schemeClr val="tx1"/>
                </a:solidFill>
              </a:rPr>
              <a:t>н </a:t>
            </a:r>
            <a:r>
              <a:rPr lang="ru-RU" sz="1600" b="1" i="1" dirty="0">
                <a:solidFill>
                  <a:schemeClr val="tx1"/>
                </a:solidFill>
              </a:rPr>
              <a:t>им – вот Человек одинокий, униженный, истерзанный: неужели Он похож; на какого-то опасного бунтовщика; не возбуждает ли Он одним Своим видом больше сожаления, чем опасений?</a:t>
            </a:r>
            <a:r>
              <a:rPr lang="ru-RU" sz="1600" b="1" i="1" dirty="0" smtClean="0">
                <a:solidFill>
                  <a:schemeClr val="tx1"/>
                </a:solidFill>
              </a:rPr>
              <a:t>».</a:t>
            </a:r>
            <a:endParaRPr lang="ru-RU" sz="1600" b="1" i="1" dirty="0">
              <a:solidFill>
                <a:schemeClr val="tx1"/>
              </a:solidFill>
            </a:endParaRPr>
          </a:p>
        </p:txBody>
      </p:sp>
      <p:sp>
        <p:nvSpPr>
          <p:cNvPr id="4" name="Скругленный прямоугольник 3"/>
          <p:cNvSpPr/>
          <p:nvPr/>
        </p:nvSpPr>
        <p:spPr>
          <a:xfrm>
            <a:off x="251520" y="2348880"/>
            <a:ext cx="8640960" cy="93610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«Я, говорит, имеющий власть распять, не нахожу никакой вины; а вы, не имеющие власти распинать, говорите, что Он виновен. Итак, возьмите Его и распните. Но вы не имеете власти. Итак, Человек Сей должен быть </a:t>
            </a:r>
            <a:r>
              <a:rPr lang="ru-RU" sz="1600" b="1" i="1" dirty="0" smtClean="0">
                <a:solidFill>
                  <a:schemeClr val="tx1"/>
                </a:solidFill>
              </a:rPr>
              <a:t>отпущен».</a:t>
            </a:r>
            <a:endParaRPr lang="ru-RU" sz="1600" b="1" i="1" dirty="0">
              <a:solidFill>
                <a:schemeClr val="tx1"/>
              </a:solidFill>
            </a:endParaRPr>
          </a:p>
        </p:txBody>
      </p:sp>
      <p:sp>
        <p:nvSpPr>
          <p:cNvPr id="3" name="Скругленный прямоугольник 2"/>
          <p:cNvSpPr/>
          <p:nvPr/>
        </p:nvSpPr>
        <p:spPr>
          <a:xfrm>
            <a:off x="251520" y="1844824"/>
            <a:ext cx="8640960" cy="86409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Измученного и истерзанного таким образом Господа Пилат повелел вывести наружу, чтобы вызвать жалость к Нему иудеев. Он рассчитывал, что их сердца дрогнут от такого ужасного зрелища, и они уже не будут настаивать на предании Господа </a:t>
            </a:r>
            <a:r>
              <a:rPr lang="ru-RU" sz="1600" b="1" i="1" dirty="0" smtClean="0">
                <a:solidFill>
                  <a:schemeClr val="tx1"/>
                </a:solidFill>
              </a:rPr>
              <a:t>смерти».</a:t>
            </a:r>
            <a:endParaRPr lang="ru-RU" sz="1600" b="1" i="1" dirty="0">
              <a:solidFill>
                <a:schemeClr val="tx1"/>
              </a:solidFill>
            </a:endParaRPr>
          </a:p>
        </p:txBody>
      </p:sp>
      <p:sp>
        <p:nvSpPr>
          <p:cNvPr id="2" name="Скругленный прямоугольник 1"/>
          <p:cNvSpPr/>
          <p:nvPr/>
        </p:nvSpPr>
        <p:spPr>
          <a:xfrm>
            <a:off x="1475656" y="188640"/>
            <a:ext cx="6264696"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Последняя попытка Пилата отпустить Христа</a:t>
            </a:r>
            <a:endParaRPr lang="ru-RU" sz="2400" b="1" dirty="0">
              <a:solidFill>
                <a:schemeClr val="tx1"/>
              </a:solidFill>
            </a:endParaRPr>
          </a:p>
        </p:txBody>
      </p:sp>
      <p:sp>
        <p:nvSpPr>
          <p:cNvPr id="11" name="Скругленный прямоугольник 10"/>
          <p:cNvSpPr/>
          <p:nvPr/>
        </p:nvSpPr>
        <p:spPr>
          <a:xfrm>
            <a:off x="245588" y="5805264"/>
            <a:ext cx="8640960" cy="79208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Раньше первосвященники говорили: «нет у нас иного Царя, кроме Бога»: теперь, только для того, чтобы добиться распятия Христова, они от всего отреклись, сказав, что не имеют и не желают иметь никакого другого царя, кроме римского кесаря</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1854713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5"/>
                                        </p:tgtEl>
                                      </p:cBhvr>
                                    </p:animEffect>
                                    <p:set>
                                      <p:cBhvr>
                                        <p:cTn id="30" dur="1" fill="hold">
                                          <p:stCondLst>
                                            <p:cond delay="499"/>
                                          </p:stCondLst>
                                        </p:cTn>
                                        <p:tgtEl>
                                          <p:spTgt spid="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4"/>
                                        </p:tgtEl>
                                      </p:cBhvr>
                                    </p:animEffect>
                                    <p:set>
                                      <p:cBhvr>
                                        <p:cTn id="40" dur="1" fill="hold">
                                          <p:stCondLst>
                                            <p:cond delay="499"/>
                                          </p:stCondLst>
                                        </p:cTn>
                                        <p:tgtEl>
                                          <p:spTgt spid="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7"/>
                                        </p:tgtEl>
                                      </p:cBhvr>
                                    </p:animEffect>
                                    <p:set>
                                      <p:cBhvr>
                                        <p:cTn id="50" dur="1" fill="hold">
                                          <p:stCondLst>
                                            <p:cond delay="499"/>
                                          </p:stCondLst>
                                        </p:cTn>
                                        <p:tgtEl>
                                          <p:spTgt spid="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wipe(down)">
                                      <p:cBhvr>
                                        <p:cTn id="55" dur="5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8"/>
                                        </p:tgtEl>
                                      </p:cBhvr>
                                    </p:animEffect>
                                    <p:set>
                                      <p:cBhvr>
                                        <p:cTn id="60" dur="1" fill="hold">
                                          <p:stCondLst>
                                            <p:cond delay="499"/>
                                          </p:stCondLst>
                                        </p:cTn>
                                        <p:tgtEl>
                                          <p:spTgt spid="8"/>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wipe(down)">
                                      <p:cBhvr>
                                        <p:cTn id="65" dur="500"/>
                                        <p:tgtEl>
                                          <p:spTgt spid="9"/>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9"/>
                                        </p:tgtEl>
                                      </p:cBhvr>
                                    </p:animEffect>
                                    <p:set>
                                      <p:cBhvr>
                                        <p:cTn id="70" dur="1" fill="hold">
                                          <p:stCondLst>
                                            <p:cond delay="499"/>
                                          </p:stCondLst>
                                        </p:cTn>
                                        <p:tgtEl>
                                          <p:spTgt spid="9"/>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wipe(down)">
                                      <p:cBhvr>
                                        <p:cTn id="75" dur="500"/>
                                        <p:tgtEl>
                                          <p:spTgt spid="10"/>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grpId="1" nodeType="clickEffect">
                                  <p:stCondLst>
                                    <p:cond delay="0"/>
                                  </p:stCondLst>
                                  <p:childTnLst>
                                    <p:animEffect transition="out" filter="fade">
                                      <p:cBhvr>
                                        <p:cTn id="79" dur="500"/>
                                        <p:tgtEl>
                                          <p:spTgt spid="10"/>
                                        </p:tgtEl>
                                      </p:cBhvr>
                                    </p:animEffect>
                                    <p:set>
                                      <p:cBhvr>
                                        <p:cTn id="80" dur="1" fill="hold">
                                          <p:stCondLst>
                                            <p:cond delay="499"/>
                                          </p:stCondLst>
                                        </p:cTn>
                                        <p:tgtEl>
                                          <p:spTgt spid="10"/>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11"/>
                                        </p:tgtEl>
                                        <p:attrNameLst>
                                          <p:attrName>style.visibility</p:attrName>
                                        </p:attrNameLst>
                                      </p:cBhvr>
                                      <p:to>
                                        <p:strVal val="visible"/>
                                      </p:to>
                                    </p:set>
                                    <p:animEffect transition="in" filter="wipe(down)">
                                      <p:cBhvr>
                                        <p:cTn id="85" dur="500"/>
                                        <p:tgtEl>
                                          <p:spTgt spid="11"/>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grpId="1" nodeType="clickEffect">
                                  <p:stCondLst>
                                    <p:cond delay="0"/>
                                  </p:stCondLst>
                                  <p:childTnLst>
                                    <p:animEffect transition="out" filter="fade">
                                      <p:cBhvr>
                                        <p:cTn id="89" dur="500"/>
                                        <p:tgtEl>
                                          <p:spTgt spid="11"/>
                                        </p:tgtEl>
                                      </p:cBhvr>
                                    </p:animEffect>
                                    <p:set>
                                      <p:cBhvr>
                                        <p:cTn id="90"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9" grpId="0" animBg="1"/>
      <p:bldP spid="9" grpId="1" animBg="1"/>
      <p:bldP spid="8" grpId="0" animBg="1"/>
      <p:bldP spid="8" grpId="1" animBg="1"/>
      <p:bldP spid="7" grpId="0" animBg="1"/>
      <p:bldP spid="7" grpId="1" animBg="1"/>
      <p:bldP spid="5" grpId="0" animBg="1"/>
      <p:bldP spid="5" grpId="1" animBg="1"/>
      <p:bldP spid="4" grpId="0" animBg="1"/>
      <p:bldP spid="4" grpId="1" animBg="1"/>
      <p:bldP spid="3" grpId="0" animBg="1"/>
      <p:bldP spid="3" grpId="1" animBg="1"/>
      <p:bldP spid="2" grpId="0" animBg="1"/>
      <p:bldP spid="11" grpId="0" animBg="1"/>
      <p:bldP spid="11"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pic>
        <p:nvPicPr>
          <p:cNvPr id="2051" name="Picture 3" descr="E:\лекции по Н. З\33\DSC0509_.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834983"/>
            <a:ext cx="8713933" cy="580410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960120381"/>
              </p:ext>
            </p:extLst>
          </p:nvPr>
        </p:nvGraphicFramePr>
        <p:xfrm>
          <a:off x="107504" y="764704"/>
          <a:ext cx="8928992" cy="5329800"/>
        </p:xfrm>
        <a:graphic>
          <a:graphicData uri="http://schemas.openxmlformats.org/drawingml/2006/table">
            <a:tbl>
              <a:tblPr firstRow="1" bandRow="1">
                <a:tableStyleId>{93296810-A885-4BE3-A3E7-6D5BEEA58F35}</a:tableStyleId>
              </a:tblPr>
              <a:tblGrid>
                <a:gridCol w="1944216"/>
                <a:gridCol w="2088232"/>
                <a:gridCol w="1656184"/>
                <a:gridCol w="3240360"/>
              </a:tblGrid>
              <a:tr h="252000">
                <a:tc>
                  <a:txBody>
                    <a:bodyPr/>
                    <a:lstStyle/>
                    <a:p>
                      <a:pPr algn="ctr"/>
                      <a:r>
                        <a:rPr lang="ru-RU" sz="1500" b="1" kern="1200" dirty="0" smtClean="0">
                          <a:solidFill>
                            <a:schemeClr val="tx1"/>
                          </a:solidFill>
                          <a:effectLst/>
                        </a:rPr>
                        <a:t>Мф. 26,</a:t>
                      </a:r>
                      <a:r>
                        <a:rPr lang="ru-RU" sz="1500" b="1" kern="1200" baseline="0" dirty="0" smtClean="0">
                          <a:solidFill>
                            <a:schemeClr val="tx1"/>
                          </a:solidFill>
                          <a:effectLst/>
                        </a:rPr>
                        <a:t> </a:t>
                      </a:r>
                      <a:r>
                        <a:rPr lang="ru-RU" sz="1500" b="1" kern="1200" dirty="0" smtClean="0">
                          <a:solidFill>
                            <a:schemeClr val="tx1"/>
                          </a:solidFill>
                          <a:effectLst/>
                        </a:rPr>
                        <a:t>47-50</a:t>
                      </a:r>
                      <a:endParaRPr lang="ru-RU" sz="1500" b="1" dirty="0">
                        <a:solidFill>
                          <a:schemeClr val="tx1"/>
                        </a:solidFill>
                      </a:endParaRPr>
                    </a:p>
                  </a:txBody>
                  <a:tcPr marL="18000" marR="18000" marT="18000" marB="18000"/>
                </a:tc>
                <a:tc>
                  <a:txBody>
                    <a:bodyPr/>
                    <a:lstStyle/>
                    <a:p>
                      <a:pPr algn="ctr"/>
                      <a:r>
                        <a:rPr lang="ru-RU" sz="1500" b="1" kern="1200" dirty="0" err="1" smtClean="0">
                          <a:solidFill>
                            <a:schemeClr val="tx1"/>
                          </a:solidFill>
                          <a:effectLst/>
                        </a:rPr>
                        <a:t>Мк</a:t>
                      </a:r>
                      <a:r>
                        <a:rPr lang="ru-RU" sz="1500" b="1" kern="1200" dirty="0" smtClean="0">
                          <a:solidFill>
                            <a:schemeClr val="tx1"/>
                          </a:solidFill>
                          <a:effectLst/>
                        </a:rPr>
                        <a:t>. 14, 43-46</a:t>
                      </a:r>
                      <a:endParaRPr lang="ru-RU" sz="1500" b="1" dirty="0">
                        <a:solidFill>
                          <a:schemeClr val="tx1"/>
                        </a:solidFill>
                      </a:endParaRPr>
                    </a:p>
                  </a:txBody>
                  <a:tcPr marL="18000" marR="18000" marT="18000" marB="18000"/>
                </a:tc>
                <a:tc>
                  <a:txBody>
                    <a:bodyPr/>
                    <a:lstStyle/>
                    <a:p>
                      <a:pPr algn="ctr"/>
                      <a:r>
                        <a:rPr lang="ru-RU" sz="1500" b="1" u="none" strike="noStrike" kern="1200" dirty="0" err="1" smtClean="0">
                          <a:solidFill>
                            <a:schemeClr val="tx1"/>
                          </a:solidFill>
                          <a:effectLst/>
                        </a:rPr>
                        <a:t>Лк</a:t>
                      </a:r>
                      <a:r>
                        <a:rPr lang="ru-RU" sz="1500" b="1" u="none" strike="noStrike" kern="1200" dirty="0" smtClean="0">
                          <a:solidFill>
                            <a:schemeClr val="tx1"/>
                          </a:solidFill>
                          <a:effectLst/>
                        </a:rPr>
                        <a:t>. 22, 47-48</a:t>
                      </a:r>
                      <a:endParaRPr lang="ru-RU" sz="1500" b="1"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500" b="1" kern="1200" dirty="0" smtClean="0">
                          <a:solidFill>
                            <a:schemeClr val="tx1"/>
                          </a:solidFill>
                          <a:effectLst/>
                        </a:rPr>
                        <a:t>Ин. 18, 2-9</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47. И, когда еще говорил Он, вот Иуда, один из двенадцати, пришел, и с ним множество народа с мечами и кольями, от первосвященников и старейшин народных. </a:t>
                      </a:r>
                    </a:p>
                    <a:p>
                      <a:r>
                        <a:rPr lang="ru-RU" sz="1500" b="1" dirty="0" smtClean="0">
                          <a:solidFill>
                            <a:schemeClr val="tx1"/>
                          </a:solidFill>
                        </a:rPr>
                        <a:t>48. Предающий же Его дал им знак, сказав: Кого я поцелую, Тот и есть, возьмите Его. </a:t>
                      </a:r>
                    </a:p>
                    <a:p>
                      <a:r>
                        <a:rPr lang="ru-RU" sz="1500" b="1" dirty="0" smtClean="0">
                          <a:solidFill>
                            <a:schemeClr val="tx1"/>
                          </a:solidFill>
                        </a:rPr>
                        <a:t>49. И, тотчас подойдя к Иисусу, сказал: радуйся, Равви! И поцеловал Его. </a:t>
                      </a:r>
                    </a:p>
                    <a:p>
                      <a:r>
                        <a:rPr lang="ru-RU" sz="1500" b="1" dirty="0" smtClean="0">
                          <a:solidFill>
                            <a:schemeClr val="tx1"/>
                          </a:solidFill>
                        </a:rPr>
                        <a:t>50. Иисус же сказал ему: друг, для чего ты пришел? Тогда подошли и возложили руки на Иисуса, и взяли Его.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43. И тотчас, как Он еще говорил, приходит Иуда, один из двенадцати, и с ним множество народа с мечами и кольями, от первосвященников и книжников и старейшин. </a:t>
                      </a:r>
                    </a:p>
                    <a:p>
                      <a:r>
                        <a:rPr lang="ru-RU" sz="1500" b="1" dirty="0" smtClean="0">
                          <a:solidFill>
                            <a:schemeClr val="tx1"/>
                          </a:solidFill>
                        </a:rPr>
                        <a:t>44. Предающий же Его дал им знак, сказав: Кого я поцелую, Тот и есть, возьмите Его и ведите осторожно. </a:t>
                      </a:r>
                    </a:p>
                    <a:p>
                      <a:r>
                        <a:rPr lang="ru-RU" sz="1500" b="1" dirty="0" smtClean="0">
                          <a:solidFill>
                            <a:schemeClr val="tx1"/>
                          </a:solidFill>
                        </a:rPr>
                        <a:t>45. И, придя, тотчас подошел к Нему и говорит: Равви! Равви! и поцеловал Его. </a:t>
                      </a:r>
                    </a:p>
                    <a:p>
                      <a:r>
                        <a:rPr lang="ru-RU" sz="1500" b="1" dirty="0" smtClean="0">
                          <a:solidFill>
                            <a:schemeClr val="tx1"/>
                          </a:solidFill>
                        </a:rPr>
                        <a:t>46. А они возложили на Него руки свои и взяли Его. </a:t>
                      </a:r>
                    </a:p>
                  </a:txBody>
                  <a:tcPr marL="18000" marR="18000" marT="18000" marB="18000"/>
                </a:tc>
                <a:tc>
                  <a:txBody>
                    <a:bodyPr/>
                    <a:lstStyle/>
                    <a:p>
                      <a:r>
                        <a:rPr lang="ru-RU" sz="1500" b="1" dirty="0" smtClean="0">
                          <a:solidFill>
                            <a:schemeClr val="tx1"/>
                          </a:solidFill>
                        </a:rPr>
                        <a:t>47. Когда Он еще говорил это, появился народ, а впереди его шел один из двенадцати, называемый Иуда, и он подошел к Иисусу, чтобы поцеловать Его. Ибо он такой им дал знак: Кого я поцелую, Тот и есть. </a:t>
                      </a:r>
                    </a:p>
                    <a:p>
                      <a:r>
                        <a:rPr lang="ru-RU" sz="1500" b="1" dirty="0" smtClean="0">
                          <a:solidFill>
                            <a:schemeClr val="tx1"/>
                          </a:solidFill>
                        </a:rPr>
                        <a:t>48. Иисус же сказал ему: </a:t>
                      </a:r>
                      <a:r>
                        <a:rPr lang="ru-RU" sz="1500" b="1" dirty="0" smtClean="0">
                          <a:solidFill>
                            <a:schemeClr val="accent6">
                              <a:lumMod val="75000"/>
                            </a:schemeClr>
                          </a:solidFill>
                        </a:rPr>
                        <a:t>Иуда! целованием ли предаешь Сына Человеческого?</a:t>
                      </a:r>
                      <a:r>
                        <a:rPr lang="ru-RU" sz="1500" b="1" dirty="0" smtClean="0">
                          <a:solidFill>
                            <a:schemeClr val="tx1"/>
                          </a:solidFill>
                        </a:rPr>
                        <a:t> </a:t>
                      </a:r>
                    </a:p>
                  </a:txBody>
                  <a:tcPr marL="18000" marR="18000" marT="18000" marB="18000"/>
                </a:tc>
                <a:tc>
                  <a:txBody>
                    <a:bodyPr/>
                    <a:lstStyle/>
                    <a:p>
                      <a:r>
                        <a:rPr lang="ru-RU" sz="1500" b="1" dirty="0" smtClean="0">
                          <a:solidFill>
                            <a:schemeClr val="tx1"/>
                          </a:solidFill>
                        </a:rPr>
                        <a:t>2. Знал же это место и Иуда, предатель Его, потому что Иисус часто собирался там с учениками Своими. </a:t>
                      </a:r>
                    </a:p>
                    <a:p>
                      <a:r>
                        <a:rPr lang="ru-RU" sz="1500" b="1" dirty="0" smtClean="0">
                          <a:solidFill>
                            <a:schemeClr val="tx1"/>
                          </a:solidFill>
                        </a:rPr>
                        <a:t>3. Итак Иуда, взяв </a:t>
                      </a:r>
                      <a:r>
                        <a:rPr lang="ru-RU" sz="1500" b="1" dirty="0" smtClean="0">
                          <a:solidFill>
                            <a:schemeClr val="accent6">
                              <a:lumMod val="75000"/>
                            </a:schemeClr>
                          </a:solidFill>
                        </a:rPr>
                        <a:t>отряд воинов </a:t>
                      </a:r>
                      <a:r>
                        <a:rPr lang="ru-RU" sz="1500" b="1" dirty="0" smtClean="0">
                          <a:solidFill>
                            <a:schemeClr val="tx1"/>
                          </a:solidFill>
                        </a:rPr>
                        <a:t>и </a:t>
                      </a:r>
                      <a:r>
                        <a:rPr lang="ru-RU" sz="1500" b="1" dirty="0" smtClean="0">
                          <a:solidFill>
                            <a:schemeClr val="accent6">
                              <a:lumMod val="75000"/>
                            </a:schemeClr>
                          </a:solidFill>
                        </a:rPr>
                        <a:t>служителей от первосвященников и фарисеев</a:t>
                      </a:r>
                      <a:r>
                        <a:rPr lang="ru-RU" sz="1500" b="1" dirty="0" smtClean="0">
                          <a:solidFill>
                            <a:schemeClr val="tx1"/>
                          </a:solidFill>
                        </a:rPr>
                        <a:t>, приходит туда с фонарями и светильниками и оружием. </a:t>
                      </a:r>
                    </a:p>
                    <a:p>
                      <a:r>
                        <a:rPr lang="ru-RU" sz="1500" b="1" dirty="0" smtClean="0">
                          <a:solidFill>
                            <a:schemeClr val="tx1"/>
                          </a:solidFill>
                        </a:rPr>
                        <a:t>4. Иисус же, зная все, что с Ним будет, вышел и сказал им: кого ищете? </a:t>
                      </a:r>
                    </a:p>
                    <a:p>
                      <a:r>
                        <a:rPr lang="ru-RU" sz="1500" b="1" dirty="0" smtClean="0">
                          <a:solidFill>
                            <a:schemeClr val="tx1"/>
                          </a:solidFill>
                        </a:rPr>
                        <a:t>5. Ему отвечали: Иисуса </a:t>
                      </a:r>
                      <a:r>
                        <a:rPr lang="ru-RU" sz="1500" b="1" dirty="0" err="1" smtClean="0">
                          <a:solidFill>
                            <a:schemeClr val="tx1"/>
                          </a:solidFill>
                        </a:rPr>
                        <a:t>Назорея</a:t>
                      </a:r>
                      <a:r>
                        <a:rPr lang="ru-RU" sz="1500" b="1" dirty="0" smtClean="0">
                          <a:solidFill>
                            <a:schemeClr val="tx1"/>
                          </a:solidFill>
                        </a:rPr>
                        <a:t>. Иисус говорит им: это Я. Стоял же с ними и Иуда, предатель Его. </a:t>
                      </a:r>
                    </a:p>
                    <a:p>
                      <a:r>
                        <a:rPr lang="ru-RU" sz="1500" b="1" dirty="0" smtClean="0">
                          <a:solidFill>
                            <a:schemeClr val="tx1"/>
                          </a:solidFill>
                        </a:rPr>
                        <a:t>6. И когда сказал им: «это Я», — они отступили назад и пали на землю.</a:t>
                      </a:r>
                    </a:p>
                    <a:p>
                      <a:r>
                        <a:rPr lang="ru-RU" sz="1500" b="1" dirty="0" smtClean="0">
                          <a:solidFill>
                            <a:schemeClr val="tx1"/>
                          </a:solidFill>
                        </a:rPr>
                        <a:t>7. Опять спросил их: кого ищете? Они сказали: Иисуса </a:t>
                      </a:r>
                      <a:r>
                        <a:rPr lang="ru-RU" sz="1500" b="1" dirty="0" err="1" smtClean="0">
                          <a:solidFill>
                            <a:schemeClr val="tx1"/>
                          </a:solidFill>
                        </a:rPr>
                        <a:t>Назорея</a:t>
                      </a:r>
                      <a:r>
                        <a:rPr lang="ru-RU" sz="1500" b="1" dirty="0" smtClean="0">
                          <a:solidFill>
                            <a:schemeClr val="tx1"/>
                          </a:solidFill>
                        </a:rPr>
                        <a:t>. </a:t>
                      </a:r>
                    </a:p>
                    <a:p>
                      <a:r>
                        <a:rPr lang="ru-RU" sz="1500" b="1" dirty="0" smtClean="0">
                          <a:solidFill>
                            <a:schemeClr val="tx1"/>
                          </a:solidFill>
                        </a:rPr>
                        <a:t>8. Иисус отвечал: Я сказал вам, что это Я; итак, если Меня ищете, оставьте их, пусть идут, —</a:t>
                      </a:r>
                    </a:p>
                    <a:p>
                      <a:r>
                        <a:rPr lang="ru-RU" sz="1500" b="1" dirty="0" smtClean="0">
                          <a:solidFill>
                            <a:schemeClr val="tx1"/>
                          </a:solidFill>
                        </a:rPr>
                        <a:t>9. да сбудется слово, реченное Им: «из тех, которых Ты Мне дал, Я не погубил никого».</a:t>
                      </a:r>
                    </a:p>
                  </a:txBody>
                  <a:tcPr marL="18000" marR="18000" marT="18000" marB="18000"/>
                </a:tc>
              </a:tr>
            </a:tbl>
          </a:graphicData>
        </a:graphic>
      </p:graphicFrame>
      <p:sp>
        <p:nvSpPr>
          <p:cNvPr id="10" name="Скругленный прямоугольник 9"/>
          <p:cNvSpPr/>
          <p:nvPr/>
        </p:nvSpPr>
        <p:spPr>
          <a:xfrm>
            <a:off x="107504" y="4293096"/>
            <a:ext cx="8928992" cy="111612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a:solidFill>
                  <a:schemeClr val="tx1"/>
                </a:solidFill>
              </a:rPr>
              <a:t>«Христос спрашивает не по нужде знать, но с целью показать, что и тогда, как Он налицо, они не видели Его и не узнавали. Он спрашивает, как другое лицо, и Его не узнают по голосу ни прочие, ни сам Иуда. </a:t>
            </a:r>
            <a:r>
              <a:rPr lang="ru-RU" sz="1600" b="1" i="1" dirty="0" smtClean="0">
                <a:solidFill>
                  <a:schemeClr val="tx1"/>
                </a:solidFill>
              </a:rPr>
              <a:t>Так</a:t>
            </a:r>
            <a:r>
              <a:rPr lang="ru-RU" sz="1600" b="1" i="1" dirty="0">
                <a:solidFill>
                  <a:schemeClr val="tx1"/>
                </a:solidFill>
              </a:rPr>
              <a:t>, значит, сила Его была </a:t>
            </a:r>
            <a:r>
              <a:rPr lang="ru-RU" sz="1600" b="1" i="1" dirty="0" err="1">
                <a:solidFill>
                  <a:schemeClr val="tx1"/>
                </a:solidFill>
              </a:rPr>
              <a:t>неизреченна</a:t>
            </a:r>
            <a:r>
              <a:rPr lang="ru-RU" sz="1600" b="1" i="1" dirty="0">
                <a:solidFill>
                  <a:schemeClr val="tx1"/>
                </a:solidFill>
              </a:rPr>
              <a:t>, что не могли бы и распять Его, если бы Он Сам не предался </a:t>
            </a:r>
            <a:r>
              <a:rPr lang="ru-RU" sz="1600" b="1" i="1" dirty="0" smtClean="0">
                <a:solidFill>
                  <a:schemeClr val="tx1"/>
                </a:solidFill>
              </a:rPr>
              <a:t>добровольно».</a:t>
            </a:r>
            <a:endParaRPr lang="ru-RU" sz="1600" b="1" i="1" dirty="0">
              <a:solidFill>
                <a:schemeClr val="tx1"/>
              </a:solidFill>
            </a:endParaRPr>
          </a:p>
        </p:txBody>
      </p:sp>
      <p:sp>
        <p:nvSpPr>
          <p:cNvPr id="9" name="Скругленный прямоугольник 8"/>
          <p:cNvSpPr/>
          <p:nvPr/>
        </p:nvSpPr>
        <p:spPr>
          <a:xfrm>
            <a:off x="107504" y="4293096"/>
            <a:ext cx="8928992" cy="147616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Пришедшим было внушено, что они должны будут взять Иисуса хитростью, осторожно, так как Он имеет приверженцев, которые могут за Него заступиться. И вдруг Он открыто, как бы ничего не боясь, говорит: «Это Я». Эти слова Христовы заключали в себе для врагов Его потрясающую силу. И неожиданность такого ответа и сила духа, проявленная в нем, произвели на пришедших необыкновенное действие: они отступили назад, и пали на </a:t>
            </a:r>
            <a:r>
              <a:rPr lang="ru-RU" sz="1600" b="1" i="1" dirty="0" smtClean="0">
                <a:solidFill>
                  <a:schemeClr val="tx1"/>
                </a:solidFill>
              </a:rPr>
              <a:t>землю».</a:t>
            </a:r>
            <a:endParaRPr lang="ru-RU" sz="1600" b="1" i="1" dirty="0">
              <a:solidFill>
                <a:schemeClr val="tx1"/>
              </a:solidFill>
            </a:endParaRPr>
          </a:p>
        </p:txBody>
      </p:sp>
      <p:sp>
        <p:nvSpPr>
          <p:cNvPr id="8" name="Скругленный прямоугольник 7"/>
          <p:cNvSpPr/>
          <p:nvPr/>
        </p:nvSpPr>
        <p:spPr>
          <a:xfrm>
            <a:off x="107504" y="2492896"/>
            <a:ext cx="8928992" cy="129614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«Лука (22,48) говорит, что когда Иуда подошел к Иисусу Христу, чтобы поцеловать Его, то Иисус Христос сказал ему: </a:t>
            </a:r>
            <a:r>
              <a:rPr lang="ru-RU" sz="1600" b="1" i="1" dirty="0" err="1">
                <a:solidFill>
                  <a:schemeClr val="tx1"/>
                </a:solidFill>
              </a:rPr>
              <a:t>Иудо</a:t>
            </a:r>
            <a:r>
              <a:rPr lang="ru-RU" sz="1600" b="1" i="1" dirty="0">
                <a:solidFill>
                  <a:schemeClr val="tx1"/>
                </a:solidFill>
              </a:rPr>
              <a:t>, лобзанием ли Сына Человеческого </a:t>
            </a:r>
            <a:r>
              <a:rPr lang="ru-RU" sz="1600" b="1" i="1" dirty="0" err="1">
                <a:solidFill>
                  <a:schemeClr val="tx1"/>
                </a:solidFill>
              </a:rPr>
              <a:t>предаеши</a:t>
            </a:r>
            <a:r>
              <a:rPr lang="ru-RU" sz="1600" b="1" i="1" dirty="0">
                <a:solidFill>
                  <a:schemeClr val="tx1"/>
                </a:solidFill>
              </a:rPr>
              <a:t>? Великодушно высказал пред ним цель лобзания и упрекнул за то, что знак любви он делает знаком предательства. Однако не оттолкнул от Себя, но принял целование, и позволил взять </a:t>
            </a:r>
            <a:r>
              <a:rPr lang="ru-RU" sz="1600" b="1" i="1" dirty="0" smtClean="0">
                <a:solidFill>
                  <a:schemeClr val="tx1"/>
                </a:solidFill>
              </a:rPr>
              <a:t>Себя».</a:t>
            </a:r>
            <a:endParaRPr lang="ru-RU" sz="1600" b="1" i="1" dirty="0">
              <a:solidFill>
                <a:schemeClr val="tx1"/>
              </a:solidFill>
            </a:endParaRPr>
          </a:p>
        </p:txBody>
      </p:sp>
      <p:sp>
        <p:nvSpPr>
          <p:cNvPr id="6" name="Скругленный прямоугольник 5"/>
          <p:cNvSpPr/>
          <p:nvPr/>
        </p:nvSpPr>
        <p:spPr>
          <a:xfrm>
            <a:off x="107504" y="5157192"/>
            <a:ext cx="8928992" cy="504056"/>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Первосвященники, очевидно боясь народного возмущения, дали приказ Иуде взять Иисуса осторожно. Отряду, видимо, не было сказано, Кого </a:t>
            </a:r>
            <a:r>
              <a:rPr lang="ru-RU" sz="1600" b="1" i="1" dirty="0" smtClean="0">
                <a:solidFill>
                  <a:schemeClr val="tx1"/>
                </a:solidFill>
              </a:rPr>
              <a:t>им нужно привести».</a:t>
            </a:r>
            <a:endParaRPr lang="ru-RU" sz="1600" b="1" i="1" dirty="0">
              <a:solidFill>
                <a:schemeClr val="tx1"/>
              </a:solidFill>
            </a:endParaRPr>
          </a:p>
        </p:txBody>
      </p:sp>
      <p:sp>
        <p:nvSpPr>
          <p:cNvPr id="7" name="Скругленный прямоугольник 6"/>
          <p:cNvSpPr/>
          <p:nvPr/>
        </p:nvSpPr>
        <p:spPr>
          <a:xfrm>
            <a:off x="107504" y="5301208"/>
            <a:ext cx="8857948" cy="1337878"/>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Такая осторожность со стороны первосвященников требовалась по двум причинам: посланные могли встретить случайно бодрствующих из народа, проболтаться им, за Кем идут, и тем привлечь толпу, которая могла бы и освободить задержанного Пророка своего; к тому же, был уже случай, когда стража храма и слуги первосвященников, посланные взять Иисуса, не посмели задержать Его (Ин. 7:45-46</a:t>
            </a:r>
            <a:r>
              <a:rPr lang="ru-RU" sz="1600" b="1" i="1" dirty="0" smtClean="0">
                <a:solidFill>
                  <a:schemeClr val="tx1"/>
                </a:solidFill>
              </a:rPr>
              <a:t>)».</a:t>
            </a:r>
            <a:endParaRPr lang="ru-RU" sz="1600" b="1" i="1" dirty="0">
              <a:solidFill>
                <a:schemeClr val="tx1"/>
              </a:solidFill>
            </a:endParaRPr>
          </a:p>
        </p:txBody>
      </p:sp>
      <p:sp>
        <p:nvSpPr>
          <p:cNvPr id="2" name="Скругленный прямоугольник 1"/>
          <p:cNvSpPr/>
          <p:nvPr/>
        </p:nvSpPr>
        <p:spPr>
          <a:xfrm>
            <a:off x="107504" y="3861048"/>
            <a:ext cx="8857948" cy="1080120"/>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«Дает знак Иуда отчасти потому, что была ночь и они не могли распознать, а с другой стороны и потому, что пришедшие взять Иисуса были не столько из простого народа, сколько из слуг архиерейских, которые и вовсе, может быть, не знали Иисуса. Ученик указывает им Учителя посредством целования».</a:t>
            </a:r>
          </a:p>
        </p:txBody>
      </p:sp>
      <p:sp>
        <p:nvSpPr>
          <p:cNvPr id="3" name="Скругленный прямоугольник 2"/>
          <p:cNvSpPr/>
          <p:nvPr/>
        </p:nvSpPr>
        <p:spPr>
          <a:xfrm>
            <a:off x="107504" y="2852936"/>
            <a:ext cx="8928992" cy="1224136"/>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По св. Иоанну, Иуда привел целую </a:t>
            </a:r>
            <a:r>
              <a:rPr lang="ru-RU" sz="1600" b="1" i="1" dirty="0" err="1">
                <a:solidFill>
                  <a:schemeClr val="tx1"/>
                </a:solidFill>
              </a:rPr>
              <a:t>спиру</a:t>
            </a:r>
            <a:r>
              <a:rPr lang="ru-RU" sz="1600" b="1" i="1" dirty="0">
                <a:solidFill>
                  <a:schemeClr val="tx1"/>
                </a:solidFill>
              </a:rPr>
              <a:t>, т.е. часть легиона, называемую когортой и состоящую из 1000 человек с </a:t>
            </a:r>
            <a:r>
              <a:rPr lang="ru-RU" sz="1600" b="1" i="1" dirty="0" err="1" smtClean="0">
                <a:solidFill>
                  <a:schemeClr val="tx1"/>
                </a:solidFill>
              </a:rPr>
              <a:t>тысяченачальником</a:t>
            </a:r>
            <a:r>
              <a:rPr lang="ru-RU" sz="1600" b="1" i="1" dirty="0" smtClean="0">
                <a:solidFill>
                  <a:schemeClr val="tx1"/>
                </a:solidFill>
              </a:rPr>
              <a:t> </a:t>
            </a:r>
            <a:r>
              <a:rPr lang="ru-RU" sz="1600" b="1" i="1" dirty="0">
                <a:solidFill>
                  <a:schemeClr val="tx1"/>
                </a:solidFill>
              </a:rPr>
              <a:t>во </a:t>
            </a:r>
            <a:r>
              <a:rPr lang="ru-RU" sz="1600" b="1" i="1" dirty="0" smtClean="0">
                <a:solidFill>
                  <a:schemeClr val="tx1"/>
                </a:solidFill>
              </a:rPr>
              <a:t>главе. Толпа </a:t>
            </a:r>
            <a:r>
              <a:rPr lang="ru-RU" sz="1600" b="1" i="1" dirty="0">
                <a:solidFill>
                  <a:schemeClr val="tx1"/>
                </a:solidFill>
              </a:rPr>
              <a:t>эта пришла с фонарями и факелами в предположении, что Господь может укрыться в потаенных местах сада. Воины были вооружены мечами, а слуги первосвященников – дрекольями. По-видимому, они ожидали возможности серьезного </a:t>
            </a:r>
            <a:r>
              <a:rPr lang="ru-RU" sz="1600" b="1" i="1" dirty="0" smtClean="0">
                <a:solidFill>
                  <a:schemeClr val="tx1"/>
                </a:solidFill>
              </a:rPr>
              <a:t>сопротивления».</a:t>
            </a:r>
            <a:endParaRPr lang="ru-RU" sz="1600" b="1" i="1" dirty="0">
              <a:solidFill>
                <a:schemeClr val="tx1"/>
              </a:solidFill>
            </a:endParaRPr>
          </a:p>
        </p:txBody>
      </p:sp>
      <p:sp>
        <p:nvSpPr>
          <p:cNvPr id="4" name="Скругленный прямоугольник 3"/>
          <p:cNvSpPr/>
          <p:nvPr/>
        </p:nvSpPr>
        <p:spPr>
          <a:xfrm>
            <a:off x="2627784" y="188640"/>
            <a:ext cx="3852428" cy="43204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b="1" dirty="0" smtClean="0">
                <a:solidFill>
                  <a:schemeClr val="tx1"/>
                </a:solidFill>
              </a:rPr>
              <a:t>Предательство Иуды </a:t>
            </a:r>
            <a:endParaRPr lang="ru-RU" sz="2400" b="1" dirty="0">
              <a:solidFill>
                <a:schemeClr val="tx1"/>
              </a:solidFill>
            </a:endParaRPr>
          </a:p>
        </p:txBody>
      </p:sp>
      <p:sp>
        <p:nvSpPr>
          <p:cNvPr id="11" name="Скругленный прямоугольник 10"/>
          <p:cNvSpPr/>
          <p:nvPr/>
        </p:nvSpPr>
        <p:spPr>
          <a:xfrm>
            <a:off x="107504" y="4149080"/>
            <a:ext cx="8857948" cy="1260140"/>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smtClean="0">
                <a:solidFill>
                  <a:schemeClr val="tx1"/>
                </a:solidFill>
              </a:rPr>
              <a:t>: «Господь </a:t>
            </a:r>
            <a:r>
              <a:rPr lang="ru-RU" sz="1600" b="1" i="1" dirty="0">
                <a:solidFill>
                  <a:schemeClr val="tx1"/>
                </a:solidFill>
              </a:rPr>
              <a:t>говорит о погибели душевной, которой не подвергся никто из учеников Его, а евангелист понял это и о погибели телесной. Чудно, как воины не взяли вместе с Ним апостолов и не умертвили их даже и тогда, когда Петр раздражил их. Очевидно, это совершилось силою Того, Кто был взят </a:t>
            </a:r>
            <a:r>
              <a:rPr lang="ru-RU" sz="1600" b="1" i="1" dirty="0" smtClean="0">
                <a:solidFill>
                  <a:schemeClr val="tx1"/>
                </a:solidFill>
              </a:rPr>
              <a:t>ими... </a:t>
            </a:r>
            <a:r>
              <a:rPr lang="ru-RU" sz="1600" b="1" i="1" dirty="0">
                <a:solidFill>
                  <a:schemeClr val="tx1"/>
                </a:solidFill>
              </a:rPr>
              <a:t>По причине немощи их, поставляет их вне </a:t>
            </a:r>
            <a:r>
              <a:rPr lang="ru-RU" sz="1600" b="1" i="1" dirty="0" smtClean="0">
                <a:solidFill>
                  <a:schemeClr val="tx1"/>
                </a:solidFill>
              </a:rPr>
              <a:t>искушений».</a:t>
            </a:r>
            <a:endParaRPr lang="ru-RU" sz="1600" b="1" i="1" dirty="0">
              <a:solidFill>
                <a:schemeClr val="tx1"/>
              </a:solidFill>
            </a:endParaRPr>
          </a:p>
        </p:txBody>
      </p:sp>
    </p:spTree>
    <p:extLst>
      <p:ext uri="{BB962C8B-B14F-4D97-AF65-F5344CB8AC3E}">
        <p14:creationId xmlns:p14="http://schemas.microsoft.com/office/powerpoint/2010/main" val="3339082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051"/>
                                        </p:tgtEl>
                                        <p:attrNameLst>
                                          <p:attrName>style.visibility</p:attrName>
                                        </p:attrNameLst>
                                      </p:cBhvr>
                                      <p:to>
                                        <p:strVal val="visible"/>
                                      </p:to>
                                    </p:set>
                                    <p:animEffect transition="in" filter="wipe(down)">
                                      <p:cBhvr>
                                        <p:cTn id="10" dur="500"/>
                                        <p:tgtEl>
                                          <p:spTgt spid="205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2051"/>
                                        </p:tgtEl>
                                      </p:cBhvr>
                                    </p:animEffect>
                                    <p:set>
                                      <p:cBhvr>
                                        <p:cTn id="15" dur="1" fill="hold">
                                          <p:stCondLst>
                                            <p:cond delay="499"/>
                                          </p:stCondLst>
                                        </p:cTn>
                                        <p:tgtEl>
                                          <p:spTgt spid="2051"/>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3"/>
                                        </p:tgtEl>
                                      </p:cBhvr>
                                    </p:animEffect>
                                    <p:set>
                                      <p:cBhvr>
                                        <p:cTn id="28" dur="1" fill="hold">
                                          <p:stCondLst>
                                            <p:cond delay="499"/>
                                          </p:stCondLst>
                                        </p:cTn>
                                        <p:tgtEl>
                                          <p:spTgt spid="3"/>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wipe(down)">
                                      <p:cBhvr>
                                        <p:cTn id="33" dur="5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wipe(down)">
                                      <p:cBhvr>
                                        <p:cTn id="38" dur="500"/>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6"/>
                                        </p:tgtEl>
                                      </p:cBhvr>
                                    </p:animEffect>
                                    <p:set>
                                      <p:cBhvr>
                                        <p:cTn id="43" dur="1" fill="hold">
                                          <p:stCondLst>
                                            <p:cond delay="499"/>
                                          </p:stCondLst>
                                        </p:cTn>
                                        <p:tgtEl>
                                          <p:spTgt spid="6"/>
                                        </p:tgtEl>
                                        <p:attrNameLst>
                                          <p:attrName>style.visibility</p:attrName>
                                        </p:attrNameLst>
                                      </p:cBhvr>
                                      <p:to>
                                        <p:strVal val="hidden"/>
                                      </p:to>
                                    </p:set>
                                  </p:childTnLst>
                                </p:cTn>
                              </p:par>
                            </p:childTnLst>
                          </p:cTn>
                        </p:par>
                        <p:par>
                          <p:cTn id="44" fill="hold">
                            <p:stCondLst>
                              <p:cond delay="500"/>
                            </p:stCondLst>
                            <p:childTnLst>
                              <p:par>
                                <p:cTn id="45" presetID="22" presetClass="entr" presetSubtype="4" fill="hold" grpId="0" nodeType="after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wipe(down)">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grpId="1" nodeType="clickEffect">
                                  <p:stCondLst>
                                    <p:cond delay="0"/>
                                  </p:stCondLst>
                                  <p:childTnLst>
                                    <p:animEffect transition="out" filter="fade">
                                      <p:cBhvr>
                                        <p:cTn id="51" dur="500"/>
                                        <p:tgtEl>
                                          <p:spTgt spid="7"/>
                                        </p:tgtEl>
                                      </p:cBhvr>
                                    </p:animEffect>
                                    <p:set>
                                      <p:cBhvr>
                                        <p:cTn id="52" dur="1" fill="hold">
                                          <p:stCondLst>
                                            <p:cond delay="499"/>
                                          </p:stCondLst>
                                        </p:cTn>
                                        <p:tgtEl>
                                          <p:spTgt spid="7"/>
                                        </p:tgtEl>
                                        <p:attrNameLst>
                                          <p:attrName>style.visibility</p:attrName>
                                        </p:attrNameLst>
                                      </p:cBhvr>
                                      <p:to>
                                        <p:strVal val="hidden"/>
                                      </p:to>
                                    </p:set>
                                  </p:childTnLst>
                                </p:cTn>
                              </p:par>
                              <p:par>
                                <p:cTn id="53" presetID="10" presetClass="exit" presetSubtype="0" fill="hold" grpId="1" nodeType="withEffect">
                                  <p:stCondLst>
                                    <p:cond delay="0"/>
                                  </p:stCondLst>
                                  <p:childTnLst>
                                    <p:animEffect transition="out" filter="fade">
                                      <p:cBhvr>
                                        <p:cTn id="54" dur="500"/>
                                        <p:tgtEl>
                                          <p:spTgt spid="2"/>
                                        </p:tgtEl>
                                      </p:cBhvr>
                                    </p:animEffect>
                                    <p:set>
                                      <p:cBhvr>
                                        <p:cTn id="55" dur="1" fill="hold">
                                          <p:stCondLst>
                                            <p:cond delay="499"/>
                                          </p:stCondLst>
                                        </p:cTn>
                                        <p:tgtEl>
                                          <p:spTgt spid="2"/>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wipe(down)">
                                      <p:cBhvr>
                                        <p:cTn id="60" dur="500"/>
                                        <p:tgtEl>
                                          <p:spTgt spid="8"/>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500"/>
                                        <p:tgtEl>
                                          <p:spTgt spid="8"/>
                                        </p:tgtEl>
                                      </p:cBhvr>
                                    </p:animEffect>
                                    <p:set>
                                      <p:cBhvr>
                                        <p:cTn id="65" dur="1" fill="hold">
                                          <p:stCondLst>
                                            <p:cond delay="499"/>
                                          </p:stCondLst>
                                        </p:cTn>
                                        <p:tgtEl>
                                          <p:spTgt spid="8"/>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wipe(down)">
                                      <p:cBhvr>
                                        <p:cTn id="70" dur="500"/>
                                        <p:tgtEl>
                                          <p:spTgt spid="9"/>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xit" presetSubtype="0" fill="hold" grpId="1" nodeType="clickEffect">
                                  <p:stCondLst>
                                    <p:cond delay="0"/>
                                  </p:stCondLst>
                                  <p:childTnLst>
                                    <p:animEffect transition="out" filter="fade">
                                      <p:cBhvr>
                                        <p:cTn id="74" dur="500"/>
                                        <p:tgtEl>
                                          <p:spTgt spid="9"/>
                                        </p:tgtEl>
                                      </p:cBhvr>
                                    </p:animEffect>
                                    <p:set>
                                      <p:cBhvr>
                                        <p:cTn id="75" dur="1" fill="hold">
                                          <p:stCondLst>
                                            <p:cond delay="499"/>
                                          </p:stCondLst>
                                        </p:cTn>
                                        <p:tgtEl>
                                          <p:spTgt spid="9"/>
                                        </p:tgtEl>
                                        <p:attrNameLst>
                                          <p:attrName>style.visibility</p:attrName>
                                        </p:attrNameLst>
                                      </p:cBhvr>
                                      <p:to>
                                        <p:strVal val="hidden"/>
                                      </p:to>
                                    </p:set>
                                  </p:childTnLst>
                                </p:cTn>
                              </p:par>
                            </p:childTnLst>
                          </p:cTn>
                        </p:par>
                        <p:par>
                          <p:cTn id="76" fill="hold">
                            <p:stCondLst>
                              <p:cond delay="500"/>
                            </p:stCondLst>
                            <p:childTnLst>
                              <p:par>
                                <p:cTn id="77" presetID="22" presetClass="entr" presetSubtype="4" fill="hold" grpId="0" nodeType="afterEffect">
                                  <p:stCondLst>
                                    <p:cond delay="0"/>
                                  </p:stCondLst>
                                  <p:childTnLst>
                                    <p:set>
                                      <p:cBhvr>
                                        <p:cTn id="78" dur="1" fill="hold">
                                          <p:stCondLst>
                                            <p:cond delay="0"/>
                                          </p:stCondLst>
                                        </p:cTn>
                                        <p:tgtEl>
                                          <p:spTgt spid="10"/>
                                        </p:tgtEl>
                                        <p:attrNameLst>
                                          <p:attrName>style.visibility</p:attrName>
                                        </p:attrNameLst>
                                      </p:cBhvr>
                                      <p:to>
                                        <p:strVal val="visible"/>
                                      </p:to>
                                    </p:set>
                                    <p:animEffect transition="in" filter="wipe(down)">
                                      <p:cBhvr>
                                        <p:cTn id="79" dur="500"/>
                                        <p:tgtEl>
                                          <p:spTgt spid="10"/>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xit" presetSubtype="0" fill="hold" grpId="1" nodeType="clickEffect">
                                  <p:stCondLst>
                                    <p:cond delay="0"/>
                                  </p:stCondLst>
                                  <p:childTnLst>
                                    <p:animEffect transition="out" filter="fade">
                                      <p:cBhvr>
                                        <p:cTn id="83" dur="500"/>
                                        <p:tgtEl>
                                          <p:spTgt spid="10"/>
                                        </p:tgtEl>
                                      </p:cBhvr>
                                    </p:animEffect>
                                    <p:set>
                                      <p:cBhvr>
                                        <p:cTn id="84" dur="1" fill="hold">
                                          <p:stCondLst>
                                            <p:cond delay="499"/>
                                          </p:stCondLst>
                                        </p:cTn>
                                        <p:tgtEl>
                                          <p:spTgt spid="10"/>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grpId="0" nodeType="clickEffect">
                                  <p:stCondLst>
                                    <p:cond delay="0"/>
                                  </p:stCondLst>
                                  <p:childTnLst>
                                    <p:set>
                                      <p:cBhvr>
                                        <p:cTn id="88" dur="1" fill="hold">
                                          <p:stCondLst>
                                            <p:cond delay="0"/>
                                          </p:stCondLst>
                                        </p:cTn>
                                        <p:tgtEl>
                                          <p:spTgt spid="11"/>
                                        </p:tgtEl>
                                        <p:attrNameLst>
                                          <p:attrName>style.visibility</p:attrName>
                                        </p:attrNameLst>
                                      </p:cBhvr>
                                      <p:to>
                                        <p:strVal val="visible"/>
                                      </p:to>
                                    </p:set>
                                    <p:animEffect transition="in" filter="wipe(down)">
                                      <p:cBhvr>
                                        <p:cTn id="89" dur="500"/>
                                        <p:tgtEl>
                                          <p:spTgt spid="11"/>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xit" presetSubtype="0" fill="hold" grpId="1" nodeType="clickEffect">
                                  <p:stCondLst>
                                    <p:cond delay="0"/>
                                  </p:stCondLst>
                                  <p:childTnLst>
                                    <p:animEffect transition="out" filter="fade">
                                      <p:cBhvr>
                                        <p:cTn id="93" dur="500"/>
                                        <p:tgtEl>
                                          <p:spTgt spid="11"/>
                                        </p:tgtEl>
                                      </p:cBhvr>
                                    </p:animEffect>
                                    <p:set>
                                      <p:cBhvr>
                                        <p:cTn id="94"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9" grpId="0" animBg="1"/>
      <p:bldP spid="9" grpId="1" animBg="1"/>
      <p:bldP spid="8" grpId="0" animBg="1"/>
      <p:bldP spid="8" grpId="1" animBg="1"/>
      <p:bldP spid="6" grpId="0" animBg="1"/>
      <p:bldP spid="6" grpId="1" animBg="1"/>
      <p:bldP spid="7" grpId="0" animBg="1"/>
      <p:bldP spid="7" grpId="1" animBg="1"/>
      <p:bldP spid="2" grpId="0" animBg="1"/>
      <p:bldP spid="2" grpId="1" animBg="1"/>
      <p:bldP spid="3" grpId="0" animBg="1"/>
      <p:bldP spid="3" grpId="1" animBg="1"/>
      <p:bldP spid="4" grpId="0" animBg="1"/>
      <p:bldP spid="11" grpId="0" animBg="1"/>
      <p:bldP spid="11" grpId="1"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864096"/>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600" b="1" dirty="0" smtClean="0">
                <a:solidFill>
                  <a:schemeClr val="tx1"/>
                </a:solidFill>
              </a:rPr>
              <a:t>Домашнее задание</a:t>
            </a:r>
            <a:endParaRPr lang="ru-RU" sz="3600" b="1" dirty="0">
              <a:solidFill>
                <a:schemeClr val="tx1"/>
              </a:solidFill>
            </a:endParaRPr>
          </a:p>
        </p:txBody>
      </p:sp>
      <p:sp>
        <p:nvSpPr>
          <p:cNvPr id="5" name="Прямоугольник 4"/>
          <p:cNvSpPr/>
          <p:nvPr/>
        </p:nvSpPr>
        <p:spPr>
          <a:xfrm>
            <a:off x="391444" y="2492896"/>
            <a:ext cx="8388775" cy="302433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400" b="1" dirty="0" smtClean="0">
                <a:solidFill>
                  <a:schemeClr val="tx1"/>
                </a:solidFill>
              </a:rPr>
              <a:t>Прочитать следующие отрывки:</a:t>
            </a:r>
          </a:p>
          <a:p>
            <a:pPr marL="342900" indent="-342900">
              <a:buFont typeface="Arial" panose="020B0604020202020204" pitchFamily="34" charset="0"/>
              <a:buChar char="•"/>
            </a:pPr>
            <a:r>
              <a:rPr lang="ru-RU" sz="2400" b="1" dirty="0">
                <a:solidFill>
                  <a:schemeClr val="tx1"/>
                </a:solidFill>
              </a:rPr>
              <a:t>Крестные страдания и смерть Иисуса Христа (Мф. 27, 31-56; </a:t>
            </a:r>
            <a:r>
              <a:rPr lang="ru-RU" sz="2400" b="1" dirty="0" err="1">
                <a:solidFill>
                  <a:schemeClr val="tx1"/>
                </a:solidFill>
              </a:rPr>
              <a:t>Мк</a:t>
            </a:r>
            <a:r>
              <a:rPr lang="ru-RU" sz="2400" b="1" dirty="0">
                <a:solidFill>
                  <a:schemeClr val="tx1"/>
                </a:solidFill>
              </a:rPr>
              <a:t>. 15, 20-41; </a:t>
            </a:r>
            <a:r>
              <a:rPr lang="ru-RU" sz="2400" b="1" dirty="0" err="1">
                <a:solidFill>
                  <a:schemeClr val="tx1"/>
                </a:solidFill>
              </a:rPr>
              <a:t>Лк</a:t>
            </a:r>
            <a:r>
              <a:rPr lang="ru-RU" sz="2400" b="1" dirty="0">
                <a:solidFill>
                  <a:schemeClr val="tx1"/>
                </a:solidFill>
              </a:rPr>
              <a:t>. 23, 26-49; Ин. 19, 16-37). </a:t>
            </a:r>
            <a:endParaRPr lang="ru-RU" sz="2400" b="1" dirty="0" smtClean="0">
              <a:solidFill>
                <a:schemeClr val="tx1"/>
              </a:solidFill>
            </a:endParaRPr>
          </a:p>
          <a:p>
            <a:pPr marL="342900" indent="-342900">
              <a:buFont typeface="Arial" panose="020B0604020202020204" pitchFamily="34" charset="0"/>
              <a:buChar char="•"/>
            </a:pPr>
            <a:r>
              <a:rPr lang="ru-RU" sz="2400" b="1" dirty="0" smtClean="0">
                <a:solidFill>
                  <a:schemeClr val="tx1"/>
                </a:solidFill>
              </a:rPr>
              <a:t>Погребение </a:t>
            </a:r>
            <a:r>
              <a:rPr lang="ru-RU" sz="2400" b="1" dirty="0">
                <a:solidFill>
                  <a:schemeClr val="tx1"/>
                </a:solidFill>
              </a:rPr>
              <a:t>Иисуса Христа (Мф. 27, 57-66; </a:t>
            </a:r>
            <a:r>
              <a:rPr lang="ru-RU" sz="2400" b="1" dirty="0" err="1">
                <a:solidFill>
                  <a:schemeClr val="tx1"/>
                </a:solidFill>
              </a:rPr>
              <a:t>Мк</a:t>
            </a:r>
            <a:r>
              <a:rPr lang="ru-RU" sz="2400" b="1" dirty="0">
                <a:solidFill>
                  <a:schemeClr val="tx1"/>
                </a:solidFill>
              </a:rPr>
              <a:t>. 15, 42-47; </a:t>
            </a:r>
            <a:r>
              <a:rPr lang="ru-RU" sz="2400" b="1" dirty="0" err="1">
                <a:solidFill>
                  <a:schemeClr val="tx1"/>
                </a:solidFill>
              </a:rPr>
              <a:t>Лк</a:t>
            </a:r>
            <a:r>
              <a:rPr lang="ru-RU" sz="2400" b="1" dirty="0">
                <a:solidFill>
                  <a:schemeClr val="tx1"/>
                </a:solidFill>
              </a:rPr>
              <a:t>. 23, 50-56; Ин. 19, 38-42).</a:t>
            </a:r>
            <a:endParaRPr lang="ru-RU" sz="2400" b="1" dirty="0" smtClean="0">
              <a:solidFill>
                <a:schemeClr val="tx1"/>
              </a:solidFill>
            </a:endParaRPr>
          </a:p>
        </p:txBody>
      </p:sp>
    </p:spTree>
    <p:extLst>
      <p:ext uri="{BB962C8B-B14F-4D97-AF65-F5344CB8AC3E}">
        <p14:creationId xmlns:p14="http://schemas.microsoft.com/office/powerpoint/2010/main" val="1294779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143706561"/>
              </p:ext>
            </p:extLst>
          </p:nvPr>
        </p:nvGraphicFramePr>
        <p:xfrm>
          <a:off x="179512" y="678912"/>
          <a:ext cx="8784976" cy="5558400"/>
        </p:xfrm>
        <a:graphic>
          <a:graphicData uri="http://schemas.openxmlformats.org/drawingml/2006/table">
            <a:tbl>
              <a:tblPr firstRow="1" bandRow="1">
                <a:tableStyleId>{93296810-A885-4BE3-A3E7-6D5BEEA58F35}</a:tableStyleId>
              </a:tblPr>
              <a:tblGrid>
                <a:gridCol w="2880320"/>
                <a:gridCol w="1800200"/>
                <a:gridCol w="2592288"/>
                <a:gridCol w="1512168"/>
              </a:tblGrid>
              <a:tr h="252000">
                <a:tc>
                  <a:txBody>
                    <a:bodyPr/>
                    <a:lstStyle/>
                    <a:p>
                      <a:pPr algn="ctr"/>
                      <a:r>
                        <a:rPr lang="ru-RU" sz="1500" b="1" kern="1200" dirty="0" smtClean="0">
                          <a:solidFill>
                            <a:schemeClr val="tx1"/>
                          </a:solidFill>
                          <a:effectLst/>
                        </a:rPr>
                        <a:t>Мф. 26,</a:t>
                      </a:r>
                      <a:r>
                        <a:rPr lang="ru-RU" sz="1500" b="1" kern="1200" baseline="0" dirty="0" smtClean="0">
                          <a:solidFill>
                            <a:schemeClr val="tx1"/>
                          </a:solidFill>
                          <a:effectLst/>
                        </a:rPr>
                        <a:t> 51</a:t>
                      </a:r>
                      <a:r>
                        <a:rPr lang="ru-RU" sz="1500" b="1" kern="1200" dirty="0" smtClean="0">
                          <a:solidFill>
                            <a:schemeClr val="tx1"/>
                          </a:solidFill>
                          <a:effectLst/>
                        </a:rPr>
                        <a:t>-56</a:t>
                      </a:r>
                      <a:endParaRPr lang="ru-RU" sz="1500" b="1" dirty="0">
                        <a:solidFill>
                          <a:schemeClr val="tx1"/>
                        </a:solidFill>
                      </a:endParaRPr>
                    </a:p>
                  </a:txBody>
                  <a:tcPr marL="18000" marR="18000" marT="18000" marB="18000"/>
                </a:tc>
                <a:tc>
                  <a:txBody>
                    <a:bodyPr/>
                    <a:lstStyle/>
                    <a:p>
                      <a:pPr algn="ctr"/>
                      <a:r>
                        <a:rPr lang="ru-RU" sz="1500" b="1" kern="1200" dirty="0" err="1" smtClean="0">
                          <a:solidFill>
                            <a:schemeClr val="tx1"/>
                          </a:solidFill>
                          <a:effectLst/>
                        </a:rPr>
                        <a:t>Мк</a:t>
                      </a:r>
                      <a:r>
                        <a:rPr lang="ru-RU" sz="1500" b="1" kern="1200" dirty="0" smtClean="0">
                          <a:solidFill>
                            <a:schemeClr val="tx1"/>
                          </a:solidFill>
                          <a:effectLst/>
                        </a:rPr>
                        <a:t>. 14, 47-52</a:t>
                      </a:r>
                      <a:endParaRPr lang="ru-RU" sz="1500" b="1" dirty="0">
                        <a:solidFill>
                          <a:schemeClr val="tx1"/>
                        </a:solidFill>
                      </a:endParaRPr>
                    </a:p>
                  </a:txBody>
                  <a:tcPr marL="18000" marR="18000" marT="18000" marB="18000"/>
                </a:tc>
                <a:tc>
                  <a:txBody>
                    <a:bodyPr/>
                    <a:lstStyle/>
                    <a:p>
                      <a:pPr algn="ctr"/>
                      <a:r>
                        <a:rPr lang="ru-RU" sz="1500" b="1" u="none" strike="noStrike" kern="1200" dirty="0" err="1" smtClean="0">
                          <a:solidFill>
                            <a:schemeClr val="tx1"/>
                          </a:solidFill>
                          <a:effectLst/>
                        </a:rPr>
                        <a:t>Лк</a:t>
                      </a:r>
                      <a:r>
                        <a:rPr lang="ru-RU" sz="1500" b="1" u="none" strike="noStrike" kern="1200" dirty="0" smtClean="0">
                          <a:solidFill>
                            <a:schemeClr val="tx1"/>
                          </a:solidFill>
                          <a:effectLst/>
                        </a:rPr>
                        <a:t>. 22, 49-53</a:t>
                      </a:r>
                      <a:endParaRPr lang="ru-RU" sz="1500" b="1"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500" b="1" kern="1200" dirty="0" smtClean="0">
                          <a:solidFill>
                            <a:schemeClr val="tx1"/>
                          </a:solidFill>
                          <a:effectLst/>
                        </a:rPr>
                        <a:t>Ин. 18, 10-12</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51. И вот, один из бывших с Иисусом, простерши руку, извлек меч свой и, ударив раба </a:t>
                      </a:r>
                      <a:r>
                        <a:rPr lang="ru-RU" sz="1500" b="1" dirty="0" err="1" smtClean="0">
                          <a:solidFill>
                            <a:schemeClr val="tx1"/>
                          </a:solidFill>
                        </a:rPr>
                        <a:t>первосвященникова</a:t>
                      </a:r>
                      <a:r>
                        <a:rPr lang="ru-RU" sz="1500" b="1" dirty="0" smtClean="0">
                          <a:solidFill>
                            <a:schemeClr val="tx1"/>
                          </a:solidFill>
                        </a:rPr>
                        <a:t>, отсек ему ухо. </a:t>
                      </a:r>
                    </a:p>
                    <a:p>
                      <a:r>
                        <a:rPr lang="ru-RU" sz="1500" b="1" dirty="0" smtClean="0">
                          <a:solidFill>
                            <a:schemeClr val="tx1"/>
                          </a:solidFill>
                        </a:rPr>
                        <a:t>52. Тогда говорит ему Иисус: возврати меч твой в его место, ибо </a:t>
                      </a:r>
                      <a:r>
                        <a:rPr lang="ru-RU" sz="1500" b="1" dirty="0" smtClean="0">
                          <a:solidFill>
                            <a:schemeClr val="accent6">
                              <a:lumMod val="75000"/>
                            </a:schemeClr>
                          </a:solidFill>
                        </a:rPr>
                        <a:t>все, взявшие меч, мечом погибнут</a:t>
                      </a:r>
                      <a:r>
                        <a:rPr lang="ru-RU" sz="1500" b="1" dirty="0" smtClean="0">
                          <a:solidFill>
                            <a:schemeClr val="tx1"/>
                          </a:solidFill>
                        </a:rPr>
                        <a:t>; </a:t>
                      </a:r>
                    </a:p>
                    <a:p>
                      <a:r>
                        <a:rPr lang="ru-RU" sz="1500" b="1" dirty="0" smtClean="0">
                          <a:solidFill>
                            <a:schemeClr val="tx1"/>
                          </a:solidFill>
                        </a:rPr>
                        <a:t>53. или думаешь, что Я не могу теперь умолить Отца Моего, и Он представит Мне более, нежели двенадцать легионов Ангелов? </a:t>
                      </a:r>
                    </a:p>
                    <a:p>
                      <a:r>
                        <a:rPr lang="ru-RU" sz="1500" b="1" dirty="0" smtClean="0">
                          <a:solidFill>
                            <a:schemeClr val="tx1"/>
                          </a:solidFill>
                        </a:rPr>
                        <a:t>54. как же сбудутся Писания, что так должно быть? </a:t>
                      </a:r>
                    </a:p>
                    <a:p>
                      <a:r>
                        <a:rPr lang="ru-RU" sz="1500" b="1" dirty="0" smtClean="0">
                          <a:solidFill>
                            <a:schemeClr val="tx1"/>
                          </a:solidFill>
                        </a:rPr>
                        <a:t>55. В тот час сказал Иисус народу: как будто на разбойника вышли вы с мечами и кольями взять Меня; каждый день с вами сидел Я, уча в храме, и вы не брали Меня. </a:t>
                      </a:r>
                    </a:p>
                    <a:p>
                      <a:r>
                        <a:rPr lang="ru-RU" sz="1500" b="1" dirty="0" smtClean="0">
                          <a:solidFill>
                            <a:schemeClr val="tx1"/>
                          </a:solidFill>
                        </a:rPr>
                        <a:t>56. Сие же все было, да сбудутся писания пророков.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47. Один же из стоявших тут извлек меч, ударил раба </a:t>
                      </a:r>
                      <a:r>
                        <a:rPr lang="ru-RU" sz="1500" b="1" dirty="0" err="1" smtClean="0">
                          <a:solidFill>
                            <a:schemeClr val="tx1"/>
                          </a:solidFill>
                        </a:rPr>
                        <a:t>первосвященникова</a:t>
                      </a:r>
                      <a:r>
                        <a:rPr lang="ru-RU" sz="1500" b="1" dirty="0" smtClean="0">
                          <a:solidFill>
                            <a:schemeClr val="tx1"/>
                          </a:solidFill>
                        </a:rPr>
                        <a:t> и отсек ему ухо. </a:t>
                      </a:r>
                    </a:p>
                    <a:p>
                      <a:r>
                        <a:rPr lang="ru-RU" sz="1500" b="1" dirty="0" smtClean="0">
                          <a:solidFill>
                            <a:schemeClr val="tx1"/>
                          </a:solidFill>
                        </a:rPr>
                        <a:t>48. Тогда Иисус сказал им: как будто на разбойника вышли вы с мечами и кольями, чтобы взять Меня. </a:t>
                      </a:r>
                    </a:p>
                    <a:p>
                      <a:r>
                        <a:rPr lang="ru-RU" sz="1500" b="1" dirty="0" smtClean="0">
                          <a:solidFill>
                            <a:schemeClr val="tx1"/>
                          </a:solidFill>
                        </a:rPr>
                        <a:t>49. Каждый день бывал Я с вами в храме и учил, и вы не брали Меня. Но да сбудутся Писания. </a:t>
                      </a:r>
                    </a:p>
                  </a:txBody>
                  <a:tcPr marL="18000" marR="18000" marT="18000" marB="18000"/>
                </a:tc>
                <a:tc>
                  <a:txBody>
                    <a:bodyPr/>
                    <a:lstStyle/>
                    <a:p>
                      <a:r>
                        <a:rPr lang="ru-RU" sz="1500" b="1" dirty="0" smtClean="0">
                          <a:solidFill>
                            <a:schemeClr val="tx1"/>
                          </a:solidFill>
                        </a:rPr>
                        <a:t>49. Бывшие же с Ним, видя, к чему идет дело, сказали Ему: Господи! не ударить ли нам мечом? </a:t>
                      </a:r>
                    </a:p>
                    <a:p>
                      <a:r>
                        <a:rPr lang="ru-RU" sz="1500" b="1" dirty="0" smtClean="0">
                          <a:solidFill>
                            <a:schemeClr val="tx1"/>
                          </a:solidFill>
                        </a:rPr>
                        <a:t>50. И один из них ударил раба </a:t>
                      </a:r>
                      <a:r>
                        <a:rPr lang="ru-RU" sz="1500" b="1" dirty="0" err="1" smtClean="0">
                          <a:solidFill>
                            <a:schemeClr val="tx1"/>
                          </a:solidFill>
                        </a:rPr>
                        <a:t>первосвященникова</a:t>
                      </a:r>
                      <a:r>
                        <a:rPr lang="ru-RU" sz="1500" b="1" dirty="0" smtClean="0">
                          <a:solidFill>
                            <a:schemeClr val="tx1"/>
                          </a:solidFill>
                        </a:rPr>
                        <a:t>, и отсек ему правое ухо. </a:t>
                      </a:r>
                    </a:p>
                    <a:p>
                      <a:r>
                        <a:rPr lang="ru-RU" sz="1500" b="1" dirty="0" smtClean="0">
                          <a:solidFill>
                            <a:schemeClr val="tx1"/>
                          </a:solidFill>
                        </a:rPr>
                        <a:t>51. Тогда Иисус сказал: оставьте, довольно. И, коснувшись уха его, исцелил его. </a:t>
                      </a:r>
                    </a:p>
                    <a:p>
                      <a:r>
                        <a:rPr lang="ru-RU" sz="1500" b="1" dirty="0" smtClean="0">
                          <a:solidFill>
                            <a:schemeClr val="tx1"/>
                          </a:solidFill>
                        </a:rPr>
                        <a:t>52. Первосвященникам же и начальникам храма и старейшинам, собравшимся против Него, сказал Иисус: как будто на разбойника вышли вы с мечами и кольями, чтобы взять Меня? </a:t>
                      </a:r>
                    </a:p>
                    <a:p>
                      <a:r>
                        <a:rPr lang="ru-RU" sz="1500" b="1" dirty="0" smtClean="0">
                          <a:solidFill>
                            <a:schemeClr val="tx1"/>
                          </a:solidFill>
                        </a:rPr>
                        <a:t>53. Каждый день бывал Я с вами в храме, и вы не поднимали на Меня рук, но теперь ваше время и власть тьмы. </a:t>
                      </a:r>
                    </a:p>
                  </a:txBody>
                  <a:tcPr marL="18000" marR="18000" marT="18000" marB="18000"/>
                </a:tc>
                <a:tc>
                  <a:txBody>
                    <a:bodyPr/>
                    <a:lstStyle/>
                    <a:p>
                      <a:r>
                        <a:rPr lang="ru-RU" sz="1500" b="1" dirty="0" smtClean="0">
                          <a:solidFill>
                            <a:schemeClr val="tx1"/>
                          </a:solidFill>
                        </a:rPr>
                        <a:t>10. </a:t>
                      </a:r>
                      <a:r>
                        <a:rPr lang="ru-RU" sz="1500" b="1" dirty="0" smtClean="0">
                          <a:solidFill>
                            <a:schemeClr val="accent6">
                              <a:lumMod val="75000"/>
                            </a:schemeClr>
                          </a:solidFill>
                        </a:rPr>
                        <a:t>Симон же Петр</a:t>
                      </a:r>
                      <a:r>
                        <a:rPr lang="ru-RU" sz="1500" b="1" dirty="0" smtClean="0">
                          <a:solidFill>
                            <a:schemeClr val="tx1"/>
                          </a:solidFill>
                        </a:rPr>
                        <a:t>, имея меч, извлек его, и ударил первосвященнического раба, и отсек ему правое ухо. </a:t>
                      </a:r>
                      <a:r>
                        <a:rPr lang="ru-RU" sz="1500" b="1" dirty="0" smtClean="0">
                          <a:solidFill>
                            <a:schemeClr val="accent6">
                              <a:lumMod val="75000"/>
                            </a:schemeClr>
                          </a:solidFill>
                        </a:rPr>
                        <a:t>Имя рабу было </a:t>
                      </a:r>
                      <a:r>
                        <a:rPr lang="ru-RU" sz="1500" b="1" dirty="0" err="1" smtClean="0">
                          <a:solidFill>
                            <a:schemeClr val="accent6">
                              <a:lumMod val="75000"/>
                            </a:schemeClr>
                          </a:solidFill>
                        </a:rPr>
                        <a:t>Малх</a:t>
                      </a:r>
                      <a:r>
                        <a:rPr lang="ru-RU" sz="1500" b="1" dirty="0" smtClean="0">
                          <a:solidFill>
                            <a:schemeClr val="tx1"/>
                          </a:solidFill>
                        </a:rPr>
                        <a:t>. </a:t>
                      </a:r>
                    </a:p>
                    <a:p>
                      <a:r>
                        <a:rPr lang="ru-RU" sz="1500" b="1" dirty="0" smtClean="0">
                          <a:solidFill>
                            <a:schemeClr val="tx1"/>
                          </a:solidFill>
                        </a:rPr>
                        <a:t>11. Но Иисус сказал Петру: вложи меч в ножны; неужели Мне не пить чаши, которую дал Мне Отец? </a:t>
                      </a:r>
                    </a:p>
                    <a:p>
                      <a:r>
                        <a:rPr lang="ru-RU" sz="1500" b="1" dirty="0" smtClean="0">
                          <a:solidFill>
                            <a:schemeClr val="tx1"/>
                          </a:solidFill>
                        </a:rPr>
                        <a:t>12. Тогда воины и </a:t>
                      </a:r>
                      <a:r>
                        <a:rPr lang="ru-RU" sz="1500" b="1" dirty="0" err="1" smtClean="0">
                          <a:solidFill>
                            <a:schemeClr val="tx1"/>
                          </a:solidFill>
                        </a:rPr>
                        <a:t>тысяченачальник</a:t>
                      </a:r>
                      <a:r>
                        <a:rPr lang="ru-RU" sz="1500" b="1" dirty="0" smtClean="0">
                          <a:solidFill>
                            <a:schemeClr val="tx1"/>
                          </a:solidFill>
                        </a:rPr>
                        <a:t> и служители Иудейские взяли Иисуса и связали Его…</a:t>
                      </a:r>
                    </a:p>
                  </a:txBody>
                  <a:tcPr marL="18000" marR="18000" marT="18000" marB="18000"/>
                </a:tc>
              </a:tr>
            </a:tbl>
          </a:graphicData>
        </a:graphic>
      </p:graphicFrame>
      <p:sp>
        <p:nvSpPr>
          <p:cNvPr id="10" name="Скругленный прямоугольник 9"/>
          <p:cNvSpPr/>
          <p:nvPr/>
        </p:nvSpPr>
        <p:spPr>
          <a:xfrm>
            <a:off x="3059832" y="4149080"/>
            <a:ext cx="5904656" cy="1944216"/>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a:solidFill>
                  <a:schemeClr val="tx1"/>
                </a:solidFill>
              </a:rPr>
              <a:t>Лопухин: </a:t>
            </a:r>
            <a:r>
              <a:rPr lang="ru-RU" sz="1500" b="1" i="1" dirty="0">
                <a:solidFill>
                  <a:schemeClr val="tx1"/>
                </a:solidFill>
              </a:rPr>
              <a:t>«В словах Христа слышен горький упрек. Самое первое поругание заключалось в том, что Он к </a:t>
            </a:r>
            <a:r>
              <a:rPr lang="ru-RU" sz="1500" b="1" i="1" dirty="0" smtClean="0">
                <a:solidFill>
                  <a:schemeClr val="tx1"/>
                </a:solidFill>
              </a:rPr>
              <a:t>«злодеям </a:t>
            </a:r>
            <a:r>
              <a:rPr lang="ru-RU" sz="1500" b="1" i="1" dirty="0">
                <a:solidFill>
                  <a:schemeClr val="tx1"/>
                </a:solidFill>
              </a:rPr>
              <a:t>причтен </a:t>
            </a:r>
            <a:r>
              <a:rPr lang="ru-RU" sz="1500" b="1" i="1" dirty="0" smtClean="0">
                <a:solidFill>
                  <a:schemeClr val="tx1"/>
                </a:solidFill>
              </a:rPr>
              <a:t>был» (</a:t>
            </a:r>
            <a:r>
              <a:rPr lang="ru-RU" sz="1500" b="1" i="1" dirty="0" err="1" smtClean="0">
                <a:solidFill>
                  <a:schemeClr val="tx1"/>
                </a:solidFill>
              </a:rPr>
              <a:t>Ис</a:t>
            </a:r>
            <a:r>
              <a:rPr lang="ru-RU" sz="1500" b="1" i="1" dirty="0" smtClean="0">
                <a:solidFill>
                  <a:schemeClr val="tx1"/>
                </a:solidFill>
              </a:rPr>
              <a:t>. 53,12). </a:t>
            </a:r>
            <a:r>
              <a:rPr lang="ru-RU" sz="1500" b="1" i="1" dirty="0">
                <a:solidFill>
                  <a:schemeClr val="tx1"/>
                </a:solidFill>
              </a:rPr>
              <a:t>Но Он не был </a:t>
            </a:r>
            <a:r>
              <a:rPr lang="ru-RU" sz="1500" b="1" i="1" dirty="0" smtClean="0">
                <a:solidFill>
                  <a:schemeClr val="tx1"/>
                </a:solidFill>
              </a:rPr>
              <a:t>разбойником. </a:t>
            </a:r>
            <a:r>
              <a:rPr lang="ru-RU" sz="1500" b="1" i="1" dirty="0">
                <a:solidFill>
                  <a:schemeClr val="tx1"/>
                </a:solidFill>
              </a:rPr>
              <a:t>Это сильно выражено в словах </a:t>
            </a:r>
            <a:r>
              <a:rPr lang="ru-RU" sz="1500" b="1" i="1" dirty="0" smtClean="0">
                <a:solidFill>
                  <a:schemeClr val="tx1"/>
                </a:solidFill>
              </a:rPr>
              <a:t>«сидел Я», </a:t>
            </a:r>
            <a:r>
              <a:rPr lang="ru-RU" sz="1500" b="1" i="1" dirty="0">
                <a:solidFill>
                  <a:schemeClr val="tx1"/>
                </a:solidFill>
              </a:rPr>
              <a:t>которые, с одной стороны, указывают на обычай Христа учить в храме </a:t>
            </a:r>
            <a:r>
              <a:rPr lang="ru-RU" sz="1500" b="1" i="1" dirty="0" smtClean="0">
                <a:solidFill>
                  <a:schemeClr val="tx1"/>
                </a:solidFill>
              </a:rPr>
              <a:t>«сидя», </a:t>
            </a:r>
            <a:r>
              <a:rPr lang="ru-RU" sz="1500" b="1" i="1" dirty="0">
                <a:solidFill>
                  <a:schemeClr val="tx1"/>
                </a:solidFill>
              </a:rPr>
              <a:t>а с другой — на полную противоположность Его мирной и спокойной деятельности — деятельности разбойников, подвижной, тайной и полной опасностей».</a:t>
            </a:r>
          </a:p>
        </p:txBody>
      </p:sp>
      <p:sp>
        <p:nvSpPr>
          <p:cNvPr id="9" name="Скругленный прямоугольник 8"/>
          <p:cNvSpPr/>
          <p:nvPr/>
        </p:nvSpPr>
        <p:spPr>
          <a:xfrm>
            <a:off x="251520" y="4509120"/>
            <a:ext cx="8712968" cy="93610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 </a:t>
            </a:r>
            <a:r>
              <a:rPr lang="ru-RU" sz="1600" b="1" i="1" dirty="0">
                <a:solidFill>
                  <a:schemeClr val="tx1"/>
                </a:solidFill>
              </a:rPr>
              <a:t>«Я не нуждаюсь в помощи двенадцати апостолов, хотя бы они даже все защищали Меня, потому что Я могу иметь двенадцать легионов ангельского войска. У древних один легион составлялся из шести тысяч </a:t>
            </a:r>
            <a:r>
              <a:rPr lang="ru-RU" sz="1600" b="1" i="1" dirty="0" smtClean="0">
                <a:solidFill>
                  <a:schemeClr val="tx1"/>
                </a:solidFill>
              </a:rPr>
              <a:t>человек».</a:t>
            </a:r>
            <a:endParaRPr lang="ru-RU" sz="1600" b="1" i="1" dirty="0">
              <a:solidFill>
                <a:schemeClr val="tx1"/>
              </a:solidFill>
            </a:endParaRPr>
          </a:p>
        </p:txBody>
      </p:sp>
      <p:sp>
        <p:nvSpPr>
          <p:cNvPr id="8" name="Скругленный прямоугольник 7"/>
          <p:cNvSpPr/>
          <p:nvPr/>
        </p:nvSpPr>
        <p:spPr>
          <a:xfrm>
            <a:off x="179512" y="4509120"/>
            <a:ext cx="8784976" cy="648072"/>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«Указывается этим, что будут истреблены от меча римлян иудеи, взявшие меч против </a:t>
            </a:r>
            <a:r>
              <a:rPr lang="ru-RU" sz="1600" b="1" i="1" dirty="0" smtClean="0">
                <a:solidFill>
                  <a:schemeClr val="tx1"/>
                </a:solidFill>
              </a:rPr>
              <a:t>Него».</a:t>
            </a:r>
            <a:endParaRPr lang="ru-RU" sz="1600" b="1" i="1" dirty="0">
              <a:solidFill>
                <a:schemeClr val="tx1"/>
              </a:solidFill>
            </a:endParaRPr>
          </a:p>
        </p:txBody>
      </p:sp>
      <p:sp>
        <p:nvSpPr>
          <p:cNvPr id="7" name="Скругленный прямоугольник 6"/>
          <p:cNvSpPr/>
          <p:nvPr/>
        </p:nvSpPr>
        <p:spPr>
          <a:xfrm>
            <a:off x="179512" y="2996952"/>
            <a:ext cx="8784976" cy="1368152"/>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«ибо </a:t>
            </a:r>
            <a:r>
              <a:rPr lang="ru-RU" sz="1600" b="1" i="1" dirty="0">
                <a:solidFill>
                  <a:schemeClr val="tx1"/>
                </a:solidFill>
              </a:rPr>
              <a:t>все взявшие меч, мечем погибнут» – это, конечно, не </a:t>
            </a:r>
            <a:r>
              <a:rPr lang="ru-RU" sz="1600" b="1" i="1" dirty="0" smtClean="0">
                <a:solidFill>
                  <a:schemeClr val="tx1"/>
                </a:solidFill>
              </a:rPr>
              <a:t>пророчество, </a:t>
            </a:r>
            <a:r>
              <a:rPr lang="ru-RU" sz="1600" b="1" i="1" dirty="0">
                <a:solidFill>
                  <a:schemeClr val="tx1"/>
                </a:solidFill>
              </a:rPr>
              <a:t>а только закон Божественной правды общего характера: кто нападает на другого с намерением лишить его жизни или нанести ему рану, тот сам достоин того же. Это та же мысль, которая заключена в заповеди, данной после потопа: </a:t>
            </a:r>
            <a:r>
              <a:rPr lang="ru-RU" sz="1600" b="1" i="1" dirty="0" smtClean="0">
                <a:solidFill>
                  <a:schemeClr val="tx1"/>
                </a:solidFill>
              </a:rPr>
              <a:t>«кто </a:t>
            </a:r>
            <a:r>
              <a:rPr lang="ru-RU" sz="1600" b="1" i="1" dirty="0">
                <a:solidFill>
                  <a:schemeClr val="tx1"/>
                </a:solidFill>
              </a:rPr>
              <a:t>прольет кровь человеческую, того кровь прольется рукою человека: ибо человек создан по образу Божию…» (Быт. 9:6</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179512" y="4077072"/>
            <a:ext cx="8784976" cy="1512168"/>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«раб первосвященника лишился уха, </a:t>
            </a:r>
            <a:r>
              <a:rPr lang="ru-RU" sz="1600" b="1" i="1" dirty="0" smtClean="0">
                <a:solidFill>
                  <a:schemeClr val="tx1"/>
                </a:solidFill>
              </a:rPr>
              <a:t>чтобы </a:t>
            </a:r>
            <a:r>
              <a:rPr lang="ru-RU" sz="1600" b="1" i="1" dirty="0">
                <a:solidFill>
                  <a:schemeClr val="tx1"/>
                </a:solidFill>
              </a:rPr>
              <a:t>показать, что первосвященники завистью лишены были </a:t>
            </a:r>
            <a:r>
              <a:rPr lang="ru-RU" sz="1600" b="1" i="1" dirty="0" err="1">
                <a:solidFill>
                  <a:schemeClr val="tx1"/>
                </a:solidFill>
              </a:rPr>
              <a:t>слышания</a:t>
            </a:r>
            <a:r>
              <a:rPr lang="ru-RU" sz="1600" b="1" i="1" dirty="0">
                <a:solidFill>
                  <a:schemeClr val="tx1"/>
                </a:solidFill>
              </a:rPr>
              <a:t> пророчеств относительно Его, т.е. понимания их. Исцелением раба Он показал Свое милосердие к ним, и то, что мог бы отомстить им, если бы хотел; научил также делать добро тем, которые делают нам зло. Но каким это образом поражает мечом тот, которому заповедано не мстить? Прежде всего – он делал это не за себя, а за Учителя, а потом – был еще не </a:t>
            </a:r>
            <a:r>
              <a:rPr lang="ru-RU" sz="1600" b="1" i="1" dirty="0" smtClean="0">
                <a:solidFill>
                  <a:schemeClr val="tx1"/>
                </a:solidFill>
              </a:rPr>
              <a:t>совершен».</a:t>
            </a:r>
            <a:endParaRPr lang="ru-RU" sz="1600" b="1" i="1" dirty="0">
              <a:solidFill>
                <a:schemeClr val="tx1"/>
              </a:solidFill>
            </a:endParaRPr>
          </a:p>
        </p:txBody>
      </p:sp>
      <p:sp>
        <p:nvSpPr>
          <p:cNvPr id="2" name="Скругленный прямоугольник 1"/>
          <p:cNvSpPr/>
          <p:nvPr/>
        </p:nvSpPr>
        <p:spPr>
          <a:xfrm>
            <a:off x="179512" y="2996952"/>
            <a:ext cx="8784976" cy="792088"/>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a:t>
            </a:r>
            <a:r>
              <a:rPr lang="ru-RU" sz="1600" b="1" i="1" dirty="0" smtClean="0">
                <a:solidFill>
                  <a:schemeClr val="tx1"/>
                </a:solidFill>
              </a:rPr>
              <a:t>«Он (Петр) </a:t>
            </a:r>
            <a:r>
              <a:rPr lang="ru-RU" sz="1600" b="1" i="1" dirty="0">
                <a:solidFill>
                  <a:schemeClr val="tx1"/>
                </a:solidFill>
              </a:rPr>
              <a:t>имел при себе, как незадолго пред этим заклавший агнца, которого вкусили на вечери. Отсекая ухо, </a:t>
            </a:r>
            <a:r>
              <a:rPr lang="ru-RU" sz="1600" b="1" i="1" dirty="0" smtClean="0">
                <a:solidFill>
                  <a:schemeClr val="tx1"/>
                </a:solidFill>
              </a:rPr>
              <a:t>показывает</a:t>
            </a:r>
            <a:r>
              <a:rPr lang="ru-RU" sz="1600" b="1" i="1" dirty="0">
                <a:solidFill>
                  <a:schemeClr val="tx1"/>
                </a:solidFill>
              </a:rPr>
              <a:t>, что иудеи больны были </a:t>
            </a:r>
            <a:r>
              <a:rPr lang="ru-RU" sz="1600" b="1" i="1" dirty="0" smtClean="0">
                <a:solidFill>
                  <a:schemeClr val="tx1"/>
                </a:solidFill>
              </a:rPr>
              <a:t>непослушанием».</a:t>
            </a:r>
            <a:endParaRPr lang="ru-RU" sz="1600" b="1" i="1" dirty="0">
              <a:solidFill>
                <a:schemeClr val="tx1"/>
              </a:solidFill>
            </a:endParaRPr>
          </a:p>
        </p:txBody>
      </p:sp>
      <p:sp>
        <p:nvSpPr>
          <p:cNvPr id="6" name="Скругленный прямоугольник 5"/>
          <p:cNvSpPr/>
          <p:nvPr/>
        </p:nvSpPr>
        <p:spPr>
          <a:xfrm>
            <a:off x="179512" y="3212976"/>
            <a:ext cx="8784976" cy="1080120"/>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Иероним: </a:t>
            </a:r>
            <a:r>
              <a:rPr lang="ru-RU" sz="1600" b="1" i="1" dirty="0" smtClean="0">
                <a:solidFill>
                  <a:schemeClr val="tx1"/>
                </a:solidFill>
              </a:rPr>
              <a:t>«</a:t>
            </a:r>
            <a:r>
              <a:rPr lang="ru-RU" sz="1600" b="1" i="1" dirty="0" err="1">
                <a:solidFill>
                  <a:schemeClr val="tx1"/>
                </a:solidFill>
              </a:rPr>
              <a:t>Малх</a:t>
            </a:r>
            <a:r>
              <a:rPr lang="ru-RU" sz="1600" b="1" i="1" dirty="0">
                <a:solidFill>
                  <a:schemeClr val="tx1"/>
                </a:solidFill>
              </a:rPr>
              <a:t>, т. е. царь, некогда народ иудейский, сделался рабом нечестия и жадности священников. И потерял он правое ухо, чтобы все незначительное в букве Писания слушать левым ухом. А Господь восстанавливает правое ухо у тех из иудеев, которые желают веровать, и род рабов обращает в царственный и </a:t>
            </a:r>
            <a:r>
              <a:rPr lang="ru-RU" sz="1600" b="1" i="1" dirty="0" smtClean="0">
                <a:solidFill>
                  <a:schemeClr val="tx1"/>
                </a:solidFill>
              </a:rPr>
              <a:t>священнический».</a:t>
            </a:r>
            <a:endParaRPr lang="ru-RU" sz="1600" b="1" i="1" dirty="0">
              <a:solidFill>
                <a:schemeClr val="tx1"/>
              </a:solidFill>
            </a:endParaRPr>
          </a:p>
        </p:txBody>
      </p:sp>
      <p:sp>
        <p:nvSpPr>
          <p:cNvPr id="5" name="Скругленный прямоугольник 4"/>
          <p:cNvSpPr/>
          <p:nvPr/>
        </p:nvSpPr>
        <p:spPr>
          <a:xfrm>
            <a:off x="2267744" y="120321"/>
            <a:ext cx="4464496" cy="36004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b="1" dirty="0" smtClean="0">
                <a:solidFill>
                  <a:schemeClr val="tx1"/>
                </a:solidFill>
              </a:rPr>
              <a:t>Взятие </a:t>
            </a:r>
            <a:r>
              <a:rPr lang="ru-RU" sz="2000" b="1" dirty="0">
                <a:solidFill>
                  <a:schemeClr val="tx1"/>
                </a:solidFill>
              </a:rPr>
              <a:t>Христа под </a:t>
            </a:r>
            <a:r>
              <a:rPr lang="ru-RU" sz="2000" b="1" dirty="0" smtClean="0">
                <a:solidFill>
                  <a:schemeClr val="tx1"/>
                </a:solidFill>
              </a:rPr>
              <a:t>стражу, меч Петра</a:t>
            </a:r>
            <a:endParaRPr lang="ru-RU" sz="2000" dirty="0"/>
          </a:p>
        </p:txBody>
      </p:sp>
      <p:sp>
        <p:nvSpPr>
          <p:cNvPr id="11" name="Скругленный прямоугольник 10"/>
          <p:cNvSpPr/>
          <p:nvPr/>
        </p:nvSpPr>
        <p:spPr>
          <a:xfrm>
            <a:off x="179512" y="4977172"/>
            <a:ext cx="4680520" cy="1260140"/>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«Впрочем, вы предпринимаете поистине дела ночи, и власть ваша есть власть тьмы. Поэтому вы точно выбрали такое время, которое прилично и вам, и делу, которое вы </a:t>
            </a:r>
            <a:r>
              <a:rPr lang="ru-RU" sz="1600" b="1" i="1" dirty="0" smtClean="0">
                <a:solidFill>
                  <a:schemeClr val="tx1"/>
                </a:solidFill>
              </a:rPr>
              <a:t>предпринимаете».</a:t>
            </a:r>
            <a:endParaRPr lang="ru-RU" sz="1600" b="1" i="1" dirty="0">
              <a:solidFill>
                <a:schemeClr val="tx1"/>
              </a:solidFill>
            </a:endParaRPr>
          </a:p>
        </p:txBody>
      </p:sp>
    </p:spTree>
    <p:extLst>
      <p:ext uri="{BB962C8B-B14F-4D97-AF65-F5344CB8AC3E}">
        <p14:creationId xmlns:p14="http://schemas.microsoft.com/office/powerpoint/2010/main" val="1656029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down)">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500"/>
                                        <p:tgtEl>
                                          <p:spTgt spid="2"/>
                                        </p:tgtEl>
                                      </p:cBhvr>
                                    </p:animEffect>
                                    <p:set>
                                      <p:cBhvr>
                                        <p:cTn id="25" dur="1" fill="hold">
                                          <p:stCondLst>
                                            <p:cond delay="499"/>
                                          </p:stCondLst>
                                        </p:cTn>
                                        <p:tgtEl>
                                          <p:spTgt spid="2"/>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3"/>
                                        </p:tgtEl>
                                      </p:cBhvr>
                                    </p:animEffect>
                                    <p:set>
                                      <p:cBhvr>
                                        <p:cTn id="28" dur="1" fill="hold">
                                          <p:stCondLst>
                                            <p:cond delay="499"/>
                                          </p:stCondLst>
                                        </p:cTn>
                                        <p:tgtEl>
                                          <p:spTgt spid="3"/>
                                        </p:tgtEl>
                                        <p:attrNameLst>
                                          <p:attrName>style.visibility</p:attrName>
                                        </p:attrNameLst>
                                      </p:cBhvr>
                                      <p:to>
                                        <p:strVal val="hidden"/>
                                      </p:to>
                                    </p:set>
                                  </p:childTnLst>
                                </p:cTn>
                              </p:par>
                            </p:childTnLst>
                          </p:cTn>
                        </p:par>
                        <p:par>
                          <p:cTn id="29" fill="hold">
                            <p:stCondLst>
                              <p:cond delay="500"/>
                            </p:stCondLst>
                            <p:childTnLst>
                              <p:par>
                                <p:cTn id="30" presetID="22" presetClass="entr" presetSubtype="4" fill="hold" grpId="0" nodeType="after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6"/>
                                        </p:tgtEl>
                                      </p:cBhvr>
                                    </p:animEffect>
                                    <p:set>
                                      <p:cBhvr>
                                        <p:cTn id="37" dur="1" fill="hold">
                                          <p:stCondLst>
                                            <p:cond delay="499"/>
                                          </p:stCondLst>
                                        </p:cTn>
                                        <p:tgtEl>
                                          <p:spTgt spid="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down)">
                                      <p:cBhvr>
                                        <p:cTn id="42" dur="500"/>
                                        <p:tgtEl>
                                          <p:spTgt spid="7"/>
                                        </p:tgtEl>
                                      </p:cBhvr>
                                    </p:animEffect>
                                  </p:childTnLst>
                                </p:cTn>
                              </p:par>
                            </p:childTnLst>
                          </p:cTn>
                        </p:par>
                        <p:par>
                          <p:cTn id="43" fill="hold">
                            <p:stCondLst>
                              <p:cond delay="500"/>
                            </p:stCondLst>
                            <p:childTnLst>
                              <p:par>
                                <p:cTn id="44" presetID="22" presetClass="entr" presetSubtype="4" fill="hold" grpId="0" nodeType="afterEffect">
                                  <p:stCondLst>
                                    <p:cond delay="1000"/>
                                  </p:stCondLst>
                                  <p:childTnLst>
                                    <p:set>
                                      <p:cBhvr>
                                        <p:cTn id="45" dur="1" fill="hold">
                                          <p:stCondLst>
                                            <p:cond delay="0"/>
                                          </p:stCondLst>
                                        </p:cTn>
                                        <p:tgtEl>
                                          <p:spTgt spid="8"/>
                                        </p:tgtEl>
                                        <p:attrNameLst>
                                          <p:attrName>style.visibility</p:attrName>
                                        </p:attrNameLst>
                                      </p:cBhvr>
                                      <p:to>
                                        <p:strVal val="visible"/>
                                      </p:to>
                                    </p:set>
                                    <p:animEffect transition="in" filter="wipe(down)">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500"/>
                                        <p:tgtEl>
                                          <p:spTgt spid="7"/>
                                        </p:tgtEl>
                                      </p:cBhvr>
                                    </p:animEffect>
                                    <p:set>
                                      <p:cBhvr>
                                        <p:cTn id="51" dur="1" fill="hold">
                                          <p:stCondLst>
                                            <p:cond delay="499"/>
                                          </p:stCondLst>
                                        </p:cTn>
                                        <p:tgtEl>
                                          <p:spTgt spid="7"/>
                                        </p:tgtEl>
                                        <p:attrNameLst>
                                          <p:attrName>style.visibility</p:attrName>
                                        </p:attrNameLst>
                                      </p:cBhvr>
                                      <p:to>
                                        <p:strVal val="hidden"/>
                                      </p:to>
                                    </p:set>
                                  </p:childTnLst>
                                </p:cTn>
                              </p:par>
                              <p:par>
                                <p:cTn id="52" presetID="10" presetClass="exit" presetSubtype="0" fill="hold" grpId="1" nodeType="withEffect">
                                  <p:stCondLst>
                                    <p:cond delay="0"/>
                                  </p:stCondLst>
                                  <p:childTnLst>
                                    <p:animEffect transition="out" filter="fade">
                                      <p:cBhvr>
                                        <p:cTn id="53" dur="500"/>
                                        <p:tgtEl>
                                          <p:spTgt spid="8"/>
                                        </p:tgtEl>
                                      </p:cBhvr>
                                    </p:animEffect>
                                    <p:set>
                                      <p:cBhvr>
                                        <p:cTn id="54" dur="1" fill="hold">
                                          <p:stCondLst>
                                            <p:cond delay="499"/>
                                          </p:stCondLst>
                                        </p:cTn>
                                        <p:tgtEl>
                                          <p:spTgt spid="8"/>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animEffect transition="in" filter="wipe(down)">
                                      <p:cBhvr>
                                        <p:cTn id="59" dur="500"/>
                                        <p:tgtEl>
                                          <p:spTgt spid="9"/>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grpId="1" nodeType="clickEffect">
                                  <p:stCondLst>
                                    <p:cond delay="0"/>
                                  </p:stCondLst>
                                  <p:childTnLst>
                                    <p:animEffect transition="out" filter="fade">
                                      <p:cBhvr>
                                        <p:cTn id="63" dur="500"/>
                                        <p:tgtEl>
                                          <p:spTgt spid="9"/>
                                        </p:tgtEl>
                                      </p:cBhvr>
                                    </p:animEffect>
                                    <p:set>
                                      <p:cBhvr>
                                        <p:cTn id="64" dur="1" fill="hold">
                                          <p:stCondLst>
                                            <p:cond delay="499"/>
                                          </p:stCondLst>
                                        </p:cTn>
                                        <p:tgtEl>
                                          <p:spTgt spid="9"/>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10"/>
                                        </p:tgtEl>
                                        <p:attrNameLst>
                                          <p:attrName>style.visibility</p:attrName>
                                        </p:attrNameLst>
                                      </p:cBhvr>
                                      <p:to>
                                        <p:strVal val="visible"/>
                                      </p:to>
                                    </p:set>
                                    <p:animEffect transition="in" filter="wipe(down)">
                                      <p:cBhvr>
                                        <p:cTn id="69" dur="500"/>
                                        <p:tgtEl>
                                          <p:spTgt spid="10"/>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xit" presetSubtype="0" fill="hold" grpId="1" nodeType="clickEffect">
                                  <p:stCondLst>
                                    <p:cond delay="0"/>
                                  </p:stCondLst>
                                  <p:childTnLst>
                                    <p:animEffect transition="out" filter="fade">
                                      <p:cBhvr>
                                        <p:cTn id="73" dur="500"/>
                                        <p:tgtEl>
                                          <p:spTgt spid="10"/>
                                        </p:tgtEl>
                                      </p:cBhvr>
                                    </p:animEffect>
                                    <p:set>
                                      <p:cBhvr>
                                        <p:cTn id="74" dur="1" fill="hold">
                                          <p:stCondLst>
                                            <p:cond delay="499"/>
                                          </p:stCondLst>
                                        </p:cTn>
                                        <p:tgtEl>
                                          <p:spTgt spid="10"/>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11"/>
                                        </p:tgtEl>
                                        <p:attrNameLst>
                                          <p:attrName>style.visibility</p:attrName>
                                        </p:attrNameLst>
                                      </p:cBhvr>
                                      <p:to>
                                        <p:strVal val="visible"/>
                                      </p:to>
                                    </p:set>
                                    <p:animEffect transition="in" filter="wipe(down)">
                                      <p:cBhvr>
                                        <p:cTn id="79" dur="500"/>
                                        <p:tgtEl>
                                          <p:spTgt spid="11"/>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xit" presetSubtype="0" fill="hold" grpId="1" nodeType="clickEffect">
                                  <p:stCondLst>
                                    <p:cond delay="0"/>
                                  </p:stCondLst>
                                  <p:childTnLst>
                                    <p:animEffect transition="out" filter="fade">
                                      <p:cBhvr>
                                        <p:cTn id="83" dur="500"/>
                                        <p:tgtEl>
                                          <p:spTgt spid="11"/>
                                        </p:tgtEl>
                                      </p:cBhvr>
                                    </p:animEffect>
                                    <p:set>
                                      <p:cBhvr>
                                        <p:cTn id="84"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9" grpId="0" animBg="1"/>
      <p:bldP spid="9" grpId="1" animBg="1"/>
      <p:bldP spid="8" grpId="0" animBg="1"/>
      <p:bldP spid="8" grpId="1" animBg="1"/>
      <p:bldP spid="7" grpId="0" animBg="1"/>
      <p:bldP spid="7" grpId="1" animBg="1"/>
      <p:bldP spid="3" grpId="0" animBg="1"/>
      <p:bldP spid="3" grpId="1" animBg="1"/>
      <p:bldP spid="2" grpId="0" animBg="1"/>
      <p:bldP spid="2" grpId="1" animBg="1"/>
      <p:bldP spid="6" grpId="0" animBg="1"/>
      <p:bldP spid="6" grpId="1" animBg="1"/>
      <p:bldP spid="5" grpId="0" animBg="1"/>
      <p:bldP spid="11" grpId="0" animBg="1"/>
      <p:bldP spid="11"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47212751"/>
              </p:ext>
            </p:extLst>
          </p:nvPr>
        </p:nvGraphicFramePr>
        <p:xfrm>
          <a:off x="457200" y="1412776"/>
          <a:ext cx="8229600" cy="1321680"/>
        </p:xfrm>
        <a:graphic>
          <a:graphicData uri="http://schemas.openxmlformats.org/drawingml/2006/table">
            <a:tbl>
              <a:tblPr firstRow="1" bandRow="1">
                <a:tableStyleId>{93296810-A885-4BE3-A3E7-6D5BEEA58F35}</a:tableStyleId>
              </a:tblPr>
              <a:tblGrid>
                <a:gridCol w="2674640"/>
                <a:gridCol w="5554960"/>
              </a:tblGrid>
              <a:tr h="288000">
                <a:tc>
                  <a:txBody>
                    <a:bodyPr/>
                    <a:lstStyle/>
                    <a:p>
                      <a:pPr algn="ctr"/>
                      <a:r>
                        <a:rPr lang="ru-RU" b="1" dirty="0" smtClean="0">
                          <a:solidFill>
                            <a:schemeClr val="tx1"/>
                          </a:solidFill>
                        </a:rPr>
                        <a:t>Мф. 26,56</a:t>
                      </a:r>
                      <a:endParaRPr lang="ru-RU" b="1" dirty="0">
                        <a:solidFill>
                          <a:schemeClr val="tx1"/>
                        </a:solidFill>
                      </a:endParaRPr>
                    </a:p>
                  </a:txBody>
                  <a:tcPr marL="18000" marR="18000" marT="18000" marB="18000"/>
                </a:tc>
                <a:tc>
                  <a:txBody>
                    <a:bodyPr/>
                    <a:lstStyle/>
                    <a:p>
                      <a:pPr algn="ctr"/>
                      <a:r>
                        <a:rPr lang="ru-RU" b="1" dirty="0" err="1" smtClean="0">
                          <a:solidFill>
                            <a:schemeClr val="tx1"/>
                          </a:solidFill>
                        </a:rPr>
                        <a:t>Мк</a:t>
                      </a:r>
                      <a:r>
                        <a:rPr lang="ru-RU" b="1" dirty="0" smtClean="0">
                          <a:solidFill>
                            <a:schemeClr val="tx1"/>
                          </a:solidFill>
                        </a:rPr>
                        <a:t>. 14,</a:t>
                      </a:r>
                      <a:r>
                        <a:rPr lang="ru-RU" b="1" baseline="0" dirty="0" smtClean="0">
                          <a:solidFill>
                            <a:schemeClr val="tx1"/>
                          </a:solidFill>
                        </a:rPr>
                        <a:t> 50-52</a:t>
                      </a:r>
                      <a:endParaRPr lang="ru-RU" b="1" dirty="0">
                        <a:solidFill>
                          <a:schemeClr val="tx1"/>
                        </a:solidFill>
                      </a:endParaRPr>
                    </a:p>
                  </a:txBody>
                  <a:tcPr marL="18000" marR="18000" marT="18000" marB="1800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Тогда все ученики, оставив Его, бежали. </a:t>
                      </a:r>
                    </a:p>
                  </a:txBody>
                  <a:tcPr marL="18000" marR="18000" marT="18000" marB="18000"/>
                </a:tc>
                <a:tc>
                  <a:txBody>
                    <a:bodyPr/>
                    <a:lstStyle/>
                    <a:p>
                      <a:r>
                        <a:rPr lang="ru-RU" sz="1600" b="1" dirty="0" smtClean="0">
                          <a:solidFill>
                            <a:schemeClr val="tx1"/>
                          </a:solidFill>
                        </a:rPr>
                        <a:t>50. Тогда, оставив Его, все бежали. </a:t>
                      </a:r>
                    </a:p>
                    <a:p>
                      <a:r>
                        <a:rPr lang="ru-RU" sz="1600" b="1" dirty="0" smtClean="0">
                          <a:solidFill>
                            <a:schemeClr val="tx1"/>
                          </a:solidFill>
                        </a:rPr>
                        <a:t>51. Один юноша, завернувшись по нагому телу в покрывало, следовал за Ним; и воины схватили его. </a:t>
                      </a:r>
                    </a:p>
                    <a:p>
                      <a:r>
                        <a:rPr lang="ru-RU" sz="1600" b="1" dirty="0" smtClean="0">
                          <a:solidFill>
                            <a:schemeClr val="tx1"/>
                          </a:solidFill>
                        </a:rPr>
                        <a:t>52. Но он, оставив покрывало, нагой убежал от них.</a:t>
                      </a:r>
                      <a:endParaRPr lang="ru-RU" sz="1600" b="1" dirty="0">
                        <a:solidFill>
                          <a:schemeClr val="tx1"/>
                        </a:solidFill>
                      </a:endParaRPr>
                    </a:p>
                  </a:txBody>
                  <a:tcPr marL="18000" marR="18000" marT="18000" marB="18000"/>
                </a:tc>
              </a:tr>
            </a:tbl>
          </a:graphicData>
        </a:graphic>
      </p:graphicFrame>
      <p:sp>
        <p:nvSpPr>
          <p:cNvPr id="5" name="Скругленный прямоугольник 4"/>
          <p:cNvSpPr/>
          <p:nvPr/>
        </p:nvSpPr>
        <p:spPr>
          <a:xfrm>
            <a:off x="1403648" y="332656"/>
            <a:ext cx="6336704" cy="43204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b="1" dirty="0" smtClean="0">
                <a:solidFill>
                  <a:schemeClr val="tx1"/>
                </a:solidFill>
              </a:rPr>
              <a:t>Бегство учеников, случай с нагим юношей</a:t>
            </a:r>
            <a:endParaRPr lang="ru-RU" sz="2400" b="1" dirty="0">
              <a:solidFill>
                <a:schemeClr val="tx1"/>
              </a:solidFill>
            </a:endParaRPr>
          </a:p>
        </p:txBody>
      </p:sp>
      <p:sp>
        <p:nvSpPr>
          <p:cNvPr id="2" name="Скругленный прямоугольник 1"/>
          <p:cNvSpPr/>
          <p:nvPr/>
        </p:nvSpPr>
        <p:spPr>
          <a:xfrm>
            <a:off x="395536" y="3140968"/>
            <a:ext cx="8352928" cy="864096"/>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«Одни говорят, что юноша был из того дома, в котором Иисус Христос вкушал пасху, а другие, что это был Иаков, брат Господень, который всю свою жизнь употреблял одну </a:t>
            </a:r>
            <a:r>
              <a:rPr lang="ru-RU" sz="1600" b="1" i="1" dirty="0" smtClean="0">
                <a:solidFill>
                  <a:schemeClr val="tx1"/>
                </a:solidFill>
              </a:rPr>
              <a:t>одежду».</a:t>
            </a:r>
            <a:endParaRPr lang="ru-RU" sz="1600" b="1" i="1" dirty="0">
              <a:solidFill>
                <a:schemeClr val="tx1"/>
              </a:solidFill>
            </a:endParaRPr>
          </a:p>
        </p:txBody>
      </p:sp>
      <p:sp>
        <p:nvSpPr>
          <p:cNvPr id="3" name="Скругленный прямоугольник 2"/>
          <p:cNvSpPr/>
          <p:nvPr/>
        </p:nvSpPr>
        <p:spPr>
          <a:xfrm>
            <a:off x="395536" y="4221088"/>
            <a:ext cx="8280920" cy="1152128"/>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Аверкий</a:t>
            </a:r>
            <a:r>
              <a:rPr lang="ru-RU" sz="1600" b="1" i="1" dirty="0" smtClean="0">
                <a:solidFill>
                  <a:schemeClr val="tx1"/>
                </a:solidFill>
              </a:rPr>
              <a:t>: «</a:t>
            </a:r>
            <a:r>
              <a:rPr lang="ru-RU" sz="1600" b="1" i="1" dirty="0">
                <a:solidFill>
                  <a:schemeClr val="tx1"/>
                </a:solidFill>
              </a:rPr>
              <a:t>Можно думать, что этот юноша жил где-то неподалеку, проснулся от шума, произведенного отрядом, и поспешил, не одеваясь, а лишь прикрывшись одеялом, выйти из дома и посмотреть, что такое происходит. Древнее предание видит в этом юноше самого Евангелиста Марка. Евангелисты часто скрывали свое имя, говоря о самих </a:t>
            </a:r>
            <a:r>
              <a:rPr lang="ru-RU" sz="1600" b="1" i="1" dirty="0" smtClean="0">
                <a:solidFill>
                  <a:schemeClr val="tx1"/>
                </a:solidFill>
              </a:rPr>
              <a:t>себе».</a:t>
            </a:r>
            <a:endParaRPr lang="ru-RU" sz="1600" b="1" i="1" dirty="0">
              <a:solidFill>
                <a:schemeClr val="tx1"/>
              </a:solidFill>
            </a:endParaRPr>
          </a:p>
        </p:txBody>
      </p:sp>
      <p:sp>
        <p:nvSpPr>
          <p:cNvPr id="6" name="Скругленный прямоугольник 5"/>
          <p:cNvSpPr/>
          <p:nvPr/>
        </p:nvSpPr>
        <p:spPr>
          <a:xfrm>
            <a:off x="395536" y="3356992"/>
            <a:ext cx="8352928" cy="165618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Но не все Апостолы окончательно покинули Господа. Двое из них – </a:t>
            </a:r>
            <a:r>
              <a:rPr lang="ru-RU" sz="1600" b="1" i="1" dirty="0" smtClean="0">
                <a:solidFill>
                  <a:schemeClr val="tx1"/>
                </a:solidFill>
              </a:rPr>
              <a:t>Петр </a:t>
            </a:r>
            <a:r>
              <a:rPr lang="ru-RU" sz="1600" b="1" i="1" dirty="0">
                <a:solidFill>
                  <a:schemeClr val="tx1"/>
                </a:solidFill>
              </a:rPr>
              <a:t>и Иоанн – стали издали следить за удалившимся отрядом воинов, который взял Иисуса, пошли за Ним, хотя и в некотором отдалении и так дошли до самого Иерусалима, видя, куда был приведен их любимый Учитель. Куда бежали остальные девять учеников неизвестно, но </a:t>
            </a:r>
            <a:r>
              <a:rPr lang="ru-RU" sz="1600" b="1" i="1" dirty="0" smtClean="0">
                <a:solidFill>
                  <a:schemeClr val="tx1"/>
                </a:solidFill>
              </a:rPr>
              <a:t>по-видимому</a:t>
            </a:r>
            <a:r>
              <a:rPr lang="ru-RU" sz="1600" b="1" i="1" dirty="0">
                <a:solidFill>
                  <a:schemeClr val="tx1"/>
                </a:solidFill>
              </a:rPr>
              <a:t>, они так были потрясены и напуганы всем происшедшим, что сидели где-то спрятавшись при запертых </a:t>
            </a:r>
            <a:r>
              <a:rPr lang="ru-RU" sz="1600" b="1" i="1" dirty="0" smtClean="0">
                <a:solidFill>
                  <a:schemeClr val="tx1"/>
                </a:solidFill>
              </a:rPr>
              <a:t>дверях (Ин. 20, 19)».</a:t>
            </a:r>
            <a:endParaRPr lang="ru-RU" sz="1600" b="1" i="1" dirty="0">
              <a:solidFill>
                <a:schemeClr val="tx1"/>
              </a:solidFill>
            </a:endParaRPr>
          </a:p>
        </p:txBody>
      </p:sp>
    </p:spTree>
    <p:extLst>
      <p:ext uri="{BB962C8B-B14F-4D97-AF65-F5344CB8AC3E}">
        <p14:creationId xmlns:p14="http://schemas.microsoft.com/office/powerpoint/2010/main" val="1405468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par>
                          <p:cTn id="16" fill="hold">
                            <p:stCondLst>
                              <p:cond delay="500"/>
                            </p:stCondLst>
                            <p:childTnLst>
                              <p:par>
                                <p:cTn id="17" presetID="22" presetClass="entr" presetSubtype="4" fill="hold" grpId="0" nodeType="afterEffect">
                                  <p:stCondLst>
                                    <p:cond delay="100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2"/>
                                        </p:tgtEl>
                                      </p:cBhvr>
                                    </p:animEffect>
                                    <p:set>
                                      <p:cBhvr>
                                        <p:cTn id="24" dur="1" fill="hold">
                                          <p:stCondLst>
                                            <p:cond delay="499"/>
                                          </p:stCondLst>
                                        </p:cTn>
                                        <p:tgtEl>
                                          <p:spTgt spid="2"/>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P spid="2" grpId="1" animBg="1"/>
      <p:bldP spid="3" grpId="0" animBg="1"/>
      <p:bldP spid="3" grpId="1"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838515042"/>
              </p:ext>
            </p:extLst>
          </p:nvPr>
        </p:nvGraphicFramePr>
        <p:xfrm>
          <a:off x="251520" y="1052736"/>
          <a:ext cx="8640960" cy="5436480"/>
        </p:xfrm>
        <a:graphic>
          <a:graphicData uri="http://schemas.openxmlformats.org/drawingml/2006/table">
            <a:tbl>
              <a:tblPr firstRow="1" bandRow="1">
                <a:tableStyleId>{F5AB1C69-6EDB-4FF4-983F-18BD219EF322}</a:tableStyleId>
              </a:tblPr>
              <a:tblGrid>
                <a:gridCol w="8640960"/>
              </a:tblGrid>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Ин. 18, 12-23</a:t>
                      </a:r>
                    </a:p>
                  </a:txBody>
                  <a:tcPr marL="18000" marR="18000" marT="18000" marB="18000"/>
                </a:tc>
              </a:tr>
              <a:tr h="370840">
                <a:tc>
                  <a:txBody>
                    <a:bodyPr/>
                    <a:lstStyle/>
                    <a:p>
                      <a:r>
                        <a:rPr lang="ru-RU" sz="1600" b="1" dirty="0" smtClean="0">
                          <a:solidFill>
                            <a:schemeClr val="tx1"/>
                          </a:solidFill>
                        </a:rPr>
                        <a:t>12. Тогда воины и </a:t>
                      </a:r>
                      <a:r>
                        <a:rPr lang="ru-RU" sz="1600" b="1" dirty="0" err="1" smtClean="0">
                          <a:solidFill>
                            <a:schemeClr val="tx1"/>
                          </a:solidFill>
                        </a:rPr>
                        <a:t>тысяченачальник</a:t>
                      </a:r>
                      <a:r>
                        <a:rPr lang="ru-RU" sz="1600" b="1" dirty="0" smtClean="0">
                          <a:solidFill>
                            <a:schemeClr val="tx1"/>
                          </a:solidFill>
                        </a:rPr>
                        <a:t> и служители Иудейские взяли Иисуса и </a:t>
                      </a:r>
                      <a:r>
                        <a:rPr lang="ru-RU" sz="1600" b="1" dirty="0" smtClean="0">
                          <a:solidFill>
                            <a:srgbClr val="00B050"/>
                          </a:solidFill>
                        </a:rPr>
                        <a:t>связали Его</a:t>
                      </a:r>
                      <a:r>
                        <a:rPr lang="ru-RU" sz="1600" b="1" dirty="0" smtClean="0">
                          <a:solidFill>
                            <a:schemeClr val="tx1"/>
                          </a:solidFill>
                        </a:rPr>
                        <a:t>, </a:t>
                      </a:r>
                    </a:p>
                    <a:p>
                      <a:r>
                        <a:rPr lang="ru-RU" sz="1600" b="1" dirty="0" smtClean="0">
                          <a:solidFill>
                            <a:schemeClr val="tx1"/>
                          </a:solidFill>
                        </a:rPr>
                        <a:t>13. и отвели Его сперва к Анне</a:t>
                      </a:r>
                      <a:r>
                        <a:rPr lang="ru-RU" sz="1600" b="1" dirty="0" smtClean="0">
                          <a:solidFill>
                            <a:srgbClr val="00B050"/>
                          </a:solidFill>
                        </a:rPr>
                        <a:t>, ибо он был тесть </a:t>
                      </a:r>
                      <a:r>
                        <a:rPr lang="ru-RU" sz="1600" b="1" dirty="0" err="1" smtClean="0">
                          <a:solidFill>
                            <a:srgbClr val="00B050"/>
                          </a:solidFill>
                        </a:rPr>
                        <a:t>Каиафе</a:t>
                      </a:r>
                      <a:r>
                        <a:rPr lang="ru-RU" sz="1600" b="1" dirty="0" smtClean="0">
                          <a:solidFill>
                            <a:schemeClr val="tx1"/>
                          </a:solidFill>
                        </a:rPr>
                        <a:t>, который был на тот год первосвященником. </a:t>
                      </a:r>
                    </a:p>
                    <a:p>
                      <a:r>
                        <a:rPr lang="ru-RU" sz="1600" b="1" dirty="0" smtClean="0">
                          <a:solidFill>
                            <a:schemeClr val="tx1"/>
                          </a:solidFill>
                        </a:rPr>
                        <a:t>14. Это был </a:t>
                      </a:r>
                      <a:r>
                        <a:rPr lang="ru-RU" sz="1600" b="1" dirty="0" err="1" smtClean="0">
                          <a:solidFill>
                            <a:schemeClr val="tx1"/>
                          </a:solidFill>
                        </a:rPr>
                        <a:t>Каиафа</a:t>
                      </a:r>
                      <a:r>
                        <a:rPr lang="ru-RU" sz="1600" b="1" dirty="0" smtClean="0">
                          <a:solidFill>
                            <a:schemeClr val="tx1"/>
                          </a:solidFill>
                        </a:rPr>
                        <a:t>, который подал совет Иудеям, что лучше одному человеку умереть за народ. </a:t>
                      </a:r>
                    </a:p>
                    <a:p>
                      <a:r>
                        <a:rPr lang="ru-RU" sz="1600" b="1" dirty="0" smtClean="0">
                          <a:solidFill>
                            <a:schemeClr val="tx1"/>
                          </a:solidFill>
                        </a:rPr>
                        <a:t>15. За Иисусом следовали Симон Петр и </a:t>
                      </a:r>
                      <a:r>
                        <a:rPr lang="ru-RU" sz="1600" b="1" dirty="0" smtClean="0">
                          <a:solidFill>
                            <a:srgbClr val="00B050"/>
                          </a:solidFill>
                        </a:rPr>
                        <a:t>другой ученик</a:t>
                      </a:r>
                      <a:r>
                        <a:rPr lang="ru-RU" sz="1600" b="1" dirty="0" smtClean="0">
                          <a:solidFill>
                            <a:schemeClr val="tx1"/>
                          </a:solidFill>
                        </a:rPr>
                        <a:t>; ученик же сей был знаком первосвященнику и вошел с Иисусом во двор первосвященнический. </a:t>
                      </a:r>
                    </a:p>
                    <a:p>
                      <a:r>
                        <a:rPr lang="ru-RU" sz="1600" b="1" dirty="0" smtClean="0">
                          <a:solidFill>
                            <a:schemeClr val="tx1"/>
                          </a:solidFill>
                        </a:rPr>
                        <a:t>16. А Петр стоял вне за дверями. Потом другой ученик, который был знаком первосвященнику, вышел, и сказал </a:t>
                      </a:r>
                      <a:r>
                        <a:rPr lang="ru-RU" sz="1600" b="1" dirty="0" err="1" smtClean="0">
                          <a:solidFill>
                            <a:schemeClr val="tx1"/>
                          </a:solidFill>
                        </a:rPr>
                        <a:t>придвернице</a:t>
                      </a:r>
                      <a:r>
                        <a:rPr lang="ru-RU" sz="1600" b="1" dirty="0" smtClean="0">
                          <a:solidFill>
                            <a:schemeClr val="tx1"/>
                          </a:solidFill>
                        </a:rPr>
                        <a:t>, и ввел Петра. </a:t>
                      </a:r>
                    </a:p>
                    <a:p>
                      <a:r>
                        <a:rPr lang="ru-RU" sz="1600" b="1" dirty="0" smtClean="0">
                          <a:solidFill>
                            <a:schemeClr val="tx1"/>
                          </a:solidFill>
                        </a:rPr>
                        <a:t>17. Тут раба </a:t>
                      </a:r>
                      <a:r>
                        <a:rPr lang="ru-RU" sz="1600" b="1" dirty="0" err="1" smtClean="0">
                          <a:solidFill>
                            <a:schemeClr val="tx1"/>
                          </a:solidFill>
                        </a:rPr>
                        <a:t>придверница</a:t>
                      </a:r>
                      <a:r>
                        <a:rPr lang="ru-RU" sz="1600" b="1" dirty="0" smtClean="0">
                          <a:solidFill>
                            <a:schemeClr val="tx1"/>
                          </a:solidFill>
                        </a:rPr>
                        <a:t> говорит Петру: и ты не из учеников ли Этого Человека? Он сказал: нет. </a:t>
                      </a:r>
                    </a:p>
                    <a:p>
                      <a:r>
                        <a:rPr lang="ru-RU" sz="1600" b="1" dirty="0" smtClean="0">
                          <a:solidFill>
                            <a:schemeClr val="tx1"/>
                          </a:solidFill>
                        </a:rPr>
                        <a:t>18. Между тем рабы и служители, разведя огонь, потому что было холодно, стояли и грелись. Петр также стоял с ними и грелся. </a:t>
                      </a:r>
                    </a:p>
                    <a:p>
                      <a:r>
                        <a:rPr lang="ru-RU" sz="1600" b="1" dirty="0" smtClean="0">
                          <a:solidFill>
                            <a:schemeClr val="tx1"/>
                          </a:solidFill>
                        </a:rPr>
                        <a:t>19. Первосвященник же спросил Иисуса об учениках Его и об учении Его. </a:t>
                      </a:r>
                    </a:p>
                    <a:p>
                      <a:r>
                        <a:rPr lang="ru-RU" sz="1600" b="1" dirty="0" smtClean="0">
                          <a:solidFill>
                            <a:schemeClr val="tx1"/>
                          </a:solidFill>
                        </a:rPr>
                        <a:t>20. Иисус отвечал ему: Я говорил явно миру; Я всегда учил в синагоге и в храме, где всегда Иудеи сходятся, и тайно не говорил ничего. </a:t>
                      </a:r>
                    </a:p>
                    <a:p>
                      <a:r>
                        <a:rPr lang="ru-RU" sz="1600" b="1" dirty="0" smtClean="0">
                          <a:solidFill>
                            <a:schemeClr val="tx1"/>
                          </a:solidFill>
                        </a:rPr>
                        <a:t>21. Что спрашиваешь Меня? спроси слышавших, что Я говорил им; вот, они знают, что Я говорил. </a:t>
                      </a:r>
                    </a:p>
                    <a:p>
                      <a:r>
                        <a:rPr lang="ru-RU" sz="1600" b="1" dirty="0" smtClean="0">
                          <a:solidFill>
                            <a:schemeClr val="tx1"/>
                          </a:solidFill>
                        </a:rPr>
                        <a:t>22. Когда Он сказал это, один из служителей, стоявший близко, ударил Иисуса по щеке, сказав: так отвечаешь Ты первосвященнику? </a:t>
                      </a:r>
                    </a:p>
                    <a:p>
                      <a:r>
                        <a:rPr lang="ru-RU" sz="1600" b="1" dirty="0" smtClean="0">
                          <a:solidFill>
                            <a:schemeClr val="tx1"/>
                          </a:solidFill>
                        </a:rPr>
                        <a:t>23. Иисус отвечал ему: если Я сказал худо, покажи, что худо; а если хорошо, что ты бьешь Меня?</a:t>
                      </a:r>
                    </a:p>
                    <a:p>
                      <a:r>
                        <a:rPr lang="ru-RU" sz="1600" b="1" dirty="0" smtClean="0">
                          <a:solidFill>
                            <a:schemeClr val="tx1"/>
                          </a:solidFill>
                        </a:rPr>
                        <a:t>24. Анна послал Его связанного к первосвященнику </a:t>
                      </a:r>
                      <a:r>
                        <a:rPr lang="ru-RU" sz="1600" b="1" dirty="0" err="1" smtClean="0">
                          <a:solidFill>
                            <a:schemeClr val="tx1"/>
                          </a:solidFill>
                        </a:rPr>
                        <a:t>Каиафе</a:t>
                      </a:r>
                      <a:r>
                        <a:rPr lang="ru-RU" sz="1600" b="1" dirty="0" smtClean="0">
                          <a:solidFill>
                            <a:schemeClr val="tx1"/>
                          </a:solidFill>
                        </a:rPr>
                        <a:t>. </a:t>
                      </a:r>
                      <a:endParaRPr lang="ru-RU" sz="1600" b="1" dirty="0">
                        <a:solidFill>
                          <a:schemeClr val="tx1"/>
                        </a:solidFill>
                      </a:endParaRPr>
                    </a:p>
                  </a:txBody>
                  <a:tcPr marL="18000" marR="18000" marT="18000" marB="18000"/>
                </a:tc>
              </a:tr>
            </a:tbl>
          </a:graphicData>
        </a:graphic>
      </p:graphicFrame>
      <p:sp>
        <p:nvSpPr>
          <p:cNvPr id="8" name="Скругленный прямоугольник 7"/>
          <p:cNvSpPr/>
          <p:nvPr/>
        </p:nvSpPr>
        <p:spPr>
          <a:xfrm>
            <a:off x="251520" y="4149080"/>
            <a:ext cx="8640960" cy="172819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i="1" dirty="0">
                <a:solidFill>
                  <a:schemeClr val="tx1"/>
                </a:solidFill>
              </a:rPr>
              <a:t>: «Если бы Иисус молча перенес это оскорбление, то могли бы подумать, что Он признает его заслуженным; особенно же возгордился бы не в меру ревностный слуга таким молчаливым одобрением его поступка. Поэтому, чтобы пресечь зло в самом его начале, чтобы дать слуге почувствовать всю тяжесть его греха, Иисус побеждает зло добрым словом. «Если Я сказал худо</a:t>
            </a:r>
            <a:r>
              <a:rPr lang="ru-RU" sz="1600" b="1" i="1" dirty="0" smtClean="0">
                <a:solidFill>
                  <a:schemeClr val="tx1"/>
                </a:solidFill>
              </a:rPr>
              <a:t>, </a:t>
            </a:r>
            <a:r>
              <a:rPr lang="ru-RU" sz="1600" b="1" i="1" dirty="0">
                <a:solidFill>
                  <a:schemeClr val="tx1"/>
                </a:solidFill>
              </a:rPr>
              <a:t>то покажи, что худо, укажи, что именно в моем ответе первосвященнику ты считаешь дурным; а если Я сказал хорошо, то за что же ты бьешь Меня? (Ин. 18:23)».</a:t>
            </a:r>
          </a:p>
        </p:txBody>
      </p:sp>
      <p:sp>
        <p:nvSpPr>
          <p:cNvPr id="7" name="Скругленный прямоугольник 6"/>
          <p:cNvSpPr/>
          <p:nvPr/>
        </p:nvSpPr>
        <p:spPr>
          <a:xfrm>
            <a:off x="251520" y="5013176"/>
            <a:ext cx="8640960" cy="108012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«Ты </a:t>
            </a:r>
            <a:r>
              <a:rPr lang="ru-RU" sz="1600" b="1" i="1" dirty="0">
                <a:solidFill>
                  <a:schemeClr val="tx1"/>
                </a:solidFill>
              </a:rPr>
              <a:t>подозреваешь во Мне какого-то мятежника, тайно составляющего какие-то заговоры; а Я тебе говорю, что тайно Я не говорил ничего, то есть ничего возмутительного и, как тебе думается, ничего нового не ввожу, и с хитрым и тайным намерением Я не говорил ничего </a:t>
            </a:r>
            <a:r>
              <a:rPr lang="ru-RU" sz="1600" b="1" i="1" dirty="0" smtClean="0">
                <a:solidFill>
                  <a:schemeClr val="tx1"/>
                </a:solidFill>
              </a:rPr>
              <a:t>Своего».</a:t>
            </a:r>
            <a:endParaRPr lang="ru-RU" sz="1600" b="1" i="1" dirty="0">
              <a:solidFill>
                <a:schemeClr val="tx1"/>
              </a:solidFill>
            </a:endParaRPr>
          </a:p>
        </p:txBody>
      </p:sp>
      <p:sp>
        <p:nvSpPr>
          <p:cNvPr id="6" name="Скругленный прямоугольник 5"/>
          <p:cNvSpPr/>
          <p:nvPr/>
        </p:nvSpPr>
        <p:spPr>
          <a:xfrm>
            <a:off x="251520" y="4581128"/>
            <a:ext cx="8640960" cy="136815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«Первосвященник спрашивает Иисуса об учениках, может быть, так: где они, кто они, с какою целью Он собирал их, и какое у Него намерение? он хотел обличить Его, как </a:t>
            </a:r>
            <a:r>
              <a:rPr lang="ru-RU" sz="1600" b="1" i="1" dirty="0" err="1">
                <a:solidFill>
                  <a:schemeClr val="tx1"/>
                </a:solidFill>
              </a:rPr>
              <a:t>нововводителя</a:t>
            </a:r>
            <a:r>
              <a:rPr lang="ru-RU" sz="1600" b="1" i="1" dirty="0">
                <a:solidFill>
                  <a:schemeClr val="tx1"/>
                </a:solidFill>
              </a:rPr>
              <a:t> какого-нибудь или возмутителя. Спрашивает и об учении: в чем оно заключается, не разнится ли от Закона, не противно ли Моисею, дабы и в учении найти повод убить Его, как </a:t>
            </a:r>
            <a:r>
              <a:rPr lang="ru-RU" sz="1600" b="1" i="1" dirty="0" err="1">
                <a:solidFill>
                  <a:schemeClr val="tx1"/>
                </a:solidFill>
              </a:rPr>
              <a:t>богопротивника</a:t>
            </a:r>
            <a:r>
              <a:rPr lang="ru-RU" sz="1600" b="1" i="1" dirty="0">
                <a:solidFill>
                  <a:schemeClr val="tx1"/>
                </a:solidFill>
              </a:rPr>
              <a:t>?».</a:t>
            </a:r>
          </a:p>
        </p:txBody>
      </p:sp>
      <p:sp>
        <p:nvSpPr>
          <p:cNvPr id="3" name="Скругленный прямоугольник 2"/>
          <p:cNvSpPr/>
          <p:nvPr/>
        </p:nvSpPr>
        <p:spPr>
          <a:xfrm>
            <a:off x="251520" y="3573016"/>
            <a:ext cx="8640960" cy="57606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 </a:t>
            </a:r>
            <a:r>
              <a:rPr lang="ru-RU" sz="1600" b="1" i="1" dirty="0" smtClean="0">
                <a:solidFill>
                  <a:schemeClr val="tx1"/>
                </a:solidFill>
              </a:rPr>
              <a:t>Ап. Иоанн </a:t>
            </a:r>
            <a:r>
              <a:rPr lang="ru-RU" sz="1600" b="1" i="1" dirty="0">
                <a:solidFill>
                  <a:schemeClr val="tx1"/>
                </a:solidFill>
              </a:rPr>
              <a:t>был знаком первосвященнику, которому именно и почему, неизвестно: по преданию – по своему </a:t>
            </a:r>
            <a:r>
              <a:rPr lang="ru-RU" sz="1600" b="1" i="1" dirty="0" smtClean="0">
                <a:solidFill>
                  <a:schemeClr val="tx1"/>
                </a:solidFill>
              </a:rPr>
              <a:t>рыболовству».</a:t>
            </a:r>
            <a:endParaRPr lang="ru-RU" sz="1600" b="1" i="1" dirty="0">
              <a:solidFill>
                <a:schemeClr val="tx1"/>
              </a:solidFill>
            </a:endParaRPr>
          </a:p>
        </p:txBody>
      </p:sp>
      <p:sp>
        <p:nvSpPr>
          <p:cNvPr id="2" name="Скругленный прямоугольник 1"/>
          <p:cNvSpPr/>
          <p:nvPr/>
        </p:nvSpPr>
        <p:spPr>
          <a:xfrm>
            <a:off x="251520" y="2132856"/>
            <a:ext cx="8640960" cy="86409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«От радости они хвастались этим делом, как бы представляя какой-либо трофей. И </a:t>
            </a:r>
            <a:r>
              <a:rPr lang="ru-RU" sz="1600" b="1" i="1" dirty="0" err="1">
                <a:solidFill>
                  <a:schemeClr val="tx1"/>
                </a:solidFill>
              </a:rPr>
              <a:t>ведоша</a:t>
            </a:r>
            <a:r>
              <a:rPr lang="ru-RU" sz="1600" b="1" i="1" dirty="0">
                <a:solidFill>
                  <a:schemeClr val="tx1"/>
                </a:solidFill>
              </a:rPr>
              <a:t> Его ко Анне </a:t>
            </a:r>
            <a:r>
              <a:rPr lang="ru-RU" sz="1600" b="1" i="1" dirty="0" err="1">
                <a:solidFill>
                  <a:schemeClr val="tx1"/>
                </a:solidFill>
              </a:rPr>
              <a:t>первее</a:t>
            </a:r>
            <a:r>
              <a:rPr lang="ru-RU" sz="1600" b="1" i="1" dirty="0">
                <a:solidFill>
                  <a:schemeClr val="tx1"/>
                </a:solidFill>
              </a:rPr>
              <a:t>, так как </a:t>
            </a:r>
            <a:r>
              <a:rPr lang="ru-RU" sz="1600" b="1" i="1" dirty="0" err="1">
                <a:solidFill>
                  <a:schemeClr val="tx1"/>
                </a:solidFill>
              </a:rPr>
              <a:t>Каиафа</a:t>
            </a:r>
            <a:r>
              <a:rPr lang="ru-RU" sz="1600" b="1" i="1" dirty="0">
                <a:solidFill>
                  <a:schemeClr val="tx1"/>
                </a:solidFill>
              </a:rPr>
              <a:t>, который был в том году первосвященником, почитал его, как отца, вследствие таких родственных связей».</a:t>
            </a:r>
          </a:p>
        </p:txBody>
      </p:sp>
      <p:sp>
        <p:nvSpPr>
          <p:cNvPr id="4" name="Скругленный прямоугольник 3"/>
          <p:cNvSpPr/>
          <p:nvPr/>
        </p:nvSpPr>
        <p:spPr>
          <a:xfrm>
            <a:off x="1187624" y="260648"/>
            <a:ext cx="6840760" cy="43204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a:solidFill>
                  <a:schemeClr val="tx1"/>
                </a:solidFill>
              </a:rPr>
              <a:t>Суд над Господом у </a:t>
            </a:r>
            <a:r>
              <a:rPr lang="ru-RU" sz="2400" b="1" dirty="0" smtClean="0">
                <a:solidFill>
                  <a:schemeClr val="tx1"/>
                </a:solidFill>
              </a:rPr>
              <a:t>первосвященника </a:t>
            </a:r>
            <a:r>
              <a:rPr lang="ru-RU" sz="2400" b="1" dirty="0">
                <a:solidFill>
                  <a:schemeClr val="tx1"/>
                </a:solidFill>
              </a:rPr>
              <a:t>Анны </a:t>
            </a:r>
            <a:endParaRPr lang="ru-RU" sz="2400" dirty="0"/>
          </a:p>
        </p:txBody>
      </p:sp>
    </p:spTree>
    <p:extLst>
      <p:ext uri="{BB962C8B-B14F-4D97-AF65-F5344CB8AC3E}">
        <p14:creationId xmlns:p14="http://schemas.microsoft.com/office/powerpoint/2010/main" val="4271818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7"/>
                                        </p:tgtEl>
                                      </p:cBhvr>
                                    </p:animEffect>
                                    <p:set>
                                      <p:cBhvr>
                                        <p:cTn id="50" dur="1" fill="hold">
                                          <p:stCondLst>
                                            <p:cond delay="499"/>
                                          </p:stCondLst>
                                        </p:cTn>
                                        <p:tgtEl>
                                          <p:spTgt spid="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wipe(down)">
                                      <p:cBhvr>
                                        <p:cTn id="55" dur="5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8"/>
                                        </p:tgtEl>
                                      </p:cBhvr>
                                    </p:animEffect>
                                    <p:set>
                                      <p:cBhvr>
                                        <p:cTn id="60"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7" grpId="0" animBg="1"/>
      <p:bldP spid="7" grpId="1" animBg="1"/>
      <p:bldP spid="6" grpId="0" animBg="1"/>
      <p:bldP spid="6" grpId="1" animBg="1"/>
      <p:bldP spid="3" grpId="0" animBg="1"/>
      <p:bldP spid="3" grpId="1" animBg="1"/>
      <p:bldP spid="2" grpId="0" animBg="1"/>
      <p:bldP spid="2" grpId="1"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089068478"/>
              </p:ext>
            </p:extLst>
          </p:nvPr>
        </p:nvGraphicFramePr>
        <p:xfrm>
          <a:off x="251521" y="934416"/>
          <a:ext cx="8640959" cy="4438800"/>
        </p:xfrm>
        <a:graphic>
          <a:graphicData uri="http://schemas.openxmlformats.org/drawingml/2006/table">
            <a:tbl>
              <a:tblPr firstRow="1" bandRow="1">
                <a:tableStyleId>{7DF18680-E054-41AD-8BC1-D1AEF772440D}</a:tableStyleId>
              </a:tblPr>
              <a:tblGrid>
                <a:gridCol w="3168351"/>
                <a:gridCol w="4032448"/>
                <a:gridCol w="1440160"/>
              </a:tblGrid>
              <a:tr h="288000">
                <a:tc>
                  <a:txBody>
                    <a:bodyPr/>
                    <a:lstStyle/>
                    <a:p>
                      <a:pPr algn="ctr"/>
                      <a:r>
                        <a:rPr lang="ru-RU" sz="1500" b="1" kern="1200" dirty="0" smtClean="0">
                          <a:solidFill>
                            <a:schemeClr val="tx1"/>
                          </a:solidFill>
                          <a:effectLst/>
                        </a:rPr>
                        <a:t>Мф. 26,</a:t>
                      </a:r>
                      <a:r>
                        <a:rPr lang="ru-RU" sz="1500" b="1" kern="1200" baseline="0" dirty="0" smtClean="0">
                          <a:solidFill>
                            <a:schemeClr val="tx1"/>
                          </a:solidFill>
                          <a:effectLst/>
                        </a:rPr>
                        <a:t> </a:t>
                      </a:r>
                      <a:r>
                        <a:rPr lang="ru-RU" sz="1500" b="1" kern="1200" dirty="0" smtClean="0">
                          <a:solidFill>
                            <a:schemeClr val="tx1"/>
                          </a:solidFill>
                          <a:effectLst/>
                        </a:rPr>
                        <a:t>57-61; </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Мк</a:t>
                      </a:r>
                      <a:r>
                        <a:rPr lang="ru-RU" sz="1500" b="1" dirty="0" smtClean="0">
                          <a:solidFill>
                            <a:schemeClr val="tx1"/>
                          </a:solidFill>
                        </a:rPr>
                        <a:t>. 14, </a:t>
                      </a:r>
                      <a:r>
                        <a:rPr lang="ru-RU" sz="1500" b="1" dirty="0" smtClean="0">
                          <a:solidFill>
                            <a:schemeClr val="tx1"/>
                          </a:solidFill>
                        </a:rPr>
                        <a:t>53-59</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Лк</a:t>
                      </a:r>
                      <a:r>
                        <a:rPr lang="ru-RU" sz="1500" b="1" dirty="0" smtClean="0">
                          <a:solidFill>
                            <a:schemeClr val="tx1"/>
                          </a:solidFill>
                        </a:rPr>
                        <a:t>. 22, </a:t>
                      </a:r>
                      <a:r>
                        <a:rPr lang="ru-RU" sz="1500" b="1" dirty="0" smtClean="0">
                          <a:solidFill>
                            <a:schemeClr val="tx1"/>
                          </a:solidFill>
                        </a:rPr>
                        <a:t>54</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57. А взявшие Иисуса отвели Его к </a:t>
                      </a:r>
                      <a:r>
                        <a:rPr lang="ru-RU" sz="1500" b="1" dirty="0" err="1" smtClean="0">
                          <a:solidFill>
                            <a:schemeClr val="tx1"/>
                          </a:solidFill>
                        </a:rPr>
                        <a:t>Каиафе</a:t>
                      </a:r>
                      <a:r>
                        <a:rPr lang="ru-RU" sz="1500" b="1" dirty="0" smtClean="0">
                          <a:solidFill>
                            <a:schemeClr val="tx1"/>
                          </a:solidFill>
                        </a:rPr>
                        <a:t> первосвященнику, куда собрались книжники и старейшины. </a:t>
                      </a:r>
                    </a:p>
                    <a:p>
                      <a:r>
                        <a:rPr lang="ru-RU" sz="1500" b="1" dirty="0" smtClean="0">
                          <a:solidFill>
                            <a:schemeClr val="tx1"/>
                          </a:solidFill>
                        </a:rPr>
                        <a:t>58. Петр же следовал за Ним издали, до двора </a:t>
                      </a:r>
                      <a:r>
                        <a:rPr lang="ru-RU" sz="1500" b="1" dirty="0" err="1" smtClean="0">
                          <a:solidFill>
                            <a:schemeClr val="tx1"/>
                          </a:solidFill>
                        </a:rPr>
                        <a:t>первосвященникова</a:t>
                      </a:r>
                      <a:r>
                        <a:rPr lang="ru-RU" sz="1500" b="1" dirty="0" smtClean="0">
                          <a:solidFill>
                            <a:schemeClr val="tx1"/>
                          </a:solidFill>
                        </a:rPr>
                        <a:t>; и, войдя внутрь, сел со служителями, чтобы видеть конец. </a:t>
                      </a:r>
                    </a:p>
                    <a:p>
                      <a:r>
                        <a:rPr lang="ru-RU" sz="1500" b="1" dirty="0" smtClean="0">
                          <a:solidFill>
                            <a:schemeClr val="tx1"/>
                          </a:solidFill>
                        </a:rPr>
                        <a:t>59. Первосвященники и старейшины и весь синедрион искали лжесвидетельства против Иисуса, чтобы предать Его смерти, </a:t>
                      </a:r>
                    </a:p>
                    <a:p>
                      <a:r>
                        <a:rPr lang="ru-RU" sz="1500" b="1" dirty="0" smtClean="0">
                          <a:solidFill>
                            <a:schemeClr val="tx1"/>
                          </a:solidFill>
                        </a:rPr>
                        <a:t>60. </a:t>
                      </a:r>
                      <a:r>
                        <a:rPr lang="ru-RU" sz="1500" b="1" dirty="0" smtClean="0">
                          <a:solidFill>
                            <a:srgbClr val="0070C0"/>
                          </a:solidFill>
                        </a:rPr>
                        <a:t>и не находили</a:t>
                      </a:r>
                      <a:r>
                        <a:rPr lang="ru-RU" sz="1500" b="1" dirty="0" smtClean="0">
                          <a:solidFill>
                            <a:schemeClr val="tx1"/>
                          </a:solidFill>
                        </a:rPr>
                        <a:t>; и, хотя много лжесвидетелей приходило, не нашли. Но наконец пришли два лжесвидетеля </a:t>
                      </a:r>
                    </a:p>
                    <a:p>
                      <a:r>
                        <a:rPr lang="ru-RU" sz="1500" b="1" dirty="0" smtClean="0">
                          <a:solidFill>
                            <a:schemeClr val="tx1"/>
                          </a:solidFill>
                        </a:rPr>
                        <a:t>61. и сказали: Он говорил: могу разрушить храм </a:t>
                      </a:r>
                      <a:r>
                        <a:rPr lang="ru-RU" sz="1500" b="1" dirty="0" smtClean="0">
                          <a:solidFill>
                            <a:srgbClr val="0070C0"/>
                          </a:solidFill>
                        </a:rPr>
                        <a:t>Божий</a:t>
                      </a:r>
                      <a:r>
                        <a:rPr lang="ru-RU" sz="1500" b="1" dirty="0" smtClean="0">
                          <a:solidFill>
                            <a:schemeClr val="tx1"/>
                          </a:solidFill>
                        </a:rPr>
                        <a:t> и в три дня создать его. </a:t>
                      </a:r>
                    </a:p>
                  </a:txBody>
                  <a:tcPr marL="18000" marR="18000" marT="18000" marB="18000"/>
                </a:tc>
                <a:tc>
                  <a:txBody>
                    <a:bodyPr/>
                    <a:lstStyle/>
                    <a:p>
                      <a:r>
                        <a:rPr lang="ru-RU" sz="1500" b="1" dirty="0" smtClean="0">
                          <a:solidFill>
                            <a:schemeClr val="tx1"/>
                          </a:solidFill>
                        </a:rPr>
                        <a:t>53. И привели Иисуса к первосвященнику; и собрались к нему все первосвященники и старейшины и книжники. </a:t>
                      </a:r>
                    </a:p>
                    <a:p>
                      <a:r>
                        <a:rPr lang="ru-RU" sz="1500" b="1" dirty="0" smtClean="0">
                          <a:solidFill>
                            <a:schemeClr val="tx1"/>
                          </a:solidFill>
                        </a:rPr>
                        <a:t>54. Петр издали следовал за Ним, даже внутрь двора </a:t>
                      </a:r>
                      <a:r>
                        <a:rPr lang="ru-RU" sz="1500" b="1" dirty="0" err="1" smtClean="0">
                          <a:solidFill>
                            <a:schemeClr val="tx1"/>
                          </a:solidFill>
                        </a:rPr>
                        <a:t>первосвященникова</a:t>
                      </a:r>
                      <a:r>
                        <a:rPr lang="ru-RU" sz="1500" b="1" dirty="0" smtClean="0">
                          <a:solidFill>
                            <a:schemeClr val="tx1"/>
                          </a:solidFill>
                        </a:rPr>
                        <a:t>; и сидел со служителями, и грелся у огня. </a:t>
                      </a:r>
                    </a:p>
                    <a:p>
                      <a:r>
                        <a:rPr lang="ru-RU" sz="1500" b="1" dirty="0" smtClean="0">
                          <a:solidFill>
                            <a:schemeClr val="tx1"/>
                          </a:solidFill>
                        </a:rPr>
                        <a:t>55. Первосвященники же и весь синедрион искали свидетельства на Иисуса, чтобы предать Его смерти; и не находили. </a:t>
                      </a:r>
                    </a:p>
                    <a:p>
                      <a:r>
                        <a:rPr lang="ru-RU" sz="1500" b="1" dirty="0" smtClean="0">
                          <a:solidFill>
                            <a:schemeClr val="tx1"/>
                          </a:solidFill>
                        </a:rPr>
                        <a:t>56. Ибо многие лжесвидетельствовали на Него, </a:t>
                      </a:r>
                      <a:r>
                        <a:rPr lang="ru-RU" sz="1500" b="1" dirty="0" smtClean="0">
                          <a:solidFill>
                            <a:srgbClr val="0070C0"/>
                          </a:solidFill>
                        </a:rPr>
                        <a:t>но свидетельства сии не были достаточны</a:t>
                      </a:r>
                      <a:r>
                        <a:rPr lang="ru-RU" sz="1500" b="1" dirty="0" smtClean="0">
                          <a:solidFill>
                            <a:schemeClr val="tx1"/>
                          </a:solidFill>
                        </a:rPr>
                        <a:t>. </a:t>
                      </a:r>
                    </a:p>
                    <a:p>
                      <a:r>
                        <a:rPr lang="ru-RU" sz="1500" b="1" dirty="0" smtClean="0">
                          <a:solidFill>
                            <a:schemeClr val="tx1"/>
                          </a:solidFill>
                        </a:rPr>
                        <a:t>57. И некоторые, встав, лжесвидетельствовали против Него и говорили: </a:t>
                      </a:r>
                    </a:p>
                    <a:p>
                      <a:r>
                        <a:rPr lang="ru-RU" sz="1500" b="1" dirty="0" smtClean="0">
                          <a:solidFill>
                            <a:schemeClr val="tx1"/>
                          </a:solidFill>
                        </a:rPr>
                        <a:t>58. мы слышали, как Он говорил: Я разрушу храм сей </a:t>
                      </a:r>
                      <a:r>
                        <a:rPr lang="ru-RU" sz="1500" b="1" dirty="0" err="1" smtClean="0">
                          <a:solidFill>
                            <a:srgbClr val="0070C0"/>
                          </a:solidFill>
                        </a:rPr>
                        <a:t>рукотворенный</a:t>
                      </a:r>
                      <a:r>
                        <a:rPr lang="ru-RU" sz="1500" b="1" dirty="0" smtClean="0">
                          <a:solidFill>
                            <a:schemeClr val="tx1"/>
                          </a:solidFill>
                        </a:rPr>
                        <a:t>, и через три дня воздвигну другой, </a:t>
                      </a:r>
                      <a:r>
                        <a:rPr lang="ru-RU" sz="1500" b="1" dirty="0" err="1" smtClean="0">
                          <a:solidFill>
                            <a:srgbClr val="0070C0"/>
                          </a:solidFill>
                        </a:rPr>
                        <a:t>нерукотворенный</a:t>
                      </a:r>
                      <a:r>
                        <a:rPr lang="ru-RU" sz="1500" b="1" dirty="0" smtClean="0">
                          <a:solidFill>
                            <a:schemeClr val="tx1"/>
                          </a:solidFill>
                        </a:rPr>
                        <a:t>. </a:t>
                      </a:r>
                    </a:p>
                    <a:p>
                      <a:r>
                        <a:rPr lang="ru-RU" sz="1500" b="1" dirty="0" smtClean="0">
                          <a:solidFill>
                            <a:schemeClr val="tx1"/>
                          </a:solidFill>
                        </a:rPr>
                        <a:t>59. Но и такое свидетельство их не было достаточно. </a:t>
                      </a:r>
                    </a:p>
                  </a:txBody>
                  <a:tcPr marL="18000" marR="18000" marT="18000" marB="18000"/>
                </a:tc>
                <a:tc>
                  <a:txBody>
                    <a:bodyPr/>
                    <a:lstStyle/>
                    <a:p>
                      <a:r>
                        <a:rPr lang="ru-RU" sz="1500" b="1" dirty="0" smtClean="0">
                          <a:solidFill>
                            <a:schemeClr val="tx1"/>
                          </a:solidFill>
                        </a:rPr>
                        <a:t>54. Взяв Его, повели и привели в дом первосвященника. Петр же следовал издали. </a:t>
                      </a:r>
                    </a:p>
                  </a:txBody>
                  <a:tcPr marL="18000" marR="18000" marT="18000" marB="18000"/>
                </a:tc>
              </a:tr>
            </a:tbl>
          </a:graphicData>
        </a:graphic>
      </p:graphicFrame>
      <p:sp>
        <p:nvSpPr>
          <p:cNvPr id="2" name="Скругленный прямоугольник 1"/>
          <p:cNvSpPr/>
          <p:nvPr/>
        </p:nvSpPr>
        <p:spPr>
          <a:xfrm>
            <a:off x="251520" y="3789040"/>
            <a:ext cx="8640960" cy="72008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«зная, что против невинного не найдут свидетельства, они искали лжесвидетельства. Они хотели осудить Его, как виновного, поэтому и образуют судилище, и ищут лжесвидетельства».</a:t>
            </a:r>
          </a:p>
        </p:txBody>
      </p:sp>
      <p:sp>
        <p:nvSpPr>
          <p:cNvPr id="5" name="Скругленный прямоугольник 4"/>
          <p:cNvSpPr/>
          <p:nvPr/>
        </p:nvSpPr>
        <p:spPr>
          <a:xfrm>
            <a:off x="1043608" y="188640"/>
            <a:ext cx="6984776" cy="43204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400" b="1" dirty="0">
                <a:solidFill>
                  <a:schemeClr val="tx1"/>
                </a:solidFill>
              </a:rPr>
              <a:t>Суд над Господом у </a:t>
            </a:r>
            <a:r>
              <a:rPr lang="ru-RU" sz="2400" b="1" dirty="0" smtClean="0">
                <a:solidFill>
                  <a:schemeClr val="tx1"/>
                </a:solidFill>
              </a:rPr>
              <a:t>первосвященника </a:t>
            </a:r>
            <a:r>
              <a:rPr lang="ru-RU" sz="2400" b="1" dirty="0" err="1" smtClean="0">
                <a:solidFill>
                  <a:schemeClr val="tx1"/>
                </a:solidFill>
              </a:rPr>
              <a:t>Каиафы</a:t>
            </a:r>
            <a:endParaRPr lang="ru-RU" sz="2400" dirty="0">
              <a:solidFill>
                <a:schemeClr val="tx1"/>
              </a:solidFill>
            </a:endParaRPr>
          </a:p>
        </p:txBody>
      </p:sp>
      <p:sp>
        <p:nvSpPr>
          <p:cNvPr id="3" name="Скругленный прямоугольник 2"/>
          <p:cNvSpPr/>
          <p:nvPr/>
        </p:nvSpPr>
        <p:spPr>
          <a:xfrm>
            <a:off x="251520" y="5445224"/>
            <a:ext cx="8640960" cy="136815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smtClean="0">
                <a:solidFill>
                  <a:schemeClr val="tx1"/>
                </a:solidFill>
              </a:rPr>
              <a:t>«</a:t>
            </a:r>
            <a:r>
              <a:rPr lang="ru-RU" sz="1500" b="1" i="1" dirty="0">
                <a:solidFill>
                  <a:schemeClr val="tx1"/>
                </a:solidFill>
              </a:rPr>
              <a:t>Господь говорил тогда: «разрушьте храм сей, и Я в три дня воздвигну его» (</a:t>
            </a:r>
            <a:r>
              <a:rPr lang="ru-RU" sz="1500" b="1" i="1" dirty="0" smtClean="0">
                <a:solidFill>
                  <a:schemeClr val="tx1"/>
                </a:solidFill>
              </a:rPr>
              <a:t>Ин</a:t>
            </a:r>
            <a:r>
              <a:rPr lang="ru-RU" sz="1500" b="1" i="1" dirty="0">
                <a:solidFill>
                  <a:schemeClr val="tx1"/>
                </a:solidFill>
              </a:rPr>
              <a:t>. 2:19), но не говорил: «могу разрушить</a:t>
            </a:r>
            <a:r>
              <a:rPr lang="ru-RU" sz="1500" b="1" i="1" dirty="0" smtClean="0">
                <a:solidFill>
                  <a:schemeClr val="tx1"/>
                </a:solidFill>
              </a:rPr>
              <a:t>»; </a:t>
            </a:r>
            <a:r>
              <a:rPr lang="ru-RU" sz="1500" b="1" i="1" dirty="0">
                <a:solidFill>
                  <a:schemeClr val="tx1"/>
                </a:solidFill>
              </a:rPr>
              <a:t>«в три дня воздвигну его» – «возбужу», по-гречески: «</a:t>
            </a:r>
            <a:r>
              <a:rPr lang="ru-RU" sz="1500" b="1" i="1" dirty="0" err="1">
                <a:solidFill>
                  <a:schemeClr val="tx1"/>
                </a:solidFill>
              </a:rPr>
              <a:t>эгеро</a:t>
            </a:r>
            <a:r>
              <a:rPr lang="ru-RU" sz="1500" b="1" i="1" dirty="0">
                <a:solidFill>
                  <a:schemeClr val="tx1"/>
                </a:solidFill>
              </a:rPr>
              <a:t>», но не говорил: «создам», что выражается совсем другим греческим словом: «</a:t>
            </a:r>
            <a:r>
              <a:rPr lang="ru-RU" sz="1500" b="1" i="1" dirty="0" err="1">
                <a:solidFill>
                  <a:schemeClr val="tx1"/>
                </a:solidFill>
              </a:rPr>
              <a:t>икодомисо</a:t>
            </a:r>
            <a:r>
              <a:rPr lang="ru-RU" sz="1500" b="1" i="1" dirty="0">
                <a:solidFill>
                  <a:schemeClr val="tx1"/>
                </a:solidFill>
              </a:rPr>
              <a:t>». Он говорил тогда о храме Тела Своего, а лжесвидетели представили </a:t>
            </a:r>
            <a:r>
              <a:rPr lang="ru-RU" sz="1500" b="1" i="1" dirty="0" smtClean="0">
                <a:solidFill>
                  <a:schemeClr val="tx1"/>
                </a:solidFill>
              </a:rPr>
              <a:t>Его слова как </a:t>
            </a:r>
            <a:r>
              <a:rPr lang="ru-RU" sz="1500" b="1" i="1" dirty="0">
                <a:solidFill>
                  <a:schemeClr val="tx1"/>
                </a:solidFill>
              </a:rPr>
              <a:t>какое-то хвастовство, в котором по существу тоже ничего не было преступного, почему </a:t>
            </a:r>
            <a:r>
              <a:rPr lang="ru-RU" sz="1500" b="1" i="1" dirty="0" smtClean="0">
                <a:solidFill>
                  <a:schemeClr val="tx1"/>
                </a:solidFill>
              </a:rPr>
              <a:t>ап. </a:t>
            </a:r>
            <a:r>
              <a:rPr lang="ru-RU" sz="1500" b="1" i="1" dirty="0">
                <a:solidFill>
                  <a:schemeClr val="tx1"/>
                </a:solidFill>
              </a:rPr>
              <a:t>Марк и говорит: «но и такое свидетельство их не было достаточно» (14:59</a:t>
            </a:r>
            <a:r>
              <a:rPr lang="ru-RU" sz="1500" b="1" i="1" dirty="0" smtClean="0">
                <a:solidFill>
                  <a:schemeClr val="tx1"/>
                </a:solidFill>
              </a:rPr>
              <a:t>)».</a:t>
            </a:r>
            <a:endParaRPr lang="ru-RU" sz="1500" b="1" i="1" dirty="0">
              <a:solidFill>
                <a:schemeClr val="tx1"/>
              </a:solidFill>
            </a:endParaRPr>
          </a:p>
        </p:txBody>
      </p:sp>
    </p:spTree>
    <p:extLst>
      <p:ext uri="{BB962C8B-B14F-4D97-AF65-F5344CB8AC3E}">
        <p14:creationId xmlns:p14="http://schemas.microsoft.com/office/powerpoint/2010/main" val="3853542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5" grpId="0" animBg="1"/>
      <p:bldP spid="3" grpId="0" animBg="1"/>
      <p:bldP spid="3"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631566301"/>
              </p:ext>
            </p:extLst>
          </p:nvPr>
        </p:nvGraphicFramePr>
        <p:xfrm>
          <a:off x="251520" y="260648"/>
          <a:ext cx="8640960" cy="5329800"/>
        </p:xfrm>
        <a:graphic>
          <a:graphicData uri="http://schemas.openxmlformats.org/drawingml/2006/table">
            <a:tbl>
              <a:tblPr firstRow="1" bandRow="1">
                <a:tableStyleId>{7DF18680-E054-41AD-8BC1-D1AEF772440D}</a:tableStyleId>
              </a:tblPr>
              <a:tblGrid>
                <a:gridCol w="3413192"/>
                <a:gridCol w="3139536"/>
                <a:gridCol w="2088232"/>
              </a:tblGrid>
              <a:tr h="252000">
                <a:tc>
                  <a:txBody>
                    <a:bodyPr/>
                    <a:lstStyle/>
                    <a:p>
                      <a:pPr algn="ctr"/>
                      <a:r>
                        <a:rPr lang="ru-RU" sz="1500" b="1" kern="1200" dirty="0" smtClean="0">
                          <a:solidFill>
                            <a:schemeClr val="tx1"/>
                          </a:solidFill>
                          <a:effectLst/>
                        </a:rPr>
                        <a:t>Мф. 26</a:t>
                      </a:r>
                      <a:r>
                        <a:rPr lang="ru-RU" sz="1500" b="1" kern="1200" dirty="0" smtClean="0">
                          <a:solidFill>
                            <a:schemeClr val="tx1"/>
                          </a:solidFill>
                          <a:effectLst/>
                        </a:rPr>
                        <a:t>, 62-68 </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Мк</a:t>
                      </a:r>
                      <a:r>
                        <a:rPr lang="ru-RU" sz="1500" b="1" dirty="0" smtClean="0">
                          <a:solidFill>
                            <a:schemeClr val="tx1"/>
                          </a:solidFill>
                        </a:rPr>
                        <a:t>. 14, </a:t>
                      </a:r>
                      <a:r>
                        <a:rPr lang="ru-RU" sz="1500" b="1" dirty="0" smtClean="0">
                          <a:solidFill>
                            <a:schemeClr val="tx1"/>
                          </a:solidFill>
                        </a:rPr>
                        <a:t>60-65</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Лк</a:t>
                      </a:r>
                      <a:r>
                        <a:rPr lang="ru-RU" sz="1500" b="1" dirty="0" smtClean="0">
                          <a:solidFill>
                            <a:schemeClr val="tx1"/>
                          </a:solidFill>
                        </a:rPr>
                        <a:t>. 22, </a:t>
                      </a:r>
                      <a:r>
                        <a:rPr lang="ru-RU" sz="1500" b="1" dirty="0" smtClean="0">
                          <a:solidFill>
                            <a:schemeClr val="tx1"/>
                          </a:solidFill>
                        </a:rPr>
                        <a:t>63-65</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62. И, встав, первосвященник сказал Ему: что же ничего не отвечаешь? что они против Тебя свидетельствуют? </a:t>
                      </a:r>
                    </a:p>
                    <a:p>
                      <a:r>
                        <a:rPr lang="ru-RU" sz="1500" b="1" dirty="0" smtClean="0">
                          <a:solidFill>
                            <a:schemeClr val="tx1"/>
                          </a:solidFill>
                        </a:rPr>
                        <a:t>63. Иисус молчал. И первосвященник сказал Ему: </a:t>
                      </a:r>
                      <a:r>
                        <a:rPr lang="ru-RU" sz="1500" b="1" dirty="0" smtClean="0">
                          <a:solidFill>
                            <a:srgbClr val="00B0F0"/>
                          </a:solidFill>
                        </a:rPr>
                        <a:t>заклинаю Тебя Богом живым</a:t>
                      </a:r>
                      <a:r>
                        <a:rPr lang="ru-RU" sz="1500" b="1" dirty="0" smtClean="0">
                          <a:solidFill>
                            <a:schemeClr val="tx1"/>
                          </a:solidFill>
                        </a:rPr>
                        <a:t>, скажи нам, Ты ли Христос, Сын Божий? </a:t>
                      </a:r>
                    </a:p>
                    <a:p>
                      <a:r>
                        <a:rPr lang="ru-RU" sz="1500" b="1" dirty="0" smtClean="0">
                          <a:solidFill>
                            <a:schemeClr val="tx1"/>
                          </a:solidFill>
                        </a:rPr>
                        <a:t>64. Иисус говорит ему: </a:t>
                      </a:r>
                      <a:r>
                        <a:rPr lang="ru-RU" sz="1500" b="1" dirty="0" smtClean="0">
                          <a:solidFill>
                            <a:srgbClr val="7030A0"/>
                          </a:solidFill>
                        </a:rPr>
                        <a:t>ты сказал</a:t>
                      </a:r>
                      <a:r>
                        <a:rPr lang="ru-RU" sz="1500" b="1" dirty="0" smtClean="0">
                          <a:solidFill>
                            <a:schemeClr val="tx1"/>
                          </a:solidFill>
                        </a:rPr>
                        <a:t>; даже сказываю вам: </a:t>
                      </a:r>
                      <a:r>
                        <a:rPr lang="ru-RU" sz="1500" b="1" dirty="0" smtClean="0">
                          <a:solidFill>
                            <a:srgbClr val="7030A0"/>
                          </a:solidFill>
                        </a:rPr>
                        <a:t>отныне узрите Сына Человеческого, сидящего одесную силы и грядущего на облаках небесных</a:t>
                      </a:r>
                      <a:r>
                        <a:rPr lang="ru-RU" sz="1500" b="1" dirty="0" smtClean="0">
                          <a:solidFill>
                            <a:schemeClr val="tx1"/>
                          </a:solidFill>
                        </a:rPr>
                        <a:t>. </a:t>
                      </a:r>
                    </a:p>
                    <a:p>
                      <a:r>
                        <a:rPr lang="ru-RU" sz="1500" b="1" dirty="0" smtClean="0">
                          <a:solidFill>
                            <a:schemeClr val="tx1"/>
                          </a:solidFill>
                        </a:rPr>
                        <a:t>65. Тогда первосвященник разодрал одежды свои и сказал: Он богохульствует! на что еще нам свидетелей? вот, теперь вы слышали богохульство Его! </a:t>
                      </a:r>
                    </a:p>
                    <a:p>
                      <a:r>
                        <a:rPr lang="ru-RU" sz="1500" b="1" dirty="0" smtClean="0">
                          <a:solidFill>
                            <a:schemeClr val="tx1"/>
                          </a:solidFill>
                        </a:rPr>
                        <a:t>66. как вам кажется? Они же сказали в ответ: повинен смерти. </a:t>
                      </a:r>
                    </a:p>
                    <a:p>
                      <a:r>
                        <a:rPr lang="ru-RU" sz="1500" b="1" dirty="0" smtClean="0">
                          <a:solidFill>
                            <a:schemeClr val="tx1"/>
                          </a:solidFill>
                        </a:rPr>
                        <a:t>67. Тогда плевали Ему в лице и заушали Его; другие же ударяли Его по ланитам </a:t>
                      </a:r>
                    </a:p>
                    <a:p>
                      <a:r>
                        <a:rPr lang="ru-RU" sz="1500" b="1" dirty="0" smtClean="0">
                          <a:solidFill>
                            <a:schemeClr val="tx1"/>
                          </a:solidFill>
                        </a:rPr>
                        <a:t>68. и говорили: прореки нам, Христос, кто ударил Тебя?</a:t>
                      </a:r>
                    </a:p>
                  </a:txBody>
                  <a:tcPr marL="18000" marR="18000" marT="18000" marB="18000"/>
                </a:tc>
                <a:tc>
                  <a:txBody>
                    <a:bodyPr/>
                    <a:lstStyle/>
                    <a:p>
                      <a:r>
                        <a:rPr lang="ru-RU" sz="1500" b="1" dirty="0" smtClean="0">
                          <a:solidFill>
                            <a:schemeClr val="tx1"/>
                          </a:solidFill>
                        </a:rPr>
                        <a:t>60. Тогда первосвященник стал посреди и спросил Иисуса: что Ты ничего не отвечаешь? что они против Тебя свидетельствуют? </a:t>
                      </a:r>
                    </a:p>
                    <a:p>
                      <a:r>
                        <a:rPr lang="ru-RU" sz="1500" b="1" dirty="0" smtClean="0">
                          <a:solidFill>
                            <a:schemeClr val="tx1"/>
                          </a:solidFill>
                        </a:rPr>
                        <a:t>61. Но Он молчал и не отвечал ничего. Опять первосвященник спросил Его и сказал Ему: Ты ли Христос, Сын Благословенного? </a:t>
                      </a:r>
                    </a:p>
                    <a:p>
                      <a:r>
                        <a:rPr lang="ru-RU" sz="1500" b="1" dirty="0" smtClean="0">
                          <a:solidFill>
                            <a:schemeClr val="tx1"/>
                          </a:solidFill>
                        </a:rPr>
                        <a:t>62. Иисус сказал: </a:t>
                      </a:r>
                      <a:r>
                        <a:rPr lang="ru-RU" sz="1500" b="1" dirty="0" smtClean="0">
                          <a:solidFill>
                            <a:srgbClr val="7030A0"/>
                          </a:solidFill>
                        </a:rPr>
                        <a:t>Я</a:t>
                      </a:r>
                      <a:r>
                        <a:rPr lang="ru-RU" sz="1500" b="1" dirty="0" smtClean="0">
                          <a:solidFill>
                            <a:schemeClr val="tx1"/>
                          </a:solidFill>
                        </a:rPr>
                        <a:t>; и вы узрите Сына Человеческого, сидящего одесную силы и грядущего на облаках небесных. </a:t>
                      </a:r>
                    </a:p>
                    <a:p>
                      <a:r>
                        <a:rPr lang="ru-RU" sz="1500" b="1" dirty="0" smtClean="0">
                          <a:solidFill>
                            <a:schemeClr val="tx1"/>
                          </a:solidFill>
                        </a:rPr>
                        <a:t>63. Тогда первосвященник, разодрав одежды свои, сказал: на что еще нам свидетелей? </a:t>
                      </a:r>
                    </a:p>
                    <a:p>
                      <a:r>
                        <a:rPr lang="ru-RU" sz="1500" b="1" dirty="0" smtClean="0">
                          <a:solidFill>
                            <a:schemeClr val="tx1"/>
                          </a:solidFill>
                        </a:rPr>
                        <a:t>64. Вы слышали богохульство; как вам кажется? Они же все признали Его повинным смерти. </a:t>
                      </a:r>
                    </a:p>
                    <a:p>
                      <a:r>
                        <a:rPr lang="ru-RU" sz="1500" b="1" dirty="0" smtClean="0">
                          <a:solidFill>
                            <a:schemeClr val="tx1"/>
                          </a:solidFill>
                        </a:rPr>
                        <a:t>65. И некоторые начали плевать на Него и, закрывая Ему лице, ударять Его и говорить Ему: прореки. И слуги били Его по ланитам. </a:t>
                      </a:r>
                    </a:p>
                  </a:txBody>
                  <a:tcPr marL="18000" marR="18000" marT="18000" marB="18000"/>
                </a:tc>
                <a:tc>
                  <a:txBody>
                    <a:bodyPr/>
                    <a:lstStyle/>
                    <a:p>
                      <a:endParaRPr lang="ru-RU" sz="1500" b="1" dirty="0" smtClean="0">
                        <a:solidFill>
                          <a:schemeClr val="tx1"/>
                        </a:solidFill>
                      </a:endParaRPr>
                    </a:p>
                    <a:p>
                      <a:endParaRPr lang="ru-RU" sz="1500" b="1" dirty="0" smtClean="0">
                        <a:solidFill>
                          <a:schemeClr val="tx1"/>
                        </a:solidFill>
                      </a:endParaRPr>
                    </a:p>
                    <a:p>
                      <a:endParaRPr lang="ru-RU" sz="1500" b="1" dirty="0" smtClean="0">
                        <a:solidFill>
                          <a:schemeClr val="tx1"/>
                        </a:solidFill>
                      </a:endParaRPr>
                    </a:p>
                    <a:p>
                      <a:endParaRPr lang="ru-RU" sz="1500" b="1" dirty="0" smtClean="0">
                        <a:solidFill>
                          <a:schemeClr val="tx1"/>
                        </a:solidFill>
                      </a:endParaRPr>
                    </a:p>
                    <a:p>
                      <a:endParaRPr lang="ru-RU" sz="1500" b="1" dirty="0" smtClean="0">
                        <a:solidFill>
                          <a:schemeClr val="tx1"/>
                        </a:solidFill>
                      </a:endParaRPr>
                    </a:p>
                    <a:p>
                      <a:endParaRPr lang="ru-RU" sz="1500" b="1" dirty="0" smtClean="0">
                        <a:solidFill>
                          <a:schemeClr val="tx1"/>
                        </a:solidFill>
                      </a:endParaRPr>
                    </a:p>
                    <a:p>
                      <a:endParaRPr lang="ru-RU" sz="1500" b="1" dirty="0" smtClean="0">
                        <a:solidFill>
                          <a:schemeClr val="tx1"/>
                        </a:solidFill>
                      </a:endParaRPr>
                    </a:p>
                    <a:p>
                      <a:endParaRPr lang="ru-RU" sz="1500" b="1" dirty="0" smtClean="0">
                        <a:solidFill>
                          <a:schemeClr val="tx1"/>
                        </a:solidFill>
                      </a:endParaRPr>
                    </a:p>
                    <a:p>
                      <a:endParaRPr lang="ru-RU" sz="1500" b="1" dirty="0" smtClean="0">
                        <a:solidFill>
                          <a:schemeClr val="tx1"/>
                        </a:solidFill>
                      </a:endParaRPr>
                    </a:p>
                    <a:p>
                      <a:endParaRPr lang="ru-RU" sz="1500" b="1" dirty="0" smtClean="0">
                        <a:solidFill>
                          <a:schemeClr val="tx1"/>
                        </a:solidFill>
                      </a:endParaRPr>
                    </a:p>
                    <a:p>
                      <a:endParaRPr lang="ru-RU" sz="1500" b="1" dirty="0" smtClean="0">
                        <a:solidFill>
                          <a:schemeClr val="tx1"/>
                        </a:solidFill>
                      </a:endParaRPr>
                    </a:p>
                    <a:p>
                      <a:r>
                        <a:rPr lang="ru-RU" sz="1500" b="1" dirty="0" smtClean="0">
                          <a:solidFill>
                            <a:schemeClr val="tx1"/>
                          </a:solidFill>
                        </a:rPr>
                        <a:t>63. Люди, державшие Иисуса, ругались над Ним и били Его; </a:t>
                      </a:r>
                    </a:p>
                    <a:p>
                      <a:r>
                        <a:rPr lang="ru-RU" sz="1500" b="1" dirty="0" smtClean="0">
                          <a:solidFill>
                            <a:schemeClr val="tx1"/>
                          </a:solidFill>
                        </a:rPr>
                        <a:t>64. и, закрыв Его, ударяли Его по лицу и спрашивали Его: прореки, кто ударил Тебя? </a:t>
                      </a:r>
                    </a:p>
                    <a:p>
                      <a:r>
                        <a:rPr lang="ru-RU" sz="1500" b="1" dirty="0" smtClean="0">
                          <a:solidFill>
                            <a:schemeClr val="tx1"/>
                          </a:solidFill>
                        </a:rPr>
                        <a:t>65. И много иных хулений произносили против Него. </a:t>
                      </a:r>
                      <a:endParaRPr lang="ru-RU" sz="1500" b="1" dirty="0">
                        <a:solidFill>
                          <a:schemeClr val="tx1"/>
                        </a:solidFill>
                      </a:endParaRPr>
                    </a:p>
                  </a:txBody>
                  <a:tcPr marL="18000" marR="18000" marT="18000" marB="18000"/>
                </a:tc>
              </a:tr>
            </a:tbl>
          </a:graphicData>
        </a:graphic>
      </p:graphicFrame>
      <p:sp>
        <p:nvSpPr>
          <p:cNvPr id="7" name="Скругленный прямоугольник 6"/>
          <p:cNvSpPr/>
          <p:nvPr/>
        </p:nvSpPr>
        <p:spPr>
          <a:xfrm>
            <a:off x="251520" y="4797152"/>
            <a:ext cx="8640960" cy="1512168"/>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«В Талмуде имеется указание, что в уголовных делах окончательное произнесение приговора должно следовать не ранее, как на другой день после начала суда. Ни </a:t>
            </a:r>
            <a:r>
              <a:rPr lang="ru-RU" sz="1600" b="1" i="1" dirty="0" err="1">
                <a:solidFill>
                  <a:schemeClr val="tx1"/>
                </a:solidFill>
              </a:rPr>
              <a:t>Каиафа</a:t>
            </a:r>
            <a:r>
              <a:rPr lang="ru-RU" sz="1600" b="1" i="1" dirty="0">
                <a:solidFill>
                  <a:schemeClr val="tx1"/>
                </a:solidFill>
              </a:rPr>
              <a:t>, ни синедрион не хотели </a:t>
            </a:r>
            <a:r>
              <a:rPr lang="ru-RU" sz="1600" b="1" i="1" dirty="0" smtClean="0">
                <a:solidFill>
                  <a:schemeClr val="tx1"/>
                </a:solidFill>
              </a:rPr>
              <a:t>надолго </a:t>
            </a:r>
            <a:r>
              <a:rPr lang="ru-RU" sz="1600" b="1" i="1" dirty="0">
                <a:solidFill>
                  <a:schemeClr val="tx1"/>
                </a:solidFill>
              </a:rPr>
              <a:t>откладывать окончательное осуждение Иисуса, так как такая отсрочка могла вызвать замешательство в народе, и все планы их могли расстроиться. Но форму вторичного суда надо было соблюсти. </a:t>
            </a:r>
            <a:r>
              <a:rPr lang="ru-RU" sz="1600" b="1" i="1" dirty="0" smtClean="0">
                <a:solidFill>
                  <a:schemeClr val="tx1"/>
                </a:solidFill>
              </a:rPr>
              <a:t>Поэтому </a:t>
            </a:r>
            <a:r>
              <a:rPr lang="ru-RU" sz="1600" b="1" i="1" dirty="0">
                <a:solidFill>
                  <a:schemeClr val="tx1"/>
                </a:solidFill>
              </a:rPr>
              <a:t>члены синедриона решили разойтись по домам, но на рассвете вновь </a:t>
            </a:r>
            <a:r>
              <a:rPr lang="ru-RU" sz="1600" b="1" i="1" dirty="0" smtClean="0">
                <a:solidFill>
                  <a:schemeClr val="tx1"/>
                </a:solidFill>
              </a:rPr>
              <a:t>собраться».</a:t>
            </a:r>
            <a:endParaRPr lang="ru-RU" sz="1600" b="1" i="1" dirty="0">
              <a:solidFill>
                <a:schemeClr val="tx1"/>
              </a:solidFill>
            </a:endParaRPr>
          </a:p>
        </p:txBody>
      </p:sp>
      <p:sp>
        <p:nvSpPr>
          <p:cNvPr id="6" name="Скругленный прямоугольник 5"/>
          <p:cNvSpPr/>
          <p:nvPr/>
        </p:nvSpPr>
        <p:spPr>
          <a:xfrm>
            <a:off x="251520" y="4221088"/>
            <a:ext cx="8640960" cy="230425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Глатков</a:t>
            </a:r>
            <a:r>
              <a:rPr lang="ru-RU" sz="1500" b="1" dirty="0">
                <a:solidFill>
                  <a:schemeClr val="tx1"/>
                </a:solidFill>
              </a:rPr>
              <a:t>: </a:t>
            </a:r>
            <a:r>
              <a:rPr lang="ru-RU" sz="1500" b="1" i="1" dirty="0">
                <a:solidFill>
                  <a:schemeClr val="tx1"/>
                </a:solidFill>
              </a:rPr>
              <a:t>«В чем же состояло это богохульство? Не в том ли, что Иисус подтвердил теперь раньше сказанное Им, что Он действительно Мессия? Да ведь евреи ожидали пришествия Мессии; ведь Мессия должен был </a:t>
            </a:r>
            <a:r>
              <a:rPr lang="ru-RU" sz="1500" b="1" i="1" dirty="0" err="1">
                <a:solidFill>
                  <a:schemeClr val="tx1"/>
                </a:solidFill>
              </a:rPr>
              <a:t>придти</a:t>
            </a:r>
            <a:r>
              <a:rPr lang="ru-RU" sz="1500" b="1" i="1" dirty="0">
                <a:solidFill>
                  <a:schemeClr val="tx1"/>
                </a:solidFill>
              </a:rPr>
              <a:t>; в этом не сомневались евреи как народ; в это верили и фарисеи. Нельзя же Самого Мессию судить за то, что Он Мессия? Следовательно, не осуждать Иисуса на смерть надлежало бы суду, если бы он был судом беспристрастным, а исследовать, можно ли, не противореча пророчествам, признать в Иисусе того Мессию, Который должен прийти? Но этот вопрос не занимал теперь нечестивых </a:t>
            </a:r>
            <a:r>
              <a:rPr lang="ru-RU" sz="1500" b="1" i="1" dirty="0" smtClean="0">
                <a:solidFill>
                  <a:schemeClr val="tx1"/>
                </a:solidFill>
              </a:rPr>
              <a:t>судей. </a:t>
            </a:r>
            <a:r>
              <a:rPr lang="ru-RU" sz="1500" b="1" i="1" dirty="0">
                <a:solidFill>
                  <a:schemeClr val="tx1"/>
                </a:solidFill>
              </a:rPr>
              <a:t>Они так привыкли верить в своего, ими же изобретенного Мессию как непобедимого царя земного, покорителя евреям всего мира, что никак не могли даже и подумать, что Мессией может быть бедный и кроткий Галилейский </a:t>
            </a:r>
            <a:r>
              <a:rPr lang="ru-RU" sz="1500" b="1" i="1" dirty="0" smtClean="0">
                <a:solidFill>
                  <a:schemeClr val="tx1"/>
                </a:solidFill>
              </a:rPr>
              <a:t>Учитель».</a:t>
            </a:r>
            <a:endParaRPr lang="ru-RU" sz="1500" b="1" i="1" dirty="0">
              <a:solidFill>
                <a:schemeClr val="tx1"/>
              </a:solidFill>
            </a:endParaRPr>
          </a:p>
        </p:txBody>
      </p:sp>
      <p:sp>
        <p:nvSpPr>
          <p:cNvPr id="5" name="Скругленный прямоугольник 4"/>
          <p:cNvSpPr/>
          <p:nvPr/>
        </p:nvSpPr>
        <p:spPr>
          <a:xfrm>
            <a:off x="251520" y="3284984"/>
            <a:ext cx="8640960" cy="86409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Отселе, т.е. немного спустя. Указывает на время после Воскресения. Узрите Меня, Которого вы теперь убиваете, сидящим одесную силы Божией, или </a:t>
            </a:r>
            <a:r>
              <a:rPr lang="ru-RU" sz="1600" b="1" i="1" dirty="0" err="1">
                <a:solidFill>
                  <a:schemeClr val="tx1"/>
                </a:solidFill>
              </a:rPr>
              <a:t>сопрестольным</a:t>
            </a:r>
            <a:r>
              <a:rPr lang="ru-RU" sz="1600" b="1" i="1" dirty="0">
                <a:solidFill>
                  <a:schemeClr val="tx1"/>
                </a:solidFill>
              </a:rPr>
              <a:t> Богу и Отцу, и во Второе Пришествие грядущим свыше на облаках небесных, как Бога».</a:t>
            </a:r>
          </a:p>
        </p:txBody>
      </p:sp>
      <p:sp>
        <p:nvSpPr>
          <p:cNvPr id="3" name="Скругленный прямоугольник 2"/>
          <p:cNvSpPr/>
          <p:nvPr/>
        </p:nvSpPr>
        <p:spPr>
          <a:xfrm>
            <a:off x="251520" y="2132856"/>
            <a:ext cx="8640960" cy="129614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«Заклинаю Тебя» – это была обычная формула заклинания, когда суд требовал, чтобы обвиняемый непременно отвечал на вопрос обвиняющих и отвечал сущую правду, призывая Бога во свидетели. На такой прямо поставленный, да еще под заклятием вопрос Господь не мог не ответить, тем более, что Ему теперь уже не было никакой надобности скрывать Свое Мессианское Божественное достоинство</a:t>
            </a:r>
            <a:r>
              <a:rPr lang="ru-RU" sz="1600" b="1" i="1" dirty="0" smtClean="0">
                <a:solidFill>
                  <a:schemeClr val="tx1"/>
                </a:solidFill>
              </a:rPr>
              <a:t>».</a:t>
            </a:r>
            <a:endParaRPr lang="ru-RU" sz="1600" b="1" i="1" dirty="0">
              <a:solidFill>
                <a:schemeClr val="tx1"/>
              </a:solidFill>
            </a:endParaRPr>
          </a:p>
        </p:txBody>
      </p:sp>
      <p:sp>
        <p:nvSpPr>
          <p:cNvPr id="2" name="Скругленный прямоугольник 1"/>
          <p:cNvSpPr/>
          <p:nvPr/>
        </p:nvSpPr>
        <p:spPr>
          <a:xfrm>
            <a:off x="251520" y="2420888"/>
            <a:ext cx="8640960" cy="129614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«видя беззаконный суд их, Христос молчал, ибо тех, коих не убеждали знамения, как убедили бы оправдания? Желая вовлечь Христа в богохульство, продолжает архиерей спрашивать Его - для того, чтобы, если Он скажет: «Я Сын Божий», осудить Его, как богохульника, или же, если Он отречется от того, иметь Его свидетелем против Самого </a:t>
            </a:r>
            <a:r>
              <a:rPr lang="ru-RU" sz="1600" b="1" i="1" dirty="0" smtClean="0">
                <a:solidFill>
                  <a:schemeClr val="tx1"/>
                </a:solidFill>
              </a:rPr>
              <a:t>Себя».</a:t>
            </a:r>
            <a:endParaRPr lang="ru-RU" sz="1600" b="1" i="1" dirty="0">
              <a:solidFill>
                <a:schemeClr val="tx1"/>
              </a:solidFill>
            </a:endParaRPr>
          </a:p>
        </p:txBody>
      </p:sp>
    </p:spTree>
    <p:extLst>
      <p:ext uri="{BB962C8B-B14F-4D97-AF65-F5344CB8AC3E}">
        <p14:creationId xmlns:p14="http://schemas.microsoft.com/office/powerpoint/2010/main" val="2209671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5"/>
                                        </p:tgtEl>
                                      </p:cBhvr>
                                    </p:animEffect>
                                    <p:set>
                                      <p:cBhvr>
                                        <p:cTn id="37" dur="1" fill="hold">
                                          <p:stCondLst>
                                            <p:cond delay="499"/>
                                          </p:stCondLst>
                                        </p:cTn>
                                        <p:tgtEl>
                                          <p:spTgt spid="5"/>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6"/>
                                        </p:tgtEl>
                                      </p:cBhvr>
                                    </p:animEffect>
                                    <p:set>
                                      <p:cBhvr>
                                        <p:cTn id="47" dur="1" fill="hold">
                                          <p:stCondLst>
                                            <p:cond delay="499"/>
                                          </p:stCondLst>
                                        </p:cTn>
                                        <p:tgtEl>
                                          <p:spTgt spid="6"/>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down)">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7"/>
                                        </p:tgtEl>
                                      </p:cBhvr>
                                    </p:animEffect>
                                    <p:set>
                                      <p:cBhvr>
                                        <p:cTn id="5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6" grpId="0" animBg="1"/>
      <p:bldP spid="6" grpId="1" animBg="1"/>
      <p:bldP spid="5" grpId="0" animBg="1"/>
      <p:bldP spid="5" grpId="1" animBg="1"/>
      <p:bldP spid="3" grpId="0" animBg="1"/>
      <p:bldP spid="3" grpId="1" animBg="1"/>
      <p:bldP spid="2" grpId="0" animBg="1"/>
      <p:bldP spid="2"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942963670"/>
              </p:ext>
            </p:extLst>
          </p:nvPr>
        </p:nvGraphicFramePr>
        <p:xfrm>
          <a:off x="251520" y="873232"/>
          <a:ext cx="8712968" cy="4644000"/>
        </p:xfrm>
        <a:graphic>
          <a:graphicData uri="http://schemas.openxmlformats.org/drawingml/2006/table">
            <a:tbl>
              <a:tblPr firstRow="1" bandRow="1">
                <a:tableStyleId>{5C22544A-7EE6-4342-B048-85BDC9FD1C3A}</a:tableStyleId>
              </a:tblPr>
              <a:tblGrid>
                <a:gridCol w="1944216"/>
                <a:gridCol w="2304256"/>
                <a:gridCol w="2016224"/>
                <a:gridCol w="2448272"/>
              </a:tblGrid>
              <a:tr h="252000">
                <a:tc>
                  <a:txBody>
                    <a:bodyPr/>
                    <a:lstStyle/>
                    <a:p>
                      <a:pPr algn="ctr"/>
                      <a:r>
                        <a:rPr lang="ru-RU" sz="1500" b="1" kern="1200" dirty="0" smtClean="0">
                          <a:solidFill>
                            <a:schemeClr val="tx1"/>
                          </a:solidFill>
                          <a:effectLst/>
                          <a:latin typeface="+mn-lt"/>
                          <a:ea typeface="+mn-ea"/>
                          <a:cs typeface="+mn-cs"/>
                        </a:rPr>
                        <a:t>Мф. </a:t>
                      </a:r>
                      <a:r>
                        <a:rPr lang="ru-RU" sz="1500" b="1" kern="1200" dirty="0" smtClean="0">
                          <a:solidFill>
                            <a:schemeClr val="tx1"/>
                          </a:solidFill>
                          <a:effectLst/>
                          <a:latin typeface="+mn-lt"/>
                          <a:ea typeface="+mn-ea"/>
                          <a:cs typeface="+mn-cs"/>
                        </a:rPr>
                        <a:t>26,</a:t>
                      </a:r>
                      <a:r>
                        <a:rPr lang="ru-RU" sz="1500" b="1" kern="1200" baseline="0" dirty="0" smtClean="0">
                          <a:solidFill>
                            <a:schemeClr val="tx1"/>
                          </a:solidFill>
                          <a:effectLst/>
                          <a:latin typeface="+mn-lt"/>
                          <a:ea typeface="+mn-ea"/>
                          <a:cs typeface="+mn-cs"/>
                        </a:rPr>
                        <a:t> </a:t>
                      </a:r>
                      <a:r>
                        <a:rPr lang="ru-RU" sz="1500" b="1" kern="1200" dirty="0" smtClean="0">
                          <a:solidFill>
                            <a:schemeClr val="tx1"/>
                          </a:solidFill>
                          <a:effectLst/>
                          <a:latin typeface="+mn-lt"/>
                          <a:ea typeface="+mn-ea"/>
                          <a:cs typeface="+mn-cs"/>
                        </a:rPr>
                        <a:t>69-72</a:t>
                      </a:r>
                      <a:endParaRPr lang="ru-RU" sz="1500" b="1" dirty="0">
                        <a:solidFill>
                          <a:schemeClr val="tx1"/>
                        </a:solidFill>
                      </a:endParaRPr>
                    </a:p>
                  </a:txBody>
                  <a:tcPr marL="18000" marR="18000" marT="18000" marB="18000"/>
                </a:tc>
                <a:tc>
                  <a:txBody>
                    <a:bodyPr/>
                    <a:lstStyle/>
                    <a:p>
                      <a:pPr algn="ctr"/>
                      <a:r>
                        <a:rPr lang="ru-RU" sz="1500" b="1" kern="1200" dirty="0" err="1" smtClean="0">
                          <a:solidFill>
                            <a:schemeClr val="tx1"/>
                          </a:solidFill>
                          <a:effectLst/>
                          <a:latin typeface="+mn-lt"/>
                          <a:ea typeface="+mn-ea"/>
                          <a:cs typeface="+mn-cs"/>
                        </a:rPr>
                        <a:t>Мк</a:t>
                      </a:r>
                      <a:r>
                        <a:rPr lang="ru-RU" sz="1500" b="1" kern="1200" dirty="0" smtClean="0">
                          <a:solidFill>
                            <a:schemeClr val="tx1"/>
                          </a:solidFill>
                          <a:effectLst/>
                          <a:latin typeface="+mn-lt"/>
                          <a:ea typeface="+mn-ea"/>
                          <a:cs typeface="+mn-cs"/>
                        </a:rPr>
                        <a:t>. </a:t>
                      </a:r>
                      <a:r>
                        <a:rPr lang="ru-RU" sz="1500" b="1" kern="1200" dirty="0" smtClean="0">
                          <a:solidFill>
                            <a:schemeClr val="tx1"/>
                          </a:solidFill>
                          <a:effectLst/>
                          <a:latin typeface="+mn-lt"/>
                          <a:ea typeface="+mn-ea"/>
                          <a:cs typeface="+mn-cs"/>
                        </a:rPr>
                        <a:t>14, 66-70</a:t>
                      </a:r>
                      <a:endParaRPr lang="ru-RU" sz="1500" b="1" dirty="0">
                        <a:solidFill>
                          <a:schemeClr val="tx1"/>
                        </a:solidFill>
                      </a:endParaRPr>
                    </a:p>
                  </a:txBody>
                  <a:tcPr marL="18000" marR="18000" marT="18000" marB="18000"/>
                </a:tc>
                <a:tc>
                  <a:txBody>
                    <a:bodyPr/>
                    <a:lstStyle/>
                    <a:p>
                      <a:pPr algn="ctr"/>
                      <a:r>
                        <a:rPr lang="ru-RU" sz="1500" b="1" kern="1200" dirty="0" err="1" smtClean="0">
                          <a:solidFill>
                            <a:schemeClr val="tx1"/>
                          </a:solidFill>
                          <a:effectLst/>
                          <a:latin typeface="+mn-lt"/>
                          <a:ea typeface="+mn-ea"/>
                          <a:cs typeface="+mn-cs"/>
                        </a:rPr>
                        <a:t>Лк</a:t>
                      </a:r>
                      <a:r>
                        <a:rPr lang="ru-RU" sz="1500" b="1" kern="1200" dirty="0" smtClean="0">
                          <a:solidFill>
                            <a:schemeClr val="tx1"/>
                          </a:solidFill>
                          <a:effectLst/>
                          <a:latin typeface="+mn-lt"/>
                          <a:ea typeface="+mn-ea"/>
                          <a:cs typeface="+mn-cs"/>
                        </a:rPr>
                        <a:t>. </a:t>
                      </a:r>
                      <a:r>
                        <a:rPr lang="ru-RU" sz="1500" b="1" kern="1200" dirty="0" smtClean="0">
                          <a:solidFill>
                            <a:schemeClr val="tx1"/>
                          </a:solidFill>
                          <a:effectLst/>
                          <a:latin typeface="+mn-lt"/>
                          <a:ea typeface="+mn-ea"/>
                          <a:cs typeface="+mn-cs"/>
                        </a:rPr>
                        <a:t>22, 55-58</a:t>
                      </a:r>
                      <a:endParaRPr lang="ru-RU" sz="1500" b="1" dirty="0">
                        <a:solidFill>
                          <a:schemeClr val="tx1"/>
                        </a:solidFill>
                      </a:endParaRPr>
                    </a:p>
                  </a:txBody>
                  <a:tcPr marL="18000" marR="18000" marT="18000" marB="18000"/>
                </a:tc>
                <a:tc>
                  <a:txBody>
                    <a:bodyPr/>
                    <a:lstStyle/>
                    <a:p>
                      <a:pPr algn="ctr"/>
                      <a:r>
                        <a:rPr lang="ru-RU" sz="1500" b="1" kern="1200" dirty="0" smtClean="0">
                          <a:solidFill>
                            <a:schemeClr val="tx1"/>
                          </a:solidFill>
                          <a:effectLst/>
                          <a:latin typeface="+mn-lt"/>
                          <a:ea typeface="+mn-ea"/>
                          <a:cs typeface="+mn-cs"/>
                        </a:rPr>
                        <a:t>Ин. </a:t>
                      </a:r>
                      <a:r>
                        <a:rPr lang="ru-RU" sz="1500" b="1" kern="1200" dirty="0" smtClean="0">
                          <a:solidFill>
                            <a:schemeClr val="tx1"/>
                          </a:solidFill>
                          <a:effectLst/>
                          <a:latin typeface="+mn-lt"/>
                          <a:ea typeface="+mn-ea"/>
                          <a:cs typeface="+mn-cs"/>
                        </a:rPr>
                        <a:t>18,</a:t>
                      </a:r>
                      <a:r>
                        <a:rPr lang="ru-RU" sz="1500" b="1" kern="1200" baseline="0" dirty="0" smtClean="0">
                          <a:solidFill>
                            <a:schemeClr val="tx1"/>
                          </a:solidFill>
                          <a:effectLst/>
                          <a:latin typeface="+mn-lt"/>
                          <a:ea typeface="+mn-ea"/>
                          <a:cs typeface="+mn-cs"/>
                        </a:rPr>
                        <a:t> </a:t>
                      </a:r>
                      <a:r>
                        <a:rPr lang="ru-RU" sz="1500" b="1" kern="1200" dirty="0" smtClean="0">
                          <a:solidFill>
                            <a:schemeClr val="tx1"/>
                          </a:solidFill>
                          <a:effectLst/>
                          <a:latin typeface="+mn-lt"/>
                          <a:ea typeface="+mn-ea"/>
                          <a:cs typeface="+mn-cs"/>
                        </a:rPr>
                        <a:t>16-18;25</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69. Петр же сидел вне на дворе. И подошла к нему одна служанка и сказала: </a:t>
                      </a:r>
                      <a:r>
                        <a:rPr lang="ru-RU" sz="1500" b="1" dirty="0" smtClean="0">
                          <a:solidFill>
                            <a:srgbClr val="7030A0"/>
                          </a:solidFill>
                        </a:rPr>
                        <a:t>и ты был с Иисусом Галилеянином</a:t>
                      </a:r>
                      <a:r>
                        <a:rPr lang="ru-RU" sz="1500" b="1" dirty="0" smtClean="0">
                          <a:solidFill>
                            <a:schemeClr val="tx1"/>
                          </a:solidFill>
                        </a:rPr>
                        <a:t>. </a:t>
                      </a:r>
                    </a:p>
                    <a:p>
                      <a:r>
                        <a:rPr lang="ru-RU" sz="1500" b="1" dirty="0" smtClean="0">
                          <a:solidFill>
                            <a:schemeClr val="tx1"/>
                          </a:solidFill>
                        </a:rPr>
                        <a:t>70. Но он отрекся перед всеми, сказав: не знаю, что ты говоришь. </a:t>
                      </a:r>
                    </a:p>
                    <a:p>
                      <a:r>
                        <a:rPr lang="ru-RU" sz="1500" b="1" dirty="0" smtClean="0">
                          <a:solidFill>
                            <a:schemeClr val="tx1"/>
                          </a:solidFill>
                        </a:rPr>
                        <a:t>71. Когда же он </a:t>
                      </a:r>
                      <a:r>
                        <a:rPr lang="ru-RU" sz="1500" b="1" dirty="0" smtClean="0">
                          <a:solidFill>
                            <a:srgbClr val="0070C0"/>
                          </a:solidFill>
                        </a:rPr>
                        <a:t>выходил за ворота</a:t>
                      </a:r>
                      <a:r>
                        <a:rPr lang="ru-RU" sz="1500" b="1" dirty="0" smtClean="0">
                          <a:solidFill>
                            <a:schemeClr val="tx1"/>
                          </a:solidFill>
                        </a:rPr>
                        <a:t>, увидела его </a:t>
                      </a:r>
                      <a:r>
                        <a:rPr lang="ru-RU" sz="1500" b="1" dirty="0" smtClean="0">
                          <a:solidFill>
                            <a:srgbClr val="0070C0"/>
                          </a:solidFill>
                        </a:rPr>
                        <a:t>другая</a:t>
                      </a:r>
                      <a:r>
                        <a:rPr lang="ru-RU" sz="1500" b="1" dirty="0" smtClean="0">
                          <a:solidFill>
                            <a:schemeClr val="tx1"/>
                          </a:solidFill>
                        </a:rPr>
                        <a:t>, и говорит бывшим там: </a:t>
                      </a:r>
                      <a:r>
                        <a:rPr lang="ru-RU" sz="1500" b="1" dirty="0" smtClean="0">
                          <a:solidFill>
                            <a:srgbClr val="0070C0"/>
                          </a:solidFill>
                        </a:rPr>
                        <a:t>и этот был с Иисусом </a:t>
                      </a:r>
                      <a:r>
                        <a:rPr lang="ru-RU" sz="1500" b="1" dirty="0" err="1" smtClean="0">
                          <a:solidFill>
                            <a:srgbClr val="0070C0"/>
                          </a:solidFill>
                        </a:rPr>
                        <a:t>Назореем</a:t>
                      </a:r>
                      <a:r>
                        <a:rPr lang="ru-RU" sz="1500" b="1" dirty="0" smtClean="0">
                          <a:solidFill>
                            <a:schemeClr val="tx1"/>
                          </a:solidFill>
                        </a:rPr>
                        <a:t>. </a:t>
                      </a:r>
                    </a:p>
                    <a:p>
                      <a:r>
                        <a:rPr lang="ru-RU" sz="1500" b="1" dirty="0" smtClean="0">
                          <a:solidFill>
                            <a:schemeClr val="tx1"/>
                          </a:solidFill>
                        </a:rPr>
                        <a:t>72. И он опять отрекся с клятвою, что не знает Сего Человека. </a:t>
                      </a:r>
                    </a:p>
                  </a:txBody>
                  <a:tcPr marL="18000" marR="18000" marT="18000" marB="18000"/>
                </a:tc>
                <a:tc>
                  <a:txBody>
                    <a:bodyPr/>
                    <a:lstStyle/>
                    <a:p>
                      <a:r>
                        <a:rPr lang="ru-RU" sz="1500" b="1" dirty="0" smtClean="0">
                          <a:solidFill>
                            <a:schemeClr val="tx1"/>
                          </a:solidFill>
                        </a:rPr>
                        <a:t>66. Когда Петр был на дворе внизу, пришла одна из служанок первосвященника </a:t>
                      </a:r>
                    </a:p>
                    <a:p>
                      <a:r>
                        <a:rPr lang="ru-RU" sz="1500" b="1" dirty="0" smtClean="0">
                          <a:solidFill>
                            <a:schemeClr val="tx1"/>
                          </a:solidFill>
                        </a:rPr>
                        <a:t>67. и, увидев Петра </a:t>
                      </a:r>
                      <a:r>
                        <a:rPr lang="ru-RU" sz="1500" b="1" dirty="0" smtClean="0">
                          <a:solidFill>
                            <a:srgbClr val="7030A0"/>
                          </a:solidFill>
                        </a:rPr>
                        <a:t>греющегося</a:t>
                      </a:r>
                      <a:r>
                        <a:rPr lang="ru-RU" sz="1500" b="1" dirty="0" smtClean="0">
                          <a:solidFill>
                            <a:schemeClr val="tx1"/>
                          </a:solidFill>
                        </a:rPr>
                        <a:t> и всмотревшись в него, сказала: </a:t>
                      </a:r>
                      <a:r>
                        <a:rPr lang="ru-RU" sz="1500" b="1" dirty="0" smtClean="0">
                          <a:solidFill>
                            <a:srgbClr val="7030A0"/>
                          </a:solidFill>
                        </a:rPr>
                        <a:t>и ты был с Иисусом Назарянином</a:t>
                      </a:r>
                      <a:r>
                        <a:rPr lang="ru-RU" sz="1500" b="1" dirty="0" smtClean="0">
                          <a:solidFill>
                            <a:schemeClr val="tx1"/>
                          </a:solidFill>
                        </a:rPr>
                        <a:t>. </a:t>
                      </a:r>
                    </a:p>
                    <a:p>
                      <a:r>
                        <a:rPr lang="ru-RU" sz="1500" b="1" dirty="0" smtClean="0">
                          <a:solidFill>
                            <a:schemeClr val="tx1"/>
                          </a:solidFill>
                        </a:rPr>
                        <a:t>68. Но он отрекся, сказав: не знаю и не понимаю, что ты говоришь. И вышел вон на передний двор; </a:t>
                      </a:r>
                      <a:r>
                        <a:rPr lang="ru-RU" sz="1500" b="1" dirty="0" smtClean="0">
                          <a:solidFill>
                            <a:srgbClr val="7030A0"/>
                          </a:solidFill>
                        </a:rPr>
                        <a:t>и запел петух</a:t>
                      </a:r>
                      <a:r>
                        <a:rPr lang="ru-RU" sz="1500" b="1" dirty="0" smtClean="0">
                          <a:solidFill>
                            <a:schemeClr val="tx1"/>
                          </a:solidFill>
                        </a:rPr>
                        <a:t>. </a:t>
                      </a:r>
                    </a:p>
                    <a:p>
                      <a:r>
                        <a:rPr lang="ru-RU" sz="1500" b="1" dirty="0" smtClean="0">
                          <a:solidFill>
                            <a:schemeClr val="tx1"/>
                          </a:solidFill>
                        </a:rPr>
                        <a:t>69. Служанка, увидев его </a:t>
                      </a:r>
                      <a:r>
                        <a:rPr lang="ru-RU" sz="1500" b="1" dirty="0" smtClean="0">
                          <a:solidFill>
                            <a:srgbClr val="0070C0"/>
                          </a:solidFill>
                        </a:rPr>
                        <a:t>опять</a:t>
                      </a:r>
                      <a:r>
                        <a:rPr lang="ru-RU" sz="1500" b="1" dirty="0" smtClean="0">
                          <a:solidFill>
                            <a:schemeClr val="tx1"/>
                          </a:solidFill>
                        </a:rPr>
                        <a:t>, начала говорить стоявшим тут: </a:t>
                      </a:r>
                      <a:r>
                        <a:rPr lang="ru-RU" sz="1500" b="1" dirty="0" smtClean="0">
                          <a:solidFill>
                            <a:srgbClr val="0070C0"/>
                          </a:solidFill>
                        </a:rPr>
                        <a:t>этот из них. </a:t>
                      </a:r>
                    </a:p>
                    <a:p>
                      <a:r>
                        <a:rPr lang="ru-RU" sz="1500" b="1" dirty="0" smtClean="0">
                          <a:solidFill>
                            <a:schemeClr val="tx1"/>
                          </a:solidFill>
                        </a:rPr>
                        <a:t>70. Он опять отрекся.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55. Когда они развели огонь среди двора и сели вместе, сел и Петр между ними. </a:t>
                      </a:r>
                    </a:p>
                    <a:p>
                      <a:r>
                        <a:rPr lang="ru-RU" sz="1500" b="1" dirty="0" smtClean="0">
                          <a:solidFill>
                            <a:schemeClr val="tx1"/>
                          </a:solidFill>
                        </a:rPr>
                        <a:t>56. Одна служанка, увидев его </a:t>
                      </a:r>
                      <a:r>
                        <a:rPr lang="ru-RU" sz="1500" b="1" dirty="0" smtClean="0">
                          <a:solidFill>
                            <a:srgbClr val="7030A0"/>
                          </a:solidFill>
                        </a:rPr>
                        <a:t>сидящего у огня</a:t>
                      </a:r>
                      <a:r>
                        <a:rPr lang="ru-RU" sz="1500" b="1" dirty="0" smtClean="0">
                          <a:solidFill>
                            <a:schemeClr val="tx1"/>
                          </a:solidFill>
                        </a:rPr>
                        <a:t> и всмотревшись в него, сказала: </a:t>
                      </a:r>
                      <a:r>
                        <a:rPr lang="ru-RU" sz="1500" b="1" dirty="0" smtClean="0">
                          <a:solidFill>
                            <a:srgbClr val="7030A0"/>
                          </a:solidFill>
                        </a:rPr>
                        <a:t>и этот был с Ним. </a:t>
                      </a:r>
                    </a:p>
                    <a:p>
                      <a:r>
                        <a:rPr lang="ru-RU" sz="1500" b="1" dirty="0" smtClean="0">
                          <a:solidFill>
                            <a:schemeClr val="tx1"/>
                          </a:solidFill>
                        </a:rPr>
                        <a:t>57. Но он отрекся от Него, сказав женщине: я не знаю Его. </a:t>
                      </a:r>
                    </a:p>
                    <a:p>
                      <a:r>
                        <a:rPr lang="ru-RU" sz="1500" b="1" dirty="0" smtClean="0">
                          <a:solidFill>
                            <a:schemeClr val="tx1"/>
                          </a:solidFill>
                        </a:rPr>
                        <a:t>58. Вскоре потом другой, увидев его, сказал: </a:t>
                      </a:r>
                      <a:r>
                        <a:rPr lang="ru-RU" sz="1500" b="1" dirty="0" smtClean="0">
                          <a:solidFill>
                            <a:srgbClr val="0070C0"/>
                          </a:solidFill>
                        </a:rPr>
                        <a:t>и ты из них</a:t>
                      </a:r>
                      <a:r>
                        <a:rPr lang="ru-RU" sz="1500" b="1" dirty="0" smtClean="0">
                          <a:solidFill>
                            <a:schemeClr val="tx1"/>
                          </a:solidFill>
                        </a:rPr>
                        <a:t>. Но Петр сказал этому человеку: нет! </a:t>
                      </a:r>
                    </a:p>
                    <a:p>
                      <a:endParaRPr lang="ru-RU" sz="1500" b="1" dirty="0">
                        <a:solidFill>
                          <a:schemeClr val="tx1"/>
                        </a:solidFill>
                      </a:endParaRPr>
                    </a:p>
                  </a:txBody>
                  <a:tcPr marL="18000" marR="18000" marT="18000" marB="18000"/>
                </a:tc>
                <a:tc>
                  <a:txBody>
                    <a:bodyPr/>
                    <a:lstStyle/>
                    <a:p>
                      <a:r>
                        <a:rPr lang="ru-RU" sz="1500" b="1" dirty="0" smtClean="0">
                          <a:solidFill>
                            <a:schemeClr val="tx1"/>
                          </a:solidFill>
                        </a:rPr>
                        <a:t>16. А Петр стоял вне за дверями. Потом другой ученик, который был знаком первосвященнику, вышел, и сказал </a:t>
                      </a:r>
                      <a:r>
                        <a:rPr lang="ru-RU" sz="1500" b="1" dirty="0" err="1" smtClean="0">
                          <a:solidFill>
                            <a:schemeClr val="tx1"/>
                          </a:solidFill>
                        </a:rPr>
                        <a:t>придвернице</a:t>
                      </a:r>
                      <a:r>
                        <a:rPr lang="ru-RU" sz="1500" b="1" dirty="0" smtClean="0">
                          <a:solidFill>
                            <a:schemeClr val="tx1"/>
                          </a:solidFill>
                        </a:rPr>
                        <a:t>, и ввел Петра. </a:t>
                      </a:r>
                    </a:p>
                    <a:p>
                      <a:r>
                        <a:rPr lang="ru-RU" sz="1500" b="1" dirty="0" smtClean="0">
                          <a:solidFill>
                            <a:schemeClr val="tx1"/>
                          </a:solidFill>
                        </a:rPr>
                        <a:t>17. Тут раба </a:t>
                      </a:r>
                      <a:r>
                        <a:rPr lang="ru-RU" sz="1500" b="1" dirty="0" err="1" smtClean="0">
                          <a:solidFill>
                            <a:schemeClr val="tx1"/>
                          </a:solidFill>
                        </a:rPr>
                        <a:t>придверница</a:t>
                      </a:r>
                      <a:r>
                        <a:rPr lang="ru-RU" sz="1500" b="1" dirty="0" smtClean="0">
                          <a:solidFill>
                            <a:schemeClr val="tx1"/>
                          </a:solidFill>
                        </a:rPr>
                        <a:t> говорит Петру: </a:t>
                      </a:r>
                      <a:r>
                        <a:rPr lang="ru-RU" sz="1500" b="1" dirty="0" smtClean="0">
                          <a:solidFill>
                            <a:srgbClr val="7030A0"/>
                          </a:solidFill>
                        </a:rPr>
                        <a:t>и ты не из учеников ли Этого Человека?</a:t>
                      </a:r>
                      <a:r>
                        <a:rPr lang="ru-RU" sz="1500" b="1" dirty="0" smtClean="0">
                          <a:solidFill>
                            <a:schemeClr val="tx1"/>
                          </a:solidFill>
                        </a:rPr>
                        <a:t> Он сказал: нет. </a:t>
                      </a:r>
                    </a:p>
                    <a:p>
                      <a:r>
                        <a:rPr lang="ru-RU" sz="1500" b="1" dirty="0" smtClean="0">
                          <a:solidFill>
                            <a:schemeClr val="tx1"/>
                          </a:solidFill>
                        </a:rPr>
                        <a:t>18. Между тем рабы и служители, разведя огонь, потому что было холодно, стояли и грелись. Петр также стоял с ними и грелся. </a:t>
                      </a:r>
                    </a:p>
                    <a:p>
                      <a:r>
                        <a:rPr lang="ru-RU" sz="1500" b="1" dirty="0" smtClean="0">
                          <a:solidFill>
                            <a:schemeClr val="tx1"/>
                          </a:solidFill>
                        </a:rPr>
                        <a:t>25. Симон же Петр </a:t>
                      </a:r>
                      <a:r>
                        <a:rPr lang="ru-RU" sz="1500" b="1" dirty="0" smtClean="0">
                          <a:solidFill>
                            <a:srgbClr val="0070C0"/>
                          </a:solidFill>
                        </a:rPr>
                        <a:t>стоял и грелся</a:t>
                      </a:r>
                      <a:r>
                        <a:rPr lang="ru-RU" sz="1500" b="1" dirty="0" smtClean="0">
                          <a:solidFill>
                            <a:schemeClr val="tx1"/>
                          </a:solidFill>
                        </a:rPr>
                        <a:t>. Тут сказали ему: </a:t>
                      </a:r>
                      <a:r>
                        <a:rPr lang="ru-RU" sz="1500" b="1" dirty="0" smtClean="0">
                          <a:solidFill>
                            <a:srgbClr val="0070C0"/>
                          </a:solidFill>
                        </a:rPr>
                        <a:t>не из учеников ли Его и ты? </a:t>
                      </a:r>
                      <a:r>
                        <a:rPr lang="ru-RU" sz="1500" b="1" dirty="0" smtClean="0">
                          <a:solidFill>
                            <a:schemeClr val="tx1"/>
                          </a:solidFill>
                        </a:rPr>
                        <a:t>Он отрекся и сказал: нет. </a:t>
                      </a:r>
                    </a:p>
                  </a:txBody>
                  <a:tcPr marL="18000" marR="18000" marT="18000" marB="18000"/>
                </a:tc>
              </a:tr>
            </a:tbl>
          </a:graphicData>
        </a:graphic>
      </p:graphicFrame>
      <p:sp>
        <p:nvSpPr>
          <p:cNvPr id="7" name="Скругленный прямоугольник 6"/>
          <p:cNvSpPr/>
          <p:nvPr/>
        </p:nvSpPr>
        <p:spPr>
          <a:xfrm>
            <a:off x="251520" y="5733256"/>
            <a:ext cx="8640960" cy="64807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a:solidFill>
                  <a:schemeClr val="tx1"/>
                </a:solidFill>
              </a:rPr>
              <a:t>: «Быв мучен безмерным страхом, Петр забыл о своих обещаниях и покоряется человеческой немощи, как бы умерши от страха и не зная, что </a:t>
            </a:r>
            <a:r>
              <a:rPr lang="ru-RU" sz="1600" b="1" i="1" dirty="0" smtClean="0">
                <a:solidFill>
                  <a:schemeClr val="tx1"/>
                </a:solidFill>
              </a:rPr>
              <a:t>говорит».</a:t>
            </a:r>
            <a:endParaRPr lang="ru-RU" sz="1600" b="1" i="1" dirty="0">
              <a:solidFill>
                <a:schemeClr val="tx1"/>
              </a:solidFill>
            </a:endParaRPr>
          </a:p>
        </p:txBody>
      </p:sp>
      <p:sp>
        <p:nvSpPr>
          <p:cNvPr id="6" name="Скругленный прямоугольник 5"/>
          <p:cNvSpPr/>
          <p:nvPr/>
        </p:nvSpPr>
        <p:spPr>
          <a:xfrm>
            <a:off x="323528" y="5229200"/>
            <a:ext cx="8568952" cy="115212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«Кого, в самом деле, не привело бы в ярость то, что происходило тогда? И однако ученик, побежденный страхом, не только не показывает никакого негодования, но и отрекается, не сносит угрозы бедной, бессильной служанки. И не однажды, но и в другой и третий раз отрекается, и в короткое время, и не пред судьями».</a:t>
            </a:r>
          </a:p>
        </p:txBody>
      </p:sp>
      <p:sp>
        <p:nvSpPr>
          <p:cNvPr id="4" name="Скругленный прямоугольник 3"/>
          <p:cNvSpPr/>
          <p:nvPr/>
        </p:nvSpPr>
        <p:spPr>
          <a:xfrm>
            <a:off x="1763688" y="260648"/>
            <a:ext cx="5472608"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Первое и второе отречение ап. Петра</a:t>
            </a:r>
            <a:endParaRPr lang="ru-RU" sz="2400" dirty="0">
              <a:solidFill>
                <a:schemeClr val="tx1"/>
              </a:solidFill>
            </a:endParaRPr>
          </a:p>
        </p:txBody>
      </p:sp>
      <p:sp>
        <p:nvSpPr>
          <p:cNvPr id="2" name="Скругленный прямоугольник 1"/>
          <p:cNvSpPr/>
          <p:nvPr/>
        </p:nvSpPr>
        <p:spPr>
          <a:xfrm>
            <a:off x="1907704" y="5733256"/>
            <a:ext cx="5400600" cy="36004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Первое отречение началось у </a:t>
            </a:r>
            <a:r>
              <a:rPr lang="ru-RU" sz="1600" b="1" dirty="0">
                <a:solidFill>
                  <a:schemeClr val="tx1"/>
                </a:solidFill>
              </a:rPr>
              <a:t>ворот и </a:t>
            </a:r>
            <a:r>
              <a:rPr lang="ru-RU" sz="1600" b="1" dirty="0" smtClean="0">
                <a:solidFill>
                  <a:schemeClr val="tx1"/>
                </a:solidFill>
              </a:rPr>
              <a:t>закончилось </a:t>
            </a:r>
            <a:r>
              <a:rPr lang="ru-RU" sz="1600" b="1" dirty="0">
                <a:solidFill>
                  <a:schemeClr val="tx1"/>
                </a:solidFill>
              </a:rPr>
              <a:t>у огня</a:t>
            </a:r>
            <a:r>
              <a:rPr lang="ru-RU" sz="1600" dirty="0">
                <a:solidFill>
                  <a:schemeClr val="tx1"/>
                </a:solidFill>
              </a:rPr>
              <a:t>.</a:t>
            </a:r>
            <a:endParaRPr lang="ru-RU" sz="1600" dirty="0">
              <a:solidFill>
                <a:schemeClr val="tx1"/>
              </a:solidFill>
            </a:endParaRPr>
          </a:p>
        </p:txBody>
      </p:sp>
      <p:sp>
        <p:nvSpPr>
          <p:cNvPr id="3" name="Скругленный прямоугольник 2"/>
          <p:cNvSpPr/>
          <p:nvPr/>
        </p:nvSpPr>
        <p:spPr>
          <a:xfrm>
            <a:off x="395536" y="6237312"/>
            <a:ext cx="8424936" cy="50405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В</a:t>
            </a:r>
            <a:r>
              <a:rPr lang="ru-RU" sz="1600" b="1" dirty="0" smtClean="0">
                <a:solidFill>
                  <a:schemeClr val="tx1"/>
                </a:solidFill>
              </a:rPr>
              <a:t>торое отречение произошло как </a:t>
            </a:r>
            <a:r>
              <a:rPr lang="ru-RU" sz="1600" b="1" dirty="0">
                <a:solidFill>
                  <a:schemeClr val="tx1"/>
                </a:solidFill>
              </a:rPr>
              <a:t>раз в то время, когда Иисуса от Анны вели к </a:t>
            </a:r>
            <a:r>
              <a:rPr lang="ru-RU" sz="1600" b="1" dirty="0" err="1">
                <a:solidFill>
                  <a:schemeClr val="tx1"/>
                </a:solidFill>
              </a:rPr>
              <a:t>Каиафе</a:t>
            </a:r>
            <a:r>
              <a:rPr lang="ru-RU" sz="1600" b="1" dirty="0">
                <a:solidFill>
                  <a:schemeClr val="tx1"/>
                </a:solidFill>
              </a:rPr>
              <a:t>, как можно думать на основании 24 и 25 ст. 18 гл. от Иоанна.</a:t>
            </a:r>
            <a:endParaRPr lang="ru-RU" sz="1600" b="1" dirty="0">
              <a:solidFill>
                <a:schemeClr val="tx1"/>
              </a:solidFill>
            </a:endParaRPr>
          </a:p>
        </p:txBody>
      </p:sp>
    </p:spTree>
    <p:extLst>
      <p:ext uri="{BB962C8B-B14F-4D97-AF65-F5344CB8AC3E}">
        <p14:creationId xmlns:p14="http://schemas.microsoft.com/office/powerpoint/2010/main" val="834462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7"/>
                                        </p:tgtEl>
                                      </p:cBhvr>
                                    </p:animEffect>
                                    <p:set>
                                      <p:cBhvr>
                                        <p:cTn id="29" dur="1" fill="hold">
                                          <p:stCondLst>
                                            <p:cond delay="499"/>
                                          </p:stCondLst>
                                        </p:cTn>
                                        <p:tgtEl>
                                          <p:spTgt spid="7"/>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wipe(down)">
                                      <p:cBhvr>
                                        <p:cTn id="34" dur="500"/>
                                        <p:tgtEl>
                                          <p:spTgt spid="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down)">
                                      <p:cBhvr>
                                        <p:cTn id="39" dur="500"/>
                                        <p:tgtEl>
                                          <p:spTgt spid="3"/>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grpId="1" nodeType="clickEffect">
                                  <p:stCondLst>
                                    <p:cond delay="0"/>
                                  </p:stCondLst>
                                  <p:childTnLst>
                                    <p:animEffect transition="out" filter="fade">
                                      <p:cBhvr>
                                        <p:cTn id="43" dur="500"/>
                                        <p:tgtEl>
                                          <p:spTgt spid="2"/>
                                        </p:tgtEl>
                                      </p:cBhvr>
                                    </p:animEffect>
                                    <p:set>
                                      <p:cBhvr>
                                        <p:cTn id="44" dur="1" fill="hold">
                                          <p:stCondLst>
                                            <p:cond delay="499"/>
                                          </p:stCondLst>
                                        </p:cTn>
                                        <p:tgtEl>
                                          <p:spTgt spid="2"/>
                                        </p:tgtEl>
                                        <p:attrNameLst>
                                          <p:attrName>style.visibility</p:attrName>
                                        </p:attrNameLst>
                                      </p:cBhvr>
                                      <p:to>
                                        <p:strVal val="hidden"/>
                                      </p:to>
                                    </p:set>
                                  </p:childTnLst>
                                </p:cTn>
                              </p:par>
                              <p:par>
                                <p:cTn id="45" presetID="10" presetClass="exit" presetSubtype="0" fill="hold" grpId="1" nodeType="withEffect">
                                  <p:stCondLst>
                                    <p:cond delay="0"/>
                                  </p:stCondLst>
                                  <p:childTnLst>
                                    <p:animEffect transition="out" filter="fade">
                                      <p:cBhvr>
                                        <p:cTn id="46" dur="500"/>
                                        <p:tgtEl>
                                          <p:spTgt spid="3"/>
                                        </p:tgtEl>
                                      </p:cBhvr>
                                    </p:animEffect>
                                    <p:set>
                                      <p:cBhvr>
                                        <p:cTn id="47"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6" grpId="0" animBg="1"/>
      <p:bldP spid="6" grpId="1" animBg="1"/>
      <p:bldP spid="4" grpId="0" animBg="1"/>
      <p:bldP spid="2" grpId="0" animBg="1"/>
      <p:bldP spid="2" grpId="1" animBg="1"/>
      <p:bldP spid="3" grpId="0" animBg="1"/>
      <p:bldP spid="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733982438"/>
              </p:ext>
            </p:extLst>
          </p:nvPr>
        </p:nvGraphicFramePr>
        <p:xfrm>
          <a:off x="323528" y="1124744"/>
          <a:ext cx="8496944" cy="4186800"/>
        </p:xfrm>
        <a:graphic>
          <a:graphicData uri="http://schemas.openxmlformats.org/drawingml/2006/table">
            <a:tbl>
              <a:tblPr firstRow="1" bandRow="1">
                <a:tableStyleId>{5C22544A-7EE6-4342-B048-85BDC9FD1C3A}</a:tableStyleId>
              </a:tblPr>
              <a:tblGrid>
                <a:gridCol w="2088232"/>
                <a:gridCol w="2304256"/>
                <a:gridCol w="2520280"/>
                <a:gridCol w="1584176"/>
              </a:tblGrid>
              <a:tr h="252000">
                <a:tc>
                  <a:txBody>
                    <a:bodyPr/>
                    <a:lstStyle/>
                    <a:p>
                      <a:pPr algn="ctr"/>
                      <a:r>
                        <a:rPr lang="ru-RU" sz="1500" b="1" kern="1200" dirty="0" smtClean="0">
                          <a:solidFill>
                            <a:schemeClr val="tx1"/>
                          </a:solidFill>
                          <a:effectLst/>
                          <a:latin typeface="+mn-lt"/>
                          <a:ea typeface="+mn-ea"/>
                          <a:cs typeface="+mn-cs"/>
                        </a:rPr>
                        <a:t>Мф. </a:t>
                      </a:r>
                      <a:r>
                        <a:rPr lang="ru-RU" sz="1500" b="1" kern="1200" dirty="0" smtClean="0">
                          <a:solidFill>
                            <a:schemeClr val="tx1"/>
                          </a:solidFill>
                          <a:effectLst/>
                          <a:latin typeface="+mn-lt"/>
                          <a:ea typeface="+mn-ea"/>
                          <a:cs typeface="+mn-cs"/>
                        </a:rPr>
                        <a:t>26, 73-75</a:t>
                      </a:r>
                      <a:endParaRPr lang="ru-RU" sz="1500" b="1" dirty="0">
                        <a:solidFill>
                          <a:schemeClr val="tx1"/>
                        </a:solidFill>
                      </a:endParaRPr>
                    </a:p>
                  </a:txBody>
                  <a:tcPr marL="18000" marR="18000" marT="18000" marB="18000"/>
                </a:tc>
                <a:tc>
                  <a:txBody>
                    <a:bodyPr/>
                    <a:lstStyle/>
                    <a:p>
                      <a:pPr algn="ctr"/>
                      <a:r>
                        <a:rPr lang="ru-RU" sz="1500" b="1" kern="1200" dirty="0" err="1" smtClean="0">
                          <a:solidFill>
                            <a:schemeClr val="tx1"/>
                          </a:solidFill>
                          <a:effectLst/>
                          <a:latin typeface="+mn-lt"/>
                          <a:ea typeface="+mn-ea"/>
                          <a:cs typeface="+mn-cs"/>
                        </a:rPr>
                        <a:t>Мк</a:t>
                      </a:r>
                      <a:r>
                        <a:rPr lang="ru-RU" sz="1500" b="1" kern="1200" dirty="0" smtClean="0">
                          <a:solidFill>
                            <a:schemeClr val="tx1"/>
                          </a:solidFill>
                          <a:effectLst/>
                          <a:latin typeface="+mn-lt"/>
                          <a:ea typeface="+mn-ea"/>
                          <a:cs typeface="+mn-cs"/>
                        </a:rPr>
                        <a:t>. </a:t>
                      </a:r>
                      <a:r>
                        <a:rPr lang="ru-RU" sz="1500" b="1" kern="1200" dirty="0" smtClean="0">
                          <a:solidFill>
                            <a:schemeClr val="tx1"/>
                          </a:solidFill>
                          <a:effectLst/>
                          <a:latin typeface="+mn-lt"/>
                          <a:ea typeface="+mn-ea"/>
                          <a:cs typeface="+mn-cs"/>
                        </a:rPr>
                        <a:t>14, 70-72</a:t>
                      </a:r>
                      <a:endParaRPr lang="ru-RU" sz="1500" b="1" dirty="0">
                        <a:solidFill>
                          <a:schemeClr val="tx1"/>
                        </a:solidFill>
                      </a:endParaRPr>
                    </a:p>
                  </a:txBody>
                  <a:tcPr marL="18000" marR="18000" marT="18000" marB="18000"/>
                </a:tc>
                <a:tc>
                  <a:txBody>
                    <a:bodyPr/>
                    <a:lstStyle/>
                    <a:p>
                      <a:pPr algn="ctr"/>
                      <a:r>
                        <a:rPr lang="ru-RU" sz="1500" b="1" kern="1200" dirty="0" err="1" smtClean="0">
                          <a:solidFill>
                            <a:schemeClr val="tx1"/>
                          </a:solidFill>
                          <a:effectLst/>
                          <a:latin typeface="+mn-lt"/>
                          <a:ea typeface="+mn-ea"/>
                          <a:cs typeface="+mn-cs"/>
                        </a:rPr>
                        <a:t>Лк</a:t>
                      </a:r>
                      <a:r>
                        <a:rPr lang="ru-RU" sz="1500" b="1" kern="1200" dirty="0" smtClean="0">
                          <a:solidFill>
                            <a:schemeClr val="tx1"/>
                          </a:solidFill>
                          <a:effectLst/>
                          <a:latin typeface="+mn-lt"/>
                          <a:ea typeface="+mn-ea"/>
                          <a:cs typeface="+mn-cs"/>
                        </a:rPr>
                        <a:t>. </a:t>
                      </a:r>
                      <a:r>
                        <a:rPr lang="ru-RU" sz="1500" b="1" kern="1200" dirty="0" smtClean="0">
                          <a:solidFill>
                            <a:schemeClr val="tx1"/>
                          </a:solidFill>
                          <a:effectLst/>
                          <a:latin typeface="+mn-lt"/>
                          <a:ea typeface="+mn-ea"/>
                          <a:cs typeface="+mn-cs"/>
                        </a:rPr>
                        <a:t>22, 59-62</a:t>
                      </a:r>
                      <a:endParaRPr lang="ru-RU" sz="1500" b="1" dirty="0">
                        <a:solidFill>
                          <a:schemeClr val="tx1"/>
                        </a:solidFill>
                      </a:endParaRPr>
                    </a:p>
                  </a:txBody>
                  <a:tcPr marL="18000" marR="18000" marT="18000" marB="18000"/>
                </a:tc>
                <a:tc>
                  <a:txBody>
                    <a:bodyPr/>
                    <a:lstStyle/>
                    <a:p>
                      <a:pPr algn="ctr"/>
                      <a:r>
                        <a:rPr lang="ru-RU" sz="1500" b="1" kern="1200" dirty="0" smtClean="0">
                          <a:solidFill>
                            <a:schemeClr val="tx1"/>
                          </a:solidFill>
                          <a:effectLst/>
                          <a:latin typeface="+mn-lt"/>
                          <a:ea typeface="+mn-ea"/>
                          <a:cs typeface="+mn-cs"/>
                        </a:rPr>
                        <a:t>Ин. </a:t>
                      </a:r>
                      <a:r>
                        <a:rPr lang="ru-RU" sz="1500" b="1" kern="1200" dirty="0" smtClean="0">
                          <a:solidFill>
                            <a:schemeClr val="tx1"/>
                          </a:solidFill>
                          <a:effectLst/>
                          <a:latin typeface="+mn-lt"/>
                          <a:ea typeface="+mn-ea"/>
                          <a:cs typeface="+mn-cs"/>
                        </a:rPr>
                        <a:t>18, 26-27</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73. Немного спустя подошли стоявшие там и сказали Петру: </a:t>
                      </a:r>
                      <a:r>
                        <a:rPr lang="ru-RU" sz="1500" b="1" dirty="0" smtClean="0">
                          <a:solidFill>
                            <a:srgbClr val="00B050"/>
                          </a:solidFill>
                        </a:rPr>
                        <a:t>точно и ты из них, ибо и речь твоя обличает тебя</a:t>
                      </a:r>
                      <a:r>
                        <a:rPr lang="ru-RU" sz="1500" b="1" dirty="0" smtClean="0">
                          <a:solidFill>
                            <a:schemeClr val="tx1"/>
                          </a:solidFill>
                        </a:rPr>
                        <a:t>. </a:t>
                      </a:r>
                    </a:p>
                    <a:p>
                      <a:r>
                        <a:rPr lang="ru-RU" sz="1500" b="1" dirty="0" smtClean="0">
                          <a:solidFill>
                            <a:schemeClr val="tx1"/>
                          </a:solidFill>
                        </a:rPr>
                        <a:t>74. Тогда он начал клясться и божиться, что не знает Сего Человека. И вдруг запел петух. </a:t>
                      </a:r>
                    </a:p>
                    <a:p>
                      <a:r>
                        <a:rPr lang="ru-RU" sz="1500" b="1" dirty="0" smtClean="0">
                          <a:solidFill>
                            <a:schemeClr val="tx1"/>
                          </a:solidFill>
                        </a:rPr>
                        <a:t>75. И вспомнил Петр слово, сказанное ему Иисусом: прежде нежели пропоет петух</a:t>
                      </a:r>
                      <a:r>
                        <a:rPr lang="ru-RU" sz="1500" b="1" dirty="0" smtClean="0">
                          <a:solidFill>
                            <a:srgbClr val="7030A0"/>
                          </a:solidFill>
                        </a:rPr>
                        <a:t>, </a:t>
                      </a:r>
                      <a:r>
                        <a:rPr lang="ru-RU" sz="1500" b="1" dirty="0" smtClean="0">
                          <a:solidFill>
                            <a:schemeClr val="tx1"/>
                          </a:solidFill>
                        </a:rPr>
                        <a:t>трижды отречешься от Меня. И выйдя вон, плакал горько. </a:t>
                      </a:r>
                    </a:p>
                  </a:txBody>
                  <a:tcPr marL="18000" marR="18000" marT="18000" marB="18000"/>
                </a:tc>
                <a:tc>
                  <a:txBody>
                    <a:bodyPr/>
                    <a:lstStyle/>
                    <a:p>
                      <a:r>
                        <a:rPr lang="ru-RU" sz="1500" b="1" dirty="0" smtClean="0">
                          <a:solidFill>
                            <a:schemeClr val="tx1"/>
                          </a:solidFill>
                        </a:rPr>
                        <a:t>Спустя немного, стоявшие тут</a:t>
                      </a:r>
                      <a:r>
                        <a:rPr lang="ru-RU" sz="1500" b="1" dirty="0" smtClean="0">
                          <a:solidFill>
                            <a:srgbClr val="00B050"/>
                          </a:solidFill>
                        </a:rPr>
                        <a:t> </a:t>
                      </a:r>
                      <a:r>
                        <a:rPr lang="ru-RU" sz="1500" b="1" dirty="0" smtClean="0">
                          <a:solidFill>
                            <a:schemeClr val="tx1"/>
                          </a:solidFill>
                        </a:rPr>
                        <a:t>опять стали говорить Петру: </a:t>
                      </a:r>
                      <a:r>
                        <a:rPr lang="ru-RU" sz="1500" b="1" dirty="0" smtClean="0">
                          <a:solidFill>
                            <a:srgbClr val="00B050"/>
                          </a:solidFill>
                        </a:rPr>
                        <a:t>точно ты из них; ибо ты Галилеянин, и наречие твое сходно</a:t>
                      </a:r>
                      <a:r>
                        <a:rPr lang="ru-RU" sz="1500" b="1" dirty="0" smtClean="0">
                          <a:solidFill>
                            <a:schemeClr val="tx1"/>
                          </a:solidFill>
                        </a:rPr>
                        <a:t>. </a:t>
                      </a:r>
                    </a:p>
                    <a:p>
                      <a:r>
                        <a:rPr lang="ru-RU" sz="1500" b="1" dirty="0" smtClean="0">
                          <a:solidFill>
                            <a:schemeClr val="tx1"/>
                          </a:solidFill>
                        </a:rPr>
                        <a:t>71. Он же начал клясться и божиться: не знаю Человека Сего, о Котором говорите. </a:t>
                      </a:r>
                    </a:p>
                    <a:p>
                      <a:r>
                        <a:rPr lang="ru-RU" sz="1500" b="1" dirty="0" smtClean="0">
                          <a:solidFill>
                            <a:schemeClr val="tx1"/>
                          </a:solidFill>
                        </a:rPr>
                        <a:t>72. Тогда петух </a:t>
                      </a:r>
                      <a:r>
                        <a:rPr lang="ru-RU" sz="1500" b="1" dirty="0" smtClean="0">
                          <a:solidFill>
                            <a:srgbClr val="00B050"/>
                          </a:solidFill>
                        </a:rPr>
                        <a:t>запел во второй раз</a:t>
                      </a:r>
                      <a:r>
                        <a:rPr lang="ru-RU" sz="1500" b="1" dirty="0" smtClean="0">
                          <a:solidFill>
                            <a:schemeClr val="tx1"/>
                          </a:solidFill>
                        </a:rPr>
                        <a:t>. И вспомнил Петр слово, сказанное ему Иисусом: прежде нежели петух </a:t>
                      </a:r>
                      <a:r>
                        <a:rPr lang="ru-RU" sz="1500" b="1" dirty="0" smtClean="0">
                          <a:solidFill>
                            <a:srgbClr val="7030A0"/>
                          </a:solidFill>
                        </a:rPr>
                        <a:t>пропоет дважды</a:t>
                      </a:r>
                      <a:r>
                        <a:rPr lang="ru-RU" sz="1500" b="1" dirty="0" smtClean="0">
                          <a:solidFill>
                            <a:schemeClr val="tx1"/>
                          </a:solidFill>
                        </a:rPr>
                        <a:t>, трижды отречешься от Меня; и начал плакать. </a:t>
                      </a:r>
                    </a:p>
                  </a:txBody>
                  <a:tcPr marL="18000" marR="18000" marT="18000" marB="18000"/>
                </a:tc>
                <a:tc>
                  <a:txBody>
                    <a:bodyPr/>
                    <a:lstStyle/>
                    <a:p>
                      <a:r>
                        <a:rPr lang="ru-RU" sz="1500" b="1" dirty="0" smtClean="0">
                          <a:solidFill>
                            <a:schemeClr val="tx1"/>
                          </a:solidFill>
                        </a:rPr>
                        <a:t>59. </a:t>
                      </a:r>
                      <a:r>
                        <a:rPr lang="ru-RU" sz="1500" b="1" dirty="0" smtClean="0">
                          <a:solidFill>
                            <a:srgbClr val="0070C0"/>
                          </a:solidFill>
                        </a:rPr>
                        <a:t>Прошло с час времени</a:t>
                      </a:r>
                      <a:r>
                        <a:rPr lang="ru-RU" sz="1500" b="1" dirty="0" smtClean="0">
                          <a:solidFill>
                            <a:schemeClr val="tx1"/>
                          </a:solidFill>
                        </a:rPr>
                        <a:t>, еще </a:t>
                      </a:r>
                      <a:r>
                        <a:rPr lang="ru-RU" sz="1500" b="1" dirty="0" smtClean="0">
                          <a:solidFill>
                            <a:srgbClr val="00B050"/>
                          </a:solidFill>
                        </a:rPr>
                        <a:t>некто</a:t>
                      </a:r>
                      <a:r>
                        <a:rPr lang="ru-RU" sz="1500" b="1" dirty="0" smtClean="0">
                          <a:solidFill>
                            <a:schemeClr val="tx1"/>
                          </a:solidFill>
                        </a:rPr>
                        <a:t> настоятельно говорил: </a:t>
                      </a:r>
                      <a:r>
                        <a:rPr lang="ru-RU" sz="1500" b="1" dirty="0" smtClean="0">
                          <a:solidFill>
                            <a:srgbClr val="00B050"/>
                          </a:solidFill>
                        </a:rPr>
                        <a:t>точно и этот был с Ним, ибо он Галилеянин</a:t>
                      </a:r>
                      <a:r>
                        <a:rPr lang="ru-RU" sz="1500" b="1" dirty="0" smtClean="0">
                          <a:solidFill>
                            <a:schemeClr val="tx1"/>
                          </a:solidFill>
                        </a:rPr>
                        <a:t>. </a:t>
                      </a:r>
                    </a:p>
                    <a:p>
                      <a:r>
                        <a:rPr lang="ru-RU" sz="1500" b="1" dirty="0" smtClean="0">
                          <a:solidFill>
                            <a:schemeClr val="tx1"/>
                          </a:solidFill>
                        </a:rPr>
                        <a:t>60. Но Петр сказал тому человеку: не знаю, что ты говоришь. И тотчас, когда еще говорил он,</a:t>
                      </a:r>
                      <a:r>
                        <a:rPr lang="ru-RU" sz="1500" b="1" dirty="0" smtClean="0">
                          <a:solidFill>
                            <a:srgbClr val="00B050"/>
                          </a:solidFill>
                        </a:rPr>
                        <a:t> запел петух</a:t>
                      </a:r>
                      <a:r>
                        <a:rPr lang="ru-RU" sz="1500" b="1" dirty="0" smtClean="0">
                          <a:solidFill>
                            <a:schemeClr val="tx1"/>
                          </a:solidFill>
                        </a:rPr>
                        <a:t>. </a:t>
                      </a:r>
                    </a:p>
                    <a:p>
                      <a:r>
                        <a:rPr lang="ru-RU" sz="1500" b="1" dirty="0" smtClean="0">
                          <a:solidFill>
                            <a:schemeClr val="tx1"/>
                          </a:solidFill>
                        </a:rPr>
                        <a:t>61. Тогда </a:t>
                      </a:r>
                      <a:r>
                        <a:rPr lang="ru-RU" sz="1500" b="1" dirty="0" smtClean="0">
                          <a:solidFill>
                            <a:srgbClr val="7030A0"/>
                          </a:solidFill>
                        </a:rPr>
                        <a:t>Господь, обратившись, взглянул на Петра</a:t>
                      </a:r>
                      <a:r>
                        <a:rPr lang="ru-RU" sz="1500" b="1" dirty="0" smtClean="0">
                          <a:solidFill>
                            <a:schemeClr val="tx1"/>
                          </a:solidFill>
                        </a:rPr>
                        <a:t>, и Петр вспомнил слово Господа, как Он сказал ему: прежде нежели пропоет петух, отречешься от Меня трижды. </a:t>
                      </a:r>
                    </a:p>
                    <a:p>
                      <a:r>
                        <a:rPr lang="ru-RU" sz="1500" b="1" dirty="0" smtClean="0">
                          <a:solidFill>
                            <a:schemeClr val="tx1"/>
                          </a:solidFill>
                        </a:rPr>
                        <a:t>62. И, выйдя вон, горько заплакал. </a:t>
                      </a:r>
                      <a:endParaRPr lang="ru-RU" sz="1500" dirty="0"/>
                    </a:p>
                  </a:txBody>
                  <a:tcPr marL="18000" marR="18000" marT="18000" marB="18000"/>
                </a:tc>
                <a:tc>
                  <a:txBody>
                    <a:bodyPr/>
                    <a:lstStyle/>
                    <a:p>
                      <a:r>
                        <a:rPr lang="ru-RU" sz="1500" b="1" dirty="0" smtClean="0">
                          <a:solidFill>
                            <a:schemeClr val="tx1"/>
                          </a:solidFill>
                        </a:rPr>
                        <a:t>26. Один из рабов первосвященнических, </a:t>
                      </a:r>
                      <a:r>
                        <a:rPr lang="ru-RU" sz="1500" b="1" dirty="0" smtClean="0">
                          <a:solidFill>
                            <a:srgbClr val="00B050"/>
                          </a:solidFill>
                        </a:rPr>
                        <a:t>родственник</a:t>
                      </a:r>
                      <a:r>
                        <a:rPr lang="ru-RU" sz="1500" b="1" dirty="0" smtClean="0">
                          <a:solidFill>
                            <a:schemeClr val="tx1"/>
                          </a:solidFill>
                        </a:rPr>
                        <a:t> тому, которому Петр отсек ухо, говорит: </a:t>
                      </a:r>
                      <a:r>
                        <a:rPr lang="ru-RU" sz="1500" b="1" dirty="0" smtClean="0">
                          <a:solidFill>
                            <a:srgbClr val="00B050"/>
                          </a:solidFill>
                        </a:rPr>
                        <a:t>не я ли видел тебя с Ним в саду? </a:t>
                      </a:r>
                    </a:p>
                    <a:p>
                      <a:r>
                        <a:rPr lang="ru-RU" sz="1500" b="1" dirty="0" smtClean="0">
                          <a:solidFill>
                            <a:schemeClr val="tx1"/>
                          </a:solidFill>
                        </a:rPr>
                        <a:t>27. Петр опять отрекся; и тотчас запел петух. </a:t>
                      </a:r>
                    </a:p>
                  </a:txBody>
                  <a:tcPr marL="18000" marR="18000" marT="18000" marB="18000"/>
                </a:tc>
              </a:tr>
            </a:tbl>
          </a:graphicData>
        </a:graphic>
      </p:graphicFrame>
      <p:sp>
        <p:nvSpPr>
          <p:cNvPr id="5" name="Скругленный прямоугольник 4"/>
          <p:cNvSpPr/>
          <p:nvPr/>
        </p:nvSpPr>
        <p:spPr>
          <a:xfrm>
            <a:off x="1691680" y="332656"/>
            <a:ext cx="5832648"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Третье отречение и раскаяние ап. Петра</a:t>
            </a:r>
            <a:endParaRPr lang="ru-RU" sz="2400" b="1" dirty="0">
              <a:solidFill>
                <a:schemeClr val="tx1"/>
              </a:solidFill>
            </a:endParaRPr>
          </a:p>
        </p:txBody>
      </p:sp>
      <p:sp>
        <p:nvSpPr>
          <p:cNvPr id="2" name="Скругленный прямоугольник 1"/>
          <p:cNvSpPr/>
          <p:nvPr/>
        </p:nvSpPr>
        <p:spPr>
          <a:xfrm>
            <a:off x="395536" y="5661248"/>
            <a:ext cx="8424936" cy="79208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Третье отречение </a:t>
            </a:r>
            <a:r>
              <a:rPr lang="ru-RU" sz="1600" b="1" dirty="0">
                <a:solidFill>
                  <a:schemeClr val="tx1"/>
                </a:solidFill>
              </a:rPr>
              <a:t>совпало с моментом, когда Господа уже осужденного и подвергнутого поруганиям и избиениям, вывели из дома </a:t>
            </a:r>
            <a:r>
              <a:rPr lang="ru-RU" sz="1600" b="1" dirty="0" err="1">
                <a:solidFill>
                  <a:schemeClr val="tx1"/>
                </a:solidFill>
              </a:rPr>
              <a:t>Каиафы</a:t>
            </a:r>
            <a:r>
              <a:rPr lang="ru-RU" sz="1600" b="1" dirty="0">
                <a:solidFill>
                  <a:schemeClr val="tx1"/>
                </a:solidFill>
              </a:rPr>
              <a:t> во двор, где Он под стражей должен был ожидать утра</a:t>
            </a:r>
            <a:r>
              <a:rPr lang="ru-RU" sz="1600" dirty="0">
                <a:solidFill>
                  <a:schemeClr val="tx1"/>
                </a:solidFill>
              </a:rPr>
              <a:t> </a:t>
            </a:r>
            <a:endParaRPr lang="ru-RU" sz="1600" dirty="0">
              <a:solidFill>
                <a:schemeClr val="tx1"/>
              </a:solidFill>
            </a:endParaRPr>
          </a:p>
        </p:txBody>
      </p:sp>
      <p:sp>
        <p:nvSpPr>
          <p:cNvPr id="7" name="Скругленный прямоугольник 6"/>
          <p:cNvSpPr/>
          <p:nvPr/>
        </p:nvSpPr>
        <p:spPr>
          <a:xfrm>
            <a:off x="395536" y="5517232"/>
            <a:ext cx="8424936" cy="57606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Первый раз петух </a:t>
            </a:r>
            <a:r>
              <a:rPr lang="ru-RU" sz="1600" b="1" dirty="0">
                <a:solidFill>
                  <a:schemeClr val="tx1"/>
                </a:solidFill>
              </a:rPr>
              <a:t>запел, по свидетельству </a:t>
            </a:r>
            <a:r>
              <a:rPr lang="ru-RU" sz="1600" b="1" dirty="0" smtClean="0">
                <a:solidFill>
                  <a:schemeClr val="tx1"/>
                </a:solidFill>
              </a:rPr>
              <a:t>ап. </a:t>
            </a:r>
            <a:r>
              <a:rPr lang="ru-RU" sz="1600" b="1" dirty="0">
                <a:solidFill>
                  <a:schemeClr val="tx1"/>
                </a:solidFill>
              </a:rPr>
              <a:t>Марка, после первого отречения </a:t>
            </a:r>
            <a:r>
              <a:rPr lang="ru-RU" sz="1600" b="1" dirty="0" smtClean="0">
                <a:solidFill>
                  <a:schemeClr val="tx1"/>
                </a:solidFill>
              </a:rPr>
              <a:t>(68 ст.), второй раз после третьего (72 ст.)</a:t>
            </a:r>
            <a:endParaRPr lang="ru-RU" sz="1600" b="1" dirty="0">
              <a:solidFill>
                <a:schemeClr val="tx1"/>
              </a:solidFill>
            </a:endParaRPr>
          </a:p>
        </p:txBody>
      </p:sp>
      <p:sp>
        <p:nvSpPr>
          <p:cNvPr id="8" name="Скругленный прямоугольник 7"/>
          <p:cNvSpPr/>
          <p:nvPr/>
        </p:nvSpPr>
        <p:spPr>
          <a:xfrm>
            <a:off x="395536" y="5373216"/>
            <a:ext cx="8424936" cy="100811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«Лука говорит, что Иисус воззрел на него (</a:t>
            </a:r>
            <a:r>
              <a:rPr lang="ru-RU" sz="1600" b="1" i="1" dirty="0" err="1" smtClean="0">
                <a:solidFill>
                  <a:schemeClr val="tx1"/>
                </a:solidFill>
              </a:rPr>
              <a:t>Лк</a:t>
            </a:r>
            <a:r>
              <a:rPr lang="ru-RU" sz="1600" b="1" i="1" dirty="0">
                <a:solidFill>
                  <a:schemeClr val="tx1"/>
                </a:solidFill>
              </a:rPr>
              <a:t>. </a:t>
            </a:r>
            <a:r>
              <a:rPr lang="ru-RU" sz="1600" b="1" i="1" dirty="0" smtClean="0">
                <a:solidFill>
                  <a:schemeClr val="tx1"/>
                </a:solidFill>
              </a:rPr>
              <a:t>22, </a:t>
            </a:r>
            <a:r>
              <a:rPr lang="ru-RU" sz="1600" b="1" i="1" dirty="0">
                <a:solidFill>
                  <a:schemeClr val="tx1"/>
                </a:solidFill>
              </a:rPr>
              <a:t>61), т. е. он не только отрекся, но и тогда, как пел петух, не вспомнил сам по себе, а надобно было, чтоб напомнил ему опять Учитель: взор служил ему вместо голоса. Так он был поражен страхом</a:t>
            </a:r>
            <a:r>
              <a:rPr lang="ru-RU" sz="1600" b="1" i="1" dirty="0" smtClean="0">
                <a:solidFill>
                  <a:schemeClr val="tx1"/>
                </a:solidFill>
              </a:rPr>
              <a:t>!».</a:t>
            </a:r>
            <a:endParaRPr lang="ru-RU" sz="1600" b="1" i="1" dirty="0">
              <a:solidFill>
                <a:schemeClr val="tx1"/>
              </a:solidFill>
            </a:endParaRPr>
          </a:p>
        </p:txBody>
      </p:sp>
      <p:sp>
        <p:nvSpPr>
          <p:cNvPr id="9" name="Скругленный прямоугольник 8"/>
          <p:cNvSpPr/>
          <p:nvPr/>
        </p:nvSpPr>
        <p:spPr>
          <a:xfrm>
            <a:off x="395536" y="5589240"/>
            <a:ext cx="8424936" cy="79208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Святой Климент, ученик Апостола Петра, свидетельствует, что Петр в течение всей последующей жизни своей при ночном пении петуха падал ниц, со слезами каялся в своем отречении и просил </a:t>
            </a:r>
            <a:r>
              <a:rPr lang="ru-RU" sz="1600" b="1" dirty="0" smtClean="0">
                <a:solidFill>
                  <a:schemeClr val="tx1"/>
                </a:solidFill>
              </a:rPr>
              <a:t>прощения.</a:t>
            </a:r>
            <a:endParaRPr lang="ru-RU" sz="1600" b="1" dirty="0">
              <a:solidFill>
                <a:schemeClr val="tx1"/>
              </a:solidFill>
            </a:endParaRPr>
          </a:p>
        </p:txBody>
      </p:sp>
    </p:spTree>
    <p:extLst>
      <p:ext uri="{BB962C8B-B14F-4D97-AF65-F5344CB8AC3E}">
        <p14:creationId xmlns:p14="http://schemas.microsoft.com/office/powerpoint/2010/main" val="525508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8"/>
                                        </p:tgtEl>
                                      </p:cBhvr>
                                    </p:animEffect>
                                    <p:set>
                                      <p:cBhvr>
                                        <p:cTn id="40" dur="1" fill="hold">
                                          <p:stCondLst>
                                            <p:cond delay="499"/>
                                          </p:stCondLst>
                                        </p:cTn>
                                        <p:tgtEl>
                                          <p:spTgt spid="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wipe(down)">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9"/>
                                        </p:tgtEl>
                                      </p:cBhvr>
                                    </p:animEffect>
                                    <p:set>
                                      <p:cBhvr>
                                        <p:cTn id="50"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P spid="2" grpId="1" animBg="1"/>
      <p:bldP spid="7" grpId="0" animBg="1"/>
      <p:bldP spid="7" grpId="1" animBg="1"/>
      <p:bldP spid="8" grpId="0" animBg="1"/>
      <p:bldP spid="8" grpId="1" animBg="1"/>
      <p:bldP spid="9" grpId="0" animBg="1"/>
      <p:bldP spid="9" grpId="1"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761</TotalTime>
  <Words>10270</Words>
  <Application>Microsoft Office PowerPoint</Application>
  <PresentationFormat>Экран (4:3)</PresentationFormat>
  <Paragraphs>388</Paragraphs>
  <Slides>20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Лекция 32. Предательство Иуды, взятие Христа под стражу. Суд над Господом у первосвященников Анны и Каиафы. Отречение Петра. Суд синедриона. Погибель Иуды Предателя. Христос на суде у Пилата и Ирода.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32. Суд над Господом у первосвященников Анны и Каиафы. Отречение Петра. Суд синедриона. Погибель Иуды. Христос на суде у Пилата и у Ирода.</dc:title>
  <dc:creator>Николай Казинов</dc:creator>
  <cp:lastModifiedBy>Николай Казинов</cp:lastModifiedBy>
  <cp:revision>147</cp:revision>
  <dcterms:created xsi:type="dcterms:W3CDTF">2015-01-25T09:02:46Z</dcterms:created>
  <dcterms:modified xsi:type="dcterms:W3CDTF">2015-02-01T16:20:43Z</dcterms:modified>
</cp:coreProperties>
</file>