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7" r:id="rId3"/>
    <p:sldId id="259" r:id="rId4"/>
    <p:sldId id="269" r:id="rId5"/>
    <p:sldId id="260" r:id="rId6"/>
    <p:sldId id="265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5DECC-C9AC-4047-9DCD-335B628C38D2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D2B17B-7256-4577-BD42-0169A277EF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151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D9D0D-E072-40D3-A1AE-EE78EFC897E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53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pattFill prst="ltUpDiag">
            <a:fgClr>
              <a:schemeClr val="bg2">
                <a:lumMod val="50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marL="457200" indent="-457200"/>
            <a:r>
              <a:rPr lang="ru-RU" sz="4000" b="1" dirty="0" smtClean="0"/>
              <a:t>Лекция 32. </a:t>
            </a:r>
            <a:r>
              <a:rPr lang="ru-RU" sz="4000" b="1" dirty="0"/>
              <a:t>Первосвященническая молитва </a:t>
            </a:r>
            <a:r>
              <a:rPr lang="ru-RU" sz="4000" b="1" dirty="0" smtClean="0"/>
              <a:t>Иисуса Христа. Моление в Гефсиманском саду.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89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tx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156916"/>
              </p:ext>
            </p:extLst>
          </p:nvPr>
        </p:nvGraphicFramePr>
        <p:xfrm>
          <a:off x="323528" y="916176"/>
          <a:ext cx="8568952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8952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Ин. 17, 1-5 – Молитва Христа о Себе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1. После сих слов Иисус возвел очи Свои на небо и сказал: Отче! пришел час, прославь Сына Твоего, да и Сын Твой прославит Тебя, </a:t>
                      </a:r>
                    </a:p>
                    <a:p>
                      <a:r>
                        <a:rPr lang="ru-RU" sz="1600" b="1" dirty="0" smtClean="0"/>
                        <a:t>2. так как 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Ты дал Ему</a:t>
                      </a:r>
                      <a:r>
                        <a:rPr lang="ru-RU" sz="1600" b="1" dirty="0" smtClean="0"/>
                        <a:t> власть над всякою плотью, да всему, что 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</a:rPr>
                        <a:t>Ты дал Ему</a:t>
                      </a:r>
                      <a:r>
                        <a:rPr lang="ru-RU" sz="1600" b="1" dirty="0" smtClean="0"/>
                        <a:t>, даст Он жизнь вечную. </a:t>
                      </a:r>
                    </a:p>
                    <a:p>
                      <a:r>
                        <a:rPr lang="ru-RU" sz="1600" b="1" dirty="0" smtClean="0"/>
                        <a:t>3. Сия же есть жизнь вечная, да знают Тебя, единого истинного Бога, и посланного Тобою Иисуса Христа. </a:t>
                      </a:r>
                    </a:p>
                    <a:p>
                      <a:r>
                        <a:rPr lang="ru-RU" sz="1600" b="1" dirty="0" smtClean="0"/>
                        <a:t>4. Я прославил Тебя на земле, совершил дело, которое Ты поручил Мне исполнить. </a:t>
                      </a:r>
                    </a:p>
                    <a:p>
                      <a:r>
                        <a:rPr lang="ru-RU" sz="1600" b="1" dirty="0" smtClean="0"/>
                        <a:t>5. И ныне прославь Меня Ты, Отче, у Тебя Самого славою, которую Я имел у Тебя прежде бытия мира.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1115616" y="188640"/>
            <a:ext cx="6984776" cy="43204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Первосвященническая молитва Иисуса Христа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3645024"/>
            <a:ext cx="8496944" cy="122413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>
                <a:solidFill>
                  <a:schemeClr val="tx1"/>
                </a:solidFill>
              </a:rPr>
              <a:t>Иоанн Златоуст: </a:t>
            </a:r>
            <a:r>
              <a:rPr lang="ru-RU" sz="1600" b="1" i="1" dirty="0">
                <a:solidFill>
                  <a:schemeClr val="tx1"/>
                </a:solidFill>
              </a:rPr>
              <a:t>«Теперь, после увещания, Он обращается к молитве, научая нас в искушениях оставлять все и прибегать к Богу. Так как словами: в мире </a:t>
            </a:r>
            <a:r>
              <a:rPr lang="ru-RU" sz="1600" b="1" i="1" dirty="0" err="1">
                <a:solidFill>
                  <a:schemeClr val="tx1"/>
                </a:solidFill>
              </a:rPr>
              <a:t>скорбни</a:t>
            </a:r>
            <a:r>
              <a:rPr lang="ru-RU" sz="1600" b="1" i="1" dirty="0">
                <a:solidFill>
                  <a:schemeClr val="tx1"/>
                </a:solidFill>
              </a:rPr>
              <a:t> будете Он поколебал души учеников, то молитвою опять ободряет </a:t>
            </a:r>
            <a:r>
              <a:rPr lang="ru-RU" sz="1600" b="1" i="1" dirty="0" smtClean="0">
                <a:solidFill>
                  <a:schemeClr val="tx1"/>
                </a:solidFill>
              </a:rPr>
              <a:t>их. </a:t>
            </a:r>
            <a:r>
              <a:rPr lang="ru-RU" sz="1600" b="1" i="1" dirty="0">
                <a:solidFill>
                  <a:schemeClr val="tx1"/>
                </a:solidFill>
              </a:rPr>
              <a:t>А впрочем, евангелист и не называет этого действия молитвою, но как говорит? </a:t>
            </a:r>
            <a:r>
              <a:rPr lang="ru-RU" sz="1600" b="1" i="1" dirty="0" err="1">
                <a:solidFill>
                  <a:schemeClr val="tx1"/>
                </a:solidFill>
              </a:rPr>
              <a:t>Возведе</a:t>
            </a:r>
            <a:r>
              <a:rPr lang="ru-RU" sz="1600" b="1" i="1" dirty="0">
                <a:solidFill>
                  <a:schemeClr val="tx1"/>
                </a:solidFill>
              </a:rPr>
              <a:t> очи Свои на небо. Значит, по его словам, это скорее была беседа с </a:t>
            </a:r>
            <a:r>
              <a:rPr lang="ru-RU" sz="1600" b="1" i="1" dirty="0" smtClean="0">
                <a:solidFill>
                  <a:schemeClr val="tx1"/>
                </a:solidFill>
              </a:rPr>
              <a:t>Отцом».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5013176"/>
            <a:ext cx="8496944" cy="13681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Иоанн </a:t>
            </a:r>
            <a:r>
              <a:rPr lang="ru-RU" sz="1600" b="1" dirty="0" err="1" smtClean="0">
                <a:solidFill>
                  <a:schemeClr val="tx1"/>
                </a:solidFill>
              </a:rPr>
              <a:t>Злаоуст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«Снова показывает нам, что Он не неволею идет на крест. Иначе как бы Он стал молиться о том, чтобы это сбылось, и называть крест славою не только для Самого Распинаемого, но и для Отца? Так действительно и было: не Сын только прославился, но и Отец. До креста даже и иудеи не знали Его: Израиль же, сказано, Мене не </a:t>
            </a:r>
            <a:r>
              <a:rPr lang="ru-RU" sz="1600" b="1" i="1" dirty="0" err="1">
                <a:solidFill>
                  <a:schemeClr val="tx1"/>
                </a:solidFill>
              </a:rPr>
              <a:t>позна</a:t>
            </a:r>
            <a:r>
              <a:rPr lang="ru-RU" sz="1600" b="1" i="1" dirty="0">
                <a:solidFill>
                  <a:schemeClr val="tx1"/>
                </a:solidFill>
              </a:rPr>
              <a:t> (</a:t>
            </a:r>
            <a:r>
              <a:rPr lang="ru-RU" sz="1600" b="1" i="1" dirty="0" err="1">
                <a:solidFill>
                  <a:schemeClr val="tx1"/>
                </a:solidFill>
              </a:rPr>
              <a:t>Ис</a:t>
            </a:r>
            <a:r>
              <a:rPr lang="ru-RU" sz="1600" b="1" i="1" dirty="0">
                <a:solidFill>
                  <a:schemeClr val="tx1"/>
                </a:solidFill>
              </a:rPr>
              <a:t>. 1, 3); а после креста притекла вся </a:t>
            </a:r>
            <a:r>
              <a:rPr lang="ru-RU" sz="1600" b="1" i="1" dirty="0" smtClean="0">
                <a:solidFill>
                  <a:schemeClr val="tx1"/>
                </a:solidFill>
              </a:rPr>
              <a:t>вселенная».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3717032"/>
            <a:ext cx="8496944" cy="86409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«Показывает и то, в чем состоит слава Его и Отца; слава Божия в том, чтобы уверовала и была облагодетельствована всякая плоть. Ибо благодать не ограничится одними только иудеями, но прострется на всю </a:t>
            </a:r>
            <a:r>
              <a:rPr lang="ru-RU" sz="1600" b="1" i="1" dirty="0" smtClean="0">
                <a:solidFill>
                  <a:schemeClr val="tx1"/>
                </a:solidFill>
              </a:rPr>
              <a:t>вселенную».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4725144"/>
            <a:ext cx="8640960" cy="19442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>
                <a:solidFill>
                  <a:schemeClr val="tx1"/>
                </a:solidFill>
              </a:rPr>
              <a:t>Иоанн Златоуст: </a:t>
            </a:r>
            <a:r>
              <a:rPr lang="ru-RU" sz="1600" b="1" i="1" dirty="0">
                <a:solidFill>
                  <a:schemeClr val="tx1"/>
                </a:solidFill>
              </a:rPr>
              <a:t>«А когда, – спрошу я еретиков, – Он получил эту власть? </a:t>
            </a:r>
            <a:r>
              <a:rPr lang="ru-RU" sz="1600" b="1" i="1" dirty="0" smtClean="0">
                <a:solidFill>
                  <a:schemeClr val="tx1"/>
                </a:solidFill>
              </a:rPr>
              <a:t>Сам </a:t>
            </a:r>
            <a:r>
              <a:rPr lang="ru-RU" sz="1600" b="1" i="1" dirty="0">
                <a:solidFill>
                  <a:schemeClr val="tx1"/>
                </a:solidFill>
              </a:rPr>
              <a:t>Он говорит: после распятия и воскресения, так как тогда сказал: </a:t>
            </a:r>
            <a:r>
              <a:rPr lang="ru-RU" sz="1600" b="1" i="1" dirty="0" err="1">
                <a:solidFill>
                  <a:schemeClr val="tx1"/>
                </a:solidFill>
              </a:rPr>
              <a:t>дадеся</a:t>
            </a:r>
            <a:r>
              <a:rPr lang="ru-RU" sz="1600" b="1" i="1" dirty="0">
                <a:solidFill>
                  <a:schemeClr val="tx1"/>
                </a:solidFill>
              </a:rPr>
              <a:t> Ми всяка власть. </a:t>
            </a:r>
            <a:r>
              <a:rPr lang="ru-RU" sz="1600" b="1" i="1" dirty="0" err="1">
                <a:solidFill>
                  <a:schemeClr val="tx1"/>
                </a:solidFill>
              </a:rPr>
              <a:t>Шедше</a:t>
            </a:r>
            <a:r>
              <a:rPr lang="ru-RU" sz="1600" b="1" i="1" dirty="0">
                <a:solidFill>
                  <a:schemeClr val="tx1"/>
                </a:solidFill>
              </a:rPr>
              <a:t> научите вся языки (Мф. 28, 18, 19). Что ж? Ужели Он не имел власти над делом Своим? Ужели Он только сотворил людей, а власти над ними после сотворения не имел? Но и в предшествующие времена Он, как видно, все делает Сам: одних наказывает как грешников; других, обращающихся, исправляет: еда утаю, говорит, от Авраама раба Моего, </a:t>
            </a:r>
            <a:r>
              <a:rPr lang="ru-RU" sz="1600" b="1" i="1" dirty="0" err="1">
                <a:solidFill>
                  <a:schemeClr val="tx1"/>
                </a:solidFill>
              </a:rPr>
              <a:t>яже</a:t>
            </a:r>
            <a:r>
              <a:rPr lang="ru-RU" sz="1600" b="1" i="1" dirty="0">
                <a:solidFill>
                  <a:schemeClr val="tx1"/>
                </a:solidFill>
              </a:rPr>
              <a:t> Аз творю (Быт. 18, 17); а иных и удостаивает чести как праведников. Или тогда Он имел, а теперь потерял и опять получил</a:t>
            </a:r>
            <a:r>
              <a:rPr lang="ru-RU" sz="1600" b="1" i="1" dirty="0" smtClean="0">
                <a:solidFill>
                  <a:schemeClr val="tx1"/>
                </a:solidFill>
              </a:rPr>
              <a:t>? </a:t>
            </a:r>
            <a:r>
              <a:rPr lang="ru-RU" sz="1600" b="1" i="1" dirty="0">
                <a:solidFill>
                  <a:schemeClr val="tx1"/>
                </a:solidFill>
              </a:rPr>
              <a:t>Но какой демон может сказать это?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3573016"/>
            <a:ext cx="8568952" cy="7920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«когда употребляет выражение дал </a:t>
            </a:r>
            <a:r>
              <a:rPr lang="ru-RU" sz="1600" b="1" i="1" dirty="0" err="1">
                <a:solidFill>
                  <a:schemeClr val="tx1"/>
                </a:solidFill>
              </a:rPr>
              <a:t>еси</a:t>
            </a:r>
            <a:r>
              <a:rPr lang="ru-RU" sz="1600" b="1" i="1" dirty="0">
                <a:solidFill>
                  <a:schemeClr val="tx1"/>
                </a:solidFill>
              </a:rPr>
              <a:t> и т.п., то конечно, говорит о Себе </a:t>
            </a:r>
            <a:r>
              <a:rPr lang="ru-RU" sz="1600" b="1" i="1" dirty="0" err="1">
                <a:solidFill>
                  <a:schemeClr val="tx1"/>
                </a:solidFill>
              </a:rPr>
              <a:t>уничиженно</a:t>
            </a:r>
            <a:r>
              <a:rPr lang="ru-RU" sz="1600" b="1" i="1" dirty="0">
                <a:solidFill>
                  <a:schemeClr val="tx1"/>
                </a:solidFill>
              </a:rPr>
              <a:t> и для объяснения различных планов Божественного Домостроительства, как об этом уже сказано несколько раз, – или же Он говорит это, как Человек».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4509120"/>
            <a:ext cx="8568952" cy="11881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>
                <a:solidFill>
                  <a:schemeClr val="tx1"/>
                </a:solidFill>
              </a:rPr>
              <a:t>Иоанн Златоуст: </a:t>
            </a:r>
            <a:r>
              <a:rPr lang="ru-RU" sz="1600" b="1" i="1" dirty="0">
                <a:solidFill>
                  <a:schemeClr val="tx1"/>
                </a:solidFill>
              </a:rPr>
              <a:t>«Он намерен был послать Апостолов к язычникам; а чтобы они не почли этого нововведением, – так как Он говорил: </a:t>
            </a:r>
            <a:r>
              <a:rPr lang="ru-RU" sz="1600" b="1" i="1" dirty="0" err="1">
                <a:solidFill>
                  <a:schemeClr val="tx1"/>
                </a:solidFill>
              </a:rPr>
              <a:t>несмь</a:t>
            </a:r>
            <a:r>
              <a:rPr lang="ru-RU" sz="1600" b="1" i="1" dirty="0">
                <a:solidFill>
                  <a:schemeClr val="tx1"/>
                </a:solidFill>
              </a:rPr>
              <a:t> послан, токмо ко овцам погибшим дому </a:t>
            </a:r>
            <a:r>
              <a:rPr lang="ru-RU" sz="1600" b="1" i="1" dirty="0" err="1">
                <a:solidFill>
                  <a:schemeClr val="tx1"/>
                </a:solidFill>
              </a:rPr>
              <a:t>Израилева</a:t>
            </a:r>
            <a:r>
              <a:rPr lang="ru-RU" sz="1600" b="1" i="1" dirty="0">
                <a:solidFill>
                  <a:schemeClr val="tx1"/>
                </a:solidFill>
              </a:rPr>
              <a:t> (Мф. 15, 24), – Он показывает, что это угодно и </a:t>
            </a:r>
            <a:r>
              <a:rPr lang="ru-RU" sz="1600" b="1" i="1" dirty="0" smtClean="0">
                <a:solidFill>
                  <a:schemeClr val="tx1"/>
                </a:solidFill>
              </a:rPr>
              <a:t>Отцу. Таким </a:t>
            </a:r>
            <a:r>
              <a:rPr lang="ru-RU" sz="1600" b="1" i="1" dirty="0">
                <a:solidFill>
                  <a:schemeClr val="tx1"/>
                </a:solidFill>
              </a:rPr>
              <a:t>образом Он и их (Апостолов) тогда </a:t>
            </a:r>
            <a:r>
              <a:rPr lang="ru-RU" sz="1600" b="1" i="1" dirty="0" err="1">
                <a:solidFill>
                  <a:schemeClr val="tx1"/>
                </a:solidFill>
              </a:rPr>
              <a:t>назидал</a:t>
            </a:r>
            <a:r>
              <a:rPr lang="ru-RU" sz="1600" b="1" i="1" dirty="0">
                <a:solidFill>
                  <a:schemeClr val="tx1"/>
                </a:solidFill>
              </a:rPr>
              <a:t>, и тех, которые будут после, </a:t>
            </a:r>
            <a:r>
              <a:rPr lang="ru-RU" sz="1600" b="1" i="1" dirty="0" smtClean="0">
                <a:solidFill>
                  <a:schemeClr val="tx1"/>
                </a:solidFill>
              </a:rPr>
              <a:t>и такою </a:t>
            </a:r>
            <a:r>
              <a:rPr lang="ru-RU" sz="1600" b="1" i="1" dirty="0" err="1">
                <a:solidFill>
                  <a:schemeClr val="tx1"/>
                </a:solidFill>
              </a:rPr>
              <a:t>чрезмерностию</a:t>
            </a:r>
            <a:r>
              <a:rPr lang="ru-RU" sz="1600" b="1" i="1" dirty="0">
                <a:solidFill>
                  <a:schemeClr val="tx1"/>
                </a:solidFill>
              </a:rPr>
              <a:t> уничижения всегда ясно внушал, что Он говорит </a:t>
            </a:r>
            <a:r>
              <a:rPr lang="ru-RU" sz="1600" b="1" i="1" dirty="0" err="1" smtClean="0">
                <a:solidFill>
                  <a:schemeClr val="tx1"/>
                </a:solidFill>
              </a:rPr>
              <a:t>приспособительно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5877272"/>
            <a:ext cx="8568952" cy="9087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«Когда слышишь: дал </a:t>
            </a:r>
            <a:r>
              <a:rPr lang="ru-RU" sz="1600" b="1" i="1" dirty="0" err="1">
                <a:solidFill>
                  <a:schemeClr val="tx1"/>
                </a:solidFill>
              </a:rPr>
              <a:t>еси</a:t>
            </a:r>
            <a:r>
              <a:rPr lang="ru-RU" sz="1600" b="1" i="1" dirty="0">
                <a:solidFill>
                  <a:schemeClr val="tx1"/>
                </a:solidFill>
              </a:rPr>
              <a:t>, </a:t>
            </a:r>
            <a:r>
              <a:rPr lang="ru-RU" sz="1600" b="1" i="1" dirty="0" err="1">
                <a:solidFill>
                  <a:schemeClr val="tx1"/>
                </a:solidFill>
              </a:rPr>
              <a:t>приях</a:t>
            </a:r>
            <a:r>
              <a:rPr lang="ru-RU" sz="1600" b="1" i="1" dirty="0">
                <a:solidFill>
                  <a:schemeClr val="tx1"/>
                </a:solidFill>
              </a:rPr>
              <a:t> (Ин. 10, 18), и тому подобное, то понимай так, что это сказано по </a:t>
            </a:r>
            <a:r>
              <a:rPr lang="ru-RU" sz="1600" b="1" i="1" dirty="0" smtClean="0">
                <a:solidFill>
                  <a:schemeClr val="tx1"/>
                </a:solidFill>
              </a:rPr>
              <a:t>снисхождению. </a:t>
            </a:r>
            <a:r>
              <a:rPr lang="ru-RU" sz="1600" b="1" i="1" dirty="0">
                <a:solidFill>
                  <a:schemeClr val="tx1"/>
                </a:solidFill>
              </a:rPr>
              <a:t>Ибо, всегда остерегаясь говорить Сам о Себе что-нибудь великое, Он снисходит к немощи слушателей. И как они соблазнялись слыша о Нем великое, то Он возвещает то, что для них доступно».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3717032"/>
            <a:ext cx="8568952" cy="7920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>
                <a:solidFill>
                  <a:schemeClr val="tx1"/>
                </a:solidFill>
              </a:rPr>
              <a:t>Иоанн Златоуст: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Что же значит: </a:t>
            </a:r>
            <a:r>
              <a:rPr lang="ru-RU" sz="1600" b="1" i="1" dirty="0" err="1">
                <a:solidFill>
                  <a:schemeClr val="tx1"/>
                </a:solidFill>
              </a:rPr>
              <a:t>всякия</a:t>
            </a:r>
            <a:r>
              <a:rPr lang="ru-RU" sz="1600" b="1" i="1" dirty="0">
                <a:solidFill>
                  <a:schemeClr val="tx1"/>
                </a:solidFill>
              </a:rPr>
              <a:t> плоти? Ведь известно, что не все уверовали. Сколько от Него зависело, – все уверовали. Если же не внимали словам Его, то в этом вина не учащего, но не принимающих (учения</a:t>
            </a:r>
            <a:r>
              <a:rPr lang="ru-RU" sz="1600" b="1" i="1" dirty="0" smtClean="0">
                <a:solidFill>
                  <a:schemeClr val="tx1"/>
                </a:solidFill>
              </a:rPr>
              <a:t>)».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4725144"/>
            <a:ext cx="8568952" cy="16064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«Если же некоторые не уверовали и не получили вечной жизни, то это их собственная вина. Бог Отец благоволил, чтобы Сын всех покорил через веру в Себя, чтобы все стали под ярмо Его заповедей. Сын Божий также всем людям дал через апостолов Свое Евангелие, которое сообщило бы всем людям познание Бога, или что то же – вечную жизнь (Если же некоторые не покорились вере, не приняли закона, то конечно, они сами виновны в своей погибели, так как Спаситель никого не принуждает </a:t>
            </a:r>
            <a:r>
              <a:rPr lang="ru-RU" sz="1600" b="1" i="1" dirty="0" smtClean="0">
                <a:solidFill>
                  <a:schemeClr val="tx1"/>
                </a:solidFill>
              </a:rPr>
              <a:t>насильно)».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3528" y="4149080"/>
            <a:ext cx="8568952" cy="7200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</a:rPr>
              <a:t>Дарование жизни «это </a:t>
            </a:r>
            <a:r>
              <a:rPr lang="ru-RU" sz="1600" b="1" i="1" dirty="0">
                <a:solidFill>
                  <a:schemeClr val="tx1"/>
                </a:solidFill>
              </a:rPr>
              <a:t>- власть Единородного и Божества. Ибо давать жизнь, и притом вечную, может только </a:t>
            </a:r>
            <a:r>
              <a:rPr lang="ru-RU" sz="1600" b="1" i="1" dirty="0" smtClean="0">
                <a:solidFill>
                  <a:schemeClr val="tx1"/>
                </a:solidFill>
              </a:rPr>
              <a:t>Бог».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1520" y="5769260"/>
            <a:ext cx="8640960" cy="6840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«Назвал Отца </a:t>
            </a:r>
            <a:r>
              <a:rPr lang="ru-RU" sz="1600" b="1" i="1" dirty="0" smtClean="0">
                <a:solidFill>
                  <a:schemeClr val="tx1"/>
                </a:solidFill>
              </a:rPr>
              <a:t>«Единым </a:t>
            </a:r>
            <a:r>
              <a:rPr lang="ru-RU" sz="1600" b="1" i="1" dirty="0">
                <a:solidFill>
                  <a:schemeClr val="tx1"/>
                </a:solidFill>
              </a:rPr>
              <a:t>истинным Богом» для отличия от лжеименных богов языческих, а не отделяя Самого Себя от Отца (прочь такая мысль</a:t>
            </a:r>
            <a:r>
              <a:rPr lang="ru-RU" sz="1600" b="1" i="1" dirty="0" smtClean="0">
                <a:solidFill>
                  <a:schemeClr val="tx1"/>
                </a:solidFill>
              </a:rPr>
              <a:t>!)».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3528" y="3645024"/>
            <a:ext cx="8568952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«И действительно, вечную жизнь доставляет </a:t>
            </a:r>
            <a:r>
              <a:rPr lang="ru-RU" sz="1600" b="1" i="1" dirty="0" err="1">
                <a:solidFill>
                  <a:schemeClr val="tx1"/>
                </a:solidFill>
              </a:rPr>
              <a:t>Богопознание</a:t>
            </a:r>
            <a:r>
              <a:rPr lang="ru-RU" sz="1600" b="1" i="1" dirty="0">
                <a:solidFill>
                  <a:schemeClr val="tx1"/>
                </a:solidFill>
              </a:rPr>
              <a:t>, соединенное с верой и добрыми </a:t>
            </a:r>
            <a:r>
              <a:rPr lang="ru-RU" sz="1600" b="1" i="1" dirty="0" smtClean="0">
                <a:solidFill>
                  <a:schemeClr val="tx1"/>
                </a:solidFill>
              </a:rPr>
              <a:t>делами».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3528" y="4365104"/>
            <a:ext cx="8568952" cy="12421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Лопухин: </a:t>
            </a:r>
            <a:r>
              <a:rPr lang="ru-RU" sz="1600" b="1" i="1" dirty="0" smtClean="0">
                <a:solidFill>
                  <a:schemeClr val="tx1"/>
                </a:solidFill>
              </a:rPr>
              <a:t>«Истинная </a:t>
            </a:r>
            <a:r>
              <a:rPr lang="ru-RU" sz="1600" b="1" i="1" dirty="0">
                <a:solidFill>
                  <a:schemeClr val="tx1"/>
                </a:solidFill>
              </a:rPr>
              <a:t>вечная жизнь состоит, таким образом, только в </a:t>
            </a:r>
            <a:r>
              <a:rPr lang="ru-RU" sz="1600" b="1" i="1" dirty="0" err="1">
                <a:solidFill>
                  <a:schemeClr val="tx1"/>
                </a:solidFill>
              </a:rPr>
              <a:t>богопознании</a:t>
            </a:r>
            <a:r>
              <a:rPr lang="ru-RU" sz="1600" b="1" i="1" dirty="0">
                <a:solidFill>
                  <a:schemeClr val="tx1"/>
                </a:solidFill>
              </a:rPr>
              <a:t>. Но Христос не мог высказать такую мысль, потому что истинное </a:t>
            </a:r>
            <a:r>
              <a:rPr lang="ru-RU" sz="1600" b="1" i="1" dirty="0" err="1">
                <a:solidFill>
                  <a:schemeClr val="tx1"/>
                </a:solidFill>
              </a:rPr>
              <a:t>богопознание</a:t>
            </a:r>
            <a:r>
              <a:rPr lang="ru-RU" sz="1600" b="1" i="1" dirty="0">
                <a:solidFill>
                  <a:schemeClr val="tx1"/>
                </a:solidFill>
              </a:rPr>
              <a:t> не ограждает человека от оскудения любви (1Кор.13:2). Правильнее будет сказать поэтому, что здесь под «познанием» понимается не только теоретическое усвоение истин веры, а влечение сердца к Богу и Христу, истинная </a:t>
            </a:r>
            <a:r>
              <a:rPr lang="ru-RU" sz="1600" b="1" i="1" dirty="0" smtClean="0">
                <a:solidFill>
                  <a:schemeClr val="tx1"/>
                </a:solidFill>
              </a:rPr>
              <a:t>любовь».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51520" y="3573016"/>
            <a:ext cx="8640960" cy="153917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«Справедливо прибавляет: «на земле». Ибо на небесах Он был прославлен, будучи </a:t>
            </a:r>
            <a:r>
              <a:rPr lang="ru-RU" sz="1600" b="1" i="1" dirty="0" err="1">
                <a:solidFill>
                  <a:schemeClr val="tx1"/>
                </a:solidFill>
              </a:rPr>
              <a:t>поклоняем</a:t>
            </a:r>
            <a:r>
              <a:rPr lang="ru-RU" sz="1600" b="1" i="1" dirty="0">
                <a:solidFill>
                  <a:schemeClr val="tx1"/>
                </a:solidFill>
              </a:rPr>
              <a:t> от ангелов, а земля не знала его. А как Сын всем возвестил о Нем, то и говорит: Я прославил Тебя, посеяв </a:t>
            </a:r>
            <a:r>
              <a:rPr lang="ru-RU" sz="1600" b="1" i="1" dirty="0" err="1">
                <a:solidFill>
                  <a:schemeClr val="tx1"/>
                </a:solidFill>
              </a:rPr>
              <a:t>богопознание</a:t>
            </a:r>
            <a:r>
              <a:rPr lang="ru-RU" sz="1600" b="1" i="1" dirty="0">
                <a:solidFill>
                  <a:schemeClr val="tx1"/>
                </a:solidFill>
              </a:rPr>
              <a:t> по всей земле и совершив то дело, которое Ты поручил Мне. Ибо дело воплощения Единородного было - освятить нашу природу, низвергнуть </a:t>
            </a:r>
            <a:r>
              <a:rPr lang="ru-RU" sz="1600" b="1" i="1" dirty="0" err="1">
                <a:solidFill>
                  <a:schemeClr val="tx1"/>
                </a:solidFill>
              </a:rPr>
              <a:t>миродержца</a:t>
            </a:r>
            <a:r>
              <a:rPr lang="ru-RU" sz="1600" b="1" i="1" dirty="0">
                <a:solidFill>
                  <a:schemeClr val="tx1"/>
                </a:solidFill>
              </a:rPr>
              <a:t>, которого прежде боготворили, насадить </a:t>
            </a:r>
            <a:r>
              <a:rPr lang="ru-RU" sz="1600" b="1" i="1" dirty="0" err="1">
                <a:solidFill>
                  <a:schemeClr val="tx1"/>
                </a:solidFill>
              </a:rPr>
              <a:t>богопознание</a:t>
            </a:r>
            <a:r>
              <a:rPr lang="ru-RU" sz="1600" b="1" i="1" dirty="0">
                <a:solidFill>
                  <a:schemeClr val="tx1"/>
                </a:solidFill>
              </a:rPr>
              <a:t> между </a:t>
            </a:r>
            <a:r>
              <a:rPr lang="ru-RU" sz="1600" b="1" i="1" dirty="0" smtClean="0">
                <a:solidFill>
                  <a:schemeClr val="tx1"/>
                </a:solidFill>
              </a:rPr>
              <a:t>тварью».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1520" y="3573016"/>
            <a:ext cx="8568952" cy="16561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Иоанн Златоуст: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Но ведь дело только было еще начато или даже еще и не начато: как же Он говорит: </a:t>
            </a:r>
            <a:r>
              <a:rPr lang="ru-RU" sz="1600" b="1" i="1" dirty="0" err="1">
                <a:solidFill>
                  <a:schemeClr val="tx1"/>
                </a:solidFill>
              </a:rPr>
              <a:t>соверших</a:t>
            </a:r>
            <a:r>
              <a:rPr lang="ru-RU" sz="1600" b="1" i="1" dirty="0">
                <a:solidFill>
                  <a:schemeClr val="tx1"/>
                </a:solidFill>
              </a:rPr>
              <a:t>? Это – или потому, что Он с Своей стороны сделал все, или потому, что о будущем говорит, как уже о совершившемся, или – что всего лучше сказать – потому, что все действительно было уже совершено, когда положен был корень благ, из которого непременно должны были произрасти плоды, и Он уже соприсутствует, соприкасается тому, что должно было совершиться </a:t>
            </a:r>
            <a:r>
              <a:rPr lang="ru-RU" sz="1600" b="1" i="1" dirty="0" smtClean="0">
                <a:solidFill>
                  <a:schemeClr val="tx1"/>
                </a:solidFill>
              </a:rPr>
              <a:t>впоследствии».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1520" y="5373216"/>
            <a:ext cx="8640960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«Он сделал то, что больше всего: всадил в нас корень добра, победив </a:t>
            </a:r>
            <a:r>
              <a:rPr lang="ru-RU" sz="1600" b="1" i="1" dirty="0" err="1">
                <a:solidFill>
                  <a:schemeClr val="tx1"/>
                </a:solidFill>
              </a:rPr>
              <a:t>диавола</a:t>
            </a:r>
            <a:r>
              <a:rPr lang="ru-RU" sz="1600" b="1" i="1" dirty="0">
                <a:solidFill>
                  <a:schemeClr val="tx1"/>
                </a:solidFill>
              </a:rPr>
              <a:t>, и Самого Себя предал всепожирающему зверю - смерти, а от этого корня по необходимости пойдут и плоды </a:t>
            </a:r>
            <a:r>
              <a:rPr lang="ru-RU" sz="1600" b="1" i="1" dirty="0" err="1">
                <a:solidFill>
                  <a:schemeClr val="tx1"/>
                </a:solidFill>
              </a:rPr>
              <a:t>богопознания</a:t>
            </a:r>
            <a:r>
              <a:rPr lang="ru-RU" sz="1600" b="1" i="1" dirty="0">
                <a:solidFill>
                  <a:schemeClr val="tx1"/>
                </a:solidFill>
              </a:rPr>
              <a:t>. Итак, говорит, Я совершил дело, потому что Я посеял, посадил корень, а плоды </a:t>
            </a:r>
            <a:r>
              <a:rPr lang="ru-RU" sz="1600" b="1" i="1" dirty="0" smtClean="0">
                <a:solidFill>
                  <a:schemeClr val="tx1"/>
                </a:solidFill>
              </a:rPr>
              <a:t>вырастут».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3528" y="3645024"/>
            <a:ext cx="8496944" cy="15841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«Естество плоти еще не было прославлено, так как оно не сподоблялось еще нетления и не приобщалось царского престола. Посему-то и говорит: «прославь Меня», то есть Мое человеческое естество, которое теперь не в чести, которое будет распято, и возведи оное в ту славу, которую Я - Слово и Сын Твой - имел у Тебя прежде бытия мира. Ибо естество человеческое Он с Собою посадил на престоле царском, и теперь поклоняется Ему всякая </a:t>
            </a:r>
            <a:r>
              <a:rPr lang="ru-RU" sz="1600" b="1" i="1" dirty="0" smtClean="0">
                <a:solidFill>
                  <a:schemeClr val="tx1"/>
                </a:solidFill>
              </a:rPr>
              <a:t>тварь».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55096" y="5539544"/>
            <a:ext cx="8568952" cy="7920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«Наступил </a:t>
            </a:r>
            <a:r>
              <a:rPr lang="ru-RU" sz="1600" b="1" i="1" dirty="0">
                <a:solidFill>
                  <a:schemeClr val="tx1"/>
                </a:solidFill>
              </a:rPr>
              <a:t>час Моих страданий: дай Мне проявить в этот час всю силу любви Моей к Тебе и к созданному Тобой миру, дабы через предстоящий Мне подвиг искупления человечества явилась слава Твоя». </a:t>
            </a:r>
          </a:p>
        </p:txBody>
      </p:sp>
    </p:spTree>
    <p:extLst>
      <p:ext uri="{BB962C8B-B14F-4D97-AF65-F5344CB8AC3E}">
        <p14:creationId xmlns:p14="http://schemas.microsoft.com/office/powerpoint/2010/main" val="147191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8" grpId="0" animBg="1"/>
      <p:bldP spid="18" grpId="1" animBg="1"/>
      <p:bldP spid="17" grpId="0" animBg="1"/>
      <p:bldP spid="17" grpId="1" animBg="1"/>
      <p:bldP spid="19" grpId="0" animBg="1"/>
      <p:bldP spid="19" grpId="1" animBg="1"/>
      <p:bldP spid="20" grpId="0" animBg="1"/>
      <p:bldP spid="21" grpId="0" animBg="1"/>
      <p:bldP spid="2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tx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459081"/>
              </p:ext>
            </p:extLst>
          </p:nvPr>
        </p:nvGraphicFramePr>
        <p:xfrm>
          <a:off x="251521" y="332656"/>
          <a:ext cx="8640960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/>
              </a:tblGrid>
              <a:tr h="32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Ин. 17 , 6-19 – молитва Христа о Своих учениках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6. Я открыл имя Твое человекам, которых Ты дал Мне от мира; они были Твои, и Ты дал их Мне, и они сохранили слово Твое. </a:t>
                      </a:r>
                    </a:p>
                    <a:p>
                      <a:r>
                        <a:rPr lang="ru-RU" sz="1600" b="1" dirty="0" smtClean="0"/>
                        <a:t>7. Ныне уразумели они, что все, что Ты дал Мне, от Тебя есть, </a:t>
                      </a:r>
                    </a:p>
                    <a:p>
                      <a:r>
                        <a:rPr lang="ru-RU" sz="1600" b="1" dirty="0" smtClean="0"/>
                        <a:t>8. ибо слова, которые Ты дал Мне, Я передал им, и они приняли, и уразумели истинно, что Я </a:t>
                      </a:r>
                      <a:r>
                        <a:rPr lang="ru-RU" sz="1600" b="1" dirty="0" err="1" smtClean="0"/>
                        <a:t>исшел</a:t>
                      </a:r>
                      <a:r>
                        <a:rPr lang="ru-RU" sz="1600" b="1" dirty="0" smtClean="0"/>
                        <a:t> от Тебя, и уверовали, что Ты послал Меня. </a:t>
                      </a:r>
                    </a:p>
                    <a:p>
                      <a:r>
                        <a:rPr lang="ru-RU" sz="1600" b="1" dirty="0" smtClean="0"/>
                        <a:t>9. Я о них молю: не о всем мире молю, но о тех, которых Ты дал Мне, потому что они Твои. </a:t>
                      </a:r>
                    </a:p>
                    <a:p>
                      <a:r>
                        <a:rPr lang="ru-RU" sz="1600" b="1" dirty="0" smtClean="0"/>
                        <a:t>10. И все Мое Твое, и Твое Мое; и Я прославился в них. </a:t>
                      </a:r>
                    </a:p>
                    <a:p>
                      <a:r>
                        <a:rPr lang="ru-RU" sz="1600" b="1" dirty="0" smtClean="0"/>
                        <a:t>11. Я уже не в мире, но они в мире, а Я к Тебе иду. Отче </a:t>
                      </a:r>
                      <a:r>
                        <a:rPr lang="ru-RU" sz="1600" b="1" dirty="0" err="1" smtClean="0"/>
                        <a:t>Святый</a:t>
                      </a:r>
                      <a:r>
                        <a:rPr lang="ru-RU" sz="1600" b="1" dirty="0" smtClean="0"/>
                        <a:t>! соблюди их во имя Твое, тех, которых Ты Мне дал, чтобы они были едино, как и Мы. </a:t>
                      </a:r>
                    </a:p>
                    <a:p>
                      <a:r>
                        <a:rPr lang="ru-RU" sz="1600" b="1" dirty="0" smtClean="0"/>
                        <a:t>12. Когда Я был с ними в мире, Я соблюдал их во имя Твое; тех, которых Ты дал Мне, Я сохранил, и никто из них не погиб, кроме сына погибели, да сбудется Писание. </a:t>
                      </a:r>
                    </a:p>
                    <a:p>
                      <a:r>
                        <a:rPr lang="ru-RU" sz="1600" b="1" dirty="0" smtClean="0"/>
                        <a:t>13. Ныне же к Тебе иду, и сие говорю в мире, чтобы они имели в себе радость Мою совершенную.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14. Я передал им слово Твое; и мир возненавидел их, потому что они не от мира, как и Я не от мира. </a:t>
                      </a:r>
                    </a:p>
                    <a:p>
                      <a:r>
                        <a:rPr lang="ru-RU" sz="1600" b="1" dirty="0" smtClean="0"/>
                        <a:t>15. Не молю, чтобы Ты взял их из мира, но чтобы сохранил их от зла. </a:t>
                      </a:r>
                    </a:p>
                    <a:p>
                      <a:r>
                        <a:rPr lang="ru-RU" sz="1600" b="1" dirty="0" smtClean="0"/>
                        <a:t>16. Они не от мира, как и Я не от мира. </a:t>
                      </a:r>
                    </a:p>
                    <a:p>
                      <a:r>
                        <a:rPr lang="ru-RU" sz="1600" b="1" dirty="0" smtClean="0"/>
                        <a:t>17. Освяти их истиною Твоею; слово Твое есть истина. </a:t>
                      </a:r>
                    </a:p>
                    <a:p>
                      <a:r>
                        <a:rPr lang="ru-RU" sz="1600" b="1" dirty="0" smtClean="0"/>
                        <a:t>18. Как Ты послал Меня в мир, так и Я послал их в мир. </a:t>
                      </a:r>
                    </a:p>
                    <a:p>
                      <a:r>
                        <a:rPr lang="ru-RU" sz="1600" b="1" dirty="0" smtClean="0"/>
                        <a:t>19. И за них Я посвящаю Себя, чтобы и они были освящены истиною.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Скругленный прямоугольник 27"/>
          <p:cNvSpPr/>
          <p:nvPr/>
        </p:nvSpPr>
        <p:spPr>
          <a:xfrm>
            <a:off x="251520" y="5373216"/>
            <a:ext cx="8640960" cy="6480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Лопухин</a:t>
            </a:r>
            <a:r>
              <a:rPr lang="ru-RU" sz="1600" b="1" i="1" dirty="0">
                <a:solidFill>
                  <a:schemeClr val="tx1"/>
                </a:solidFill>
              </a:rPr>
              <a:t>: «Освящение апостолам нужно ввиду их высокого призвания: они посылаются Христом с великими полномочиями, как был послан Отцом в мир и Сам </a:t>
            </a:r>
            <a:r>
              <a:rPr lang="ru-RU" sz="1600" b="1" i="1" dirty="0" smtClean="0">
                <a:solidFill>
                  <a:schemeClr val="tx1"/>
                </a:solidFill>
              </a:rPr>
              <a:t>Христос».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51520" y="5157192"/>
            <a:ext cx="8640960" cy="7920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i="1" dirty="0" smtClean="0">
                <a:solidFill>
                  <a:schemeClr val="tx1"/>
                </a:solidFill>
              </a:rPr>
              <a:t>. </a:t>
            </a:r>
            <a:r>
              <a:rPr lang="ru-RU" sz="1600" b="1" i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i="1" dirty="0">
                <a:solidFill>
                  <a:schemeClr val="tx1"/>
                </a:solidFill>
              </a:rPr>
              <a:t>: «Слова «освяти их истиною Твоею», означают нечто и иное, именно; отдели их для слова и проповеди и </a:t>
            </a:r>
            <a:r>
              <a:rPr lang="ru-RU" sz="1600" b="1" i="1" dirty="0" err="1">
                <a:solidFill>
                  <a:schemeClr val="tx1"/>
                </a:solidFill>
              </a:rPr>
              <a:t>соделай</a:t>
            </a:r>
            <a:r>
              <a:rPr lang="ru-RU" sz="1600" b="1" i="1" dirty="0">
                <a:solidFill>
                  <a:schemeClr val="tx1"/>
                </a:solidFill>
              </a:rPr>
              <a:t> их жертвою; пусть они послужат этой истине, пусть посвятят ей собственную </a:t>
            </a:r>
            <a:r>
              <a:rPr lang="ru-RU" sz="1600" b="1" i="1" dirty="0" smtClean="0">
                <a:solidFill>
                  <a:schemeClr val="tx1"/>
                </a:solidFill>
              </a:rPr>
              <a:t>жизнь».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51520" y="5157192"/>
            <a:ext cx="8640960" cy="86409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«Сделай их святыми чрез </a:t>
            </a:r>
            <a:r>
              <a:rPr lang="ru-RU" sz="1600" b="1" i="1" dirty="0" err="1">
                <a:solidFill>
                  <a:schemeClr val="tx1"/>
                </a:solidFill>
              </a:rPr>
              <a:t>преподание</a:t>
            </a:r>
            <a:r>
              <a:rPr lang="ru-RU" sz="1600" b="1" i="1" dirty="0">
                <a:solidFill>
                  <a:schemeClr val="tx1"/>
                </a:solidFill>
              </a:rPr>
              <a:t> Духа, сохрани их в правоте слова и догматов и наставь их, и научи истине. Ибо святость состоит в хранении правых </a:t>
            </a:r>
            <a:r>
              <a:rPr lang="ru-RU" sz="1600" b="1" i="1" dirty="0" smtClean="0">
                <a:solidFill>
                  <a:schemeClr val="tx1"/>
                </a:solidFill>
              </a:rPr>
              <a:t>догматов».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51520" y="5589240"/>
            <a:ext cx="8640960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«Господь </a:t>
            </a:r>
            <a:r>
              <a:rPr lang="ru-RU" sz="1600" b="1" i="1" dirty="0">
                <a:solidFill>
                  <a:schemeClr val="tx1"/>
                </a:solidFill>
              </a:rPr>
              <a:t>просит освятить их словом Божественной истины, т.е. сообщить им особые благодатные дары для успешного служения распространению учения истины по всему миру. </a:t>
            </a:r>
            <a:r>
              <a:rPr lang="ru-RU" sz="1600" b="1" i="1" dirty="0" smtClean="0">
                <a:solidFill>
                  <a:schemeClr val="tx1"/>
                </a:solidFill>
              </a:rPr>
              <a:t>Говорит, </a:t>
            </a:r>
            <a:r>
              <a:rPr lang="ru-RU" sz="1600" b="1" i="1" dirty="0">
                <a:solidFill>
                  <a:schemeClr val="tx1"/>
                </a:solidFill>
              </a:rPr>
              <a:t>что Он посвящает Себя за них, т.е. приносит Сам Себя в жертву, дабы они последовали стопам Его и стали бы свидетелями и жертвами за </a:t>
            </a:r>
            <a:r>
              <a:rPr lang="ru-RU" sz="1600" b="1" i="1" dirty="0" smtClean="0">
                <a:solidFill>
                  <a:schemeClr val="tx1"/>
                </a:solidFill>
              </a:rPr>
              <a:t>истину».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51520" y="4905164"/>
            <a:ext cx="8640960" cy="82809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«Они, говорит, нуждаются в сильной поддержке, ибо у них, ставших гражданами небесными, ничего нет общего с землею. И как весь мир будет обращаться с ними, как с чужими, то Ты, Небесный, уже помоги им, как гражданам </a:t>
            </a:r>
            <a:r>
              <a:rPr lang="ru-RU" sz="1600" b="1" i="1" dirty="0" smtClean="0">
                <a:solidFill>
                  <a:schemeClr val="tx1"/>
                </a:solidFill>
              </a:rPr>
              <a:t>небесным».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51520" y="4689140"/>
            <a:ext cx="8640960" cy="10441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Лопухин: </a:t>
            </a:r>
            <a:r>
              <a:rPr lang="ru-RU" sz="1600" b="1" i="1" dirty="0">
                <a:solidFill>
                  <a:schemeClr val="tx1"/>
                </a:solidFill>
              </a:rPr>
              <a:t>«</a:t>
            </a:r>
            <a:r>
              <a:rPr lang="ru-RU" sz="1600" b="1" i="1" dirty="0" err="1">
                <a:solidFill>
                  <a:schemeClr val="tx1"/>
                </a:solidFill>
              </a:rPr>
              <a:t>Kонечно</a:t>
            </a:r>
            <a:r>
              <a:rPr lang="ru-RU" sz="1600" b="1" i="1" dirty="0">
                <a:solidFill>
                  <a:schemeClr val="tx1"/>
                </a:solidFill>
              </a:rPr>
              <a:t>, для того чтобы защитить учеников от ненависти мира, можно бы их взять из мира. Но мир не может обойтись без них, он должен через них получить весть о совершенном Христом искуплении. Поэтому Господь просит, чтобы в предстоящей апостолам деятельности зло не победило </a:t>
            </a:r>
            <a:r>
              <a:rPr lang="ru-RU" sz="1600" b="1" i="1" dirty="0" smtClean="0">
                <a:solidFill>
                  <a:schemeClr val="tx1"/>
                </a:solidFill>
              </a:rPr>
              <a:t>их».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51520" y="4365104"/>
            <a:ext cx="8640960" cy="15841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«Я передал ученикам Твое слово, т.е. то, которое содержится в Евангелии, и злые люди возненавидели их, так как по своему незлобию ученики уже не принадлежали к их числу. И прежде Господь говорил к ученикам: аще от мира </a:t>
            </a:r>
            <a:r>
              <a:rPr lang="ru-RU" sz="1600" b="1" i="1" dirty="0" err="1">
                <a:solidFill>
                  <a:schemeClr val="tx1"/>
                </a:solidFill>
              </a:rPr>
              <a:t>бысте</a:t>
            </a:r>
            <a:r>
              <a:rPr lang="ru-RU" sz="1600" b="1" i="1" dirty="0">
                <a:solidFill>
                  <a:schemeClr val="tx1"/>
                </a:solidFill>
              </a:rPr>
              <a:t> были, мир </a:t>
            </a:r>
            <a:r>
              <a:rPr lang="ru-RU" sz="1600" b="1" i="1" dirty="0" err="1">
                <a:solidFill>
                  <a:schemeClr val="tx1"/>
                </a:solidFill>
              </a:rPr>
              <a:t>убо</a:t>
            </a:r>
            <a:r>
              <a:rPr lang="ru-RU" sz="1600" b="1" i="1" dirty="0">
                <a:solidFill>
                  <a:schemeClr val="tx1"/>
                </a:solidFill>
              </a:rPr>
              <a:t> свое любил бы (Ин. 15, 19). И там, и здесь под миром Он разумеет злых людей, по причине их любви к миру и удовольствиям его. Так как учеников Моих, говорит Иисус Христос Богу Отцу, возненавидели за Твое слово, то Ты и сохраняй </a:t>
            </a:r>
            <a:r>
              <a:rPr lang="ru-RU" sz="1600" b="1" i="1" dirty="0" smtClean="0">
                <a:solidFill>
                  <a:schemeClr val="tx1"/>
                </a:solidFill>
              </a:rPr>
              <a:t>их».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51520" y="3933056"/>
            <a:ext cx="8640960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Лопухин: </a:t>
            </a:r>
            <a:r>
              <a:rPr lang="ru-RU" sz="1600" b="1" i="1" dirty="0">
                <a:solidFill>
                  <a:schemeClr val="tx1"/>
                </a:solidFill>
              </a:rPr>
              <a:t>«Христос </a:t>
            </a:r>
            <a:r>
              <a:rPr lang="ru-RU" sz="1600" b="1" i="1" dirty="0" smtClean="0">
                <a:solidFill>
                  <a:schemeClr val="tx1"/>
                </a:solidFill>
              </a:rPr>
              <a:t>намеренно </a:t>
            </a:r>
            <a:r>
              <a:rPr lang="ru-RU" sz="1600" b="1" i="1" dirty="0">
                <a:solidFill>
                  <a:schemeClr val="tx1"/>
                </a:solidFill>
              </a:rPr>
              <a:t>говорит Свою молитву о них вслух, пока еще остается с ними «в мире». Пусть они слышат, пусть знают, </a:t>
            </a:r>
            <a:r>
              <a:rPr lang="ru-RU" sz="1600" b="1" i="1" dirty="0" err="1">
                <a:solidFill>
                  <a:schemeClr val="tx1"/>
                </a:solidFill>
              </a:rPr>
              <a:t>Kому</a:t>
            </a:r>
            <a:r>
              <a:rPr lang="ru-RU" sz="1600" b="1" i="1" dirty="0">
                <a:solidFill>
                  <a:schemeClr val="tx1"/>
                </a:solidFill>
              </a:rPr>
              <a:t> Он их поручает. Это знание, что Сам Отец стал их покровителем, сохранит их от упадка духа при надвигающихся </a:t>
            </a:r>
            <a:r>
              <a:rPr lang="ru-RU" sz="1600" b="1" i="1" dirty="0" smtClean="0">
                <a:solidFill>
                  <a:schemeClr val="tx1"/>
                </a:solidFill>
              </a:rPr>
              <a:t>испытаниях».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51520" y="4221088"/>
            <a:ext cx="8640960" cy="13681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«Как же, Господи, никого не погубил Ты, когда Иуда погиб, и многие иные отошли обратно (Ин. 6, 66)? Со Своей стороны, говорит, Я никого не погубил. Что только зависело от Меня, Я ничего не оставил без исполнения, но соблюдал их, то есть всячески старался сохранить их. Если же они сами собою отпадают, это нисколько не относится к Моей </a:t>
            </a:r>
            <a:r>
              <a:rPr lang="ru-RU" sz="1600" b="1" i="1" dirty="0" smtClean="0">
                <a:solidFill>
                  <a:schemeClr val="tx1"/>
                </a:solidFill>
              </a:rPr>
              <a:t>вине».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1520" y="3429000"/>
            <a:ext cx="8640960" cy="6480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i="1" dirty="0" smtClean="0">
                <a:solidFill>
                  <a:schemeClr val="tx1"/>
                </a:solidFill>
              </a:rPr>
              <a:t>: «Когда </a:t>
            </a:r>
            <a:r>
              <a:rPr lang="ru-RU" sz="1600" b="1" i="1" dirty="0">
                <a:solidFill>
                  <a:schemeClr val="tx1"/>
                </a:solidFill>
              </a:rPr>
              <a:t>Я был в мире, как Человек, потому что как Бог Я был в нем всегда, – тогда Я сохранял их Твоею </a:t>
            </a:r>
            <a:r>
              <a:rPr lang="ru-RU" sz="1600" b="1" i="1" dirty="0" smtClean="0">
                <a:solidFill>
                  <a:schemeClr val="tx1"/>
                </a:solidFill>
              </a:rPr>
              <a:t>силой от падения».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1520" y="5373216"/>
            <a:ext cx="8640960" cy="12961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Лопухин: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«Во имя Твое»: правильнее читать «в имени Твоем</a:t>
            </a:r>
            <a:r>
              <a:rPr lang="ru-RU" sz="1600" b="1" i="1" dirty="0" smtClean="0">
                <a:solidFill>
                  <a:schemeClr val="tx1"/>
                </a:solidFill>
              </a:rPr>
              <a:t>». В </a:t>
            </a:r>
            <a:r>
              <a:rPr lang="ru-RU" sz="1600" b="1" i="1" dirty="0">
                <a:solidFill>
                  <a:schemeClr val="tx1"/>
                </a:solidFill>
              </a:rPr>
              <a:t>имени Божием или, иначе, в Самом Боге апостолы найдут опору для сохранения такого единения между собой, какое существует между Отцом и Сыном. А это единение им крайне нужно, для того чтобы вся их деятельность была успешна. Только едиными усилиями они смогут одержать победу над </a:t>
            </a:r>
            <a:r>
              <a:rPr lang="ru-RU" sz="1600" b="1" i="1" dirty="0" smtClean="0">
                <a:solidFill>
                  <a:schemeClr val="tx1"/>
                </a:solidFill>
              </a:rPr>
              <a:t>миром».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1520" y="4149080"/>
            <a:ext cx="8640960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«В чем же хранить? «Чтобы они были едино». Ибо, если они будут иметь любовь друг к другу, и не будет между ними разделений, то они будут непобедимы, и ничто не одолеет их. И не просто, чтобы были едино, но так как Я и Ты имели одно мудрствование и одно </a:t>
            </a:r>
            <a:r>
              <a:rPr lang="ru-RU" sz="1600" b="1" i="1" dirty="0" smtClean="0">
                <a:solidFill>
                  <a:schemeClr val="tx1"/>
                </a:solidFill>
              </a:rPr>
              <a:t>желание».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520" y="2924944"/>
            <a:ext cx="8640960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«Им </a:t>
            </a:r>
            <a:r>
              <a:rPr lang="ru-RU" sz="1600" b="1" i="1" dirty="0">
                <a:solidFill>
                  <a:schemeClr val="tx1"/>
                </a:solidFill>
              </a:rPr>
              <a:t>естественно было опечалиться, коль скоро они остаются без помощника. Он объявляет им, что Он вручает их Отцу и Его дает им в хранителя, и затем говорит Отцу: так как Ты призываешь Меня к Себе, то храни их Сам «во имя Твое», то есть Твоею помощью и силою, которую Ты дал </a:t>
            </a:r>
            <a:r>
              <a:rPr lang="ru-RU" sz="1600" b="1" i="1" dirty="0" smtClean="0">
                <a:solidFill>
                  <a:schemeClr val="tx1"/>
                </a:solidFill>
              </a:rPr>
              <a:t>Мне».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1520" y="2924944"/>
            <a:ext cx="8640960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Господь молится о Своих учениках, чтобы Отец Небесный взял их под Свое особое покровительство в этом враждебном для них мире, в котором они остаются одни, после </a:t>
            </a:r>
            <a:r>
              <a:rPr lang="ru-RU" sz="1600" b="1" i="1" dirty="0" err="1">
                <a:solidFill>
                  <a:schemeClr val="tx1"/>
                </a:solidFill>
              </a:rPr>
              <a:t>отшествия</a:t>
            </a:r>
            <a:r>
              <a:rPr lang="ru-RU" sz="1600" b="1" i="1" dirty="0">
                <a:solidFill>
                  <a:schemeClr val="tx1"/>
                </a:solidFill>
              </a:rPr>
              <a:t> Господа, и сохранил их чистыми и святыми в духовном единении веры и любви между собой, единении, подобном единению Бога Отца и Бога Сына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1520" y="3501008"/>
            <a:ext cx="8640960" cy="86409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«Я имею даже власть над Твоими, как над Своими, подобно тому как и Ты имеешь власть над Моими, как над Своими. Или: Я прославился в данных Мне учениках, которые признают Меня Господом своим, покланяются Мне и признают Меня </a:t>
            </a:r>
            <a:r>
              <a:rPr lang="ru-RU" sz="1600" b="1" i="1" dirty="0" smtClean="0">
                <a:solidFill>
                  <a:schemeClr val="tx1"/>
                </a:solidFill>
              </a:rPr>
              <a:t>Богом».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1520" y="2456892"/>
            <a:ext cx="8640960" cy="9001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>
                <a:solidFill>
                  <a:schemeClr val="tx1"/>
                </a:solidFill>
              </a:rPr>
              <a:t>Иоанн Златоуст: </a:t>
            </a:r>
            <a:r>
              <a:rPr lang="ru-RU" sz="1600" b="1" i="1" dirty="0">
                <a:solidFill>
                  <a:schemeClr val="tx1"/>
                </a:solidFill>
              </a:rPr>
              <a:t>«так как Он многократно говорил: Твои суть, и Ты Мне их дал </a:t>
            </a:r>
            <a:r>
              <a:rPr lang="ru-RU" sz="1600" b="1" i="1" dirty="0" err="1">
                <a:solidFill>
                  <a:schemeClr val="tx1"/>
                </a:solidFill>
              </a:rPr>
              <a:t>еси</a:t>
            </a:r>
            <a:r>
              <a:rPr lang="ru-RU" sz="1600" b="1" i="1" dirty="0">
                <a:solidFill>
                  <a:schemeClr val="tx1"/>
                </a:solidFill>
              </a:rPr>
              <a:t>, то, чтобы не подумал кто-нибудь, что власть Его недавняя и что Он только теперь принял их, – Он, устраняя эту неправую мысль, говорит».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520" y="4293096"/>
            <a:ext cx="8640960" cy="86409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Лопухин: </a:t>
            </a:r>
            <a:r>
              <a:rPr lang="ru-RU" sz="1600" b="1" i="1" dirty="0">
                <a:solidFill>
                  <a:schemeClr val="tx1"/>
                </a:solidFill>
              </a:rPr>
              <a:t>«Христос есть Ходатай всего мира (1Тим.2:5–6) и хочет спасти всех людей (Ин.10:16). Но в настоящий момент Его мысли заняты судьбой только тех, которые поручены Ему и которые должны продолжать на земле Его </a:t>
            </a:r>
            <a:r>
              <a:rPr lang="ru-RU" sz="1600" b="1" i="1" dirty="0" smtClean="0">
                <a:solidFill>
                  <a:schemeClr val="tx1"/>
                </a:solidFill>
              </a:rPr>
              <a:t>дело».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1520" y="3429000"/>
            <a:ext cx="8640960" cy="64807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«Не о всем мире Я молю Тебя, но только об уверовавших в Меня, потому что </a:t>
            </a:r>
            <a:r>
              <a:rPr lang="ru-RU" sz="1600" b="1" i="1" dirty="0" err="1">
                <a:solidFill>
                  <a:schemeClr val="tx1"/>
                </a:solidFill>
              </a:rPr>
              <a:t>неуверовавшие</a:t>
            </a:r>
            <a:r>
              <a:rPr lang="ru-RU" sz="1600" b="1" i="1" dirty="0">
                <a:solidFill>
                  <a:schemeClr val="tx1"/>
                </a:solidFill>
              </a:rPr>
              <a:t> не хотят, чтобы Я молился за </a:t>
            </a:r>
            <a:r>
              <a:rPr lang="ru-RU" sz="1600" b="1" i="1" dirty="0" smtClean="0">
                <a:solidFill>
                  <a:schemeClr val="tx1"/>
                </a:solidFill>
              </a:rPr>
              <a:t>них».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20" y="2204864"/>
            <a:ext cx="8640960" cy="100811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«Он говорит это Отцу не для чего-нибудь другого, а только ради их, чтобы они познали, что Он любит их и печется о них, - говорит: Я молю и прошу о них, а не о мире. Ибо этим Я, без сомнения, доказываю, что люблю их, когда не только то, что у Меня Самого, даю, но и Тебя прошу, хранить </a:t>
            </a:r>
            <a:r>
              <a:rPr lang="ru-RU" sz="1600" b="1" i="1" dirty="0" smtClean="0">
                <a:solidFill>
                  <a:schemeClr val="tx1"/>
                </a:solidFill>
              </a:rPr>
              <a:t>их».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1988840"/>
            <a:ext cx="8568952" cy="9361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</a:t>
            </a:r>
            <a:r>
              <a:rPr lang="ru-RU" sz="1600" b="1" i="1" dirty="0">
                <a:solidFill>
                  <a:schemeClr val="tx1"/>
                </a:solidFill>
              </a:rPr>
              <a:t> «Ныне, т.е. после того как выслушали Мое учение, ученики </a:t>
            </a:r>
            <a:r>
              <a:rPr lang="ru-RU" sz="1600" b="1" i="1" dirty="0" err="1" smtClean="0">
                <a:solidFill>
                  <a:schemeClr val="tx1"/>
                </a:solidFill>
              </a:rPr>
              <a:t>разумеша</a:t>
            </a:r>
            <a:r>
              <a:rPr lang="ru-RU" sz="1600" b="1" i="1" dirty="0" smtClean="0">
                <a:solidFill>
                  <a:schemeClr val="tx1"/>
                </a:solidFill>
              </a:rPr>
              <a:t> то, что </a:t>
            </a:r>
            <a:r>
              <a:rPr lang="ru-RU" sz="1600" b="1" i="1" dirty="0">
                <a:solidFill>
                  <a:schemeClr val="tx1"/>
                </a:solidFill>
              </a:rPr>
              <a:t>Я говорю и чему учу, от Тебе суть, все – это Твои заповеди, и что у Меня нет ничего Своего, особенного и чуждого </a:t>
            </a:r>
            <a:r>
              <a:rPr lang="ru-RU" sz="1600" b="1" i="1" dirty="0" smtClean="0">
                <a:solidFill>
                  <a:schemeClr val="tx1"/>
                </a:solidFill>
              </a:rPr>
              <a:t>Тебе. </a:t>
            </a:r>
            <a:r>
              <a:rPr lang="ru-RU" sz="1600" b="1" i="1" dirty="0">
                <a:solidFill>
                  <a:schemeClr val="tx1"/>
                </a:solidFill>
              </a:rPr>
              <a:t>Затем Иисус Христос говорит, откуда ученики узнали </a:t>
            </a:r>
            <a:r>
              <a:rPr lang="ru-RU" sz="1600" b="1" i="1" dirty="0" smtClean="0">
                <a:solidFill>
                  <a:schemeClr val="tx1"/>
                </a:solidFill>
              </a:rPr>
              <a:t>это».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1268760"/>
            <a:ext cx="8640960" cy="10801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«Они сохранили слово Твое», потому что поверили Мне и не вняли иудеям. Ибо кто верит Христу, тот сохраняет слово Божие, то есть Писание, Закон. Ибо Писание возвещает о Христе. Еще иначе. Все, что говорил Господь ученикам, принадлежало Отцу. Ибо Я, говорит, говорю не от Себя (Ин. 14, 10</a:t>
            </a:r>
            <a:r>
              <a:rPr lang="ru-RU" sz="1600" b="1" i="1" dirty="0" smtClean="0">
                <a:solidFill>
                  <a:schemeClr val="tx1"/>
                </a:solidFill>
              </a:rPr>
              <a:t>)».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2204864"/>
            <a:ext cx="8640960" cy="86409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«Ты дал Мне», </a:t>
            </a:r>
            <a:r>
              <a:rPr lang="ru-RU" sz="1600" b="1" i="1" dirty="0" smtClean="0">
                <a:solidFill>
                  <a:schemeClr val="tx1"/>
                </a:solidFill>
              </a:rPr>
              <a:t>показывается, что Я </a:t>
            </a:r>
            <a:r>
              <a:rPr lang="ru-RU" sz="1600" b="1" i="1" dirty="0">
                <a:solidFill>
                  <a:schemeClr val="tx1"/>
                </a:solidFill>
              </a:rPr>
              <a:t>не похитил их, но Ты соизволил, чтобы они пришли ко Мне. Посему не вражду, но единомыслие и любовь имеешь Ты, Отче, ко </a:t>
            </a:r>
            <a:r>
              <a:rPr lang="ru-RU" sz="1600" b="1" i="1" dirty="0" smtClean="0">
                <a:solidFill>
                  <a:schemeClr val="tx1"/>
                </a:solidFill>
              </a:rPr>
              <a:t>Мне</a:t>
            </a:r>
            <a:r>
              <a:rPr lang="ru-RU" sz="1600" b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1268760"/>
            <a:ext cx="8640960" cy="7920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«были Твои, как Бога. </a:t>
            </a:r>
            <a:r>
              <a:rPr lang="ru-RU" sz="1600" b="1" i="1" dirty="0" smtClean="0">
                <a:solidFill>
                  <a:schemeClr val="tx1"/>
                </a:solidFill>
              </a:rPr>
              <a:t>И </a:t>
            </a:r>
            <a:r>
              <a:rPr lang="ru-RU" sz="1600" b="1" i="1" dirty="0">
                <a:solidFill>
                  <a:schemeClr val="tx1"/>
                </a:solidFill>
              </a:rPr>
              <a:t>Мне их дал </a:t>
            </a:r>
            <a:r>
              <a:rPr lang="ru-RU" sz="1600" b="1" i="1" dirty="0" err="1">
                <a:solidFill>
                  <a:schemeClr val="tx1"/>
                </a:solidFill>
              </a:rPr>
              <a:t>еси</a:t>
            </a:r>
            <a:r>
              <a:rPr lang="ru-RU" sz="1600" b="1" i="1" dirty="0">
                <a:solidFill>
                  <a:schemeClr val="tx1"/>
                </a:solidFill>
              </a:rPr>
              <a:t>… </a:t>
            </a:r>
            <a:r>
              <a:rPr lang="ru-RU" sz="1600" b="1" i="1" dirty="0" smtClean="0">
                <a:solidFill>
                  <a:schemeClr val="tx1"/>
                </a:solidFill>
              </a:rPr>
              <a:t>как </a:t>
            </a:r>
            <a:r>
              <a:rPr lang="ru-RU" sz="1600" b="1" i="1" dirty="0">
                <a:solidFill>
                  <a:schemeClr val="tx1"/>
                </a:solidFill>
              </a:rPr>
              <a:t>равному с Тобою. Речь идет об апостолах. И этими словами Иисус Христос показывает, что Он не противится Богу, и что только по воле Отца апостолы уверовали в </a:t>
            </a:r>
            <a:r>
              <a:rPr lang="ru-RU" sz="1600" b="1" i="1" dirty="0" smtClean="0">
                <a:solidFill>
                  <a:schemeClr val="tx1"/>
                </a:solidFill>
              </a:rPr>
              <a:t>Сына».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980728"/>
            <a:ext cx="8640960" cy="20162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«Теперь объясняет, что значат слова: Я прославил Тебя на земле, - именно: Я возвестил имя Твое. Как же Сын возвестил? Ибо Исаия еще говорил: «клянитесь Богом истинным» (8, 1). Но мы много раз говорили, что если тогда имя Божие и было известно, то одним только иудеям, и притом не всем, а теперь говорится о язычниках, что им будет известно имя Божие, так как Христос дал уже семена </a:t>
            </a:r>
            <a:r>
              <a:rPr lang="ru-RU" sz="1600" b="1" i="1" dirty="0" err="1">
                <a:solidFill>
                  <a:schemeClr val="tx1"/>
                </a:solidFill>
              </a:rPr>
              <a:t>богопознания</a:t>
            </a:r>
            <a:r>
              <a:rPr lang="ru-RU" sz="1600" b="1" i="1" dirty="0">
                <a:solidFill>
                  <a:schemeClr val="tx1"/>
                </a:solidFill>
              </a:rPr>
              <a:t>, низложив </a:t>
            </a:r>
            <a:r>
              <a:rPr lang="ru-RU" sz="1600" b="1" i="1" dirty="0" err="1">
                <a:solidFill>
                  <a:schemeClr val="tx1"/>
                </a:solidFill>
              </a:rPr>
              <a:t>диавола</a:t>
            </a:r>
            <a:r>
              <a:rPr lang="ru-RU" sz="1600" b="1" i="1" dirty="0">
                <a:solidFill>
                  <a:schemeClr val="tx1"/>
                </a:solidFill>
              </a:rPr>
              <a:t>, введшего </a:t>
            </a:r>
            <a:r>
              <a:rPr lang="ru-RU" sz="1600" b="1" i="1" dirty="0" err="1">
                <a:solidFill>
                  <a:schemeClr val="tx1"/>
                </a:solidFill>
              </a:rPr>
              <a:t>идолослужение</a:t>
            </a:r>
            <a:r>
              <a:rPr lang="ru-RU" sz="1600" b="1" i="1" dirty="0">
                <a:solidFill>
                  <a:schemeClr val="tx1"/>
                </a:solidFill>
              </a:rPr>
              <a:t>. И иначе. Если и знали Бога, то знали не как Отца, а только как Творца; но Сын возвестил о Нем, как Отце, и словами и делами дав знать о Самом </a:t>
            </a:r>
            <a:r>
              <a:rPr lang="ru-RU" sz="1600" b="1" i="1" dirty="0" smtClean="0">
                <a:solidFill>
                  <a:schemeClr val="tx1"/>
                </a:solidFill>
              </a:rPr>
              <a:t>Себе».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1520" y="5949280"/>
            <a:ext cx="8640960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«Он молится Отцу за учеников, чтобы они более ободрились, зная, что они не умрут, прежде чем исполнят дело проповеди».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51520" y="5661248"/>
            <a:ext cx="8640960" cy="7200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«Я </a:t>
            </a:r>
            <a:r>
              <a:rPr lang="ru-RU" sz="1600" b="1" i="1" dirty="0">
                <a:solidFill>
                  <a:schemeClr val="tx1"/>
                </a:solidFill>
              </a:rPr>
              <a:t>добровольно приношу Себя в жертву, чтобы и ученики Мои принесены были в истинную </a:t>
            </a:r>
            <a:r>
              <a:rPr lang="ru-RU" sz="1600" b="1" i="1" dirty="0" smtClean="0">
                <a:solidFill>
                  <a:schemeClr val="tx1"/>
                </a:solidFill>
              </a:rPr>
              <a:t>жертву».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51520" y="5661248"/>
            <a:ext cx="8640960" cy="100811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««</a:t>
            </a:r>
            <a:r>
              <a:rPr lang="ru-RU" sz="1600" b="1" i="1" dirty="0">
                <a:solidFill>
                  <a:schemeClr val="tx1"/>
                </a:solidFill>
              </a:rPr>
              <a:t>Чтобы и они», как и Я, «были освящены» и принесены Тебе, Богу, не как жертвы подзаконные, </a:t>
            </a:r>
            <a:r>
              <a:rPr lang="ru-RU" sz="1600" b="1" i="1" dirty="0" err="1">
                <a:solidFill>
                  <a:schemeClr val="tx1"/>
                </a:solidFill>
              </a:rPr>
              <a:t>закалаемые</a:t>
            </a:r>
            <a:r>
              <a:rPr lang="ru-RU" sz="1600" b="1" i="1" dirty="0">
                <a:solidFill>
                  <a:schemeClr val="tx1"/>
                </a:solidFill>
              </a:rPr>
              <a:t> в образе, но «истиною». Итак, освяти и посвяти души учеников, и сделай их истинными приношениями, или укрепи их потерпеть и смерть за </a:t>
            </a:r>
            <a:r>
              <a:rPr lang="ru-RU" sz="1600" b="1" i="1" dirty="0" smtClean="0">
                <a:solidFill>
                  <a:schemeClr val="tx1"/>
                </a:solidFill>
              </a:rPr>
              <a:t>истину».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44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7" grpId="0" animBg="1"/>
      <p:bldP spid="27" grpId="1" animBg="1"/>
      <p:bldP spid="26" grpId="0" animBg="1"/>
      <p:bldP spid="26" grpId="1" animBg="1"/>
      <p:bldP spid="25" grpId="0" animBg="1"/>
      <p:bldP spid="25" grpId="1" animBg="1"/>
      <p:bldP spid="24" grpId="0" animBg="1"/>
      <p:bldP spid="24" grpId="1" animBg="1"/>
      <p:bldP spid="22" grpId="0" animBg="1"/>
      <p:bldP spid="22" grpId="1" animBg="1"/>
      <p:bldP spid="21" grpId="0" animBg="1"/>
      <p:bldP spid="21" grpId="1" animBg="1"/>
      <p:bldP spid="20" grpId="0" animBg="1"/>
      <p:bldP spid="20" grpId="1" animBg="1"/>
      <p:bldP spid="18" grpId="0" animBg="1"/>
      <p:bldP spid="18" grpId="1" animBg="1"/>
      <p:bldP spid="19" grpId="0" animBg="1"/>
      <p:bldP spid="19" grpId="1" animBg="1"/>
      <p:bldP spid="17" grpId="0" animBg="1"/>
      <p:bldP spid="17" grpId="1" animBg="1"/>
      <p:bldP spid="16" grpId="0" animBg="1"/>
      <p:bldP spid="16" grpId="1" animBg="1"/>
      <p:bldP spid="15" grpId="0" animBg="1"/>
      <p:bldP spid="15" grpId="1" animBg="1"/>
      <p:bldP spid="14" grpId="0" animBg="1"/>
      <p:bldP spid="14" grpId="1" animBg="1"/>
      <p:bldP spid="13" grpId="0" animBg="1"/>
      <p:bldP spid="13" grpId="1" animBg="1"/>
      <p:bldP spid="12" grpId="0" animBg="1"/>
      <p:bldP spid="12" grpId="1" animBg="1"/>
      <p:bldP spid="11" grpId="0" animBg="1"/>
      <p:bldP spid="11" grpId="1" animBg="1"/>
      <p:bldP spid="10" grpId="0" animBg="1"/>
      <p:bldP spid="10" grpId="1" animBg="1"/>
      <p:bldP spid="9" grpId="0" animBg="1"/>
      <p:bldP spid="9" grpId="1" animBg="1"/>
      <p:bldP spid="8" grpId="0" animBg="1"/>
      <p:bldP spid="8" grpId="1" animBg="1"/>
      <p:bldP spid="7" grpId="0" animBg="1"/>
      <p:bldP spid="7" grpId="1" animBg="1"/>
      <p:bldP spid="6" grpId="0" animBg="1"/>
      <p:bldP spid="6" grpId="1" animBg="1"/>
      <p:bldP spid="5" grpId="0" animBg="1"/>
      <p:bldP spid="5" grpId="1" animBg="1"/>
      <p:bldP spid="2" grpId="0" animBg="1"/>
      <p:bldP spid="2" grpId="1" animBg="1"/>
      <p:bldP spid="23" grpId="0" animBg="1"/>
      <p:bldP spid="23" grpId="1" animBg="1"/>
      <p:bldP spid="29" grpId="0" animBg="1"/>
      <p:bldP spid="29" grpId="1" animBg="1"/>
      <p:bldP spid="30" grpId="0" animBg="1"/>
      <p:bldP spid="3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tx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74076"/>
              </p:ext>
            </p:extLst>
          </p:nvPr>
        </p:nvGraphicFramePr>
        <p:xfrm>
          <a:off x="251520" y="548680"/>
          <a:ext cx="864096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/>
              </a:tblGrid>
              <a:tr h="32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Ин. 17,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</a:rPr>
                        <a:t> 20 -26 – молитва Христа за всех верующих в Него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20. Не о них же только молю, но и о верующих в Меня по слову их, </a:t>
                      </a:r>
                    </a:p>
                    <a:p>
                      <a:r>
                        <a:rPr lang="ru-RU" sz="1600" b="1" dirty="0" smtClean="0"/>
                        <a:t>21. да будут все едино, как Ты, Отче, во Мне, и Я в Тебе, так и они да будут в Нас едино, — да уверует мир, что Ты послал Меня. </a:t>
                      </a:r>
                    </a:p>
                    <a:p>
                      <a:r>
                        <a:rPr lang="ru-RU" sz="1600" b="1" dirty="0" smtClean="0"/>
                        <a:t>22. И славу, которую Ты дал Мне, Я дал им: да будут едино, как Мы едино. </a:t>
                      </a:r>
                    </a:p>
                    <a:p>
                      <a:r>
                        <a:rPr lang="ru-RU" sz="1600" b="1" dirty="0" smtClean="0"/>
                        <a:t>23. Я в них, и Ты во Мне; да будут совершены воедино, и да познает мир, что Ты послал Меня и возлюбил их, как возлюбил Меня. </a:t>
                      </a:r>
                    </a:p>
                    <a:p>
                      <a:r>
                        <a:rPr lang="ru-RU" sz="1600" b="1" dirty="0" smtClean="0"/>
                        <a:t>24. Отче! которых Ты дал Мне, хочу, чтобы там, где Я, и они были со Мною, да видят славу Мою, которую Ты дал Мне, потому что возлюбил Меня прежде основания мира. </a:t>
                      </a:r>
                    </a:p>
                    <a:p>
                      <a:r>
                        <a:rPr lang="ru-RU" sz="1600" b="1" dirty="0" smtClean="0"/>
                        <a:t>25. Отче праведный! и мир Тебя не познал; а Я познал Тебя, и сии познали, что Ты послал Меня. </a:t>
                      </a:r>
                    </a:p>
                    <a:p>
                      <a:r>
                        <a:rPr lang="ru-RU" sz="1600" b="1" dirty="0" smtClean="0"/>
                        <a:t>26. И Я открыл им имя Твое и открою, да любовь, которою Ты возлюбил Меня, в них будет, и Я в них.</a:t>
                      </a:r>
                      <a:endParaRPr lang="ru-RU" sz="1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251520" y="4293096"/>
            <a:ext cx="8640960" cy="126014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i="1" dirty="0">
                <a:solidFill>
                  <a:schemeClr val="tx1"/>
                </a:solidFill>
              </a:rPr>
              <a:t>«Не сказал: да получат славу Мою, но: «да видят», ибо для человека величайшее наслаждение - созерцать Сына Божия. И в этом - слава для всех достойных... Показывает же этим, что тогда будут созерцать Его не так, как ныне они видят Его, не в уничиженном виде, но в славе, которую Он имел прежде сложения мира. Имел же Я, говорит, эту славу потому, что Ты возлюбил Меня».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5536" y="4671138"/>
            <a:ext cx="8568952" cy="113412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Лопухин: </a:t>
            </a:r>
            <a:r>
              <a:rPr lang="ru-RU" sz="1600" b="1" i="1" dirty="0">
                <a:solidFill>
                  <a:schemeClr val="tx1"/>
                </a:solidFill>
              </a:rPr>
              <a:t>«Сын высказывает теперь не просьбу, а желание («хочу»), чтобы верующие – не только апостолы – были вместе с Ним и созерцали бы Его славу. Очень вероятно, что Христос говорит здесь о Своем втором пришествии на землю, пришествии во славе (Мф</a:t>
            </a:r>
            <a:r>
              <a:rPr lang="ru-RU" sz="1600" b="1" i="1" dirty="0" smtClean="0">
                <a:solidFill>
                  <a:schemeClr val="tx1"/>
                </a:solidFill>
              </a:rPr>
              <a:t>. 24,30)».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1520" y="4005064"/>
            <a:ext cx="8712968" cy="237626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500" b="1" dirty="0" smtClean="0">
                <a:solidFill>
                  <a:schemeClr val="tx1"/>
                </a:solidFill>
              </a:rPr>
              <a:t>: </a:t>
            </a:r>
            <a:r>
              <a:rPr lang="ru-RU" sz="1500" b="1" i="1" dirty="0" smtClean="0">
                <a:solidFill>
                  <a:schemeClr val="tx1"/>
                </a:solidFill>
              </a:rPr>
              <a:t>«</a:t>
            </a:r>
            <a:r>
              <a:rPr lang="ru-RU" sz="1500" b="1" i="1" dirty="0">
                <a:solidFill>
                  <a:schemeClr val="tx1"/>
                </a:solidFill>
              </a:rPr>
              <a:t>25 и 26 стихи представляют собою заключение первосвященнической молитвы, в котором Господь обращается к Богу Отцу, как к </a:t>
            </a:r>
            <a:r>
              <a:rPr lang="ru-RU" sz="1500" b="1" i="1" dirty="0" err="1">
                <a:solidFill>
                  <a:schemeClr val="tx1"/>
                </a:solidFill>
              </a:rPr>
              <a:t>Всеправедному</a:t>
            </a:r>
            <a:r>
              <a:rPr lang="ru-RU" sz="1500" b="1" i="1" dirty="0">
                <a:solidFill>
                  <a:schemeClr val="tx1"/>
                </a:solidFill>
              </a:rPr>
              <a:t> </a:t>
            </a:r>
            <a:r>
              <a:rPr lang="ru-RU" sz="1500" b="1" i="1" dirty="0" err="1">
                <a:solidFill>
                  <a:schemeClr val="tx1"/>
                </a:solidFill>
              </a:rPr>
              <a:t>Мздовоздаятелю</a:t>
            </a:r>
            <a:r>
              <a:rPr lang="ru-RU" sz="1500" b="1" i="1" dirty="0">
                <a:solidFill>
                  <a:schemeClr val="tx1"/>
                </a:solidFill>
              </a:rPr>
              <a:t>. Господь указывает здесь на превосходство верующих над остальным миром в том, что они «познали Бога», а потому они способны к восприятию даров Божественной любви. Господь и просит, чтобы Бог Отец отличил их перед миром Своими щедротами и сделал их соучастниками той любви, которую Он имеет к Сыну: «да любы, </a:t>
            </a:r>
            <a:r>
              <a:rPr lang="ru-RU" sz="1500" b="1" i="1" dirty="0" err="1">
                <a:solidFill>
                  <a:schemeClr val="tx1"/>
                </a:solidFill>
              </a:rPr>
              <a:t>еюже</a:t>
            </a:r>
            <a:r>
              <a:rPr lang="ru-RU" sz="1500" b="1" i="1" dirty="0">
                <a:solidFill>
                  <a:schemeClr val="tx1"/>
                </a:solidFill>
              </a:rPr>
              <a:t> </a:t>
            </a:r>
            <a:r>
              <a:rPr lang="ru-RU" sz="1500" b="1" i="1" dirty="0" err="1">
                <a:solidFill>
                  <a:schemeClr val="tx1"/>
                </a:solidFill>
              </a:rPr>
              <a:t>Мя</a:t>
            </a:r>
            <a:r>
              <a:rPr lang="ru-RU" sz="1500" b="1" i="1" dirty="0">
                <a:solidFill>
                  <a:schemeClr val="tx1"/>
                </a:solidFill>
              </a:rPr>
              <a:t> возлюбил </a:t>
            </a:r>
            <a:r>
              <a:rPr lang="ru-RU" sz="1500" b="1" i="1" dirty="0" err="1">
                <a:solidFill>
                  <a:schemeClr val="tx1"/>
                </a:solidFill>
              </a:rPr>
              <a:t>еси</a:t>
            </a:r>
            <a:r>
              <a:rPr lang="ru-RU" sz="1500" b="1" i="1" dirty="0">
                <a:solidFill>
                  <a:schemeClr val="tx1"/>
                </a:solidFill>
              </a:rPr>
              <a:t>, в них будет». Для этого Сам Господь Иисус обещает «быть в Них», дабы любовь Отца, неразлучно пребывающая на Сыне, от Сына и ради Сына простиралась и на тех, в ком пребывает Сын. Так, любовь всеобъемлющая, </a:t>
            </a:r>
            <a:r>
              <a:rPr lang="ru-RU" sz="1500" b="1" i="1" dirty="0" err="1">
                <a:solidFill>
                  <a:schemeClr val="tx1"/>
                </a:solidFill>
              </a:rPr>
              <a:t>всесозидающая</a:t>
            </a:r>
            <a:r>
              <a:rPr lang="ru-RU" sz="1500" b="1" i="1" dirty="0">
                <a:solidFill>
                  <a:schemeClr val="tx1"/>
                </a:solidFill>
              </a:rPr>
              <a:t> будет и </a:t>
            </a:r>
            <a:r>
              <a:rPr lang="ru-RU" sz="1500" b="1" i="1" dirty="0" err="1">
                <a:solidFill>
                  <a:schemeClr val="tx1"/>
                </a:solidFill>
              </a:rPr>
              <a:t>всесовершающей</a:t>
            </a:r>
            <a:r>
              <a:rPr lang="ru-RU" sz="1500" b="1" i="1" dirty="0">
                <a:solidFill>
                  <a:schemeClr val="tx1"/>
                </a:solidFill>
              </a:rPr>
              <a:t> в вечном славном Царстве Отца и Сына и </a:t>
            </a:r>
            <a:r>
              <a:rPr lang="ru-RU" sz="1500" b="1" i="1" dirty="0" err="1">
                <a:solidFill>
                  <a:schemeClr val="tx1"/>
                </a:solidFill>
              </a:rPr>
              <a:t>Святаго</a:t>
            </a:r>
            <a:r>
              <a:rPr lang="ru-RU" sz="1500" b="1" i="1" dirty="0">
                <a:solidFill>
                  <a:schemeClr val="tx1"/>
                </a:solidFill>
              </a:rPr>
              <a:t> </a:t>
            </a:r>
            <a:r>
              <a:rPr lang="ru-RU" sz="1500" b="1" i="1" dirty="0" smtClean="0">
                <a:solidFill>
                  <a:schemeClr val="tx1"/>
                </a:solidFill>
              </a:rPr>
              <a:t>Духа».</a:t>
            </a:r>
            <a:endParaRPr lang="ru-RU" sz="1500" b="1" i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520" y="4293096"/>
            <a:ext cx="8712968" cy="151216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i="1" dirty="0">
                <a:solidFill>
                  <a:schemeClr val="tx1"/>
                </a:solidFill>
              </a:rPr>
              <a:t>: «Как же открою? Ниспослав им Духа, который наставит их на всякую истину. И когда они узнают, Кто Ты, тогда любовь, которою Ты возлюбил Меня, будет в них, и Я в них. Ибо они узнают, что Я не отчужден от Тебя, но весьма любим, что Я истинный Сын Твой и соединен с Тобою. Узнавши же это, они соблюдут веру в Меня и любовь, и, наконец, я пребуду в них за то, что они таковы, что Тебя познали и Меня чтут, как Бога. И они веру в Меня сохранят </a:t>
            </a:r>
            <a:r>
              <a:rPr lang="ru-RU" sz="1600" b="1" i="1" dirty="0" smtClean="0">
                <a:solidFill>
                  <a:schemeClr val="tx1"/>
                </a:solidFill>
              </a:rPr>
              <a:t>непоколебимою».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5589240"/>
            <a:ext cx="8640960" cy="93610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Г</a:t>
            </a:r>
            <a:r>
              <a:rPr lang="ru-RU" sz="1600" b="1" i="1" dirty="0" smtClean="0">
                <a:solidFill>
                  <a:schemeClr val="tx1"/>
                </a:solidFill>
              </a:rPr>
              <a:t>оворит опять </a:t>
            </a:r>
            <a:r>
              <a:rPr lang="ru-RU" sz="1600" b="1" i="1" dirty="0">
                <a:solidFill>
                  <a:schemeClr val="tx1"/>
                </a:solidFill>
              </a:rPr>
              <a:t>о единомыслии, и с чего начал, то есть с любви, тем и заканчивает речь и говорит: «да будут все едино», то есть да имеют мир и единомыслие, и в Нас, то есть по вере в Нас, да сохранят полное </a:t>
            </a:r>
            <a:r>
              <a:rPr lang="ru-RU" sz="1600" b="1" i="1" dirty="0" smtClean="0">
                <a:solidFill>
                  <a:schemeClr val="tx1"/>
                </a:solidFill>
              </a:rPr>
              <a:t>согласие».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907704" y="3833183"/>
            <a:ext cx="5256584" cy="32403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i="1" dirty="0" smtClean="0">
                <a:solidFill>
                  <a:schemeClr val="tx1"/>
                </a:solidFill>
              </a:rPr>
              <a:t>: «</a:t>
            </a:r>
            <a:r>
              <a:rPr lang="ru-RU" sz="1600" b="1" i="1" dirty="0">
                <a:solidFill>
                  <a:schemeClr val="tx1"/>
                </a:solidFill>
              </a:rPr>
              <a:t>И сказах им имя Твое… </a:t>
            </a:r>
            <a:r>
              <a:rPr lang="ru-RU" sz="1600" b="1" i="1" dirty="0" smtClean="0">
                <a:solidFill>
                  <a:schemeClr val="tx1"/>
                </a:solidFill>
              </a:rPr>
              <a:t>имя Отца».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1520" y="3429000"/>
            <a:ext cx="86409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i="1" dirty="0" smtClean="0">
                <a:solidFill>
                  <a:schemeClr val="tx1"/>
                </a:solidFill>
              </a:rPr>
              <a:t>. </a:t>
            </a:r>
            <a:r>
              <a:rPr lang="ru-RU" sz="1600" b="1" i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i="1" dirty="0">
                <a:solidFill>
                  <a:schemeClr val="tx1"/>
                </a:solidFill>
              </a:rPr>
              <a:t>: «Говорит: Отче Праведный! Я желал бы, чтобы и все люди получили такие блага, каких Я просил верным, но они не познали Тебя и потому не получат той славы и тех </a:t>
            </a:r>
            <a:r>
              <a:rPr lang="ru-RU" sz="1600" b="1" i="1" dirty="0" smtClean="0">
                <a:solidFill>
                  <a:schemeClr val="tx1"/>
                </a:solidFill>
              </a:rPr>
              <a:t>наград».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1520" y="2960948"/>
            <a:ext cx="8640960" cy="111612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«Итак, сказав, что они будут в безопасности, что они будут святы, что многие уверуют чрез них, что они получат великую славу, говорит теперь и о наградах, и венцах, предлежащих им по </a:t>
            </a:r>
            <a:r>
              <a:rPr lang="ru-RU" sz="1600" b="1" i="1" dirty="0" err="1">
                <a:solidFill>
                  <a:schemeClr val="tx1"/>
                </a:solidFill>
              </a:rPr>
              <a:t>отшествии</a:t>
            </a:r>
            <a:r>
              <a:rPr lang="ru-RU" sz="1600" b="1" i="1" dirty="0">
                <a:solidFill>
                  <a:schemeClr val="tx1"/>
                </a:solidFill>
              </a:rPr>
              <a:t> отсюда. «Хочу», говорит, «чтобы там, где Я, и они были</a:t>
            </a:r>
            <a:r>
              <a:rPr lang="ru-RU" sz="1600" b="1" i="1" dirty="0" smtClean="0">
                <a:solidFill>
                  <a:schemeClr val="tx1"/>
                </a:solidFill>
              </a:rPr>
              <a:t>»».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1520" y="2420888"/>
            <a:ext cx="86409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i="1" dirty="0" smtClean="0">
                <a:solidFill>
                  <a:schemeClr val="tx1"/>
                </a:solidFill>
              </a:rPr>
              <a:t>. </a:t>
            </a:r>
            <a:r>
              <a:rPr lang="ru-RU" sz="1600" b="1" i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i="1" dirty="0">
                <a:solidFill>
                  <a:schemeClr val="tx1"/>
                </a:solidFill>
              </a:rPr>
              <a:t>: «Сим показывает, что апостолы вмещали в себя и Отца. Ибо Я, говорит, в них; а Я в Себе имею Тебя, следовательно, и Ты в них. В другом же месте говорит, что Отец и Сам Он придут и обитель сотворят (Ин. 14, 23</a:t>
            </a:r>
            <a:r>
              <a:rPr lang="ru-RU" sz="1600" b="1" i="1" dirty="0" smtClean="0">
                <a:solidFill>
                  <a:schemeClr val="tx1"/>
                </a:solidFill>
              </a:rPr>
              <a:t>)».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1988840"/>
            <a:ext cx="8640960" cy="115212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«Какую славу дал Он? Славу чудес, догматов учения и еще славу единомыслия, «да будут едино». Ибо эта слава больше, чем слава чудес. Как мы изумляемся пред Богом, потому что в Его естестве нет ни восстания, ни борьбы, и это величайшая слава: так, говорит, и они да будут славны тем же, то есть </a:t>
            </a:r>
            <a:r>
              <a:rPr lang="ru-RU" sz="1600" b="1" i="1" dirty="0" smtClean="0">
                <a:solidFill>
                  <a:schemeClr val="tx1"/>
                </a:solidFill>
              </a:rPr>
              <a:t>единомыслием».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1520" y="1700808"/>
            <a:ext cx="8640960" cy="129614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«Такое </a:t>
            </a:r>
            <a:r>
              <a:rPr lang="ru-RU" sz="1600" b="1" i="1" dirty="0">
                <a:solidFill>
                  <a:schemeClr val="tx1"/>
                </a:solidFill>
              </a:rPr>
              <a:t>единение всех христиан в вере и любви сможет содействовать тому, что и весь мир придет к вере во Христа, как в Мессию. Это мы и видим в первые века христианства: глядя на жизнь первых христиан и иудеи и язычники, кроме совершенно ослепших Духовно и ожесточившихся сердцем, пленялись возвышенной красотой Христова учения и становились сами </a:t>
            </a:r>
            <a:r>
              <a:rPr lang="ru-RU" sz="1600" b="1" i="1" dirty="0" smtClean="0">
                <a:solidFill>
                  <a:schemeClr val="tx1"/>
                </a:solidFill>
              </a:rPr>
              <a:t>христианами».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1700808"/>
            <a:ext cx="8640960" cy="252028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500" b="1" dirty="0" smtClean="0">
                <a:solidFill>
                  <a:schemeClr val="tx1"/>
                </a:solidFill>
              </a:rPr>
              <a:t>Лопухин: </a:t>
            </a:r>
            <a:r>
              <a:rPr lang="ru-RU" sz="1500" b="1" i="1" dirty="0" smtClean="0">
                <a:solidFill>
                  <a:schemeClr val="tx1"/>
                </a:solidFill>
              </a:rPr>
              <a:t>«Здесь </a:t>
            </a:r>
            <a:r>
              <a:rPr lang="ru-RU" sz="1500" b="1" i="1" dirty="0">
                <a:solidFill>
                  <a:schemeClr val="tx1"/>
                </a:solidFill>
              </a:rPr>
              <a:t>указаны три предмета или три цели, на которые устремлено внимание молящегося Христа (три раза употреблена частица </a:t>
            </a:r>
            <a:r>
              <a:rPr lang="ru-RU" sz="1500" b="1" i="1" dirty="0" err="1">
                <a:solidFill>
                  <a:schemeClr val="tx1"/>
                </a:solidFill>
              </a:rPr>
              <a:t>ἵν</a:t>
            </a:r>
            <a:r>
              <a:rPr lang="ru-RU" sz="1500" b="1" i="1" dirty="0">
                <a:solidFill>
                  <a:schemeClr val="tx1"/>
                </a:solidFill>
              </a:rPr>
              <a:t>α – чтобы). Первая цель заключена в просьбе: «да будут все едино, как Ты, Отче, во Мне, и Я в Тебе». Единение верующих понимается здесь, очевидно, как согласие в побуждениях и цели их духовных стремлений. </a:t>
            </a:r>
            <a:r>
              <a:rPr lang="ru-RU" sz="1500" b="1" i="1" dirty="0" err="1">
                <a:solidFill>
                  <a:schemeClr val="tx1"/>
                </a:solidFill>
              </a:rPr>
              <a:t>Kонечно</a:t>
            </a:r>
            <a:r>
              <a:rPr lang="ru-RU" sz="1500" b="1" i="1" dirty="0">
                <a:solidFill>
                  <a:schemeClr val="tx1"/>
                </a:solidFill>
              </a:rPr>
              <a:t>, такого в точности единения, какое существует между Отцом и Христом, между людьми быть не может. Но, во всяком случае, это высшее единство между лицами Божества должно </a:t>
            </a:r>
            <a:r>
              <a:rPr lang="ru-RU" sz="1500" b="1" i="1" dirty="0" smtClean="0">
                <a:solidFill>
                  <a:schemeClr val="tx1"/>
                </a:solidFill>
              </a:rPr>
              <a:t>восприниматься верующими как </a:t>
            </a:r>
            <a:r>
              <a:rPr lang="ru-RU" sz="1500" b="1" i="1" dirty="0">
                <a:solidFill>
                  <a:schemeClr val="tx1"/>
                </a:solidFill>
              </a:rPr>
              <a:t>идеал. </a:t>
            </a:r>
            <a:r>
              <a:rPr lang="ru-RU" sz="1500" b="1" i="1" dirty="0" smtClean="0">
                <a:solidFill>
                  <a:schemeClr val="tx1"/>
                </a:solidFill>
              </a:rPr>
              <a:t>Вторая </a:t>
            </a:r>
            <a:r>
              <a:rPr lang="ru-RU" sz="1500" b="1" i="1" dirty="0">
                <a:solidFill>
                  <a:schemeClr val="tx1"/>
                </a:solidFill>
              </a:rPr>
              <a:t>цель определена словами «и они да будут в Нас едино». Верующие только тогда смогут сохранить взаимное единение, когда будут пребывать в Отце и Сыне: единение, существующее между Отцом и Сыном, будет содействовать и укреплению единства между верующими. </a:t>
            </a:r>
            <a:r>
              <a:rPr lang="ru-RU" sz="1500" b="1" i="1" dirty="0" smtClean="0">
                <a:solidFill>
                  <a:schemeClr val="tx1"/>
                </a:solidFill>
              </a:rPr>
              <a:t>Третья </a:t>
            </a:r>
            <a:r>
              <a:rPr lang="ru-RU" sz="1500" b="1" i="1" dirty="0">
                <a:solidFill>
                  <a:schemeClr val="tx1"/>
                </a:solidFill>
              </a:rPr>
              <a:t>цель – особенная: «да уверует мир, что Ты послал Меня</a:t>
            </a:r>
            <a:r>
              <a:rPr lang="ru-RU" sz="1500" b="1" i="1" dirty="0" smtClean="0">
                <a:solidFill>
                  <a:schemeClr val="tx1"/>
                </a:solidFill>
              </a:rPr>
              <a:t>»».</a:t>
            </a:r>
            <a:endParaRPr lang="ru-RU" sz="1500" b="1" i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4509120"/>
            <a:ext cx="8640960" cy="79208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i="1" dirty="0" smtClean="0">
                <a:solidFill>
                  <a:schemeClr val="tx1"/>
                </a:solidFill>
              </a:rPr>
              <a:t>. </a:t>
            </a:r>
            <a:r>
              <a:rPr lang="ru-RU" sz="1600" b="1" i="1" dirty="0" err="1" smtClean="0">
                <a:solidFill>
                  <a:schemeClr val="tx1"/>
                </a:solidFill>
              </a:rPr>
              <a:t>Феофиалкт</a:t>
            </a:r>
            <a:r>
              <a:rPr lang="ru-RU" sz="1600" b="1" i="1" dirty="0">
                <a:solidFill>
                  <a:schemeClr val="tx1"/>
                </a:solidFill>
              </a:rPr>
              <a:t>: «Здесь Он опять ободрил души апостолов тем, что они будут иметь много </a:t>
            </a:r>
            <a:r>
              <a:rPr lang="ru-RU" sz="1600" b="1" i="1" dirty="0" smtClean="0">
                <a:solidFill>
                  <a:schemeClr val="tx1"/>
                </a:solidFill>
              </a:rPr>
              <a:t>учеников... утешает </a:t>
            </a:r>
            <a:r>
              <a:rPr lang="ru-RU" sz="1600" b="1" i="1" dirty="0">
                <a:solidFill>
                  <a:schemeClr val="tx1"/>
                </a:solidFill>
              </a:rPr>
              <a:t>их, объявляя, что они для многих будут виновниками веры и </a:t>
            </a:r>
            <a:r>
              <a:rPr lang="ru-RU" sz="1600" b="1" i="1" dirty="0" smtClean="0">
                <a:solidFill>
                  <a:schemeClr val="tx1"/>
                </a:solidFill>
              </a:rPr>
              <a:t>спасения».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51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5" grpId="0" animBg="1"/>
      <p:bldP spid="15" grpId="1" animBg="1"/>
      <p:bldP spid="3" grpId="0" animBg="1"/>
      <p:bldP spid="3" grpId="1" animBg="1"/>
      <p:bldP spid="14" grpId="0" animBg="1"/>
      <p:bldP spid="14" grpId="1" animBg="1"/>
      <p:bldP spid="13" grpId="0" animBg="1"/>
      <p:bldP spid="13" grpId="1" animBg="1"/>
      <p:bldP spid="9" grpId="0" animBg="1"/>
      <p:bldP spid="9" grpId="1" animBg="1"/>
      <p:bldP spid="8" grpId="0" animBg="1"/>
      <p:bldP spid="8" grpId="1" animBg="1"/>
      <p:bldP spid="7" grpId="0" animBg="1"/>
      <p:bldP spid="7" grpId="1" animBg="1"/>
      <p:bldP spid="6" grpId="0" animBg="1"/>
      <p:bldP spid="6" grpId="1" animBg="1"/>
      <p:bldP spid="5" grpId="0" animBg="1"/>
      <p:bldP spid="5" grpId="1" animBg="1"/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лекции по Н. З\33\4903756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4664"/>
            <a:ext cx="5511463" cy="64807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226257"/>
              </p:ext>
            </p:extLst>
          </p:nvPr>
        </p:nvGraphicFramePr>
        <p:xfrm>
          <a:off x="179513" y="836712"/>
          <a:ext cx="8784977" cy="494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64295"/>
                <a:gridCol w="2880320"/>
                <a:gridCol w="3240362"/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Мф. 26,</a:t>
                      </a:r>
                      <a:r>
                        <a:rPr lang="ru-RU" sz="1600" b="1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36-46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Мк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. 14, 32-42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Лк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. 22, 39-46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36. Потом приходит с ними Иисус на место, называемое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Гефсимания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 говорит ученикам: посидите тут, пока Я пойду, помолюсь там.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37. И, взяв с Собою Петра и обоих сыновей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Зеведеевых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начал скорбеть и тосковать.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38. Тогда говорит им Иисус: душа Моя скорбит смертельно; побудьте здесь и бодрствуйте со Мною.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39. И, отойдя немного, пал на лице Свое, молился и говорил: Отче Мой! если возможно, да минует Меня чаша сия; впрочем не как Я хочу, но как Ты. </a:t>
                      </a:r>
                    </a:p>
                  </a:txBody>
                  <a:tcPr marL="18000" marR="18000" marT="18000" marB="1800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32. Пришли в селение, называемое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Гефсимания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; и Он сказал ученикам Своим: посидите здесь, пока Я помолюсь.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33. И взял с Собою Петра, Иакова и Иоанна; и начал ужасаться и тосковать.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34. И сказал им: душа Моя скорбит смертельно; побудьте здесь и бодрствуйте.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35. И, отойдя немного, пал на землю и молился, чтобы, если возможно, миновал Его час сей;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36. и говорил: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Авва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Отче! все возможно Тебе; пронеси чашу сию мимо Меня; но не чего Я хочу, а чего Ты. </a:t>
                      </a:r>
                    </a:p>
                  </a:txBody>
                  <a:tcPr marL="18000" marR="18000" marT="18000" marB="1800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39. И, выйдя, пошел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по обыкновению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на гору Елеонскую, за Ним последовали и ученики Его.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40. Придя же на место, сказал им: молитесь, чтобы не впасть в искушение.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41. И Сам отошел от них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на </a:t>
                      </a:r>
                      <a:r>
                        <a:rPr lang="ru-RU" sz="1600" b="1" dirty="0" err="1" smtClean="0">
                          <a:solidFill>
                            <a:srgbClr val="00B050"/>
                          </a:solidFill>
                        </a:rPr>
                        <a:t>вержение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 камня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и, преклонив колени, молился,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42. говоря: Отче! о, если бы Ты благоволил пронести чашу сию мимо Меня! впрочем не Моя воля, но Твоя да будет.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43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. Явился же Ему Ангел с небес и укреплял Его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44. И, находясь в борении, прилежнее молился, и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был пот Его, как капли крови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падающие на землю.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179512" y="4581128"/>
            <a:ext cx="8784976" cy="10081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Он и не отходит на дальнее расстояние, но находится вблизи трех учеников, чтобы, слыша Его, они помнили о том, что Он делает, и, впадши в искушения, сами бы молились подобно </a:t>
            </a:r>
            <a:r>
              <a:rPr lang="ru-RU" sz="1600" b="1" i="1" dirty="0" smtClean="0">
                <a:solidFill>
                  <a:schemeClr val="tx1"/>
                </a:solidFill>
              </a:rPr>
              <a:t>Ему».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4797152"/>
            <a:ext cx="8784976" cy="7920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 Не всех берет учеников, а только троих, которым показал славу на Фаворе, дабы, видя Его молящимся и скорбящим, не соблазнились. Однако и сих оставляет и, отойдя, молится </a:t>
            </a:r>
            <a:r>
              <a:rPr lang="ru-RU" sz="1600" b="1" i="1" dirty="0" smtClean="0">
                <a:solidFill>
                  <a:schemeClr val="tx1"/>
                </a:solidFill>
              </a:rPr>
              <a:t>наедине».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504" y="4149080"/>
            <a:ext cx="8928992" cy="151216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А скорбит и тоскует </a:t>
            </a:r>
            <a:r>
              <a:rPr lang="ru-RU" sz="1600" b="1" i="1" dirty="0" err="1">
                <a:solidFill>
                  <a:schemeClr val="tx1"/>
                </a:solidFill>
              </a:rPr>
              <a:t>благопромыслительно</a:t>
            </a:r>
            <a:r>
              <a:rPr lang="ru-RU" sz="1600" b="1" i="1" dirty="0">
                <a:solidFill>
                  <a:schemeClr val="tx1"/>
                </a:solidFill>
              </a:rPr>
              <a:t>, дабы уверовали, что Он был истинным человеком, ибо человеческой природе свойственно бояться смерти. Смерть вошла в человеческий род не по природе; поэтому природа человеческая боится смерти и бежит от нее. Скорбит вместе с тем и для того, чтоб утаить Себя от дьявола, чтоб дьявол напал на Него, как на простого человека, и умертвил Его, а чрез это и сам был бы </a:t>
            </a:r>
            <a:r>
              <a:rPr lang="ru-RU" sz="1600" b="1" i="1" dirty="0" smtClean="0">
                <a:solidFill>
                  <a:schemeClr val="tx1"/>
                </a:solidFill>
              </a:rPr>
              <a:t>низложен».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5301208"/>
            <a:ext cx="8784976" cy="136815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Страдание Свое Он называет чашею или по причине успения, или же по причине </a:t>
            </a:r>
            <a:r>
              <a:rPr lang="ru-RU" sz="1600" b="1" i="1" dirty="0" smtClean="0">
                <a:solidFill>
                  <a:schemeClr val="tx1"/>
                </a:solidFill>
              </a:rPr>
              <a:t>того, </a:t>
            </a:r>
            <a:r>
              <a:rPr lang="ru-RU" sz="1600" b="1" i="1" dirty="0">
                <a:solidFill>
                  <a:schemeClr val="tx1"/>
                </a:solidFill>
              </a:rPr>
              <a:t>что оно </a:t>
            </a:r>
            <a:r>
              <a:rPr lang="ru-RU" sz="1600" b="1" i="1" dirty="0" err="1">
                <a:solidFill>
                  <a:schemeClr val="tx1"/>
                </a:solidFill>
              </a:rPr>
              <a:t>соделалось</a:t>
            </a:r>
            <a:r>
              <a:rPr lang="ru-RU" sz="1600" b="1" i="1" dirty="0">
                <a:solidFill>
                  <a:schemeClr val="tx1"/>
                </a:solidFill>
              </a:rPr>
              <a:t> причиною нашего веселия и спасения. Желает, чтобы мимо прошла чаша сия, или для того, чтобы показать, что, как человек, Он по естественным законам отвращается от </a:t>
            </a:r>
            <a:r>
              <a:rPr lang="ru-RU" sz="1600" b="1" i="1" dirty="0" smtClean="0">
                <a:solidFill>
                  <a:schemeClr val="tx1"/>
                </a:solidFill>
              </a:rPr>
              <a:t>смерти, </a:t>
            </a:r>
            <a:r>
              <a:rPr lang="ru-RU" sz="1600" b="1" i="1" dirty="0">
                <a:solidFill>
                  <a:schemeClr val="tx1"/>
                </a:solidFill>
              </a:rPr>
              <a:t>или потому, что не желал, чтоб евреи согрешили столь тяжко, что за их грех случилось бы разрушение храма и гибель </a:t>
            </a:r>
            <a:r>
              <a:rPr lang="ru-RU" sz="1600" b="1" i="1" dirty="0" smtClean="0">
                <a:solidFill>
                  <a:schemeClr val="tx1"/>
                </a:solidFill>
              </a:rPr>
              <a:t>народа».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836712"/>
            <a:ext cx="8352928" cy="64807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Ин. 18, 1</a:t>
            </a:r>
            <a:r>
              <a:rPr lang="ru-RU" b="1" dirty="0">
                <a:solidFill>
                  <a:schemeClr val="tx1"/>
                </a:solidFill>
              </a:rPr>
              <a:t>. Сказав сие, Иисус вышел с учениками Своими за поток </a:t>
            </a:r>
            <a:r>
              <a:rPr lang="ru-RU" b="1" dirty="0" err="1">
                <a:solidFill>
                  <a:schemeClr val="tx1"/>
                </a:solidFill>
              </a:rPr>
              <a:t>Кедрон</a:t>
            </a:r>
            <a:r>
              <a:rPr lang="ru-RU" b="1" dirty="0">
                <a:solidFill>
                  <a:schemeClr val="tx1"/>
                </a:solidFill>
              </a:rPr>
              <a:t>, где был сад, в который вошел Сам и ученики Его.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59632" y="188640"/>
            <a:ext cx="6336704" cy="382937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Моление о Чаше Иисуса Христа в Гефсиманском саду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07504" y="5877272"/>
            <a:ext cx="8928992" cy="7920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Иоанн Златоуст</a:t>
            </a:r>
            <a:r>
              <a:rPr lang="ru-RU" sz="1600" b="1" i="1" dirty="0" smtClean="0">
                <a:solidFill>
                  <a:schemeClr val="tx1"/>
                </a:solidFill>
              </a:rPr>
              <a:t>: «</a:t>
            </a:r>
            <a:r>
              <a:rPr lang="ru-RU" sz="1600" b="1" i="1" dirty="0">
                <a:solidFill>
                  <a:schemeClr val="tx1"/>
                </a:solidFill>
              </a:rPr>
              <a:t> Он имел обыкновение молиться без них. Делал же это Он для того, чтобы и нас научить доставлять себе во время молитвы безмолвие и совершенный </a:t>
            </a:r>
            <a:r>
              <a:rPr lang="ru-RU" sz="1600" b="1" i="1" dirty="0" smtClean="0">
                <a:solidFill>
                  <a:schemeClr val="tx1"/>
                </a:solidFill>
              </a:rPr>
              <a:t>покой</a:t>
            </a:r>
            <a:r>
              <a:rPr lang="ru-RU" sz="1600" b="1" i="1" dirty="0">
                <a:solidFill>
                  <a:schemeClr val="tx1"/>
                </a:solidFill>
              </a:rPr>
              <a:t> 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512" y="5877272"/>
            <a:ext cx="8856984" cy="7920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Христос желает, да будет воля </a:t>
            </a:r>
            <a:r>
              <a:rPr lang="ru-RU" sz="1600" b="1" i="1" dirty="0" err="1">
                <a:solidFill>
                  <a:schemeClr val="tx1"/>
                </a:solidFill>
              </a:rPr>
              <a:t>Отча</a:t>
            </a:r>
            <a:r>
              <a:rPr lang="ru-RU" sz="1600" b="1" i="1" dirty="0">
                <a:solidFill>
                  <a:schemeClr val="tx1"/>
                </a:solidFill>
              </a:rPr>
              <a:t>, дабы и мы научились, что хотя бы природа и отвращала нас, но должно более повиноваться Богу, нежели исполнять собственную волю.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9512" y="2132856"/>
            <a:ext cx="5544616" cy="415012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Лопухин: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Некоторые толкователи (из древних – </a:t>
            </a:r>
            <a:r>
              <a:rPr lang="ru-RU" sz="1600" b="1" i="1" dirty="0" err="1">
                <a:solidFill>
                  <a:schemeClr val="tx1"/>
                </a:solidFill>
              </a:rPr>
              <a:t>блж</a:t>
            </a:r>
            <a:r>
              <a:rPr lang="ru-RU" sz="1600" b="1" i="1" dirty="0">
                <a:solidFill>
                  <a:schemeClr val="tx1"/>
                </a:solidFill>
              </a:rPr>
              <a:t>. </a:t>
            </a:r>
            <a:r>
              <a:rPr lang="ru-RU" sz="1600" b="1" i="1" dirty="0" err="1">
                <a:solidFill>
                  <a:schemeClr val="tx1"/>
                </a:solidFill>
              </a:rPr>
              <a:t>Феофилакт</a:t>
            </a:r>
            <a:r>
              <a:rPr lang="ru-RU" sz="1600" b="1" i="1" dirty="0">
                <a:solidFill>
                  <a:schemeClr val="tx1"/>
                </a:solidFill>
              </a:rPr>
              <a:t>, </a:t>
            </a:r>
            <a:r>
              <a:rPr lang="ru-RU" sz="1600" b="1" i="1" dirty="0" err="1">
                <a:solidFill>
                  <a:schemeClr val="tx1"/>
                </a:solidFill>
              </a:rPr>
              <a:t>Евфимий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Зигавин</a:t>
            </a:r>
            <a:r>
              <a:rPr lang="ru-RU" sz="1600" b="1" i="1" dirty="0">
                <a:solidFill>
                  <a:schemeClr val="tx1"/>
                </a:solidFill>
              </a:rPr>
              <a:t>, и большинство новых) относят это сравнение только к величине и густоте капель пота. Но такое явление едва ли заставило евангелиста Луку особенно упомянуть о нем: в этом еще нет ничего необычайного. Лучше толкуют те, которые видят здесь указание на действительное выделение с лица Христа капель крови. За правильность такого понимания говорит и греческое слово, переведенное по-русски выражением «капли» – </a:t>
            </a:r>
            <a:r>
              <a:rPr lang="ru-RU" sz="1600" b="1" i="1" dirty="0" err="1">
                <a:solidFill>
                  <a:schemeClr val="tx1"/>
                </a:solidFill>
              </a:rPr>
              <a:t>θρόμ</a:t>
            </a:r>
            <a:r>
              <a:rPr lang="ru-RU" sz="1600" b="1" i="1" dirty="0">
                <a:solidFill>
                  <a:schemeClr val="tx1"/>
                </a:solidFill>
              </a:rPr>
              <a:t>βοι. Оно означает не просто «капли</a:t>
            </a:r>
            <a:r>
              <a:rPr lang="ru-RU" sz="1600" b="1" i="1" dirty="0" smtClean="0">
                <a:solidFill>
                  <a:schemeClr val="tx1"/>
                </a:solidFill>
              </a:rPr>
              <a:t>», </a:t>
            </a:r>
            <a:r>
              <a:rPr lang="ru-RU" sz="1600" b="1" i="1" dirty="0">
                <a:solidFill>
                  <a:schemeClr val="tx1"/>
                </a:solidFill>
              </a:rPr>
              <a:t>но сгусток свернувшейся </a:t>
            </a:r>
            <a:r>
              <a:rPr lang="ru-RU" sz="1600" b="1" i="1" dirty="0" smtClean="0">
                <a:solidFill>
                  <a:schemeClr val="tx1"/>
                </a:solidFill>
              </a:rPr>
              <a:t>жидкости. </a:t>
            </a:r>
            <a:r>
              <a:rPr lang="ru-RU" sz="1600" b="1" i="1" dirty="0">
                <a:solidFill>
                  <a:schemeClr val="tx1"/>
                </a:solidFill>
              </a:rPr>
              <a:t>Поэтому можно сказать, что душевное напряжение Христа, Его душевные страдания были так сильны, что с лица Его катились капли кровавого пота, такие темные и густые, что их можно было издали видеть при ярком сиянии луны, освещавшей лицо </a:t>
            </a:r>
            <a:r>
              <a:rPr lang="ru-RU" sz="1600" b="1" i="1" dirty="0" smtClean="0">
                <a:solidFill>
                  <a:schemeClr val="tx1"/>
                </a:solidFill>
              </a:rPr>
              <a:t>Христа».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22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3" grpId="0" animBg="1"/>
      <p:bldP spid="3" grpId="1" animBg="1"/>
      <p:bldP spid="7" grpId="0" animBg="1"/>
      <p:bldP spid="7" grpId="1" animBg="1"/>
      <p:bldP spid="9" grpId="0" animBg="1"/>
      <p:bldP spid="9" grpId="1" animBg="1"/>
      <p:bldP spid="6" grpId="0" animBg="1"/>
      <p:bldP spid="6" grpId="1" animBg="1"/>
      <p:bldP spid="5" grpId="0" animBg="1"/>
      <p:bldP spid="2" grpId="0" animBg="1"/>
      <p:bldP spid="2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907893"/>
              </p:ext>
            </p:extLst>
          </p:nvPr>
        </p:nvGraphicFramePr>
        <p:xfrm>
          <a:off x="251520" y="260648"/>
          <a:ext cx="8640960" cy="5436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60440"/>
                <a:gridCol w="2952328"/>
                <a:gridCol w="1728192"/>
              </a:tblGrid>
              <a:tr h="252000"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 marL="18000" marR="18000" marT="18000" marB="18000"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 marL="18000" marR="18000" marT="18000" marB="18000"/>
                </a:tc>
                <a:tc>
                  <a:txBody>
                    <a:bodyPr/>
                    <a:lstStyle/>
                    <a:p>
                      <a:endParaRPr lang="ru-RU" sz="1600" b="1"/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40. И приходит к ученикам и находит их спящими, и говорит Петру: так ли не могли вы один час бодрствовать со Мною? </a:t>
                      </a:r>
                    </a:p>
                    <a:p>
                      <a:r>
                        <a:rPr lang="ru-RU" sz="1600" b="1" dirty="0" smtClean="0"/>
                        <a:t>41. бодрствуйте и молитесь, чтобы не впасть в искушение: дух бодр, плоть же немощна. </a:t>
                      </a:r>
                    </a:p>
                    <a:p>
                      <a:r>
                        <a:rPr lang="ru-RU" sz="1600" b="1" dirty="0" smtClean="0"/>
                        <a:t>42. Еще, отойдя в другой раз, молился, говоря: Отче Мой! если не может чаша сия миновать Меня, чтобы Мне не пить ее, да будет воля Твоя. </a:t>
                      </a:r>
                    </a:p>
                    <a:p>
                      <a:r>
                        <a:rPr lang="ru-RU" sz="1600" b="1" dirty="0" smtClean="0"/>
                        <a:t>43. И, придя, находит их опять спящими, ибо у них глаза отяжелели. </a:t>
                      </a:r>
                    </a:p>
                    <a:p>
                      <a:r>
                        <a:rPr lang="ru-RU" sz="1600" b="1" dirty="0" smtClean="0"/>
                        <a:t>44. И, оставив их, отошел опять и помолился в третий раз, сказав то же слово. </a:t>
                      </a:r>
                    </a:p>
                    <a:p>
                      <a:r>
                        <a:rPr lang="ru-RU" sz="1600" b="1" dirty="0" smtClean="0"/>
                        <a:t>45. Тогда приходит к ученикам Своим и говорит им: вы все еще спите и почиваете? вот, приблизился час, и Сын Человеческий предается в руки грешников; </a:t>
                      </a:r>
                    </a:p>
                    <a:p>
                      <a:r>
                        <a:rPr lang="ru-RU" sz="1600" b="1" dirty="0" smtClean="0"/>
                        <a:t>46. встаньте, пойдем: вот, приблизился предающий Меня. </a:t>
                      </a:r>
                    </a:p>
                  </a:txBody>
                  <a:tcPr marL="18000" marR="18000" marT="18000" marB="1800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37. Возвращается и находит их спящими, и говорит Петру: Симон! ты спишь? не мог ты бодрствовать один час? </a:t>
                      </a:r>
                    </a:p>
                    <a:p>
                      <a:r>
                        <a:rPr lang="ru-RU" sz="1600" b="1" dirty="0" smtClean="0"/>
                        <a:t>38. Бодрствуйте и молитесь, чтобы не впасть в искушение: дух бодр, плоть же немощна. </a:t>
                      </a:r>
                    </a:p>
                    <a:p>
                      <a:r>
                        <a:rPr lang="ru-RU" sz="1600" b="1" dirty="0" smtClean="0"/>
                        <a:t>39. И, опять отойдя, молился, сказав то же слово. </a:t>
                      </a:r>
                    </a:p>
                    <a:p>
                      <a:r>
                        <a:rPr lang="ru-RU" sz="1600" b="1" dirty="0" smtClean="0"/>
                        <a:t>40. И, возвратившись, опять нашел их спящими, ибо глаза у них отяжелели, и они не знали, что Ему отвечать. </a:t>
                      </a:r>
                    </a:p>
                    <a:p>
                      <a:r>
                        <a:rPr lang="ru-RU" sz="1600" b="1" dirty="0" smtClean="0"/>
                        <a:t>41. И приходит в третий раз и говорит им: вы все еще спите и почиваете? Кончено, пришел час: вот, предается Сын Человеческий в руки грешников. </a:t>
                      </a:r>
                    </a:p>
                    <a:p>
                      <a:r>
                        <a:rPr lang="ru-RU" sz="1600" b="1" dirty="0" smtClean="0"/>
                        <a:t>42. Встаньте, пойдем; вот, приблизился предающий Меня.</a:t>
                      </a:r>
                    </a:p>
                  </a:txBody>
                  <a:tcPr marL="18000" marR="18000" marT="18000" marB="18000"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45. Встав от молитвы, Он пришел к ученикам, и нашел их спящими </a:t>
                      </a:r>
                      <a:r>
                        <a:rPr lang="ru-RU" sz="1600" b="1" dirty="0" smtClean="0">
                          <a:solidFill>
                            <a:srgbClr val="00B050"/>
                          </a:solidFill>
                        </a:rPr>
                        <a:t>от печали </a:t>
                      </a:r>
                    </a:p>
                    <a:p>
                      <a:r>
                        <a:rPr lang="ru-RU" sz="1600" b="1" dirty="0" smtClean="0"/>
                        <a:t>46. и сказал им: что вы спите? встаньте и молитесь, чтобы не впасть в искушение.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251520" y="5013176"/>
            <a:ext cx="8712968" cy="7920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Иоанн Златоуст: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 в руки грешников, - служат к ободрению их духа, показывая, что совершающееся над Ним есть дело злобы грешников, а не Его вины в каком-либо </a:t>
            </a:r>
            <a:r>
              <a:rPr lang="ru-RU" sz="1600" b="1" i="1" dirty="0" smtClean="0">
                <a:solidFill>
                  <a:schemeClr val="tx1"/>
                </a:solidFill>
              </a:rPr>
              <a:t>грехе».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2817" y="5589240"/>
            <a:ext cx="8568952" cy="115212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Молился второй и третий раз, показывая, что должно чаще молиться и не ослабевать. Приходит во второй раз к ученикам, чтобы изобличить слабость их. Так как после упрека они не только не исправились, но так заспались, что не могли даже отвечать </a:t>
            </a:r>
            <a:r>
              <a:rPr lang="ru-RU" sz="1600" b="1" i="1" dirty="0" smtClean="0">
                <a:solidFill>
                  <a:schemeClr val="tx1"/>
                </a:solidFill>
              </a:rPr>
              <a:t>Ему».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2817" y="3526904"/>
            <a:ext cx="8568952" cy="8382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З</a:t>
            </a:r>
            <a:r>
              <a:rPr lang="ru-RU" sz="1600" b="1" dirty="0" err="1" smtClean="0">
                <a:solidFill>
                  <a:schemeClr val="tx1"/>
                </a:solidFill>
              </a:rPr>
              <a:t>игабен</a:t>
            </a:r>
            <a:r>
              <a:rPr lang="ru-RU" sz="1600" b="1" i="1" dirty="0" smtClean="0">
                <a:solidFill>
                  <a:schemeClr val="tx1"/>
                </a:solidFill>
              </a:rPr>
              <a:t>: «</a:t>
            </a:r>
            <a:r>
              <a:rPr lang="ru-RU" sz="1600" b="1" i="1" dirty="0">
                <a:solidFill>
                  <a:schemeClr val="tx1"/>
                </a:solidFill>
              </a:rPr>
              <a:t>отяжелели не только от сна, но и от печали, как сказал Лука (22, 45), так как они уже были убеждены в смерти </a:t>
            </a:r>
            <a:r>
              <a:rPr lang="ru-RU" sz="1600" b="1" i="1" dirty="0" smtClean="0">
                <a:solidFill>
                  <a:schemeClr val="tx1"/>
                </a:solidFill>
              </a:rPr>
              <a:t>Спасителя».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2060848"/>
            <a:ext cx="8712968" cy="14401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Аверкий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Ученикам предстояло великое искушение, великое испытание их веры, а потому Господь и убеждает их в необходимости бодрствовать и молиться, чтобы преодолеть это искушение. «Дух бодр, плоть же немощна» – значит: душа ваша расположена к борьбе с этим искушением и способна побороть его, но человеческая природа немощна и, при ослаблении бодрствования и молитвы, способна к великому </a:t>
            </a:r>
            <a:r>
              <a:rPr lang="ru-RU" sz="1600" b="1" i="1" dirty="0" smtClean="0">
                <a:solidFill>
                  <a:schemeClr val="tx1"/>
                </a:solidFill>
              </a:rPr>
              <a:t>падению».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2060848"/>
            <a:ext cx="8712968" cy="10081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Иероним: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 Невозможно, чтобы душа человеческая не подвергалась искушению</a:t>
            </a:r>
            <a:r>
              <a:rPr lang="ru-RU" sz="1600" b="1" i="1" dirty="0" smtClean="0">
                <a:solidFill>
                  <a:schemeClr val="tx1"/>
                </a:solidFill>
              </a:rPr>
              <a:t>. </a:t>
            </a:r>
            <a:r>
              <a:rPr lang="ru-RU" sz="1600" b="1" i="1" dirty="0">
                <a:solidFill>
                  <a:schemeClr val="tx1"/>
                </a:solidFill>
              </a:rPr>
              <a:t>Бодрствуйте и молитесь, чтобы не быть искушаемыми, а:чтобы не впасть в искушение, т. е. чтобы искушение не преодолело, не победило и не удержало вас в своих сетях. 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2817" y="4365104"/>
            <a:ext cx="8568952" cy="237626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Трижды становился Господь на молитву. В первый раз Он молился об отвращении от Него чаши страданий, во второй раз Он изъявил уже прямую покорность воле Божией, и Ему послан был Ангел, чтобы окончательно укрепить Его в этой воле, после чего Он в полной решимости воскликнул: «буди воля Твоя». Помолившись в третий раз, Он пришел к ученикам предупредить их о приближении предателя: «спите прочее и почиваете: се </a:t>
            </a:r>
            <a:r>
              <a:rPr lang="ru-RU" sz="1600" b="1" i="1" dirty="0" err="1">
                <a:solidFill>
                  <a:schemeClr val="tx1"/>
                </a:solidFill>
              </a:rPr>
              <a:t>приближися</a:t>
            </a:r>
            <a:r>
              <a:rPr lang="ru-RU" sz="1600" b="1" i="1" dirty="0">
                <a:solidFill>
                  <a:schemeClr val="tx1"/>
                </a:solidFill>
              </a:rPr>
              <a:t> час, и Сын Человеческий предается в руки грешников»: показывая, что не имеет нужды в их помощи, когда намерен был предаться, Он говорит: теперь уже спите; или произносит это, чтобы пристыдить их, как бы так говоря: «вот предатель приблизился; если вам угодно и время позволяет спать, спите» (</a:t>
            </a:r>
            <a:r>
              <a:rPr lang="ru-RU" sz="1600" b="1" dirty="0">
                <a:solidFill>
                  <a:schemeClr val="tx1"/>
                </a:solidFill>
              </a:rPr>
              <a:t>Блаж. </a:t>
            </a:r>
            <a:r>
              <a:rPr lang="ru-RU" sz="1600" b="1" dirty="0" err="1">
                <a:solidFill>
                  <a:schemeClr val="tx1"/>
                </a:solidFill>
              </a:rPr>
              <a:t>Феофилакт</a:t>
            </a:r>
            <a:r>
              <a:rPr lang="ru-RU" sz="1600" b="1" i="1" dirty="0">
                <a:solidFill>
                  <a:schemeClr val="tx1"/>
                </a:solidFill>
              </a:rPr>
              <a:t>). 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817" y="5553236"/>
            <a:ext cx="8701671" cy="9001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Зигабен</a:t>
            </a:r>
            <a:r>
              <a:rPr lang="ru-RU" sz="1600" b="1" i="1" dirty="0" smtClean="0">
                <a:solidFill>
                  <a:schemeClr val="tx1"/>
                </a:solidFill>
              </a:rPr>
              <a:t>: «</a:t>
            </a:r>
            <a:r>
              <a:rPr lang="ru-RU" sz="1600" b="1" i="1" dirty="0">
                <a:solidFill>
                  <a:schemeClr val="tx1"/>
                </a:solidFill>
              </a:rPr>
              <a:t>И этим показал, что умер добровольно. Зная наперед, что идут против Него вместе с предателем, не только не убегает, но даже спешит выйти навстречу им, говоря: пойдем к </a:t>
            </a:r>
            <a:r>
              <a:rPr lang="ru-RU" sz="1600" b="1" i="1" dirty="0" smtClean="0">
                <a:solidFill>
                  <a:schemeClr val="tx1"/>
                </a:solidFill>
              </a:rPr>
              <a:t>ним».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27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6" grpId="0" animBg="1"/>
      <p:bldP spid="6" grpId="1" animBg="1"/>
      <p:bldP spid="5" grpId="0" animBg="1"/>
      <p:bldP spid="5" grpId="1" animBg="1"/>
      <p:bldP spid="2" grpId="0" animBg="1"/>
      <p:bldP spid="2" grpId="1" animBg="1"/>
      <p:bldP spid="3" grpId="0" animBg="1"/>
      <p:bldP spid="3" grpId="1" animBg="1"/>
      <p:bldP spid="7" grpId="0" animBg="1"/>
      <p:bldP spid="7" grpId="1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2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332656"/>
            <a:ext cx="7632848" cy="864096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Домашнее задание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612" y="1844824"/>
            <a:ext cx="8388775" cy="446449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Прочитать следующие отрывки: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Взятие </a:t>
            </a:r>
            <a:r>
              <a:rPr lang="ru-RU" sz="2400" b="1" dirty="0">
                <a:solidFill>
                  <a:schemeClr val="tx1"/>
                </a:solidFill>
              </a:rPr>
              <a:t>Христа под </a:t>
            </a:r>
            <a:r>
              <a:rPr lang="ru-RU" sz="2400" b="1" dirty="0" smtClean="0">
                <a:solidFill>
                  <a:schemeClr val="tx1"/>
                </a:solidFill>
              </a:rPr>
              <a:t>стражу </a:t>
            </a:r>
            <a:r>
              <a:rPr lang="ru-RU" sz="2400" b="1" dirty="0">
                <a:solidFill>
                  <a:schemeClr val="tx1"/>
                </a:solidFill>
              </a:rPr>
              <a:t>(Мф. 26, </a:t>
            </a:r>
            <a:r>
              <a:rPr lang="ru-RU" sz="2400" b="1" dirty="0" smtClean="0">
                <a:solidFill>
                  <a:schemeClr val="tx1"/>
                </a:solidFill>
              </a:rPr>
              <a:t>47-55</a:t>
            </a:r>
            <a:r>
              <a:rPr lang="ru-RU" sz="2400" b="1" dirty="0">
                <a:solidFill>
                  <a:schemeClr val="tx1"/>
                </a:solidFill>
              </a:rPr>
              <a:t>; </a:t>
            </a:r>
            <a:r>
              <a:rPr lang="ru-RU" sz="2400" b="1" dirty="0" err="1">
                <a:solidFill>
                  <a:schemeClr val="tx1"/>
                </a:solidFill>
              </a:rPr>
              <a:t>Мк</a:t>
            </a:r>
            <a:r>
              <a:rPr lang="ru-RU" sz="2400" b="1" dirty="0">
                <a:solidFill>
                  <a:schemeClr val="tx1"/>
                </a:solidFill>
              </a:rPr>
              <a:t>. 14, </a:t>
            </a:r>
            <a:r>
              <a:rPr lang="ru-RU" sz="2400" b="1" dirty="0" smtClean="0">
                <a:solidFill>
                  <a:schemeClr val="tx1"/>
                </a:solidFill>
              </a:rPr>
              <a:t>43-52</a:t>
            </a:r>
            <a:r>
              <a:rPr lang="ru-RU" sz="2400" b="1" dirty="0">
                <a:solidFill>
                  <a:schemeClr val="tx1"/>
                </a:solidFill>
              </a:rPr>
              <a:t>; </a:t>
            </a:r>
            <a:r>
              <a:rPr lang="ru-RU" sz="2400" b="1" dirty="0" err="1">
                <a:solidFill>
                  <a:schemeClr val="tx1"/>
                </a:solidFill>
              </a:rPr>
              <a:t>Лк</a:t>
            </a:r>
            <a:r>
              <a:rPr lang="ru-RU" sz="2400" b="1" dirty="0">
                <a:solidFill>
                  <a:schemeClr val="tx1"/>
                </a:solidFill>
              </a:rPr>
              <a:t>. 22, </a:t>
            </a:r>
            <a:r>
              <a:rPr lang="ru-RU" sz="2400" b="1" dirty="0" smtClean="0">
                <a:solidFill>
                  <a:schemeClr val="tx1"/>
                </a:solidFill>
              </a:rPr>
              <a:t>47-53</a:t>
            </a:r>
            <a:r>
              <a:rPr lang="ru-RU" sz="2400" b="1" dirty="0">
                <a:solidFill>
                  <a:schemeClr val="tx1"/>
                </a:solidFill>
              </a:rPr>
              <a:t>; Ин. 18, </a:t>
            </a:r>
            <a:r>
              <a:rPr lang="ru-RU" sz="2400" b="1" dirty="0" smtClean="0">
                <a:solidFill>
                  <a:schemeClr val="tx1"/>
                </a:solidFill>
              </a:rPr>
              <a:t>2-12).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Суд </a:t>
            </a:r>
            <a:r>
              <a:rPr lang="ru-RU" sz="2400" b="1" dirty="0">
                <a:solidFill>
                  <a:schemeClr val="tx1"/>
                </a:solidFill>
              </a:rPr>
              <a:t>над Господом у первосвященников Анны и </a:t>
            </a:r>
            <a:r>
              <a:rPr lang="ru-RU" sz="2400" b="1" dirty="0" err="1" smtClean="0">
                <a:solidFill>
                  <a:schemeClr val="tx1"/>
                </a:solidFill>
              </a:rPr>
              <a:t>Каиафы</a:t>
            </a:r>
            <a:r>
              <a:rPr lang="ru-RU" sz="2400" b="1" dirty="0" smtClean="0">
                <a:solidFill>
                  <a:schemeClr val="tx1"/>
                </a:solidFill>
              </a:rPr>
              <a:t> (Ин</a:t>
            </a:r>
            <a:r>
              <a:rPr lang="ru-RU" sz="2400" b="1" dirty="0">
                <a:solidFill>
                  <a:schemeClr val="tx1"/>
                </a:solidFill>
              </a:rPr>
              <a:t>. </a:t>
            </a:r>
            <a:r>
              <a:rPr lang="ru-RU" sz="2400" b="1" dirty="0" smtClean="0">
                <a:solidFill>
                  <a:schemeClr val="tx1"/>
                </a:solidFill>
              </a:rPr>
              <a:t>18,12-23</a:t>
            </a:r>
            <a:r>
              <a:rPr lang="ru-RU" sz="2400" b="1" dirty="0">
                <a:solidFill>
                  <a:schemeClr val="tx1"/>
                </a:solidFill>
              </a:rPr>
              <a:t>; Мф. </a:t>
            </a:r>
            <a:r>
              <a:rPr lang="ru-RU" sz="2400" b="1" dirty="0" smtClean="0">
                <a:solidFill>
                  <a:schemeClr val="tx1"/>
                </a:solidFill>
              </a:rPr>
              <a:t>26,57-60</a:t>
            </a:r>
            <a:r>
              <a:rPr lang="ru-RU" sz="2400" b="1" dirty="0">
                <a:solidFill>
                  <a:schemeClr val="tx1"/>
                </a:solidFill>
              </a:rPr>
              <a:t>; </a:t>
            </a:r>
            <a:r>
              <a:rPr lang="ru-RU" sz="2400" b="1" dirty="0" err="1" smtClean="0">
                <a:solidFill>
                  <a:schemeClr val="tx1"/>
                </a:solidFill>
              </a:rPr>
              <a:t>Мк</a:t>
            </a:r>
            <a:r>
              <a:rPr lang="ru-RU" sz="2400" b="1" dirty="0" smtClean="0">
                <a:solidFill>
                  <a:schemeClr val="tx1"/>
                </a:solidFill>
              </a:rPr>
              <a:t>. 14,53-65</a:t>
            </a:r>
            <a:r>
              <a:rPr lang="ru-RU" sz="2400" b="1" dirty="0">
                <a:solidFill>
                  <a:schemeClr val="tx1"/>
                </a:solidFill>
              </a:rPr>
              <a:t>; </a:t>
            </a:r>
            <a:r>
              <a:rPr lang="ru-RU" sz="2400" b="1" dirty="0" err="1">
                <a:solidFill>
                  <a:schemeClr val="tx1"/>
                </a:solidFill>
              </a:rPr>
              <a:t>Лк</a:t>
            </a:r>
            <a:r>
              <a:rPr lang="ru-RU" sz="2400" b="1" dirty="0">
                <a:solidFill>
                  <a:schemeClr val="tx1"/>
                </a:solidFill>
              </a:rPr>
              <a:t>. </a:t>
            </a:r>
            <a:r>
              <a:rPr lang="ru-RU" sz="2400" b="1" dirty="0" smtClean="0">
                <a:solidFill>
                  <a:schemeClr val="tx1"/>
                </a:solidFill>
              </a:rPr>
              <a:t>22,54;63-65).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Отречение Петра </a:t>
            </a:r>
            <a:r>
              <a:rPr lang="ru-RU" sz="2400" b="1" dirty="0">
                <a:solidFill>
                  <a:schemeClr val="tx1"/>
                </a:solidFill>
              </a:rPr>
              <a:t>(Мф. </a:t>
            </a:r>
            <a:r>
              <a:rPr lang="ru-RU" sz="2400" b="1" dirty="0" smtClean="0">
                <a:solidFill>
                  <a:schemeClr val="tx1"/>
                </a:solidFill>
              </a:rPr>
              <a:t>26,69-75</a:t>
            </a:r>
            <a:r>
              <a:rPr lang="ru-RU" sz="2400" b="1" dirty="0">
                <a:solidFill>
                  <a:schemeClr val="tx1"/>
                </a:solidFill>
              </a:rPr>
              <a:t>; </a:t>
            </a:r>
            <a:r>
              <a:rPr lang="ru-RU" sz="2400" b="1" dirty="0" err="1">
                <a:solidFill>
                  <a:schemeClr val="tx1"/>
                </a:solidFill>
              </a:rPr>
              <a:t>Мк</a:t>
            </a:r>
            <a:r>
              <a:rPr lang="ru-RU" sz="2400" b="1" dirty="0">
                <a:solidFill>
                  <a:schemeClr val="tx1"/>
                </a:solidFill>
              </a:rPr>
              <a:t>. </a:t>
            </a:r>
            <a:r>
              <a:rPr lang="ru-RU" sz="2400" b="1" dirty="0" smtClean="0">
                <a:solidFill>
                  <a:schemeClr val="tx1"/>
                </a:solidFill>
              </a:rPr>
              <a:t>14,66-72</a:t>
            </a:r>
            <a:r>
              <a:rPr lang="ru-RU" sz="2400" b="1" dirty="0">
                <a:solidFill>
                  <a:schemeClr val="tx1"/>
                </a:solidFill>
              </a:rPr>
              <a:t>; </a:t>
            </a:r>
            <a:r>
              <a:rPr lang="ru-RU" sz="2400" b="1" dirty="0" err="1">
                <a:solidFill>
                  <a:schemeClr val="tx1"/>
                </a:solidFill>
              </a:rPr>
              <a:t>Лк</a:t>
            </a:r>
            <a:r>
              <a:rPr lang="ru-RU" sz="2400" b="1" dirty="0">
                <a:solidFill>
                  <a:schemeClr val="tx1"/>
                </a:solidFill>
              </a:rPr>
              <a:t>. </a:t>
            </a:r>
            <a:r>
              <a:rPr lang="ru-RU" sz="2400" b="1" dirty="0" smtClean="0">
                <a:solidFill>
                  <a:schemeClr val="tx1"/>
                </a:solidFill>
              </a:rPr>
              <a:t>22,55-62</a:t>
            </a:r>
            <a:r>
              <a:rPr lang="ru-RU" sz="2400" b="1" dirty="0">
                <a:solidFill>
                  <a:schemeClr val="tx1"/>
                </a:solidFill>
              </a:rPr>
              <a:t>; Ин. </a:t>
            </a:r>
            <a:r>
              <a:rPr lang="ru-RU" sz="2400" b="1" dirty="0" smtClean="0">
                <a:solidFill>
                  <a:schemeClr val="tx1"/>
                </a:solidFill>
              </a:rPr>
              <a:t>18,16-18</a:t>
            </a:r>
            <a:r>
              <a:rPr lang="ru-RU" sz="2400" b="1" dirty="0">
                <a:solidFill>
                  <a:schemeClr val="tx1"/>
                </a:solidFill>
              </a:rPr>
              <a:t>;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25-27</a:t>
            </a:r>
            <a:r>
              <a:rPr lang="ru-RU" sz="2400" b="1" dirty="0" smtClean="0">
                <a:solidFill>
                  <a:schemeClr val="tx1"/>
                </a:solidFill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Суд синедриона </a:t>
            </a:r>
            <a:r>
              <a:rPr lang="ru-RU" sz="2400" b="1" dirty="0">
                <a:solidFill>
                  <a:schemeClr val="tx1"/>
                </a:solidFill>
              </a:rPr>
              <a:t>(Мф. 26, 59-75; </a:t>
            </a:r>
            <a:r>
              <a:rPr lang="ru-RU" sz="2400" b="1" dirty="0" err="1">
                <a:solidFill>
                  <a:schemeClr val="tx1"/>
                </a:solidFill>
              </a:rPr>
              <a:t>Мк</a:t>
            </a:r>
            <a:r>
              <a:rPr lang="ru-RU" sz="2400" b="1" dirty="0">
                <a:solidFill>
                  <a:schemeClr val="tx1"/>
                </a:solidFill>
              </a:rPr>
              <a:t>. 14, 53-72; </a:t>
            </a:r>
            <a:r>
              <a:rPr lang="ru-RU" sz="2400" b="1" dirty="0" err="1">
                <a:solidFill>
                  <a:schemeClr val="tx1"/>
                </a:solidFill>
              </a:rPr>
              <a:t>Лк</a:t>
            </a:r>
            <a:r>
              <a:rPr lang="ru-RU" sz="2400" b="1" dirty="0">
                <a:solidFill>
                  <a:schemeClr val="tx1"/>
                </a:solidFill>
              </a:rPr>
              <a:t>. 22, 54-71; Ин. 18, 13-27). 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Погибель Иуды Предателя </a:t>
            </a:r>
            <a:r>
              <a:rPr lang="ru-RU" sz="2400" b="1" dirty="0">
                <a:solidFill>
                  <a:schemeClr val="tx1"/>
                </a:solidFill>
              </a:rPr>
              <a:t>(</a:t>
            </a:r>
            <a:r>
              <a:rPr lang="ru-RU" sz="2400" b="1" dirty="0" smtClean="0">
                <a:solidFill>
                  <a:schemeClr val="tx1"/>
                </a:solidFill>
              </a:rPr>
              <a:t>Мф. 27,3-10</a:t>
            </a:r>
            <a:r>
              <a:rPr lang="ru-RU" sz="2400" b="1" dirty="0">
                <a:solidFill>
                  <a:schemeClr val="tx1"/>
                </a:solidFill>
              </a:rPr>
              <a:t>). 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Христос </a:t>
            </a:r>
            <a:r>
              <a:rPr lang="ru-RU" sz="2400" b="1" dirty="0">
                <a:solidFill>
                  <a:schemeClr val="tx1"/>
                </a:solidFill>
              </a:rPr>
              <a:t>на суде у Пилата и у </a:t>
            </a:r>
            <a:r>
              <a:rPr lang="ru-RU" sz="2400" b="1" dirty="0" smtClean="0">
                <a:solidFill>
                  <a:schemeClr val="tx1"/>
                </a:solidFill>
              </a:rPr>
              <a:t>Ирода </a:t>
            </a:r>
            <a:r>
              <a:rPr lang="ru-RU" sz="2400" b="1" dirty="0">
                <a:solidFill>
                  <a:schemeClr val="tx1"/>
                </a:solidFill>
              </a:rPr>
              <a:t>(Мф. 27, 1-2; 11-26; </a:t>
            </a:r>
            <a:r>
              <a:rPr lang="ru-RU" sz="2400" b="1" dirty="0" err="1">
                <a:solidFill>
                  <a:schemeClr val="tx1"/>
                </a:solidFill>
              </a:rPr>
              <a:t>Мк</a:t>
            </a:r>
            <a:r>
              <a:rPr lang="ru-RU" sz="2400" b="1" dirty="0">
                <a:solidFill>
                  <a:schemeClr val="tx1"/>
                </a:solidFill>
              </a:rPr>
              <a:t>. 15, 1-15; </a:t>
            </a:r>
            <a:r>
              <a:rPr lang="ru-RU" sz="2400" b="1" dirty="0" err="1">
                <a:solidFill>
                  <a:schemeClr val="tx1"/>
                </a:solidFill>
              </a:rPr>
              <a:t>Лк</a:t>
            </a:r>
            <a:r>
              <a:rPr lang="ru-RU" sz="2400" b="1" dirty="0">
                <a:solidFill>
                  <a:schemeClr val="tx1"/>
                </a:solidFill>
              </a:rPr>
              <a:t>. 23, 1-25; Ин. 18, 28 – 19, 16). 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14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</TotalTime>
  <Words>6029</Words>
  <Application>Microsoft Office PowerPoint</Application>
  <PresentationFormat>Экран (4:3)</PresentationFormat>
  <Paragraphs>147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Лекция 32. Первосвященническая молитва Иисуса Христа. Моление в Гефсиманском саду.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32. Первосвященническая молитва Иисуса Христа. </dc:title>
  <dc:creator>Николай Казинов</dc:creator>
  <cp:lastModifiedBy>Windows User</cp:lastModifiedBy>
  <cp:revision>102</cp:revision>
  <dcterms:created xsi:type="dcterms:W3CDTF">2015-01-24T18:06:49Z</dcterms:created>
  <dcterms:modified xsi:type="dcterms:W3CDTF">2015-01-30T09:48:04Z</dcterms:modified>
</cp:coreProperties>
</file>