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0" r:id="rId2"/>
    <p:sldId id="257" r:id="rId3"/>
    <p:sldId id="266" r:id="rId4"/>
    <p:sldId id="261" r:id="rId5"/>
    <p:sldId id="262" r:id="rId6"/>
    <p:sldId id="263" r:id="rId7"/>
    <p:sldId id="264" r:id="rId8"/>
    <p:sldId id="258" r:id="rId9"/>
    <p:sldId id="265" r:id="rId10"/>
    <p:sldId id="259"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858"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B50E51-3E76-43D3-A253-7B7EB9E283EB}" type="datetimeFigureOut">
              <a:rPr lang="ru-RU" smtClean="0"/>
              <a:t>20.01.2015</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49606D-21BF-4A16-A3CD-F973C2FEBABE}" type="slidenum">
              <a:rPr lang="ru-RU" smtClean="0"/>
              <a:t>‹#›</a:t>
            </a:fld>
            <a:endParaRPr lang="ru-RU"/>
          </a:p>
        </p:txBody>
      </p:sp>
    </p:spTree>
    <p:extLst>
      <p:ext uri="{BB962C8B-B14F-4D97-AF65-F5344CB8AC3E}">
        <p14:creationId xmlns:p14="http://schemas.microsoft.com/office/powerpoint/2010/main" val="10681334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CC2D9D0D-E072-40D3-A1AE-EE78EFC897EB}" type="slidenum">
              <a:rPr lang="ru-RU" smtClean="0"/>
              <a:t>10</a:t>
            </a:fld>
            <a:endParaRPr lang="ru-RU"/>
          </a:p>
        </p:txBody>
      </p:sp>
    </p:spTree>
    <p:extLst>
      <p:ext uri="{BB962C8B-B14F-4D97-AF65-F5344CB8AC3E}">
        <p14:creationId xmlns:p14="http://schemas.microsoft.com/office/powerpoint/2010/main" val="3334253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20.01.2015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20.01.2015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20.01.2015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20.01.2015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20.01.2015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20.01.2015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20.01.2015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20.01.2015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20.01.2015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20.01.2015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20.01.2015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20.01.2015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bible.optina.ru/new:act:03:06"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9144000" cy="6857999"/>
          </a:xfrm>
          <a:pattFill prst="ltUpDiag">
            <a:fgClr>
              <a:schemeClr val="bg2">
                <a:lumMod val="50000"/>
              </a:schemeClr>
            </a:fgClr>
            <a:bgClr>
              <a:schemeClr val="bg1"/>
            </a:bgClr>
          </a:pattFill>
        </p:spPr>
        <p:txBody>
          <a:bodyPr>
            <a:normAutofit/>
          </a:bodyPr>
          <a:lstStyle/>
          <a:p>
            <a:pPr marL="457200" indent="-457200"/>
            <a:r>
              <a:rPr lang="ru-RU" sz="3600" b="1" dirty="0" smtClean="0"/>
              <a:t>Лекция 32. </a:t>
            </a:r>
            <a:r>
              <a:rPr lang="ru-RU" sz="3600" b="1" dirty="0"/>
              <a:t>Прощальная беседа Иисуса Христа с </a:t>
            </a:r>
            <a:r>
              <a:rPr lang="ru-RU" sz="3600" b="1" dirty="0" smtClean="0"/>
              <a:t>учениками. </a:t>
            </a:r>
            <a:endParaRPr lang="ru-RU" sz="4000" dirty="0"/>
          </a:p>
        </p:txBody>
      </p:sp>
    </p:spTree>
    <p:extLst>
      <p:ext uri="{BB962C8B-B14F-4D97-AF65-F5344CB8AC3E}">
        <p14:creationId xmlns:p14="http://schemas.microsoft.com/office/powerpoint/2010/main" val="38635319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pattFill prst="ltUpDiag">
          <a:fgClr>
            <a:schemeClr val="bg2">
              <a:lumMod val="75000"/>
            </a:schemeClr>
          </a:fgClr>
          <a:bgClr>
            <a:schemeClr val="bg1"/>
          </a:bgClr>
        </a:patt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755576" y="332656"/>
            <a:ext cx="7632848" cy="864096"/>
          </a:xfrm>
          <a:prstGeom prst="round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r>
              <a:rPr lang="ru-RU" sz="3600" b="1" dirty="0" smtClean="0">
                <a:solidFill>
                  <a:schemeClr val="tx1"/>
                </a:solidFill>
              </a:rPr>
              <a:t>Домашнее задание</a:t>
            </a:r>
            <a:endParaRPr lang="ru-RU" sz="3600" b="1" dirty="0">
              <a:solidFill>
                <a:schemeClr val="tx1"/>
              </a:solidFill>
            </a:endParaRPr>
          </a:p>
        </p:txBody>
      </p:sp>
      <p:sp>
        <p:nvSpPr>
          <p:cNvPr id="5" name="Прямоугольник 4"/>
          <p:cNvSpPr/>
          <p:nvPr/>
        </p:nvSpPr>
        <p:spPr>
          <a:xfrm>
            <a:off x="378609" y="2492896"/>
            <a:ext cx="8388775" cy="2736304"/>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002">
            <a:schemeClr val="lt2"/>
          </a:fillRef>
          <a:effectRef idx="0">
            <a:schemeClr val="accent1"/>
          </a:effectRef>
          <a:fontRef idx="minor">
            <a:schemeClr val="lt1"/>
          </a:fontRef>
        </p:style>
        <p:txBody>
          <a:bodyPr rtlCol="0" anchor="ctr"/>
          <a:lstStyle/>
          <a:p>
            <a:r>
              <a:rPr lang="ru-RU" sz="2800" b="1" dirty="0" smtClean="0">
                <a:solidFill>
                  <a:schemeClr val="tx1"/>
                </a:solidFill>
              </a:rPr>
              <a:t>Прочитать следующие отрывки:</a:t>
            </a:r>
          </a:p>
          <a:p>
            <a:pPr marL="457200" indent="-457200">
              <a:buFont typeface="Arial" pitchFamily="34" charset="0"/>
              <a:buChar char="•"/>
            </a:pPr>
            <a:r>
              <a:rPr lang="ru-RU" sz="2800" b="1" dirty="0">
                <a:solidFill>
                  <a:schemeClr val="tx1"/>
                </a:solidFill>
              </a:rPr>
              <a:t>Первосвященническая молитва (Ин. 17, 1-26).</a:t>
            </a:r>
            <a:endParaRPr lang="ru-RU" sz="2800" b="1" dirty="0" smtClean="0">
              <a:solidFill>
                <a:schemeClr val="tx1"/>
              </a:solidFill>
            </a:endParaRPr>
          </a:p>
        </p:txBody>
      </p:sp>
    </p:spTree>
    <p:extLst>
      <p:ext uri="{BB962C8B-B14F-4D97-AF65-F5344CB8AC3E}">
        <p14:creationId xmlns:p14="http://schemas.microsoft.com/office/powerpoint/2010/main" val="31830363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down)">
                                      <p:cBhvr>
                                        <p:cTn id="1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pattFill prst="ltUpDiag">
          <a:fgClr>
            <a:schemeClr val="accent1"/>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507740294"/>
              </p:ext>
            </p:extLst>
          </p:nvPr>
        </p:nvGraphicFramePr>
        <p:xfrm>
          <a:off x="323528" y="908720"/>
          <a:ext cx="8496944" cy="3840480"/>
        </p:xfrm>
        <a:graphic>
          <a:graphicData uri="http://schemas.openxmlformats.org/drawingml/2006/table">
            <a:tbl>
              <a:tblPr firstRow="1" bandRow="1">
                <a:tableStyleId>{5C22544A-7EE6-4342-B048-85BDC9FD1C3A}</a:tableStyleId>
              </a:tblPr>
              <a:tblGrid>
                <a:gridCol w="8496944"/>
              </a:tblGrid>
              <a:tr h="324000">
                <a:tc>
                  <a:txBody>
                    <a:bodyPr/>
                    <a:lstStyle/>
                    <a:p>
                      <a:pPr algn="ctr"/>
                      <a:r>
                        <a:rPr lang="ru-RU" sz="1600" b="1" dirty="0" smtClean="0">
                          <a:solidFill>
                            <a:schemeClr val="tx1"/>
                          </a:solidFill>
                        </a:rPr>
                        <a:t>Ин. 13. 31-38</a:t>
                      </a:r>
                      <a:endParaRPr lang="ru-RU" sz="1600" b="1" dirty="0">
                        <a:solidFill>
                          <a:schemeClr val="tx1"/>
                        </a:solidFill>
                      </a:endParaRPr>
                    </a:p>
                  </a:txBody>
                  <a:tcPr/>
                </a:tc>
              </a:tr>
              <a:tr h="370840">
                <a:tc>
                  <a:txBody>
                    <a:bodyPr/>
                    <a:lstStyle/>
                    <a:p>
                      <a:r>
                        <a:rPr lang="ru-RU" sz="1600" b="1" dirty="0" smtClean="0"/>
                        <a:t>31. Когда он вышел, Иисус сказал: ныне прославился Сын Человеческий, и Бог прославился в Нем. </a:t>
                      </a:r>
                    </a:p>
                    <a:p>
                      <a:r>
                        <a:rPr lang="ru-RU" sz="1600" b="1" dirty="0" smtClean="0"/>
                        <a:t>32. Если Бог прославился в Нем, то и Бог прославит Его в Себе, и вскоре прославит Его. </a:t>
                      </a:r>
                    </a:p>
                    <a:p>
                      <a:r>
                        <a:rPr lang="ru-RU" sz="1600" b="1" dirty="0" smtClean="0"/>
                        <a:t>33. Дети! недолго уже быть Мне с вами. Будете искать Меня, и, как сказал Я Иудеям, что, куда Я иду, вы не можете </a:t>
                      </a:r>
                      <a:r>
                        <a:rPr lang="ru-RU" sz="1600" b="1" dirty="0" err="1" smtClean="0"/>
                        <a:t>придти</a:t>
                      </a:r>
                      <a:r>
                        <a:rPr lang="ru-RU" sz="1600" b="1" dirty="0" smtClean="0"/>
                        <a:t>, так и вам говорю теперь. </a:t>
                      </a:r>
                    </a:p>
                    <a:p>
                      <a:r>
                        <a:rPr lang="ru-RU" sz="1600" b="1" dirty="0" smtClean="0"/>
                        <a:t>34. Заповедь новую даю вам, да любите друг друга; как Я возлюбил вас, так и вы да любите друг друга. </a:t>
                      </a:r>
                    </a:p>
                    <a:p>
                      <a:r>
                        <a:rPr lang="ru-RU" sz="1600" b="1" dirty="0" smtClean="0"/>
                        <a:t>35. По тому узнают все, что вы Мои ученики, если будете иметь любовь между собою. </a:t>
                      </a:r>
                    </a:p>
                    <a:p>
                      <a:r>
                        <a:rPr lang="ru-RU" sz="1600" b="1" dirty="0" smtClean="0"/>
                        <a:t>36. Симон Петр сказал Ему: Господи! куда Ты идешь? Иисус отвечал ему: куда Я иду, ты не можешь теперь за Мною идти, а после пойдешь за Мною. </a:t>
                      </a:r>
                    </a:p>
                    <a:p>
                      <a:r>
                        <a:rPr lang="ru-RU" sz="1600" b="1" dirty="0" smtClean="0"/>
                        <a:t>37. Петр сказал Ему: Господи! почему я не могу идти за Тобою теперь? я душу мою положу за Тебя. </a:t>
                      </a:r>
                    </a:p>
                    <a:p>
                      <a:r>
                        <a:rPr lang="ru-RU" sz="1600" b="1" dirty="0" smtClean="0"/>
                        <a:t>38. Иисус отвечал ему: душу твою за Меня положишь? истинно, истинно говорю тебе: не пропоет петух, как отречешься от Меня трижды. </a:t>
                      </a:r>
                      <a:endParaRPr lang="ru-RU" sz="1600" b="1" dirty="0"/>
                    </a:p>
                  </a:txBody>
                  <a:tcPr/>
                </a:tc>
              </a:tr>
            </a:tbl>
          </a:graphicData>
        </a:graphic>
      </p:graphicFrame>
      <p:sp>
        <p:nvSpPr>
          <p:cNvPr id="11" name="Скругленный прямоугольник 10"/>
          <p:cNvSpPr/>
          <p:nvPr/>
        </p:nvSpPr>
        <p:spPr>
          <a:xfrm>
            <a:off x="395536" y="4221088"/>
            <a:ext cx="8424936" cy="792088"/>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smtClean="0">
                <a:solidFill>
                  <a:schemeClr val="tx1"/>
                </a:solidFill>
              </a:rPr>
              <a:t>«</a:t>
            </a:r>
            <a:r>
              <a:rPr lang="ru-RU" sz="1600" b="1" i="1" dirty="0">
                <a:solidFill>
                  <a:schemeClr val="tx1"/>
                </a:solidFill>
              </a:rPr>
              <a:t>Но Петр так неудержим в стремлении, что и Христу противоречит. </a:t>
            </a:r>
            <a:r>
              <a:rPr lang="ru-RU" sz="1600" b="1" i="1" dirty="0" err="1">
                <a:solidFill>
                  <a:schemeClr val="tx1"/>
                </a:solidFill>
              </a:rPr>
              <a:t>Недовольствуется</a:t>
            </a:r>
            <a:r>
              <a:rPr lang="ru-RU" sz="1600" b="1" i="1" dirty="0">
                <a:solidFill>
                  <a:schemeClr val="tx1"/>
                </a:solidFill>
              </a:rPr>
              <a:t> тем, что получил добрую надежду пойти за Христом впоследствии, но настаивает на своем и самоуверенно говорит</a:t>
            </a:r>
            <a:r>
              <a:rPr lang="ru-RU" sz="1600" b="1" i="1" dirty="0" smtClean="0">
                <a:solidFill>
                  <a:schemeClr val="tx1"/>
                </a:solidFill>
              </a:rPr>
              <a:t>».</a:t>
            </a:r>
            <a:endParaRPr lang="ru-RU" sz="1600" b="1" i="1" dirty="0">
              <a:solidFill>
                <a:schemeClr val="tx1"/>
              </a:solidFill>
            </a:endParaRPr>
          </a:p>
        </p:txBody>
      </p:sp>
      <p:sp>
        <p:nvSpPr>
          <p:cNvPr id="10" name="Скругленный прямоугольник 9"/>
          <p:cNvSpPr/>
          <p:nvPr/>
        </p:nvSpPr>
        <p:spPr>
          <a:xfrm>
            <a:off x="395536" y="3717032"/>
            <a:ext cx="8424936" cy="1584176"/>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i="1" dirty="0" smtClean="0">
                <a:solidFill>
                  <a:schemeClr val="tx1"/>
                </a:solidFill>
              </a:rPr>
              <a:t>: «</a:t>
            </a:r>
            <a:r>
              <a:rPr lang="ru-RU" sz="1600" b="1" i="1" dirty="0">
                <a:solidFill>
                  <a:schemeClr val="tx1"/>
                </a:solidFill>
              </a:rPr>
              <a:t> Петр, от великой горячности сделавшись дерзновенным, когда услышал, что Господь говорит: «куда Я иду, туда вы не можете идти», спрашивает: «куда Ты идешь?» Он как бы так говорит Христу: что это за путь, которым я не могу идти? Спрашивает об этом, не столько желая узнать, куда Он идет, сколько выражая </a:t>
            </a:r>
            <a:r>
              <a:rPr lang="ru-RU" sz="1600" b="1" i="1" dirty="0" err="1">
                <a:solidFill>
                  <a:schemeClr val="tx1"/>
                </a:solidFill>
              </a:rPr>
              <a:t>прикровенно</a:t>
            </a:r>
            <a:r>
              <a:rPr lang="ru-RU" sz="1600" b="1" i="1" dirty="0">
                <a:solidFill>
                  <a:schemeClr val="tx1"/>
                </a:solidFill>
              </a:rPr>
              <a:t> ту мысль, что хотя бы Ты пошел путем труднейшим из всех, я и тогда последую за Тобой. Так он любил всегда быть вместе с Христом!</a:t>
            </a:r>
            <a:r>
              <a:rPr lang="ru-RU" sz="1600" b="1" i="1" dirty="0" smtClean="0">
                <a:solidFill>
                  <a:schemeClr val="tx1"/>
                </a:solidFill>
              </a:rPr>
              <a:t>».</a:t>
            </a:r>
            <a:endParaRPr lang="ru-RU" sz="1600" b="1" i="1" dirty="0">
              <a:solidFill>
                <a:schemeClr val="tx1"/>
              </a:solidFill>
            </a:endParaRPr>
          </a:p>
        </p:txBody>
      </p:sp>
      <p:sp>
        <p:nvSpPr>
          <p:cNvPr id="9" name="Скругленный прямоугольник 8"/>
          <p:cNvSpPr/>
          <p:nvPr/>
        </p:nvSpPr>
        <p:spPr>
          <a:xfrm>
            <a:off x="395536" y="3284984"/>
            <a:ext cx="8424936" cy="864096"/>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i="1" dirty="0" smtClean="0">
                <a:solidFill>
                  <a:schemeClr val="tx1"/>
                </a:solidFill>
              </a:rPr>
              <a:t>: «Так как истинный ученик подражает учителю, то  действительно отличительная</a:t>
            </a:r>
            <a:r>
              <a:rPr lang="ru-RU" sz="1600" b="1" i="1" dirty="0">
                <a:solidFill>
                  <a:schemeClr val="tx1"/>
                </a:solidFill>
              </a:rPr>
              <a:t>, характерная черта христианина, самый верный </a:t>
            </a:r>
            <a:r>
              <a:rPr lang="ru-RU" sz="1600" b="1" i="1" dirty="0" smtClean="0">
                <a:solidFill>
                  <a:schemeClr val="tx1"/>
                </a:solidFill>
              </a:rPr>
              <a:t>признак -наличие истинной любови, которая </a:t>
            </a:r>
            <a:r>
              <a:rPr lang="ru-RU" sz="1600" b="1" i="1" dirty="0">
                <a:solidFill>
                  <a:schemeClr val="tx1"/>
                </a:solidFill>
              </a:rPr>
              <a:t>есть основание всякой </a:t>
            </a:r>
            <a:r>
              <a:rPr lang="ru-RU" sz="1600" b="1" i="1" dirty="0" smtClean="0">
                <a:solidFill>
                  <a:schemeClr val="tx1"/>
                </a:solidFill>
              </a:rPr>
              <a:t>добродетели».</a:t>
            </a:r>
            <a:endParaRPr lang="ru-RU" sz="1600" b="1" i="1" dirty="0">
              <a:solidFill>
                <a:schemeClr val="tx1"/>
              </a:solidFill>
            </a:endParaRPr>
          </a:p>
        </p:txBody>
      </p:sp>
      <p:sp>
        <p:nvSpPr>
          <p:cNvPr id="8" name="Скругленный прямоугольник 7"/>
          <p:cNvSpPr/>
          <p:nvPr/>
        </p:nvSpPr>
        <p:spPr>
          <a:xfrm>
            <a:off x="395536" y="2996952"/>
            <a:ext cx="8424936" cy="1368152"/>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Древняя заповедь повелевала любить ближнего, как самого себя, а эта повелевает любить больше, чем самого себя, потому что Иисус Христос так возлюбил нас, что и Самого Себя не пощадил, а умер за нас. Некоторые изъясняют это иначе: древняя заповедь гласила: </a:t>
            </a:r>
            <a:r>
              <a:rPr lang="ru-RU" sz="1600" b="1" i="1" dirty="0" err="1">
                <a:solidFill>
                  <a:schemeClr val="tx1"/>
                </a:solidFill>
              </a:rPr>
              <a:t>возлюбиши</a:t>
            </a:r>
            <a:r>
              <a:rPr lang="ru-RU" sz="1600" b="1" i="1" dirty="0">
                <a:solidFill>
                  <a:schemeClr val="tx1"/>
                </a:solidFill>
              </a:rPr>
              <a:t> </a:t>
            </a:r>
            <a:r>
              <a:rPr lang="ru-RU" sz="1600" b="1" i="1" dirty="0" err="1">
                <a:solidFill>
                  <a:schemeClr val="tx1"/>
                </a:solidFill>
              </a:rPr>
              <a:t>искренняго</a:t>
            </a:r>
            <a:r>
              <a:rPr lang="ru-RU" sz="1600" b="1" i="1" dirty="0">
                <a:solidFill>
                  <a:schemeClr val="tx1"/>
                </a:solidFill>
              </a:rPr>
              <a:t> твоего и </a:t>
            </a:r>
            <a:r>
              <a:rPr lang="ru-RU" sz="1600" b="1" i="1" dirty="0" err="1">
                <a:solidFill>
                  <a:schemeClr val="tx1"/>
                </a:solidFill>
              </a:rPr>
              <a:t>возненавидиши</a:t>
            </a:r>
            <a:r>
              <a:rPr lang="ru-RU" sz="1600" b="1" i="1" dirty="0">
                <a:solidFill>
                  <a:schemeClr val="tx1"/>
                </a:solidFill>
              </a:rPr>
              <a:t> врага твоего (Мф. 5, 43), а теперь Спаситель заповедует любить всех, даже и </a:t>
            </a:r>
            <a:r>
              <a:rPr lang="ru-RU" sz="1600" b="1" i="1" dirty="0" smtClean="0">
                <a:solidFill>
                  <a:schemeClr val="tx1"/>
                </a:solidFill>
              </a:rPr>
              <a:t>врагов».</a:t>
            </a:r>
            <a:endParaRPr lang="ru-RU" sz="1600" b="1" i="1" dirty="0">
              <a:solidFill>
                <a:schemeClr val="tx1"/>
              </a:solidFill>
            </a:endParaRPr>
          </a:p>
        </p:txBody>
      </p:sp>
      <p:sp>
        <p:nvSpPr>
          <p:cNvPr id="7" name="Скругленный прямоугольник 6"/>
          <p:cNvSpPr/>
          <p:nvPr/>
        </p:nvSpPr>
        <p:spPr>
          <a:xfrm>
            <a:off x="395536" y="2996952"/>
            <a:ext cx="8424936" cy="1872208"/>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иной мог спросить: Господи! почему Ты выдаешь любовь за новую заповедь, когда мы знаем, что любовь заповедана и в Ветхом Завете? Прибавляет: «как Я возлюбил вас, так и вы да любите друг друга». Как, говорит, Я возлюбил вас даром, без предварительных заслуг, даже и тогда, как естество человеческое было во вражде с Богом и разлучении, Я однако же принял оное на Себя и освятил: так и вы любите друг друга даром; а если брат оскорбит тебя, ты не помни этого. Видишь ли, новая заповедь состоит в том, чтобы любить ближнего даром, хотя бы и ничем не были ему должны</a:t>
            </a:r>
            <a:r>
              <a:rPr lang="ru-RU" sz="1600" b="1" i="1" dirty="0" smtClean="0">
                <a:solidFill>
                  <a:schemeClr val="tx1"/>
                </a:solidFill>
              </a:rPr>
              <a:t>».</a:t>
            </a:r>
            <a:endParaRPr lang="ru-RU" sz="1600" b="1" i="1" dirty="0">
              <a:solidFill>
                <a:schemeClr val="tx1"/>
              </a:solidFill>
            </a:endParaRPr>
          </a:p>
        </p:txBody>
      </p:sp>
      <p:sp>
        <p:nvSpPr>
          <p:cNvPr id="6" name="Скругленный прямоугольник 5"/>
          <p:cNvSpPr/>
          <p:nvPr/>
        </p:nvSpPr>
        <p:spPr>
          <a:xfrm>
            <a:off x="395536" y="2528900"/>
            <a:ext cx="8424936" cy="900100"/>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Иоанн Златоуст: </a:t>
            </a:r>
            <a:r>
              <a:rPr lang="ru-RU" sz="1600" b="1" i="1" dirty="0" smtClean="0">
                <a:solidFill>
                  <a:schemeClr val="tx1"/>
                </a:solidFill>
              </a:rPr>
              <a:t>«показывает</a:t>
            </a:r>
            <a:r>
              <a:rPr lang="ru-RU" sz="1600" b="1" i="1" dirty="0">
                <a:solidFill>
                  <a:schemeClr val="tx1"/>
                </a:solidFill>
              </a:rPr>
              <a:t>, что Его смерть есть преставление и переход к месту, куда не допускаются тела, подверженные тлению. Говорит же это для того, чтобы и возбудить в них любовь к Себе, и сделать ее более </a:t>
            </a:r>
            <a:r>
              <a:rPr lang="ru-RU" sz="1600" b="1" i="1" dirty="0" smtClean="0">
                <a:solidFill>
                  <a:schemeClr val="tx1"/>
                </a:solidFill>
              </a:rPr>
              <a:t>пламенною</a:t>
            </a:r>
            <a:r>
              <a:rPr lang="ru-RU" sz="1600" b="1" i="1" dirty="0">
                <a:solidFill>
                  <a:schemeClr val="tx1"/>
                </a:solidFill>
              </a:rPr>
              <a:t> </a:t>
            </a:r>
            <a:r>
              <a:rPr lang="ru-RU" sz="1600" b="1" i="1" dirty="0" smtClean="0">
                <a:solidFill>
                  <a:schemeClr val="tx1"/>
                </a:solidFill>
              </a:rPr>
              <a:t>».</a:t>
            </a:r>
            <a:endParaRPr lang="ru-RU" sz="1600" b="1" i="1" dirty="0">
              <a:solidFill>
                <a:schemeClr val="tx1"/>
              </a:solidFill>
            </a:endParaRPr>
          </a:p>
        </p:txBody>
      </p:sp>
      <p:sp>
        <p:nvSpPr>
          <p:cNvPr id="4" name="Скругленный прямоугольник 3"/>
          <p:cNvSpPr/>
          <p:nvPr/>
        </p:nvSpPr>
        <p:spPr>
          <a:xfrm>
            <a:off x="395536" y="3284984"/>
            <a:ext cx="8424936" cy="720080"/>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 Он прославился чрез чудеса, совершившиеся на Кресте, именно: когда солнце померкло, камни распались, завеса </a:t>
            </a:r>
            <a:r>
              <a:rPr lang="ru-RU" sz="1600" b="1" i="1" dirty="0" err="1">
                <a:solidFill>
                  <a:schemeClr val="tx1"/>
                </a:solidFill>
              </a:rPr>
              <a:t>раздралась</a:t>
            </a:r>
            <a:r>
              <a:rPr lang="ru-RU" sz="1600" b="1" i="1" dirty="0">
                <a:solidFill>
                  <a:schemeClr val="tx1"/>
                </a:solidFill>
              </a:rPr>
              <a:t>, и все прочие знамения </a:t>
            </a:r>
            <a:r>
              <a:rPr lang="ru-RU" sz="1600" b="1" i="1" dirty="0" smtClean="0">
                <a:solidFill>
                  <a:schemeClr val="tx1"/>
                </a:solidFill>
              </a:rPr>
              <a:t>совершились».</a:t>
            </a:r>
            <a:endParaRPr lang="ru-RU" sz="1600" b="1" i="1" dirty="0">
              <a:solidFill>
                <a:schemeClr val="tx1"/>
              </a:solidFill>
            </a:endParaRPr>
          </a:p>
        </p:txBody>
      </p:sp>
      <p:sp>
        <p:nvSpPr>
          <p:cNvPr id="3" name="Скругленный прямоугольник 2"/>
          <p:cNvSpPr/>
          <p:nvPr/>
        </p:nvSpPr>
        <p:spPr>
          <a:xfrm>
            <a:off x="395536" y="2060848"/>
            <a:ext cx="8424936" cy="936104"/>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Иоанн Златоуст:  </a:t>
            </a:r>
            <a:r>
              <a:rPr lang="ru-RU" sz="1600" b="1" i="1" dirty="0" smtClean="0">
                <a:solidFill>
                  <a:schemeClr val="tx1"/>
                </a:solidFill>
              </a:rPr>
              <a:t>«</a:t>
            </a:r>
            <a:r>
              <a:rPr lang="ru-RU" sz="1600" b="1" i="1" dirty="0">
                <a:solidFill>
                  <a:schemeClr val="tx1"/>
                </a:solidFill>
              </a:rPr>
              <a:t> Этим Он ободряет поверженные в уныние души учеников и убеждает не только не сетовать, но даже радоваться</a:t>
            </a:r>
            <a:r>
              <a:rPr lang="ru-RU" sz="1600" b="1" i="1" dirty="0" smtClean="0">
                <a:solidFill>
                  <a:schemeClr val="tx1"/>
                </a:solidFill>
              </a:rPr>
              <a:t>. </a:t>
            </a:r>
            <a:r>
              <a:rPr lang="ru-RU" sz="1600" b="1" i="1" dirty="0">
                <a:solidFill>
                  <a:schemeClr val="tx1"/>
                </a:solidFill>
              </a:rPr>
              <a:t> Быть преданным смерти и победить смерть – это действительно великая </a:t>
            </a:r>
            <a:r>
              <a:rPr lang="ru-RU" sz="1600" b="1" i="1" dirty="0" smtClean="0">
                <a:solidFill>
                  <a:schemeClr val="tx1"/>
                </a:solidFill>
              </a:rPr>
              <a:t>слава».</a:t>
            </a:r>
            <a:endParaRPr lang="ru-RU" sz="1600" b="1" i="1" dirty="0">
              <a:solidFill>
                <a:schemeClr val="tx1"/>
              </a:solidFill>
            </a:endParaRPr>
          </a:p>
        </p:txBody>
      </p:sp>
      <p:sp>
        <p:nvSpPr>
          <p:cNvPr id="2" name="Скругленный прямоугольник 1"/>
          <p:cNvSpPr/>
          <p:nvPr/>
        </p:nvSpPr>
        <p:spPr>
          <a:xfrm>
            <a:off x="1115616" y="188640"/>
            <a:ext cx="6840760" cy="36004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400" b="1" dirty="0" smtClean="0">
                <a:solidFill>
                  <a:schemeClr val="tx1"/>
                </a:solidFill>
              </a:rPr>
              <a:t>Наставление учеников в Сионской горнице</a:t>
            </a:r>
            <a:endParaRPr lang="ru-RU" sz="2400" b="1" dirty="0">
              <a:solidFill>
                <a:schemeClr val="tx1"/>
              </a:solidFill>
            </a:endParaRPr>
          </a:p>
        </p:txBody>
      </p:sp>
      <p:sp>
        <p:nvSpPr>
          <p:cNvPr id="12" name="Скругленный прямоугольник 11"/>
          <p:cNvSpPr/>
          <p:nvPr/>
        </p:nvSpPr>
        <p:spPr>
          <a:xfrm>
            <a:off x="395536" y="5013176"/>
            <a:ext cx="8424936" cy="1656184"/>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Иоанн Златоуст: </a:t>
            </a:r>
            <a:r>
              <a:rPr lang="ru-RU" sz="1600" b="1" i="1" dirty="0" smtClean="0">
                <a:solidFill>
                  <a:schemeClr val="tx1"/>
                </a:solidFill>
              </a:rPr>
              <a:t>«</a:t>
            </a:r>
            <a:r>
              <a:rPr lang="ru-RU" sz="1600" b="1" i="1" dirty="0">
                <a:solidFill>
                  <a:schemeClr val="tx1"/>
                </a:solidFill>
              </a:rPr>
              <a:t>Что ты говоришь, Петр? (Христос) сказал: не </a:t>
            </a:r>
            <a:r>
              <a:rPr lang="ru-RU" sz="1600" b="1" i="1" dirty="0" err="1">
                <a:solidFill>
                  <a:schemeClr val="tx1"/>
                </a:solidFill>
              </a:rPr>
              <a:t>можеши</a:t>
            </a:r>
            <a:r>
              <a:rPr lang="ru-RU" sz="1600" b="1" i="1" dirty="0">
                <a:solidFill>
                  <a:schemeClr val="tx1"/>
                </a:solidFill>
              </a:rPr>
              <a:t>, а ты говоришь: могу? Итак, ты узнаешь на самом опыте, что твоя любовь, без помощи свыше, ничто. Отсюда ясно, что Христос и падение Петра допустил для его же пользы. И прежними действиями Он хотел вразумить его; но так как Петр оставался при своей горячности, то хотя Он и не довел его и не побудил к тому, чтобы он отрекся, однако ж оставил его без помощи, чтобы он познал свою </a:t>
            </a:r>
            <a:r>
              <a:rPr lang="ru-RU" sz="1600" b="1" i="1" dirty="0" smtClean="0">
                <a:solidFill>
                  <a:schemeClr val="tx1"/>
                </a:solidFill>
              </a:rPr>
              <a:t>немощь».</a:t>
            </a:r>
            <a:endParaRPr lang="ru-RU" sz="1600" b="1" i="1" dirty="0">
              <a:solidFill>
                <a:schemeClr val="tx1"/>
              </a:solidFill>
            </a:endParaRPr>
          </a:p>
        </p:txBody>
      </p:sp>
    </p:spTree>
    <p:extLst>
      <p:ext uri="{BB962C8B-B14F-4D97-AF65-F5344CB8AC3E}">
        <p14:creationId xmlns:p14="http://schemas.microsoft.com/office/powerpoint/2010/main" val="4174463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00"/>
                                        <p:tgtEl>
                                          <p:spTgt spid="3"/>
                                        </p:tgtEl>
                                      </p:cBhvr>
                                    </p:animEffect>
                                  </p:childTnLst>
                                </p:cTn>
                              </p:par>
                            </p:childTnLst>
                          </p:cTn>
                        </p:par>
                        <p:par>
                          <p:cTn id="16" fill="hold">
                            <p:stCondLst>
                              <p:cond delay="500"/>
                            </p:stCondLst>
                            <p:childTnLst>
                              <p:par>
                                <p:cTn id="17" presetID="22" presetClass="entr" presetSubtype="4" fill="hold" grpId="0" nodeType="afterEffect">
                                  <p:stCondLst>
                                    <p:cond delay="2000"/>
                                  </p:stCondLst>
                                  <p:childTnLst>
                                    <p:set>
                                      <p:cBhvr>
                                        <p:cTn id="18" dur="1" fill="hold">
                                          <p:stCondLst>
                                            <p:cond delay="0"/>
                                          </p:stCondLst>
                                        </p:cTn>
                                        <p:tgtEl>
                                          <p:spTgt spid="4"/>
                                        </p:tgtEl>
                                        <p:attrNameLst>
                                          <p:attrName>style.visibility</p:attrName>
                                        </p:attrNameLst>
                                      </p:cBhvr>
                                      <p:to>
                                        <p:strVal val="visible"/>
                                      </p:to>
                                    </p:set>
                                    <p:animEffect transition="in" filter="wipe(down)">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xit" presetSubtype="0" fill="hold" grpId="1" nodeType="clickEffect">
                                  <p:stCondLst>
                                    <p:cond delay="0"/>
                                  </p:stCondLst>
                                  <p:childTnLst>
                                    <p:animEffect transition="out" filter="fade">
                                      <p:cBhvr>
                                        <p:cTn id="23" dur="500"/>
                                        <p:tgtEl>
                                          <p:spTgt spid="3"/>
                                        </p:tgtEl>
                                      </p:cBhvr>
                                    </p:animEffect>
                                    <p:set>
                                      <p:cBhvr>
                                        <p:cTn id="24" dur="1" fill="hold">
                                          <p:stCondLst>
                                            <p:cond delay="499"/>
                                          </p:stCondLst>
                                        </p:cTn>
                                        <p:tgtEl>
                                          <p:spTgt spid="3"/>
                                        </p:tgtEl>
                                        <p:attrNameLst>
                                          <p:attrName>style.visibility</p:attrName>
                                        </p:attrNameLst>
                                      </p:cBhvr>
                                      <p:to>
                                        <p:strVal val="hidden"/>
                                      </p:to>
                                    </p:set>
                                  </p:childTnLst>
                                </p:cTn>
                              </p:par>
                              <p:par>
                                <p:cTn id="25" presetID="10" presetClass="exit" presetSubtype="0" fill="hold" grpId="1" nodeType="withEffect">
                                  <p:stCondLst>
                                    <p:cond delay="0"/>
                                  </p:stCondLst>
                                  <p:childTnLst>
                                    <p:animEffect transition="out" filter="fade">
                                      <p:cBhvr>
                                        <p:cTn id="26" dur="500"/>
                                        <p:tgtEl>
                                          <p:spTgt spid="4"/>
                                        </p:tgtEl>
                                      </p:cBhvr>
                                    </p:animEffect>
                                    <p:set>
                                      <p:cBhvr>
                                        <p:cTn id="27" dur="1" fill="hold">
                                          <p:stCondLst>
                                            <p:cond delay="499"/>
                                          </p:stCondLst>
                                        </p:cTn>
                                        <p:tgtEl>
                                          <p:spTgt spid="4"/>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wipe(down)">
                                      <p:cBhvr>
                                        <p:cTn id="32" dur="500"/>
                                        <p:tgtEl>
                                          <p:spTgt spid="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1" nodeType="clickEffect">
                                  <p:stCondLst>
                                    <p:cond delay="0"/>
                                  </p:stCondLst>
                                  <p:childTnLst>
                                    <p:animEffect transition="out" filter="fade">
                                      <p:cBhvr>
                                        <p:cTn id="36" dur="500"/>
                                        <p:tgtEl>
                                          <p:spTgt spid="6"/>
                                        </p:tgtEl>
                                      </p:cBhvr>
                                    </p:animEffect>
                                    <p:set>
                                      <p:cBhvr>
                                        <p:cTn id="37" dur="1" fill="hold">
                                          <p:stCondLst>
                                            <p:cond delay="499"/>
                                          </p:stCondLst>
                                        </p:cTn>
                                        <p:tgtEl>
                                          <p:spTgt spid="6"/>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wipe(down)">
                                      <p:cBhvr>
                                        <p:cTn id="42" dur="500"/>
                                        <p:tgtEl>
                                          <p:spTgt spid="7"/>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xit" presetSubtype="0" fill="hold" grpId="1" nodeType="clickEffect">
                                  <p:stCondLst>
                                    <p:cond delay="0"/>
                                  </p:stCondLst>
                                  <p:childTnLst>
                                    <p:animEffect transition="out" filter="fade">
                                      <p:cBhvr>
                                        <p:cTn id="46" dur="500"/>
                                        <p:tgtEl>
                                          <p:spTgt spid="7"/>
                                        </p:tgtEl>
                                      </p:cBhvr>
                                    </p:animEffect>
                                    <p:set>
                                      <p:cBhvr>
                                        <p:cTn id="47" dur="1" fill="hold">
                                          <p:stCondLst>
                                            <p:cond delay="499"/>
                                          </p:stCondLst>
                                        </p:cTn>
                                        <p:tgtEl>
                                          <p:spTgt spid="7"/>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8"/>
                                        </p:tgtEl>
                                        <p:attrNameLst>
                                          <p:attrName>style.visibility</p:attrName>
                                        </p:attrNameLst>
                                      </p:cBhvr>
                                      <p:to>
                                        <p:strVal val="visible"/>
                                      </p:to>
                                    </p:set>
                                    <p:animEffect transition="in" filter="wipe(down)">
                                      <p:cBhvr>
                                        <p:cTn id="52" dur="500"/>
                                        <p:tgtEl>
                                          <p:spTgt spid="8"/>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xit" presetSubtype="0" fill="hold" grpId="1" nodeType="clickEffect">
                                  <p:stCondLst>
                                    <p:cond delay="0"/>
                                  </p:stCondLst>
                                  <p:childTnLst>
                                    <p:animEffect transition="out" filter="fade">
                                      <p:cBhvr>
                                        <p:cTn id="56" dur="500"/>
                                        <p:tgtEl>
                                          <p:spTgt spid="8"/>
                                        </p:tgtEl>
                                      </p:cBhvr>
                                    </p:animEffect>
                                    <p:set>
                                      <p:cBhvr>
                                        <p:cTn id="57" dur="1" fill="hold">
                                          <p:stCondLst>
                                            <p:cond delay="499"/>
                                          </p:stCondLst>
                                        </p:cTn>
                                        <p:tgtEl>
                                          <p:spTgt spid="8"/>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9"/>
                                        </p:tgtEl>
                                        <p:attrNameLst>
                                          <p:attrName>style.visibility</p:attrName>
                                        </p:attrNameLst>
                                      </p:cBhvr>
                                      <p:to>
                                        <p:strVal val="visible"/>
                                      </p:to>
                                    </p:set>
                                    <p:animEffect transition="in" filter="wipe(down)">
                                      <p:cBhvr>
                                        <p:cTn id="62" dur="500"/>
                                        <p:tgtEl>
                                          <p:spTgt spid="9"/>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xit" presetSubtype="0" fill="hold" grpId="1" nodeType="clickEffect">
                                  <p:stCondLst>
                                    <p:cond delay="0"/>
                                  </p:stCondLst>
                                  <p:childTnLst>
                                    <p:animEffect transition="out" filter="fade">
                                      <p:cBhvr>
                                        <p:cTn id="66" dur="500"/>
                                        <p:tgtEl>
                                          <p:spTgt spid="9"/>
                                        </p:tgtEl>
                                      </p:cBhvr>
                                    </p:animEffect>
                                    <p:set>
                                      <p:cBhvr>
                                        <p:cTn id="67" dur="1" fill="hold">
                                          <p:stCondLst>
                                            <p:cond delay="499"/>
                                          </p:stCondLst>
                                        </p:cTn>
                                        <p:tgtEl>
                                          <p:spTgt spid="9"/>
                                        </p:tgtEl>
                                        <p:attrNameLst>
                                          <p:attrName>style.visibility</p:attrName>
                                        </p:attrNameLst>
                                      </p:cBhvr>
                                      <p:to>
                                        <p:strVal val="hidden"/>
                                      </p:to>
                                    </p:se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10"/>
                                        </p:tgtEl>
                                        <p:attrNameLst>
                                          <p:attrName>style.visibility</p:attrName>
                                        </p:attrNameLst>
                                      </p:cBhvr>
                                      <p:to>
                                        <p:strVal val="visible"/>
                                      </p:to>
                                    </p:set>
                                    <p:animEffect transition="in" filter="wipe(down)">
                                      <p:cBhvr>
                                        <p:cTn id="72" dur="500"/>
                                        <p:tgtEl>
                                          <p:spTgt spid="10"/>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xit" presetSubtype="0" fill="hold" grpId="1" nodeType="clickEffect">
                                  <p:stCondLst>
                                    <p:cond delay="0"/>
                                  </p:stCondLst>
                                  <p:childTnLst>
                                    <p:animEffect transition="out" filter="fade">
                                      <p:cBhvr>
                                        <p:cTn id="76" dur="500"/>
                                        <p:tgtEl>
                                          <p:spTgt spid="10"/>
                                        </p:tgtEl>
                                      </p:cBhvr>
                                    </p:animEffect>
                                    <p:set>
                                      <p:cBhvr>
                                        <p:cTn id="77" dur="1" fill="hold">
                                          <p:stCondLst>
                                            <p:cond delay="499"/>
                                          </p:stCondLst>
                                        </p:cTn>
                                        <p:tgtEl>
                                          <p:spTgt spid="10"/>
                                        </p:tgtEl>
                                        <p:attrNameLst>
                                          <p:attrName>style.visibility</p:attrName>
                                        </p:attrNameLst>
                                      </p:cBhvr>
                                      <p:to>
                                        <p:strVal val="hidden"/>
                                      </p:to>
                                    </p:se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grpId="0" nodeType="clickEffect">
                                  <p:stCondLst>
                                    <p:cond delay="0"/>
                                  </p:stCondLst>
                                  <p:childTnLst>
                                    <p:set>
                                      <p:cBhvr>
                                        <p:cTn id="81" dur="1" fill="hold">
                                          <p:stCondLst>
                                            <p:cond delay="0"/>
                                          </p:stCondLst>
                                        </p:cTn>
                                        <p:tgtEl>
                                          <p:spTgt spid="11"/>
                                        </p:tgtEl>
                                        <p:attrNameLst>
                                          <p:attrName>style.visibility</p:attrName>
                                        </p:attrNameLst>
                                      </p:cBhvr>
                                      <p:to>
                                        <p:strVal val="visible"/>
                                      </p:to>
                                    </p:set>
                                    <p:animEffect transition="in" filter="wipe(down)">
                                      <p:cBhvr>
                                        <p:cTn id="82" dur="500"/>
                                        <p:tgtEl>
                                          <p:spTgt spid="11"/>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xit" presetSubtype="0" fill="hold" grpId="1" nodeType="clickEffect">
                                  <p:stCondLst>
                                    <p:cond delay="0"/>
                                  </p:stCondLst>
                                  <p:childTnLst>
                                    <p:animEffect transition="out" filter="fade">
                                      <p:cBhvr>
                                        <p:cTn id="86" dur="500"/>
                                        <p:tgtEl>
                                          <p:spTgt spid="11"/>
                                        </p:tgtEl>
                                      </p:cBhvr>
                                    </p:animEffect>
                                    <p:set>
                                      <p:cBhvr>
                                        <p:cTn id="87" dur="1" fill="hold">
                                          <p:stCondLst>
                                            <p:cond delay="499"/>
                                          </p:stCondLst>
                                        </p:cTn>
                                        <p:tgtEl>
                                          <p:spTgt spid="11"/>
                                        </p:tgtEl>
                                        <p:attrNameLst>
                                          <p:attrName>style.visibility</p:attrName>
                                        </p:attrNameLst>
                                      </p:cBhvr>
                                      <p:to>
                                        <p:strVal val="hidden"/>
                                      </p:to>
                                    </p:set>
                                  </p:childTnLst>
                                </p:cTn>
                              </p:par>
                            </p:childTnLst>
                          </p:cTn>
                        </p:par>
                      </p:childTnLst>
                    </p:cTn>
                  </p:par>
                  <p:par>
                    <p:cTn id="88" fill="hold">
                      <p:stCondLst>
                        <p:cond delay="indefinite"/>
                      </p:stCondLst>
                      <p:childTnLst>
                        <p:par>
                          <p:cTn id="89" fill="hold">
                            <p:stCondLst>
                              <p:cond delay="0"/>
                            </p:stCondLst>
                            <p:childTnLst>
                              <p:par>
                                <p:cTn id="90" presetID="22" presetClass="entr" presetSubtype="4" fill="hold" grpId="0" nodeType="clickEffect">
                                  <p:stCondLst>
                                    <p:cond delay="0"/>
                                  </p:stCondLst>
                                  <p:childTnLst>
                                    <p:set>
                                      <p:cBhvr>
                                        <p:cTn id="91" dur="1" fill="hold">
                                          <p:stCondLst>
                                            <p:cond delay="0"/>
                                          </p:stCondLst>
                                        </p:cTn>
                                        <p:tgtEl>
                                          <p:spTgt spid="12"/>
                                        </p:tgtEl>
                                        <p:attrNameLst>
                                          <p:attrName>style.visibility</p:attrName>
                                        </p:attrNameLst>
                                      </p:cBhvr>
                                      <p:to>
                                        <p:strVal val="visible"/>
                                      </p:to>
                                    </p:set>
                                    <p:animEffect transition="in" filter="wipe(down)">
                                      <p:cBhvr>
                                        <p:cTn id="92" dur="500"/>
                                        <p:tgtEl>
                                          <p:spTgt spid="12"/>
                                        </p:tgtEl>
                                      </p:cBhvr>
                                    </p:animEffect>
                                  </p:childTnLst>
                                </p:cTn>
                              </p:par>
                            </p:childTnLst>
                          </p:cTn>
                        </p:par>
                      </p:childTnLst>
                    </p:cTn>
                  </p:par>
                  <p:par>
                    <p:cTn id="93" fill="hold">
                      <p:stCondLst>
                        <p:cond delay="indefinite"/>
                      </p:stCondLst>
                      <p:childTnLst>
                        <p:par>
                          <p:cTn id="94" fill="hold">
                            <p:stCondLst>
                              <p:cond delay="0"/>
                            </p:stCondLst>
                            <p:childTnLst>
                              <p:par>
                                <p:cTn id="95" presetID="2" presetClass="exit" presetSubtype="4" fill="hold" grpId="1" nodeType="clickEffect">
                                  <p:stCondLst>
                                    <p:cond delay="0"/>
                                  </p:stCondLst>
                                  <p:childTnLst>
                                    <p:anim calcmode="lin" valueType="num">
                                      <p:cBhvr additive="base">
                                        <p:cTn id="96" dur="500"/>
                                        <p:tgtEl>
                                          <p:spTgt spid="12"/>
                                        </p:tgtEl>
                                        <p:attrNameLst>
                                          <p:attrName>ppt_x</p:attrName>
                                        </p:attrNameLst>
                                      </p:cBhvr>
                                      <p:tavLst>
                                        <p:tav tm="0">
                                          <p:val>
                                            <p:strVal val="ppt_x"/>
                                          </p:val>
                                        </p:tav>
                                        <p:tav tm="100000">
                                          <p:val>
                                            <p:strVal val="ppt_x"/>
                                          </p:val>
                                        </p:tav>
                                      </p:tavLst>
                                    </p:anim>
                                    <p:anim calcmode="lin" valueType="num">
                                      <p:cBhvr additive="base">
                                        <p:cTn id="97" dur="500"/>
                                        <p:tgtEl>
                                          <p:spTgt spid="12"/>
                                        </p:tgtEl>
                                        <p:attrNameLst>
                                          <p:attrName>ppt_y</p:attrName>
                                        </p:attrNameLst>
                                      </p:cBhvr>
                                      <p:tavLst>
                                        <p:tav tm="0">
                                          <p:val>
                                            <p:strVal val="ppt_y"/>
                                          </p:val>
                                        </p:tav>
                                        <p:tav tm="100000">
                                          <p:val>
                                            <p:strVal val="1+ppt_h/2"/>
                                          </p:val>
                                        </p:tav>
                                      </p:tavLst>
                                    </p:anim>
                                    <p:set>
                                      <p:cBhvr>
                                        <p:cTn id="98"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10" grpId="0" animBg="1"/>
      <p:bldP spid="10" grpId="1" animBg="1"/>
      <p:bldP spid="9" grpId="0" animBg="1"/>
      <p:bldP spid="9" grpId="1" animBg="1"/>
      <p:bldP spid="8" grpId="0" animBg="1"/>
      <p:bldP spid="8" grpId="1" animBg="1"/>
      <p:bldP spid="7" grpId="0" animBg="1"/>
      <p:bldP spid="7" grpId="1" animBg="1"/>
      <p:bldP spid="6" grpId="0" animBg="1"/>
      <p:bldP spid="6" grpId="1" animBg="1"/>
      <p:bldP spid="4" grpId="0" animBg="1"/>
      <p:bldP spid="4" grpId="1" animBg="1"/>
      <p:bldP spid="3" grpId="0" animBg="1"/>
      <p:bldP spid="3" grpId="1" animBg="1"/>
      <p:bldP spid="2" grpId="0" animBg="1"/>
      <p:bldP spid="12" grpId="0" animBg="1"/>
      <p:bldP spid="12"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pattFill prst="ltUpDiag">
          <a:fgClr>
            <a:schemeClr val="accent1"/>
          </a:fgClr>
          <a:bgClr>
            <a:schemeClr val="bg1"/>
          </a:bgClr>
        </a:pattFill>
        <a:effectLst/>
      </p:bgPr>
    </p:bg>
    <p:spTree>
      <p:nvGrpSpPr>
        <p:cNvPr id="1" name=""/>
        <p:cNvGrpSpPr/>
        <p:nvPr/>
      </p:nvGrpSpPr>
      <p:grpSpPr>
        <a:xfrm>
          <a:off x="0" y="0"/>
          <a:ext cx="0" cy="0"/>
          <a:chOff x="0" y="0"/>
          <a:chExt cx="0" cy="0"/>
        </a:xfrm>
      </p:grpSpPr>
      <p:sp>
        <p:nvSpPr>
          <p:cNvPr id="5" name="Скругленный прямоугольник 4"/>
          <p:cNvSpPr/>
          <p:nvPr/>
        </p:nvSpPr>
        <p:spPr>
          <a:xfrm>
            <a:off x="683568" y="188640"/>
            <a:ext cx="7704856" cy="43204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000" b="1" dirty="0" smtClean="0">
                <a:solidFill>
                  <a:schemeClr val="tx1"/>
                </a:solidFill>
              </a:rPr>
              <a:t>Предсказание об отречении ап. Петра</a:t>
            </a:r>
            <a:endParaRPr lang="ru-RU" sz="2000" b="1" dirty="0">
              <a:solidFill>
                <a:schemeClr val="tx1"/>
              </a:solidFill>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4193258283"/>
              </p:ext>
            </p:extLst>
          </p:nvPr>
        </p:nvGraphicFramePr>
        <p:xfrm>
          <a:off x="179512" y="329528"/>
          <a:ext cx="8784976" cy="6411840"/>
        </p:xfrm>
        <a:graphic>
          <a:graphicData uri="http://schemas.openxmlformats.org/drawingml/2006/table">
            <a:tbl>
              <a:tblPr firstRow="1" bandRow="1">
                <a:tableStyleId>{5C22544A-7EE6-4342-B048-85BDC9FD1C3A}</a:tableStyleId>
              </a:tblPr>
              <a:tblGrid>
                <a:gridCol w="2448272"/>
                <a:gridCol w="2448272"/>
                <a:gridCol w="3888432"/>
              </a:tblGrid>
              <a:tr h="252000">
                <a:tc>
                  <a:txBody>
                    <a:bodyPr/>
                    <a:lstStyle/>
                    <a:p>
                      <a:pPr algn="ctr"/>
                      <a:r>
                        <a:rPr lang="ru-RU" sz="1600" dirty="0" smtClean="0">
                          <a:solidFill>
                            <a:schemeClr val="tx1"/>
                          </a:solidFill>
                        </a:rPr>
                        <a:t>Мф. 26, 31-35</a:t>
                      </a:r>
                      <a:endParaRPr lang="ru-RU" sz="1600" dirty="0">
                        <a:solidFill>
                          <a:schemeClr val="tx1"/>
                        </a:solidFill>
                      </a:endParaRPr>
                    </a:p>
                  </a:txBody>
                  <a:tcPr marL="18000" marR="18000" marT="18000" marB="18000"/>
                </a:tc>
                <a:tc>
                  <a:txBody>
                    <a:bodyPr/>
                    <a:lstStyle/>
                    <a:p>
                      <a:pPr algn="ctr"/>
                      <a:r>
                        <a:rPr lang="ru-RU" sz="1600" dirty="0" err="1" smtClean="0">
                          <a:solidFill>
                            <a:schemeClr val="tx1"/>
                          </a:solidFill>
                        </a:rPr>
                        <a:t>Мк</a:t>
                      </a:r>
                      <a:r>
                        <a:rPr lang="ru-RU" sz="1600" dirty="0" smtClean="0">
                          <a:solidFill>
                            <a:schemeClr val="tx1"/>
                          </a:solidFill>
                        </a:rPr>
                        <a:t>. 14, 27-31</a:t>
                      </a:r>
                      <a:endParaRPr lang="ru-RU" sz="1600" dirty="0">
                        <a:solidFill>
                          <a:schemeClr val="tx1"/>
                        </a:solidFill>
                      </a:endParaRPr>
                    </a:p>
                  </a:txBody>
                  <a:tcPr marL="18000" marR="18000" marT="18000" marB="18000"/>
                </a:tc>
                <a:tc>
                  <a:txBody>
                    <a:bodyPr/>
                    <a:lstStyle/>
                    <a:p>
                      <a:pPr algn="ctr"/>
                      <a:r>
                        <a:rPr lang="ru-RU" sz="1600" dirty="0" err="1" smtClean="0">
                          <a:solidFill>
                            <a:schemeClr val="tx1"/>
                          </a:solidFill>
                        </a:rPr>
                        <a:t>Лк</a:t>
                      </a:r>
                      <a:r>
                        <a:rPr lang="ru-RU" sz="1600" dirty="0" smtClean="0">
                          <a:solidFill>
                            <a:schemeClr val="tx1"/>
                          </a:solidFill>
                        </a:rPr>
                        <a:t>. 22, 31-38</a:t>
                      </a:r>
                      <a:endParaRPr lang="ru-RU" sz="1600" dirty="0">
                        <a:solidFill>
                          <a:schemeClr val="tx1"/>
                        </a:solidFill>
                      </a:endParaRPr>
                    </a:p>
                  </a:txBody>
                  <a:tcPr marL="18000" marR="18000" marT="18000" marB="18000"/>
                </a:tc>
              </a:tr>
              <a:tr h="370840">
                <a:tc>
                  <a:txBody>
                    <a:bodyPr/>
                    <a:lstStyle/>
                    <a:p>
                      <a:r>
                        <a:rPr lang="ru-RU" sz="1600" b="1" dirty="0" smtClean="0"/>
                        <a:t>31. Тогда говорит им Иисус: все вы соблазнитесь о Мне в эту ночь, ибо написано: поражу пастыря, и рассеются овцы стада; </a:t>
                      </a:r>
                    </a:p>
                    <a:p>
                      <a:r>
                        <a:rPr lang="ru-RU" sz="1600" b="1" dirty="0" smtClean="0"/>
                        <a:t>32. по воскресении же Моем предварю вас в Галилее. </a:t>
                      </a:r>
                    </a:p>
                    <a:p>
                      <a:r>
                        <a:rPr lang="ru-RU" sz="1600" b="1" dirty="0" smtClean="0"/>
                        <a:t>33. Петр сказал Ему в ответ: если и все соблазнятся о Тебе, я никогда не соблазнюсь. </a:t>
                      </a:r>
                    </a:p>
                    <a:p>
                      <a:r>
                        <a:rPr lang="ru-RU" sz="1600" b="1" dirty="0" smtClean="0"/>
                        <a:t>34. Иисус сказал ему: истинно говорю тебе, что в эту ночь, прежде нежели пропоет петух, трижды отречешься от Меня. </a:t>
                      </a:r>
                    </a:p>
                    <a:p>
                      <a:r>
                        <a:rPr lang="ru-RU" sz="1600" b="1" dirty="0" smtClean="0"/>
                        <a:t>35. Говорит Ему Петр: хотя бы надлежало мне и умереть с Тобою, не отрекусь от Тебя. Подобное говорили и все ученики. </a:t>
                      </a:r>
                      <a:endParaRPr lang="ru-RU" sz="1600" b="1" dirty="0"/>
                    </a:p>
                  </a:txBody>
                  <a:tcPr marL="18000" marR="18000" marT="18000" marB="18000"/>
                </a:tc>
                <a:tc>
                  <a:txBody>
                    <a:bodyPr/>
                    <a:lstStyle/>
                    <a:p>
                      <a:r>
                        <a:rPr lang="ru-RU" sz="1600" b="1" dirty="0" smtClean="0"/>
                        <a:t>27. И говорит им Иисус: все вы соблазнитесь о Мне в эту ночь; ибо написано: поражу пастыря, и рассеются овцы. </a:t>
                      </a:r>
                    </a:p>
                    <a:p>
                      <a:r>
                        <a:rPr lang="ru-RU" sz="1600" b="1" dirty="0" smtClean="0"/>
                        <a:t>28. По воскресении же Моем, Я предваряю вас в Галилее. </a:t>
                      </a:r>
                    </a:p>
                    <a:p>
                      <a:r>
                        <a:rPr lang="ru-RU" sz="1600" b="1" dirty="0" smtClean="0"/>
                        <a:t>29. Петр сказал Ему: если и все соблазнятся, но не я. </a:t>
                      </a:r>
                    </a:p>
                    <a:p>
                      <a:r>
                        <a:rPr lang="ru-RU" sz="1600" b="1" dirty="0" smtClean="0"/>
                        <a:t>30. И говорит ему Иисус: истинно говорю тебе, что ты ныне, в эту ночь, </a:t>
                      </a:r>
                      <a:r>
                        <a:rPr lang="ru-RU" sz="1600" b="1" dirty="0" smtClean="0">
                          <a:solidFill>
                            <a:srgbClr val="7030A0"/>
                          </a:solidFill>
                        </a:rPr>
                        <a:t>прежде нежели дважды пропоет петух, трижды отречешься от Меня</a:t>
                      </a:r>
                      <a:r>
                        <a:rPr lang="ru-RU" sz="1600" b="1" dirty="0" smtClean="0"/>
                        <a:t>. </a:t>
                      </a:r>
                    </a:p>
                    <a:p>
                      <a:r>
                        <a:rPr lang="ru-RU" sz="1600" b="1" dirty="0" smtClean="0"/>
                        <a:t>31. Но он еще с большим усилием говорил: хотя бы мне надлежало и умереть с Тобою, не отрекусь от Тебя. То же и все говорили. </a:t>
                      </a:r>
                      <a:endParaRPr lang="ru-RU" sz="1600" b="1" dirty="0"/>
                    </a:p>
                  </a:txBody>
                  <a:tcPr marL="18000" marR="18000" marT="18000" marB="18000"/>
                </a:tc>
                <a:tc>
                  <a:txBody>
                    <a:bodyPr/>
                    <a:lstStyle/>
                    <a:p>
                      <a:r>
                        <a:rPr lang="ru-RU" sz="1600" b="1" dirty="0" smtClean="0"/>
                        <a:t>31. И сказал Господь: Симон! Симон! се, сатана просил, чтобы сеять вас как пшеницу, </a:t>
                      </a:r>
                    </a:p>
                    <a:p>
                      <a:r>
                        <a:rPr lang="ru-RU" sz="1600" b="1" dirty="0" smtClean="0"/>
                        <a:t>32. но Я молился о тебе, чтобы не оскудела вера твоя; и ты некогда, обратившись, утверди братьев твоих. </a:t>
                      </a:r>
                    </a:p>
                    <a:p>
                      <a:r>
                        <a:rPr lang="ru-RU" sz="1600" b="1" dirty="0" smtClean="0"/>
                        <a:t>33. Он отвечал Ему: Господи! с Тобою я готов и в темницу и на смерть идти. </a:t>
                      </a:r>
                    </a:p>
                    <a:p>
                      <a:r>
                        <a:rPr lang="ru-RU" sz="1600" b="1" dirty="0" smtClean="0"/>
                        <a:t>34. Но Он сказал: говорю тебе, Петр, не пропоет петух сегодня, как ты трижды отречешься, что не знаешь Меня. </a:t>
                      </a:r>
                    </a:p>
                    <a:p>
                      <a:r>
                        <a:rPr lang="ru-RU" sz="1600" b="1" dirty="0" smtClean="0"/>
                        <a:t>35. И сказал им: когда Я посылал вас без мешка и без сумы и без обуви, имели ли вы в чем недостаток? Они отвечали: ни в чем. </a:t>
                      </a:r>
                    </a:p>
                    <a:p>
                      <a:r>
                        <a:rPr lang="ru-RU" sz="1600" b="1" dirty="0" smtClean="0"/>
                        <a:t>36. Тогда Он сказал им: но теперь, кто имеет мешок, тот возьми его, также и суму; а у кого нет, продай одежду свою и купи меч; </a:t>
                      </a:r>
                    </a:p>
                    <a:p>
                      <a:r>
                        <a:rPr lang="ru-RU" sz="1600" b="1" dirty="0" smtClean="0"/>
                        <a:t>37. ибо сказываю вам, что должно исполниться на Мне и сему написанному: и к злодеям причтен. Ибо то, что о Мне, приходит к концу. </a:t>
                      </a:r>
                    </a:p>
                    <a:p>
                      <a:r>
                        <a:rPr lang="ru-RU" sz="1600" b="1" dirty="0" smtClean="0"/>
                        <a:t>38. Они сказали: Господи! вот, здесь два меча. Он сказал им: довольно. </a:t>
                      </a:r>
                      <a:endParaRPr lang="ru-RU" sz="1600" b="1" dirty="0"/>
                    </a:p>
                  </a:txBody>
                  <a:tcPr marL="18000" marR="18000" marT="18000" marB="18000"/>
                </a:tc>
              </a:tr>
            </a:tbl>
          </a:graphicData>
        </a:graphic>
      </p:graphicFrame>
      <p:sp>
        <p:nvSpPr>
          <p:cNvPr id="6" name="Скругленный прямоугольник 5"/>
          <p:cNvSpPr/>
          <p:nvPr/>
        </p:nvSpPr>
        <p:spPr>
          <a:xfrm>
            <a:off x="179512" y="2708920"/>
            <a:ext cx="8784976" cy="3096344"/>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i="1" dirty="0" smtClean="0">
                <a:solidFill>
                  <a:schemeClr val="tx1"/>
                </a:solidFill>
              </a:rPr>
              <a:t>: «</a:t>
            </a:r>
            <a:r>
              <a:rPr lang="ru-RU" sz="1600" b="1" i="1" dirty="0">
                <a:solidFill>
                  <a:schemeClr val="tx1"/>
                </a:solidFill>
              </a:rPr>
              <a:t>сатана просил, чтобы »сеять» вас, то есть смущать, портить, искушать; но «Я молился». Не думайте, - говорит, - что все это совершенство от вас самих. Ибо </a:t>
            </a:r>
            <a:r>
              <a:rPr lang="ru-RU" sz="1600" b="1" i="1" dirty="0" err="1">
                <a:solidFill>
                  <a:schemeClr val="tx1"/>
                </a:solidFill>
              </a:rPr>
              <a:t>диавол</a:t>
            </a:r>
            <a:r>
              <a:rPr lang="ru-RU" sz="1600" b="1" i="1" dirty="0">
                <a:solidFill>
                  <a:schemeClr val="tx1"/>
                </a:solidFill>
              </a:rPr>
              <a:t> напрягает все силы, чтобы отторгнуть вас от Моей любви и сделать предателями. Господь обращает сию речь к Петру, потому что он был и </a:t>
            </a:r>
            <a:r>
              <a:rPr lang="ru-RU" sz="1600" b="1" i="1" dirty="0" err="1">
                <a:solidFill>
                  <a:schemeClr val="tx1"/>
                </a:solidFill>
              </a:rPr>
              <a:t>дерзновеннее</a:t>
            </a:r>
            <a:r>
              <a:rPr lang="ru-RU" sz="1600" b="1" i="1" dirty="0">
                <a:solidFill>
                  <a:schemeClr val="tx1"/>
                </a:solidFill>
              </a:rPr>
              <a:t> прочих, и вероятно возгордился обещаниями Христовыми. Поэтому, смиряя его, Господь говорит, что сатана много усиливался против них. «Но Я молился о тебе». Хотя ты и поколеблешься несколько, но в тебе сохранятся семена веры, и хотя дух искусителя потрясет листья, но корень жив, и вера твоя не оскудеет. »И ты некогда, обратившись, утверди братьев твоих». Это удобно понять, именно: так как Я к тебе первому обратился со Своим словом, то, - после того как оплачешь свое отречение от Меня и придешь в раскаяние, - утверди прочих. Ибо это прилично тебе, который первый исповедал Меня камнем и утверждением Церкви</a:t>
            </a:r>
            <a:r>
              <a:rPr lang="ru-RU" sz="1600" b="1" i="1" dirty="0" smtClean="0">
                <a:solidFill>
                  <a:schemeClr val="tx1"/>
                </a:solidFill>
              </a:rPr>
              <a:t>».</a:t>
            </a:r>
            <a:endParaRPr lang="ru-RU" sz="1600" b="1" i="1" dirty="0">
              <a:solidFill>
                <a:schemeClr val="tx1"/>
              </a:solidFill>
            </a:endParaRPr>
          </a:p>
        </p:txBody>
      </p:sp>
      <p:sp>
        <p:nvSpPr>
          <p:cNvPr id="7" name="Скругленный прямоугольник 6"/>
          <p:cNvSpPr/>
          <p:nvPr/>
        </p:nvSpPr>
        <p:spPr>
          <a:xfrm>
            <a:off x="179512" y="2708920"/>
            <a:ext cx="4968552" cy="3960440"/>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smtClean="0">
                <a:solidFill>
                  <a:schemeClr val="tx1"/>
                </a:solidFill>
              </a:rPr>
              <a:t>«</a:t>
            </a:r>
            <a:r>
              <a:rPr lang="ru-RU" sz="1600" b="1" i="1" dirty="0">
                <a:solidFill>
                  <a:schemeClr val="tx1"/>
                </a:solidFill>
              </a:rPr>
              <a:t>Всю дальнейшую речь Господа о взятии влагалища и меха и покупке ножа (или меча), конечно, нужно понимать не в буквальном смысле, а в символическом. Господь просто предупреждает их о том, что наступает крайне тяжелый для них период жизни, и они должны приготовиться к нему сами, что их ожидает и голод, и жажда, и бедствия, вражда со стороны людей; если и Сам их Учитель будет в глазах этих людей причтен к злодеям, то чего же хорошего могут ожидать они? Апостолы, по наивности, поняли все сказанное Господом буквально, и говорят: «се ножа </a:t>
            </a:r>
            <a:r>
              <a:rPr lang="ru-RU" sz="1600" b="1" i="1" dirty="0" err="1">
                <a:solidFill>
                  <a:schemeClr val="tx1"/>
                </a:solidFill>
              </a:rPr>
              <a:t>зде</a:t>
            </a:r>
            <a:r>
              <a:rPr lang="ru-RU" sz="1600" b="1" i="1" dirty="0">
                <a:solidFill>
                  <a:schemeClr val="tx1"/>
                </a:solidFill>
              </a:rPr>
              <a:t> два». Видя, что не понимают Его, Господь прекратил этот разговор словами: «довольно есть</a:t>
            </a:r>
            <a:r>
              <a:rPr lang="ru-RU" sz="1600" b="1" i="1" dirty="0" smtClean="0">
                <a:solidFill>
                  <a:schemeClr val="tx1"/>
                </a:solidFill>
              </a:rPr>
              <a:t>»».</a:t>
            </a:r>
            <a:endParaRPr lang="ru-RU" sz="1600" b="1" i="1" dirty="0">
              <a:solidFill>
                <a:schemeClr val="tx1"/>
              </a:solidFill>
            </a:endParaRPr>
          </a:p>
        </p:txBody>
      </p:sp>
      <p:sp>
        <p:nvSpPr>
          <p:cNvPr id="8" name="Скругленный прямоугольник 7"/>
          <p:cNvSpPr/>
          <p:nvPr/>
        </p:nvSpPr>
        <p:spPr>
          <a:xfrm>
            <a:off x="179512" y="4365104"/>
            <a:ext cx="8784976" cy="2304256"/>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По всем четырем Евангелистам Христос предрекает Петру, что он отречется от Него в предстоящую ночь трижды, прежде нежели пропоет петух, причем по Марку, прежде нежели пропоет петух дважды. Эта большая точность св. Марка объясняется, конечно, тем, что он писал свое Евангелие под руководством самого Ап. Петра. Первое пение петухов бывает около полуночи, второе – пред утром; след., смысл этого тот, что еще до наступления утра Петр трижды отречется от своего Учителя и Господа. Видимо, отречение Петру Господь предрек два раза: в первый раз еще на вечере, о чем рассказывают св. Лука и св. Иоанн, а второй раз – уже по выходе с вечери, по дороге в </a:t>
            </a:r>
            <a:r>
              <a:rPr lang="ru-RU" sz="1600" b="1" i="1" dirty="0" err="1">
                <a:solidFill>
                  <a:schemeClr val="tx1"/>
                </a:solidFill>
              </a:rPr>
              <a:t>Гефсиманию</a:t>
            </a:r>
            <a:r>
              <a:rPr lang="ru-RU" sz="1600" b="1" i="1" dirty="0">
                <a:solidFill>
                  <a:schemeClr val="tx1"/>
                </a:solidFill>
              </a:rPr>
              <a:t>, о чем сообщают св. Матфей и св. </a:t>
            </a:r>
            <a:r>
              <a:rPr lang="ru-RU" sz="1600" b="1" i="1" dirty="0" smtClean="0">
                <a:solidFill>
                  <a:schemeClr val="tx1"/>
                </a:solidFill>
              </a:rPr>
              <a:t>Марк».</a:t>
            </a:r>
            <a:endParaRPr lang="ru-RU" sz="1600" b="1" i="1" dirty="0">
              <a:solidFill>
                <a:schemeClr val="tx1"/>
              </a:solidFill>
            </a:endParaRPr>
          </a:p>
        </p:txBody>
      </p:sp>
    </p:spTree>
    <p:extLst>
      <p:ext uri="{BB962C8B-B14F-4D97-AF65-F5344CB8AC3E}">
        <p14:creationId xmlns:p14="http://schemas.microsoft.com/office/powerpoint/2010/main" val="4084280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1" nodeType="clickEffect">
                                  <p:stCondLst>
                                    <p:cond delay="0"/>
                                  </p:stCondLst>
                                  <p:childTnLst>
                                    <p:animEffect transition="out" filter="fade">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par>
                                <p:cTn id="13" presetID="22" presetClass="entr" presetSubtype="4" fill="hold"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wipe(down)">
                                      <p:cBhvr>
                                        <p:cTn id="20" dur="5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xit" presetSubtype="0" fill="hold" grpId="1" nodeType="clickEffect">
                                  <p:stCondLst>
                                    <p:cond delay="0"/>
                                  </p:stCondLst>
                                  <p:childTnLst>
                                    <p:animEffect transition="out" filter="fade">
                                      <p:cBhvr>
                                        <p:cTn id="24" dur="500"/>
                                        <p:tgtEl>
                                          <p:spTgt spid="6"/>
                                        </p:tgtEl>
                                      </p:cBhvr>
                                    </p:animEffect>
                                    <p:set>
                                      <p:cBhvr>
                                        <p:cTn id="25" dur="1" fill="hold">
                                          <p:stCondLst>
                                            <p:cond delay="499"/>
                                          </p:stCondLst>
                                        </p:cTn>
                                        <p:tgtEl>
                                          <p:spTgt spid="6"/>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wipe(down)">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xit" presetSubtype="0" fill="hold" grpId="1" nodeType="clickEffect">
                                  <p:stCondLst>
                                    <p:cond delay="0"/>
                                  </p:stCondLst>
                                  <p:childTnLst>
                                    <p:animEffect transition="out" filter="fade">
                                      <p:cBhvr>
                                        <p:cTn id="34" dur="500"/>
                                        <p:tgtEl>
                                          <p:spTgt spid="8"/>
                                        </p:tgtEl>
                                      </p:cBhvr>
                                    </p:animEffect>
                                    <p:set>
                                      <p:cBhvr>
                                        <p:cTn id="35" dur="1" fill="hold">
                                          <p:stCondLst>
                                            <p:cond delay="499"/>
                                          </p:stCondLst>
                                        </p:cTn>
                                        <p:tgtEl>
                                          <p:spTgt spid="8"/>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7"/>
                                        </p:tgtEl>
                                        <p:attrNameLst>
                                          <p:attrName>style.visibility</p:attrName>
                                        </p:attrNameLst>
                                      </p:cBhvr>
                                      <p:to>
                                        <p:strVal val="visible"/>
                                      </p:to>
                                    </p:set>
                                    <p:animEffect transition="in" filter="wipe(down)">
                                      <p:cBhvr>
                                        <p:cTn id="40" dur="500"/>
                                        <p:tgtEl>
                                          <p:spTgt spid="7"/>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xit" presetSubtype="0" fill="hold" grpId="1" nodeType="clickEffect">
                                  <p:stCondLst>
                                    <p:cond delay="0"/>
                                  </p:stCondLst>
                                  <p:childTnLst>
                                    <p:animEffect transition="out" filter="fade">
                                      <p:cBhvr>
                                        <p:cTn id="44" dur="500"/>
                                        <p:tgtEl>
                                          <p:spTgt spid="7"/>
                                        </p:tgtEl>
                                      </p:cBhvr>
                                    </p:animEffect>
                                    <p:set>
                                      <p:cBhvr>
                                        <p:cTn id="45"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animBg="1"/>
      <p:bldP spid="6" grpId="1" animBg="1"/>
      <p:bldP spid="7" grpId="0" animBg="1"/>
      <p:bldP spid="7" grpId="1" animBg="1"/>
      <p:bldP spid="8" grpId="0" animBg="1"/>
      <p:bldP spid="8"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pattFill prst="ltUpDiag">
          <a:fgClr>
            <a:schemeClr val="accent1"/>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832581011"/>
              </p:ext>
            </p:extLst>
          </p:nvPr>
        </p:nvGraphicFramePr>
        <p:xfrm>
          <a:off x="179512" y="332656"/>
          <a:ext cx="8784976" cy="6314440"/>
        </p:xfrm>
        <a:graphic>
          <a:graphicData uri="http://schemas.openxmlformats.org/drawingml/2006/table">
            <a:tbl>
              <a:tblPr firstRow="1" bandRow="1">
                <a:tableStyleId>{5C22544A-7EE6-4342-B048-85BDC9FD1C3A}</a:tableStyleId>
              </a:tblPr>
              <a:tblGrid>
                <a:gridCol w="8784976"/>
              </a:tblGrid>
              <a:tr h="370840">
                <a:tc>
                  <a:txBody>
                    <a:bodyPr/>
                    <a:lstStyle/>
                    <a:p>
                      <a:pPr algn="ctr"/>
                      <a:r>
                        <a:rPr lang="ru-RU" sz="1600" b="1" dirty="0" smtClean="0">
                          <a:solidFill>
                            <a:schemeClr val="tx1"/>
                          </a:solidFill>
                        </a:rPr>
                        <a:t>Ин. 16. </a:t>
                      </a:r>
                      <a:r>
                        <a:rPr lang="ru-RU" sz="1600" b="1" dirty="0" err="1" smtClean="0">
                          <a:solidFill>
                            <a:schemeClr val="tx1"/>
                          </a:solidFill>
                        </a:rPr>
                        <a:t>гл</a:t>
                      </a:r>
                      <a:endParaRPr lang="ru-RU" sz="1600" b="1" dirty="0">
                        <a:solidFill>
                          <a:schemeClr val="tx1"/>
                        </a:solidFill>
                      </a:endParaRPr>
                    </a:p>
                  </a:txBody>
                  <a:tcPr/>
                </a:tc>
              </a:tr>
              <a:tr h="370840">
                <a:tc>
                  <a:txBody>
                    <a:bodyPr/>
                    <a:lstStyle/>
                    <a:p>
                      <a:r>
                        <a:rPr lang="ru-RU" sz="1600" b="1" dirty="0" smtClean="0"/>
                        <a:t>1. Да не смущается сердце ваше; веруйте в Бога, и в Меня веруйте. </a:t>
                      </a:r>
                    </a:p>
                    <a:p>
                      <a:r>
                        <a:rPr lang="ru-RU" sz="1600" b="1" dirty="0" smtClean="0"/>
                        <a:t>2. В доме Отца Моего обителей много. А если бы не так, Я сказал бы вам: Я иду приготовить место вам. </a:t>
                      </a:r>
                    </a:p>
                    <a:p>
                      <a:r>
                        <a:rPr lang="ru-RU" sz="1600" b="1" dirty="0" smtClean="0"/>
                        <a:t>3. И когда пойду и приготовлю вам место, приду опять и возьму вас к Себе, чтобы и вы были, где Я. </a:t>
                      </a:r>
                    </a:p>
                    <a:p>
                      <a:r>
                        <a:rPr lang="ru-RU" sz="1600" b="1" dirty="0" smtClean="0"/>
                        <a:t>4. А куда Я иду, вы знаете, и путь знаете. </a:t>
                      </a:r>
                    </a:p>
                    <a:p>
                      <a:r>
                        <a:rPr lang="ru-RU" sz="1600" b="1" dirty="0" smtClean="0"/>
                        <a:t>5. Фома сказал Ему: Господи! не знаем, куда идешь; и как можем знать путь? </a:t>
                      </a:r>
                    </a:p>
                    <a:p>
                      <a:r>
                        <a:rPr lang="ru-RU" sz="1600" b="1" dirty="0" smtClean="0"/>
                        <a:t>6. Иисус сказал ему: Я </a:t>
                      </a:r>
                      <a:r>
                        <a:rPr lang="ru-RU" sz="1600" b="1" dirty="0" err="1" smtClean="0"/>
                        <a:t>есмь</a:t>
                      </a:r>
                      <a:r>
                        <a:rPr lang="ru-RU" sz="1600" b="1" dirty="0" smtClean="0"/>
                        <a:t> путь и истина и жизнь; никто не приходит к Отцу, как только через Меня. </a:t>
                      </a:r>
                    </a:p>
                    <a:p>
                      <a:r>
                        <a:rPr lang="ru-RU" sz="1600" b="1" dirty="0" smtClean="0"/>
                        <a:t>7. Если бы вы знали Меня, то знали бы и Отца Моего. И отныне знаете Его и видели Его. </a:t>
                      </a:r>
                    </a:p>
                    <a:p>
                      <a:r>
                        <a:rPr lang="ru-RU" sz="1600" b="1" dirty="0" smtClean="0"/>
                        <a:t>8. Филипп сказал Ему: Господи! покажи нам Отца, и довольно для нас. </a:t>
                      </a:r>
                    </a:p>
                    <a:p>
                      <a:r>
                        <a:rPr lang="ru-RU" sz="1600" b="1" dirty="0" smtClean="0"/>
                        <a:t>9. Иисус сказал ему: столько времени Я с вами, и ты не знаешь Меня, Филипп? Видевший Меня видел Отца; как же ты говоришь, покажи нам Отца? </a:t>
                      </a:r>
                    </a:p>
                    <a:p>
                      <a:r>
                        <a:rPr lang="ru-RU" sz="1600" b="1" dirty="0" smtClean="0"/>
                        <a:t>10. Разве ты не веришь, что Я в Отце и Отец во Мне? Слова, которые говорю Я вам, говорю не от Себя; Отец, пребывающий во Мне, Он творит дела. </a:t>
                      </a:r>
                    </a:p>
                    <a:p>
                      <a:r>
                        <a:rPr lang="ru-RU" sz="1600" b="1" dirty="0" smtClean="0"/>
                        <a:t>11. Верьте Мне, что Я в Отце и Отец во Мне; а если не так, то верьте Мне по самым делам. </a:t>
                      </a:r>
                    </a:p>
                    <a:p>
                      <a:r>
                        <a:rPr lang="ru-RU" sz="1600" b="1" dirty="0" smtClean="0"/>
                        <a:t>12. Истинно, истинно говорю вам: верующий в Меня, дела, которые творю Я, и он сотворит, и больше сих сотворит, потому что Я к Отцу Моему иду. </a:t>
                      </a:r>
                    </a:p>
                    <a:p>
                      <a:r>
                        <a:rPr lang="ru-RU" sz="1600" b="1" dirty="0" smtClean="0"/>
                        <a:t>13. И если чего попросите у Отца во имя Мое, то сделаю, да прославится Отец в Сыне. </a:t>
                      </a:r>
                    </a:p>
                    <a:p>
                      <a:r>
                        <a:rPr lang="ru-RU" sz="1600" b="1" dirty="0" smtClean="0"/>
                        <a:t>14. Если чего попросите во имя Мое, Я то сделаю. </a:t>
                      </a:r>
                    </a:p>
                    <a:p>
                      <a:r>
                        <a:rPr lang="ru-RU" sz="1600" b="1" dirty="0" smtClean="0"/>
                        <a:t>15. Если любите Меня, соблюдите Мои заповеди. </a:t>
                      </a:r>
                    </a:p>
                    <a:p>
                      <a:r>
                        <a:rPr lang="ru-RU" sz="1600" b="1" dirty="0" smtClean="0"/>
                        <a:t>16. И Я умолю Отца, и даст вам другого Утешителя, да пребудет с вами вовек, </a:t>
                      </a:r>
                    </a:p>
                    <a:p>
                      <a:r>
                        <a:rPr lang="ru-RU" sz="1600" b="1" dirty="0" smtClean="0"/>
                        <a:t>17. Духа истины, Которого мир не может принять, потому что не видит Его и не знает Его; а вы знаете Его, ибо Он с вами пребывает и в вас будет. </a:t>
                      </a:r>
                    </a:p>
                  </a:txBody>
                  <a:tcPr/>
                </a:tc>
              </a:tr>
            </a:tbl>
          </a:graphicData>
        </a:graphic>
      </p:graphicFrame>
      <p:sp>
        <p:nvSpPr>
          <p:cNvPr id="14" name="Скругленный прямоугольник 13"/>
          <p:cNvSpPr/>
          <p:nvPr/>
        </p:nvSpPr>
        <p:spPr>
          <a:xfrm>
            <a:off x="251520" y="5013176"/>
            <a:ext cx="8745790" cy="1152128"/>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chemeClr val="tx1"/>
                </a:solidFill>
              </a:rPr>
              <a:t>«</a:t>
            </a:r>
            <a:r>
              <a:rPr lang="ru-RU" sz="1600" b="1" dirty="0">
                <a:solidFill>
                  <a:schemeClr val="tx1"/>
                </a:solidFill>
              </a:rPr>
              <a:t>«Мир» как совокупность неверующих в Господа и враждебных Ему людей, во всем чуждый и противоположный Духу-Утешителю, не может принять Его, а с Апостолами Он пребывал благодаря общению их с Господом во время земной Его жизни, и в них будет, чтобы пребывать с ними во веки, когда сойдет на них в день </a:t>
            </a:r>
            <a:r>
              <a:rPr lang="ru-RU" sz="1600" b="1" dirty="0" smtClean="0">
                <a:solidFill>
                  <a:schemeClr val="tx1"/>
                </a:solidFill>
              </a:rPr>
              <a:t>Пятидесятницы».</a:t>
            </a:r>
            <a:endParaRPr lang="ru-RU" sz="1600" b="1" dirty="0">
              <a:solidFill>
                <a:schemeClr val="tx1"/>
              </a:solidFill>
            </a:endParaRPr>
          </a:p>
        </p:txBody>
      </p:sp>
      <p:sp>
        <p:nvSpPr>
          <p:cNvPr id="13" name="Скругленный прямоугольник 12"/>
          <p:cNvSpPr/>
          <p:nvPr/>
        </p:nvSpPr>
        <p:spPr>
          <a:xfrm>
            <a:off x="251520" y="4653136"/>
            <a:ext cx="8745790" cy="1008112"/>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При условии, что ученики, любя Господа, будут соблюдать Его заповеди, Господь обещает послать им Утешителя, Который пребудет с ними во веки, Духа Истины, Который как бы заменит имя Христа и благодаря Которому они будут иметь постоянное таинственное общение со </a:t>
            </a:r>
            <a:r>
              <a:rPr lang="ru-RU" sz="1600" b="1" i="1" dirty="0" smtClean="0">
                <a:solidFill>
                  <a:schemeClr val="tx1"/>
                </a:solidFill>
              </a:rPr>
              <a:t>Христом».</a:t>
            </a:r>
            <a:endParaRPr lang="ru-RU" sz="1600" b="1" i="1" dirty="0">
              <a:solidFill>
                <a:schemeClr val="tx1"/>
              </a:solidFill>
            </a:endParaRPr>
          </a:p>
        </p:txBody>
      </p:sp>
      <p:sp>
        <p:nvSpPr>
          <p:cNvPr id="11" name="Скругленный прямоугольник 10"/>
          <p:cNvSpPr/>
          <p:nvPr/>
        </p:nvSpPr>
        <p:spPr>
          <a:xfrm>
            <a:off x="212334" y="5445224"/>
            <a:ext cx="8784976" cy="1206134"/>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chemeClr val="tx1"/>
                </a:solidFill>
              </a:rPr>
              <a:t>«</a:t>
            </a:r>
            <a:r>
              <a:rPr lang="ru-RU" sz="1600" b="1" dirty="0">
                <a:solidFill>
                  <a:schemeClr val="tx1"/>
                </a:solidFill>
              </a:rPr>
              <a:t>Все же это Он говорит ученикам для утешения их и в подтверждение, что Он по смерти не погибнет, не уничтожится, но опять останется в своем достоинстве и будет на небесах. Ибо Я, говорит, иду к Отцу; Я не уничтожусь, но отхожу туда, где жизнь блаженнейшая. Хотя Я и умру, но нисколько не явлюсь бессильным; напротив, и других облеку силой творить дела большие. И чего ни пожелаете, дам </a:t>
            </a:r>
            <a:r>
              <a:rPr lang="ru-RU" sz="1600" b="1" dirty="0" smtClean="0">
                <a:solidFill>
                  <a:schemeClr val="tx1"/>
                </a:solidFill>
              </a:rPr>
              <a:t>вам</a:t>
            </a:r>
            <a:r>
              <a:rPr lang="ru-RU" sz="1600" b="1" dirty="0">
                <a:solidFill>
                  <a:schemeClr val="tx1"/>
                </a:solidFill>
              </a:rPr>
              <a:t> </a:t>
            </a:r>
            <a:r>
              <a:rPr lang="ru-RU" sz="1600" b="1" dirty="0" smtClean="0">
                <a:solidFill>
                  <a:schemeClr val="tx1"/>
                </a:solidFill>
              </a:rPr>
              <a:t>».</a:t>
            </a:r>
            <a:endParaRPr lang="ru-RU" sz="1600" b="1" dirty="0">
              <a:solidFill>
                <a:schemeClr val="tx1"/>
              </a:solidFill>
            </a:endParaRPr>
          </a:p>
        </p:txBody>
      </p:sp>
      <p:sp>
        <p:nvSpPr>
          <p:cNvPr id="12" name="Скругленный прямоугольник 11"/>
          <p:cNvSpPr/>
          <p:nvPr/>
        </p:nvSpPr>
        <p:spPr>
          <a:xfrm>
            <a:off x="212334" y="2564904"/>
            <a:ext cx="8752153" cy="2088232"/>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smtClean="0">
                <a:solidFill>
                  <a:schemeClr val="tx1"/>
                </a:solidFill>
              </a:rPr>
              <a:t>«</a:t>
            </a:r>
            <a:r>
              <a:rPr lang="ru-RU" sz="1600" b="1" i="1" dirty="0">
                <a:solidFill>
                  <a:schemeClr val="tx1"/>
                </a:solidFill>
              </a:rPr>
              <a:t>Видишь ли, сколь велика сила Единородного? Он и другим дает силу творить дела больше тех, которые Сам творил. Потому что Я к Отцу Моему иду, то есть теперь уже вы будете творить чудеса, ибо Я уже отхожу. - Объясняя нам, как верующий в Него может творить великие и чудные дела, говорит: «если чего попросите во имя Мое», Здесь показывает нам способ чудотворения: всякий может творить чудеса чрез прошение и молитву и </a:t>
            </a:r>
            <a:r>
              <a:rPr lang="ru-RU" sz="1600" b="1" i="1" dirty="0" err="1">
                <a:solidFill>
                  <a:schemeClr val="tx1"/>
                </a:solidFill>
              </a:rPr>
              <a:t>призывание</a:t>
            </a:r>
            <a:r>
              <a:rPr lang="ru-RU" sz="1600" b="1" i="1" dirty="0">
                <a:solidFill>
                  <a:schemeClr val="tx1"/>
                </a:solidFill>
              </a:rPr>
              <a:t> Его имени. Так и апостолы сказали хромому: «во имя Иисуса Христа встань и ходи» </a:t>
            </a:r>
            <a:r>
              <a:rPr lang="ru-RU" sz="1600" b="1" i="1" dirty="0">
                <a:solidFill>
                  <a:schemeClr val="tx1"/>
                </a:solidFill>
                <a:hlinkClick r:id="rId2" tooltip="new:act:03:06"/>
              </a:rPr>
              <a:t>(</a:t>
            </a:r>
            <a:r>
              <a:rPr lang="ru-RU" sz="1600" b="1" i="1" dirty="0" err="1">
                <a:solidFill>
                  <a:schemeClr val="tx1"/>
                </a:solidFill>
                <a:hlinkClick r:id="rId2" tooltip="new:act:03:06"/>
              </a:rPr>
              <a:t>Деян</a:t>
            </a:r>
            <a:r>
              <a:rPr lang="ru-RU" sz="1600" b="1" i="1" dirty="0">
                <a:solidFill>
                  <a:schemeClr val="tx1"/>
                </a:solidFill>
                <a:hlinkClick r:id="rId2" tooltip="new:act:03:06"/>
              </a:rPr>
              <a:t>. 3, 6)</a:t>
            </a:r>
            <a:r>
              <a:rPr lang="ru-RU" sz="1600" b="1" i="1" dirty="0">
                <a:solidFill>
                  <a:schemeClr val="tx1"/>
                </a:solidFill>
              </a:rPr>
              <a:t>. Посему не сказал: о чем ни попросите, Я умолю Отца, и сделает, но: «Я сделаю», показывая собственную Свою власть. «Да прославится Отец в Сыне».</a:t>
            </a:r>
            <a:r>
              <a:rPr lang="ru-RU" sz="1600" b="1" i="1" dirty="0" smtClean="0">
                <a:solidFill>
                  <a:schemeClr val="tx1"/>
                </a:solidFill>
              </a:rPr>
              <a:t>».</a:t>
            </a:r>
            <a:endParaRPr lang="ru-RU" sz="1600" b="1" i="1" dirty="0">
              <a:solidFill>
                <a:schemeClr val="tx1"/>
              </a:solidFill>
            </a:endParaRPr>
          </a:p>
        </p:txBody>
      </p:sp>
      <p:sp>
        <p:nvSpPr>
          <p:cNvPr id="10" name="Скругленный прямоугольник 9"/>
          <p:cNvSpPr/>
          <p:nvPr/>
        </p:nvSpPr>
        <p:spPr>
          <a:xfrm>
            <a:off x="179512" y="5689167"/>
            <a:ext cx="8784976" cy="692161"/>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Господь обещает им наделить их силою чудотворения, исполняя все, что они в молитве будут просить у Него: молитва во Имя Господа Искупителя будет творить </a:t>
            </a:r>
            <a:r>
              <a:rPr lang="ru-RU" sz="1600" b="1" i="1" dirty="0" smtClean="0">
                <a:solidFill>
                  <a:schemeClr val="tx1"/>
                </a:solidFill>
              </a:rPr>
              <a:t>чудеса».</a:t>
            </a:r>
            <a:endParaRPr lang="ru-RU" sz="1600" b="1" i="1" dirty="0">
              <a:solidFill>
                <a:schemeClr val="tx1"/>
              </a:solidFill>
            </a:endParaRPr>
          </a:p>
        </p:txBody>
      </p:sp>
      <p:sp>
        <p:nvSpPr>
          <p:cNvPr id="9" name="Скругленный прямоугольник 8"/>
          <p:cNvSpPr/>
          <p:nvPr/>
        </p:nvSpPr>
        <p:spPr>
          <a:xfrm>
            <a:off x="179512" y="4653136"/>
            <a:ext cx="8784976" cy="1008112"/>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Господь выражает как бы сожаление непонятливости Филиппа и внушает ему ненужность его просьбы, поскольку в Нем – через дела Его, через учение Его, через самую Богочеловеческую личность Его – они давно должны были познать Отца. </a:t>
            </a:r>
            <a:r>
              <a:rPr lang="ru-RU" sz="1600" b="1" i="1" dirty="0" smtClean="0">
                <a:solidFill>
                  <a:schemeClr val="tx1"/>
                </a:solidFill>
              </a:rPr>
              <a:t>».</a:t>
            </a:r>
            <a:endParaRPr lang="ru-RU" sz="1600" b="1" i="1" dirty="0">
              <a:solidFill>
                <a:schemeClr val="tx1"/>
              </a:solidFill>
            </a:endParaRPr>
          </a:p>
        </p:txBody>
      </p:sp>
      <p:sp>
        <p:nvSpPr>
          <p:cNvPr id="8" name="Скругленный прямоугольник 7"/>
          <p:cNvSpPr/>
          <p:nvPr/>
        </p:nvSpPr>
        <p:spPr>
          <a:xfrm>
            <a:off x="251520" y="4473116"/>
            <a:ext cx="8712968" cy="2124236"/>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 Филипп! ты желаешь видеть Отца телесным глазом и думаешь, что Меня ты уже видел. А Я тебе говорю, что если бы ты видел Меня, то видел бы и Его. А как Его ты ныне не видел, то не видел и Меня, как должно смотреть на Меня: ты видел Меня телесно, так как Я имею и тело, но Божественного существа ты не видел; посему ты не можешь видеть телесно и существа Отца. Ни Меня, ни Отца невозможно видеть телесно. Ибо видевший Меня видел и Отца. Можешь и яснее понимать так: Я единосущен Отцу. Итак, кто Меня видел, то есть познал, тот познал Отца. Ибо, когда одно существо и естество, тогда одно и </a:t>
            </a:r>
            <a:r>
              <a:rPr lang="ru-RU" sz="1600" b="1" i="1" dirty="0" smtClean="0">
                <a:solidFill>
                  <a:schemeClr val="tx1"/>
                </a:solidFill>
              </a:rPr>
              <a:t>познание».</a:t>
            </a:r>
            <a:endParaRPr lang="ru-RU" sz="1600" b="1" i="1" dirty="0">
              <a:solidFill>
                <a:schemeClr val="tx1"/>
              </a:solidFill>
            </a:endParaRPr>
          </a:p>
        </p:txBody>
      </p:sp>
      <p:sp>
        <p:nvSpPr>
          <p:cNvPr id="7" name="Скругленный прямоугольник 6"/>
          <p:cNvSpPr/>
          <p:nvPr/>
        </p:nvSpPr>
        <p:spPr>
          <a:xfrm>
            <a:off x="179512" y="3501008"/>
            <a:ext cx="8784976" cy="1656184"/>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«Во </a:t>
            </a:r>
            <a:r>
              <a:rPr lang="ru-RU" sz="1600" b="1" i="1" dirty="0">
                <a:solidFill>
                  <a:schemeClr val="tx1"/>
                </a:solidFill>
              </a:rPr>
              <a:t>Христе – полное откровение Бога, как и раньше Он говорил Иудеям: «Аз и Отец едино </a:t>
            </a:r>
            <a:r>
              <a:rPr lang="ru-RU" sz="1600" b="1" i="1" dirty="0" err="1">
                <a:solidFill>
                  <a:schemeClr val="tx1"/>
                </a:solidFill>
              </a:rPr>
              <a:t>есма</a:t>
            </a:r>
            <a:r>
              <a:rPr lang="ru-RU" sz="1600" b="1" i="1" dirty="0">
                <a:solidFill>
                  <a:schemeClr val="tx1"/>
                </a:solidFill>
              </a:rPr>
              <a:t>» (</a:t>
            </a:r>
            <a:r>
              <a:rPr lang="ru-RU" sz="1600" b="1" i="1" dirty="0" smtClean="0">
                <a:solidFill>
                  <a:schemeClr val="tx1"/>
                </a:solidFill>
              </a:rPr>
              <a:t>Ин</a:t>
            </a:r>
            <a:r>
              <a:rPr lang="ru-RU" sz="1600" b="1" i="1" dirty="0">
                <a:solidFill>
                  <a:schemeClr val="tx1"/>
                </a:solidFill>
              </a:rPr>
              <a:t>. 10:30). И ученики Господа, зная Христа, должны знать и Отца. Правда они плохо знали Христа, но постепенно приближались к этому знанию, каковое Господь дал им особенно на Тайной </a:t>
            </a:r>
            <a:r>
              <a:rPr lang="ru-RU" sz="1600" b="1" i="1" dirty="0" smtClean="0">
                <a:solidFill>
                  <a:schemeClr val="tx1"/>
                </a:solidFill>
              </a:rPr>
              <a:t>вечери. </a:t>
            </a:r>
            <a:r>
              <a:rPr lang="ru-RU" sz="1600" b="1" i="1" dirty="0">
                <a:solidFill>
                  <a:schemeClr val="tx1"/>
                </a:solidFill>
              </a:rPr>
              <a:t>Сходный по характеру с Фомой и так </a:t>
            </a:r>
            <a:r>
              <a:rPr lang="ru-RU" sz="1600" b="1" i="1" dirty="0" smtClean="0">
                <a:solidFill>
                  <a:schemeClr val="tx1"/>
                </a:solidFill>
              </a:rPr>
              <a:t>же </a:t>
            </a:r>
            <a:r>
              <a:rPr lang="ru-RU" sz="1600" b="1" i="1" dirty="0">
                <a:solidFill>
                  <a:schemeClr val="tx1"/>
                </a:solidFill>
              </a:rPr>
              <a:t>отличавшийся рассудочностью, Филипп сказал тогда Господу: «покажи нам Отца, и довлеет нам», разумея, конечно, под этим чувственное видение, какого удостаивались, напр., </a:t>
            </a:r>
            <a:r>
              <a:rPr lang="ru-RU" sz="1600" b="1" i="1" dirty="0" smtClean="0">
                <a:solidFill>
                  <a:schemeClr val="tx1"/>
                </a:solidFill>
              </a:rPr>
              <a:t>пророки».</a:t>
            </a:r>
            <a:endParaRPr lang="ru-RU" sz="1600" b="1" i="1" dirty="0">
              <a:solidFill>
                <a:schemeClr val="tx1"/>
              </a:solidFill>
            </a:endParaRPr>
          </a:p>
        </p:txBody>
      </p:sp>
      <p:sp>
        <p:nvSpPr>
          <p:cNvPr id="6" name="Скругленный прямоугольник 5"/>
          <p:cNvSpPr/>
          <p:nvPr/>
        </p:nvSpPr>
        <p:spPr>
          <a:xfrm>
            <a:off x="179512" y="2924944"/>
            <a:ext cx="8784976" cy="3096344"/>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Господь видит, что у них на мысли - спросить и узнать, куда Он идет. Посему дает им повод спросить об этом. Вы, говорит, знаете, куда Я иду, и путь знаете, и тем приводит их к вопросу. Посему Фома и говорит: «Господи! мы не знаем, куда Ты идешь; и как можем знать путь?» Фома говорит это от большого страха, а не от желания следовать за Господом, как Петр. Посему Христос, желая показать, что следовать за Ним удобно для них и приятно, объявляет, куда Он идет и какой путь. Идет Он к Отцу, а «путь» есть Сам Он - Христос. Если путь </a:t>
            </a:r>
            <a:r>
              <a:rPr lang="ru-RU" sz="1600" b="1" i="1" dirty="0" err="1">
                <a:solidFill>
                  <a:schemeClr val="tx1"/>
                </a:solidFill>
              </a:rPr>
              <a:t>есмь</a:t>
            </a:r>
            <a:r>
              <a:rPr lang="ru-RU" sz="1600" b="1" i="1" dirty="0">
                <a:solidFill>
                  <a:schemeClr val="tx1"/>
                </a:solidFill>
              </a:rPr>
              <a:t> Я, то вы чрез Меня, без сомнения, взойдете к Отцу. Я не только путь, но «и истина»; посему вам нужно быть бодрыми, потому что Мною не будете обмануты. Я еще «и жизнь»; посему, если и умрете, смерть не воспрепятствует вам прийти к Отцу. Итак, бодрствуйте, ибо всякий чрез Меня приходит к Отцу. И как в Моей власти приводить к Отцу, то вы, без сомнения, придете к Нему.</a:t>
            </a:r>
            <a:r>
              <a:rPr lang="ru-RU" sz="1600" b="1" i="1" dirty="0" smtClean="0">
                <a:solidFill>
                  <a:schemeClr val="tx1"/>
                </a:solidFill>
              </a:rPr>
              <a:t>».</a:t>
            </a:r>
            <a:endParaRPr lang="ru-RU" sz="1600" b="1" i="1" dirty="0">
              <a:solidFill>
                <a:schemeClr val="tx1"/>
              </a:solidFill>
            </a:endParaRPr>
          </a:p>
        </p:txBody>
      </p:sp>
      <p:sp>
        <p:nvSpPr>
          <p:cNvPr id="5" name="Скругленный прямоугольник 4"/>
          <p:cNvSpPr/>
          <p:nvPr/>
        </p:nvSpPr>
        <p:spPr>
          <a:xfrm>
            <a:off x="179512" y="2060848"/>
            <a:ext cx="8784976" cy="1224136"/>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i="1" dirty="0" smtClean="0">
                <a:solidFill>
                  <a:schemeClr val="tx1"/>
                </a:solidFill>
              </a:rPr>
              <a:t>: «</a:t>
            </a:r>
            <a:r>
              <a:rPr lang="ru-RU" sz="1600" b="1" i="1" dirty="0">
                <a:solidFill>
                  <a:schemeClr val="tx1"/>
                </a:solidFill>
              </a:rPr>
              <a:t>Я, говорит Иисус Христос, пойду, чтобы приготовить место вам, т.е. чтобы обновить восход на небеса, куда никто из людей никогда не восходил, – однако Я опять приду во второе Свое пришествие и вас, воскресших из мертвых, возьму к Себе, чтобы вечно со Мною </a:t>
            </a:r>
            <a:r>
              <a:rPr lang="ru-RU" sz="1600" b="1" i="1" dirty="0" smtClean="0">
                <a:solidFill>
                  <a:schemeClr val="tx1"/>
                </a:solidFill>
              </a:rPr>
              <a:t>царствовать».</a:t>
            </a:r>
            <a:endParaRPr lang="ru-RU" sz="1600" b="1" i="1" dirty="0">
              <a:solidFill>
                <a:schemeClr val="tx1"/>
              </a:solidFill>
            </a:endParaRPr>
          </a:p>
        </p:txBody>
      </p:sp>
      <p:sp>
        <p:nvSpPr>
          <p:cNvPr id="3" name="Скругленный прямоугольник 2"/>
          <p:cNvSpPr/>
          <p:nvPr/>
        </p:nvSpPr>
        <p:spPr>
          <a:xfrm>
            <a:off x="179512" y="1556792"/>
            <a:ext cx="8784976" cy="1368152"/>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Господь сказал Петру: после ты пойдешь за Мною. Чтобы прочие не подумали, что это обещание дано одному только Петру, а им нет, Господь говорит, что и вас примет та же страна, которая примет Петра. Посему не нужно смущаться из-за места. Ибо много обителей «в доме Отца Моего», то есть под властью Отца. </a:t>
            </a:r>
            <a:r>
              <a:rPr lang="ru-RU" sz="1600" b="1" i="1" dirty="0" err="1">
                <a:solidFill>
                  <a:schemeClr val="tx1"/>
                </a:solidFill>
              </a:rPr>
              <a:t>Под«домом</a:t>
            </a:r>
            <a:r>
              <a:rPr lang="ru-RU" sz="1600" b="1" i="1" dirty="0">
                <a:solidFill>
                  <a:schemeClr val="tx1"/>
                </a:solidFill>
              </a:rPr>
              <a:t>» разумей власть и начальство. Если же бы не было обителей, то Я пошел бы и приготовил бы вам</a:t>
            </a:r>
            <a:r>
              <a:rPr lang="ru-RU" sz="1600" b="1" i="1" dirty="0" smtClean="0">
                <a:solidFill>
                  <a:schemeClr val="tx1"/>
                </a:solidFill>
              </a:rPr>
              <a:t>».</a:t>
            </a:r>
            <a:endParaRPr lang="ru-RU" sz="1600" b="1" i="1" dirty="0">
              <a:solidFill>
                <a:schemeClr val="tx1"/>
              </a:solidFill>
            </a:endParaRPr>
          </a:p>
        </p:txBody>
      </p:sp>
      <p:sp>
        <p:nvSpPr>
          <p:cNvPr id="2" name="Скругленный прямоугольник 1"/>
          <p:cNvSpPr/>
          <p:nvPr/>
        </p:nvSpPr>
        <p:spPr>
          <a:xfrm>
            <a:off x="179512" y="1124744"/>
            <a:ext cx="8784976" cy="1440160"/>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Блж</a:t>
            </a:r>
            <a:r>
              <a:rPr lang="ru-RU" sz="1600" b="1" i="1" dirty="0" smtClean="0">
                <a:solidFill>
                  <a:schemeClr val="tx1"/>
                </a:solidFill>
              </a:rPr>
              <a:t>. </a:t>
            </a:r>
            <a:r>
              <a:rPr lang="ru-RU" sz="1600" b="1" i="1" dirty="0" err="1" smtClean="0">
                <a:solidFill>
                  <a:schemeClr val="tx1"/>
                </a:solidFill>
              </a:rPr>
              <a:t>Феофилакт</a:t>
            </a:r>
            <a:r>
              <a:rPr lang="ru-RU" sz="1600" b="1" i="1" dirty="0" smtClean="0">
                <a:solidFill>
                  <a:schemeClr val="tx1"/>
                </a:solidFill>
              </a:rPr>
              <a:t>: «</a:t>
            </a:r>
            <a:r>
              <a:rPr lang="ru-RU" sz="1600" b="1" i="1" dirty="0">
                <a:solidFill>
                  <a:schemeClr val="tx1"/>
                </a:solidFill>
              </a:rPr>
              <a:t>Когда апостолы услышали о верховном Петре, что он отречется, естественно, на них напало смущение. Посему Господь утешает их и утишает смущение сердца</a:t>
            </a:r>
            <a:r>
              <a:rPr lang="ru-RU" sz="1600" b="1" i="1" dirty="0" smtClean="0">
                <a:solidFill>
                  <a:schemeClr val="tx1"/>
                </a:solidFill>
              </a:rPr>
              <a:t>. </a:t>
            </a:r>
            <a:r>
              <a:rPr lang="ru-RU" sz="1600" b="1" i="1" dirty="0">
                <a:solidFill>
                  <a:schemeClr val="tx1"/>
                </a:solidFill>
              </a:rPr>
              <a:t>Потом, ученики как бы сказали; как же нам не смутиться, когда наступят для нас такие затруднения? Он отвечает: «веруйте в Бога, и в Меня веруйте», и все ваши затруднения разрешатся, и смущение утишится чрез веру в Бога и в </a:t>
            </a:r>
            <a:r>
              <a:rPr lang="ru-RU" sz="1600" b="1" i="1" dirty="0" smtClean="0">
                <a:solidFill>
                  <a:schemeClr val="tx1"/>
                </a:solidFill>
              </a:rPr>
              <a:t>Меня».</a:t>
            </a:r>
            <a:endParaRPr lang="ru-RU" sz="1600" b="1" i="1" dirty="0">
              <a:solidFill>
                <a:schemeClr val="tx1"/>
              </a:solidFill>
            </a:endParaRPr>
          </a:p>
        </p:txBody>
      </p:sp>
      <p:sp>
        <p:nvSpPr>
          <p:cNvPr id="15" name="Скругленный прямоугольник 14"/>
          <p:cNvSpPr/>
          <p:nvPr/>
        </p:nvSpPr>
        <p:spPr>
          <a:xfrm>
            <a:off x="251520" y="5057265"/>
            <a:ext cx="8712967" cy="820007"/>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Я умолю Отца и даст вам Утешителя, то есть Я умилостивлю за вас Отца и примирю Его с вами, враждебными Ему по причине греха, и Он, умилостивленный Моей смертью за вас и примиренный с вами, пошлет вам </a:t>
            </a:r>
            <a:r>
              <a:rPr lang="ru-RU" sz="1600" b="1" i="1" dirty="0" smtClean="0">
                <a:solidFill>
                  <a:schemeClr val="tx1"/>
                </a:solidFill>
              </a:rPr>
              <a:t>Духа</a:t>
            </a:r>
            <a:r>
              <a:rPr lang="ru-RU" sz="1600" b="1" i="1" dirty="0">
                <a:solidFill>
                  <a:schemeClr val="tx1"/>
                </a:solidFill>
              </a:rPr>
              <a:t> </a:t>
            </a:r>
            <a:r>
              <a:rPr lang="ru-RU" sz="1600" b="1" i="1" dirty="0" smtClean="0">
                <a:solidFill>
                  <a:schemeClr val="tx1"/>
                </a:solidFill>
              </a:rPr>
              <a:t>».</a:t>
            </a:r>
            <a:endParaRPr lang="ru-RU" sz="1600" b="1" i="1" dirty="0">
              <a:solidFill>
                <a:schemeClr val="tx1"/>
              </a:solidFill>
            </a:endParaRPr>
          </a:p>
        </p:txBody>
      </p:sp>
    </p:spTree>
    <p:extLst>
      <p:ext uri="{BB962C8B-B14F-4D97-AF65-F5344CB8AC3E}">
        <p14:creationId xmlns:p14="http://schemas.microsoft.com/office/powerpoint/2010/main" val="635344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1" nodeType="clickEffect">
                                  <p:stCondLst>
                                    <p:cond delay="0"/>
                                  </p:stCondLst>
                                  <p:childTnLst>
                                    <p:animEffect transition="out" filter="fade">
                                      <p:cBhvr>
                                        <p:cTn id="16" dur="500"/>
                                        <p:tgtEl>
                                          <p:spTgt spid="2"/>
                                        </p:tgtEl>
                                      </p:cBhvr>
                                    </p:animEffect>
                                    <p:set>
                                      <p:cBhvr>
                                        <p:cTn id="17" dur="1" fill="hold">
                                          <p:stCondLst>
                                            <p:cond delay="499"/>
                                          </p:stCondLst>
                                        </p:cTn>
                                        <p:tgtEl>
                                          <p:spTgt spid="2"/>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down)">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1" nodeType="clickEffect">
                                  <p:stCondLst>
                                    <p:cond delay="0"/>
                                  </p:stCondLst>
                                  <p:childTnLst>
                                    <p:animEffect transition="out" filter="fade">
                                      <p:cBhvr>
                                        <p:cTn id="26" dur="500"/>
                                        <p:tgtEl>
                                          <p:spTgt spid="3"/>
                                        </p:tgtEl>
                                      </p:cBhvr>
                                    </p:animEffect>
                                    <p:set>
                                      <p:cBhvr>
                                        <p:cTn id="27" dur="1" fill="hold">
                                          <p:stCondLst>
                                            <p:cond delay="499"/>
                                          </p:stCondLst>
                                        </p:cTn>
                                        <p:tgtEl>
                                          <p:spTgt spid="3"/>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wipe(down)">
                                      <p:cBhvr>
                                        <p:cTn id="32" dur="5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1" nodeType="clickEffect">
                                  <p:stCondLst>
                                    <p:cond delay="0"/>
                                  </p:stCondLst>
                                  <p:childTnLst>
                                    <p:animEffect transition="out" filter="fade">
                                      <p:cBhvr>
                                        <p:cTn id="36" dur="500"/>
                                        <p:tgtEl>
                                          <p:spTgt spid="5"/>
                                        </p:tgtEl>
                                      </p:cBhvr>
                                    </p:animEffect>
                                    <p:set>
                                      <p:cBhvr>
                                        <p:cTn id="37" dur="1" fill="hold">
                                          <p:stCondLst>
                                            <p:cond delay="499"/>
                                          </p:stCondLst>
                                        </p:cTn>
                                        <p:tgtEl>
                                          <p:spTgt spid="5"/>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wipe(down)">
                                      <p:cBhvr>
                                        <p:cTn id="42" dur="5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xit" presetSubtype="0" fill="hold" grpId="1" nodeType="clickEffect">
                                  <p:stCondLst>
                                    <p:cond delay="0"/>
                                  </p:stCondLst>
                                  <p:childTnLst>
                                    <p:animEffect transition="out" filter="fade">
                                      <p:cBhvr>
                                        <p:cTn id="46" dur="500"/>
                                        <p:tgtEl>
                                          <p:spTgt spid="6"/>
                                        </p:tgtEl>
                                      </p:cBhvr>
                                    </p:animEffect>
                                    <p:set>
                                      <p:cBhvr>
                                        <p:cTn id="47" dur="1" fill="hold">
                                          <p:stCondLst>
                                            <p:cond delay="499"/>
                                          </p:stCondLst>
                                        </p:cTn>
                                        <p:tgtEl>
                                          <p:spTgt spid="6"/>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7"/>
                                        </p:tgtEl>
                                        <p:attrNameLst>
                                          <p:attrName>style.visibility</p:attrName>
                                        </p:attrNameLst>
                                      </p:cBhvr>
                                      <p:to>
                                        <p:strVal val="visible"/>
                                      </p:to>
                                    </p:set>
                                    <p:animEffect transition="in" filter="wipe(down)">
                                      <p:cBhvr>
                                        <p:cTn id="52" dur="500"/>
                                        <p:tgtEl>
                                          <p:spTgt spid="7"/>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xit" presetSubtype="0" fill="hold" grpId="1" nodeType="clickEffect">
                                  <p:stCondLst>
                                    <p:cond delay="0"/>
                                  </p:stCondLst>
                                  <p:childTnLst>
                                    <p:animEffect transition="out" filter="fade">
                                      <p:cBhvr>
                                        <p:cTn id="56" dur="500"/>
                                        <p:tgtEl>
                                          <p:spTgt spid="7"/>
                                        </p:tgtEl>
                                      </p:cBhvr>
                                    </p:animEffect>
                                    <p:set>
                                      <p:cBhvr>
                                        <p:cTn id="57" dur="1" fill="hold">
                                          <p:stCondLst>
                                            <p:cond delay="499"/>
                                          </p:stCondLst>
                                        </p:cTn>
                                        <p:tgtEl>
                                          <p:spTgt spid="7"/>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8"/>
                                        </p:tgtEl>
                                        <p:attrNameLst>
                                          <p:attrName>style.visibility</p:attrName>
                                        </p:attrNameLst>
                                      </p:cBhvr>
                                      <p:to>
                                        <p:strVal val="visible"/>
                                      </p:to>
                                    </p:set>
                                    <p:animEffect transition="in" filter="wipe(down)">
                                      <p:cBhvr>
                                        <p:cTn id="62" dur="500"/>
                                        <p:tgtEl>
                                          <p:spTgt spid="8"/>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xit" presetSubtype="0" fill="hold" grpId="1" nodeType="clickEffect">
                                  <p:stCondLst>
                                    <p:cond delay="0"/>
                                  </p:stCondLst>
                                  <p:childTnLst>
                                    <p:animEffect transition="out" filter="fade">
                                      <p:cBhvr>
                                        <p:cTn id="66" dur="500"/>
                                        <p:tgtEl>
                                          <p:spTgt spid="8"/>
                                        </p:tgtEl>
                                      </p:cBhvr>
                                    </p:animEffect>
                                    <p:set>
                                      <p:cBhvr>
                                        <p:cTn id="67" dur="1" fill="hold">
                                          <p:stCondLst>
                                            <p:cond delay="499"/>
                                          </p:stCondLst>
                                        </p:cTn>
                                        <p:tgtEl>
                                          <p:spTgt spid="8"/>
                                        </p:tgtEl>
                                        <p:attrNameLst>
                                          <p:attrName>style.visibility</p:attrName>
                                        </p:attrNameLst>
                                      </p:cBhvr>
                                      <p:to>
                                        <p:strVal val="hidden"/>
                                      </p:to>
                                    </p:se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9"/>
                                        </p:tgtEl>
                                        <p:attrNameLst>
                                          <p:attrName>style.visibility</p:attrName>
                                        </p:attrNameLst>
                                      </p:cBhvr>
                                      <p:to>
                                        <p:strVal val="visible"/>
                                      </p:to>
                                    </p:set>
                                    <p:animEffect transition="in" filter="wipe(down)">
                                      <p:cBhvr>
                                        <p:cTn id="72" dur="500"/>
                                        <p:tgtEl>
                                          <p:spTgt spid="9"/>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xit" presetSubtype="0" fill="hold" grpId="1" nodeType="clickEffect">
                                  <p:stCondLst>
                                    <p:cond delay="0"/>
                                  </p:stCondLst>
                                  <p:childTnLst>
                                    <p:animEffect transition="out" filter="fade">
                                      <p:cBhvr>
                                        <p:cTn id="76" dur="500"/>
                                        <p:tgtEl>
                                          <p:spTgt spid="9"/>
                                        </p:tgtEl>
                                      </p:cBhvr>
                                    </p:animEffect>
                                    <p:set>
                                      <p:cBhvr>
                                        <p:cTn id="77" dur="1" fill="hold">
                                          <p:stCondLst>
                                            <p:cond delay="499"/>
                                          </p:stCondLst>
                                        </p:cTn>
                                        <p:tgtEl>
                                          <p:spTgt spid="9"/>
                                        </p:tgtEl>
                                        <p:attrNameLst>
                                          <p:attrName>style.visibility</p:attrName>
                                        </p:attrNameLst>
                                      </p:cBhvr>
                                      <p:to>
                                        <p:strVal val="hidden"/>
                                      </p:to>
                                    </p:se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grpId="0" nodeType="clickEffect">
                                  <p:stCondLst>
                                    <p:cond delay="0"/>
                                  </p:stCondLst>
                                  <p:childTnLst>
                                    <p:set>
                                      <p:cBhvr>
                                        <p:cTn id="81" dur="1" fill="hold">
                                          <p:stCondLst>
                                            <p:cond delay="0"/>
                                          </p:stCondLst>
                                        </p:cTn>
                                        <p:tgtEl>
                                          <p:spTgt spid="10"/>
                                        </p:tgtEl>
                                        <p:attrNameLst>
                                          <p:attrName>style.visibility</p:attrName>
                                        </p:attrNameLst>
                                      </p:cBhvr>
                                      <p:to>
                                        <p:strVal val="visible"/>
                                      </p:to>
                                    </p:set>
                                    <p:animEffect transition="in" filter="wipe(down)">
                                      <p:cBhvr>
                                        <p:cTn id="82" dur="500"/>
                                        <p:tgtEl>
                                          <p:spTgt spid="10"/>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xit" presetSubtype="0" fill="hold" grpId="1" nodeType="clickEffect">
                                  <p:stCondLst>
                                    <p:cond delay="0"/>
                                  </p:stCondLst>
                                  <p:childTnLst>
                                    <p:animEffect transition="out" filter="fade">
                                      <p:cBhvr>
                                        <p:cTn id="86" dur="500"/>
                                        <p:tgtEl>
                                          <p:spTgt spid="10"/>
                                        </p:tgtEl>
                                      </p:cBhvr>
                                    </p:animEffect>
                                    <p:set>
                                      <p:cBhvr>
                                        <p:cTn id="87" dur="1" fill="hold">
                                          <p:stCondLst>
                                            <p:cond delay="499"/>
                                          </p:stCondLst>
                                        </p:cTn>
                                        <p:tgtEl>
                                          <p:spTgt spid="10"/>
                                        </p:tgtEl>
                                        <p:attrNameLst>
                                          <p:attrName>style.visibility</p:attrName>
                                        </p:attrNameLst>
                                      </p:cBhvr>
                                      <p:to>
                                        <p:strVal val="hidden"/>
                                      </p:to>
                                    </p:set>
                                  </p:childTnLst>
                                </p:cTn>
                              </p:par>
                            </p:childTnLst>
                          </p:cTn>
                        </p:par>
                      </p:childTnLst>
                    </p:cTn>
                  </p:par>
                  <p:par>
                    <p:cTn id="88" fill="hold">
                      <p:stCondLst>
                        <p:cond delay="indefinite"/>
                      </p:stCondLst>
                      <p:childTnLst>
                        <p:par>
                          <p:cTn id="89" fill="hold">
                            <p:stCondLst>
                              <p:cond delay="0"/>
                            </p:stCondLst>
                            <p:childTnLst>
                              <p:par>
                                <p:cTn id="90" presetID="22" presetClass="entr" presetSubtype="4" fill="hold" grpId="0" nodeType="clickEffect">
                                  <p:stCondLst>
                                    <p:cond delay="0"/>
                                  </p:stCondLst>
                                  <p:childTnLst>
                                    <p:set>
                                      <p:cBhvr>
                                        <p:cTn id="91" dur="1" fill="hold">
                                          <p:stCondLst>
                                            <p:cond delay="0"/>
                                          </p:stCondLst>
                                        </p:cTn>
                                        <p:tgtEl>
                                          <p:spTgt spid="12"/>
                                        </p:tgtEl>
                                        <p:attrNameLst>
                                          <p:attrName>style.visibility</p:attrName>
                                        </p:attrNameLst>
                                      </p:cBhvr>
                                      <p:to>
                                        <p:strVal val="visible"/>
                                      </p:to>
                                    </p:set>
                                    <p:animEffect transition="in" filter="wipe(down)">
                                      <p:cBhvr>
                                        <p:cTn id="92" dur="500"/>
                                        <p:tgtEl>
                                          <p:spTgt spid="12"/>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xit" presetSubtype="0" fill="hold" grpId="1" nodeType="clickEffect">
                                  <p:stCondLst>
                                    <p:cond delay="0"/>
                                  </p:stCondLst>
                                  <p:childTnLst>
                                    <p:animEffect transition="out" filter="fade">
                                      <p:cBhvr>
                                        <p:cTn id="96" dur="500"/>
                                        <p:tgtEl>
                                          <p:spTgt spid="12"/>
                                        </p:tgtEl>
                                      </p:cBhvr>
                                    </p:animEffect>
                                    <p:set>
                                      <p:cBhvr>
                                        <p:cTn id="97" dur="1" fill="hold">
                                          <p:stCondLst>
                                            <p:cond delay="499"/>
                                          </p:stCondLst>
                                        </p:cTn>
                                        <p:tgtEl>
                                          <p:spTgt spid="12"/>
                                        </p:tgtEl>
                                        <p:attrNameLst>
                                          <p:attrName>style.visibility</p:attrName>
                                        </p:attrNameLst>
                                      </p:cBhvr>
                                      <p:to>
                                        <p:strVal val="hidden"/>
                                      </p:to>
                                    </p:set>
                                  </p:childTnLst>
                                </p:cTn>
                              </p:par>
                            </p:childTnLst>
                          </p:cTn>
                        </p:par>
                      </p:childTnLst>
                    </p:cTn>
                  </p:par>
                  <p:par>
                    <p:cTn id="98" fill="hold">
                      <p:stCondLst>
                        <p:cond delay="indefinite"/>
                      </p:stCondLst>
                      <p:childTnLst>
                        <p:par>
                          <p:cTn id="99" fill="hold">
                            <p:stCondLst>
                              <p:cond delay="0"/>
                            </p:stCondLst>
                            <p:childTnLst>
                              <p:par>
                                <p:cTn id="100" presetID="22" presetClass="entr" presetSubtype="4" fill="hold" grpId="0" nodeType="clickEffect">
                                  <p:stCondLst>
                                    <p:cond delay="0"/>
                                  </p:stCondLst>
                                  <p:childTnLst>
                                    <p:set>
                                      <p:cBhvr>
                                        <p:cTn id="101" dur="1" fill="hold">
                                          <p:stCondLst>
                                            <p:cond delay="0"/>
                                          </p:stCondLst>
                                        </p:cTn>
                                        <p:tgtEl>
                                          <p:spTgt spid="11"/>
                                        </p:tgtEl>
                                        <p:attrNameLst>
                                          <p:attrName>style.visibility</p:attrName>
                                        </p:attrNameLst>
                                      </p:cBhvr>
                                      <p:to>
                                        <p:strVal val="visible"/>
                                      </p:to>
                                    </p:set>
                                    <p:animEffect transition="in" filter="wipe(down)">
                                      <p:cBhvr>
                                        <p:cTn id="102" dur="500"/>
                                        <p:tgtEl>
                                          <p:spTgt spid="11"/>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xit" presetSubtype="0" fill="hold" grpId="1" nodeType="clickEffect">
                                  <p:stCondLst>
                                    <p:cond delay="0"/>
                                  </p:stCondLst>
                                  <p:childTnLst>
                                    <p:animEffect transition="out" filter="fade">
                                      <p:cBhvr>
                                        <p:cTn id="106" dur="500"/>
                                        <p:tgtEl>
                                          <p:spTgt spid="11"/>
                                        </p:tgtEl>
                                      </p:cBhvr>
                                    </p:animEffect>
                                    <p:set>
                                      <p:cBhvr>
                                        <p:cTn id="107" dur="1" fill="hold">
                                          <p:stCondLst>
                                            <p:cond delay="499"/>
                                          </p:stCondLst>
                                        </p:cTn>
                                        <p:tgtEl>
                                          <p:spTgt spid="11"/>
                                        </p:tgtEl>
                                        <p:attrNameLst>
                                          <p:attrName>style.visibility</p:attrName>
                                        </p:attrNameLst>
                                      </p:cBhvr>
                                      <p:to>
                                        <p:strVal val="hidden"/>
                                      </p:to>
                                    </p:set>
                                  </p:childTnLst>
                                </p:cTn>
                              </p:par>
                            </p:childTnLst>
                          </p:cTn>
                        </p:par>
                      </p:childTnLst>
                    </p:cTn>
                  </p:par>
                  <p:par>
                    <p:cTn id="108" fill="hold">
                      <p:stCondLst>
                        <p:cond delay="indefinite"/>
                      </p:stCondLst>
                      <p:childTnLst>
                        <p:par>
                          <p:cTn id="109" fill="hold">
                            <p:stCondLst>
                              <p:cond delay="0"/>
                            </p:stCondLst>
                            <p:childTnLst>
                              <p:par>
                                <p:cTn id="110" presetID="22" presetClass="entr" presetSubtype="4" fill="hold" grpId="0" nodeType="clickEffect">
                                  <p:stCondLst>
                                    <p:cond delay="0"/>
                                  </p:stCondLst>
                                  <p:childTnLst>
                                    <p:set>
                                      <p:cBhvr>
                                        <p:cTn id="111" dur="1" fill="hold">
                                          <p:stCondLst>
                                            <p:cond delay="0"/>
                                          </p:stCondLst>
                                        </p:cTn>
                                        <p:tgtEl>
                                          <p:spTgt spid="13"/>
                                        </p:tgtEl>
                                        <p:attrNameLst>
                                          <p:attrName>style.visibility</p:attrName>
                                        </p:attrNameLst>
                                      </p:cBhvr>
                                      <p:to>
                                        <p:strVal val="visible"/>
                                      </p:to>
                                    </p:set>
                                    <p:animEffect transition="in" filter="wipe(down)">
                                      <p:cBhvr>
                                        <p:cTn id="112" dur="500"/>
                                        <p:tgtEl>
                                          <p:spTgt spid="13"/>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xit" presetSubtype="0" fill="hold" grpId="1" nodeType="clickEffect">
                                  <p:stCondLst>
                                    <p:cond delay="0"/>
                                  </p:stCondLst>
                                  <p:childTnLst>
                                    <p:animEffect transition="out" filter="fade">
                                      <p:cBhvr>
                                        <p:cTn id="116" dur="500"/>
                                        <p:tgtEl>
                                          <p:spTgt spid="13"/>
                                        </p:tgtEl>
                                      </p:cBhvr>
                                    </p:animEffect>
                                    <p:set>
                                      <p:cBhvr>
                                        <p:cTn id="117" dur="1" fill="hold">
                                          <p:stCondLst>
                                            <p:cond delay="499"/>
                                          </p:stCondLst>
                                        </p:cTn>
                                        <p:tgtEl>
                                          <p:spTgt spid="13"/>
                                        </p:tgtEl>
                                        <p:attrNameLst>
                                          <p:attrName>style.visibility</p:attrName>
                                        </p:attrNameLst>
                                      </p:cBhvr>
                                      <p:to>
                                        <p:strVal val="hidden"/>
                                      </p:to>
                                    </p:set>
                                  </p:childTnLst>
                                </p:cTn>
                              </p:par>
                            </p:childTnLst>
                          </p:cTn>
                        </p:par>
                      </p:childTnLst>
                    </p:cTn>
                  </p:par>
                  <p:par>
                    <p:cTn id="118" fill="hold">
                      <p:stCondLst>
                        <p:cond delay="indefinite"/>
                      </p:stCondLst>
                      <p:childTnLst>
                        <p:par>
                          <p:cTn id="119" fill="hold">
                            <p:stCondLst>
                              <p:cond delay="0"/>
                            </p:stCondLst>
                            <p:childTnLst>
                              <p:par>
                                <p:cTn id="120" presetID="22" presetClass="entr" presetSubtype="4" fill="hold" grpId="0" nodeType="clickEffect">
                                  <p:stCondLst>
                                    <p:cond delay="0"/>
                                  </p:stCondLst>
                                  <p:childTnLst>
                                    <p:set>
                                      <p:cBhvr>
                                        <p:cTn id="121" dur="1" fill="hold">
                                          <p:stCondLst>
                                            <p:cond delay="0"/>
                                          </p:stCondLst>
                                        </p:cTn>
                                        <p:tgtEl>
                                          <p:spTgt spid="14"/>
                                        </p:tgtEl>
                                        <p:attrNameLst>
                                          <p:attrName>style.visibility</p:attrName>
                                        </p:attrNameLst>
                                      </p:cBhvr>
                                      <p:to>
                                        <p:strVal val="visible"/>
                                      </p:to>
                                    </p:set>
                                    <p:animEffect transition="in" filter="wipe(down)">
                                      <p:cBhvr>
                                        <p:cTn id="122" dur="500"/>
                                        <p:tgtEl>
                                          <p:spTgt spid="14"/>
                                        </p:tgtEl>
                                      </p:cBhvr>
                                    </p:animEffect>
                                  </p:childTnLst>
                                </p:cTn>
                              </p:par>
                            </p:childTnLst>
                          </p:cTn>
                        </p:par>
                      </p:childTnLst>
                    </p:cTn>
                  </p:par>
                  <p:par>
                    <p:cTn id="123" fill="hold">
                      <p:stCondLst>
                        <p:cond delay="indefinite"/>
                      </p:stCondLst>
                      <p:childTnLst>
                        <p:par>
                          <p:cTn id="124" fill="hold">
                            <p:stCondLst>
                              <p:cond delay="0"/>
                            </p:stCondLst>
                            <p:childTnLst>
                              <p:par>
                                <p:cTn id="125" presetID="10" presetClass="exit" presetSubtype="0" fill="hold" grpId="1" nodeType="clickEffect">
                                  <p:stCondLst>
                                    <p:cond delay="0"/>
                                  </p:stCondLst>
                                  <p:childTnLst>
                                    <p:animEffect transition="out" filter="fade">
                                      <p:cBhvr>
                                        <p:cTn id="126" dur="500"/>
                                        <p:tgtEl>
                                          <p:spTgt spid="14"/>
                                        </p:tgtEl>
                                      </p:cBhvr>
                                    </p:animEffect>
                                    <p:set>
                                      <p:cBhvr>
                                        <p:cTn id="127" dur="1" fill="hold">
                                          <p:stCondLst>
                                            <p:cond delay="499"/>
                                          </p:stCondLst>
                                        </p:cTn>
                                        <p:tgtEl>
                                          <p:spTgt spid="14"/>
                                        </p:tgtEl>
                                        <p:attrNameLst>
                                          <p:attrName>style.visibility</p:attrName>
                                        </p:attrNameLst>
                                      </p:cBhvr>
                                      <p:to>
                                        <p:strVal val="hidden"/>
                                      </p:to>
                                    </p:set>
                                  </p:childTnLst>
                                </p:cTn>
                              </p:par>
                            </p:childTnLst>
                          </p:cTn>
                        </p:par>
                      </p:childTnLst>
                    </p:cTn>
                  </p:par>
                  <p:par>
                    <p:cTn id="128" fill="hold">
                      <p:stCondLst>
                        <p:cond delay="indefinite"/>
                      </p:stCondLst>
                      <p:childTnLst>
                        <p:par>
                          <p:cTn id="129" fill="hold">
                            <p:stCondLst>
                              <p:cond delay="0"/>
                            </p:stCondLst>
                            <p:childTnLst>
                              <p:par>
                                <p:cTn id="130" presetID="22" presetClass="entr" presetSubtype="4" fill="hold" grpId="0" nodeType="clickEffect">
                                  <p:stCondLst>
                                    <p:cond delay="0"/>
                                  </p:stCondLst>
                                  <p:childTnLst>
                                    <p:set>
                                      <p:cBhvr>
                                        <p:cTn id="131" dur="1" fill="hold">
                                          <p:stCondLst>
                                            <p:cond delay="0"/>
                                          </p:stCondLst>
                                        </p:cTn>
                                        <p:tgtEl>
                                          <p:spTgt spid="15"/>
                                        </p:tgtEl>
                                        <p:attrNameLst>
                                          <p:attrName>style.visibility</p:attrName>
                                        </p:attrNameLst>
                                      </p:cBhvr>
                                      <p:to>
                                        <p:strVal val="visible"/>
                                      </p:to>
                                    </p:set>
                                    <p:animEffect transition="in" filter="wipe(down)">
                                      <p:cBhvr>
                                        <p:cTn id="132" dur="500"/>
                                        <p:tgtEl>
                                          <p:spTgt spid="15"/>
                                        </p:tgtEl>
                                      </p:cBhvr>
                                    </p:animEffect>
                                  </p:childTnLst>
                                </p:cTn>
                              </p:par>
                            </p:childTnLst>
                          </p:cTn>
                        </p:par>
                      </p:childTnLst>
                    </p:cTn>
                  </p:par>
                  <p:par>
                    <p:cTn id="133" fill="hold">
                      <p:stCondLst>
                        <p:cond delay="indefinite"/>
                      </p:stCondLst>
                      <p:childTnLst>
                        <p:par>
                          <p:cTn id="134" fill="hold">
                            <p:stCondLst>
                              <p:cond delay="0"/>
                            </p:stCondLst>
                            <p:childTnLst>
                              <p:par>
                                <p:cTn id="135" presetID="10" presetClass="exit" presetSubtype="0" fill="hold" grpId="1" nodeType="clickEffect">
                                  <p:stCondLst>
                                    <p:cond delay="0"/>
                                  </p:stCondLst>
                                  <p:childTnLst>
                                    <p:animEffect transition="out" filter="fade">
                                      <p:cBhvr>
                                        <p:cTn id="136" dur="500"/>
                                        <p:tgtEl>
                                          <p:spTgt spid="15"/>
                                        </p:tgtEl>
                                      </p:cBhvr>
                                    </p:animEffect>
                                    <p:set>
                                      <p:cBhvr>
                                        <p:cTn id="137" dur="1" fill="hold">
                                          <p:stCondLst>
                                            <p:cond delay="499"/>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4" grpId="1" animBg="1"/>
      <p:bldP spid="13" grpId="0" animBg="1"/>
      <p:bldP spid="13" grpId="1" animBg="1"/>
      <p:bldP spid="11" grpId="0" animBg="1"/>
      <p:bldP spid="11" grpId="1" animBg="1"/>
      <p:bldP spid="12" grpId="0" animBg="1"/>
      <p:bldP spid="12" grpId="1" animBg="1"/>
      <p:bldP spid="10" grpId="0" animBg="1"/>
      <p:bldP spid="10" grpId="1" animBg="1"/>
      <p:bldP spid="9" grpId="0" animBg="1"/>
      <p:bldP spid="9" grpId="1" animBg="1"/>
      <p:bldP spid="8" grpId="0" animBg="1"/>
      <p:bldP spid="8" grpId="1" animBg="1"/>
      <p:bldP spid="7" grpId="0" animBg="1"/>
      <p:bldP spid="7" grpId="1" animBg="1"/>
      <p:bldP spid="6" grpId="0" animBg="1"/>
      <p:bldP spid="6" grpId="1" animBg="1"/>
      <p:bldP spid="5" grpId="0" animBg="1"/>
      <p:bldP spid="5" grpId="1" animBg="1"/>
      <p:bldP spid="3" grpId="0" animBg="1"/>
      <p:bldP spid="3" grpId="1" animBg="1"/>
      <p:bldP spid="2" grpId="0" animBg="1"/>
      <p:bldP spid="2" grpId="1" animBg="1"/>
      <p:bldP spid="15" grpId="0" animBg="1"/>
      <p:bldP spid="15"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pattFill prst="ltUpDiag">
          <a:fgClr>
            <a:schemeClr val="accent1"/>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525939895"/>
              </p:ext>
            </p:extLst>
          </p:nvPr>
        </p:nvGraphicFramePr>
        <p:xfrm>
          <a:off x="179512" y="332656"/>
          <a:ext cx="8784976" cy="5826760"/>
        </p:xfrm>
        <a:graphic>
          <a:graphicData uri="http://schemas.openxmlformats.org/drawingml/2006/table">
            <a:tbl>
              <a:tblPr firstRow="1" bandRow="1">
                <a:tableStyleId>{5C22544A-7EE6-4342-B048-85BDC9FD1C3A}</a:tableStyleId>
              </a:tblPr>
              <a:tblGrid>
                <a:gridCol w="8784976"/>
              </a:tblGrid>
              <a:tr h="370840">
                <a:tc>
                  <a:txBody>
                    <a:bodyPr/>
                    <a:lstStyle/>
                    <a:p>
                      <a:endParaRPr lang="ru-RU" sz="1600" dirty="0"/>
                    </a:p>
                  </a:txBody>
                  <a:tcPr/>
                </a:tc>
              </a:tr>
              <a:tr h="370840">
                <a:tc>
                  <a:txBody>
                    <a:bodyPr/>
                    <a:lstStyle/>
                    <a:p>
                      <a:r>
                        <a:rPr lang="ru-RU" sz="1600" b="1" dirty="0" smtClean="0"/>
                        <a:t>18. Не оставлю вас сиротами; приду к вам. </a:t>
                      </a:r>
                    </a:p>
                    <a:p>
                      <a:r>
                        <a:rPr lang="ru-RU" sz="1600" b="1" dirty="0" smtClean="0"/>
                        <a:t>19. Еще немного, и мир уже не увидит Меня; а вы увидите Меня, ибо Я живу, и вы будете жить. </a:t>
                      </a:r>
                    </a:p>
                    <a:p>
                      <a:r>
                        <a:rPr lang="ru-RU" sz="1600" b="1" dirty="0" smtClean="0"/>
                        <a:t>20. В тот день узнаете вы, что Я в Отце Моем, и вы во Мне, и Я в вас. </a:t>
                      </a:r>
                    </a:p>
                    <a:p>
                      <a:r>
                        <a:rPr lang="ru-RU" sz="1600" b="1" dirty="0" smtClean="0"/>
                        <a:t>21. Кто имеет заповеди Мои и соблюдает их, тот любит Меня; а кто любит Меня, тот возлюблен будет </a:t>
                      </a:r>
                      <a:r>
                        <a:rPr lang="ru-RU" sz="1600" b="1" dirty="0" err="1" smtClean="0"/>
                        <a:t>Отцем</a:t>
                      </a:r>
                      <a:r>
                        <a:rPr lang="ru-RU" sz="1600" b="1" dirty="0" smtClean="0"/>
                        <a:t> Моим; и Я возлюблю его и явлюсь ему Сам. </a:t>
                      </a:r>
                    </a:p>
                    <a:p>
                      <a:r>
                        <a:rPr lang="ru-RU" sz="1600" b="1" dirty="0" smtClean="0"/>
                        <a:t>22. Иуда — не Искариот — говорит Ему: Господи! что это, что Ты хочешь явить Себя нам, а не миру? </a:t>
                      </a:r>
                    </a:p>
                    <a:p>
                      <a:r>
                        <a:rPr lang="ru-RU" sz="1600" b="1" dirty="0" smtClean="0"/>
                        <a:t>23. Иисус сказал ему в ответ: кто любит Меня, тот соблюдет слово Мое; и Отец Мой возлюбит его, и Мы придем к нему и обитель у него сотворим. </a:t>
                      </a:r>
                    </a:p>
                    <a:p>
                      <a:r>
                        <a:rPr lang="ru-RU" sz="1600" b="1" dirty="0" smtClean="0"/>
                        <a:t>24. Нелюбящий Меня не соблюдает слов Моих; слово же, которое вы слышите, не есть Мое, но пославшего Меня Отца. </a:t>
                      </a:r>
                    </a:p>
                    <a:p>
                      <a:r>
                        <a:rPr lang="ru-RU" sz="1600" b="1" dirty="0" smtClean="0"/>
                        <a:t>25. Сие сказал Я вам, находясь с вами. </a:t>
                      </a:r>
                    </a:p>
                    <a:p>
                      <a:r>
                        <a:rPr lang="ru-RU" sz="1600" b="1" dirty="0" smtClean="0"/>
                        <a:t>26. Утешитель же, Дух </a:t>
                      </a:r>
                      <a:r>
                        <a:rPr lang="ru-RU" sz="1600" b="1" dirty="0" err="1" smtClean="0"/>
                        <a:t>Святый</a:t>
                      </a:r>
                      <a:r>
                        <a:rPr lang="ru-RU" sz="1600" b="1" dirty="0" smtClean="0"/>
                        <a:t>, Которого пошлет Отец во имя Мое, научит вас всему и напомнит вам все, что Я говорил вам. </a:t>
                      </a:r>
                    </a:p>
                    <a:p>
                      <a:r>
                        <a:rPr lang="ru-RU" sz="1600" b="1" dirty="0" smtClean="0"/>
                        <a:t>27. Мир оставляю вам, мир Мой даю вам; не так, как мир дает, Я даю вам. Да не смущается сердце ваше и да не устрашается. </a:t>
                      </a:r>
                    </a:p>
                    <a:p>
                      <a:r>
                        <a:rPr lang="ru-RU" sz="1600" b="1" dirty="0" smtClean="0"/>
                        <a:t>28. Вы слышали, что Я сказал вам: иду от вас и приду к вам. Если бы вы любили Меня, то возрадовались бы, что Я сказал: иду к Отцу; ибо Отец Мой более Меня. </a:t>
                      </a:r>
                    </a:p>
                    <a:p>
                      <a:r>
                        <a:rPr lang="ru-RU" sz="1600" b="1" dirty="0" smtClean="0"/>
                        <a:t>29. И вот, Я сказал вам о том, прежде нежели сбылось, дабы вы поверили, когда сбудется. </a:t>
                      </a:r>
                    </a:p>
                    <a:p>
                      <a:r>
                        <a:rPr lang="ru-RU" sz="1600" b="1" dirty="0" smtClean="0"/>
                        <a:t>30. Уже немного Мне говорить с вами; ибо идет князь мира сего, и во Мне не имеет ничего. </a:t>
                      </a:r>
                    </a:p>
                    <a:p>
                      <a:r>
                        <a:rPr lang="ru-RU" sz="1600" b="1" dirty="0" smtClean="0"/>
                        <a:t>31. Но чтобы мир знал, что Я люблю Отца и, как заповедал Мне Отец, так и творю: встаньте, пойдем отсюда. </a:t>
                      </a:r>
                    </a:p>
                  </a:txBody>
                  <a:tcPr/>
                </a:tc>
              </a:tr>
            </a:tbl>
          </a:graphicData>
        </a:graphic>
      </p:graphicFrame>
      <p:sp>
        <p:nvSpPr>
          <p:cNvPr id="14" name="Скругленный прямоугольник 13"/>
          <p:cNvSpPr/>
          <p:nvPr/>
        </p:nvSpPr>
        <p:spPr>
          <a:xfrm>
            <a:off x="251520" y="3789040"/>
            <a:ext cx="8712968" cy="1656184"/>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smtClean="0">
                <a:solidFill>
                  <a:schemeClr val="tx1"/>
                </a:solidFill>
              </a:rPr>
              <a:t>«</a:t>
            </a:r>
            <a:r>
              <a:rPr lang="ru-RU" sz="1600" b="1" i="1" dirty="0">
                <a:solidFill>
                  <a:schemeClr val="tx1"/>
                </a:solidFill>
              </a:rPr>
              <a:t>Господь духовным взором Своим видит приближение к Себе врага Своего «князя мира сего» – сатаны в лице Иуды со </a:t>
            </a:r>
            <a:r>
              <a:rPr lang="ru-RU" sz="1600" b="1" i="1" dirty="0" err="1">
                <a:solidFill>
                  <a:schemeClr val="tx1"/>
                </a:solidFill>
              </a:rPr>
              <a:t>спирой</a:t>
            </a:r>
            <a:r>
              <a:rPr lang="ru-RU" sz="1600" b="1" i="1" dirty="0">
                <a:solidFill>
                  <a:schemeClr val="tx1"/>
                </a:solidFill>
              </a:rPr>
              <a:t> и в Гефсиманском саду, когда </a:t>
            </a:r>
            <a:r>
              <a:rPr lang="ru-RU" sz="1600" b="1" i="1" dirty="0" err="1">
                <a:solidFill>
                  <a:schemeClr val="tx1"/>
                </a:solidFill>
              </a:rPr>
              <a:t>диавол</a:t>
            </a:r>
            <a:r>
              <a:rPr lang="ru-RU" sz="1600" b="1" i="1" dirty="0">
                <a:solidFill>
                  <a:schemeClr val="tx1"/>
                </a:solidFill>
              </a:rPr>
              <a:t> совершил нападение на Господа, искушая Его страхом мучений и смертного часа – последняя попытка отклонить Господа от совершения Им искупительного подвига для спасения человечества. Господь говорит при этом, что </a:t>
            </a:r>
            <a:r>
              <a:rPr lang="ru-RU" sz="1600" b="1" i="1" dirty="0" err="1">
                <a:solidFill>
                  <a:schemeClr val="tx1"/>
                </a:solidFill>
              </a:rPr>
              <a:t>диавол</a:t>
            </a:r>
            <a:r>
              <a:rPr lang="ru-RU" sz="1600" b="1" i="1" dirty="0">
                <a:solidFill>
                  <a:schemeClr val="tx1"/>
                </a:solidFill>
              </a:rPr>
              <a:t> в Нем «не </a:t>
            </a:r>
            <a:r>
              <a:rPr lang="ru-RU" sz="1600" b="1" i="1" dirty="0" err="1">
                <a:solidFill>
                  <a:schemeClr val="tx1"/>
                </a:solidFill>
              </a:rPr>
              <a:t>имать</a:t>
            </a:r>
            <a:r>
              <a:rPr lang="ru-RU" sz="1600" b="1" i="1" dirty="0">
                <a:solidFill>
                  <a:schemeClr val="tx1"/>
                </a:solidFill>
              </a:rPr>
              <a:t> </a:t>
            </a:r>
            <a:r>
              <a:rPr lang="ru-RU" sz="1600" b="1" i="1" dirty="0" err="1">
                <a:solidFill>
                  <a:schemeClr val="tx1"/>
                </a:solidFill>
              </a:rPr>
              <a:t>ничесоже</a:t>
            </a:r>
            <a:r>
              <a:rPr lang="ru-RU" sz="1600" b="1" i="1" dirty="0">
                <a:solidFill>
                  <a:schemeClr val="tx1"/>
                </a:solidFill>
              </a:rPr>
              <a:t>», т.е., по безгрешности Христовой, не может в Нем найти ничего, над чем бы он мог </a:t>
            </a:r>
            <a:r>
              <a:rPr lang="ru-RU" sz="1600" b="1" i="1" dirty="0" smtClean="0">
                <a:solidFill>
                  <a:schemeClr val="tx1"/>
                </a:solidFill>
              </a:rPr>
              <a:t>господствовать».</a:t>
            </a:r>
            <a:endParaRPr lang="ru-RU" sz="1600" b="1" i="1" dirty="0">
              <a:solidFill>
                <a:schemeClr val="tx1"/>
              </a:solidFill>
            </a:endParaRPr>
          </a:p>
        </p:txBody>
      </p:sp>
      <p:sp>
        <p:nvSpPr>
          <p:cNvPr id="13" name="Скругленный прямоугольник 12"/>
          <p:cNvSpPr/>
          <p:nvPr/>
        </p:nvSpPr>
        <p:spPr>
          <a:xfrm>
            <a:off x="251520" y="4581128"/>
            <a:ext cx="8712968" cy="2160240"/>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smtClean="0">
                <a:solidFill>
                  <a:schemeClr val="tx1"/>
                </a:solidFill>
              </a:rPr>
              <a:t>«</a:t>
            </a:r>
            <a:r>
              <a:rPr lang="ru-RU" sz="1600" b="1" i="1" dirty="0">
                <a:solidFill>
                  <a:schemeClr val="tx1"/>
                </a:solidFill>
              </a:rPr>
              <a:t>Оканчивая пасхальную вечерю, глава семейства говорил присутствующим: «мир вам», а затем вечеря заключилась пением псалмов. Господь, </a:t>
            </a:r>
            <a:r>
              <a:rPr lang="ru-RU" sz="1600" b="1" i="1" dirty="0" smtClean="0">
                <a:solidFill>
                  <a:schemeClr val="tx1"/>
                </a:solidFill>
              </a:rPr>
              <a:t>следуя </a:t>
            </a:r>
            <a:r>
              <a:rPr lang="ru-RU" sz="1600" b="1" i="1" dirty="0">
                <a:solidFill>
                  <a:schemeClr val="tx1"/>
                </a:solidFill>
              </a:rPr>
              <a:t>обычаю, также преподает им мир, но высший мир, по сравнению с тем, какой обыкновенно дает мир, во зле лежащий: «мир мой даю вам» – это мир, который совершенно, уравновешивает все силы человеческого духа, вносит полную гармонию во внутреннее настроение человека, успокаивает всякое смятение и возмущение, это тот именно мир, о котором пели Ангелы в Рождественскую ночь. Поэтому Апостолы и не должны ничем смущаться или устрашаться.</a:t>
            </a:r>
            <a:r>
              <a:rPr lang="ru-RU" sz="1600" b="1" i="1" dirty="0" smtClean="0">
                <a:solidFill>
                  <a:schemeClr val="tx1"/>
                </a:solidFill>
              </a:rPr>
              <a:t>».</a:t>
            </a:r>
            <a:endParaRPr lang="ru-RU" sz="1600" b="1" i="1" dirty="0">
              <a:solidFill>
                <a:schemeClr val="tx1"/>
              </a:solidFill>
            </a:endParaRPr>
          </a:p>
        </p:txBody>
      </p:sp>
      <p:sp>
        <p:nvSpPr>
          <p:cNvPr id="12" name="Скругленный прямоугольник 11"/>
          <p:cNvSpPr/>
          <p:nvPr/>
        </p:nvSpPr>
        <p:spPr>
          <a:xfrm>
            <a:off x="251520" y="5085184"/>
            <a:ext cx="8712968" cy="1772816"/>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Так как Господь видел, что апостолы не совсем надеются на воскресение Его, даже и не знают, что оно такое, и посему сильно скорбят и смущаются при мысли о разлуке с Ним, снисходит к их слабости и говорит: Я сказал вам, что Я пойду и опять приду; и однако же вы еще скорбите, ибо не доверяете Мне, что Я, хотя и умру, однако не оставлю вас в скорбях ваших. Ныне же, услышав, что Я иду к Отцу Моему, которого вы считаете великим и большим Меня, вы должны радоваться, что Я отхожу к Нему, большему Меня и могущему уничтожить все </a:t>
            </a:r>
            <a:r>
              <a:rPr lang="ru-RU" sz="1600" b="1" i="1" dirty="0" smtClean="0">
                <a:solidFill>
                  <a:schemeClr val="tx1"/>
                </a:solidFill>
              </a:rPr>
              <a:t>бедствия».</a:t>
            </a:r>
            <a:endParaRPr lang="ru-RU" sz="1600" b="1" i="1" dirty="0">
              <a:solidFill>
                <a:schemeClr val="tx1"/>
              </a:solidFill>
            </a:endParaRPr>
          </a:p>
        </p:txBody>
      </p:sp>
      <p:sp>
        <p:nvSpPr>
          <p:cNvPr id="10" name="Скругленный прямоугольник 9"/>
          <p:cNvSpPr/>
          <p:nvPr/>
        </p:nvSpPr>
        <p:spPr>
          <a:xfrm>
            <a:off x="251520" y="4761148"/>
            <a:ext cx="8712968" cy="1476164"/>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 «мир оставляю вам», говоря им как бы так: какой вам вред от смятений мира, доколе вы в мире со Мною? Ибо Мой мир не таков, каков бывает у мира. Этот мир часто бывает вреден и бесполезен, но Я даю такой мир, по которому вы друг с другом будете в мире и будете составлять одно тело. А это сделает вас сильнее всех. Хотя многие восстанут на вас, но вы при единодушии и взаимном мире нисколько не </a:t>
            </a:r>
            <a:r>
              <a:rPr lang="ru-RU" sz="1600" b="1" i="1" dirty="0" smtClean="0">
                <a:solidFill>
                  <a:schemeClr val="tx1"/>
                </a:solidFill>
              </a:rPr>
              <a:t>пострадаете».</a:t>
            </a:r>
            <a:endParaRPr lang="ru-RU" sz="1600" b="1" i="1" dirty="0">
              <a:solidFill>
                <a:schemeClr val="tx1"/>
              </a:solidFill>
            </a:endParaRPr>
          </a:p>
        </p:txBody>
      </p:sp>
      <p:sp>
        <p:nvSpPr>
          <p:cNvPr id="11" name="Скругленный прямоугольник 10"/>
          <p:cNvSpPr/>
          <p:nvPr/>
        </p:nvSpPr>
        <p:spPr>
          <a:xfrm>
            <a:off x="251520" y="4869160"/>
            <a:ext cx="8712968" cy="1152128"/>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Зигабен</a:t>
            </a:r>
            <a:r>
              <a:rPr lang="ru-RU" sz="1600" b="1" i="1" dirty="0" smtClean="0">
                <a:solidFill>
                  <a:schemeClr val="tx1"/>
                </a:solidFill>
              </a:rPr>
              <a:t>: «</a:t>
            </a:r>
            <a:r>
              <a:rPr lang="ru-RU" sz="1600" b="1" i="1" dirty="0">
                <a:solidFill>
                  <a:schemeClr val="tx1"/>
                </a:solidFill>
              </a:rPr>
              <a:t>Другие люди, умирая, оставляют своим родственникам деньги и имущество, а Иисус Христос оставил Своим ученикам мир: мир, говорит Он, оставляю вам, чтобы вы были в мире и между собою, и со Мною, и чтобы вам нисколько не препятствовало и не вредило возмущение </a:t>
            </a:r>
            <a:r>
              <a:rPr lang="ru-RU" sz="1600" b="1" i="1" dirty="0" smtClean="0">
                <a:solidFill>
                  <a:schemeClr val="tx1"/>
                </a:solidFill>
              </a:rPr>
              <a:t>мира».</a:t>
            </a:r>
            <a:endParaRPr lang="ru-RU" sz="1600" b="1" i="1" dirty="0">
              <a:solidFill>
                <a:schemeClr val="tx1"/>
              </a:solidFill>
            </a:endParaRPr>
          </a:p>
        </p:txBody>
      </p:sp>
      <p:sp>
        <p:nvSpPr>
          <p:cNvPr id="9" name="Скругленный прямоугольник 8"/>
          <p:cNvSpPr/>
          <p:nvPr/>
        </p:nvSpPr>
        <p:spPr>
          <a:xfrm>
            <a:off x="251520" y="4221088"/>
            <a:ext cx="8640960" cy="1080120"/>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«Все </a:t>
            </a:r>
            <a:r>
              <a:rPr lang="ru-RU" sz="1600" b="1" i="1" dirty="0">
                <a:solidFill>
                  <a:schemeClr val="tx1"/>
                </a:solidFill>
              </a:rPr>
              <a:t>это ученикам теперь может быть неясно, но когда придет Утешитель, Дух </a:t>
            </a:r>
            <a:r>
              <a:rPr lang="ru-RU" sz="1600" b="1" i="1" dirty="0" err="1">
                <a:solidFill>
                  <a:schemeClr val="tx1"/>
                </a:solidFill>
              </a:rPr>
              <a:t>Святый</a:t>
            </a:r>
            <a:r>
              <a:rPr lang="ru-RU" sz="1600" b="1" i="1" dirty="0">
                <a:solidFill>
                  <a:schemeClr val="tx1"/>
                </a:solidFill>
              </a:rPr>
              <a:t>, </a:t>
            </a:r>
            <a:r>
              <a:rPr lang="ru-RU" sz="1600" b="1" i="1" dirty="0" err="1">
                <a:solidFill>
                  <a:schemeClr val="tx1"/>
                </a:solidFill>
              </a:rPr>
              <a:t>Егоже</a:t>
            </a:r>
            <a:r>
              <a:rPr lang="ru-RU" sz="1600" b="1" i="1" dirty="0">
                <a:solidFill>
                  <a:schemeClr val="tx1"/>
                </a:solidFill>
              </a:rPr>
              <a:t> </a:t>
            </a:r>
            <a:r>
              <a:rPr lang="ru-RU" sz="1600" b="1" i="1" dirty="0" err="1">
                <a:solidFill>
                  <a:schemeClr val="tx1"/>
                </a:solidFill>
              </a:rPr>
              <a:t>послет</a:t>
            </a:r>
            <a:r>
              <a:rPr lang="ru-RU" sz="1600" b="1" i="1" dirty="0">
                <a:solidFill>
                  <a:schemeClr val="tx1"/>
                </a:solidFill>
              </a:rPr>
              <a:t> Отец во имя Христово, Он наставит Апостолов – научит их всему и напомнит им все, чему учил их Христос: откроет им тайну жизни духовной, жизни во </a:t>
            </a:r>
            <a:r>
              <a:rPr lang="ru-RU" sz="1600" b="1" i="1" dirty="0" smtClean="0">
                <a:solidFill>
                  <a:schemeClr val="tx1"/>
                </a:solidFill>
              </a:rPr>
              <a:t>Христе».</a:t>
            </a:r>
            <a:endParaRPr lang="ru-RU" sz="1600" b="1" i="1" dirty="0">
              <a:solidFill>
                <a:schemeClr val="tx1"/>
              </a:solidFill>
            </a:endParaRPr>
          </a:p>
        </p:txBody>
      </p:sp>
      <p:sp>
        <p:nvSpPr>
          <p:cNvPr id="8" name="Скругленный прямоугольник 7"/>
          <p:cNvSpPr/>
          <p:nvPr/>
        </p:nvSpPr>
        <p:spPr>
          <a:xfrm>
            <a:off x="251520" y="4869160"/>
            <a:ext cx="8712968" cy="1152128"/>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Очевидно, что Господь приходит в сердце исполнителя заповедей, </a:t>
            </a:r>
            <a:r>
              <a:rPr lang="ru-RU" sz="1600" b="1" i="1" dirty="0" err="1">
                <a:solidFill>
                  <a:schemeClr val="tx1"/>
                </a:solidFill>
              </a:rPr>
              <a:t>соделывает</a:t>
            </a:r>
            <a:r>
              <a:rPr lang="ru-RU" sz="1600" b="1" i="1" dirty="0">
                <a:solidFill>
                  <a:schemeClr val="tx1"/>
                </a:solidFill>
              </a:rPr>
              <a:t> сердце храмом и жилищем Божиим, </a:t>
            </a:r>
            <a:r>
              <a:rPr lang="ru-RU" sz="1600" b="1" i="1" dirty="0" err="1">
                <a:solidFill>
                  <a:schemeClr val="tx1"/>
                </a:solidFill>
              </a:rPr>
              <a:t>зрится</a:t>
            </a:r>
            <a:r>
              <a:rPr lang="ru-RU" sz="1600" b="1" i="1" dirty="0">
                <a:solidFill>
                  <a:schemeClr val="tx1"/>
                </a:solidFill>
              </a:rPr>
              <a:t> в этом храме, </a:t>
            </a:r>
            <a:r>
              <a:rPr lang="ru-RU" sz="1600" b="1" i="1" dirty="0" err="1">
                <a:solidFill>
                  <a:schemeClr val="tx1"/>
                </a:solidFill>
              </a:rPr>
              <a:t>зрится</a:t>
            </a:r>
            <a:r>
              <a:rPr lang="ru-RU" sz="1600" b="1" i="1" dirty="0">
                <a:solidFill>
                  <a:schemeClr val="tx1"/>
                </a:solidFill>
              </a:rPr>
              <a:t> не телесными очами, а умом, </a:t>
            </a:r>
            <a:r>
              <a:rPr lang="ru-RU" sz="1600" b="1" i="1" dirty="0" err="1">
                <a:solidFill>
                  <a:schemeClr val="tx1"/>
                </a:solidFill>
              </a:rPr>
              <a:t>зрится</a:t>
            </a:r>
            <a:r>
              <a:rPr lang="ru-RU" sz="1600" b="1" i="1" dirty="0">
                <a:solidFill>
                  <a:schemeClr val="tx1"/>
                </a:solidFill>
              </a:rPr>
              <a:t> духовно. Образ зрения непостижим для </a:t>
            </a:r>
            <a:r>
              <a:rPr lang="ru-RU" sz="1600" b="1" i="1" dirty="0" err="1">
                <a:solidFill>
                  <a:schemeClr val="tx1"/>
                </a:solidFill>
              </a:rPr>
              <a:t>новоначального</a:t>
            </a:r>
            <a:r>
              <a:rPr lang="ru-RU" sz="1600" b="1" i="1" dirty="0">
                <a:solidFill>
                  <a:schemeClr val="tx1"/>
                </a:solidFill>
              </a:rPr>
              <a:t> и необъясним для него словами. Прими обетование верою: в свое время познаешь его блаженным опытом.</a:t>
            </a:r>
            <a:r>
              <a:rPr lang="ru-RU" sz="1600" b="1" i="1" dirty="0" smtClean="0">
                <a:solidFill>
                  <a:schemeClr val="tx1"/>
                </a:solidFill>
              </a:rPr>
              <a:t>».</a:t>
            </a:r>
            <a:endParaRPr lang="ru-RU" sz="1600" b="1" i="1" dirty="0">
              <a:solidFill>
                <a:schemeClr val="tx1"/>
              </a:solidFill>
            </a:endParaRPr>
          </a:p>
        </p:txBody>
      </p:sp>
      <p:sp>
        <p:nvSpPr>
          <p:cNvPr id="7" name="Скругленный прямоугольник 6"/>
          <p:cNvSpPr/>
          <p:nvPr/>
        </p:nvSpPr>
        <p:spPr>
          <a:xfrm>
            <a:off x="251520" y="3429000"/>
            <a:ext cx="8712968" cy="1152128"/>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Господь объясняет, что Он говорит о Своем таинственном духовном явлении Своим последователям, повторяя прежнюю мысль о необходимости для этого любить Его и исполнять заповеди Его. Мир же, не любящий Его и не исполняющий заповедей Его, неспособен к такому духовному общению с </a:t>
            </a:r>
            <a:r>
              <a:rPr lang="ru-RU" sz="1600" b="1" i="1" dirty="0" smtClean="0">
                <a:solidFill>
                  <a:schemeClr val="tx1"/>
                </a:solidFill>
              </a:rPr>
              <a:t>Господом».</a:t>
            </a:r>
            <a:endParaRPr lang="ru-RU" sz="1600" b="1" i="1" dirty="0">
              <a:solidFill>
                <a:schemeClr val="tx1"/>
              </a:solidFill>
            </a:endParaRPr>
          </a:p>
        </p:txBody>
      </p:sp>
      <p:sp>
        <p:nvSpPr>
          <p:cNvPr id="6" name="Скругленный прямоугольник 5"/>
          <p:cNvSpPr/>
          <p:nvPr/>
        </p:nvSpPr>
        <p:spPr>
          <a:xfrm>
            <a:off x="251520" y="2492896"/>
            <a:ext cx="8712968" cy="936104"/>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Иуда подумал, что как мертвых мы видим во сне, так и Он явится им; посему и говорит: «Господи! что это, что Ты хочешь явить Себя нам, а не миру?» Говорит это от сильного изумления и ужаса</a:t>
            </a:r>
            <a:r>
              <a:rPr lang="ru-RU" sz="1600" b="1" i="1" dirty="0" smtClean="0">
                <a:solidFill>
                  <a:schemeClr val="tx1"/>
                </a:solidFill>
              </a:rPr>
              <a:t>».</a:t>
            </a:r>
            <a:endParaRPr lang="ru-RU" sz="1600" b="1" i="1" dirty="0">
              <a:solidFill>
                <a:schemeClr val="tx1"/>
              </a:solidFill>
            </a:endParaRPr>
          </a:p>
        </p:txBody>
      </p:sp>
      <p:sp>
        <p:nvSpPr>
          <p:cNvPr id="5" name="Скругленный прямоугольник 4"/>
          <p:cNvSpPr/>
          <p:nvPr/>
        </p:nvSpPr>
        <p:spPr>
          <a:xfrm>
            <a:off x="251520" y="2060848"/>
            <a:ext cx="8712968" cy="1728192"/>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«Он </a:t>
            </a:r>
            <a:r>
              <a:rPr lang="ru-RU" sz="1600" b="1" i="1" dirty="0">
                <a:solidFill>
                  <a:schemeClr val="tx1"/>
                </a:solidFill>
              </a:rPr>
              <a:t>говорит им как бы так: вы думаете, что из любви скорбите о Моей смерти, а Я, напротив, признак любви поставляю в том, чтобы вы не скорбели.  Итак, кто любит Меня, тот имеет заповеди Мои, и не только имеет, но и соблюдает их, чтобы не пришел вор - </a:t>
            </a:r>
            <a:r>
              <a:rPr lang="ru-RU" sz="1600" b="1" i="1" dirty="0" err="1">
                <a:solidFill>
                  <a:schemeClr val="tx1"/>
                </a:solidFill>
              </a:rPr>
              <a:t>диавол</a:t>
            </a:r>
            <a:r>
              <a:rPr lang="ru-RU" sz="1600" b="1" i="1" dirty="0">
                <a:solidFill>
                  <a:schemeClr val="tx1"/>
                </a:solidFill>
              </a:rPr>
              <a:t> и не похитил это сокровище, ибо нужна тщательная осторожность, чтобы не потерять их. Какую же награду получит тот, кто любит Меня? «Он возлюблен будет </a:t>
            </a:r>
            <a:r>
              <a:rPr lang="ru-RU" sz="1600" b="1" i="1" dirty="0" err="1">
                <a:solidFill>
                  <a:schemeClr val="tx1"/>
                </a:solidFill>
              </a:rPr>
              <a:t>Отцем</a:t>
            </a:r>
            <a:r>
              <a:rPr lang="ru-RU" sz="1600" b="1" i="1" dirty="0">
                <a:solidFill>
                  <a:schemeClr val="tx1"/>
                </a:solidFill>
              </a:rPr>
              <a:t> Моим, и Я возлюблю его, и явлюсь ему Сам</a:t>
            </a:r>
            <a:r>
              <a:rPr lang="ru-RU" sz="1600" b="1" i="1" dirty="0" smtClean="0">
                <a:solidFill>
                  <a:schemeClr val="tx1"/>
                </a:solidFill>
              </a:rPr>
              <a:t>»».</a:t>
            </a:r>
            <a:endParaRPr lang="ru-RU" sz="1600" b="1" i="1" dirty="0">
              <a:solidFill>
                <a:schemeClr val="tx1"/>
              </a:solidFill>
            </a:endParaRPr>
          </a:p>
        </p:txBody>
      </p:sp>
      <p:sp>
        <p:nvSpPr>
          <p:cNvPr id="3" name="Скругленный прямоугольник 2"/>
          <p:cNvSpPr/>
          <p:nvPr/>
        </p:nvSpPr>
        <p:spPr>
          <a:xfrm>
            <a:off x="251520" y="1412776"/>
            <a:ext cx="8640960" cy="1872208"/>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Не думайте, что уже не увидите Меня. Ибо Я не удалюсь от вас навсегда. Я приду и не оставлю вас сиротами.  А чтобы они не думали, будто Он по-прежнему им и всем явится с телом, говорит: «мир уже не увидит Меня». Вы только одни увидите Меня по воскресении. «Ибо Я живу»; хотя Я и приму смерть, но Я воскресну. «И вы будете жить», то есть, увидевши Меня, возрадуетесь и, как бы после смерти, оживете от Моего явления. Или и так: как Моя смерть послужила к жизни: так и вы, хотя умрете, оживете. Итак, не скорбите ни обо Мне умирающем, ни сами о </a:t>
            </a:r>
            <a:r>
              <a:rPr lang="ru-RU" sz="1600" b="1" i="1" dirty="0" smtClean="0">
                <a:solidFill>
                  <a:schemeClr val="tx1"/>
                </a:solidFill>
              </a:rPr>
              <a:t>себе».</a:t>
            </a:r>
            <a:endParaRPr lang="ru-RU" sz="1600" b="1" i="1" dirty="0">
              <a:solidFill>
                <a:schemeClr val="tx1"/>
              </a:solidFill>
            </a:endParaRPr>
          </a:p>
        </p:txBody>
      </p:sp>
      <p:sp>
        <p:nvSpPr>
          <p:cNvPr id="2" name="Скругленный прямоугольник 1"/>
          <p:cNvSpPr/>
          <p:nvPr/>
        </p:nvSpPr>
        <p:spPr>
          <a:xfrm>
            <a:off x="251520" y="1052736"/>
            <a:ext cx="8640960" cy="720080"/>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err="1">
                <a:solidFill>
                  <a:schemeClr val="tx1"/>
                </a:solidFill>
              </a:rPr>
              <a:t>прииду</a:t>
            </a:r>
            <a:r>
              <a:rPr lang="ru-RU" sz="1600" b="1" i="1" dirty="0">
                <a:solidFill>
                  <a:schemeClr val="tx1"/>
                </a:solidFill>
              </a:rPr>
              <a:t> к вам», и видимым образом после воскресения и таинственным через духовное общение в таинстве причащения, при посредстве Духа </a:t>
            </a:r>
            <a:r>
              <a:rPr lang="ru-RU" sz="1600" b="1" i="1" dirty="0" err="1">
                <a:solidFill>
                  <a:schemeClr val="tx1"/>
                </a:solidFill>
              </a:rPr>
              <a:t>Святаго</a:t>
            </a:r>
            <a:r>
              <a:rPr lang="ru-RU" sz="1600" b="1" i="1" dirty="0">
                <a:solidFill>
                  <a:schemeClr val="tx1"/>
                </a:solidFill>
              </a:rPr>
              <a:t>.</a:t>
            </a:r>
            <a:r>
              <a:rPr lang="ru-RU" sz="1600" b="1" i="1" dirty="0" smtClean="0">
                <a:solidFill>
                  <a:schemeClr val="tx1"/>
                </a:solidFill>
              </a:rPr>
              <a:t>».</a:t>
            </a:r>
            <a:endParaRPr lang="ru-RU" sz="1600" b="1" i="1" dirty="0">
              <a:solidFill>
                <a:schemeClr val="tx1"/>
              </a:solidFill>
            </a:endParaRPr>
          </a:p>
        </p:txBody>
      </p:sp>
    </p:spTree>
    <p:extLst>
      <p:ext uri="{BB962C8B-B14F-4D97-AF65-F5344CB8AC3E}">
        <p14:creationId xmlns:p14="http://schemas.microsoft.com/office/powerpoint/2010/main" val="3870797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1" nodeType="clickEffect">
                                  <p:stCondLst>
                                    <p:cond delay="0"/>
                                  </p:stCondLst>
                                  <p:childTnLst>
                                    <p:animEffect transition="out" filter="fade">
                                      <p:cBhvr>
                                        <p:cTn id="16" dur="500"/>
                                        <p:tgtEl>
                                          <p:spTgt spid="2"/>
                                        </p:tgtEl>
                                      </p:cBhvr>
                                    </p:animEffect>
                                    <p:set>
                                      <p:cBhvr>
                                        <p:cTn id="17" dur="1" fill="hold">
                                          <p:stCondLst>
                                            <p:cond delay="499"/>
                                          </p:stCondLst>
                                        </p:cTn>
                                        <p:tgtEl>
                                          <p:spTgt spid="2"/>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down)">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1" nodeType="clickEffect">
                                  <p:stCondLst>
                                    <p:cond delay="0"/>
                                  </p:stCondLst>
                                  <p:childTnLst>
                                    <p:animEffect transition="out" filter="fade">
                                      <p:cBhvr>
                                        <p:cTn id="26" dur="500"/>
                                        <p:tgtEl>
                                          <p:spTgt spid="3"/>
                                        </p:tgtEl>
                                      </p:cBhvr>
                                    </p:animEffect>
                                    <p:set>
                                      <p:cBhvr>
                                        <p:cTn id="27" dur="1" fill="hold">
                                          <p:stCondLst>
                                            <p:cond delay="499"/>
                                          </p:stCondLst>
                                        </p:cTn>
                                        <p:tgtEl>
                                          <p:spTgt spid="3"/>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wipe(down)">
                                      <p:cBhvr>
                                        <p:cTn id="32" dur="5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1" nodeType="clickEffect">
                                  <p:stCondLst>
                                    <p:cond delay="0"/>
                                  </p:stCondLst>
                                  <p:childTnLst>
                                    <p:animEffect transition="out" filter="fade">
                                      <p:cBhvr>
                                        <p:cTn id="36" dur="500"/>
                                        <p:tgtEl>
                                          <p:spTgt spid="5"/>
                                        </p:tgtEl>
                                      </p:cBhvr>
                                    </p:animEffect>
                                    <p:set>
                                      <p:cBhvr>
                                        <p:cTn id="37" dur="1" fill="hold">
                                          <p:stCondLst>
                                            <p:cond delay="499"/>
                                          </p:stCondLst>
                                        </p:cTn>
                                        <p:tgtEl>
                                          <p:spTgt spid="5"/>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wipe(down)">
                                      <p:cBhvr>
                                        <p:cTn id="42" dur="5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xit" presetSubtype="0" fill="hold" grpId="1" nodeType="clickEffect">
                                  <p:stCondLst>
                                    <p:cond delay="0"/>
                                  </p:stCondLst>
                                  <p:childTnLst>
                                    <p:animEffect transition="out" filter="fade">
                                      <p:cBhvr>
                                        <p:cTn id="46" dur="500"/>
                                        <p:tgtEl>
                                          <p:spTgt spid="6"/>
                                        </p:tgtEl>
                                      </p:cBhvr>
                                    </p:animEffect>
                                    <p:set>
                                      <p:cBhvr>
                                        <p:cTn id="47" dur="1" fill="hold">
                                          <p:stCondLst>
                                            <p:cond delay="499"/>
                                          </p:stCondLst>
                                        </p:cTn>
                                        <p:tgtEl>
                                          <p:spTgt spid="6"/>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7"/>
                                        </p:tgtEl>
                                        <p:attrNameLst>
                                          <p:attrName>style.visibility</p:attrName>
                                        </p:attrNameLst>
                                      </p:cBhvr>
                                      <p:to>
                                        <p:strVal val="visible"/>
                                      </p:to>
                                    </p:set>
                                    <p:animEffect transition="in" filter="wipe(down)">
                                      <p:cBhvr>
                                        <p:cTn id="52" dur="500"/>
                                        <p:tgtEl>
                                          <p:spTgt spid="7"/>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xit" presetSubtype="0" fill="hold" grpId="1" nodeType="clickEffect">
                                  <p:stCondLst>
                                    <p:cond delay="0"/>
                                  </p:stCondLst>
                                  <p:childTnLst>
                                    <p:animEffect transition="out" filter="fade">
                                      <p:cBhvr>
                                        <p:cTn id="56" dur="500"/>
                                        <p:tgtEl>
                                          <p:spTgt spid="7"/>
                                        </p:tgtEl>
                                      </p:cBhvr>
                                    </p:animEffect>
                                    <p:set>
                                      <p:cBhvr>
                                        <p:cTn id="57" dur="1" fill="hold">
                                          <p:stCondLst>
                                            <p:cond delay="499"/>
                                          </p:stCondLst>
                                        </p:cTn>
                                        <p:tgtEl>
                                          <p:spTgt spid="7"/>
                                        </p:tgtEl>
                                        <p:attrNameLst>
                                          <p:attrName>style.visibility</p:attrName>
                                        </p:attrNameLst>
                                      </p:cBhvr>
                                      <p:to>
                                        <p:strVal val="hidden"/>
                                      </p:to>
                                    </p:set>
                                  </p:childTnLst>
                                </p:cTn>
                              </p:par>
                            </p:childTnLst>
                          </p:cTn>
                        </p:par>
                        <p:par>
                          <p:cTn id="58" fill="hold">
                            <p:stCondLst>
                              <p:cond delay="500"/>
                            </p:stCondLst>
                            <p:childTnLst>
                              <p:par>
                                <p:cTn id="59" presetID="22" presetClass="entr" presetSubtype="4" fill="hold" grpId="0" nodeType="afterEffect">
                                  <p:stCondLst>
                                    <p:cond delay="1000"/>
                                  </p:stCondLst>
                                  <p:childTnLst>
                                    <p:set>
                                      <p:cBhvr>
                                        <p:cTn id="60" dur="1" fill="hold">
                                          <p:stCondLst>
                                            <p:cond delay="0"/>
                                          </p:stCondLst>
                                        </p:cTn>
                                        <p:tgtEl>
                                          <p:spTgt spid="8"/>
                                        </p:tgtEl>
                                        <p:attrNameLst>
                                          <p:attrName>style.visibility</p:attrName>
                                        </p:attrNameLst>
                                      </p:cBhvr>
                                      <p:to>
                                        <p:strVal val="visible"/>
                                      </p:to>
                                    </p:set>
                                    <p:animEffect transition="in" filter="wipe(down)">
                                      <p:cBhvr>
                                        <p:cTn id="61" dur="500"/>
                                        <p:tgtEl>
                                          <p:spTgt spid="8"/>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xit" presetSubtype="0" fill="hold" grpId="1" nodeType="clickEffect">
                                  <p:stCondLst>
                                    <p:cond delay="0"/>
                                  </p:stCondLst>
                                  <p:childTnLst>
                                    <p:animEffect transition="out" filter="fade">
                                      <p:cBhvr>
                                        <p:cTn id="65" dur="500"/>
                                        <p:tgtEl>
                                          <p:spTgt spid="8"/>
                                        </p:tgtEl>
                                      </p:cBhvr>
                                    </p:animEffect>
                                    <p:set>
                                      <p:cBhvr>
                                        <p:cTn id="66" dur="1" fill="hold">
                                          <p:stCondLst>
                                            <p:cond delay="499"/>
                                          </p:stCondLst>
                                        </p:cTn>
                                        <p:tgtEl>
                                          <p:spTgt spid="8"/>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22" presetClass="entr" presetSubtype="4" fill="hold" grpId="0" nodeType="clickEffect">
                                  <p:stCondLst>
                                    <p:cond delay="0"/>
                                  </p:stCondLst>
                                  <p:childTnLst>
                                    <p:set>
                                      <p:cBhvr>
                                        <p:cTn id="70" dur="1" fill="hold">
                                          <p:stCondLst>
                                            <p:cond delay="0"/>
                                          </p:stCondLst>
                                        </p:cTn>
                                        <p:tgtEl>
                                          <p:spTgt spid="9"/>
                                        </p:tgtEl>
                                        <p:attrNameLst>
                                          <p:attrName>style.visibility</p:attrName>
                                        </p:attrNameLst>
                                      </p:cBhvr>
                                      <p:to>
                                        <p:strVal val="visible"/>
                                      </p:to>
                                    </p:set>
                                    <p:animEffect transition="in" filter="wipe(down)">
                                      <p:cBhvr>
                                        <p:cTn id="71" dur="500"/>
                                        <p:tgtEl>
                                          <p:spTgt spid="9"/>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xit" presetSubtype="0" fill="hold" grpId="1" nodeType="clickEffect">
                                  <p:stCondLst>
                                    <p:cond delay="0"/>
                                  </p:stCondLst>
                                  <p:childTnLst>
                                    <p:animEffect transition="out" filter="fade">
                                      <p:cBhvr>
                                        <p:cTn id="75" dur="500"/>
                                        <p:tgtEl>
                                          <p:spTgt spid="9"/>
                                        </p:tgtEl>
                                      </p:cBhvr>
                                    </p:animEffect>
                                    <p:set>
                                      <p:cBhvr>
                                        <p:cTn id="76" dur="1" fill="hold">
                                          <p:stCondLst>
                                            <p:cond delay="499"/>
                                          </p:stCondLst>
                                        </p:cTn>
                                        <p:tgtEl>
                                          <p:spTgt spid="9"/>
                                        </p:tgtEl>
                                        <p:attrNameLst>
                                          <p:attrName>style.visibility</p:attrName>
                                        </p:attrNameLst>
                                      </p:cBhvr>
                                      <p:to>
                                        <p:strVal val="hidden"/>
                                      </p:to>
                                    </p:set>
                                  </p:childTnLst>
                                </p:cTn>
                              </p:par>
                            </p:childTnLst>
                          </p:cTn>
                        </p:par>
                      </p:childTnLst>
                    </p:cTn>
                  </p:par>
                  <p:par>
                    <p:cTn id="77" fill="hold">
                      <p:stCondLst>
                        <p:cond delay="indefinite"/>
                      </p:stCondLst>
                      <p:childTnLst>
                        <p:par>
                          <p:cTn id="78" fill="hold">
                            <p:stCondLst>
                              <p:cond delay="0"/>
                            </p:stCondLst>
                            <p:childTnLst>
                              <p:par>
                                <p:cTn id="79" presetID="22" presetClass="entr" presetSubtype="4" fill="hold" grpId="0" nodeType="clickEffect">
                                  <p:stCondLst>
                                    <p:cond delay="0"/>
                                  </p:stCondLst>
                                  <p:childTnLst>
                                    <p:set>
                                      <p:cBhvr>
                                        <p:cTn id="80" dur="1" fill="hold">
                                          <p:stCondLst>
                                            <p:cond delay="0"/>
                                          </p:stCondLst>
                                        </p:cTn>
                                        <p:tgtEl>
                                          <p:spTgt spid="10"/>
                                        </p:tgtEl>
                                        <p:attrNameLst>
                                          <p:attrName>style.visibility</p:attrName>
                                        </p:attrNameLst>
                                      </p:cBhvr>
                                      <p:to>
                                        <p:strVal val="visible"/>
                                      </p:to>
                                    </p:set>
                                    <p:animEffect transition="in" filter="wipe(down)">
                                      <p:cBhvr>
                                        <p:cTn id="81" dur="500"/>
                                        <p:tgtEl>
                                          <p:spTgt spid="10"/>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xit" presetSubtype="0" fill="hold" grpId="1" nodeType="clickEffect">
                                  <p:stCondLst>
                                    <p:cond delay="0"/>
                                  </p:stCondLst>
                                  <p:childTnLst>
                                    <p:animEffect transition="out" filter="fade">
                                      <p:cBhvr>
                                        <p:cTn id="85" dur="500"/>
                                        <p:tgtEl>
                                          <p:spTgt spid="10"/>
                                        </p:tgtEl>
                                      </p:cBhvr>
                                    </p:animEffect>
                                    <p:set>
                                      <p:cBhvr>
                                        <p:cTn id="86" dur="1" fill="hold">
                                          <p:stCondLst>
                                            <p:cond delay="499"/>
                                          </p:stCondLst>
                                        </p:cTn>
                                        <p:tgtEl>
                                          <p:spTgt spid="10"/>
                                        </p:tgtEl>
                                        <p:attrNameLst>
                                          <p:attrName>style.visibility</p:attrName>
                                        </p:attrNameLst>
                                      </p:cBhvr>
                                      <p:to>
                                        <p:strVal val="hidden"/>
                                      </p:to>
                                    </p:set>
                                  </p:childTnLst>
                                </p:cTn>
                              </p:par>
                            </p:childTnLst>
                          </p:cTn>
                        </p:par>
                      </p:childTnLst>
                    </p:cTn>
                  </p:par>
                  <p:par>
                    <p:cTn id="87" fill="hold">
                      <p:stCondLst>
                        <p:cond delay="indefinite"/>
                      </p:stCondLst>
                      <p:childTnLst>
                        <p:par>
                          <p:cTn id="88" fill="hold">
                            <p:stCondLst>
                              <p:cond delay="0"/>
                            </p:stCondLst>
                            <p:childTnLst>
                              <p:par>
                                <p:cTn id="89" presetID="22" presetClass="entr" presetSubtype="4" fill="hold" grpId="0" nodeType="clickEffect">
                                  <p:stCondLst>
                                    <p:cond delay="0"/>
                                  </p:stCondLst>
                                  <p:childTnLst>
                                    <p:set>
                                      <p:cBhvr>
                                        <p:cTn id="90" dur="1" fill="hold">
                                          <p:stCondLst>
                                            <p:cond delay="0"/>
                                          </p:stCondLst>
                                        </p:cTn>
                                        <p:tgtEl>
                                          <p:spTgt spid="13"/>
                                        </p:tgtEl>
                                        <p:attrNameLst>
                                          <p:attrName>style.visibility</p:attrName>
                                        </p:attrNameLst>
                                      </p:cBhvr>
                                      <p:to>
                                        <p:strVal val="visible"/>
                                      </p:to>
                                    </p:set>
                                    <p:animEffect transition="in" filter="wipe(down)">
                                      <p:cBhvr>
                                        <p:cTn id="91" dur="500"/>
                                        <p:tgtEl>
                                          <p:spTgt spid="13"/>
                                        </p:tgtEl>
                                      </p:cBhvr>
                                    </p:animEffect>
                                  </p:childTnLst>
                                </p:cTn>
                              </p:par>
                            </p:childTnLst>
                          </p:cTn>
                        </p:par>
                      </p:childTnLst>
                    </p:cTn>
                  </p:par>
                  <p:par>
                    <p:cTn id="92" fill="hold">
                      <p:stCondLst>
                        <p:cond delay="indefinite"/>
                      </p:stCondLst>
                      <p:childTnLst>
                        <p:par>
                          <p:cTn id="93" fill="hold">
                            <p:stCondLst>
                              <p:cond delay="0"/>
                            </p:stCondLst>
                            <p:childTnLst>
                              <p:par>
                                <p:cTn id="94" presetID="10" presetClass="exit" presetSubtype="0" fill="hold" grpId="1" nodeType="clickEffect">
                                  <p:stCondLst>
                                    <p:cond delay="0"/>
                                  </p:stCondLst>
                                  <p:childTnLst>
                                    <p:animEffect transition="out" filter="fade">
                                      <p:cBhvr>
                                        <p:cTn id="95" dur="500"/>
                                        <p:tgtEl>
                                          <p:spTgt spid="13"/>
                                        </p:tgtEl>
                                      </p:cBhvr>
                                    </p:animEffect>
                                    <p:set>
                                      <p:cBhvr>
                                        <p:cTn id="96" dur="1" fill="hold">
                                          <p:stCondLst>
                                            <p:cond delay="499"/>
                                          </p:stCondLst>
                                        </p:cTn>
                                        <p:tgtEl>
                                          <p:spTgt spid="13"/>
                                        </p:tgtEl>
                                        <p:attrNameLst>
                                          <p:attrName>style.visibility</p:attrName>
                                        </p:attrNameLst>
                                      </p:cBhvr>
                                      <p:to>
                                        <p:strVal val="hidden"/>
                                      </p:to>
                                    </p:set>
                                  </p:childTnLst>
                                </p:cTn>
                              </p:par>
                            </p:childTnLst>
                          </p:cTn>
                        </p:par>
                        <p:par>
                          <p:cTn id="97" fill="hold">
                            <p:stCondLst>
                              <p:cond delay="500"/>
                            </p:stCondLst>
                            <p:childTnLst>
                              <p:par>
                                <p:cTn id="98" presetID="22" presetClass="entr" presetSubtype="4" fill="hold" grpId="0" nodeType="afterEffect">
                                  <p:stCondLst>
                                    <p:cond delay="0"/>
                                  </p:stCondLst>
                                  <p:childTnLst>
                                    <p:set>
                                      <p:cBhvr>
                                        <p:cTn id="99" dur="1" fill="hold">
                                          <p:stCondLst>
                                            <p:cond delay="0"/>
                                          </p:stCondLst>
                                        </p:cTn>
                                        <p:tgtEl>
                                          <p:spTgt spid="11"/>
                                        </p:tgtEl>
                                        <p:attrNameLst>
                                          <p:attrName>style.visibility</p:attrName>
                                        </p:attrNameLst>
                                      </p:cBhvr>
                                      <p:to>
                                        <p:strVal val="visible"/>
                                      </p:to>
                                    </p:set>
                                    <p:animEffect transition="in" filter="wipe(down)">
                                      <p:cBhvr>
                                        <p:cTn id="100" dur="500"/>
                                        <p:tgtEl>
                                          <p:spTgt spid="11"/>
                                        </p:tgtEl>
                                      </p:cBhvr>
                                    </p:animEffect>
                                  </p:childTnLst>
                                </p:cTn>
                              </p:par>
                            </p:childTnLst>
                          </p:cTn>
                        </p:par>
                      </p:childTnLst>
                    </p:cTn>
                  </p:par>
                  <p:par>
                    <p:cTn id="101" fill="hold">
                      <p:stCondLst>
                        <p:cond delay="indefinite"/>
                      </p:stCondLst>
                      <p:childTnLst>
                        <p:par>
                          <p:cTn id="102" fill="hold">
                            <p:stCondLst>
                              <p:cond delay="0"/>
                            </p:stCondLst>
                            <p:childTnLst>
                              <p:par>
                                <p:cTn id="103" presetID="10" presetClass="exit" presetSubtype="0" fill="hold" grpId="1" nodeType="clickEffect">
                                  <p:stCondLst>
                                    <p:cond delay="0"/>
                                  </p:stCondLst>
                                  <p:childTnLst>
                                    <p:animEffect transition="out" filter="fade">
                                      <p:cBhvr>
                                        <p:cTn id="104" dur="500"/>
                                        <p:tgtEl>
                                          <p:spTgt spid="11"/>
                                        </p:tgtEl>
                                      </p:cBhvr>
                                    </p:animEffect>
                                    <p:set>
                                      <p:cBhvr>
                                        <p:cTn id="105" dur="1" fill="hold">
                                          <p:stCondLst>
                                            <p:cond delay="499"/>
                                          </p:stCondLst>
                                        </p:cTn>
                                        <p:tgtEl>
                                          <p:spTgt spid="11"/>
                                        </p:tgtEl>
                                        <p:attrNameLst>
                                          <p:attrName>style.visibility</p:attrName>
                                        </p:attrNameLst>
                                      </p:cBhvr>
                                      <p:to>
                                        <p:strVal val="hidden"/>
                                      </p:to>
                                    </p:set>
                                  </p:childTnLst>
                                </p:cTn>
                              </p:par>
                            </p:childTnLst>
                          </p:cTn>
                        </p:par>
                      </p:childTnLst>
                    </p:cTn>
                  </p:par>
                  <p:par>
                    <p:cTn id="106" fill="hold">
                      <p:stCondLst>
                        <p:cond delay="indefinite"/>
                      </p:stCondLst>
                      <p:childTnLst>
                        <p:par>
                          <p:cTn id="107" fill="hold">
                            <p:stCondLst>
                              <p:cond delay="0"/>
                            </p:stCondLst>
                            <p:childTnLst>
                              <p:par>
                                <p:cTn id="108" presetID="22" presetClass="entr" presetSubtype="4" fill="hold" grpId="0" nodeType="clickEffect">
                                  <p:stCondLst>
                                    <p:cond delay="0"/>
                                  </p:stCondLst>
                                  <p:childTnLst>
                                    <p:set>
                                      <p:cBhvr>
                                        <p:cTn id="109" dur="1" fill="hold">
                                          <p:stCondLst>
                                            <p:cond delay="0"/>
                                          </p:stCondLst>
                                        </p:cTn>
                                        <p:tgtEl>
                                          <p:spTgt spid="12"/>
                                        </p:tgtEl>
                                        <p:attrNameLst>
                                          <p:attrName>style.visibility</p:attrName>
                                        </p:attrNameLst>
                                      </p:cBhvr>
                                      <p:to>
                                        <p:strVal val="visible"/>
                                      </p:to>
                                    </p:set>
                                    <p:animEffect transition="in" filter="wipe(down)">
                                      <p:cBhvr>
                                        <p:cTn id="110" dur="500"/>
                                        <p:tgtEl>
                                          <p:spTgt spid="12"/>
                                        </p:tgtEl>
                                      </p:cBhvr>
                                    </p:animEffect>
                                  </p:childTnLst>
                                </p:cTn>
                              </p:par>
                            </p:childTnLst>
                          </p:cTn>
                        </p:par>
                      </p:childTnLst>
                    </p:cTn>
                  </p:par>
                  <p:par>
                    <p:cTn id="111" fill="hold">
                      <p:stCondLst>
                        <p:cond delay="indefinite"/>
                      </p:stCondLst>
                      <p:childTnLst>
                        <p:par>
                          <p:cTn id="112" fill="hold">
                            <p:stCondLst>
                              <p:cond delay="0"/>
                            </p:stCondLst>
                            <p:childTnLst>
                              <p:par>
                                <p:cTn id="113" presetID="10" presetClass="exit" presetSubtype="0" fill="hold" grpId="1" nodeType="clickEffect">
                                  <p:stCondLst>
                                    <p:cond delay="0"/>
                                  </p:stCondLst>
                                  <p:childTnLst>
                                    <p:animEffect transition="out" filter="fade">
                                      <p:cBhvr>
                                        <p:cTn id="114" dur="500"/>
                                        <p:tgtEl>
                                          <p:spTgt spid="12"/>
                                        </p:tgtEl>
                                      </p:cBhvr>
                                    </p:animEffect>
                                    <p:set>
                                      <p:cBhvr>
                                        <p:cTn id="115" dur="1" fill="hold">
                                          <p:stCondLst>
                                            <p:cond delay="499"/>
                                          </p:stCondLst>
                                        </p:cTn>
                                        <p:tgtEl>
                                          <p:spTgt spid="12"/>
                                        </p:tgtEl>
                                        <p:attrNameLst>
                                          <p:attrName>style.visibility</p:attrName>
                                        </p:attrNameLst>
                                      </p:cBhvr>
                                      <p:to>
                                        <p:strVal val="hidden"/>
                                      </p:to>
                                    </p:set>
                                  </p:childTnLst>
                                </p:cTn>
                              </p:par>
                            </p:childTnLst>
                          </p:cTn>
                        </p:par>
                      </p:childTnLst>
                    </p:cTn>
                  </p:par>
                  <p:par>
                    <p:cTn id="116" fill="hold">
                      <p:stCondLst>
                        <p:cond delay="indefinite"/>
                      </p:stCondLst>
                      <p:childTnLst>
                        <p:par>
                          <p:cTn id="117" fill="hold">
                            <p:stCondLst>
                              <p:cond delay="0"/>
                            </p:stCondLst>
                            <p:childTnLst>
                              <p:par>
                                <p:cTn id="118" presetID="22" presetClass="entr" presetSubtype="4" fill="hold" grpId="0" nodeType="clickEffect">
                                  <p:stCondLst>
                                    <p:cond delay="0"/>
                                  </p:stCondLst>
                                  <p:childTnLst>
                                    <p:set>
                                      <p:cBhvr>
                                        <p:cTn id="119" dur="1" fill="hold">
                                          <p:stCondLst>
                                            <p:cond delay="0"/>
                                          </p:stCondLst>
                                        </p:cTn>
                                        <p:tgtEl>
                                          <p:spTgt spid="14"/>
                                        </p:tgtEl>
                                        <p:attrNameLst>
                                          <p:attrName>style.visibility</p:attrName>
                                        </p:attrNameLst>
                                      </p:cBhvr>
                                      <p:to>
                                        <p:strVal val="visible"/>
                                      </p:to>
                                    </p:set>
                                    <p:animEffect transition="in" filter="wipe(down)">
                                      <p:cBhvr>
                                        <p:cTn id="120" dur="500"/>
                                        <p:tgtEl>
                                          <p:spTgt spid="14"/>
                                        </p:tgtEl>
                                      </p:cBhvr>
                                    </p:animEffect>
                                  </p:childTnLst>
                                </p:cTn>
                              </p:par>
                            </p:childTnLst>
                          </p:cTn>
                        </p:par>
                      </p:childTnLst>
                    </p:cTn>
                  </p:par>
                  <p:par>
                    <p:cTn id="121" fill="hold">
                      <p:stCondLst>
                        <p:cond delay="indefinite"/>
                      </p:stCondLst>
                      <p:childTnLst>
                        <p:par>
                          <p:cTn id="122" fill="hold">
                            <p:stCondLst>
                              <p:cond delay="0"/>
                            </p:stCondLst>
                            <p:childTnLst>
                              <p:par>
                                <p:cTn id="123" presetID="10" presetClass="exit" presetSubtype="0" fill="hold" grpId="1" nodeType="clickEffect">
                                  <p:stCondLst>
                                    <p:cond delay="0"/>
                                  </p:stCondLst>
                                  <p:childTnLst>
                                    <p:animEffect transition="out" filter="fade">
                                      <p:cBhvr>
                                        <p:cTn id="124" dur="500"/>
                                        <p:tgtEl>
                                          <p:spTgt spid="14"/>
                                        </p:tgtEl>
                                      </p:cBhvr>
                                    </p:animEffect>
                                    <p:set>
                                      <p:cBhvr>
                                        <p:cTn id="125" dur="1" fill="hold">
                                          <p:stCondLst>
                                            <p:cond delay="4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4" grpId="1" animBg="1"/>
      <p:bldP spid="13" grpId="0" animBg="1"/>
      <p:bldP spid="13" grpId="1" animBg="1"/>
      <p:bldP spid="12" grpId="0" animBg="1"/>
      <p:bldP spid="12" grpId="1" animBg="1"/>
      <p:bldP spid="10" grpId="0" animBg="1"/>
      <p:bldP spid="10" grpId="1" animBg="1"/>
      <p:bldP spid="11" grpId="0" animBg="1"/>
      <p:bldP spid="11" grpId="1" animBg="1"/>
      <p:bldP spid="9" grpId="0" animBg="1"/>
      <p:bldP spid="9" grpId="1" animBg="1"/>
      <p:bldP spid="8" grpId="0" animBg="1"/>
      <p:bldP spid="8" grpId="1" animBg="1"/>
      <p:bldP spid="7" grpId="0" animBg="1"/>
      <p:bldP spid="7" grpId="1" animBg="1"/>
      <p:bldP spid="6" grpId="0" animBg="1"/>
      <p:bldP spid="6" grpId="1" animBg="1"/>
      <p:bldP spid="5" grpId="0" animBg="1"/>
      <p:bldP spid="5" grpId="1" animBg="1"/>
      <p:bldP spid="3" grpId="0" animBg="1"/>
      <p:bldP spid="3" grpId="1" animBg="1"/>
      <p:bldP spid="2" grpId="0" animBg="1"/>
      <p:bldP spid="2"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pattFill prst="ltUpDiag">
          <a:fgClr>
            <a:schemeClr val="accent5">
              <a:lumMod val="40000"/>
              <a:lumOff val="60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093435203"/>
              </p:ext>
            </p:extLst>
          </p:nvPr>
        </p:nvGraphicFramePr>
        <p:xfrm>
          <a:off x="179512" y="908720"/>
          <a:ext cx="8784976" cy="5059680"/>
        </p:xfrm>
        <a:graphic>
          <a:graphicData uri="http://schemas.openxmlformats.org/drawingml/2006/table">
            <a:tbl>
              <a:tblPr firstRow="1" bandRow="1">
                <a:tableStyleId>{7DF18680-E054-41AD-8BC1-D1AEF772440D}</a:tableStyleId>
              </a:tblPr>
              <a:tblGrid>
                <a:gridCol w="8784976"/>
              </a:tblGrid>
              <a:tr h="324000">
                <a:tc>
                  <a:txBody>
                    <a:bodyPr/>
                    <a:lstStyle/>
                    <a:p>
                      <a:pPr algn="ctr"/>
                      <a:r>
                        <a:rPr lang="ru-RU" sz="1600" b="1" dirty="0" smtClean="0">
                          <a:solidFill>
                            <a:schemeClr val="tx1"/>
                          </a:solidFill>
                        </a:rPr>
                        <a:t>Ин. 15 гл.</a:t>
                      </a:r>
                      <a:endParaRPr lang="ru-RU" sz="1600" b="1" dirty="0">
                        <a:solidFill>
                          <a:schemeClr val="tx1"/>
                        </a:solidFill>
                      </a:endParaRPr>
                    </a:p>
                  </a:txBody>
                  <a:tcPr/>
                </a:tc>
              </a:tr>
              <a:tr h="370840">
                <a:tc>
                  <a:txBody>
                    <a:bodyPr/>
                    <a:lstStyle/>
                    <a:p>
                      <a:r>
                        <a:rPr lang="ru-RU" sz="1600" b="1" dirty="0" smtClean="0">
                          <a:solidFill>
                            <a:schemeClr val="tx1"/>
                          </a:solidFill>
                        </a:rPr>
                        <a:t>1. Я </a:t>
                      </a:r>
                      <a:r>
                        <a:rPr lang="ru-RU" sz="1600" b="1" dirty="0" err="1" smtClean="0">
                          <a:solidFill>
                            <a:schemeClr val="tx1"/>
                          </a:solidFill>
                        </a:rPr>
                        <a:t>есмь</a:t>
                      </a:r>
                      <a:r>
                        <a:rPr lang="ru-RU" sz="1600" b="1" dirty="0" smtClean="0">
                          <a:solidFill>
                            <a:schemeClr val="tx1"/>
                          </a:solidFill>
                        </a:rPr>
                        <a:t> истинная виноградная лоза, а Отец Мой — виноградарь. </a:t>
                      </a:r>
                    </a:p>
                    <a:p>
                      <a:r>
                        <a:rPr lang="ru-RU" sz="1600" b="1" dirty="0" smtClean="0">
                          <a:solidFill>
                            <a:schemeClr val="tx1"/>
                          </a:solidFill>
                        </a:rPr>
                        <a:t>2. Всякую у Меня ветвь, не приносящую плода, Он отсекает; и всякую, приносящую плод, очищает, чтобы более принесла плода. </a:t>
                      </a:r>
                    </a:p>
                    <a:p>
                      <a:r>
                        <a:rPr lang="ru-RU" sz="1600" b="1" dirty="0" smtClean="0">
                          <a:solidFill>
                            <a:schemeClr val="tx1"/>
                          </a:solidFill>
                        </a:rPr>
                        <a:t>3. Вы уже очищены через слово, которое Я проповедал вам. </a:t>
                      </a:r>
                    </a:p>
                    <a:p>
                      <a:r>
                        <a:rPr lang="ru-RU" sz="1600" b="1" dirty="0" smtClean="0">
                          <a:solidFill>
                            <a:schemeClr val="tx1"/>
                          </a:solidFill>
                        </a:rPr>
                        <a:t>4. Пребудьте во Мне, и Я в вас. Как ветвь не может приносить плода сама собою, если не будет на лозе: так и вы, если не будете во Мне. </a:t>
                      </a:r>
                    </a:p>
                    <a:p>
                      <a:r>
                        <a:rPr lang="ru-RU" sz="1600" b="1" dirty="0" smtClean="0">
                          <a:solidFill>
                            <a:schemeClr val="tx1"/>
                          </a:solidFill>
                        </a:rPr>
                        <a:t>5. Я </a:t>
                      </a:r>
                      <a:r>
                        <a:rPr lang="ru-RU" sz="1600" b="1" dirty="0" err="1" smtClean="0">
                          <a:solidFill>
                            <a:schemeClr val="tx1"/>
                          </a:solidFill>
                        </a:rPr>
                        <a:t>есмь</a:t>
                      </a:r>
                      <a:r>
                        <a:rPr lang="ru-RU" sz="1600" b="1" dirty="0" smtClean="0">
                          <a:solidFill>
                            <a:schemeClr val="tx1"/>
                          </a:solidFill>
                        </a:rPr>
                        <a:t> лоза, а вы ветви; кто пребывает во Мне, и Я в нем, тот приносит много плода; ибо без Меня не можете делать ничего. </a:t>
                      </a:r>
                    </a:p>
                    <a:p>
                      <a:r>
                        <a:rPr lang="ru-RU" sz="1600" b="1" dirty="0" smtClean="0">
                          <a:solidFill>
                            <a:schemeClr val="tx1"/>
                          </a:solidFill>
                        </a:rPr>
                        <a:t>6. Кто не пребудет во Мне, извергнется вон, как ветвь, и засохнет; а такие ветви собирают и бросают в огонь, и они сгорают. </a:t>
                      </a:r>
                    </a:p>
                    <a:p>
                      <a:r>
                        <a:rPr lang="ru-RU" sz="1600" b="1" dirty="0" smtClean="0">
                          <a:solidFill>
                            <a:schemeClr val="tx1"/>
                          </a:solidFill>
                        </a:rPr>
                        <a:t>7. Если пребудете во Мне и слова Мои в вас пребудут, то, чего ни пожелаете, просите, и будет вам. </a:t>
                      </a:r>
                    </a:p>
                    <a:p>
                      <a:r>
                        <a:rPr lang="ru-RU" sz="1600" b="1" dirty="0" smtClean="0">
                          <a:solidFill>
                            <a:schemeClr val="tx1"/>
                          </a:solidFill>
                        </a:rPr>
                        <a:t>8. Тем прославится Отец Мой, если вы принесете много плода и будете Моими учениками. </a:t>
                      </a:r>
                    </a:p>
                    <a:p>
                      <a:r>
                        <a:rPr lang="ru-RU" sz="1600" b="1" dirty="0" smtClean="0">
                          <a:solidFill>
                            <a:schemeClr val="tx1"/>
                          </a:solidFill>
                        </a:rPr>
                        <a:t>9. Как возлюбил Меня Отец, и Я возлюбил вас; пребудьте в любви Моей. </a:t>
                      </a:r>
                    </a:p>
                    <a:p>
                      <a:r>
                        <a:rPr lang="ru-RU" sz="1600" b="1" dirty="0" smtClean="0">
                          <a:solidFill>
                            <a:schemeClr val="tx1"/>
                          </a:solidFill>
                        </a:rPr>
                        <a:t>10. Если заповеди Мои соблюдете, пребудете в любви Моей, как и Я соблюл заповеди Отца Моего и пребываю в Его любви. </a:t>
                      </a:r>
                    </a:p>
                    <a:p>
                      <a:r>
                        <a:rPr lang="ru-RU" sz="1600" b="1" dirty="0" smtClean="0">
                          <a:solidFill>
                            <a:schemeClr val="tx1"/>
                          </a:solidFill>
                        </a:rPr>
                        <a:t>11. Сие сказал Я вам, да радость Моя в вас пребудет и радость ваша будет совершенна. </a:t>
                      </a:r>
                    </a:p>
                    <a:p>
                      <a:r>
                        <a:rPr lang="ru-RU" sz="1600" b="1" dirty="0" smtClean="0">
                          <a:solidFill>
                            <a:schemeClr val="tx1"/>
                          </a:solidFill>
                        </a:rPr>
                        <a:t>12. Сия есть заповедь Моя, да любите друг друга, как Я возлюбил вас. </a:t>
                      </a:r>
                    </a:p>
                    <a:p>
                      <a:r>
                        <a:rPr lang="ru-RU" sz="1600" b="1" dirty="0" smtClean="0">
                          <a:solidFill>
                            <a:schemeClr val="tx1"/>
                          </a:solidFill>
                        </a:rPr>
                        <a:t>13. Нет больше той любви, как если кто положит душу свою за друзей своих. </a:t>
                      </a:r>
                    </a:p>
                  </a:txBody>
                  <a:tcPr/>
                </a:tc>
              </a:tr>
            </a:tbl>
          </a:graphicData>
        </a:graphic>
      </p:graphicFrame>
      <p:sp>
        <p:nvSpPr>
          <p:cNvPr id="11" name="Скругленный прямоугольник 10"/>
          <p:cNvSpPr/>
          <p:nvPr/>
        </p:nvSpPr>
        <p:spPr>
          <a:xfrm>
            <a:off x="179512" y="5121188"/>
            <a:ext cx="8784976" cy="540060"/>
          </a:xfrm>
          <a:prstGeom prst="roundRect">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любит Его тот, кто соблюдает заповеди Его. Всем этим Он показывает, что они будут в безопасности тогда, когда будут вести чистую жизнь.</a:t>
            </a:r>
            <a:r>
              <a:rPr lang="ru-RU" sz="1600" b="1" i="1" dirty="0" smtClean="0">
                <a:solidFill>
                  <a:schemeClr val="tx1"/>
                </a:solidFill>
              </a:rPr>
              <a:t>».</a:t>
            </a:r>
            <a:endParaRPr lang="ru-RU" sz="1600" b="1" i="1" dirty="0">
              <a:solidFill>
                <a:schemeClr val="tx1"/>
              </a:solidFill>
            </a:endParaRPr>
          </a:p>
        </p:txBody>
      </p:sp>
      <p:sp>
        <p:nvSpPr>
          <p:cNvPr id="10" name="Скругленный прямоугольник 9"/>
          <p:cNvSpPr/>
          <p:nvPr/>
        </p:nvSpPr>
        <p:spPr>
          <a:xfrm>
            <a:off x="179512" y="4581128"/>
            <a:ext cx="8964488" cy="1080120"/>
          </a:xfrm>
          <a:prstGeom prst="roundRect">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smtClean="0">
                <a:solidFill>
                  <a:schemeClr val="tx1"/>
                </a:solidFill>
              </a:rPr>
              <a:t>«</a:t>
            </a:r>
            <a:r>
              <a:rPr lang="ru-RU" sz="1600" b="1" i="1" dirty="0">
                <a:solidFill>
                  <a:schemeClr val="tx1"/>
                </a:solidFill>
              </a:rPr>
              <a:t>Славу Бога и Отца составляет достоинство учеников Сына Его. Ибо, когда светил пред человеками свет апостолов, тогда прославляли и Отца Небесного (Мф. 5, 14-16).Плод апостолов суть и те народы, которые их учением приведены к вере и стали прославлять </a:t>
            </a:r>
            <a:r>
              <a:rPr lang="ru-RU" sz="1600" b="1" i="1" dirty="0" smtClean="0">
                <a:solidFill>
                  <a:schemeClr val="tx1"/>
                </a:solidFill>
              </a:rPr>
              <a:t>Бога».</a:t>
            </a:r>
            <a:endParaRPr lang="ru-RU" sz="1600" b="1" i="1" dirty="0">
              <a:solidFill>
                <a:schemeClr val="tx1"/>
              </a:solidFill>
            </a:endParaRPr>
          </a:p>
        </p:txBody>
      </p:sp>
      <p:sp>
        <p:nvSpPr>
          <p:cNvPr id="9" name="Скругленный прямоугольник 8"/>
          <p:cNvSpPr/>
          <p:nvPr/>
        </p:nvSpPr>
        <p:spPr>
          <a:xfrm>
            <a:off x="179512" y="5373216"/>
            <a:ext cx="8784976" cy="1368152"/>
          </a:xfrm>
          <a:prstGeom prst="roundRect">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Господь обещает ученикам, что если они пребудут в постоянном духовном общении с Ним, всякая молитва их, конечно, сообразная с волей Божией, будет исполнена. Но для этого необходима им пребывать постоянно в любви Христовой и исполнять заповеди Его. Выражением же пребывания учеников в любви Христовой служит их взаимная любовь друг к другу, которая должна простираться до готовности отдать жизнь свою за ближнего</a:t>
            </a:r>
            <a:r>
              <a:rPr lang="ru-RU" sz="1600" b="1" i="1" dirty="0" smtClean="0">
                <a:solidFill>
                  <a:schemeClr val="tx1"/>
                </a:solidFill>
              </a:rPr>
              <a:t>».</a:t>
            </a:r>
            <a:endParaRPr lang="ru-RU" sz="1600" b="1" i="1" dirty="0">
              <a:solidFill>
                <a:schemeClr val="tx1"/>
              </a:solidFill>
            </a:endParaRPr>
          </a:p>
        </p:txBody>
      </p:sp>
      <p:sp>
        <p:nvSpPr>
          <p:cNvPr id="8" name="Скругленный прямоугольник 7"/>
          <p:cNvSpPr/>
          <p:nvPr/>
        </p:nvSpPr>
        <p:spPr>
          <a:xfrm>
            <a:off x="251520" y="3789040"/>
            <a:ext cx="8712968" cy="1296144"/>
          </a:xfrm>
          <a:prstGeom prst="roundRect">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Ветви, не приносящие плода, «собирают и бросают в огонь, и </a:t>
            </a:r>
            <a:r>
              <a:rPr lang="ru-RU" sz="1600" b="1" i="1" dirty="0" err="1">
                <a:solidFill>
                  <a:schemeClr val="tx1"/>
                </a:solidFill>
              </a:rPr>
              <a:t>оне</a:t>
            </a:r>
            <a:r>
              <a:rPr lang="ru-RU" sz="1600" b="1" i="1" dirty="0">
                <a:solidFill>
                  <a:schemeClr val="tx1"/>
                </a:solidFill>
              </a:rPr>
              <a:t> сгорают». Время, когда говорил это Господь, было временем очистки виноградных садов и, может быть, перед глазами Господа и учеников были огни, на которых горели сухие ветви виноградных лоз. Это был выразительный образ духовно-засохших людей, которым в будущей жизни уготован огнь </a:t>
            </a:r>
            <a:r>
              <a:rPr lang="ru-RU" sz="1600" b="1" i="1" dirty="0" err="1" smtClean="0">
                <a:solidFill>
                  <a:schemeClr val="tx1"/>
                </a:solidFill>
              </a:rPr>
              <a:t>геенский</a:t>
            </a:r>
            <a:r>
              <a:rPr lang="ru-RU" sz="1600" b="1" i="1" dirty="0" smtClean="0">
                <a:solidFill>
                  <a:schemeClr val="tx1"/>
                </a:solidFill>
              </a:rPr>
              <a:t>».</a:t>
            </a:r>
            <a:endParaRPr lang="ru-RU" sz="1600" b="1" i="1" dirty="0">
              <a:solidFill>
                <a:schemeClr val="tx1"/>
              </a:solidFill>
            </a:endParaRPr>
          </a:p>
        </p:txBody>
      </p:sp>
      <p:sp>
        <p:nvSpPr>
          <p:cNvPr id="7" name="Скругленный прямоугольник 6"/>
          <p:cNvSpPr/>
          <p:nvPr/>
        </p:nvSpPr>
        <p:spPr>
          <a:xfrm>
            <a:off x="179512" y="2348880"/>
            <a:ext cx="8784976" cy="1944216"/>
          </a:xfrm>
          <a:prstGeom prst="roundRect">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«Всякий </a:t>
            </a:r>
            <a:r>
              <a:rPr lang="ru-RU" sz="1600" b="1" i="1" dirty="0">
                <a:solidFill>
                  <a:schemeClr val="tx1"/>
                </a:solidFill>
              </a:rPr>
              <a:t>человек, который чрез веру стал частью корня, соединился с Господом и </a:t>
            </a:r>
            <a:r>
              <a:rPr lang="ru-RU" sz="1600" b="1" i="1" dirty="0" err="1">
                <a:solidFill>
                  <a:schemeClr val="tx1"/>
                </a:solidFill>
              </a:rPr>
              <a:t>соделался</a:t>
            </a:r>
            <a:r>
              <a:rPr lang="ru-RU" sz="1600" b="1" i="1" dirty="0">
                <a:solidFill>
                  <a:schemeClr val="tx1"/>
                </a:solidFill>
              </a:rPr>
              <a:t> </a:t>
            </a:r>
            <a:r>
              <a:rPr lang="ru-RU" sz="1600" b="1" i="1" dirty="0" err="1">
                <a:solidFill>
                  <a:schemeClr val="tx1"/>
                </a:solidFill>
              </a:rPr>
              <a:t>стелесником</a:t>
            </a:r>
            <a:r>
              <a:rPr lang="ru-RU" sz="1600" b="1" i="1" dirty="0">
                <a:solidFill>
                  <a:schemeClr val="tx1"/>
                </a:solidFill>
              </a:rPr>
              <a:t> Ему, должен и плод приносить, то есть вести жизнь добродетельную, так что если кто-нибудь имеет только голословное исповедание веры, а не приносит плода чрез соблюдение заповедей, тот делается </a:t>
            </a:r>
            <a:r>
              <a:rPr lang="ru-RU" sz="1600" b="1" i="1" dirty="0" err="1">
                <a:solidFill>
                  <a:schemeClr val="tx1"/>
                </a:solidFill>
              </a:rPr>
              <a:t>ветвию</a:t>
            </a:r>
            <a:r>
              <a:rPr lang="ru-RU" sz="1600" b="1" i="1" dirty="0">
                <a:solidFill>
                  <a:schemeClr val="tx1"/>
                </a:solidFill>
              </a:rPr>
              <a:t> мертвою; ибо «вера без дел мертва» (</a:t>
            </a:r>
            <a:r>
              <a:rPr lang="ru-RU" sz="1600" b="1" i="1" dirty="0" err="1">
                <a:solidFill>
                  <a:schemeClr val="tx1"/>
                </a:solidFill>
              </a:rPr>
              <a:t>Иак</a:t>
            </a:r>
            <a:r>
              <a:rPr lang="ru-RU" sz="1600" b="1" i="1" dirty="0">
                <a:solidFill>
                  <a:schemeClr val="tx1"/>
                </a:solidFill>
              </a:rPr>
              <a:t>. 2, 29). Итак, всякий верующий дотоле находится во Христе, доколе верует; ибо, говорит, всякую ветвь, которая во Мне, если она не приносит плода, Отец «отсекает», то есть лишает общения с Сыном, а приносящую плод «очищает</a:t>
            </a:r>
            <a:r>
              <a:rPr lang="ru-RU" sz="1600" b="1" i="1" dirty="0" smtClean="0">
                <a:solidFill>
                  <a:schemeClr val="tx1"/>
                </a:solidFill>
              </a:rPr>
              <a:t>»».</a:t>
            </a:r>
            <a:endParaRPr lang="ru-RU" sz="1600" b="1" i="1" dirty="0">
              <a:solidFill>
                <a:schemeClr val="tx1"/>
              </a:solidFill>
            </a:endParaRPr>
          </a:p>
        </p:txBody>
      </p:sp>
      <p:sp>
        <p:nvSpPr>
          <p:cNvPr id="6" name="Скругленный прямоугольник 5"/>
          <p:cNvSpPr/>
          <p:nvPr/>
        </p:nvSpPr>
        <p:spPr>
          <a:xfrm>
            <a:off x="179512" y="2816932"/>
            <a:ext cx="8784976" cy="1260140"/>
          </a:xfrm>
          <a:prstGeom prst="roundRect">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Апостолы Христовы уже очистили себя, слушая учение Господа, но для поддержания и </a:t>
            </a:r>
            <a:r>
              <a:rPr lang="ru-RU" sz="1600" b="1" i="1" dirty="0" err="1">
                <a:solidFill>
                  <a:schemeClr val="tx1"/>
                </a:solidFill>
              </a:rPr>
              <a:t>усовершения</a:t>
            </a:r>
            <a:r>
              <a:rPr lang="ru-RU" sz="1600" b="1" i="1" dirty="0">
                <a:solidFill>
                  <a:schemeClr val="tx1"/>
                </a:solidFill>
              </a:rPr>
              <a:t> этой чистоты, они должны постоянно заботиться о том, чтобы быть едино со Христом. Только тот, кто состоит в постоянном духовном общении со Христом, может приносить плоды христианского совершенства. «Без Мене не можете </a:t>
            </a:r>
            <a:r>
              <a:rPr lang="ru-RU" sz="1600" b="1" i="1" dirty="0" err="1">
                <a:solidFill>
                  <a:schemeClr val="tx1"/>
                </a:solidFill>
              </a:rPr>
              <a:t>творити</a:t>
            </a:r>
            <a:r>
              <a:rPr lang="ru-RU" sz="1600" b="1" i="1" dirty="0">
                <a:solidFill>
                  <a:schemeClr val="tx1"/>
                </a:solidFill>
              </a:rPr>
              <a:t> </a:t>
            </a:r>
            <a:r>
              <a:rPr lang="ru-RU" sz="1600" b="1" i="1" dirty="0" err="1">
                <a:solidFill>
                  <a:schemeClr val="tx1"/>
                </a:solidFill>
              </a:rPr>
              <a:t>ничесоже</a:t>
            </a:r>
            <a:r>
              <a:rPr lang="ru-RU" sz="1600" b="1" i="1" dirty="0" smtClean="0">
                <a:solidFill>
                  <a:schemeClr val="tx1"/>
                </a:solidFill>
              </a:rPr>
              <a:t>»».</a:t>
            </a:r>
            <a:endParaRPr lang="ru-RU" sz="1600" b="1" i="1" dirty="0">
              <a:solidFill>
                <a:schemeClr val="tx1"/>
              </a:solidFill>
            </a:endParaRPr>
          </a:p>
        </p:txBody>
      </p:sp>
      <p:sp>
        <p:nvSpPr>
          <p:cNvPr id="3" name="Скругленный прямоугольник 2"/>
          <p:cNvSpPr/>
          <p:nvPr/>
        </p:nvSpPr>
        <p:spPr>
          <a:xfrm>
            <a:off x="179512" y="1628800"/>
            <a:ext cx="8784976" cy="1152128"/>
          </a:xfrm>
          <a:prstGeom prst="roundRect">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Отец – виноградарь, как собственник винограда, возделывающий его сам и через других: Он ниспослал на землю Сына Своего, насадив Его, как плодоносную Лозу, чтобы одичавшие и бесплодные отрасли человечества, </a:t>
            </a:r>
            <a:r>
              <a:rPr lang="ru-RU" sz="1600" b="1" i="1" dirty="0" err="1">
                <a:solidFill>
                  <a:schemeClr val="tx1"/>
                </a:solidFill>
              </a:rPr>
              <a:t>срастясь</a:t>
            </a:r>
            <a:r>
              <a:rPr lang="ru-RU" sz="1600" b="1" i="1" dirty="0">
                <a:solidFill>
                  <a:schemeClr val="tx1"/>
                </a:solidFill>
              </a:rPr>
              <a:t> с этой Лозой, принимали от Него новые соки и сами становились бы </a:t>
            </a:r>
            <a:r>
              <a:rPr lang="ru-RU" sz="1600" b="1" i="1" dirty="0" smtClean="0">
                <a:solidFill>
                  <a:schemeClr val="tx1"/>
                </a:solidFill>
              </a:rPr>
              <a:t>плодоносными».</a:t>
            </a:r>
            <a:endParaRPr lang="ru-RU" sz="1600" b="1" i="1" dirty="0">
              <a:solidFill>
                <a:schemeClr val="tx1"/>
              </a:solidFill>
            </a:endParaRPr>
          </a:p>
        </p:txBody>
      </p:sp>
      <p:sp>
        <p:nvSpPr>
          <p:cNvPr id="5" name="Скругленный прямоугольник 4"/>
          <p:cNvSpPr/>
          <p:nvPr/>
        </p:nvSpPr>
        <p:spPr>
          <a:xfrm>
            <a:off x="179512" y="2060848"/>
            <a:ext cx="8784976" cy="1080120"/>
          </a:xfrm>
          <a:prstGeom prst="roundRect">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smtClean="0">
                <a:solidFill>
                  <a:schemeClr val="tx1"/>
                </a:solidFill>
              </a:rPr>
              <a:t>«</a:t>
            </a:r>
            <a:r>
              <a:rPr lang="ru-RU" sz="1600" b="1" i="1" dirty="0">
                <a:solidFill>
                  <a:schemeClr val="tx1"/>
                </a:solidFill>
              </a:rPr>
              <a:t>Ветви, не приносящие плода, отсекаются: кто не доказывает веры своей делами, извергается из общества верующих, иногда еще в сей жизни, окончательно же в день Суда; верующие же и приносящие плоды очищаются силою и действием Св. Духа, искушениями разного рода и страданиями, дабы еще более </a:t>
            </a:r>
            <a:r>
              <a:rPr lang="ru-RU" sz="1600" b="1" i="1" dirty="0" err="1">
                <a:solidFill>
                  <a:schemeClr val="tx1"/>
                </a:solidFill>
              </a:rPr>
              <a:t>усовершиться</a:t>
            </a:r>
            <a:r>
              <a:rPr lang="ru-RU" sz="1600" b="1" i="1" dirty="0">
                <a:solidFill>
                  <a:schemeClr val="tx1"/>
                </a:solidFill>
              </a:rPr>
              <a:t> в нравственной </a:t>
            </a:r>
            <a:r>
              <a:rPr lang="ru-RU" sz="1600" b="1" i="1" dirty="0" smtClean="0">
                <a:solidFill>
                  <a:schemeClr val="tx1"/>
                </a:solidFill>
              </a:rPr>
              <a:t>жизни».</a:t>
            </a:r>
            <a:endParaRPr lang="ru-RU" sz="1600" b="1" i="1" dirty="0">
              <a:solidFill>
                <a:schemeClr val="tx1"/>
              </a:solidFill>
            </a:endParaRPr>
          </a:p>
        </p:txBody>
      </p:sp>
      <p:sp>
        <p:nvSpPr>
          <p:cNvPr id="2" name="Скругленный прямоугольник 1"/>
          <p:cNvSpPr/>
          <p:nvPr/>
        </p:nvSpPr>
        <p:spPr>
          <a:xfrm>
            <a:off x="1331640" y="260648"/>
            <a:ext cx="6696744" cy="432048"/>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ru-RU" sz="2000" b="1" dirty="0" smtClean="0">
                <a:solidFill>
                  <a:schemeClr val="tx1"/>
                </a:solidFill>
              </a:rPr>
              <a:t>Беседа Христа с учениками на пути в </a:t>
            </a:r>
            <a:r>
              <a:rPr lang="ru-RU" sz="2000" b="1" dirty="0" err="1" smtClean="0">
                <a:solidFill>
                  <a:schemeClr val="tx1"/>
                </a:solidFill>
              </a:rPr>
              <a:t>Гефсиманию</a:t>
            </a:r>
            <a:endParaRPr lang="ru-RU" sz="2000" b="1" dirty="0">
              <a:solidFill>
                <a:schemeClr val="tx1"/>
              </a:solidFill>
            </a:endParaRPr>
          </a:p>
        </p:txBody>
      </p:sp>
      <p:sp>
        <p:nvSpPr>
          <p:cNvPr id="12" name="Скругленный прямоугольник 11"/>
          <p:cNvSpPr/>
          <p:nvPr/>
        </p:nvSpPr>
        <p:spPr>
          <a:xfrm>
            <a:off x="251520" y="3645024"/>
            <a:ext cx="8712968" cy="1584176"/>
          </a:xfrm>
          <a:prstGeom prst="roundRect">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 Он желает, чтобы мы любили друг друга не просто и как случилось, но так, как Он возлюбил нас. Вместе с этим указывает нам путь, как нам соблюдать заповеди, именно: чрез соблюдение одной заповеди - заповеди о любви. Как же говорит: любите друг друга и вы так же, как Я возлюбил вас, то сим указывает меру и совершенство любви. Ибо нет больше сей любви, как если кто душу свою положит за друзей. Посему и вы полагайте души друг за друга, как и Я умираю за </a:t>
            </a:r>
            <a:r>
              <a:rPr lang="ru-RU" sz="1600" b="1" i="1" dirty="0" smtClean="0">
                <a:solidFill>
                  <a:schemeClr val="tx1"/>
                </a:solidFill>
              </a:rPr>
              <a:t>вас».</a:t>
            </a:r>
            <a:endParaRPr lang="ru-RU" sz="1600" b="1" i="1" dirty="0">
              <a:solidFill>
                <a:schemeClr val="tx1"/>
              </a:solidFill>
            </a:endParaRPr>
          </a:p>
        </p:txBody>
      </p:sp>
    </p:spTree>
    <p:extLst>
      <p:ext uri="{BB962C8B-B14F-4D97-AF65-F5344CB8AC3E}">
        <p14:creationId xmlns:p14="http://schemas.microsoft.com/office/powerpoint/2010/main" val="2966062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3"/>
                                        </p:tgtEl>
                                      </p:cBhvr>
                                    </p:animEffect>
                                    <p:set>
                                      <p:cBhvr>
                                        <p:cTn id="20" dur="1" fill="hold">
                                          <p:stCondLst>
                                            <p:cond delay="499"/>
                                          </p:stCondLst>
                                        </p:cTn>
                                        <p:tgtEl>
                                          <p:spTgt spid="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5"/>
                                        </p:tgtEl>
                                      </p:cBhvr>
                                    </p:animEffect>
                                    <p:set>
                                      <p:cBhvr>
                                        <p:cTn id="30" dur="1" fill="hold">
                                          <p:stCondLst>
                                            <p:cond delay="499"/>
                                          </p:stCondLst>
                                        </p:cTn>
                                        <p:tgtEl>
                                          <p:spTgt spid="5"/>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wipe(down)">
                                      <p:cBhvr>
                                        <p:cTn id="35" dur="500"/>
                                        <p:tgtEl>
                                          <p:spTgt spid="6"/>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6"/>
                                        </p:tgtEl>
                                      </p:cBhvr>
                                    </p:animEffect>
                                    <p:set>
                                      <p:cBhvr>
                                        <p:cTn id="40" dur="1" fill="hold">
                                          <p:stCondLst>
                                            <p:cond delay="499"/>
                                          </p:stCondLst>
                                        </p:cTn>
                                        <p:tgtEl>
                                          <p:spTgt spid="6"/>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7"/>
                                        </p:tgtEl>
                                        <p:attrNameLst>
                                          <p:attrName>style.visibility</p:attrName>
                                        </p:attrNameLst>
                                      </p:cBhvr>
                                      <p:to>
                                        <p:strVal val="visible"/>
                                      </p:to>
                                    </p:set>
                                    <p:animEffect transition="in" filter="wipe(down)">
                                      <p:cBhvr>
                                        <p:cTn id="45" dur="500"/>
                                        <p:tgtEl>
                                          <p:spTgt spid="7"/>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grpId="1" nodeType="clickEffect">
                                  <p:stCondLst>
                                    <p:cond delay="0"/>
                                  </p:stCondLst>
                                  <p:childTnLst>
                                    <p:animEffect transition="out" filter="fade">
                                      <p:cBhvr>
                                        <p:cTn id="49" dur="500"/>
                                        <p:tgtEl>
                                          <p:spTgt spid="7"/>
                                        </p:tgtEl>
                                      </p:cBhvr>
                                    </p:animEffect>
                                    <p:set>
                                      <p:cBhvr>
                                        <p:cTn id="50" dur="1" fill="hold">
                                          <p:stCondLst>
                                            <p:cond delay="499"/>
                                          </p:stCondLst>
                                        </p:cTn>
                                        <p:tgtEl>
                                          <p:spTgt spid="7"/>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animEffect transition="in" filter="wipe(down)">
                                      <p:cBhvr>
                                        <p:cTn id="55" dur="500"/>
                                        <p:tgtEl>
                                          <p:spTgt spid="8"/>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xit" presetSubtype="0" fill="hold" grpId="1" nodeType="clickEffect">
                                  <p:stCondLst>
                                    <p:cond delay="0"/>
                                  </p:stCondLst>
                                  <p:childTnLst>
                                    <p:animEffect transition="out" filter="fade">
                                      <p:cBhvr>
                                        <p:cTn id="59" dur="500"/>
                                        <p:tgtEl>
                                          <p:spTgt spid="8"/>
                                        </p:tgtEl>
                                      </p:cBhvr>
                                    </p:animEffect>
                                    <p:set>
                                      <p:cBhvr>
                                        <p:cTn id="60" dur="1" fill="hold">
                                          <p:stCondLst>
                                            <p:cond delay="499"/>
                                          </p:stCondLst>
                                        </p:cTn>
                                        <p:tgtEl>
                                          <p:spTgt spid="8"/>
                                        </p:tgtEl>
                                        <p:attrNameLst>
                                          <p:attrName>style.visibility</p:attrName>
                                        </p:attrNameLst>
                                      </p:cBhvr>
                                      <p:to>
                                        <p:strVal val="hidden"/>
                                      </p:to>
                                    </p:set>
                                  </p:childTnLst>
                                </p:cTn>
                              </p:par>
                            </p:childTnLst>
                          </p:cTn>
                        </p:par>
                      </p:childTnLst>
                    </p:cTn>
                  </p:par>
                  <p:par>
                    <p:cTn id="61" fill="hold">
                      <p:stCondLst>
                        <p:cond delay="indefinite"/>
                      </p:stCondLst>
                      <p:childTnLst>
                        <p:par>
                          <p:cTn id="62" fill="hold">
                            <p:stCondLst>
                              <p:cond delay="0"/>
                            </p:stCondLst>
                            <p:childTnLst>
                              <p:par>
                                <p:cTn id="63" presetID="22" presetClass="entr" presetSubtype="4" fill="hold" grpId="0" nodeType="clickEffect">
                                  <p:stCondLst>
                                    <p:cond delay="0"/>
                                  </p:stCondLst>
                                  <p:childTnLst>
                                    <p:set>
                                      <p:cBhvr>
                                        <p:cTn id="64" dur="1" fill="hold">
                                          <p:stCondLst>
                                            <p:cond delay="0"/>
                                          </p:stCondLst>
                                        </p:cTn>
                                        <p:tgtEl>
                                          <p:spTgt spid="9"/>
                                        </p:tgtEl>
                                        <p:attrNameLst>
                                          <p:attrName>style.visibility</p:attrName>
                                        </p:attrNameLst>
                                      </p:cBhvr>
                                      <p:to>
                                        <p:strVal val="visible"/>
                                      </p:to>
                                    </p:set>
                                    <p:animEffect transition="in" filter="wipe(down)">
                                      <p:cBhvr>
                                        <p:cTn id="65" dur="500"/>
                                        <p:tgtEl>
                                          <p:spTgt spid="9"/>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xit" presetSubtype="0" fill="hold" grpId="1" nodeType="clickEffect">
                                  <p:stCondLst>
                                    <p:cond delay="0"/>
                                  </p:stCondLst>
                                  <p:childTnLst>
                                    <p:animEffect transition="out" filter="fade">
                                      <p:cBhvr>
                                        <p:cTn id="69" dur="500"/>
                                        <p:tgtEl>
                                          <p:spTgt spid="9"/>
                                        </p:tgtEl>
                                      </p:cBhvr>
                                    </p:animEffect>
                                    <p:set>
                                      <p:cBhvr>
                                        <p:cTn id="70" dur="1" fill="hold">
                                          <p:stCondLst>
                                            <p:cond delay="499"/>
                                          </p:stCondLst>
                                        </p:cTn>
                                        <p:tgtEl>
                                          <p:spTgt spid="9"/>
                                        </p:tgtEl>
                                        <p:attrNameLst>
                                          <p:attrName>style.visibility</p:attrName>
                                        </p:attrNameLst>
                                      </p:cBhvr>
                                      <p:to>
                                        <p:strVal val="hidden"/>
                                      </p:to>
                                    </p:set>
                                  </p:childTnLst>
                                </p:cTn>
                              </p:par>
                            </p:childTnLst>
                          </p:cTn>
                        </p:par>
                      </p:childTnLst>
                    </p:cTn>
                  </p:par>
                  <p:par>
                    <p:cTn id="71" fill="hold">
                      <p:stCondLst>
                        <p:cond delay="indefinite"/>
                      </p:stCondLst>
                      <p:childTnLst>
                        <p:par>
                          <p:cTn id="72" fill="hold">
                            <p:stCondLst>
                              <p:cond delay="0"/>
                            </p:stCondLst>
                            <p:childTnLst>
                              <p:par>
                                <p:cTn id="73" presetID="22" presetClass="entr" presetSubtype="4" fill="hold" grpId="0" nodeType="clickEffect">
                                  <p:stCondLst>
                                    <p:cond delay="0"/>
                                  </p:stCondLst>
                                  <p:childTnLst>
                                    <p:set>
                                      <p:cBhvr>
                                        <p:cTn id="74" dur="1" fill="hold">
                                          <p:stCondLst>
                                            <p:cond delay="0"/>
                                          </p:stCondLst>
                                        </p:cTn>
                                        <p:tgtEl>
                                          <p:spTgt spid="10"/>
                                        </p:tgtEl>
                                        <p:attrNameLst>
                                          <p:attrName>style.visibility</p:attrName>
                                        </p:attrNameLst>
                                      </p:cBhvr>
                                      <p:to>
                                        <p:strVal val="visible"/>
                                      </p:to>
                                    </p:set>
                                    <p:animEffect transition="in" filter="wipe(down)">
                                      <p:cBhvr>
                                        <p:cTn id="75" dur="500"/>
                                        <p:tgtEl>
                                          <p:spTgt spid="10"/>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xit" presetSubtype="0" fill="hold" grpId="1" nodeType="clickEffect">
                                  <p:stCondLst>
                                    <p:cond delay="0"/>
                                  </p:stCondLst>
                                  <p:childTnLst>
                                    <p:animEffect transition="out" filter="fade">
                                      <p:cBhvr>
                                        <p:cTn id="79" dur="500"/>
                                        <p:tgtEl>
                                          <p:spTgt spid="10"/>
                                        </p:tgtEl>
                                      </p:cBhvr>
                                    </p:animEffect>
                                    <p:set>
                                      <p:cBhvr>
                                        <p:cTn id="80" dur="1" fill="hold">
                                          <p:stCondLst>
                                            <p:cond delay="499"/>
                                          </p:stCondLst>
                                        </p:cTn>
                                        <p:tgtEl>
                                          <p:spTgt spid="10"/>
                                        </p:tgtEl>
                                        <p:attrNameLst>
                                          <p:attrName>style.visibility</p:attrName>
                                        </p:attrNameLst>
                                      </p:cBhvr>
                                      <p:to>
                                        <p:strVal val="hidden"/>
                                      </p:to>
                                    </p:set>
                                  </p:childTnLst>
                                </p:cTn>
                              </p:par>
                            </p:childTnLst>
                          </p:cTn>
                        </p:par>
                      </p:childTnLst>
                    </p:cTn>
                  </p:par>
                  <p:par>
                    <p:cTn id="81" fill="hold">
                      <p:stCondLst>
                        <p:cond delay="indefinite"/>
                      </p:stCondLst>
                      <p:childTnLst>
                        <p:par>
                          <p:cTn id="82" fill="hold">
                            <p:stCondLst>
                              <p:cond delay="0"/>
                            </p:stCondLst>
                            <p:childTnLst>
                              <p:par>
                                <p:cTn id="83" presetID="22" presetClass="entr" presetSubtype="4" fill="hold" grpId="0" nodeType="clickEffect">
                                  <p:stCondLst>
                                    <p:cond delay="0"/>
                                  </p:stCondLst>
                                  <p:childTnLst>
                                    <p:set>
                                      <p:cBhvr>
                                        <p:cTn id="84" dur="1" fill="hold">
                                          <p:stCondLst>
                                            <p:cond delay="0"/>
                                          </p:stCondLst>
                                        </p:cTn>
                                        <p:tgtEl>
                                          <p:spTgt spid="11"/>
                                        </p:tgtEl>
                                        <p:attrNameLst>
                                          <p:attrName>style.visibility</p:attrName>
                                        </p:attrNameLst>
                                      </p:cBhvr>
                                      <p:to>
                                        <p:strVal val="visible"/>
                                      </p:to>
                                    </p:set>
                                    <p:animEffect transition="in" filter="wipe(down)">
                                      <p:cBhvr>
                                        <p:cTn id="85" dur="500"/>
                                        <p:tgtEl>
                                          <p:spTgt spid="11"/>
                                        </p:tgtEl>
                                      </p:cBhvr>
                                    </p:animEffect>
                                  </p:childTnLst>
                                </p:cTn>
                              </p:par>
                            </p:childTnLst>
                          </p:cTn>
                        </p:par>
                      </p:childTnLst>
                    </p:cTn>
                  </p:par>
                  <p:par>
                    <p:cTn id="86" fill="hold">
                      <p:stCondLst>
                        <p:cond delay="indefinite"/>
                      </p:stCondLst>
                      <p:childTnLst>
                        <p:par>
                          <p:cTn id="87" fill="hold">
                            <p:stCondLst>
                              <p:cond delay="0"/>
                            </p:stCondLst>
                            <p:childTnLst>
                              <p:par>
                                <p:cTn id="88" presetID="10" presetClass="exit" presetSubtype="0" fill="hold" grpId="1" nodeType="clickEffect">
                                  <p:stCondLst>
                                    <p:cond delay="0"/>
                                  </p:stCondLst>
                                  <p:childTnLst>
                                    <p:animEffect transition="out" filter="fade">
                                      <p:cBhvr>
                                        <p:cTn id="89" dur="500"/>
                                        <p:tgtEl>
                                          <p:spTgt spid="11"/>
                                        </p:tgtEl>
                                      </p:cBhvr>
                                    </p:animEffect>
                                    <p:set>
                                      <p:cBhvr>
                                        <p:cTn id="90" dur="1" fill="hold">
                                          <p:stCondLst>
                                            <p:cond delay="499"/>
                                          </p:stCondLst>
                                        </p:cTn>
                                        <p:tgtEl>
                                          <p:spTgt spid="11"/>
                                        </p:tgtEl>
                                        <p:attrNameLst>
                                          <p:attrName>style.visibility</p:attrName>
                                        </p:attrNameLst>
                                      </p:cBhvr>
                                      <p:to>
                                        <p:strVal val="hidden"/>
                                      </p:to>
                                    </p:set>
                                  </p:childTnLst>
                                </p:cTn>
                              </p:par>
                            </p:childTnLst>
                          </p:cTn>
                        </p:par>
                      </p:childTnLst>
                    </p:cTn>
                  </p:par>
                  <p:par>
                    <p:cTn id="91" fill="hold">
                      <p:stCondLst>
                        <p:cond delay="indefinite"/>
                      </p:stCondLst>
                      <p:childTnLst>
                        <p:par>
                          <p:cTn id="92" fill="hold">
                            <p:stCondLst>
                              <p:cond delay="0"/>
                            </p:stCondLst>
                            <p:childTnLst>
                              <p:par>
                                <p:cTn id="93" presetID="22" presetClass="entr" presetSubtype="4" fill="hold" grpId="0" nodeType="clickEffect">
                                  <p:stCondLst>
                                    <p:cond delay="0"/>
                                  </p:stCondLst>
                                  <p:childTnLst>
                                    <p:set>
                                      <p:cBhvr>
                                        <p:cTn id="94" dur="1" fill="hold">
                                          <p:stCondLst>
                                            <p:cond delay="0"/>
                                          </p:stCondLst>
                                        </p:cTn>
                                        <p:tgtEl>
                                          <p:spTgt spid="12"/>
                                        </p:tgtEl>
                                        <p:attrNameLst>
                                          <p:attrName>style.visibility</p:attrName>
                                        </p:attrNameLst>
                                      </p:cBhvr>
                                      <p:to>
                                        <p:strVal val="visible"/>
                                      </p:to>
                                    </p:set>
                                    <p:animEffect transition="in" filter="wipe(down)">
                                      <p:cBhvr>
                                        <p:cTn id="95" dur="500"/>
                                        <p:tgtEl>
                                          <p:spTgt spid="12"/>
                                        </p:tgtEl>
                                      </p:cBhvr>
                                    </p:animEffect>
                                  </p:childTnLst>
                                </p:cTn>
                              </p:par>
                            </p:childTnLst>
                          </p:cTn>
                        </p:par>
                      </p:childTnLst>
                    </p:cTn>
                  </p:par>
                  <p:par>
                    <p:cTn id="96" fill="hold">
                      <p:stCondLst>
                        <p:cond delay="indefinite"/>
                      </p:stCondLst>
                      <p:childTnLst>
                        <p:par>
                          <p:cTn id="97" fill="hold">
                            <p:stCondLst>
                              <p:cond delay="0"/>
                            </p:stCondLst>
                            <p:childTnLst>
                              <p:par>
                                <p:cTn id="98" presetID="10" presetClass="exit" presetSubtype="0" fill="hold" grpId="1" nodeType="clickEffect">
                                  <p:stCondLst>
                                    <p:cond delay="0"/>
                                  </p:stCondLst>
                                  <p:childTnLst>
                                    <p:animEffect transition="out" filter="fade">
                                      <p:cBhvr>
                                        <p:cTn id="99" dur="500"/>
                                        <p:tgtEl>
                                          <p:spTgt spid="12"/>
                                        </p:tgtEl>
                                      </p:cBhvr>
                                    </p:animEffect>
                                    <p:set>
                                      <p:cBhvr>
                                        <p:cTn id="100"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10" grpId="0" animBg="1"/>
      <p:bldP spid="10" grpId="1" animBg="1"/>
      <p:bldP spid="9" grpId="0" animBg="1"/>
      <p:bldP spid="9" grpId="1" animBg="1"/>
      <p:bldP spid="8" grpId="0" animBg="1"/>
      <p:bldP spid="8" grpId="1" animBg="1"/>
      <p:bldP spid="7" grpId="0" animBg="1"/>
      <p:bldP spid="7" grpId="1" animBg="1"/>
      <p:bldP spid="6" grpId="0" animBg="1"/>
      <p:bldP spid="6" grpId="1" animBg="1"/>
      <p:bldP spid="3" grpId="0" animBg="1"/>
      <p:bldP spid="3" grpId="1" animBg="1"/>
      <p:bldP spid="5" grpId="0" animBg="1"/>
      <p:bldP spid="5" grpId="1" animBg="1"/>
      <p:bldP spid="2" grpId="0" animBg="1"/>
      <p:bldP spid="12" grpId="0" animBg="1"/>
      <p:bldP spid="12"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pattFill prst="ltUpDiag">
          <a:fgClr>
            <a:schemeClr val="accent5">
              <a:lumMod val="40000"/>
              <a:lumOff val="60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043651384"/>
              </p:ext>
            </p:extLst>
          </p:nvPr>
        </p:nvGraphicFramePr>
        <p:xfrm>
          <a:off x="251520" y="621248"/>
          <a:ext cx="8640960" cy="5582920"/>
        </p:xfrm>
        <a:graphic>
          <a:graphicData uri="http://schemas.openxmlformats.org/drawingml/2006/table">
            <a:tbl>
              <a:tblPr firstRow="1" bandRow="1">
                <a:tableStyleId>{7DF18680-E054-41AD-8BC1-D1AEF772440D}</a:tableStyleId>
              </a:tblPr>
              <a:tblGrid>
                <a:gridCol w="8640960"/>
              </a:tblGrid>
              <a:tr h="370840">
                <a:tc>
                  <a:txBody>
                    <a:bodyPr/>
                    <a:lstStyle/>
                    <a:p>
                      <a:endParaRPr lang="ru-RU" sz="1600" b="1" dirty="0">
                        <a:solidFill>
                          <a:schemeClr val="tx1"/>
                        </a:solidFill>
                      </a:endParaRPr>
                    </a:p>
                  </a:txBody>
                  <a:tcPr/>
                </a:tc>
              </a:tr>
              <a:tr h="370840">
                <a:tc>
                  <a:txBody>
                    <a:bodyPr/>
                    <a:lstStyle/>
                    <a:p>
                      <a:r>
                        <a:rPr lang="ru-RU" sz="1600" b="1" dirty="0" smtClean="0">
                          <a:solidFill>
                            <a:schemeClr val="tx1"/>
                          </a:solidFill>
                        </a:rPr>
                        <a:t>14. Вы друзья Мои, если исполняете то, что Я заповедую вам. </a:t>
                      </a:r>
                    </a:p>
                    <a:p>
                      <a:r>
                        <a:rPr lang="ru-RU" sz="1600" b="1" dirty="0" smtClean="0">
                          <a:solidFill>
                            <a:schemeClr val="tx1"/>
                          </a:solidFill>
                        </a:rPr>
                        <a:t>15. Я уже не называю вас рабами, ибо раб не знает, что делает господин его; но Я назвал вас друзьями, потому что сказал вам все, что слышал от Отца Моего. </a:t>
                      </a:r>
                    </a:p>
                    <a:p>
                      <a:r>
                        <a:rPr lang="ru-RU" sz="1600" b="1" dirty="0" smtClean="0">
                          <a:solidFill>
                            <a:schemeClr val="tx1"/>
                          </a:solidFill>
                        </a:rPr>
                        <a:t>16. Не вы Меня избрали, а Я вас избрал и поставил вас, чтобы вы шли и приносили плод, и чтобы плод ваш пребывал, дабы, чего ни попросите от Отца во имя Мое, Он дал вам. </a:t>
                      </a:r>
                    </a:p>
                    <a:p>
                      <a:r>
                        <a:rPr lang="ru-RU" sz="1600" b="1" dirty="0" smtClean="0">
                          <a:solidFill>
                            <a:schemeClr val="tx1"/>
                          </a:solidFill>
                        </a:rPr>
                        <a:t>17. Сие заповедаю вам, да любите друг друга. </a:t>
                      </a:r>
                    </a:p>
                    <a:p>
                      <a:r>
                        <a:rPr lang="ru-RU" sz="1600" b="1" dirty="0" smtClean="0">
                          <a:solidFill>
                            <a:schemeClr val="tx1"/>
                          </a:solidFill>
                        </a:rPr>
                        <a:t>18. Если мир вас ненавидит, знайте, что Меня прежде вас возненавидел. </a:t>
                      </a:r>
                    </a:p>
                    <a:p>
                      <a:r>
                        <a:rPr lang="ru-RU" sz="1600" b="1" dirty="0" smtClean="0">
                          <a:solidFill>
                            <a:schemeClr val="tx1"/>
                          </a:solidFill>
                        </a:rPr>
                        <a:t>19. Если бы вы были от мира, то мир любил бы свое; а как вы не от мира, но Я избрал вас от мира, потому ненавидит вас мир. </a:t>
                      </a:r>
                    </a:p>
                    <a:p>
                      <a:r>
                        <a:rPr lang="ru-RU" sz="1600" b="1" dirty="0" smtClean="0">
                          <a:solidFill>
                            <a:schemeClr val="tx1"/>
                          </a:solidFill>
                        </a:rPr>
                        <a:t>20. Помните слово, которое Я сказал вам: раб не больше господина своего. Если Меня гнали, будут гнать и вас; если Мое слово соблюдали, будут соблюдать и ваше. </a:t>
                      </a:r>
                    </a:p>
                    <a:p>
                      <a:r>
                        <a:rPr lang="ru-RU" sz="1600" b="1" dirty="0" smtClean="0">
                          <a:solidFill>
                            <a:schemeClr val="tx1"/>
                          </a:solidFill>
                        </a:rPr>
                        <a:t>21. Но все то сделают вам за имя Мое, потому что не знают Пославшего Меня. </a:t>
                      </a:r>
                    </a:p>
                    <a:p>
                      <a:r>
                        <a:rPr lang="ru-RU" sz="1600" b="1" dirty="0" smtClean="0">
                          <a:solidFill>
                            <a:schemeClr val="tx1"/>
                          </a:solidFill>
                        </a:rPr>
                        <a:t>22. Если бы Я не пришел и не говорил им, то не имели бы греха; а теперь не имеют извинения во грехе своем. </a:t>
                      </a:r>
                    </a:p>
                    <a:p>
                      <a:r>
                        <a:rPr lang="ru-RU" sz="1600" b="1" dirty="0" smtClean="0">
                          <a:solidFill>
                            <a:schemeClr val="tx1"/>
                          </a:solidFill>
                        </a:rPr>
                        <a:t>23. Ненавидящий Меня ненавидит и Отца моего. </a:t>
                      </a:r>
                    </a:p>
                    <a:p>
                      <a:r>
                        <a:rPr lang="ru-RU" sz="1600" b="1" dirty="0" smtClean="0">
                          <a:solidFill>
                            <a:schemeClr val="tx1"/>
                          </a:solidFill>
                        </a:rPr>
                        <a:t>24. Если бы Я не сотворил между ними дел, каких никто другой не делал, то не имели бы греха; а теперь и видели, и возненавидели и Меня и Отца Моего. </a:t>
                      </a:r>
                    </a:p>
                    <a:p>
                      <a:r>
                        <a:rPr lang="ru-RU" sz="1600" b="1" dirty="0" smtClean="0">
                          <a:solidFill>
                            <a:schemeClr val="tx1"/>
                          </a:solidFill>
                        </a:rPr>
                        <a:t>25. Но да сбудется слово, написанное в законе их: возненавидели Меня напрасно. </a:t>
                      </a:r>
                    </a:p>
                    <a:p>
                      <a:r>
                        <a:rPr lang="ru-RU" sz="1600" b="1" dirty="0" smtClean="0">
                          <a:solidFill>
                            <a:schemeClr val="tx1"/>
                          </a:solidFill>
                        </a:rPr>
                        <a:t>26. Когда же </a:t>
                      </a:r>
                      <a:r>
                        <a:rPr lang="ru-RU" sz="1600" b="1" dirty="0" err="1" smtClean="0">
                          <a:solidFill>
                            <a:schemeClr val="tx1"/>
                          </a:solidFill>
                        </a:rPr>
                        <a:t>приидет</a:t>
                      </a:r>
                      <a:r>
                        <a:rPr lang="ru-RU" sz="1600" b="1" dirty="0" smtClean="0">
                          <a:solidFill>
                            <a:schemeClr val="tx1"/>
                          </a:solidFill>
                        </a:rPr>
                        <a:t> Утешитель, Которого Я пошлю вам от Отца, Дух истины, Который от Отца исходит, Он будет свидетельствовать о Мне; </a:t>
                      </a:r>
                    </a:p>
                    <a:p>
                      <a:r>
                        <a:rPr lang="ru-RU" sz="1600" b="1" dirty="0" smtClean="0">
                          <a:solidFill>
                            <a:schemeClr val="tx1"/>
                          </a:solidFill>
                        </a:rPr>
                        <a:t>27. а также и вы будете свидетельствовать, потому что вы сначала со Мною. </a:t>
                      </a:r>
                      <a:endParaRPr lang="ru-RU" sz="1600" b="1" dirty="0">
                        <a:solidFill>
                          <a:schemeClr val="tx1"/>
                        </a:solidFill>
                      </a:endParaRPr>
                    </a:p>
                  </a:txBody>
                  <a:tcPr/>
                </a:tc>
              </a:tr>
            </a:tbl>
          </a:graphicData>
        </a:graphic>
      </p:graphicFrame>
      <p:sp>
        <p:nvSpPr>
          <p:cNvPr id="7" name="Скругленный прямоугольник 6"/>
          <p:cNvSpPr/>
          <p:nvPr/>
        </p:nvSpPr>
        <p:spPr>
          <a:xfrm>
            <a:off x="323528" y="4725144"/>
            <a:ext cx="8640960" cy="1944216"/>
          </a:xfrm>
          <a:prstGeom prst="roundRect">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Если бы Я не приходил, если бы не говорил, они могли сказать: мы не слыхали. А теперь злоба их </a:t>
            </a:r>
            <a:r>
              <a:rPr lang="ru-RU" sz="1600" b="1" i="1" dirty="0" err="1">
                <a:solidFill>
                  <a:schemeClr val="tx1"/>
                </a:solidFill>
              </a:rPr>
              <a:t>неизвинительна</a:t>
            </a:r>
            <a:r>
              <a:rPr lang="ru-RU" sz="1600" b="1" i="1" dirty="0">
                <a:solidFill>
                  <a:schemeClr val="tx1"/>
                </a:solidFill>
              </a:rPr>
              <a:t>. Я же не только учение преподавал, но и дела творил, каких никто другой не делал, например чудо над слепым, над Лазарем и прочие подобные. Какое же у них оправдание</a:t>
            </a:r>
            <a:r>
              <a:rPr lang="ru-RU" sz="1600" b="1" i="1" dirty="0" smtClean="0">
                <a:solidFill>
                  <a:schemeClr val="tx1"/>
                </a:solidFill>
              </a:rPr>
              <a:t>?. </a:t>
            </a:r>
            <a:r>
              <a:rPr lang="ru-RU" sz="1600" b="1" i="1" dirty="0">
                <a:solidFill>
                  <a:schemeClr val="tx1"/>
                </a:solidFill>
              </a:rPr>
              <a:t>И Моисей (Втор. 18, </a:t>
            </a:r>
            <a:r>
              <a:rPr lang="ru-RU" sz="1600" b="1" i="1" dirty="0" smtClean="0">
                <a:solidFill>
                  <a:schemeClr val="tx1"/>
                </a:solidFill>
              </a:rPr>
              <a:t>18-21)</a:t>
            </a:r>
            <a:r>
              <a:rPr lang="ru-RU" sz="1600" b="1" i="1" dirty="0">
                <a:solidFill>
                  <a:schemeClr val="tx1"/>
                </a:solidFill>
              </a:rPr>
              <a:t> </a:t>
            </a:r>
            <a:r>
              <a:rPr lang="ru-RU" sz="1600" b="1" i="1" dirty="0" smtClean="0">
                <a:solidFill>
                  <a:schemeClr val="tx1"/>
                </a:solidFill>
              </a:rPr>
              <a:t>заповедует </a:t>
            </a:r>
            <a:r>
              <a:rPr lang="ru-RU" sz="1600" b="1" i="1" dirty="0">
                <a:solidFill>
                  <a:schemeClr val="tx1"/>
                </a:solidFill>
              </a:rPr>
              <a:t>слушаться того, кто чудеса творит и учит благочестию. А они теперь и видели такие дела, и однако возненавидели и Меня, и Отца Моего</a:t>
            </a:r>
            <a:r>
              <a:rPr lang="ru-RU" sz="1600" b="1" i="1" dirty="0" smtClean="0">
                <a:solidFill>
                  <a:schemeClr val="tx1"/>
                </a:solidFill>
              </a:rPr>
              <a:t>. </a:t>
            </a:r>
            <a:r>
              <a:rPr lang="ru-RU" sz="1600" b="1" i="1" dirty="0">
                <a:solidFill>
                  <a:schemeClr val="tx1"/>
                </a:solidFill>
              </a:rPr>
              <a:t> Ненависть их родилась от одной только злобы, а не от иной </a:t>
            </a:r>
            <a:r>
              <a:rPr lang="ru-RU" sz="1600" b="1" i="1" dirty="0" smtClean="0">
                <a:solidFill>
                  <a:schemeClr val="tx1"/>
                </a:solidFill>
              </a:rPr>
              <a:t>причины».</a:t>
            </a:r>
            <a:endParaRPr lang="ru-RU" sz="1600" b="1" i="1" dirty="0">
              <a:solidFill>
                <a:schemeClr val="tx1"/>
              </a:solidFill>
            </a:endParaRPr>
          </a:p>
        </p:txBody>
      </p:sp>
      <p:sp>
        <p:nvSpPr>
          <p:cNvPr id="5" name="Скругленный прямоугольник 4"/>
          <p:cNvSpPr/>
          <p:nvPr/>
        </p:nvSpPr>
        <p:spPr>
          <a:xfrm>
            <a:off x="323528" y="4869160"/>
            <a:ext cx="8640960" cy="1800200"/>
          </a:xfrm>
          <a:prstGeom prst="roundRect">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chemeClr val="tx1"/>
                </a:solidFill>
              </a:rPr>
              <a:t>«</a:t>
            </a:r>
            <a:r>
              <a:rPr lang="ru-RU" sz="1600" b="1" dirty="0">
                <a:solidFill>
                  <a:schemeClr val="tx1"/>
                </a:solidFill>
              </a:rPr>
              <a:t>Далее Господь в стихах 18-27 и 1-3 ст. 16 главы пространно предупреждает учеников о тех гонениях со стороны враждебного Христу мира, которые их ожидают. Они не должны смущаться этой ненавистью мира, зная, что их Божественный Учитель первый подвергся этой ненависти: ненависть эта понятна, потому что Господь выделил учеников из мира, который любит только то, что принадлежит ему, что соответствует его духу всякого греха, злобы и лукавства. В гонениях со стороны мира ученики должны утешать себя мыслью, что они не больше своего Господа и </a:t>
            </a:r>
            <a:r>
              <a:rPr lang="ru-RU" sz="1600" b="1" dirty="0" smtClean="0">
                <a:solidFill>
                  <a:schemeClr val="tx1"/>
                </a:solidFill>
              </a:rPr>
              <a:t>Учителя».</a:t>
            </a:r>
            <a:endParaRPr lang="ru-RU" sz="1600" b="1" dirty="0">
              <a:solidFill>
                <a:schemeClr val="tx1"/>
              </a:solidFill>
            </a:endParaRPr>
          </a:p>
        </p:txBody>
      </p:sp>
      <p:sp>
        <p:nvSpPr>
          <p:cNvPr id="3" name="Скругленный прямоугольник 2"/>
          <p:cNvSpPr/>
          <p:nvPr/>
        </p:nvSpPr>
        <p:spPr>
          <a:xfrm>
            <a:off x="323528" y="2564904"/>
            <a:ext cx="8496944" cy="1872208"/>
          </a:xfrm>
          <a:prstGeom prst="roundRect">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 Я, говорит, люблю вас настолько, что открыл вам неизреченные тайны. Ибо Я сообщил вам все, что слышал от Отца Моего.  Сказав, что доказательством любви Моей к вам служит сообщение вам тайн, прибавляет и другой признак любви. «Я, говорит, вас избрал», то есть не вы пристали к Моей дружбе, но Я к вам, и Я первый возлюбил вас. Как же Я оставлю вас на последующее время? - «И поставил вас», то есть Я насадил вас, «чтобы вы шли», то есть, чтобы вы росли, умножались, расширялись, распространялись и приносили </a:t>
            </a:r>
            <a:r>
              <a:rPr lang="ru-RU" sz="1600" b="1" i="1" dirty="0" smtClean="0">
                <a:solidFill>
                  <a:schemeClr val="tx1"/>
                </a:solidFill>
              </a:rPr>
              <a:t>плод</a:t>
            </a:r>
            <a:r>
              <a:rPr lang="ru-RU" sz="1600" b="1" i="1" dirty="0">
                <a:solidFill>
                  <a:schemeClr val="tx1"/>
                </a:solidFill>
              </a:rPr>
              <a:t> </a:t>
            </a:r>
            <a:r>
              <a:rPr lang="ru-RU" sz="1600" b="1" i="1" dirty="0" smtClean="0">
                <a:solidFill>
                  <a:schemeClr val="tx1"/>
                </a:solidFill>
              </a:rPr>
              <a:t>».</a:t>
            </a:r>
            <a:endParaRPr lang="ru-RU" sz="1600" b="1" i="1" dirty="0">
              <a:solidFill>
                <a:schemeClr val="tx1"/>
              </a:solidFill>
            </a:endParaRPr>
          </a:p>
        </p:txBody>
      </p:sp>
      <p:sp>
        <p:nvSpPr>
          <p:cNvPr id="2" name="Скругленный прямоугольник 1"/>
          <p:cNvSpPr/>
          <p:nvPr/>
        </p:nvSpPr>
        <p:spPr>
          <a:xfrm>
            <a:off x="323528" y="1844824"/>
            <a:ext cx="8496944" cy="864096"/>
          </a:xfrm>
          <a:prstGeom prst="roundRect">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«Взаимная </a:t>
            </a:r>
            <a:r>
              <a:rPr lang="ru-RU" sz="1600" b="1" i="1" dirty="0">
                <a:solidFill>
                  <a:schemeClr val="tx1"/>
                </a:solidFill>
              </a:rPr>
              <a:t>любовь между учениками делает их друзьями между собой, а так как союз этой взаимной любви их во Христе, Который возлюбил их той же любовью, то они, делаясь друзьями друг другу, делаются друзьями и </a:t>
            </a:r>
            <a:r>
              <a:rPr lang="ru-RU" sz="1600" b="1" i="1" dirty="0" smtClean="0">
                <a:solidFill>
                  <a:schemeClr val="tx1"/>
                </a:solidFill>
              </a:rPr>
              <a:t>Христа».</a:t>
            </a:r>
            <a:endParaRPr lang="ru-RU" sz="1600" b="1" i="1" dirty="0">
              <a:solidFill>
                <a:schemeClr val="tx1"/>
              </a:solidFill>
            </a:endParaRPr>
          </a:p>
        </p:txBody>
      </p:sp>
      <p:sp>
        <p:nvSpPr>
          <p:cNvPr id="6" name="Скругленный прямоугольник 5"/>
          <p:cNvSpPr/>
          <p:nvPr/>
        </p:nvSpPr>
        <p:spPr>
          <a:xfrm>
            <a:off x="323528" y="3284984"/>
            <a:ext cx="8496944" cy="1800200"/>
          </a:xfrm>
          <a:prstGeom prst="roundRect">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 если ненавидят вас, это нисколько не ново, ибо Меня возненавидели прежде вас. Посему вы должны находить великое утешение и в том, что становитесь </a:t>
            </a:r>
            <a:r>
              <a:rPr lang="ru-RU" sz="1600" b="1" i="1" dirty="0" err="1">
                <a:solidFill>
                  <a:schemeClr val="tx1"/>
                </a:solidFill>
              </a:rPr>
              <a:t>общниками</a:t>
            </a:r>
            <a:r>
              <a:rPr lang="ru-RU" sz="1600" b="1" i="1" dirty="0">
                <a:solidFill>
                  <a:schemeClr val="tx1"/>
                </a:solidFill>
              </a:rPr>
              <a:t> Моими в перенесении ненависти. Вам, говорит, напротив, нужно было бы скорбеть в том случае, если бы мир, то есть злые люди, любил вас. Ибо, если бы они любили вас, это было бы знаком того, что и сами вы имеете с ними общение в той же злобе и лукавстве. А теперь, когда злые ненавидят вас, вы радуйтесь. Ибо они ненавидят вас за добродетель</a:t>
            </a:r>
            <a:r>
              <a:rPr lang="ru-RU" sz="1600" b="1" i="1" dirty="0" smtClean="0">
                <a:solidFill>
                  <a:schemeClr val="tx1"/>
                </a:solidFill>
              </a:rPr>
              <a:t>».</a:t>
            </a:r>
            <a:endParaRPr lang="ru-RU" sz="1600" b="1" i="1" dirty="0">
              <a:solidFill>
                <a:schemeClr val="tx1"/>
              </a:solidFill>
            </a:endParaRPr>
          </a:p>
        </p:txBody>
      </p:sp>
      <p:sp>
        <p:nvSpPr>
          <p:cNvPr id="8" name="Скругленный прямоугольник 7"/>
          <p:cNvSpPr/>
          <p:nvPr/>
        </p:nvSpPr>
        <p:spPr>
          <a:xfrm>
            <a:off x="323528" y="4077072"/>
            <a:ext cx="8640960" cy="1368152"/>
          </a:xfrm>
          <a:prstGeom prst="roundRect">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Ободряя учеников в ожидающих их скорбях, Господь вновь напоминает о предстоящем ниспослании им Утешителя, Духа Истины, иже от Отца исходит, Который через Апостолов будет свидетельствовать миру о Христе. Утешителя пошлет Господь Иисус Христос, по праву искупительных заслуг Своих, но пошлет не от Себя, а от Отца, ибо вечное происхождение Духа </a:t>
            </a:r>
            <a:r>
              <a:rPr lang="ru-RU" sz="1600" b="1" i="1" dirty="0" err="1">
                <a:solidFill>
                  <a:schemeClr val="tx1"/>
                </a:solidFill>
              </a:rPr>
              <a:t>Святаго</a:t>
            </a:r>
            <a:r>
              <a:rPr lang="ru-RU" sz="1600" b="1" i="1" dirty="0">
                <a:solidFill>
                  <a:schemeClr val="tx1"/>
                </a:solidFill>
              </a:rPr>
              <a:t> не от Сына, а от Отца: «иже от Отца исходит» </a:t>
            </a:r>
            <a:r>
              <a:rPr lang="ru-RU" sz="1600" b="1" i="1" dirty="0" smtClean="0">
                <a:solidFill>
                  <a:schemeClr val="tx1"/>
                </a:solidFill>
              </a:rPr>
              <a:t>».</a:t>
            </a:r>
            <a:endParaRPr lang="ru-RU" sz="1600" b="1" i="1" dirty="0">
              <a:solidFill>
                <a:schemeClr val="tx1"/>
              </a:solidFill>
            </a:endParaRPr>
          </a:p>
        </p:txBody>
      </p:sp>
    </p:spTree>
    <p:extLst>
      <p:ext uri="{BB962C8B-B14F-4D97-AF65-F5344CB8AC3E}">
        <p14:creationId xmlns:p14="http://schemas.microsoft.com/office/powerpoint/2010/main" val="1580029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1" nodeType="clickEffect">
                                  <p:stCondLst>
                                    <p:cond delay="0"/>
                                  </p:stCondLst>
                                  <p:childTnLst>
                                    <p:animEffect transition="out" filter="fade">
                                      <p:cBhvr>
                                        <p:cTn id="16" dur="500"/>
                                        <p:tgtEl>
                                          <p:spTgt spid="2"/>
                                        </p:tgtEl>
                                      </p:cBhvr>
                                    </p:animEffect>
                                    <p:set>
                                      <p:cBhvr>
                                        <p:cTn id="17" dur="1" fill="hold">
                                          <p:stCondLst>
                                            <p:cond delay="499"/>
                                          </p:stCondLst>
                                        </p:cTn>
                                        <p:tgtEl>
                                          <p:spTgt spid="2"/>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down)">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1" nodeType="clickEffect">
                                  <p:stCondLst>
                                    <p:cond delay="0"/>
                                  </p:stCondLst>
                                  <p:childTnLst>
                                    <p:animEffect transition="out" filter="fade">
                                      <p:cBhvr>
                                        <p:cTn id="26" dur="500"/>
                                        <p:tgtEl>
                                          <p:spTgt spid="3"/>
                                        </p:tgtEl>
                                      </p:cBhvr>
                                    </p:animEffect>
                                    <p:set>
                                      <p:cBhvr>
                                        <p:cTn id="27" dur="1" fill="hold">
                                          <p:stCondLst>
                                            <p:cond delay="499"/>
                                          </p:stCondLst>
                                        </p:cTn>
                                        <p:tgtEl>
                                          <p:spTgt spid="3"/>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wipe(down)">
                                      <p:cBhvr>
                                        <p:cTn id="32" dur="5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1" nodeType="clickEffect">
                                  <p:stCondLst>
                                    <p:cond delay="0"/>
                                  </p:stCondLst>
                                  <p:childTnLst>
                                    <p:animEffect transition="out" filter="fade">
                                      <p:cBhvr>
                                        <p:cTn id="36" dur="500"/>
                                        <p:tgtEl>
                                          <p:spTgt spid="5"/>
                                        </p:tgtEl>
                                      </p:cBhvr>
                                    </p:animEffect>
                                    <p:set>
                                      <p:cBhvr>
                                        <p:cTn id="37" dur="1" fill="hold">
                                          <p:stCondLst>
                                            <p:cond delay="499"/>
                                          </p:stCondLst>
                                        </p:cTn>
                                        <p:tgtEl>
                                          <p:spTgt spid="5"/>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wipe(down)">
                                      <p:cBhvr>
                                        <p:cTn id="42" dur="5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xit" presetSubtype="0" fill="hold" grpId="1" nodeType="clickEffect">
                                  <p:stCondLst>
                                    <p:cond delay="0"/>
                                  </p:stCondLst>
                                  <p:childTnLst>
                                    <p:animEffect transition="out" filter="fade">
                                      <p:cBhvr>
                                        <p:cTn id="46" dur="500"/>
                                        <p:tgtEl>
                                          <p:spTgt spid="6"/>
                                        </p:tgtEl>
                                      </p:cBhvr>
                                    </p:animEffect>
                                    <p:set>
                                      <p:cBhvr>
                                        <p:cTn id="47" dur="1" fill="hold">
                                          <p:stCondLst>
                                            <p:cond delay="499"/>
                                          </p:stCondLst>
                                        </p:cTn>
                                        <p:tgtEl>
                                          <p:spTgt spid="6"/>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7"/>
                                        </p:tgtEl>
                                        <p:attrNameLst>
                                          <p:attrName>style.visibility</p:attrName>
                                        </p:attrNameLst>
                                      </p:cBhvr>
                                      <p:to>
                                        <p:strVal val="visible"/>
                                      </p:to>
                                    </p:set>
                                    <p:animEffect transition="in" filter="wipe(down)">
                                      <p:cBhvr>
                                        <p:cTn id="52" dur="500"/>
                                        <p:tgtEl>
                                          <p:spTgt spid="7"/>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xit" presetSubtype="0" fill="hold" grpId="1" nodeType="clickEffect">
                                  <p:stCondLst>
                                    <p:cond delay="0"/>
                                  </p:stCondLst>
                                  <p:childTnLst>
                                    <p:animEffect transition="out" filter="fade">
                                      <p:cBhvr>
                                        <p:cTn id="56" dur="500"/>
                                        <p:tgtEl>
                                          <p:spTgt spid="7"/>
                                        </p:tgtEl>
                                      </p:cBhvr>
                                    </p:animEffect>
                                    <p:set>
                                      <p:cBhvr>
                                        <p:cTn id="57" dur="1" fill="hold">
                                          <p:stCondLst>
                                            <p:cond delay="499"/>
                                          </p:stCondLst>
                                        </p:cTn>
                                        <p:tgtEl>
                                          <p:spTgt spid="7"/>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8"/>
                                        </p:tgtEl>
                                        <p:attrNameLst>
                                          <p:attrName>style.visibility</p:attrName>
                                        </p:attrNameLst>
                                      </p:cBhvr>
                                      <p:to>
                                        <p:strVal val="visible"/>
                                      </p:to>
                                    </p:set>
                                    <p:animEffect transition="in" filter="wipe(down)">
                                      <p:cBhvr>
                                        <p:cTn id="62" dur="500"/>
                                        <p:tgtEl>
                                          <p:spTgt spid="8"/>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xit" presetSubtype="0" fill="hold" grpId="1" nodeType="clickEffect">
                                  <p:stCondLst>
                                    <p:cond delay="0"/>
                                  </p:stCondLst>
                                  <p:childTnLst>
                                    <p:animEffect transition="out" filter="fade">
                                      <p:cBhvr>
                                        <p:cTn id="66" dur="500"/>
                                        <p:tgtEl>
                                          <p:spTgt spid="8"/>
                                        </p:tgtEl>
                                      </p:cBhvr>
                                    </p:animEffect>
                                    <p:set>
                                      <p:cBhvr>
                                        <p:cTn id="67"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P spid="5" grpId="0" animBg="1"/>
      <p:bldP spid="5" grpId="1" animBg="1"/>
      <p:bldP spid="3" grpId="0" animBg="1"/>
      <p:bldP spid="3" grpId="1" animBg="1"/>
      <p:bldP spid="2" grpId="0" animBg="1"/>
      <p:bldP spid="2" grpId="1" animBg="1"/>
      <p:bldP spid="6" grpId="0" animBg="1"/>
      <p:bldP spid="6" grpId="1" animBg="1"/>
      <p:bldP spid="8" grpId="0" animBg="1"/>
      <p:bldP spid="8"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pattFill prst="ltUpDiag">
          <a:fgClr>
            <a:schemeClr val="accent5">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006671189"/>
              </p:ext>
            </p:extLst>
          </p:nvPr>
        </p:nvGraphicFramePr>
        <p:xfrm>
          <a:off x="179512" y="476672"/>
          <a:ext cx="8712968" cy="6019800"/>
        </p:xfrm>
        <a:graphic>
          <a:graphicData uri="http://schemas.openxmlformats.org/drawingml/2006/table">
            <a:tbl>
              <a:tblPr firstRow="1" bandRow="1">
                <a:tableStyleId>{7DF18680-E054-41AD-8BC1-D1AEF772440D}</a:tableStyleId>
              </a:tblPr>
              <a:tblGrid>
                <a:gridCol w="8712968"/>
              </a:tblGrid>
              <a:tr h="288000">
                <a:tc>
                  <a:txBody>
                    <a:bodyPr/>
                    <a:lstStyle/>
                    <a:p>
                      <a:pPr algn="ctr"/>
                      <a:r>
                        <a:rPr lang="ru-RU" sz="1500" b="1" dirty="0" smtClean="0">
                          <a:solidFill>
                            <a:schemeClr val="tx1"/>
                          </a:solidFill>
                        </a:rPr>
                        <a:t>Ин. 16 гл.</a:t>
                      </a:r>
                      <a:endParaRPr lang="ru-RU" sz="1500" b="1" dirty="0">
                        <a:solidFill>
                          <a:schemeClr val="tx1"/>
                        </a:solidFill>
                      </a:endParaRPr>
                    </a:p>
                  </a:txBody>
                  <a:tcPr/>
                </a:tc>
              </a:tr>
              <a:tr h="370840">
                <a:tc>
                  <a:txBody>
                    <a:bodyPr/>
                    <a:lstStyle/>
                    <a:p>
                      <a:r>
                        <a:rPr lang="ru-RU" sz="1600" b="1" dirty="0" smtClean="0">
                          <a:solidFill>
                            <a:schemeClr val="tx1"/>
                          </a:solidFill>
                        </a:rPr>
                        <a:t>1. Сие сказал Я вам, чтобы вы не соблазнились. </a:t>
                      </a:r>
                    </a:p>
                    <a:p>
                      <a:r>
                        <a:rPr lang="ru-RU" sz="1600" b="1" dirty="0" smtClean="0">
                          <a:solidFill>
                            <a:schemeClr val="tx1"/>
                          </a:solidFill>
                        </a:rPr>
                        <a:t>2. Изгонят вас из синагог; даже наступает время, когда всякий, убивающий вас, будет думать, что он тем служит Богу. </a:t>
                      </a:r>
                    </a:p>
                    <a:p>
                      <a:r>
                        <a:rPr lang="ru-RU" sz="1600" b="1" dirty="0" smtClean="0">
                          <a:solidFill>
                            <a:schemeClr val="tx1"/>
                          </a:solidFill>
                        </a:rPr>
                        <a:t>3. Так будут поступать, потому что не познали ни Отца, ни Меня. </a:t>
                      </a:r>
                    </a:p>
                    <a:p>
                      <a:r>
                        <a:rPr lang="ru-RU" sz="1600" b="1" dirty="0" smtClean="0">
                          <a:solidFill>
                            <a:schemeClr val="tx1"/>
                          </a:solidFill>
                        </a:rPr>
                        <a:t>4. Но Я сказал вам сие для того, чтобы вы, когда придет то время вспомнили, что Я сказывал вам о том; не говорил же сего вам сначала, потому что был с вами. </a:t>
                      </a:r>
                    </a:p>
                    <a:p>
                      <a:r>
                        <a:rPr lang="ru-RU" sz="1600" b="1" dirty="0" smtClean="0">
                          <a:solidFill>
                            <a:schemeClr val="tx1"/>
                          </a:solidFill>
                        </a:rPr>
                        <a:t>5. А теперь иду к Пославшему Меня, и никто из вас не спрашивает Меня: куда идешь? </a:t>
                      </a:r>
                    </a:p>
                    <a:p>
                      <a:r>
                        <a:rPr lang="ru-RU" sz="1600" b="1" dirty="0" smtClean="0">
                          <a:solidFill>
                            <a:schemeClr val="tx1"/>
                          </a:solidFill>
                        </a:rPr>
                        <a:t>6. Но от того, что Я сказал вам это, печалью исполнилось сердце ваше. </a:t>
                      </a:r>
                    </a:p>
                    <a:p>
                      <a:r>
                        <a:rPr lang="ru-RU" sz="1600" b="1" dirty="0" smtClean="0">
                          <a:solidFill>
                            <a:schemeClr val="tx1"/>
                          </a:solidFill>
                        </a:rPr>
                        <a:t>7. Но Я истину говорю вам: лучше для вас, чтобы Я пошел; ибо, если Я не пойду, Утешитель не </a:t>
                      </a:r>
                      <a:r>
                        <a:rPr lang="ru-RU" sz="1600" b="1" dirty="0" err="1" smtClean="0">
                          <a:solidFill>
                            <a:schemeClr val="tx1"/>
                          </a:solidFill>
                        </a:rPr>
                        <a:t>приидет</a:t>
                      </a:r>
                      <a:r>
                        <a:rPr lang="ru-RU" sz="1600" b="1" dirty="0" smtClean="0">
                          <a:solidFill>
                            <a:schemeClr val="tx1"/>
                          </a:solidFill>
                        </a:rPr>
                        <a:t> к вам; а если пойду, то пошлю Его к вам, </a:t>
                      </a:r>
                    </a:p>
                    <a:p>
                      <a:r>
                        <a:rPr lang="ru-RU" sz="1600" b="1" dirty="0" smtClean="0">
                          <a:solidFill>
                            <a:schemeClr val="tx1"/>
                          </a:solidFill>
                        </a:rPr>
                        <a:t>8. и Он, придя, обличит мир о грехе и о правде и о суде: </a:t>
                      </a:r>
                    </a:p>
                    <a:p>
                      <a:r>
                        <a:rPr lang="ru-RU" sz="1600" b="1" dirty="0" smtClean="0">
                          <a:solidFill>
                            <a:schemeClr val="tx1"/>
                          </a:solidFill>
                        </a:rPr>
                        <a:t>9. о грехе, что не веруют в Меня; </a:t>
                      </a:r>
                    </a:p>
                    <a:p>
                      <a:r>
                        <a:rPr lang="ru-RU" sz="1600" b="1" dirty="0" smtClean="0">
                          <a:solidFill>
                            <a:schemeClr val="tx1"/>
                          </a:solidFill>
                        </a:rPr>
                        <a:t>10. о правде, что Я иду к Отцу Моему, и уже не увидите Меня; </a:t>
                      </a:r>
                    </a:p>
                    <a:p>
                      <a:r>
                        <a:rPr lang="ru-RU" sz="1600" b="1" dirty="0" smtClean="0">
                          <a:solidFill>
                            <a:schemeClr val="tx1"/>
                          </a:solidFill>
                        </a:rPr>
                        <a:t>11. о суде же, что князь мира сего осужден. </a:t>
                      </a:r>
                    </a:p>
                    <a:p>
                      <a:r>
                        <a:rPr lang="ru-RU" sz="1600" b="1" dirty="0" smtClean="0">
                          <a:solidFill>
                            <a:schemeClr val="tx1"/>
                          </a:solidFill>
                        </a:rPr>
                        <a:t>12. Еще многое имею сказать вам; но вы теперь не можете вместить. </a:t>
                      </a:r>
                    </a:p>
                    <a:p>
                      <a:r>
                        <a:rPr lang="ru-RU" sz="1600" b="1" dirty="0" smtClean="0">
                          <a:solidFill>
                            <a:schemeClr val="tx1"/>
                          </a:solidFill>
                        </a:rPr>
                        <a:t>13. Когда же </a:t>
                      </a:r>
                      <a:r>
                        <a:rPr lang="ru-RU" sz="1600" b="1" dirty="0" err="1" smtClean="0">
                          <a:solidFill>
                            <a:schemeClr val="tx1"/>
                          </a:solidFill>
                        </a:rPr>
                        <a:t>приидет</a:t>
                      </a:r>
                      <a:r>
                        <a:rPr lang="ru-RU" sz="1600" b="1" dirty="0" smtClean="0">
                          <a:solidFill>
                            <a:schemeClr val="tx1"/>
                          </a:solidFill>
                        </a:rPr>
                        <a:t> Он, Дух истины, то наставит вас на всякую истину: ибо не от Себя говорить будет, но будет говорить, что услышит, и будущее возвестит вам. </a:t>
                      </a:r>
                    </a:p>
                    <a:p>
                      <a:r>
                        <a:rPr lang="ru-RU" sz="1600" b="1" dirty="0" smtClean="0">
                          <a:solidFill>
                            <a:schemeClr val="tx1"/>
                          </a:solidFill>
                        </a:rPr>
                        <a:t>14. Он прославит Меня, потому что от Моего возьмет и возвестит вам. </a:t>
                      </a:r>
                    </a:p>
                    <a:p>
                      <a:r>
                        <a:rPr lang="ru-RU" sz="1600" b="1" dirty="0" smtClean="0">
                          <a:solidFill>
                            <a:schemeClr val="tx1"/>
                          </a:solidFill>
                        </a:rPr>
                        <a:t>15. Все, что имеет Отец, есть Мое; потому Я сказал, что от Моего возьмет и возвестит вам</a:t>
                      </a:r>
                      <a:r>
                        <a:rPr lang="ru-RU" sz="1600" b="1" dirty="0" smtClean="0">
                          <a:solidFill>
                            <a:schemeClr val="tx1"/>
                          </a:solidFill>
                        </a:rPr>
                        <a:t>.</a:t>
                      </a:r>
                    </a:p>
                    <a:p>
                      <a:r>
                        <a:rPr lang="ru-RU" sz="1600" b="1" dirty="0" smtClean="0">
                          <a:solidFill>
                            <a:schemeClr val="tx1"/>
                          </a:solidFill>
                        </a:rPr>
                        <a:t>16. Вскоре вы не увидите Меня, и опять вскоре увидите Меня, ибо Я иду к Отцу. </a:t>
                      </a:r>
                    </a:p>
                    <a:p>
                      <a:r>
                        <a:rPr lang="ru-RU" sz="1600" b="1" dirty="0" smtClean="0">
                          <a:solidFill>
                            <a:schemeClr val="tx1"/>
                          </a:solidFill>
                        </a:rPr>
                        <a:t>17. Тут некоторые из учеников Его сказали один другому: что это Он говорит нам: вскоре не увидите Меня, и опять вскоре увидите Меня, и: Я иду к Отцу? </a:t>
                      </a:r>
                    </a:p>
                    <a:p>
                      <a:r>
                        <a:rPr lang="ru-RU" sz="1600" b="1" dirty="0" smtClean="0">
                          <a:solidFill>
                            <a:schemeClr val="tx1"/>
                          </a:solidFill>
                        </a:rPr>
                        <a:t>18. Итак они говорили: что это говорит Он: «вскоре»? Не знаем, что говорит.  </a:t>
                      </a:r>
                      <a:endParaRPr lang="ru-RU" sz="1600" b="1" dirty="0" smtClean="0">
                        <a:solidFill>
                          <a:schemeClr val="tx1"/>
                        </a:solidFill>
                      </a:endParaRPr>
                    </a:p>
                  </a:txBody>
                  <a:tcPr/>
                </a:tc>
              </a:tr>
            </a:tbl>
          </a:graphicData>
        </a:graphic>
      </p:graphicFrame>
      <p:sp>
        <p:nvSpPr>
          <p:cNvPr id="9" name="Скругленный прямоугольник 8"/>
          <p:cNvSpPr/>
          <p:nvPr/>
        </p:nvSpPr>
        <p:spPr>
          <a:xfrm>
            <a:off x="179512" y="2060848"/>
            <a:ext cx="8712968" cy="2124236"/>
          </a:xfrm>
          <a:prstGeom prst="roundRect">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Господь говорит ученикам, что до озарения своего </a:t>
            </a:r>
            <a:r>
              <a:rPr lang="ru-RU" sz="1600" b="1" i="1" dirty="0" err="1">
                <a:solidFill>
                  <a:schemeClr val="tx1"/>
                </a:solidFill>
              </a:rPr>
              <a:t>благодатию</a:t>
            </a:r>
            <a:r>
              <a:rPr lang="ru-RU" sz="1600" b="1" i="1" dirty="0">
                <a:solidFill>
                  <a:schemeClr val="tx1"/>
                </a:solidFill>
              </a:rPr>
              <a:t> Духа </a:t>
            </a:r>
            <a:r>
              <a:rPr lang="ru-RU" sz="1600" b="1" i="1" dirty="0" err="1">
                <a:solidFill>
                  <a:schemeClr val="tx1"/>
                </a:solidFill>
              </a:rPr>
              <a:t>Святаго</a:t>
            </a:r>
            <a:r>
              <a:rPr lang="ru-RU" sz="1600" b="1" i="1" dirty="0">
                <a:solidFill>
                  <a:schemeClr val="tx1"/>
                </a:solidFill>
              </a:rPr>
              <a:t>, они неспособны как следует понять и усвоить все, что Он должен сказать им, но Дух </a:t>
            </a:r>
            <a:r>
              <a:rPr lang="ru-RU" sz="1600" b="1" i="1" dirty="0" err="1">
                <a:solidFill>
                  <a:schemeClr val="tx1"/>
                </a:solidFill>
              </a:rPr>
              <a:t>Святый</a:t>
            </a:r>
            <a:r>
              <a:rPr lang="ru-RU" sz="1600" b="1" i="1" dirty="0">
                <a:solidFill>
                  <a:schemeClr val="tx1"/>
                </a:solidFill>
              </a:rPr>
              <a:t>, когда придет «наставить их на всякую истину», т.е. будет руководить ими в труднопостигаемый для них сейчас области христианской истины. Все эти откровения Духа </a:t>
            </a:r>
            <a:r>
              <a:rPr lang="ru-RU" sz="1600" b="1" i="1" dirty="0" err="1">
                <a:solidFill>
                  <a:schemeClr val="tx1"/>
                </a:solidFill>
              </a:rPr>
              <a:t>Святаго</a:t>
            </a:r>
            <a:r>
              <a:rPr lang="ru-RU" sz="1600" b="1" i="1" dirty="0">
                <a:solidFill>
                  <a:schemeClr val="tx1"/>
                </a:solidFill>
              </a:rPr>
              <a:t> будут почерпнуты из того же источника Божественной мудрости, как и учение Иисуса Христа: Он будет говорить, как и Христос, то, что «слышал от Отца</a:t>
            </a:r>
            <a:r>
              <a:rPr lang="ru-RU" sz="1600" b="1" i="1" dirty="0" smtClean="0">
                <a:solidFill>
                  <a:schemeClr val="tx1"/>
                </a:solidFill>
              </a:rPr>
              <a:t>», </a:t>
            </a:r>
            <a:r>
              <a:rPr lang="ru-RU" sz="1600" b="1" i="1" dirty="0">
                <a:solidFill>
                  <a:schemeClr val="tx1"/>
                </a:solidFill>
              </a:rPr>
              <a:t>как от Первоисточника Божественной истины. Этими действиями Духа </a:t>
            </a:r>
            <a:r>
              <a:rPr lang="ru-RU" sz="1600" b="1" i="1" dirty="0" err="1">
                <a:solidFill>
                  <a:schemeClr val="tx1"/>
                </a:solidFill>
              </a:rPr>
              <a:t>Святаго</a:t>
            </a:r>
            <a:r>
              <a:rPr lang="ru-RU" sz="1600" b="1" i="1" dirty="0">
                <a:solidFill>
                  <a:schemeClr val="tx1"/>
                </a:solidFill>
              </a:rPr>
              <a:t> прославится Христос, потому что Он будет учить тому же, чему учил </a:t>
            </a:r>
            <a:r>
              <a:rPr lang="ru-RU" sz="1600" b="1" i="1" dirty="0" smtClean="0">
                <a:solidFill>
                  <a:schemeClr val="tx1"/>
                </a:solidFill>
              </a:rPr>
              <a:t>Христос».</a:t>
            </a:r>
            <a:endParaRPr lang="ru-RU" sz="1600" b="1" i="1" dirty="0">
              <a:solidFill>
                <a:schemeClr val="tx1"/>
              </a:solidFill>
            </a:endParaRPr>
          </a:p>
        </p:txBody>
      </p:sp>
      <p:sp>
        <p:nvSpPr>
          <p:cNvPr id="8" name="Скругленный прямоугольник 7"/>
          <p:cNvSpPr/>
          <p:nvPr/>
        </p:nvSpPr>
        <p:spPr>
          <a:xfrm>
            <a:off x="323528" y="4293096"/>
            <a:ext cx="8568952" cy="1944216"/>
          </a:xfrm>
          <a:prstGeom prst="roundRect">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Таким образом, при помощи Духа </a:t>
            </a:r>
            <a:r>
              <a:rPr lang="ru-RU" sz="1600" b="1" i="1" dirty="0" err="1">
                <a:solidFill>
                  <a:schemeClr val="tx1"/>
                </a:solidFill>
              </a:rPr>
              <a:t>Святаго</a:t>
            </a:r>
            <a:r>
              <a:rPr lang="ru-RU" sz="1600" b="1" i="1" dirty="0">
                <a:solidFill>
                  <a:schemeClr val="tx1"/>
                </a:solidFill>
              </a:rPr>
              <a:t>, Апостолы одержат великую нравственную победу над миром сим, во зле лежащим, хотя он и будет гнать и преследовать их. Это предречение Господа исполнилось, когда робкие прежде и боязливые ученики, разбежавшиеся в разные стороны при взятии Господа и сидевшие потом «страха ради </a:t>
            </a:r>
            <a:r>
              <a:rPr lang="ru-RU" sz="1600" b="1" i="1" dirty="0" err="1">
                <a:solidFill>
                  <a:schemeClr val="tx1"/>
                </a:solidFill>
              </a:rPr>
              <a:t>иудейска</a:t>
            </a:r>
            <a:r>
              <a:rPr lang="ru-RU" sz="1600" b="1" i="1" dirty="0">
                <a:solidFill>
                  <a:schemeClr val="tx1"/>
                </a:solidFill>
              </a:rPr>
              <a:t>» в запертой горнице, после сошествия на них Духа </a:t>
            </a:r>
            <a:r>
              <a:rPr lang="ru-RU" sz="1600" b="1" i="1" dirty="0" err="1">
                <a:solidFill>
                  <a:schemeClr val="tx1"/>
                </a:solidFill>
              </a:rPr>
              <a:t>Святаго</a:t>
            </a:r>
            <a:r>
              <a:rPr lang="ru-RU" sz="1600" b="1" i="1" dirty="0">
                <a:solidFill>
                  <a:schemeClr val="tx1"/>
                </a:solidFill>
              </a:rPr>
              <a:t>, мужественно и неустрашимо проповедовали о Христе перед многотысячными толпами народа, свидетельствовали о Нем по всему миру и ничего уже не боялись, будучи даже «ведомы пред царей и владык мира»</a:t>
            </a:r>
            <a:r>
              <a:rPr lang="ru-RU" sz="1600" b="1" i="1" dirty="0" smtClean="0">
                <a:solidFill>
                  <a:schemeClr val="tx1"/>
                </a:solidFill>
              </a:rPr>
              <a:t>».</a:t>
            </a:r>
            <a:endParaRPr lang="ru-RU" sz="1600" b="1" i="1" dirty="0">
              <a:solidFill>
                <a:schemeClr val="tx1"/>
              </a:solidFill>
            </a:endParaRPr>
          </a:p>
        </p:txBody>
      </p:sp>
      <p:sp>
        <p:nvSpPr>
          <p:cNvPr id="7" name="Скругленный прямоугольник 6"/>
          <p:cNvSpPr/>
          <p:nvPr/>
        </p:nvSpPr>
        <p:spPr>
          <a:xfrm>
            <a:off x="323528" y="4293096"/>
            <a:ext cx="8568952" cy="1656184"/>
          </a:xfrm>
          <a:prstGeom prst="roundRect">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Обличит «о суде, что князь мира сего осужден</a:t>
            </a:r>
            <a:r>
              <a:rPr lang="ru-RU" sz="1600" b="1" i="1" dirty="0" smtClean="0">
                <a:solidFill>
                  <a:schemeClr val="tx1"/>
                </a:solidFill>
              </a:rPr>
              <a:t>» </a:t>
            </a:r>
            <a:r>
              <a:rPr lang="ru-RU" sz="1600" b="1" i="1" dirty="0">
                <a:solidFill>
                  <a:schemeClr val="tx1"/>
                </a:solidFill>
              </a:rPr>
              <a:t>тем, что Мною осужден и побежден князь мира </a:t>
            </a:r>
            <a:r>
              <a:rPr lang="ru-RU" sz="1600" b="1" i="1" dirty="0" smtClean="0">
                <a:solidFill>
                  <a:schemeClr val="tx1"/>
                </a:solidFill>
              </a:rPr>
              <a:t>сего… </a:t>
            </a:r>
            <a:r>
              <a:rPr lang="ru-RU" sz="1600" b="1" i="1" dirty="0" err="1" smtClean="0">
                <a:solidFill>
                  <a:schemeClr val="tx1"/>
                </a:solidFill>
              </a:rPr>
              <a:t>диавол</a:t>
            </a:r>
            <a:r>
              <a:rPr lang="ru-RU" sz="1600" b="1" i="1" dirty="0" smtClean="0">
                <a:solidFill>
                  <a:schemeClr val="tx1"/>
                </a:solidFill>
              </a:rPr>
              <a:t> </a:t>
            </a:r>
            <a:r>
              <a:rPr lang="ru-RU" sz="1600" b="1" i="1" dirty="0">
                <a:solidFill>
                  <a:schemeClr val="tx1"/>
                </a:solidFill>
              </a:rPr>
              <a:t>осужден и всем доказано, что он побежден Мною. Ибо Я не смог бы совершить это, если бы не был сильнее его, и не был свободен от всякого греха. Чем же это доказано? Тем, что с пришествием Духа все верующие во Христа попирали князя мира и посмеивались над ним. А отсюда видно, что Христом он осужден гораздо </a:t>
            </a:r>
            <a:r>
              <a:rPr lang="ru-RU" sz="1600" b="1" i="1" dirty="0" smtClean="0">
                <a:solidFill>
                  <a:schemeClr val="tx1"/>
                </a:solidFill>
              </a:rPr>
              <a:t>прежде».</a:t>
            </a:r>
            <a:endParaRPr lang="ru-RU" sz="1600" b="1" i="1" dirty="0">
              <a:solidFill>
                <a:schemeClr val="tx1"/>
              </a:solidFill>
            </a:endParaRPr>
          </a:p>
        </p:txBody>
      </p:sp>
      <p:sp>
        <p:nvSpPr>
          <p:cNvPr id="6" name="Скругленный прямоугольник 5"/>
          <p:cNvSpPr/>
          <p:nvPr/>
        </p:nvSpPr>
        <p:spPr>
          <a:xfrm>
            <a:off x="323528" y="4077072"/>
            <a:ext cx="8568952" cy="1440160"/>
          </a:xfrm>
          <a:prstGeom prst="roundRect">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smtClean="0">
                <a:solidFill>
                  <a:schemeClr val="tx1"/>
                </a:solidFill>
              </a:rPr>
              <a:t>«</a:t>
            </a:r>
            <a:r>
              <a:rPr lang="ru-RU" sz="1600" b="1" i="1" dirty="0">
                <a:solidFill>
                  <a:schemeClr val="tx1"/>
                </a:solidFill>
              </a:rPr>
              <a:t>Обличит и «о правде, что Я иду к Отцу Моему», то есть докажет им, что Я, будучи праведен и безукоризнен по жизни, умерщвлен ими несправедливо, и доказательство сего в том, что Я иду к Отцу.  Так как они убьют Меня, как безбожника и беззаконника, то Дух докажет им, что Я не таков; ибо, если бы Я был противник Богу и преступник Закона, Я не удостоился бы чести у Бога и Законодателя, и притом чести не временной, но </a:t>
            </a:r>
            <a:r>
              <a:rPr lang="ru-RU" sz="1600" b="1" i="1" dirty="0" smtClean="0">
                <a:solidFill>
                  <a:schemeClr val="tx1"/>
                </a:solidFill>
              </a:rPr>
              <a:t>вечной».</a:t>
            </a:r>
            <a:endParaRPr lang="ru-RU" sz="1600" b="1" i="1" dirty="0">
              <a:solidFill>
                <a:schemeClr val="tx1"/>
              </a:solidFill>
            </a:endParaRPr>
          </a:p>
        </p:txBody>
      </p:sp>
      <p:sp>
        <p:nvSpPr>
          <p:cNvPr id="5" name="Скругленный прямоугольник 4"/>
          <p:cNvSpPr/>
          <p:nvPr/>
        </p:nvSpPr>
        <p:spPr>
          <a:xfrm>
            <a:off x="323528" y="3897052"/>
            <a:ext cx="8568952" cy="1620180"/>
          </a:xfrm>
          <a:prstGeom prst="roundRect">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 Он «обличит мир о грехе» и покажет, что они, не веруя, грешат. Ибо, когда увидят, что Дух руками учеников совершает особенные знамения и чудеса, и после того не уверуют: как же они не будут достойны осуждения и не будут повинны в величайшем грехе? Ныне они могут говорить, что Я сын плотника, сын бедной матери, хотя Я и совершаю чудеса. А тогда, когда Дух во имя Мое совершит такие дела, неверие их будет </a:t>
            </a:r>
            <a:r>
              <a:rPr lang="ru-RU" sz="1600" b="1" i="1" dirty="0" err="1" smtClean="0">
                <a:solidFill>
                  <a:schemeClr val="tx1"/>
                </a:solidFill>
              </a:rPr>
              <a:t>неизвинительно</a:t>
            </a:r>
            <a:r>
              <a:rPr lang="ru-RU" sz="1600" b="1" i="1" dirty="0" smtClean="0">
                <a:solidFill>
                  <a:schemeClr val="tx1"/>
                </a:solidFill>
              </a:rPr>
              <a:t>».</a:t>
            </a:r>
            <a:endParaRPr lang="ru-RU" sz="1600" b="1" i="1" dirty="0">
              <a:solidFill>
                <a:schemeClr val="tx1"/>
              </a:solidFill>
            </a:endParaRPr>
          </a:p>
        </p:txBody>
      </p:sp>
      <p:sp>
        <p:nvSpPr>
          <p:cNvPr id="3" name="Скругленный прямоугольник 2"/>
          <p:cNvSpPr/>
          <p:nvPr/>
        </p:nvSpPr>
        <p:spPr>
          <a:xfrm>
            <a:off x="323528" y="3284984"/>
            <a:ext cx="8568952" cy="1224136"/>
          </a:xfrm>
          <a:prstGeom prst="roundRect">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Господь в утешение их начал объяснять им, насколько важно для них и для всего мира Его </a:t>
            </a:r>
            <a:r>
              <a:rPr lang="ru-RU" sz="1600" b="1" i="1" dirty="0" err="1">
                <a:solidFill>
                  <a:schemeClr val="tx1"/>
                </a:solidFill>
              </a:rPr>
              <a:t>отшествие</a:t>
            </a:r>
            <a:r>
              <a:rPr lang="ru-RU" sz="1600" b="1" i="1" dirty="0">
                <a:solidFill>
                  <a:schemeClr val="tx1"/>
                </a:solidFill>
              </a:rPr>
              <a:t>, ибо только в этом случае придет к ним Утешитель, который обличит мир о грехе, о правде и о суде. «Обличит» употреблено здесь в смысле: «выведет наружу», «доведет до сознания неправоту, преступление, грех</a:t>
            </a:r>
            <a:r>
              <a:rPr lang="ru-RU" sz="1600" b="1" i="1" dirty="0" smtClean="0">
                <a:solidFill>
                  <a:schemeClr val="tx1"/>
                </a:solidFill>
              </a:rPr>
              <a:t>».</a:t>
            </a:r>
            <a:endParaRPr lang="ru-RU" sz="1600" b="1" i="1" dirty="0">
              <a:solidFill>
                <a:schemeClr val="tx1"/>
              </a:solidFill>
            </a:endParaRPr>
          </a:p>
        </p:txBody>
      </p:sp>
      <p:sp>
        <p:nvSpPr>
          <p:cNvPr id="2" name="Скругленный прямоугольник 1"/>
          <p:cNvSpPr/>
          <p:nvPr/>
        </p:nvSpPr>
        <p:spPr>
          <a:xfrm>
            <a:off x="179512" y="1628800"/>
            <a:ext cx="8712968" cy="1944216"/>
          </a:xfrm>
          <a:prstGeom prst="roundRect">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smtClean="0">
                <a:solidFill>
                  <a:schemeClr val="tx1"/>
                </a:solidFill>
              </a:rPr>
              <a:t>«</a:t>
            </a:r>
            <a:r>
              <a:rPr lang="ru-RU" sz="1600" b="1" i="1" dirty="0">
                <a:solidFill>
                  <a:schemeClr val="tx1"/>
                </a:solidFill>
              </a:rPr>
              <a:t>Все это «Глаголах вам, да не </a:t>
            </a:r>
            <a:r>
              <a:rPr lang="ru-RU" sz="1600" b="1" i="1" dirty="0" err="1">
                <a:solidFill>
                  <a:schemeClr val="tx1"/>
                </a:solidFill>
              </a:rPr>
              <a:t>соблазнитеся</a:t>
            </a:r>
            <a:r>
              <a:rPr lang="ru-RU" sz="1600" b="1" i="1" dirty="0">
                <a:solidFill>
                  <a:schemeClr val="tx1"/>
                </a:solidFill>
              </a:rPr>
              <a:t>», т.е., чтобы вера ваша в ожидающих вас гонениях не поколебалась. Эти гонения будут доходить до того, что вас будут отлучать от синагог и даже считать богоугодным делом убивать вас. Иудейский фанатизм действительно дошел до такой степени ослепления. Иудеи были убеждены, что «кто проливает кровь нечестивых, тот делает то же, что приносящий жертву». Так жертвой этого фанатизма пал св. </a:t>
            </a:r>
            <a:r>
              <a:rPr lang="ru-RU" sz="1600" b="1" i="1" dirty="0" err="1">
                <a:solidFill>
                  <a:schemeClr val="tx1"/>
                </a:solidFill>
              </a:rPr>
              <a:t>первомученик</a:t>
            </a:r>
            <a:r>
              <a:rPr lang="ru-RU" sz="1600" b="1" i="1" dirty="0">
                <a:solidFill>
                  <a:schemeClr val="tx1"/>
                </a:solidFill>
              </a:rPr>
              <a:t> Стефан. Гонитель </a:t>
            </a:r>
            <a:r>
              <a:rPr lang="ru-RU" sz="1600" b="1" i="1" dirty="0" err="1">
                <a:solidFill>
                  <a:schemeClr val="tx1"/>
                </a:solidFill>
              </a:rPr>
              <a:t>Савл</a:t>
            </a:r>
            <a:r>
              <a:rPr lang="ru-RU" sz="1600" b="1" i="1" dirty="0">
                <a:solidFill>
                  <a:schemeClr val="tx1"/>
                </a:solidFill>
              </a:rPr>
              <a:t>, ставший потом ап. Павлом, тоже думал, что участвуя в убийстве христиан, он делает угодное Богу</a:t>
            </a:r>
            <a:r>
              <a:rPr lang="ru-RU" sz="1600" b="1" i="1" dirty="0" smtClean="0">
                <a:solidFill>
                  <a:schemeClr val="tx1"/>
                </a:solidFill>
              </a:rPr>
              <a:t>».</a:t>
            </a:r>
            <a:endParaRPr lang="ru-RU" sz="1600" b="1" i="1" dirty="0">
              <a:solidFill>
                <a:schemeClr val="tx1"/>
              </a:solidFill>
            </a:endParaRPr>
          </a:p>
        </p:txBody>
      </p:sp>
    </p:spTree>
    <p:extLst>
      <p:ext uri="{BB962C8B-B14F-4D97-AF65-F5344CB8AC3E}">
        <p14:creationId xmlns:p14="http://schemas.microsoft.com/office/powerpoint/2010/main" val="3673694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1" nodeType="clickEffect">
                                  <p:stCondLst>
                                    <p:cond delay="0"/>
                                  </p:stCondLst>
                                  <p:childTnLst>
                                    <p:animEffect transition="out" filter="fade">
                                      <p:cBhvr>
                                        <p:cTn id="16" dur="500"/>
                                        <p:tgtEl>
                                          <p:spTgt spid="2"/>
                                        </p:tgtEl>
                                      </p:cBhvr>
                                    </p:animEffect>
                                    <p:set>
                                      <p:cBhvr>
                                        <p:cTn id="17" dur="1" fill="hold">
                                          <p:stCondLst>
                                            <p:cond delay="499"/>
                                          </p:stCondLst>
                                        </p:cTn>
                                        <p:tgtEl>
                                          <p:spTgt spid="2"/>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down)">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1" nodeType="clickEffect">
                                  <p:stCondLst>
                                    <p:cond delay="0"/>
                                  </p:stCondLst>
                                  <p:childTnLst>
                                    <p:animEffect transition="out" filter="fade">
                                      <p:cBhvr>
                                        <p:cTn id="26" dur="500"/>
                                        <p:tgtEl>
                                          <p:spTgt spid="3"/>
                                        </p:tgtEl>
                                      </p:cBhvr>
                                    </p:animEffect>
                                    <p:set>
                                      <p:cBhvr>
                                        <p:cTn id="27" dur="1" fill="hold">
                                          <p:stCondLst>
                                            <p:cond delay="499"/>
                                          </p:stCondLst>
                                        </p:cTn>
                                        <p:tgtEl>
                                          <p:spTgt spid="3"/>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wipe(down)">
                                      <p:cBhvr>
                                        <p:cTn id="32" dur="5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1" nodeType="clickEffect">
                                  <p:stCondLst>
                                    <p:cond delay="0"/>
                                  </p:stCondLst>
                                  <p:childTnLst>
                                    <p:animEffect transition="out" filter="fade">
                                      <p:cBhvr>
                                        <p:cTn id="36" dur="500"/>
                                        <p:tgtEl>
                                          <p:spTgt spid="5"/>
                                        </p:tgtEl>
                                      </p:cBhvr>
                                    </p:animEffect>
                                    <p:set>
                                      <p:cBhvr>
                                        <p:cTn id="37" dur="1" fill="hold">
                                          <p:stCondLst>
                                            <p:cond delay="499"/>
                                          </p:stCondLst>
                                        </p:cTn>
                                        <p:tgtEl>
                                          <p:spTgt spid="5"/>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wipe(down)">
                                      <p:cBhvr>
                                        <p:cTn id="42" dur="5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xit" presetSubtype="0" fill="hold" grpId="1" nodeType="clickEffect">
                                  <p:stCondLst>
                                    <p:cond delay="0"/>
                                  </p:stCondLst>
                                  <p:childTnLst>
                                    <p:animEffect transition="out" filter="fade">
                                      <p:cBhvr>
                                        <p:cTn id="46" dur="500"/>
                                        <p:tgtEl>
                                          <p:spTgt spid="6"/>
                                        </p:tgtEl>
                                      </p:cBhvr>
                                    </p:animEffect>
                                    <p:set>
                                      <p:cBhvr>
                                        <p:cTn id="47" dur="1" fill="hold">
                                          <p:stCondLst>
                                            <p:cond delay="499"/>
                                          </p:stCondLst>
                                        </p:cTn>
                                        <p:tgtEl>
                                          <p:spTgt spid="6"/>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7"/>
                                        </p:tgtEl>
                                        <p:attrNameLst>
                                          <p:attrName>style.visibility</p:attrName>
                                        </p:attrNameLst>
                                      </p:cBhvr>
                                      <p:to>
                                        <p:strVal val="visible"/>
                                      </p:to>
                                    </p:set>
                                    <p:animEffect transition="in" filter="wipe(down)">
                                      <p:cBhvr>
                                        <p:cTn id="52" dur="500"/>
                                        <p:tgtEl>
                                          <p:spTgt spid="7"/>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xit" presetSubtype="0" fill="hold" grpId="1" nodeType="clickEffect">
                                  <p:stCondLst>
                                    <p:cond delay="0"/>
                                  </p:stCondLst>
                                  <p:childTnLst>
                                    <p:animEffect transition="out" filter="fade">
                                      <p:cBhvr>
                                        <p:cTn id="56" dur="500"/>
                                        <p:tgtEl>
                                          <p:spTgt spid="7"/>
                                        </p:tgtEl>
                                      </p:cBhvr>
                                    </p:animEffect>
                                    <p:set>
                                      <p:cBhvr>
                                        <p:cTn id="57" dur="1" fill="hold">
                                          <p:stCondLst>
                                            <p:cond delay="499"/>
                                          </p:stCondLst>
                                        </p:cTn>
                                        <p:tgtEl>
                                          <p:spTgt spid="7"/>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8"/>
                                        </p:tgtEl>
                                        <p:attrNameLst>
                                          <p:attrName>style.visibility</p:attrName>
                                        </p:attrNameLst>
                                      </p:cBhvr>
                                      <p:to>
                                        <p:strVal val="visible"/>
                                      </p:to>
                                    </p:set>
                                    <p:animEffect transition="in" filter="wipe(down)">
                                      <p:cBhvr>
                                        <p:cTn id="62" dur="500"/>
                                        <p:tgtEl>
                                          <p:spTgt spid="8"/>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xit" presetSubtype="0" fill="hold" grpId="1" nodeType="clickEffect">
                                  <p:stCondLst>
                                    <p:cond delay="0"/>
                                  </p:stCondLst>
                                  <p:childTnLst>
                                    <p:animEffect transition="out" filter="fade">
                                      <p:cBhvr>
                                        <p:cTn id="66" dur="500"/>
                                        <p:tgtEl>
                                          <p:spTgt spid="8"/>
                                        </p:tgtEl>
                                      </p:cBhvr>
                                    </p:animEffect>
                                    <p:set>
                                      <p:cBhvr>
                                        <p:cTn id="67" dur="1" fill="hold">
                                          <p:stCondLst>
                                            <p:cond delay="499"/>
                                          </p:stCondLst>
                                        </p:cTn>
                                        <p:tgtEl>
                                          <p:spTgt spid="8"/>
                                        </p:tgtEl>
                                        <p:attrNameLst>
                                          <p:attrName>style.visibility</p:attrName>
                                        </p:attrNameLst>
                                      </p:cBhvr>
                                      <p:to>
                                        <p:strVal val="hidden"/>
                                      </p:to>
                                    </p:se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9"/>
                                        </p:tgtEl>
                                        <p:attrNameLst>
                                          <p:attrName>style.visibility</p:attrName>
                                        </p:attrNameLst>
                                      </p:cBhvr>
                                      <p:to>
                                        <p:strVal val="visible"/>
                                      </p:to>
                                    </p:set>
                                    <p:animEffect transition="in" filter="wipe(down)">
                                      <p:cBhvr>
                                        <p:cTn id="72" dur="500"/>
                                        <p:tgtEl>
                                          <p:spTgt spid="9"/>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xit" presetSubtype="0" fill="hold" grpId="1" nodeType="clickEffect">
                                  <p:stCondLst>
                                    <p:cond delay="0"/>
                                  </p:stCondLst>
                                  <p:childTnLst>
                                    <p:animEffect transition="out" filter="fade">
                                      <p:cBhvr>
                                        <p:cTn id="76" dur="500"/>
                                        <p:tgtEl>
                                          <p:spTgt spid="9"/>
                                        </p:tgtEl>
                                      </p:cBhvr>
                                    </p:animEffect>
                                    <p:set>
                                      <p:cBhvr>
                                        <p:cTn id="77"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8" grpId="0" animBg="1"/>
      <p:bldP spid="8" grpId="1" animBg="1"/>
      <p:bldP spid="7" grpId="0" animBg="1"/>
      <p:bldP spid="7" grpId="1" animBg="1"/>
      <p:bldP spid="6" grpId="0" animBg="1"/>
      <p:bldP spid="6" grpId="1" animBg="1"/>
      <p:bldP spid="5" grpId="0" animBg="1"/>
      <p:bldP spid="5" grpId="1" animBg="1"/>
      <p:bldP spid="3" grpId="0" animBg="1"/>
      <p:bldP spid="3" grpId="1" animBg="1"/>
      <p:bldP spid="2" grpId="0" animBg="1"/>
      <p:bldP spid="2"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pattFill prst="ltUpDiag">
          <a:fgClr>
            <a:schemeClr val="accent5">
              <a:lumMod val="40000"/>
              <a:lumOff val="60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996418647"/>
              </p:ext>
            </p:extLst>
          </p:nvPr>
        </p:nvGraphicFramePr>
        <p:xfrm>
          <a:off x="251520" y="188640"/>
          <a:ext cx="8640960" cy="6558280"/>
        </p:xfrm>
        <a:graphic>
          <a:graphicData uri="http://schemas.openxmlformats.org/drawingml/2006/table">
            <a:tbl>
              <a:tblPr firstRow="1" bandRow="1">
                <a:tableStyleId>{7DF18680-E054-41AD-8BC1-D1AEF772440D}</a:tableStyleId>
              </a:tblPr>
              <a:tblGrid>
                <a:gridCol w="8640960"/>
              </a:tblGrid>
              <a:tr h="370840">
                <a:tc>
                  <a:txBody>
                    <a:bodyPr/>
                    <a:lstStyle/>
                    <a:p>
                      <a:endParaRPr lang="ru-RU" sz="1600" b="1" dirty="0">
                        <a:solidFill>
                          <a:schemeClr val="tx1"/>
                        </a:solidFill>
                      </a:endParaRPr>
                    </a:p>
                  </a:txBody>
                  <a:tcPr/>
                </a:tc>
              </a:tr>
              <a:tr h="370840">
                <a:tc>
                  <a:txBody>
                    <a:bodyPr/>
                    <a:lstStyle/>
                    <a:p>
                      <a:r>
                        <a:rPr lang="ru-RU" sz="1600" b="1" dirty="0" smtClean="0">
                          <a:solidFill>
                            <a:schemeClr val="tx1"/>
                          </a:solidFill>
                        </a:rPr>
                        <a:t>19. Иисус, уразумев, что хотят спросить Его, сказал им: о том ли спрашиваете вы один другого, что Я сказал: вскоре не увидите Меня, и опять вскоре увидите Меня? </a:t>
                      </a:r>
                    </a:p>
                    <a:p>
                      <a:r>
                        <a:rPr lang="ru-RU" sz="1600" b="1" dirty="0" smtClean="0">
                          <a:solidFill>
                            <a:schemeClr val="tx1"/>
                          </a:solidFill>
                        </a:rPr>
                        <a:t>20. Истинно, истинно говорю вам: вы </a:t>
                      </a:r>
                      <a:r>
                        <a:rPr lang="ru-RU" sz="1600" b="1" dirty="0" err="1" smtClean="0">
                          <a:solidFill>
                            <a:schemeClr val="tx1"/>
                          </a:solidFill>
                        </a:rPr>
                        <a:t>восплачете</a:t>
                      </a:r>
                      <a:r>
                        <a:rPr lang="ru-RU" sz="1600" b="1" dirty="0" smtClean="0">
                          <a:solidFill>
                            <a:schemeClr val="tx1"/>
                          </a:solidFill>
                        </a:rPr>
                        <a:t> и возрыдаете, а мир возрадуется; вы печальны будете, но печаль ваша в радость будет. </a:t>
                      </a:r>
                    </a:p>
                    <a:p>
                      <a:r>
                        <a:rPr lang="ru-RU" sz="1600" b="1" dirty="0" smtClean="0">
                          <a:solidFill>
                            <a:schemeClr val="tx1"/>
                          </a:solidFill>
                        </a:rPr>
                        <a:t>21. Женщина, когда рождает, терпит скорбь, потому что пришел час ее; но когда родит младенца, уже не помнит скорби от радости, потому что родился человек в мир. </a:t>
                      </a:r>
                    </a:p>
                    <a:p>
                      <a:r>
                        <a:rPr lang="ru-RU" sz="1600" b="1" dirty="0" smtClean="0">
                          <a:solidFill>
                            <a:schemeClr val="tx1"/>
                          </a:solidFill>
                        </a:rPr>
                        <a:t>22. Так и вы теперь имеете печаль; но Я увижу вас опять, и возрадуется сердце ваше, и радости вашей никто не отнимет у вас; </a:t>
                      </a:r>
                    </a:p>
                    <a:p>
                      <a:r>
                        <a:rPr lang="ru-RU" sz="1600" b="1" dirty="0" smtClean="0">
                          <a:solidFill>
                            <a:schemeClr val="tx1"/>
                          </a:solidFill>
                        </a:rPr>
                        <a:t>23. и в тот день вы не спросите Меня ни о чем. Истинно, истинно говорю вам: о чем ни попросите Отца во имя Мое, даст вам. </a:t>
                      </a:r>
                    </a:p>
                    <a:p>
                      <a:r>
                        <a:rPr lang="ru-RU" sz="1600" b="1" dirty="0" smtClean="0">
                          <a:solidFill>
                            <a:schemeClr val="tx1"/>
                          </a:solidFill>
                        </a:rPr>
                        <a:t>24. Доныне вы ничего не просили во имя Мое; просите, и получите, чтобы радость ваша была совершенна. </a:t>
                      </a:r>
                    </a:p>
                    <a:p>
                      <a:r>
                        <a:rPr lang="ru-RU" sz="1600" b="1" dirty="0" smtClean="0">
                          <a:solidFill>
                            <a:schemeClr val="tx1"/>
                          </a:solidFill>
                        </a:rPr>
                        <a:t>25. Доселе Я говорил вам притчами; но наступает время, когда уже не буду говорить вам притчами, но прямо возвещу вам об Отце. </a:t>
                      </a:r>
                    </a:p>
                    <a:p>
                      <a:r>
                        <a:rPr lang="ru-RU" sz="1600" b="1" dirty="0" smtClean="0">
                          <a:solidFill>
                            <a:schemeClr val="tx1"/>
                          </a:solidFill>
                        </a:rPr>
                        <a:t>26. В тот день будете просить во имя Мое, и не говорю вам, что Я буду просить Отца о вас: </a:t>
                      </a:r>
                    </a:p>
                    <a:p>
                      <a:r>
                        <a:rPr lang="ru-RU" sz="1600" b="1" dirty="0" smtClean="0">
                          <a:solidFill>
                            <a:schemeClr val="tx1"/>
                          </a:solidFill>
                        </a:rPr>
                        <a:t>27. ибо Сам Отец любит вас, потому что вы возлюбили Меня и уверовали, что Я </a:t>
                      </a:r>
                      <a:r>
                        <a:rPr lang="ru-RU" sz="1600" b="1" dirty="0" err="1" smtClean="0">
                          <a:solidFill>
                            <a:schemeClr val="tx1"/>
                          </a:solidFill>
                        </a:rPr>
                        <a:t>исшел</a:t>
                      </a:r>
                      <a:r>
                        <a:rPr lang="ru-RU" sz="1600" b="1" dirty="0" smtClean="0">
                          <a:solidFill>
                            <a:schemeClr val="tx1"/>
                          </a:solidFill>
                        </a:rPr>
                        <a:t> от Бога. </a:t>
                      </a:r>
                    </a:p>
                    <a:p>
                      <a:r>
                        <a:rPr lang="ru-RU" sz="1600" b="1" dirty="0" smtClean="0">
                          <a:solidFill>
                            <a:schemeClr val="tx1"/>
                          </a:solidFill>
                        </a:rPr>
                        <a:t>28. Я </a:t>
                      </a:r>
                      <a:r>
                        <a:rPr lang="ru-RU" sz="1600" b="1" dirty="0" err="1" smtClean="0">
                          <a:solidFill>
                            <a:schemeClr val="tx1"/>
                          </a:solidFill>
                        </a:rPr>
                        <a:t>исшел</a:t>
                      </a:r>
                      <a:r>
                        <a:rPr lang="ru-RU" sz="1600" b="1" dirty="0" smtClean="0">
                          <a:solidFill>
                            <a:schemeClr val="tx1"/>
                          </a:solidFill>
                        </a:rPr>
                        <a:t> от Отца и пришел в мир; и опять оставляю мир и иду к Отцу. </a:t>
                      </a:r>
                    </a:p>
                    <a:p>
                      <a:r>
                        <a:rPr lang="ru-RU" sz="1600" b="1" dirty="0" smtClean="0">
                          <a:solidFill>
                            <a:schemeClr val="tx1"/>
                          </a:solidFill>
                        </a:rPr>
                        <a:t>29. Ученики Его сказали Ему: вот, теперь Ты прямо говоришь, и притчи не говоришь никакой. </a:t>
                      </a:r>
                    </a:p>
                    <a:p>
                      <a:r>
                        <a:rPr lang="ru-RU" sz="1600" b="1" dirty="0" smtClean="0">
                          <a:solidFill>
                            <a:schemeClr val="tx1"/>
                          </a:solidFill>
                        </a:rPr>
                        <a:t>30. Теперь видим, что Ты знаешь все и не имеешь нужды, чтобы кто спрашивал Тебя. Посему веруем, что Ты от Бога </a:t>
                      </a:r>
                      <a:r>
                        <a:rPr lang="ru-RU" sz="1600" b="1" dirty="0" err="1" smtClean="0">
                          <a:solidFill>
                            <a:schemeClr val="tx1"/>
                          </a:solidFill>
                        </a:rPr>
                        <a:t>исшел</a:t>
                      </a:r>
                      <a:r>
                        <a:rPr lang="ru-RU" sz="1600" b="1" dirty="0" smtClean="0">
                          <a:solidFill>
                            <a:schemeClr val="tx1"/>
                          </a:solidFill>
                        </a:rPr>
                        <a:t>. </a:t>
                      </a:r>
                    </a:p>
                    <a:p>
                      <a:r>
                        <a:rPr lang="ru-RU" sz="1600" b="1" dirty="0" smtClean="0">
                          <a:solidFill>
                            <a:schemeClr val="tx1"/>
                          </a:solidFill>
                        </a:rPr>
                        <a:t>31. Иисус отвечал им: теперь веруете? </a:t>
                      </a:r>
                    </a:p>
                    <a:p>
                      <a:r>
                        <a:rPr lang="ru-RU" sz="1600" b="1" dirty="0" smtClean="0">
                          <a:solidFill>
                            <a:schemeClr val="tx1"/>
                          </a:solidFill>
                        </a:rPr>
                        <a:t>32. Вот, наступает час, и настал уже, что вы рассеетесь каждый в свою сторону и Меня оставите одного; но Я не один, потому что Отец со Мною. </a:t>
                      </a:r>
                    </a:p>
                    <a:p>
                      <a:r>
                        <a:rPr lang="ru-RU" sz="1600" b="1" dirty="0" smtClean="0">
                          <a:solidFill>
                            <a:schemeClr val="tx1"/>
                          </a:solidFill>
                        </a:rPr>
                        <a:t>33. Сие сказал Я вам, чтобы вы имели во Мне мир. В мире будете иметь скорбь; но мужайтесь: Я победил мир. </a:t>
                      </a:r>
                    </a:p>
                  </a:txBody>
                  <a:tcPr/>
                </a:tc>
              </a:tr>
            </a:tbl>
          </a:graphicData>
        </a:graphic>
      </p:graphicFrame>
      <p:sp>
        <p:nvSpPr>
          <p:cNvPr id="7" name="Скругленный прямоугольник 6"/>
          <p:cNvSpPr/>
          <p:nvPr/>
        </p:nvSpPr>
        <p:spPr>
          <a:xfrm>
            <a:off x="323528" y="1268760"/>
            <a:ext cx="8640960" cy="2808312"/>
          </a:xfrm>
          <a:prstGeom prst="roundRect">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500" b="1" i="1" dirty="0" smtClean="0">
                <a:solidFill>
                  <a:schemeClr val="tx1"/>
                </a:solidFill>
              </a:rPr>
              <a:t>«</a:t>
            </a:r>
            <a:r>
              <a:rPr lang="ru-RU" sz="1500" b="1" i="1" dirty="0">
                <a:solidFill>
                  <a:schemeClr val="tx1"/>
                </a:solidFill>
              </a:rPr>
              <a:t>Д</a:t>
            </a:r>
            <a:r>
              <a:rPr lang="ru-RU" sz="1500" b="1" i="1" dirty="0" smtClean="0">
                <a:solidFill>
                  <a:schemeClr val="tx1"/>
                </a:solidFill>
              </a:rPr>
              <a:t>ля </a:t>
            </a:r>
            <a:r>
              <a:rPr lang="ru-RU" sz="1500" b="1" i="1" dirty="0">
                <a:solidFill>
                  <a:schemeClr val="tx1"/>
                </a:solidFill>
              </a:rPr>
              <a:t>Христа идти ко Отцу означает возвратиться в то состояние, в каком Он был до воплощения, как Ипостасное Слово. Эти слова поразили учеников своей ясностью; они с особым удовлетворением отметили то, что Господь говорит теперь с ними прямо, не употребляя </a:t>
            </a:r>
            <a:r>
              <a:rPr lang="ru-RU" sz="1500" b="1" i="1" dirty="0" err="1">
                <a:solidFill>
                  <a:schemeClr val="tx1"/>
                </a:solidFill>
              </a:rPr>
              <a:t>прикровенной</a:t>
            </a:r>
            <a:r>
              <a:rPr lang="ru-RU" sz="1500" b="1" i="1" dirty="0">
                <a:solidFill>
                  <a:schemeClr val="tx1"/>
                </a:solidFill>
              </a:rPr>
              <a:t> приточной речи, и выразили свою горячую веру в Него, как истинного Мессию. Это была искренняя и глубокая вера, но взор Господа видел несовершенство этой веры, не озаренной еще Духом Святым. «Ныне </a:t>
            </a:r>
            <a:r>
              <a:rPr lang="ru-RU" sz="1500" b="1" i="1" dirty="0" smtClean="0">
                <a:solidFill>
                  <a:schemeClr val="tx1"/>
                </a:solidFill>
              </a:rPr>
              <a:t>ли  </a:t>
            </a:r>
            <a:r>
              <a:rPr lang="ru-RU" sz="1500" b="1" i="1" dirty="0">
                <a:solidFill>
                  <a:schemeClr val="tx1"/>
                </a:solidFill>
              </a:rPr>
              <a:t>веруете?» – спрашивает Он: «нет, теперешняя ваша вера еще несовершенна, она не выдержит первого же испытания, которому скоро, через несколько часов всего, должна будет подвергаться, когда вы «</a:t>
            </a:r>
            <a:r>
              <a:rPr lang="ru-RU" sz="1500" b="1" i="1" dirty="0" err="1">
                <a:solidFill>
                  <a:schemeClr val="tx1"/>
                </a:solidFill>
              </a:rPr>
              <a:t>разыдетеся</a:t>
            </a:r>
            <a:r>
              <a:rPr lang="ru-RU" sz="1500" b="1" i="1" dirty="0">
                <a:solidFill>
                  <a:schemeClr val="tx1"/>
                </a:solidFill>
              </a:rPr>
              <a:t> </a:t>
            </a:r>
            <a:r>
              <a:rPr lang="ru-RU" sz="1500" b="1" i="1" dirty="0" err="1">
                <a:solidFill>
                  <a:schemeClr val="tx1"/>
                </a:solidFill>
              </a:rPr>
              <a:t>кийждо</a:t>
            </a:r>
            <a:r>
              <a:rPr lang="ru-RU" sz="1500" b="1" i="1" dirty="0">
                <a:solidFill>
                  <a:schemeClr val="tx1"/>
                </a:solidFill>
              </a:rPr>
              <a:t> во своя, и Мене </a:t>
            </a:r>
            <a:r>
              <a:rPr lang="ru-RU" sz="1500" b="1" i="1" dirty="0" err="1">
                <a:solidFill>
                  <a:schemeClr val="tx1"/>
                </a:solidFill>
              </a:rPr>
              <a:t>единаго</a:t>
            </a:r>
            <a:r>
              <a:rPr lang="ru-RU" sz="1500" b="1" i="1" dirty="0">
                <a:solidFill>
                  <a:schemeClr val="tx1"/>
                </a:solidFill>
              </a:rPr>
              <a:t> оставите». «Все это я сказал вам, – заканчивает Свою прощальную беседу Господь, для того, чтобы вы «имели во Мне мир», чтобы не пали духом в часы предстоящих вам испытаний, помня, что я предупреждал вас обо всем этом заранее. В духовном общении со Мной вы будете находить необходимое спокойствие Духа</a:t>
            </a:r>
            <a:r>
              <a:rPr lang="ru-RU" sz="1500" b="1" i="1" dirty="0" smtClean="0">
                <a:solidFill>
                  <a:schemeClr val="tx1"/>
                </a:solidFill>
              </a:rPr>
              <a:t>»».</a:t>
            </a:r>
            <a:endParaRPr lang="ru-RU" sz="1500" b="1" i="1" dirty="0">
              <a:solidFill>
                <a:schemeClr val="tx1"/>
              </a:solidFill>
            </a:endParaRPr>
          </a:p>
        </p:txBody>
      </p:sp>
      <p:sp>
        <p:nvSpPr>
          <p:cNvPr id="6" name="Скругленный прямоугольник 5"/>
          <p:cNvSpPr/>
          <p:nvPr/>
        </p:nvSpPr>
        <p:spPr>
          <a:xfrm>
            <a:off x="251520" y="3429000"/>
            <a:ext cx="8712968" cy="1080120"/>
          </a:xfrm>
          <a:prstGeom prst="roundRect">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Зигабен</a:t>
            </a:r>
            <a:r>
              <a:rPr lang="ru-RU" sz="1600" b="1" i="1" dirty="0" smtClean="0">
                <a:solidFill>
                  <a:schemeClr val="tx1"/>
                </a:solidFill>
              </a:rPr>
              <a:t>: «</a:t>
            </a:r>
            <a:r>
              <a:rPr lang="ru-RU" sz="1600" b="1" i="1" dirty="0">
                <a:solidFill>
                  <a:schemeClr val="tx1"/>
                </a:solidFill>
              </a:rPr>
              <a:t>В той день, т.е. когда придет Утешитель, Мене не вопросите </a:t>
            </a:r>
            <a:r>
              <a:rPr lang="ru-RU" sz="1600" b="1" i="1" dirty="0" err="1">
                <a:solidFill>
                  <a:schemeClr val="tx1"/>
                </a:solidFill>
              </a:rPr>
              <a:t>ничесоже</a:t>
            </a:r>
            <a:r>
              <a:rPr lang="ru-RU" sz="1600" b="1" i="1" dirty="0">
                <a:solidFill>
                  <a:schemeClr val="tx1"/>
                </a:solidFill>
              </a:rPr>
              <a:t> из того, о чем вы теперь спрашиваете, именно – </a:t>
            </a:r>
            <a:r>
              <a:rPr lang="ru-RU" sz="1600" b="1" i="1" dirty="0" err="1">
                <a:solidFill>
                  <a:schemeClr val="tx1"/>
                </a:solidFill>
              </a:rPr>
              <a:t>камо</a:t>
            </a:r>
            <a:r>
              <a:rPr lang="ru-RU" sz="1600" b="1" i="1" dirty="0">
                <a:solidFill>
                  <a:schemeClr val="tx1"/>
                </a:solidFill>
              </a:rPr>
              <a:t> </a:t>
            </a:r>
            <a:r>
              <a:rPr lang="ru-RU" sz="1600" b="1" i="1" dirty="0" err="1">
                <a:solidFill>
                  <a:schemeClr val="tx1"/>
                </a:solidFill>
              </a:rPr>
              <a:t>идеши</a:t>
            </a:r>
            <a:r>
              <a:rPr lang="ru-RU" sz="1600" b="1" i="1" dirty="0">
                <a:solidFill>
                  <a:schemeClr val="tx1"/>
                </a:solidFill>
              </a:rPr>
              <a:t>? покажи нам Отца и т.п., потому что все это вы узнаете от </a:t>
            </a:r>
            <a:r>
              <a:rPr lang="ru-RU" sz="1600" b="1" i="1" dirty="0" smtClean="0">
                <a:solidFill>
                  <a:schemeClr val="tx1"/>
                </a:solidFill>
              </a:rPr>
              <a:t>Утешителя, но</a:t>
            </a:r>
            <a:r>
              <a:rPr lang="ru-RU" sz="1600" b="1" i="1" dirty="0">
                <a:solidFill>
                  <a:schemeClr val="tx1"/>
                </a:solidFill>
              </a:rPr>
              <a:t>, призвав имя Мое, вы получите все, о чем ни </a:t>
            </a:r>
            <a:r>
              <a:rPr lang="ru-RU" sz="1600" b="1" i="1" dirty="0" smtClean="0">
                <a:solidFill>
                  <a:schemeClr val="tx1"/>
                </a:solidFill>
              </a:rPr>
              <a:t>попросите</a:t>
            </a:r>
            <a:r>
              <a:rPr lang="ru-RU" sz="1600" b="1" i="1" dirty="0">
                <a:solidFill>
                  <a:schemeClr val="tx1"/>
                </a:solidFill>
              </a:rPr>
              <a:t> </a:t>
            </a:r>
            <a:r>
              <a:rPr lang="ru-RU" sz="1600" b="1" i="1" dirty="0" smtClean="0">
                <a:solidFill>
                  <a:schemeClr val="tx1"/>
                </a:solidFill>
              </a:rPr>
              <a:t>».</a:t>
            </a:r>
            <a:endParaRPr lang="ru-RU" sz="1600" b="1" i="1" dirty="0">
              <a:solidFill>
                <a:schemeClr val="tx1"/>
              </a:solidFill>
            </a:endParaRPr>
          </a:p>
        </p:txBody>
      </p:sp>
      <p:sp>
        <p:nvSpPr>
          <p:cNvPr id="5" name="Скругленный прямоугольник 4"/>
          <p:cNvSpPr/>
          <p:nvPr/>
        </p:nvSpPr>
        <p:spPr>
          <a:xfrm>
            <a:off x="323528" y="2159108"/>
            <a:ext cx="8640960" cy="981860"/>
          </a:xfrm>
          <a:prstGeom prst="roundRect">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 чтобы показать, что после печали бывает радость, и что печаль рождает радость, и что печаль кратковременна, а радость бесконечна, – обращается к примеру из обыкновенной жизни и говорит: жена, </a:t>
            </a:r>
            <a:r>
              <a:rPr lang="ru-RU" sz="1600" b="1" i="1" dirty="0" err="1">
                <a:solidFill>
                  <a:schemeClr val="tx1"/>
                </a:solidFill>
              </a:rPr>
              <a:t>егда</a:t>
            </a:r>
            <a:r>
              <a:rPr lang="ru-RU" sz="1600" b="1" i="1" dirty="0">
                <a:solidFill>
                  <a:schemeClr val="tx1"/>
                </a:solidFill>
              </a:rPr>
              <a:t> </a:t>
            </a:r>
            <a:r>
              <a:rPr lang="ru-RU" sz="1600" b="1" i="1" dirty="0" err="1">
                <a:solidFill>
                  <a:schemeClr val="tx1"/>
                </a:solidFill>
              </a:rPr>
              <a:t>раждает</a:t>
            </a:r>
            <a:r>
              <a:rPr lang="ru-RU" sz="1600" b="1" i="1" dirty="0">
                <a:solidFill>
                  <a:schemeClr val="tx1"/>
                </a:solidFill>
              </a:rPr>
              <a:t>, скорбь </a:t>
            </a:r>
            <a:r>
              <a:rPr lang="ru-RU" sz="1600" b="1" i="1" dirty="0" err="1">
                <a:solidFill>
                  <a:schemeClr val="tx1"/>
                </a:solidFill>
              </a:rPr>
              <a:t>имать</a:t>
            </a:r>
            <a:r>
              <a:rPr lang="ru-RU" sz="1600" b="1" i="1" dirty="0" smtClean="0">
                <a:solidFill>
                  <a:schemeClr val="tx1"/>
                </a:solidFill>
              </a:rPr>
              <a:t>».</a:t>
            </a:r>
            <a:endParaRPr lang="ru-RU" sz="1600" b="1" i="1" dirty="0">
              <a:solidFill>
                <a:schemeClr val="tx1"/>
              </a:solidFill>
            </a:endParaRPr>
          </a:p>
        </p:txBody>
      </p:sp>
      <p:sp>
        <p:nvSpPr>
          <p:cNvPr id="3" name="Скругленный прямоугольник 2"/>
          <p:cNvSpPr/>
          <p:nvPr/>
        </p:nvSpPr>
        <p:spPr>
          <a:xfrm>
            <a:off x="323528" y="3068960"/>
            <a:ext cx="8496944" cy="1008112"/>
          </a:xfrm>
          <a:prstGeom prst="roundRect">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«В той день», т.е. сошествия Св. Духа, с какового дня Апостолы вступят в постоянное духовное общение со Христом, им станут ясными все Божественные тайны, и всякая молитва их будет исполняться, в довершении полноты их </a:t>
            </a:r>
            <a:r>
              <a:rPr lang="ru-RU" sz="1600" b="1" i="1" dirty="0" smtClean="0">
                <a:solidFill>
                  <a:schemeClr val="tx1"/>
                </a:solidFill>
              </a:rPr>
              <a:t>радости».</a:t>
            </a:r>
            <a:endParaRPr lang="ru-RU" sz="1600" b="1" i="1" dirty="0">
              <a:solidFill>
                <a:schemeClr val="tx1"/>
              </a:solidFill>
            </a:endParaRPr>
          </a:p>
        </p:txBody>
      </p:sp>
      <p:sp>
        <p:nvSpPr>
          <p:cNvPr id="2" name="Скругленный прямоугольник 1"/>
          <p:cNvSpPr/>
          <p:nvPr/>
        </p:nvSpPr>
        <p:spPr>
          <a:xfrm>
            <a:off x="323528" y="2636912"/>
            <a:ext cx="8496944" cy="1872208"/>
          </a:xfrm>
          <a:prstGeom prst="roundRect">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Господь видел, что ученики, обремененные печалью, не совсем поняли слова Его; посему предлагает им яснейшее учение о Своей </a:t>
            </a:r>
            <a:r>
              <a:rPr lang="ru-RU" sz="1600" b="1" i="1" dirty="0" smtClean="0">
                <a:solidFill>
                  <a:schemeClr val="tx1"/>
                </a:solidFill>
              </a:rPr>
              <a:t>смерти.</a:t>
            </a:r>
            <a:r>
              <a:rPr lang="ru-RU" sz="1600" b="1" i="1" dirty="0">
                <a:solidFill>
                  <a:schemeClr val="tx1"/>
                </a:solidFill>
              </a:rPr>
              <a:t> «Вы», говорит, «</a:t>
            </a:r>
            <a:r>
              <a:rPr lang="ru-RU" sz="1600" b="1" i="1" dirty="0" err="1">
                <a:solidFill>
                  <a:schemeClr val="tx1"/>
                </a:solidFill>
              </a:rPr>
              <a:t>восплачете</a:t>
            </a:r>
            <a:r>
              <a:rPr lang="ru-RU" sz="1600" b="1" i="1" dirty="0">
                <a:solidFill>
                  <a:schemeClr val="tx1"/>
                </a:solidFill>
              </a:rPr>
              <a:t> и возрыдаете» о том, что Я умру на Кресте, «а мир возрадуется», то есть иудеи, мудрствующие мирское, возрадуются, что уничтожили Меня, врага своего; </a:t>
            </a:r>
            <a:r>
              <a:rPr lang="ru-RU" sz="1600" b="1" i="1" dirty="0" err="1">
                <a:solidFill>
                  <a:schemeClr val="tx1"/>
                </a:solidFill>
              </a:rPr>
              <a:t>но«печаль</a:t>
            </a:r>
            <a:r>
              <a:rPr lang="ru-RU" sz="1600" b="1" i="1" dirty="0">
                <a:solidFill>
                  <a:schemeClr val="tx1"/>
                </a:solidFill>
              </a:rPr>
              <a:t> ваша в радость будет», а радость иудеев, напротив, обратится им в печаль, когда по воскресении будет славиться имя Мое</a:t>
            </a:r>
            <a:r>
              <a:rPr lang="ru-RU" sz="1600" b="1" i="1" dirty="0" smtClean="0">
                <a:solidFill>
                  <a:schemeClr val="tx1"/>
                </a:solidFill>
              </a:rPr>
              <a:t>. Вы </a:t>
            </a:r>
            <a:r>
              <a:rPr lang="ru-RU" sz="1600" b="1" i="1" dirty="0">
                <a:solidFill>
                  <a:schemeClr val="tx1"/>
                </a:solidFill>
              </a:rPr>
              <a:t>будете печальны, но эти страдания Мои, о которых вы печалитесь, будут радостью всего мира и </a:t>
            </a:r>
            <a:r>
              <a:rPr lang="ru-RU" sz="1600" b="1" i="1" dirty="0" smtClean="0">
                <a:solidFill>
                  <a:schemeClr val="tx1"/>
                </a:solidFill>
              </a:rPr>
              <a:t>спасением».</a:t>
            </a:r>
            <a:endParaRPr lang="ru-RU" sz="1600" b="1" i="1" dirty="0">
              <a:solidFill>
                <a:schemeClr val="tx1"/>
              </a:solidFill>
            </a:endParaRPr>
          </a:p>
        </p:txBody>
      </p:sp>
      <p:sp>
        <p:nvSpPr>
          <p:cNvPr id="8" name="Скругленный прямоугольник 7"/>
          <p:cNvSpPr/>
          <p:nvPr/>
        </p:nvSpPr>
        <p:spPr>
          <a:xfrm>
            <a:off x="251520" y="4941168"/>
            <a:ext cx="8568952" cy="1224136"/>
          </a:xfrm>
          <a:prstGeom prst="roundRect">
            <a:avLst/>
          </a:prstGeom>
          <a:solidFill>
            <a:schemeClr val="accent5">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smtClean="0">
                <a:solidFill>
                  <a:schemeClr val="tx1"/>
                </a:solidFill>
              </a:rPr>
              <a:t>«</a:t>
            </a:r>
            <a:r>
              <a:rPr lang="ru-RU" sz="1600" b="1" i="1" dirty="0">
                <a:solidFill>
                  <a:schemeClr val="tx1"/>
                </a:solidFill>
              </a:rPr>
              <a:t>Как же Он победил мир? Низложив начальника мирских страстей. </a:t>
            </a:r>
            <a:r>
              <a:rPr lang="ru-RU" sz="1600" b="1" i="1" dirty="0" smtClean="0">
                <a:solidFill>
                  <a:schemeClr val="tx1"/>
                </a:solidFill>
              </a:rPr>
              <a:t>Ибо </a:t>
            </a:r>
            <a:r>
              <a:rPr lang="ru-RU" sz="1600" b="1" i="1" dirty="0">
                <a:solidFill>
                  <a:schemeClr val="tx1"/>
                </a:solidFill>
              </a:rPr>
              <a:t>все Ему покорилось и уступило. Как с поражением Адама вся природа осуждена, так с победою Христовою победа простерлась на всю природу, и во Христе Иисусе нам дарована сила наступать на змей и скорпионов, и на всю силу вражескую</a:t>
            </a:r>
            <a:r>
              <a:rPr lang="ru-RU" sz="1600" b="1" i="1" dirty="0" smtClean="0">
                <a:solidFill>
                  <a:schemeClr val="tx1"/>
                </a:solidFill>
              </a:rPr>
              <a:t>».</a:t>
            </a:r>
            <a:endParaRPr lang="ru-RU" sz="1600" b="1" i="1" dirty="0">
              <a:solidFill>
                <a:schemeClr val="tx1"/>
              </a:solidFill>
            </a:endParaRPr>
          </a:p>
        </p:txBody>
      </p:sp>
    </p:spTree>
    <p:extLst>
      <p:ext uri="{BB962C8B-B14F-4D97-AF65-F5344CB8AC3E}">
        <p14:creationId xmlns:p14="http://schemas.microsoft.com/office/powerpoint/2010/main" val="2744731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1" nodeType="clickEffect">
                                  <p:stCondLst>
                                    <p:cond delay="0"/>
                                  </p:stCondLst>
                                  <p:childTnLst>
                                    <p:animEffect transition="out" filter="fade">
                                      <p:cBhvr>
                                        <p:cTn id="16" dur="500"/>
                                        <p:tgtEl>
                                          <p:spTgt spid="2"/>
                                        </p:tgtEl>
                                      </p:cBhvr>
                                    </p:animEffect>
                                    <p:set>
                                      <p:cBhvr>
                                        <p:cTn id="17" dur="1" fill="hold">
                                          <p:stCondLst>
                                            <p:cond delay="499"/>
                                          </p:stCondLst>
                                        </p:cTn>
                                        <p:tgtEl>
                                          <p:spTgt spid="2"/>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down)">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1" nodeType="clickEffect">
                                  <p:stCondLst>
                                    <p:cond delay="0"/>
                                  </p:stCondLst>
                                  <p:childTnLst>
                                    <p:animEffect transition="out" filter="fade">
                                      <p:cBhvr>
                                        <p:cTn id="26" dur="500"/>
                                        <p:tgtEl>
                                          <p:spTgt spid="3"/>
                                        </p:tgtEl>
                                      </p:cBhvr>
                                    </p:animEffect>
                                    <p:set>
                                      <p:cBhvr>
                                        <p:cTn id="27" dur="1" fill="hold">
                                          <p:stCondLst>
                                            <p:cond delay="499"/>
                                          </p:stCondLst>
                                        </p:cTn>
                                        <p:tgtEl>
                                          <p:spTgt spid="3"/>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wipe(down)">
                                      <p:cBhvr>
                                        <p:cTn id="32" dur="5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1" nodeType="clickEffect">
                                  <p:stCondLst>
                                    <p:cond delay="0"/>
                                  </p:stCondLst>
                                  <p:childTnLst>
                                    <p:animEffect transition="out" filter="fade">
                                      <p:cBhvr>
                                        <p:cTn id="36" dur="500"/>
                                        <p:tgtEl>
                                          <p:spTgt spid="5"/>
                                        </p:tgtEl>
                                      </p:cBhvr>
                                    </p:animEffect>
                                    <p:set>
                                      <p:cBhvr>
                                        <p:cTn id="37" dur="1" fill="hold">
                                          <p:stCondLst>
                                            <p:cond delay="499"/>
                                          </p:stCondLst>
                                        </p:cTn>
                                        <p:tgtEl>
                                          <p:spTgt spid="5"/>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wipe(down)">
                                      <p:cBhvr>
                                        <p:cTn id="42" dur="5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xit" presetSubtype="0" fill="hold" grpId="1" nodeType="clickEffect">
                                  <p:stCondLst>
                                    <p:cond delay="0"/>
                                  </p:stCondLst>
                                  <p:childTnLst>
                                    <p:animEffect transition="out" filter="fade">
                                      <p:cBhvr>
                                        <p:cTn id="46" dur="500"/>
                                        <p:tgtEl>
                                          <p:spTgt spid="6"/>
                                        </p:tgtEl>
                                      </p:cBhvr>
                                    </p:animEffect>
                                    <p:set>
                                      <p:cBhvr>
                                        <p:cTn id="47" dur="1" fill="hold">
                                          <p:stCondLst>
                                            <p:cond delay="499"/>
                                          </p:stCondLst>
                                        </p:cTn>
                                        <p:tgtEl>
                                          <p:spTgt spid="6"/>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7"/>
                                        </p:tgtEl>
                                        <p:attrNameLst>
                                          <p:attrName>style.visibility</p:attrName>
                                        </p:attrNameLst>
                                      </p:cBhvr>
                                      <p:to>
                                        <p:strVal val="visible"/>
                                      </p:to>
                                    </p:set>
                                    <p:animEffect transition="in" filter="wipe(down)">
                                      <p:cBhvr>
                                        <p:cTn id="52" dur="500"/>
                                        <p:tgtEl>
                                          <p:spTgt spid="7"/>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xit" presetSubtype="0" fill="hold" grpId="1" nodeType="clickEffect">
                                  <p:stCondLst>
                                    <p:cond delay="0"/>
                                  </p:stCondLst>
                                  <p:childTnLst>
                                    <p:animEffect transition="out" filter="fade">
                                      <p:cBhvr>
                                        <p:cTn id="56" dur="500"/>
                                        <p:tgtEl>
                                          <p:spTgt spid="7"/>
                                        </p:tgtEl>
                                      </p:cBhvr>
                                    </p:animEffect>
                                    <p:set>
                                      <p:cBhvr>
                                        <p:cTn id="57" dur="1" fill="hold">
                                          <p:stCondLst>
                                            <p:cond delay="499"/>
                                          </p:stCondLst>
                                        </p:cTn>
                                        <p:tgtEl>
                                          <p:spTgt spid="7"/>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8"/>
                                        </p:tgtEl>
                                        <p:attrNameLst>
                                          <p:attrName>style.visibility</p:attrName>
                                        </p:attrNameLst>
                                      </p:cBhvr>
                                      <p:to>
                                        <p:strVal val="visible"/>
                                      </p:to>
                                    </p:set>
                                    <p:animEffect transition="in" filter="wipe(down)">
                                      <p:cBhvr>
                                        <p:cTn id="62" dur="500"/>
                                        <p:tgtEl>
                                          <p:spTgt spid="8"/>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xit" presetSubtype="0" fill="hold" grpId="1" nodeType="clickEffect">
                                  <p:stCondLst>
                                    <p:cond delay="0"/>
                                  </p:stCondLst>
                                  <p:childTnLst>
                                    <p:animEffect transition="out" filter="fade">
                                      <p:cBhvr>
                                        <p:cTn id="66" dur="500"/>
                                        <p:tgtEl>
                                          <p:spTgt spid="8"/>
                                        </p:tgtEl>
                                      </p:cBhvr>
                                    </p:animEffect>
                                    <p:set>
                                      <p:cBhvr>
                                        <p:cTn id="67"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P spid="6" grpId="0" animBg="1"/>
      <p:bldP spid="6" grpId="1" animBg="1"/>
      <p:bldP spid="5" grpId="0" animBg="1"/>
      <p:bldP spid="5" grpId="1" animBg="1"/>
      <p:bldP spid="3" grpId="0" animBg="1"/>
      <p:bldP spid="3" grpId="1" animBg="1"/>
      <p:bldP spid="2" grpId="0" animBg="1"/>
      <p:bldP spid="2" grpId="1" animBg="1"/>
      <p:bldP spid="8" grpId="0" animBg="1"/>
      <p:bldP spid="8" grpId="1" animBg="1"/>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369</TotalTime>
  <Words>6150</Words>
  <Application>Microsoft Office PowerPoint</Application>
  <PresentationFormat>Экран (4:3)</PresentationFormat>
  <Paragraphs>197</Paragraphs>
  <Slides>10</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Лекция 32. Прощальная беседа Иисуса Христа с учениками.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Николай Казинов</dc:creator>
  <cp:lastModifiedBy>Windows User</cp:lastModifiedBy>
  <cp:revision>35</cp:revision>
  <dcterms:created xsi:type="dcterms:W3CDTF">2015-01-15T08:52:05Z</dcterms:created>
  <dcterms:modified xsi:type="dcterms:W3CDTF">2015-01-20T13:26:23Z</dcterms:modified>
</cp:coreProperties>
</file>