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0"/>
  </p:notesMasterIdLst>
  <p:sldIdLst>
    <p:sldId id="259" r:id="rId2"/>
    <p:sldId id="257" r:id="rId3"/>
    <p:sldId id="263" r:id="rId4"/>
    <p:sldId id="265" r:id="rId5"/>
    <p:sldId id="264" r:id="rId6"/>
    <p:sldId id="266" r:id="rId7"/>
    <p:sldId id="267" r:id="rId8"/>
    <p:sldId id="258" r:id="rId9"/>
    <p:sldId id="268" r:id="rId10"/>
    <p:sldId id="269" r:id="rId11"/>
    <p:sldId id="260" r:id="rId12"/>
    <p:sldId id="261" r:id="rId13"/>
    <p:sldId id="273" r:id="rId14"/>
    <p:sldId id="270" r:id="rId15"/>
    <p:sldId id="271" r:id="rId16"/>
    <p:sldId id="272" r:id="rId17"/>
    <p:sldId id="274" r:id="rId18"/>
    <p:sldId id="262"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7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A166EE-F90B-4AE6-BC9B-7768DB7B2B29}" type="datetimeFigureOut">
              <a:rPr lang="ru-RU" smtClean="0"/>
              <a:t>15.12.2014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FF33C7-55E5-41F4-9B08-14B3970C3D44}" type="slidenum">
              <a:rPr lang="ru-RU" smtClean="0"/>
              <a:t>‹#›</a:t>
            </a:fld>
            <a:endParaRPr lang="ru-RU"/>
          </a:p>
        </p:txBody>
      </p:sp>
    </p:spTree>
    <p:extLst>
      <p:ext uri="{BB962C8B-B14F-4D97-AF65-F5344CB8AC3E}">
        <p14:creationId xmlns:p14="http://schemas.microsoft.com/office/powerpoint/2010/main" val="2297135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18</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15.12.2014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15.12.2014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15.12.2014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15.12.2014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15.12.2014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15.12.2014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457200" indent="-457200"/>
            <a:r>
              <a:rPr lang="ru-RU" sz="3600" b="1" dirty="0" smtClean="0"/>
              <a:t>Великая Среда. Великий Четверг</a:t>
            </a:r>
            <a:br>
              <a:rPr lang="ru-RU" sz="3600" b="1" dirty="0" smtClean="0"/>
            </a:br>
            <a:r>
              <a:rPr lang="ru-RU" sz="3200" b="1" dirty="0" smtClean="0"/>
              <a:t/>
            </a:r>
            <a:br>
              <a:rPr lang="ru-RU" sz="3200" b="1" dirty="0" smtClean="0"/>
            </a:br>
            <a:r>
              <a:rPr lang="ru-RU" sz="3200" b="1" dirty="0" smtClean="0"/>
              <a:t>Лекция 31. </a:t>
            </a:r>
            <a:r>
              <a:rPr lang="ru-RU" sz="3200" b="1" dirty="0"/>
              <a:t>Притчи Господа о </a:t>
            </a:r>
            <a:r>
              <a:rPr lang="ru-RU" sz="3200" b="1" dirty="0" smtClean="0"/>
              <a:t>бодрствовании. </a:t>
            </a:r>
            <a:r>
              <a:rPr lang="ru-RU" sz="3200" b="1" dirty="0"/>
              <a:t/>
            </a:r>
            <a:br>
              <a:rPr lang="ru-RU" sz="3200" b="1" dirty="0"/>
            </a:br>
            <a:r>
              <a:rPr lang="ru-RU" sz="3200" b="1" dirty="0"/>
              <a:t>Изображение Страшного </a:t>
            </a:r>
            <a:r>
              <a:rPr lang="ru-RU" sz="3200" b="1" dirty="0" smtClean="0"/>
              <a:t>Суда. Предательство Иуды. Тайная Вечеря. </a:t>
            </a:r>
            <a:endParaRPr lang="ru-RU" sz="3600" dirty="0"/>
          </a:p>
        </p:txBody>
      </p:sp>
    </p:spTree>
    <p:extLst>
      <p:ext uri="{BB962C8B-B14F-4D97-AF65-F5344CB8AC3E}">
        <p14:creationId xmlns:p14="http://schemas.microsoft.com/office/powerpoint/2010/main" val="984431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4216963580"/>
              </p:ext>
            </p:extLst>
          </p:nvPr>
        </p:nvGraphicFramePr>
        <p:xfrm>
          <a:off x="251520" y="980728"/>
          <a:ext cx="8712967" cy="5283640"/>
        </p:xfrm>
        <a:graphic>
          <a:graphicData uri="http://schemas.openxmlformats.org/drawingml/2006/table">
            <a:tbl>
              <a:tblPr firstRow="1" bandRow="1">
                <a:tableStyleId>{93296810-A885-4BE3-A3E7-6D5BEEA58F35}</a:tableStyleId>
              </a:tblPr>
              <a:tblGrid>
                <a:gridCol w="4213650"/>
                <a:gridCol w="4499317"/>
              </a:tblGrid>
              <a:tr h="370840">
                <a:tc>
                  <a:txBody>
                    <a:bodyPr/>
                    <a:lstStyle/>
                    <a:p>
                      <a:pPr algn="ctr"/>
                      <a:r>
                        <a:rPr lang="ru-RU" sz="1600" b="1" dirty="0" smtClean="0">
                          <a:solidFill>
                            <a:schemeClr val="tx1"/>
                          </a:solidFill>
                        </a:rPr>
                        <a:t>Мф. 26,6-13</a:t>
                      </a:r>
                      <a:endParaRPr lang="ru-RU" sz="16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Мк</a:t>
                      </a:r>
                      <a:r>
                        <a:rPr lang="ru-RU" sz="1600" b="1" dirty="0" smtClean="0">
                          <a:solidFill>
                            <a:schemeClr val="tx1"/>
                          </a:solidFill>
                        </a:rPr>
                        <a:t>. 14,3-9</a:t>
                      </a:r>
                      <a:endParaRPr lang="ru-RU" sz="1600" b="1" dirty="0">
                        <a:solidFill>
                          <a:schemeClr val="tx1"/>
                        </a:solidFill>
                      </a:endParaRPr>
                    </a:p>
                  </a:txBody>
                  <a:tcPr/>
                </a:tc>
              </a:tr>
              <a:tr h="370840">
                <a:tc>
                  <a:txBody>
                    <a:bodyPr/>
                    <a:lstStyle/>
                    <a:p>
                      <a:r>
                        <a:rPr lang="ru-RU" sz="1600" b="1" dirty="0" smtClean="0">
                          <a:solidFill>
                            <a:schemeClr val="tx1"/>
                          </a:solidFill>
                        </a:rPr>
                        <a:t>6. Когда же Иисус был в </a:t>
                      </a:r>
                      <a:r>
                        <a:rPr lang="ru-RU" sz="1600" b="1" dirty="0" err="1" smtClean="0">
                          <a:solidFill>
                            <a:schemeClr val="tx1"/>
                          </a:solidFill>
                        </a:rPr>
                        <a:t>Вифании</a:t>
                      </a:r>
                      <a:r>
                        <a:rPr lang="ru-RU" sz="1600" b="1" dirty="0" smtClean="0">
                          <a:solidFill>
                            <a:schemeClr val="tx1"/>
                          </a:solidFill>
                        </a:rPr>
                        <a:t>, в доме </a:t>
                      </a:r>
                      <a:r>
                        <a:rPr lang="ru-RU" sz="1600" b="1" dirty="0" smtClean="0">
                          <a:solidFill>
                            <a:srgbClr val="FF0000"/>
                          </a:solidFill>
                        </a:rPr>
                        <a:t>Симона прокаженного</a:t>
                      </a:r>
                      <a:r>
                        <a:rPr lang="ru-RU" sz="1600" b="1" dirty="0" smtClean="0">
                          <a:solidFill>
                            <a:schemeClr val="tx1"/>
                          </a:solidFill>
                        </a:rPr>
                        <a:t>, </a:t>
                      </a:r>
                    </a:p>
                    <a:p>
                      <a:r>
                        <a:rPr lang="ru-RU" sz="1600" b="1" dirty="0" smtClean="0">
                          <a:solidFill>
                            <a:schemeClr val="tx1"/>
                          </a:solidFill>
                        </a:rPr>
                        <a:t>7. приступила к Нему женщина с </a:t>
                      </a:r>
                      <a:r>
                        <a:rPr lang="ru-RU" sz="1600" b="1" dirty="0" err="1" smtClean="0">
                          <a:solidFill>
                            <a:schemeClr val="tx1"/>
                          </a:solidFill>
                        </a:rPr>
                        <a:t>алавастровым</a:t>
                      </a:r>
                      <a:r>
                        <a:rPr lang="ru-RU" sz="1600" b="1" dirty="0" smtClean="0">
                          <a:solidFill>
                            <a:schemeClr val="tx1"/>
                          </a:solidFill>
                        </a:rPr>
                        <a:t> сосудом мира драгоценного и возливала Ему возлежащему </a:t>
                      </a:r>
                      <a:r>
                        <a:rPr lang="ru-RU" sz="1600" b="1" dirty="0" smtClean="0">
                          <a:solidFill>
                            <a:srgbClr val="FF0000"/>
                          </a:solidFill>
                        </a:rPr>
                        <a:t>на голову</a:t>
                      </a:r>
                      <a:r>
                        <a:rPr lang="ru-RU" sz="1600" b="1" dirty="0" smtClean="0">
                          <a:solidFill>
                            <a:schemeClr val="tx1"/>
                          </a:solidFill>
                        </a:rPr>
                        <a:t>. </a:t>
                      </a:r>
                    </a:p>
                    <a:p>
                      <a:r>
                        <a:rPr lang="ru-RU" sz="1600" b="1" dirty="0" smtClean="0">
                          <a:solidFill>
                            <a:schemeClr val="tx1"/>
                          </a:solidFill>
                        </a:rPr>
                        <a:t>8. Увидев это, </a:t>
                      </a:r>
                      <a:r>
                        <a:rPr lang="ru-RU" sz="1600" b="1" dirty="0" smtClean="0">
                          <a:solidFill>
                            <a:srgbClr val="FF0000"/>
                          </a:solidFill>
                        </a:rPr>
                        <a:t>ученики Его вознегодовали </a:t>
                      </a:r>
                      <a:r>
                        <a:rPr lang="ru-RU" sz="1600" b="1" dirty="0" smtClean="0">
                          <a:solidFill>
                            <a:schemeClr val="tx1"/>
                          </a:solidFill>
                        </a:rPr>
                        <a:t>и говорили: к чему такая трата? </a:t>
                      </a:r>
                    </a:p>
                    <a:p>
                      <a:r>
                        <a:rPr lang="ru-RU" sz="1600" b="1" dirty="0" smtClean="0">
                          <a:solidFill>
                            <a:schemeClr val="tx1"/>
                          </a:solidFill>
                        </a:rPr>
                        <a:t>9. Ибо можно было бы продать это миро за большую цену и дать нищим. </a:t>
                      </a:r>
                    </a:p>
                    <a:p>
                      <a:r>
                        <a:rPr lang="ru-RU" sz="1600" b="1" dirty="0" smtClean="0">
                          <a:solidFill>
                            <a:schemeClr val="tx1"/>
                          </a:solidFill>
                        </a:rPr>
                        <a:t>10. Но Иисус, уразумев сие, сказал им: что смущаете женщину? она доброе дело сделала для Меня: </a:t>
                      </a:r>
                    </a:p>
                    <a:p>
                      <a:r>
                        <a:rPr lang="ru-RU" sz="1600" b="1" dirty="0" smtClean="0">
                          <a:solidFill>
                            <a:schemeClr val="tx1"/>
                          </a:solidFill>
                        </a:rPr>
                        <a:t>11. ибо нищих всегда имеете с собою, а Меня не всегда имеете; </a:t>
                      </a:r>
                    </a:p>
                    <a:p>
                      <a:r>
                        <a:rPr lang="ru-RU" sz="1600" b="1" dirty="0" smtClean="0">
                          <a:solidFill>
                            <a:schemeClr val="tx1"/>
                          </a:solidFill>
                        </a:rPr>
                        <a:t>12. возлив миро сие на тело Мое, она приготовила Меня к погребению; </a:t>
                      </a:r>
                    </a:p>
                    <a:p>
                      <a:r>
                        <a:rPr lang="ru-RU" sz="1600" b="1" dirty="0" smtClean="0">
                          <a:solidFill>
                            <a:schemeClr val="tx1"/>
                          </a:solidFill>
                        </a:rPr>
                        <a:t>13. истинно говорю вам: где ни будет проповедано Евангелие сие в целом мире, сказано будет в память ее и о том, что она сделала.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3. И когда был Он в </a:t>
                      </a:r>
                      <a:r>
                        <a:rPr lang="ru-RU" sz="1600" b="1" dirty="0" err="1" smtClean="0">
                          <a:solidFill>
                            <a:schemeClr val="tx1"/>
                          </a:solidFill>
                        </a:rPr>
                        <a:t>Вифании</a:t>
                      </a:r>
                      <a:r>
                        <a:rPr lang="ru-RU" sz="1600" b="1" dirty="0" smtClean="0">
                          <a:solidFill>
                            <a:schemeClr val="tx1"/>
                          </a:solidFill>
                        </a:rPr>
                        <a:t>, в доме </a:t>
                      </a:r>
                      <a:r>
                        <a:rPr lang="ru-RU" sz="1600" b="1" dirty="0" smtClean="0">
                          <a:solidFill>
                            <a:srgbClr val="FF0000"/>
                          </a:solidFill>
                        </a:rPr>
                        <a:t>Симона прокаженного</a:t>
                      </a:r>
                      <a:r>
                        <a:rPr lang="ru-RU" sz="1600" b="1" dirty="0" smtClean="0">
                          <a:solidFill>
                            <a:schemeClr val="tx1"/>
                          </a:solidFill>
                        </a:rPr>
                        <a:t>, и возлежал, — пришла женщина с </a:t>
                      </a:r>
                      <a:r>
                        <a:rPr lang="ru-RU" sz="1600" b="1" dirty="0" err="1" smtClean="0">
                          <a:solidFill>
                            <a:schemeClr val="tx1"/>
                          </a:solidFill>
                        </a:rPr>
                        <a:t>алавастровым</a:t>
                      </a:r>
                      <a:r>
                        <a:rPr lang="ru-RU" sz="1600" b="1" dirty="0" smtClean="0">
                          <a:solidFill>
                            <a:schemeClr val="tx1"/>
                          </a:solidFill>
                        </a:rPr>
                        <a:t> сосудом мира из нарда чистого, драгоценного и, разбив сосуд, возлила Ему </a:t>
                      </a:r>
                      <a:r>
                        <a:rPr lang="ru-RU" sz="1600" b="1" dirty="0" smtClean="0">
                          <a:solidFill>
                            <a:srgbClr val="FF0000"/>
                          </a:solidFill>
                        </a:rPr>
                        <a:t>на голову</a:t>
                      </a:r>
                      <a:r>
                        <a:rPr lang="ru-RU" sz="1600" b="1" dirty="0" smtClean="0">
                          <a:solidFill>
                            <a:schemeClr val="tx1"/>
                          </a:solidFill>
                        </a:rPr>
                        <a:t>. </a:t>
                      </a:r>
                    </a:p>
                    <a:p>
                      <a:r>
                        <a:rPr lang="ru-RU" sz="1600" b="1" dirty="0" smtClean="0">
                          <a:solidFill>
                            <a:schemeClr val="tx1"/>
                          </a:solidFill>
                        </a:rPr>
                        <a:t>4. </a:t>
                      </a:r>
                      <a:r>
                        <a:rPr lang="ru-RU" sz="1600" b="1" dirty="0" smtClean="0">
                          <a:solidFill>
                            <a:srgbClr val="FF0000"/>
                          </a:solidFill>
                        </a:rPr>
                        <a:t>Некоторые же вознегодовали </a:t>
                      </a:r>
                      <a:r>
                        <a:rPr lang="ru-RU" sz="1600" b="1" dirty="0" smtClean="0">
                          <a:solidFill>
                            <a:schemeClr val="tx1"/>
                          </a:solidFill>
                        </a:rPr>
                        <a:t>и говорили между собою: к чему сия трата мира? </a:t>
                      </a:r>
                    </a:p>
                    <a:p>
                      <a:r>
                        <a:rPr lang="ru-RU" sz="1600" b="1" dirty="0" smtClean="0">
                          <a:solidFill>
                            <a:schemeClr val="tx1"/>
                          </a:solidFill>
                        </a:rPr>
                        <a:t>5. Ибо можно было бы продать его более нежели за триста динариев и раздать нищим. И роптали на нее. </a:t>
                      </a:r>
                    </a:p>
                    <a:p>
                      <a:r>
                        <a:rPr lang="ru-RU" sz="1600" b="1" dirty="0" smtClean="0">
                          <a:solidFill>
                            <a:schemeClr val="tx1"/>
                          </a:solidFill>
                        </a:rPr>
                        <a:t>6. Но Иисус сказал: оставьте ее; что ее смущаете? Она доброе дело сделала для Меня. </a:t>
                      </a:r>
                    </a:p>
                    <a:p>
                      <a:r>
                        <a:rPr lang="ru-RU" sz="1600" b="1" dirty="0" smtClean="0">
                          <a:solidFill>
                            <a:schemeClr val="tx1"/>
                          </a:solidFill>
                        </a:rPr>
                        <a:t>7. Ибо нищих всегда имеете с собою и, когда захотите, можете им благотворить; а Меня не всегда имеете. </a:t>
                      </a:r>
                    </a:p>
                    <a:p>
                      <a:r>
                        <a:rPr lang="ru-RU" sz="1600" b="1" dirty="0" smtClean="0">
                          <a:solidFill>
                            <a:schemeClr val="tx1"/>
                          </a:solidFill>
                        </a:rPr>
                        <a:t>8. Она сделала, что могла: предварила помазать тело Мое к погребению. </a:t>
                      </a:r>
                    </a:p>
                    <a:p>
                      <a:r>
                        <a:rPr lang="ru-RU" sz="1600" b="1" dirty="0" smtClean="0">
                          <a:solidFill>
                            <a:schemeClr val="tx1"/>
                          </a:solidFill>
                        </a:rPr>
                        <a:t>9. Истинно говорю вам: где ни будет проповедано Евангелие сие в целом мире, сказано будет, в память ее, и о том, что она сделала. </a:t>
                      </a:r>
                      <a:endParaRPr lang="ru-RU" sz="16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323528" y="260648"/>
            <a:ext cx="8352928"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100" b="1" dirty="0">
                <a:solidFill>
                  <a:schemeClr val="tx1"/>
                </a:solidFill>
              </a:rPr>
              <a:t>Помазание Господа женой-грешницей в доме Симона прокаженного</a:t>
            </a:r>
          </a:p>
        </p:txBody>
      </p:sp>
    </p:spTree>
    <p:extLst>
      <p:ext uri="{BB962C8B-B14F-4D97-AF65-F5344CB8AC3E}">
        <p14:creationId xmlns:p14="http://schemas.microsoft.com/office/powerpoint/2010/main" val="17072841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504731700"/>
              </p:ext>
            </p:extLst>
          </p:nvPr>
        </p:nvGraphicFramePr>
        <p:xfrm>
          <a:off x="323528" y="1060000"/>
          <a:ext cx="8496944" cy="3089080"/>
        </p:xfrm>
        <a:graphic>
          <a:graphicData uri="http://schemas.openxmlformats.org/drawingml/2006/table">
            <a:tbl>
              <a:tblPr firstRow="1" bandRow="1">
                <a:tableStyleId>{5C22544A-7EE6-4342-B048-85BDC9FD1C3A}</a:tableStyleId>
              </a:tblPr>
              <a:tblGrid>
                <a:gridCol w="2520280"/>
                <a:gridCol w="2664296"/>
                <a:gridCol w="3312368"/>
              </a:tblGrid>
              <a:tr h="370840">
                <a:tc>
                  <a:txBody>
                    <a:bodyPr/>
                    <a:lstStyle/>
                    <a:p>
                      <a:pPr algn="ctr"/>
                      <a:r>
                        <a:rPr lang="ru-RU" sz="1800" b="1" dirty="0" smtClean="0">
                          <a:solidFill>
                            <a:schemeClr val="tx1"/>
                          </a:solidFill>
                        </a:rPr>
                        <a:t>Мф. 26, 14-16</a:t>
                      </a:r>
                      <a:endParaRPr lang="ru-RU" dirty="0">
                        <a:solidFill>
                          <a:schemeClr val="tx1"/>
                        </a:solidFill>
                      </a:endParaRPr>
                    </a:p>
                  </a:txBody>
                  <a:tcPr marL="18000" marR="18000" marT="18000" marB="18000">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dirty="0" err="1" smtClean="0">
                          <a:solidFill>
                            <a:schemeClr val="tx1"/>
                          </a:solidFill>
                        </a:rPr>
                        <a:t>Мк</a:t>
                      </a:r>
                      <a:r>
                        <a:rPr lang="ru-RU" sz="1800" b="1" dirty="0" smtClean="0">
                          <a:solidFill>
                            <a:schemeClr val="tx1"/>
                          </a:solidFill>
                        </a:rPr>
                        <a:t>. 14, 10-11</a:t>
                      </a:r>
                      <a:endParaRPr lang="ru-RU" dirty="0" smtClean="0">
                        <a:solidFill>
                          <a:schemeClr val="tx1"/>
                        </a:solidFill>
                      </a:endParaRPr>
                    </a:p>
                  </a:txBody>
                  <a:tcPr marL="18000" marR="18000" marT="18000" marB="18000">
                    <a:solidFill>
                      <a:schemeClr val="bg2">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dirty="0" err="1" smtClean="0">
                          <a:solidFill>
                            <a:schemeClr val="tx1"/>
                          </a:solidFill>
                        </a:rPr>
                        <a:t>Лк</a:t>
                      </a:r>
                      <a:r>
                        <a:rPr lang="ru-RU" sz="1800" b="1" dirty="0" smtClean="0">
                          <a:solidFill>
                            <a:schemeClr val="tx1"/>
                          </a:solidFill>
                        </a:rPr>
                        <a:t>. 22, 3-6</a:t>
                      </a:r>
                      <a:endParaRPr lang="ru-RU" dirty="0">
                        <a:solidFill>
                          <a:schemeClr val="tx1"/>
                        </a:solidFill>
                      </a:endParaRPr>
                    </a:p>
                  </a:txBody>
                  <a:tcPr marL="18000" marR="18000" marT="18000" marB="18000">
                    <a:solidFill>
                      <a:schemeClr val="bg2">
                        <a:lumMod val="50000"/>
                      </a:schemeClr>
                    </a:solidFill>
                  </a:tcPr>
                </a:tc>
              </a:tr>
              <a:tr h="370840">
                <a:tc>
                  <a:txBody>
                    <a:bodyPr/>
                    <a:lstStyle/>
                    <a:p>
                      <a:r>
                        <a:rPr lang="ru-RU" sz="1600" b="1" dirty="0" smtClean="0"/>
                        <a:t>14. Тогда один из двенадцати, называемый Иуда Искариот, пошел к первосвященникам </a:t>
                      </a:r>
                    </a:p>
                    <a:p>
                      <a:r>
                        <a:rPr lang="ru-RU" sz="1600" b="1" dirty="0" smtClean="0"/>
                        <a:t>15. и сказал: что вы дадите мне, и я вам предам Его? Они предложили ему тридцать </a:t>
                      </a:r>
                      <a:r>
                        <a:rPr lang="ru-RU" sz="1600" b="1" dirty="0" err="1" smtClean="0"/>
                        <a:t>сребренников</a:t>
                      </a:r>
                      <a:r>
                        <a:rPr lang="ru-RU" sz="1600" b="1" dirty="0" smtClean="0"/>
                        <a:t>; </a:t>
                      </a:r>
                    </a:p>
                    <a:p>
                      <a:r>
                        <a:rPr lang="ru-RU" sz="1600" b="1" dirty="0" smtClean="0"/>
                        <a:t>16. и с того времени он искал удобного случая предать Его.</a:t>
                      </a:r>
                      <a:endParaRPr lang="ru-RU" sz="1600" b="1" dirty="0"/>
                    </a:p>
                  </a:txBody>
                  <a:tcPr marL="18000" marR="18000" marT="18000" marB="18000">
                    <a:solidFill>
                      <a:schemeClr val="bg2">
                        <a:lumMod val="90000"/>
                      </a:schemeClr>
                    </a:solidFill>
                  </a:tcPr>
                </a:tc>
                <a:tc>
                  <a:txBody>
                    <a:bodyPr/>
                    <a:lstStyle/>
                    <a:p>
                      <a:r>
                        <a:rPr lang="ru-RU" sz="1600" b="1" dirty="0" smtClean="0"/>
                        <a:t>10. И пошел Иуда Искариот, один из двенадцати, к первосвященникам, чтобы предать Его им. </a:t>
                      </a:r>
                    </a:p>
                    <a:p>
                      <a:r>
                        <a:rPr lang="ru-RU" sz="1600" b="1" dirty="0" smtClean="0"/>
                        <a:t>11. Они же, услышав, обрадовались, и обещали дать ему </a:t>
                      </a:r>
                      <a:r>
                        <a:rPr lang="ru-RU" sz="1600" b="1" dirty="0" err="1" smtClean="0"/>
                        <a:t>сребренники</a:t>
                      </a:r>
                      <a:r>
                        <a:rPr lang="ru-RU" sz="1600" b="1" dirty="0" smtClean="0"/>
                        <a:t>. И он искал, как бы в удобное время предать Его. </a:t>
                      </a:r>
                      <a:endParaRPr lang="ru-RU" sz="1600" b="1" dirty="0"/>
                    </a:p>
                  </a:txBody>
                  <a:tcPr marL="18000" marR="18000" marT="18000" marB="18000">
                    <a:solidFill>
                      <a:schemeClr val="bg2">
                        <a:lumMod val="90000"/>
                      </a:schemeClr>
                    </a:solidFill>
                  </a:tcPr>
                </a:tc>
                <a:tc>
                  <a:txBody>
                    <a:bodyPr/>
                    <a:lstStyle/>
                    <a:p>
                      <a:r>
                        <a:rPr lang="ru-RU" sz="1600" b="1" dirty="0" smtClean="0"/>
                        <a:t>3. Вошел же сатана в Иуду, прозванного Искариотом, одного из числа двенадцати, </a:t>
                      </a:r>
                    </a:p>
                    <a:p>
                      <a:r>
                        <a:rPr lang="ru-RU" sz="1600" b="1" dirty="0" smtClean="0"/>
                        <a:t>4. и он пошел, и говорил с первосвященниками и начальниками, как Его предать им. </a:t>
                      </a:r>
                    </a:p>
                    <a:p>
                      <a:r>
                        <a:rPr lang="ru-RU" sz="1600" b="1" dirty="0" smtClean="0"/>
                        <a:t>5. Они обрадовались и согласились дать ему денег; </a:t>
                      </a:r>
                    </a:p>
                    <a:p>
                      <a:r>
                        <a:rPr lang="ru-RU" sz="1600" b="1" dirty="0" smtClean="0"/>
                        <a:t>6. и он обещал, и искал удобного времени, чтобы предать Его им не при народе. </a:t>
                      </a:r>
                    </a:p>
                  </a:txBody>
                  <a:tcPr marL="18000" marR="18000" marT="18000" marB="18000">
                    <a:solidFill>
                      <a:schemeClr val="bg2">
                        <a:lumMod val="90000"/>
                      </a:schemeClr>
                    </a:solidFill>
                  </a:tcPr>
                </a:tc>
              </a:tr>
            </a:tbl>
          </a:graphicData>
        </a:graphic>
      </p:graphicFrame>
      <p:sp>
        <p:nvSpPr>
          <p:cNvPr id="4" name="Скругленный прямоугольник 3"/>
          <p:cNvSpPr/>
          <p:nvPr/>
        </p:nvSpPr>
        <p:spPr>
          <a:xfrm>
            <a:off x="2555776" y="332656"/>
            <a:ext cx="3960440" cy="360040"/>
          </a:xfrm>
          <a:prstGeom prst="roundRect">
            <a:avLst/>
          </a:prstGeom>
          <a:solidFill>
            <a:schemeClr val="bg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solidFill>
                  <a:schemeClr val="tx1"/>
                </a:solidFill>
              </a:rPr>
              <a:t>Предательство Иуды</a:t>
            </a:r>
            <a:endParaRPr lang="ru-RU" sz="2400" dirty="0">
              <a:solidFill>
                <a:schemeClr val="tx1"/>
              </a:solidFill>
            </a:endParaRPr>
          </a:p>
        </p:txBody>
      </p:sp>
      <p:sp>
        <p:nvSpPr>
          <p:cNvPr id="6" name="Скругленный прямоугольник 5"/>
          <p:cNvSpPr/>
          <p:nvPr/>
        </p:nvSpPr>
        <p:spPr>
          <a:xfrm>
            <a:off x="251520" y="4509120"/>
            <a:ext cx="8640960" cy="1512168"/>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Иуда ожидал от Господа Иисуса Христа земных благ, мирского богатства и владычества: его корыстолюбие теряло терпение, видя полную </a:t>
            </a:r>
            <a:r>
              <a:rPr lang="ru-RU" sz="1600" b="1" i="1" dirty="0" err="1">
                <a:solidFill>
                  <a:schemeClr val="tx1"/>
                </a:solidFill>
              </a:rPr>
              <a:t>нестяжательность</a:t>
            </a:r>
            <a:r>
              <a:rPr lang="ru-RU" sz="1600" b="1" i="1" dirty="0">
                <a:solidFill>
                  <a:schemeClr val="tx1"/>
                </a:solidFill>
              </a:rPr>
              <a:t> Учителя: он начал сам вознаграждать себя из ковчежца, тайно присваивая себе вметаемые в него пожертвования, по свидетельству Евангелиста Иоанна (</a:t>
            </a:r>
            <a:r>
              <a:rPr lang="ru-RU" sz="1600" b="1" i="1" dirty="0" smtClean="0">
                <a:solidFill>
                  <a:schemeClr val="tx1"/>
                </a:solidFill>
              </a:rPr>
              <a:t>Ин</a:t>
            </a:r>
            <a:r>
              <a:rPr lang="ru-RU" sz="1600" b="1" i="1" dirty="0">
                <a:solidFill>
                  <a:schemeClr val="tx1"/>
                </a:solidFill>
              </a:rPr>
              <a:t>. 12:6). Случай в доме Симона прокаженного окончательно дал ему понять, что он напрасно ждет обогащения от Учителя добровольной нищеты и </a:t>
            </a:r>
            <a:r>
              <a:rPr lang="ru-RU" sz="1600" b="1" i="1" dirty="0" smtClean="0">
                <a:solidFill>
                  <a:schemeClr val="tx1"/>
                </a:solidFill>
              </a:rPr>
              <a:t>самоуничижения».</a:t>
            </a:r>
            <a:endParaRPr lang="ru-RU" sz="1600" b="1" i="1" dirty="0">
              <a:solidFill>
                <a:schemeClr val="tx1"/>
              </a:solidFill>
            </a:endParaRPr>
          </a:p>
        </p:txBody>
      </p:sp>
      <p:sp>
        <p:nvSpPr>
          <p:cNvPr id="7" name="Скругленный прямоугольник 6"/>
          <p:cNvSpPr/>
          <p:nvPr/>
        </p:nvSpPr>
        <p:spPr>
          <a:xfrm>
            <a:off x="251520" y="4293096"/>
            <a:ext cx="8640960" cy="792088"/>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«И смотри, как велика злоба Иуды, когда Он произвольно приступает к предательству, когда делает это из-за денег, и притом денег столь </a:t>
            </a:r>
            <a:r>
              <a:rPr lang="ru-RU" sz="1600" b="1" i="1" dirty="0" smtClean="0">
                <a:solidFill>
                  <a:schemeClr val="tx1"/>
                </a:solidFill>
              </a:rPr>
              <a:t>незначительных».</a:t>
            </a:r>
            <a:endParaRPr lang="ru-RU" sz="1600" b="1" i="1" dirty="0">
              <a:solidFill>
                <a:schemeClr val="tx1"/>
              </a:solidFill>
            </a:endParaRPr>
          </a:p>
        </p:txBody>
      </p:sp>
      <p:sp>
        <p:nvSpPr>
          <p:cNvPr id="8" name="Скругленный прямоугольник 7"/>
          <p:cNvSpPr/>
          <p:nvPr/>
        </p:nvSpPr>
        <p:spPr>
          <a:xfrm>
            <a:off x="251520" y="5265204"/>
            <a:ext cx="8640960" cy="1476164"/>
          </a:xfrm>
          <a:prstGeom prst="round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«Чтобы </a:t>
            </a:r>
            <a:r>
              <a:rPr lang="ru-RU" sz="1600" b="1" i="1" dirty="0">
                <a:solidFill>
                  <a:schemeClr val="tx1"/>
                </a:solidFill>
              </a:rPr>
              <a:t>показать все свое презрение к Господу Иисусу Христу, и в расчете на скупость и сребролюбие </a:t>
            </a:r>
            <a:r>
              <a:rPr lang="ru-RU" sz="1600" b="1" i="1" dirty="0" smtClean="0">
                <a:solidFill>
                  <a:schemeClr val="tx1"/>
                </a:solidFill>
              </a:rPr>
              <a:t>предателя </a:t>
            </a:r>
            <a:r>
              <a:rPr lang="ru-RU" sz="1600" b="1" i="1" dirty="0">
                <a:solidFill>
                  <a:schemeClr val="tx1"/>
                </a:solidFill>
              </a:rPr>
              <a:t>ему и назначают в общем совсем ничтожную сумму – цену беглого раба – «тридесять сребреник», т.е. тридцать </a:t>
            </a:r>
            <a:r>
              <a:rPr lang="ru-RU" sz="1600" b="1" i="1" dirty="0" err="1">
                <a:solidFill>
                  <a:schemeClr val="tx1"/>
                </a:solidFill>
              </a:rPr>
              <a:t>серебрянных</a:t>
            </a:r>
            <a:r>
              <a:rPr lang="ru-RU" sz="1600" b="1" i="1" dirty="0">
                <a:solidFill>
                  <a:schemeClr val="tx1"/>
                </a:solidFill>
              </a:rPr>
              <a:t>, так называемых «священных </a:t>
            </a:r>
            <a:r>
              <a:rPr lang="ru-RU" sz="1600" b="1" i="1" dirty="0" err="1">
                <a:solidFill>
                  <a:schemeClr val="tx1"/>
                </a:solidFill>
              </a:rPr>
              <a:t>сиклей</a:t>
            </a:r>
            <a:r>
              <a:rPr lang="ru-RU" sz="1600" b="1" i="1" dirty="0">
                <a:solidFill>
                  <a:schemeClr val="tx1"/>
                </a:solidFill>
              </a:rPr>
              <a:t>», в каждом из которых было всего по 80 копеек приблизительно, а всего, следовательно, около 24 рублей серебром</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04475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P spid="8" grpId="0"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3203848" y="260648"/>
            <a:ext cx="2520280"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Тайная Вечеря </a:t>
            </a:r>
            <a:endParaRPr lang="ru-RU" sz="2400" dirty="0">
              <a:solidFill>
                <a:schemeClr val="tx1"/>
              </a:solidFill>
            </a:endParaRPr>
          </a:p>
        </p:txBody>
      </p:sp>
      <p:sp>
        <p:nvSpPr>
          <p:cNvPr id="7" name="Скругленный прямоугольник 6"/>
          <p:cNvSpPr/>
          <p:nvPr/>
        </p:nvSpPr>
        <p:spPr>
          <a:xfrm>
            <a:off x="2627784" y="155812"/>
            <a:ext cx="3888432" cy="536884"/>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800" b="1" dirty="0" smtClean="0">
                <a:solidFill>
                  <a:schemeClr val="tx1"/>
                </a:solidFill>
              </a:rPr>
              <a:t>Великий Четверг</a:t>
            </a:r>
            <a:endParaRPr lang="ru-RU" sz="2800" b="1" dirty="0">
              <a:solidFill>
                <a:schemeClr val="tx1"/>
              </a:solidFill>
            </a:endParaRPr>
          </a:p>
        </p:txBody>
      </p:sp>
      <p:pic>
        <p:nvPicPr>
          <p:cNvPr id="2050" name="Picture 2" descr="E:\лекции по Н. З\31\ikona_Vechery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908720"/>
            <a:ext cx="7560840" cy="584816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827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500"/>
                                        <p:tgtEl>
                                          <p:spTgt spid="4"/>
                                        </p:tgtEl>
                                      </p:cBhvr>
                                    </p:animEffect>
                                  </p:childTnLst>
                                </p:cTn>
                              </p:par>
                              <p:par>
                                <p:cTn id="17" presetID="22" presetClass="entr" presetSubtype="4" fill="hold" nodeType="withEffect">
                                  <p:stCondLst>
                                    <p:cond delay="0"/>
                                  </p:stCondLst>
                                  <p:childTnLst>
                                    <p:set>
                                      <p:cBhvr>
                                        <p:cTn id="18" dur="1" fill="hold">
                                          <p:stCondLst>
                                            <p:cond delay="0"/>
                                          </p:stCondLst>
                                        </p:cTn>
                                        <p:tgtEl>
                                          <p:spTgt spid="2050"/>
                                        </p:tgtEl>
                                        <p:attrNameLst>
                                          <p:attrName>style.visibility</p:attrName>
                                        </p:attrNameLst>
                                      </p:cBhvr>
                                      <p:to>
                                        <p:strVal val="visible"/>
                                      </p:to>
                                    </p:set>
                                    <p:animEffect transition="in" filter="wipe(down)">
                                      <p:cBhvr>
                                        <p:cTn id="19"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334977262"/>
              </p:ext>
            </p:extLst>
          </p:nvPr>
        </p:nvGraphicFramePr>
        <p:xfrm>
          <a:off x="179512" y="980728"/>
          <a:ext cx="8784976" cy="4486080"/>
        </p:xfrm>
        <a:graphic>
          <a:graphicData uri="http://schemas.openxmlformats.org/drawingml/2006/table">
            <a:tbl>
              <a:tblPr firstRow="1" bandRow="1">
                <a:tableStyleId>{00A15C55-8517-42AA-B614-E9B94910E393}</a:tableStyleId>
              </a:tblPr>
              <a:tblGrid>
                <a:gridCol w="1944216"/>
                <a:gridCol w="3312368"/>
                <a:gridCol w="3528392"/>
              </a:tblGrid>
              <a:tr h="288000">
                <a:tc>
                  <a:txBody>
                    <a:bodyPr/>
                    <a:lstStyle/>
                    <a:p>
                      <a:pPr algn="ctr"/>
                      <a:r>
                        <a:rPr lang="ru-RU" sz="1600" b="1" dirty="0" smtClean="0">
                          <a:solidFill>
                            <a:schemeClr val="tx1"/>
                          </a:solidFill>
                        </a:rPr>
                        <a:t>Мф. 26, 17-19</a:t>
                      </a:r>
                      <a:endParaRPr lang="ru-RU" sz="1600" b="1" dirty="0">
                        <a:solidFill>
                          <a:schemeClr val="tx1"/>
                        </a:solidFill>
                      </a:endParaRPr>
                    </a:p>
                  </a:txBody>
                  <a:tcPr/>
                </a:tc>
                <a:tc>
                  <a:txBody>
                    <a:bodyPr/>
                    <a:lstStyle/>
                    <a:p>
                      <a:pPr algn="ctr"/>
                      <a:r>
                        <a:rPr lang="ru-RU" sz="1600" b="1" dirty="0" err="1" smtClean="0">
                          <a:solidFill>
                            <a:schemeClr val="tx1"/>
                          </a:solidFill>
                        </a:rPr>
                        <a:t>Мк</a:t>
                      </a:r>
                      <a:r>
                        <a:rPr lang="ru-RU" sz="1600" b="1" dirty="0" smtClean="0">
                          <a:solidFill>
                            <a:schemeClr val="tx1"/>
                          </a:solidFill>
                        </a:rPr>
                        <a:t>. 14, 12-16</a:t>
                      </a:r>
                      <a:endParaRPr lang="ru-RU" sz="16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22, 7-13</a:t>
                      </a:r>
                      <a:endParaRPr lang="ru-RU" sz="1600" b="1" dirty="0">
                        <a:solidFill>
                          <a:schemeClr val="tx1"/>
                        </a:solidFill>
                      </a:endParaRPr>
                    </a:p>
                  </a:txBody>
                  <a:tcPr/>
                </a:tc>
              </a:tr>
              <a:tr h="370840">
                <a:tc>
                  <a:txBody>
                    <a:bodyPr/>
                    <a:lstStyle/>
                    <a:p>
                      <a:r>
                        <a:rPr lang="ru-RU" sz="1500" b="1" dirty="0" smtClean="0">
                          <a:solidFill>
                            <a:schemeClr val="tx1"/>
                          </a:solidFill>
                        </a:rPr>
                        <a:t>17. </a:t>
                      </a:r>
                      <a:r>
                        <a:rPr lang="ru-RU" sz="1500" b="1" dirty="0" smtClean="0">
                          <a:solidFill>
                            <a:srgbClr val="FF0000"/>
                          </a:solidFill>
                        </a:rPr>
                        <a:t>В первый же день </a:t>
                      </a:r>
                      <a:r>
                        <a:rPr lang="ru-RU" sz="1500" b="1" dirty="0" err="1" smtClean="0">
                          <a:solidFill>
                            <a:srgbClr val="FF0000"/>
                          </a:solidFill>
                        </a:rPr>
                        <a:t>опресночный</a:t>
                      </a:r>
                      <a:r>
                        <a:rPr lang="ru-RU" sz="1500" b="1" dirty="0" smtClean="0">
                          <a:solidFill>
                            <a:srgbClr val="FF0000"/>
                          </a:solidFill>
                        </a:rPr>
                        <a:t> </a:t>
                      </a:r>
                      <a:r>
                        <a:rPr lang="ru-RU" sz="1500" b="1" dirty="0" smtClean="0">
                          <a:solidFill>
                            <a:schemeClr val="tx1"/>
                          </a:solidFill>
                        </a:rPr>
                        <a:t>приступили ученики к Иисусу и сказали Ему: где велишь нам приготовить Тебе пасху? </a:t>
                      </a:r>
                    </a:p>
                    <a:p>
                      <a:r>
                        <a:rPr lang="ru-RU" sz="1500" b="1" dirty="0" smtClean="0">
                          <a:solidFill>
                            <a:schemeClr val="tx1"/>
                          </a:solidFill>
                        </a:rPr>
                        <a:t>18. Он сказал: пойдите в город к такому-то и скажите ему: Учитель говорит: время Мое близко; у тебя совершу пасху с учениками Моими. </a:t>
                      </a:r>
                    </a:p>
                    <a:p>
                      <a:r>
                        <a:rPr lang="ru-RU" sz="1500" b="1" dirty="0" smtClean="0">
                          <a:solidFill>
                            <a:schemeClr val="tx1"/>
                          </a:solidFill>
                        </a:rPr>
                        <a:t>19. Ученики сделали, как повелел им Иисус, и приготовили пасху.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12. </a:t>
                      </a:r>
                      <a:r>
                        <a:rPr lang="ru-RU" sz="1500" b="1" dirty="0" smtClean="0">
                          <a:solidFill>
                            <a:srgbClr val="FF0000"/>
                          </a:solidFill>
                        </a:rPr>
                        <a:t>В первый день опресноков, когда </a:t>
                      </a:r>
                      <a:r>
                        <a:rPr lang="ru-RU" sz="1500" b="1" dirty="0" err="1" smtClean="0">
                          <a:solidFill>
                            <a:srgbClr val="FF0000"/>
                          </a:solidFill>
                        </a:rPr>
                        <a:t>заколали</a:t>
                      </a:r>
                      <a:r>
                        <a:rPr lang="ru-RU" sz="1500" b="1" dirty="0" smtClean="0">
                          <a:solidFill>
                            <a:srgbClr val="FF0000"/>
                          </a:solidFill>
                        </a:rPr>
                        <a:t> пасхального агнца</a:t>
                      </a:r>
                      <a:r>
                        <a:rPr lang="ru-RU" sz="1500" b="1" dirty="0" smtClean="0">
                          <a:solidFill>
                            <a:schemeClr val="tx1"/>
                          </a:solidFill>
                        </a:rPr>
                        <a:t>, говорят Ему ученики Его: где хочешь есть пасху? мы пойдем и приготовим. </a:t>
                      </a:r>
                    </a:p>
                    <a:p>
                      <a:r>
                        <a:rPr lang="ru-RU" sz="1500" b="1" dirty="0" smtClean="0">
                          <a:solidFill>
                            <a:schemeClr val="tx1"/>
                          </a:solidFill>
                        </a:rPr>
                        <a:t>13. И посылает двух из учеников Своих и говорит им: пойдите в город; и встретится вам человек, несущий кувшин воды; последуйте за ним </a:t>
                      </a:r>
                    </a:p>
                    <a:p>
                      <a:r>
                        <a:rPr lang="ru-RU" sz="1500" b="1" dirty="0" smtClean="0">
                          <a:solidFill>
                            <a:schemeClr val="tx1"/>
                          </a:solidFill>
                        </a:rPr>
                        <a:t>14. и куда он войдет, скажите хозяину дома того: Учитель говорит: где комната, в которой бы Мне есть пасху с учениками Моими? </a:t>
                      </a:r>
                    </a:p>
                    <a:p>
                      <a:r>
                        <a:rPr lang="ru-RU" sz="1500" b="1" dirty="0" smtClean="0">
                          <a:solidFill>
                            <a:schemeClr val="tx1"/>
                          </a:solidFill>
                        </a:rPr>
                        <a:t>15. И он покажет вам горницу большую, устланную, готовую: там приготовьте нам. </a:t>
                      </a:r>
                    </a:p>
                    <a:p>
                      <a:r>
                        <a:rPr lang="ru-RU" sz="1500" b="1" dirty="0" smtClean="0">
                          <a:solidFill>
                            <a:schemeClr val="tx1"/>
                          </a:solidFill>
                        </a:rPr>
                        <a:t>16. И пошли ученики Его, и пришли в город, и нашли, как сказал им; и приготовили пасху. </a:t>
                      </a:r>
                    </a:p>
                  </a:txBody>
                  <a:tcPr marL="18000" marR="18000" marT="18000" marB="18000"/>
                </a:tc>
                <a:tc>
                  <a:txBody>
                    <a:bodyPr/>
                    <a:lstStyle/>
                    <a:p>
                      <a:r>
                        <a:rPr lang="ru-RU" sz="1500" b="1" dirty="0" smtClean="0">
                          <a:solidFill>
                            <a:schemeClr val="tx1"/>
                          </a:solidFill>
                        </a:rPr>
                        <a:t>7. </a:t>
                      </a:r>
                      <a:r>
                        <a:rPr lang="ru-RU" sz="1500" b="1" dirty="0" smtClean="0">
                          <a:solidFill>
                            <a:srgbClr val="FF0000"/>
                          </a:solidFill>
                        </a:rPr>
                        <a:t>Настал же день опресноков, в который надлежало </a:t>
                      </a:r>
                      <a:r>
                        <a:rPr lang="ru-RU" sz="1500" b="1" dirty="0" err="1" smtClean="0">
                          <a:solidFill>
                            <a:srgbClr val="FF0000"/>
                          </a:solidFill>
                        </a:rPr>
                        <a:t>заколать</a:t>
                      </a:r>
                      <a:r>
                        <a:rPr lang="ru-RU" sz="1500" b="1" dirty="0" smtClean="0">
                          <a:solidFill>
                            <a:srgbClr val="FF0000"/>
                          </a:solidFill>
                        </a:rPr>
                        <a:t> пасхального агнца</a:t>
                      </a:r>
                      <a:r>
                        <a:rPr lang="ru-RU" sz="1500" b="1" dirty="0" smtClean="0">
                          <a:solidFill>
                            <a:schemeClr val="tx1"/>
                          </a:solidFill>
                        </a:rPr>
                        <a:t>, </a:t>
                      </a:r>
                    </a:p>
                    <a:p>
                      <a:r>
                        <a:rPr lang="ru-RU" sz="1500" b="1" dirty="0" smtClean="0">
                          <a:solidFill>
                            <a:schemeClr val="tx1"/>
                          </a:solidFill>
                        </a:rPr>
                        <a:t>8. и послал Иисус Петра и Иоанна, сказав: пойдите, приготовьте нам есть пасху. </a:t>
                      </a:r>
                    </a:p>
                    <a:p>
                      <a:r>
                        <a:rPr lang="ru-RU" sz="1500" b="1" dirty="0" smtClean="0">
                          <a:solidFill>
                            <a:schemeClr val="tx1"/>
                          </a:solidFill>
                        </a:rPr>
                        <a:t>9. Они же сказали Ему: где велишь нам приготовить? </a:t>
                      </a:r>
                    </a:p>
                    <a:p>
                      <a:r>
                        <a:rPr lang="ru-RU" sz="1500" b="1" dirty="0" smtClean="0">
                          <a:solidFill>
                            <a:schemeClr val="tx1"/>
                          </a:solidFill>
                        </a:rPr>
                        <a:t>10. Он сказал им: вот, при входе вашем в город, встретится с вами человек, несущий кувшин воды; последуйте за ним в дом, в который войдет он, </a:t>
                      </a:r>
                    </a:p>
                    <a:p>
                      <a:r>
                        <a:rPr lang="ru-RU" sz="1500" b="1" dirty="0" smtClean="0">
                          <a:solidFill>
                            <a:schemeClr val="tx1"/>
                          </a:solidFill>
                        </a:rPr>
                        <a:t>11. и скажите хозяину дома: Учитель говорит тебе: где комната, в которой бы Мне есть пасху с учениками Моими? </a:t>
                      </a:r>
                    </a:p>
                    <a:p>
                      <a:r>
                        <a:rPr lang="ru-RU" sz="1500" b="1" dirty="0" smtClean="0">
                          <a:solidFill>
                            <a:schemeClr val="tx1"/>
                          </a:solidFill>
                        </a:rPr>
                        <a:t>12. И он покажет вам горницу большую устланную; там приготовьте. </a:t>
                      </a:r>
                    </a:p>
                    <a:p>
                      <a:r>
                        <a:rPr lang="ru-RU" sz="1500" b="1" dirty="0" smtClean="0">
                          <a:solidFill>
                            <a:schemeClr val="tx1"/>
                          </a:solidFill>
                        </a:rPr>
                        <a:t>13. Они пошли, и нашли, как сказал им, и приготовили пасху.</a:t>
                      </a:r>
                      <a:endParaRPr lang="ru-RU" sz="1500" b="1" dirty="0">
                        <a:solidFill>
                          <a:schemeClr val="tx1"/>
                        </a:solidFill>
                      </a:endParaRPr>
                    </a:p>
                  </a:txBody>
                  <a:tcPr marL="18000" marR="18000" marT="18000" marB="18000"/>
                </a:tc>
              </a:tr>
            </a:tbl>
          </a:graphicData>
        </a:graphic>
      </p:graphicFrame>
      <p:sp>
        <p:nvSpPr>
          <p:cNvPr id="6" name="Скругленный прямоугольник 5"/>
          <p:cNvSpPr/>
          <p:nvPr/>
        </p:nvSpPr>
        <p:spPr>
          <a:xfrm>
            <a:off x="179512" y="5157192"/>
            <a:ext cx="8784976"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«Для чего же Христос совершил пасху? Для того, чтобы во всем, что Он совершал даже до последнего дня, показать, что Он не противится закону. Но для чего именно посылает к неизвестному человеку? Чтобы и этим показать, что Он мог не пострадать. В самом деле, если Он одними только словами расположил сердце этого человека к тому, чтобы принять учеников, то чего не произвел бы в распинающих Его, если бы не хотел пострадать</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1907704" y="260648"/>
            <a:ext cx="5472608"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smtClean="0">
                <a:solidFill>
                  <a:schemeClr val="tx1"/>
                </a:solidFill>
              </a:rPr>
              <a:t>Подготовка к празднику Пасхи</a:t>
            </a:r>
            <a:endParaRPr lang="ru-RU" sz="2400" b="1" dirty="0">
              <a:solidFill>
                <a:schemeClr val="tx1"/>
              </a:solidFill>
            </a:endParaRPr>
          </a:p>
        </p:txBody>
      </p:sp>
    </p:spTree>
    <p:extLst>
      <p:ext uri="{BB962C8B-B14F-4D97-AF65-F5344CB8AC3E}">
        <p14:creationId xmlns:p14="http://schemas.microsoft.com/office/powerpoint/2010/main" val="408392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3131840" y="116632"/>
            <a:ext cx="2232248"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err="1">
                <a:solidFill>
                  <a:schemeClr val="tx1"/>
                </a:solidFill>
              </a:rPr>
              <a:t>Умовение</a:t>
            </a:r>
            <a:r>
              <a:rPr lang="ru-RU" sz="2400" b="1" dirty="0">
                <a:solidFill>
                  <a:schemeClr val="tx1"/>
                </a:solidFill>
              </a:rPr>
              <a:t> </a:t>
            </a:r>
            <a:r>
              <a:rPr lang="ru-RU" sz="2400" b="1" dirty="0" smtClean="0">
                <a:solidFill>
                  <a:schemeClr val="tx1"/>
                </a:solidFill>
              </a:rPr>
              <a:t>ног</a:t>
            </a:r>
            <a:endParaRPr lang="ru-RU" sz="2400" b="1" dirty="0">
              <a:solidFill>
                <a:schemeClr val="tx1"/>
              </a:solidFill>
            </a:endParaRPr>
          </a:p>
        </p:txBody>
      </p:sp>
      <p:pic>
        <p:nvPicPr>
          <p:cNvPr id="3074" name="Picture 2" descr="E:\лекции по Н. З\31\51-5665e1c4f4d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61723"/>
            <a:ext cx="8338059" cy="540462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Объект 2"/>
          <p:cNvSpPr>
            <a:spLocks noGrp="1"/>
          </p:cNvSpPr>
          <p:nvPr>
            <p:ph idx="1"/>
          </p:nvPr>
        </p:nvSpPr>
        <p:spPr/>
        <p:txBody>
          <a:bodyPr/>
          <a:lstStyle/>
          <a:p>
            <a:endParaRPr lang="ru-RU" dirty="0"/>
          </a:p>
        </p:txBody>
      </p:sp>
      <p:graphicFrame>
        <p:nvGraphicFramePr>
          <p:cNvPr id="4" name="Объект 4"/>
          <p:cNvGraphicFramePr>
            <a:graphicFrameLocks/>
          </p:cNvGraphicFramePr>
          <p:nvPr>
            <p:extLst>
              <p:ext uri="{D42A27DB-BD31-4B8C-83A1-F6EECF244321}">
                <p14:modId xmlns:p14="http://schemas.microsoft.com/office/powerpoint/2010/main" val="4223992802"/>
              </p:ext>
            </p:extLst>
          </p:nvPr>
        </p:nvGraphicFramePr>
        <p:xfrm>
          <a:off x="179512" y="188640"/>
          <a:ext cx="8784976" cy="6488040"/>
        </p:xfrm>
        <a:graphic>
          <a:graphicData uri="http://schemas.openxmlformats.org/drawingml/2006/table">
            <a:tbl>
              <a:tblPr firstRow="1" bandRow="1">
                <a:tableStyleId>{93296810-A885-4BE3-A3E7-6D5BEEA58F35}</a:tableStyleId>
              </a:tblPr>
              <a:tblGrid>
                <a:gridCol w="8784976"/>
              </a:tblGrid>
              <a:tr h="252000">
                <a:tc>
                  <a:txBody>
                    <a:bodyPr/>
                    <a:lstStyle/>
                    <a:p>
                      <a:pPr algn="ctr"/>
                      <a:r>
                        <a:rPr lang="ru-RU" sz="1600" b="1" dirty="0" smtClean="0">
                          <a:solidFill>
                            <a:schemeClr val="tx1"/>
                          </a:solidFill>
                        </a:rPr>
                        <a:t>Ин. 13, 1-20</a:t>
                      </a:r>
                      <a:endParaRPr lang="ru-RU" sz="1600" b="1" dirty="0">
                        <a:solidFill>
                          <a:schemeClr val="tx1"/>
                        </a:solidFill>
                      </a:endParaRPr>
                    </a:p>
                  </a:txBody>
                  <a:tcPr marL="18000" marR="18000" marT="18000" marB="18000"/>
                </a:tc>
              </a:tr>
              <a:tr h="370840">
                <a:tc>
                  <a:txBody>
                    <a:bodyPr/>
                    <a:lstStyle/>
                    <a:p>
                      <a:r>
                        <a:rPr lang="ru-RU" sz="1500" b="1" dirty="0" smtClean="0">
                          <a:solidFill>
                            <a:schemeClr val="tx1"/>
                          </a:solidFill>
                        </a:rPr>
                        <a:t>1. Перед праздником Пасхи Иисус, зная, что пришел час Его перейти от мира сего к Отцу, явил делом, что, возлюбив Своих сущих в мире, до конца возлюбил их. </a:t>
                      </a:r>
                    </a:p>
                    <a:p>
                      <a:r>
                        <a:rPr lang="ru-RU" sz="1500" b="1" dirty="0" smtClean="0">
                          <a:solidFill>
                            <a:schemeClr val="tx1"/>
                          </a:solidFill>
                        </a:rPr>
                        <a:t>2. И во время вечери, когда </a:t>
                      </a:r>
                      <a:r>
                        <a:rPr lang="ru-RU" sz="1500" b="1" dirty="0" err="1" smtClean="0">
                          <a:solidFill>
                            <a:schemeClr val="tx1"/>
                          </a:solidFill>
                        </a:rPr>
                        <a:t>диавол</a:t>
                      </a:r>
                      <a:r>
                        <a:rPr lang="ru-RU" sz="1500" b="1" dirty="0" smtClean="0">
                          <a:solidFill>
                            <a:schemeClr val="tx1"/>
                          </a:solidFill>
                        </a:rPr>
                        <a:t> уже вложил в сердце Иуде Симонову Искариоту предать Его, </a:t>
                      </a:r>
                    </a:p>
                    <a:p>
                      <a:r>
                        <a:rPr lang="ru-RU" sz="1500" b="1" dirty="0" smtClean="0">
                          <a:solidFill>
                            <a:schemeClr val="tx1"/>
                          </a:solidFill>
                        </a:rPr>
                        <a:t>3. Иисус, зная, что Отец все отдал в руки Его, и что Он от Бога </a:t>
                      </a:r>
                      <a:r>
                        <a:rPr lang="ru-RU" sz="1500" b="1" dirty="0" err="1" smtClean="0">
                          <a:solidFill>
                            <a:schemeClr val="tx1"/>
                          </a:solidFill>
                        </a:rPr>
                        <a:t>исшел</a:t>
                      </a:r>
                      <a:r>
                        <a:rPr lang="ru-RU" sz="1500" b="1" dirty="0" smtClean="0">
                          <a:solidFill>
                            <a:schemeClr val="tx1"/>
                          </a:solidFill>
                        </a:rPr>
                        <a:t> и к Богу отходит, </a:t>
                      </a:r>
                    </a:p>
                    <a:p>
                      <a:r>
                        <a:rPr lang="ru-RU" sz="1500" b="1" dirty="0" smtClean="0">
                          <a:solidFill>
                            <a:schemeClr val="tx1"/>
                          </a:solidFill>
                        </a:rPr>
                        <a:t>4. встал с вечери, снял с Себя верхнюю одежду и, взяв полотенце, препоясался. </a:t>
                      </a:r>
                    </a:p>
                    <a:p>
                      <a:r>
                        <a:rPr lang="ru-RU" sz="1500" b="1" dirty="0" smtClean="0">
                          <a:solidFill>
                            <a:schemeClr val="tx1"/>
                          </a:solidFill>
                        </a:rPr>
                        <a:t>5. Потом влил воды в умывальницу и начал умывать ноги ученикам и отирать полотенцем, которым был препоясан. </a:t>
                      </a:r>
                    </a:p>
                    <a:p>
                      <a:r>
                        <a:rPr lang="ru-RU" sz="1500" b="1" dirty="0" smtClean="0">
                          <a:solidFill>
                            <a:schemeClr val="tx1"/>
                          </a:solidFill>
                        </a:rPr>
                        <a:t>6. Подходит к Симону Петру, и тот говорит Ему: Господи! Тебе ли умывать мои ноги? </a:t>
                      </a:r>
                    </a:p>
                    <a:p>
                      <a:r>
                        <a:rPr lang="ru-RU" sz="1500" b="1" dirty="0" smtClean="0">
                          <a:solidFill>
                            <a:schemeClr val="tx1"/>
                          </a:solidFill>
                        </a:rPr>
                        <a:t>7. Иисус сказал ему в ответ: что Я делаю, теперь ты не знаешь, а уразумеешь после. </a:t>
                      </a:r>
                    </a:p>
                    <a:p>
                      <a:r>
                        <a:rPr lang="ru-RU" sz="1500" b="1" dirty="0" smtClean="0">
                          <a:solidFill>
                            <a:schemeClr val="tx1"/>
                          </a:solidFill>
                        </a:rPr>
                        <a:t>8. Петр говорит Ему: не умоешь ног моих вовек. Иисус отвечал ему: если не умою тебя, не имеешь части со Мною. </a:t>
                      </a:r>
                    </a:p>
                    <a:p>
                      <a:r>
                        <a:rPr lang="ru-RU" sz="1500" b="1" dirty="0" smtClean="0">
                          <a:solidFill>
                            <a:schemeClr val="tx1"/>
                          </a:solidFill>
                        </a:rPr>
                        <a:t>9. Симон Петр говорит Ему: Господи! не только ноги мои, но и руки и голову. </a:t>
                      </a:r>
                    </a:p>
                    <a:p>
                      <a:r>
                        <a:rPr lang="ru-RU" sz="1500" b="1" dirty="0" smtClean="0">
                          <a:solidFill>
                            <a:schemeClr val="tx1"/>
                          </a:solidFill>
                        </a:rPr>
                        <a:t>10. Иисус говорит ему: омытому нужно только ноги умыть, потому что чист весь; и вы чисты, но не все. </a:t>
                      </a:r>
                    </a:p>
                    <a:p>
                      <a:r>
                        <a:rPr lang="ru-RU" sz="1500" b="1" dirty="0" smtClean="0">
                          <a:solidFill>
                            <a:schemeClr val="tx1"/>
                          </a:solidFill>
                        </a:rPr>
                        <a:t>11. Ибо знал Он предателя Своего, потому и сказал: не все вы чисты. </a:t>
                      </a:r>
                    </a:p>
                    <a:p>
                      <a:r>
                        <a:rPr lang="ru-RU" sz="1500" b="1" dirty="0" smtClean="0">
                          <a:solidFill>
                            <a:schemeClr val="tx1"/>
                          </a:solidFill>
                        </a:rPr>
                        <a:t>12. Когда же умыл им ноги и надел одежду Свою, то, возлегши опять, сказал им: знаете ли, что Я сделал вам? </a:t>
                      </a:r>
                    </a:p>
                    <a:p>
                      <a:r>
                        <a:rPr lang="ru-RU" sz="1500" b="1" dirty="0" smtClean="0">
                          <a:solidFill>
                            <a:schemeClr val="tx1"/>
                          </a:solidFill>
                        </a:rPr>
                        <a:t>13. Вы называете Меня Учителем и Господом, и правильно говорите, ибо Я точно то. </a:t>
                      </a:r>
                    </a:p>
                    <a:p>
                      <a:r>
                        <a:rPr lang="ru-RU" sz="1500" b="1" dirty="0" smtClean="0">
                          <a:solidFill>
                            <a:schemeClr val="tx1"/>
                          </a:solidFill>
                        </a:rPr>
                        <a:t>14. Итак, если Я, Господь и Учитель, умыл ноги вам, то и вы должны умывать ноги друг другу. </a:t>
                      </a:r>
                    </a:p>
                    <a:p>
                      <a:r>
                        <a:rPr lang="ru-RU" sz="1500" b="1" dirty="0" smtClean="0">
                          <a:solidFill>
                            <a:schemeClr val="tx1"/>
                          </a:solidFill>
                        </a:rPr>
                        <a:t>15. Ибо Я дал вам пример, чтобы и вы делали то же, что Я сделал вам. </a:t>
                      </a:r>
                    </a:p>
                    <a:p>
                      <a:r>
                        <a:rPr lang="ru-RU" sz="1500" b="1" dirty="0" smtClean="0">
                          <a:solidFill>
                            <a:schemeClr val="tx1"/>
                          </a:solidFill>
                        </a:rPr>
                        <a:t>16. Истинно, истинно говорю вам: раб не больше господина своего, и посланник не больше пославшего его. </a:t>
                      </a:r>
                    </a:p>
                    <a:p>
                      <a:r>
                        <a:rPr lang="ru-RU" sz="1500" b="1" dirty="0" smtClean="0">
                          <a:solidFill>
                            <a:schemeClr val="tx1"/>
                          </a:solidFill>
                        </a:rPr>
                        <a:t>17. Если это знаете, блаженны вы, когда исполняете. </a:t>
                      </a:r>
                    </a:p>
                    <a:p>
                      <a:r>
                        <a:rPr lang="ru-RU" sz="1500" b="1" dirty="0" smtClean="0">
                          <a:solidFill>
                            <a:schemeClr val="tx1"/>
                          </a:solidFill>
                        </a:rPr>
                        <a:t>18. Не о всех вас говорю; Я знаю, которых избрал. Но да сбудется Писание: </a:t>
                      </a:r>
                      <a:r>
                        <a:rPr lang="ru-RU" sz="1500" b="1" dirty="0" err="1" smtClean="0">
                          <a:solidFill>
                            <a:schemeClr val="tx1"/>
                          </a:solidFill>
                        </a:rPr>
                        <a:t>ядущий</a:t>
                      </a:r>
                      <a:r>
                        <a:rPr lang="ru-RU" sz="1500" b="1" dirty="0" smtClean="0">
                          <a:solidFill>
                            <a:schemeClr val="tx1"/>
                          </a:solidFill>
                        </a:rPr>
                        <a:t> со Мною хлеб поднял на Меня пяту свою. </a:t>
                      </a:r>
                    </a:p>
                    <a:p>
                      <a:r>
                        <a:rPr lang="ru-RU" sz="1500" b="1" dirty="0" smtClean="0">
                          <a:solidFill>
                            <a:schemeClr val="tx1"/>
                          </a:solidFill>
                        </a:rPr>
                        <a:t>19. Теперь сказываю вам, прежде нежели то сбылось, дабы, когда сбудется, вы поверили, что это Я. </a:t>
                      </a:r>
                    </a:p>
                    <a:p>
                      <a:r>
                        <a:rPr lang="ru-RU" sz="1500" b="1" dirty="0" smtClean="0">
                          <a:solidFill>
                            <a:schemeClr val="tx1"/>
                          </a:solidFill>
                        </a:rPr>
                        <a:t>20. Истинно, истинно говорю вам: принимающий того, кого Я пошлю, Меня принимает; а принимающий Меня принимает Пославшего Меня. </a:t>
                      </a:r>
                      <a:endParaRPr lang="ru-RU" sz="1500" b="1" dirty="0">
                        <a:solidFill>
                          <a:schemeClr val="tx1"/>
                        </a:solidFill>
                      </a:endParaRPr>
                    </a:p>
                  </a:txBody>
                  <a:tcPr marL="18000" marR="18000" marT="18000" marB="18000"/>
                </a:tc>
              </a:tr>
            </a:tbl>
          </a:graphicData>
        </a:graphic>
      </p:graphicFrame>
      <p:sp>
        <p:nvSpPr>
          <p:cNvPr id="11" name="Скругленный прямоугольник 10"/>
          <p:cNvSpPr/>
          <p:nvPr/>
        </p:nvSpPr>
        <p:spPr>
          <a:xfrm>
            <a:off x="179512" y="4869160"/>
            <a:ext cx="8712968" cy="864096"/>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«Чрез </a:t>
            </a:r>
            <a:r>
              <a:rPr lang="ru-RU" sz="1600" b="1" i="1" dirty="0" err="1">
                <a:solidFill>
                  <a:schemeClr val="tx1"/>
                </a:solidFill>
              </a:rPr>
              <a:t>умовение</a:t>
            </a:r>
            <a:r>
              <a:rPr lang="ru-RU" sz="1600" b="1" i="1" dirty="0">
                <a:solidFill>
                  <a:schemeClr val="tx1"/>
                </a:solidFill>
              </a:rPr>
              <a:t>, которое считается последним служением, научает, что мы тем более должны исполнять прочие служения, более почтенные. Я дал вам пример, чтоб и вы делали то же, что Я сделал вам, то есть служили с таким же </a:t>
            </a:r>
            <a:r>
              <a:rPr lang="ru-RU" sz="1600" b="1" i="1" dirty="0" smtClean="0">
                <a:solidFill>
                  <a:schemeClr val="tx1"/>
                </a:solidFill>
              </a:rPr>
              <a:t>усердием».</a:t>
            </a:r>
            <a:endParaRPr lang="ru-RU" sz="1600" b="1" i="1" dirty="0">
              <a:solidFill>
                <a:schemeClr val="tx1"/>
              </a:solidFill>
            </a:endParaRPr>
          </a:p>
        </p:txBody>
      </p:sp>
      <p:sp>
        <p:nvSpPr>
          <p:cNvPr id="10" name="Скругленный прямоугольник 9"/>
          <p:cNvSpPr/>
          <p:nvPr/>
        </p:nvSpPr>
        <p:spPr>
          <a:xfrm>
            <a:off x="179512" y="3717032"/>
            <a:ext cx="8784976" cy="1296144"/>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«Господь, получив повод, обличает предателя, что он имеет нечистую мысль, нуждается в омовении от лукавства и перемене своего намерения. В каком же смысле апостолы были чисты? Можно сказать, что хотя они совершенно и не были освобождены от грехов, но они чисты чрез слово, которое проповедовал им Господь (Ин. 15, 3), чисты, по крайней мере, в том отношении, что уже приняли Свет, уже освободились от иудейского </a:t>
            </a:r>
            <a:r>
              <a:rPr lang="ru-RU" sz="1600" b="1" i="1" dirty="0" smtClean="0">
                <a:solidFill>
                  <a:schemeClr val="tx1"/>
                </a:solidFill>
              </a:rPr>
              <a:t>заблуждения».</a:t>
            </a:r>
            <a:endParaRPr lang="ru-RU" sz="1600" b="1" i="1" dirty="0">
              <a:solidFill>
                <a:schemeClr val="tx1"/>
              </a:solidFill>
            </a:endParaRPr>
          </a:p>
        </p:txBody>
      </p:sp>
      <p:sp>
        <p:nvSpPr>
          <p:cNvPr id="9" name="Скругленный прямоугольник 8"/>
          <p:cNvSpPr/>
          <p:nvPr/>
        </p:nvSpPr>
        <p:spPr>
          <a:xfrm>
            <a:off x="179512" y="2636912"/>
            <a:ext cx="8784976" cy="144016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i="1" dirty="0" smtClean="0">
                <a:solidFill>
                  <a:schemeClr val="tx1"/>
                </a:solidFill>
              </a:rPr>
              <a:t>«Что </a:t>
            </a:r>
            <a:r>
              <a:rPr lang="ru-RU" sz="1500" b="1" i="1" dirty="0">
                <a:solidFill>
                  <a:schemeClr val="tx1"/>
                </a:solidFill>
              </a:rPr>
              <a:t>Я делаю, теперь ты не знаешь того; дело Мое заключает в себе глубокое смирение, которому Я и вас учу. Однако же после того, как ты именем Моим будешь изгонять бесов, когда увидишь Мое вознесение на небо, когда от Духа </a:t>
            </a:r>
            <a:r>
              <a:rPr lang="ru-RU" sz="1500" b="1" i="1" dirty="0" err="1">
                <a:solidFill>
                  <a:schemeClr val="tx1"/>
                </a:solidFill>
              </a:rPr>
              <a:t>Святаго</a:t>
            </a:r>
            <a:r>
              <a:rPr lang="ru-RU" sz="1500" b="1" i="1" dirty="0">
                <a:solidFill>
                  <a:schemeClr val="tx1"/>
                </a:solidFill>
              </a:rPr>
              <a:t> узнаешь, что Я восседаю одесную Отца, тогда ты поймешь, что Тот, Кто смирился до того, что умыл ноги твои, Тот Самый дает тебе такую силу над бесами и вознесся, и прославился с Отцом, нисколько не унизившись от смирения. А потому и сам ты внедри в себя смирение, которое не унижает, а более </a:t>
            </a:r>
            <a:r>
              <a:rPr lang="ru-RU" sz="1500" b="1" i="1" dirty="0" smtClean="0">
                <a:solidFill>
                  <a:schemeClr val="tx1"/>
                </a:solidFill>
              </a:rPr>
              <a:t>возвышает».</a:t>
            </a:r>
            <a:endParaRPr lang="ru-RU" sz="1500" b="1" i="1" dirty="0">
              <a:solidFill>
                <a:schemeClr val="tx1"/>
              </a:solidFill>
            </a:endParaRPr>
          </a:p>
        </p:txBody>
      </p:sp>
      <p:sp>
        <p:nvSpPr>
          <p:cNvPr id="8" name="Скругленный прямоугольник 7"/>
          <p:cNvSpPr/>
          <p:nvPr/>
        </p:nvSpPr>
        <p:spPr>
          <a:xfrm>
            <a:off x="179512" y="2348880"/>
            <a:ext cx="8784976" cy="2088232"/>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a:t>
            </a:r>
            <a:r>
              <a:rPr lang="ru-RU" sz="1600" b="1" i="1" dirty="0">
                <a:solidFill>
                  <a:schemeClr val="tx1"/>
                </a:solidFill>
              </a:rPr>
              <a:t>«Начал», сказано, умывать ноги ученикам и отирать, «потом» подходит к Симону Петру. Отсюда-то и видно, что Господь умыл Петра не первого. Из прочих учеников никто не отважился бы принять </a:t>
            </a:r>
            <a:r>
              <a:rPr lang="ru-RU" sz="1600" b="1" i="1" dirty="0" err="1">
                <a:solidFill>
                  <a:schemeClr val="tx1"/>
                </a:solidFill>
              </a:rPr>
              <a:t>умовение</a:t>
            </a:r>
            <a:r>
              <a:rPr lang="ru-RU" sz="1600" b="1" i="1" dirty="0">
                <a:solidFill>
                  <a:schemeClr val="tx1"/>
                </a:solidFill>
              </a:rPr>
              <a:t> прежде Петра, а предатель мог дерзнуть на это. Ибо если бы Господь начал умывать кого-нибудь из прочих учеников, то сей, кто бы он ни был, не допустил бы Господа и сказал бы то же, что и Петр: «Господи, Тебе ли умывать мои ноги?» Но этого возражения не последовало. Значит, из прочих учеников Господь умыл предателя первого, потом уже Петра. А остальные, вразумленные примером Петра, естественно, не противоречили, но приняли такую высокую честь, возданную им </a:t>
            </a:r>
            <a:r>
              <a:rPr lang="ru-RU" sz="1600" b="1" i="1" dirty="0" smtClean="0">
                <a:solidFill>
                  <a:schemeClr val="tx1"/>
                </a:solidFill>
              </a:rPr>
              <a:t>Господом».</a:t>
            </a:r>
            <a:endParaRPr lang="ru-RU" sz="1600" b="1" i="1" dirty="0">
              <a:solidFill>
                <a:schemeClr val="tx1"/>
              </a:solidFill>
            </a:endParaRPr>
          </a:p>
        </p:txBody>
      </p:sp>
      <p:sp>
        <p:nvSpPr>
          <p:cNvPr id="6" name="Скругленный прямоугольник 5"/>
          <p:cNvSpPr/>
          <p:nvPr/>
        </p:nvSpPr>
        <p:spPr>
          <a:xfrm>
            <a:off x="179512" y="2132856"/>
            <a:ext cx="8784976" cy="811093"/>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«умывает ноги ученикам, чтобы вполне выказать любовь к ним и вперед оставить им великое утешение среди бедствий, какие их постигнут, утешение в той мысли, что возлюбивший их до того, что умыл им и ноги, не оставит их и в </a:t>
            </a:r>
            <a:r>
              <a:rPr lang="ru-RU" sz="1600" b="1" i="1" dirty="0" smtClean="0">
                <a:solidFill>
                  <a:schemeClr val="tx1"/>
                </a:solidFill>
              </a:rPr>
              <a:t>бедствиях».</a:t>
            </a:r>
            <a:endParaRPr lang="ru-RU" sz="1600" b="1" i="1" dirty="0">
              <a:solidFill>
                <a:schemeClr val="tx1"/>
              </a:solidFill>
            </a:endParaRPr>
          </a:p>
        </p:txBody>
      </p:sp>
      <p:sp>
        <p:nvSpPr>
          <p:cNvPr id="7" name="Скругленный прямоугольник 6"/>
          <p:cNvSpPr/>
          <p:nvPr/>
        </p:nvSpPr>
        <p:spPr>
          <a:xfrm>
            <a:off x="179512" y="1196752"/>
            <a:ext cx="8784976" cy="792088"/>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«Евангелист, удивляясь тому, что Христос умыл ноги и тому, кто решился предать Его, говорит: «когда </a:t>
            </a:r>
            <a:r>
              <a:rPr lang="ru-RU" sz="1600" b="1" i="1" dirty="0" err="1">
                <a:solidFill>
                  <a:schemeClr val="tx1"/>
                </a:solidFill>
              </a:rPr>
              <a:t>диавол</a:t>
            </a:r>
            <a:r>
              <a:rPr lang="ru-RU" sz="1600" b="1" i="1" dirty="0">
                <a:solidFill>
                  <a:schemeClr val="tx1"/>
                </a:solidFill>
              </a:rPr>
              <a:t> уже вложил в сердце Иуде». Так до конца Он заботился об исправлении </a:t>
            </a:r>
            <a:r>
              <a:rPr lang="ru-RU" sz="1600" b="1" i="1" dirty="0" smtClean="0">
                <a:solidFill>
                  <a:schemeClr val="tx1"/>
                </a:solidFill>
              </a:rPr>
              <a:t>предателя».</a:t>
            </a:r>
            <a:endParaRPr lang="ru-RU" sz="1600" b="1" i="1" dirty="0">
              <a:solidFill>
                <a:schemeClr val="tx1"/>
              </a:solidFill>
            </a:endParaRPr>
          </a:p>
        </p:txBody>
      </p:sp>
      <p:sp>
        <p:nvSpPr>
          <p:cNvPr id="2" name="Заголовок 1"/>
          <p:cNvSpPr>
            <a:spLocks noGrp="1"/>
          </p:cNvSpPr>
          <p:nvPr>
            <p:ph type="title"/>
          </p:nvPr>
        </p:nvSpPr>
        <p:spPr/>
        <p:txBody>
          <a:bodyPr/>
          <a:lstStyle/>
          <a:p>
            <a:endParaRPr lang="ru-RU"/>
          </a:p>
        </p:txBody>
      </p:sp>
      <p:sp>
        <p:nvSpPr>
          <p:cNvPr id="12" name="Скругленный прямоугольник 11"/>
          <p:cNvSpPr/>
          <p:nvPr/>
        </p:nvSpPr>
        <p:spPr>
          <a:xfrm>
            <a:off x="179512" y="4437112"/>
            <a:ext cx="8784976" cy="1080120"/>
          </a:xfrm>
          <a:prstGeom prst="roundRect">
            <a:avLst/>
          </a:prstGeom>
          <a:solidFill>
            <a:schemeClr val="accent6">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a:solidFill>
                  <a:schemeClr val="tx1"/>
                </a:solidFill>
              </a:rPr>
              <a:t>«Кто ест хлеб Мой, кого Я питаю, кто разделяет со Мною </a:t>
            </a:r>
            <a:r>
              <a:rPr lang="ru-RU" sz="1600" b="1" i="1" dirty="0" smtClean="0">
                <a:solidFill>
                  <a:schemeClr val="tx1"/>
                </a:solidFill>
              </a:rPr>
              <a:t>трапезу (каковое обстоятельство </a:t>
            </a:r>
            <a:r>
              <a:rPr lang="ru-RU" sz="1600" b="1" i="1" dirty="0">
                <a:solidFill>
                  <a:schemeClr val="tx1"/>
                </a:solidFill>
              </a:rPr>
              <a:t>смягчает и врагов), тот… и не сказал: тот </a:t>
            </a:r>
            <a:r>
              <a:rPr lang="ru-RU" sz="1600" b="1" i="1" dirty="0" smtClean="0">
                <a:solidFill>
                  <a:schemeClr val="tx1"/>
                </a:solidFill>
              </a:rPr>
              <a:t>«предает</a:t>
            </a:r>
            <a:r>
              <a:rPr lang="ru-RU" sz="1600" b="1" i="1" dirty="0">
                <a:solidFill>
                  <a:schemeClr val="tx1"/>
                </a:solidFill>
              </a:rPr>
              <a:t>» Меня, но: «поднял на Меня пяту», то есть употребил против Меня коварство и лукавство, по подобию борцов, которые ухищряются против своих соперников и, </a:t>
            </a:r>
            <a:r>
              <a:rPr lang="ru-RU" sz="1600" b="1" i="1" dirty="0" err="1">
                <a:solidFill>
                  <a:schemeClr val="tx1"/>
                </a:solidFill>
              </a:rPr>
              <a:t>запиная</a:t>
            </a:r>
            <a:r>
              <a:rPr lang="ru-RU" sz="1600" b="1" i="1" dirty="0">
                <a:solidFill>
                  <a:schemeClr val="tx1"/>
                </a:solidFill>
              </a:rPr>
              <a:t> их пяты, повергают </a:t>
            </a:r>
            <a:r>
              <a:rPr lang="ru-RU" sz="1600" b="1" i="1" dirty="0" smtClean="0">
                <a:solidFill>
                  <a:schemeClr val="tx1"/>
                </a:solidFill>
              </a:rPr>
              <a:t>их».</a:t>
            </a:r>
            <a:endParaRPr lang="ru-RU" sz="1600" b="1" i="1" dirty="0">
              <a:solidFill>
                <a:schemeClr val="tx1"/>
              </a:solidFill>
            </a:endParaRPr>
          </a:p>
        </p:txBody>
      </p:sp>
    </p:spTree>
    <p:extLst>
      <p:ext uri="{BB962C8B-B14F-4D97-AF65-F5344CB8AC3E}">
        <p14:creationId xmlns:p14="http://schemas.microsoft.com/office/powerpoint/2010/main" val="4174200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3074"/>
                                        </p:tgtEl>
                                        <p:attrNameLst>
                                          <p:attrName>style.visibility</p:attrName>
                                        </p:attrNameLst>
                                      </p:cBhvr>
                                      <p:to>
                                        <p:strVal val="visible"/>
                                      </p:to>
                                    </p:set>
                                    <p:animEffect transition="in" filter="wipe(down)">
                                      <p:cBhvr>
                                        <p:cTn id="10" dur="500"/>
                                        <p:tgtEl>
                                          <p:spTgt spid="307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74"/>
                                        </p:tgtEl>
                                      </p:cBhvr>
                                    </p:animEffect>
                                    <p:set>
                                      <p:cBhvr>
                                        <p:cTn id="15" dur="1" fill="hold">
                                          <p:stCondLst>
                                            <p:cond delay="499"/>
                                          </p:stCondLst>
                                        </p:cTn>
                                        <p:tgtEl>
                                          <p:spTgt spid="3074"/>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5"/>
                                        </p:tgtEl>
                                      </p:cBhvr>
                                    </p:animEffect>
                                    <p:set>
                                      <p:cBhvr>
                                        <p:cTn id="18" dur="1" fill="hold">
                                          <p:stCondLst>
                                            <p:cond delay="499"/>
                                          </p:stCondLst>
                                        </p:cTn>
                                        <p:tgtEl>
                                          <p:spTgt spid="5"/>
                                        </p:tgtEl>
                                        <p:attrNameLst>
                                          <p:attrName>style.visibility</p:attrName>
                                        </p:attrNameLst>
                                      </p:cBhvr>
                                      <p:to>
                                        <p:strVal val="hidden"/>
                                      </p:to>
                                    </p:set>
                                  </p:childTnLst>
                                </p:cTn>
                              </p:par>
                              <p:par>
                                <p:cTn id="19" presetID="22" presetClass="entr" presetSubtype="4"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1" nodeType="click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6"/>
                                        </p:tgtEl>
                                      </p:cBhvr>
                                    </p:animEffect>
                                    <p:set>
                                      <p:cBhvr>
                                        <p:cTn id="41" dur="1" fill="hold">
                                          <p:stCondLst>
                                            <p:cond delay="499"/>
                                          </p:stCondLst>
                                        </p:cTn>
                                        <p:tgtEl>
                                          <p:spTgt spid="6"/>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wipe(down)">
                                      <p:cBhvr>
                                        <p:cTn id="56" dur="500"/>
                                        <p:tgtEl>
                                          <p:spTgt spid="9"/>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500"/>
                                        <p:tgtEl>
                                          <p:spTgt spid="9"/>
                                        </p:tgtEl>
                                      </p:cBhvr>
                                    </p:animEffect>
                                    <p:set>
                                      <p:cBhvr>
                                        <p:cTn id="61" dur="1" fill="hold">
                                          <p:stCondLst>
                                            <p:cond delay="499"/>
                                          </p:stCondLst>
                                        </p:cTn>
                                        <p:tgtEl>
                                          <p:spTgt spid="9"/>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wipe(down)">
                                      <p:cBhvr>
                                        <p:cTn id="66" dur="5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0"/>
                                        </p:tgtEl>
                                      </p:cBhvr>
                                    </p:animEffect>
                                    <p:set>
                                      <p:cBhvr>
                                        <p:cTn id="71" dur="1" fill="hold">
                                          <p:stCondLst>
                                            <p:cond delay="499"/>
                                          </p:stCondLst>
                                        </p:cTn>
                                        <p:tgtEl>
                                          <p:spTgt spid="10"/>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grpId="0" nodeType="clickEffect">
                                  <p:stCondLst>
                                    <p:cond delay="0"/>
                                  </p:stCondLst>
                                  <p:childTnLst>
                                    <p:set>
                                      <p:cBhvr>
                                        <p:cTn id="75" dur="1" fill="hold">
                                          <p:stCondLst>
                                            <p:cond delay="0"/>
                                          </p:stCondLst>
                                        </p:cTn>
                                        <p:tgtEl>
                                          <p:spTgt spid="11"/>
                                        </p:tgtEl>
                                        <p:attrNameLst>
                                          <p:attrName>style.visibility</p:attrName>
                                        </p:attrNameLst>
                                      </p:cBhvr>
                                      <p:to>
                                        <p:strVal val="visible"/>
                                      </p:to>
                                    </p:set>
                                    <p:animEffect transition="in" filter="wipe(down)">
                                      <p:cBhvr>
                                        <p:cTn id="76" dur="500"/>
                                        <p:tgtEl>
                                          <p:spTgt spid="11"/>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xit" presetSubtype="0" fill="hold" grpId="1" nodeType="clickEffect">
                                  <p:stCondLst>
                                    <p:cond delay="0"/>
                                  </p:stCondLst>
                                  <p:childTnLst>
                                    <p:animEffect transition="out" filter="fade">
                                      <p:cBhvr>
                                        <p:cTn id="80" dur="500"/>
                                        <p:tgtEl>
                                          <p:spTgt spid="11"/>
                                        </p:tgtEl>
                                      </p:cBhvr>
                                    </p:animEffect>
                                    <p:set>
                                      <p:cBhvr>
                                        <p:cTn id="81" dur="1" fill="hold">
                                          <p:stCondLst>
                                            <p:cond delay="499"/>
                                          </p:stCondLst>
                                        </p:cTn>
                                        <p:tgtEl>
                                          <p:spTgt spid="11"/>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22" presetClass="entr" presetSubtype="4" fill="hold" grpId="0" nodeType="clickEffect">
                                  <p:stCondLst>
                                    <p:cond delay="0"/>
                                  </p:stCondLst>
                                  <p:childTnLst>
                                    <p:set>
                                      <p:cBhvr>
                                        <p:cTn id="85" dur="1" fill="hold">
                                          <p:stCondLst>
                                            <p:cond delay="0"/>
                                          </p:stCondLst>
                                        </p:cTn>
                                        <p:tgtEl>
                                          <p:spTgt spid="12"/>
                                        </p:tgtEl>
                                        <p:attrNameLst>
                                          <p:attrName>style.visibility</p:attrName>
                                        </p:attrNameLst>
                                      </p:cBhvr>
                                      <p:to>
                                        <p:strVal val="visible"/>
                                      </p:to>
                                    </p:set>
                                    <p:animEffect transition="in" filter="wipe(down)">
                                      <p:cBhvr>
                                        <p:cTn id="86" dur="500"/>
                                        <p:tgtEl>
                                          <p:spTgt spid="12"/>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500"/>
                                        <p:tgtEl>
                                          <p:spTgt spid="12"/>
                                        </p:tgtEl>
                                      </p:cBhvr>
                                    </p:animEffect>
                                    <p:set>
                                      <p:cBhvr>
                                        <p:cTn id="91"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1" grpId="0" animBg="1"/>
      <p:bldP spid="11" grpId="1" animBg="1"/>
      <p:bldP spid="10" grpId="0" animBg="1"/>
      <p:bldP spid="10" grpId="1" animBg="1"/>
      <p:bldP spid="9" grpId="0" animBg="1"/>
      <p:bldP spid="9" grpId="1" animBg="1"/>
      <p:bldP spid="8" grpId="0" animBg="1"/>
      <p:bldP spid="8" grpId="1" animBg="1"/>
      <p:bldP spid="6" grpId="0" animBg="1"/>
      <p:bldP spid="6" grpId="1" animBg="1"/>
      <p:bldP spid="7" grpId="0" animBg="1"/>
      <p:bldP spid="7" grpId="1" animBg="1"/>
      <p:bldP spid="12" grpId="0" animBg="1"/>
      <p:bldP spid="12"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770154078"/>
              </p:ext>
            </p:extLst>
          </p:nvPr>
        </p:nvGraphicFramePr>
        <p:xfrm>
          <a:off x="107504" y="692696"/>
          <a:ext cx="8928992" cy="5888160"/>
        </p:xfrm>
        <a:graphic>
          <a:graphicData uri="http://schemas.openxmlformats.org/drawingml/2006/table">
            <a:tbl>
              <a:tblPr firstRow="1" bandRow="1">
                <a:tableStyleId>{5C22544A-7EE6-4342-B048-85BDC9FD1C3A}</a:tableStyleId>
              </a:tblPr>
              <a:tblGrid>
                <a:gridCol w="2160240"/>
                <a:gridCol w="2016224"/>
                <a:gridCol w="1440160"/>
                <a:gridCol w="3312368"/>
              </a:tblGrid>
              <a:tr h="288000">
                <a:tc>
                  <a:txBody>
                    <a:bodyPr/>
                    <a:lstStyle/>
                    <a:p>
                      <a:pPr algn="ctr"/>
                      <a:r>
                        <a:rPr lang="ru-RU" sz="1400" b="1" dirty="0" smtClean="0">
                          <a:solidFill>
                            <a:schemeClr val="tx1"/>
                          </a:solidFill>
                        </a:rPr>
                        <a:t>Мф. 26, 20-25</a:t>
                      </a:r>
                      <a:endParaRPr lang="ru-RU" sz="1400" b="1" dirty="0">
                        <a:solidFill>
                          <a:schemeClr val="tx1"/>
                        </a:solidFill>
                      </a:endParaRPr>
                    </a:p>
                  </a:txBody>
                  <a:tcPr>
                    <a:gradFill>
                      <a:gsLst>
                        <a:gs pos="0">
                          <a:srgbClr val="DDEBCF"/>
                        </a:gs>
                        <a:gs pos="50000">
                          <a:srgbClr val="9CB86E"/>
                        </a:gs>
                        <a:gs pos="100000">
                          <a:srgbClr val="156B13"/>
                        </a:gs>
                      </a:gsLst>
                      <a:lin ang="5400000" scaled="0"/>
                    </a:gradFill>
                  </a:tcPr>
                </a:tc>
                <a:tc>
                  <a:txBody>
                    <a:bodyPr/>
                    <a:lstStyle/>
                    <a:p>
                      <a:pPr algn="ctr"/>
                      <a:r>
                        <a:rPr lang="ru-RU" sz="1400" b="1" dirty="0" err="1" smtClean="0">
                          <a:solidFill>
                            <a:schemeClr val="tx1"/>
                          </a:solidFill>
                        </a:rPr>
                        <a:t>Мк</a:t>
                      </a:r>
                      <a:r>
                        <a:rPr lang="ru-RU" sz="1400" b="1" dirty="0" smtClean="0">
                          <a:solidFill>
                            <a:schemeClr val="tx1"/>
                          </a:solidFill>
                        </a:rPr>
                        <a:t>. 14, 17-21</a:t>
                      </a:r>
                      <a:endParaRPr lang="ru-RU" sz="1400" b="1" dirty="0">
                        <a:solidFill>
                          <a:schemeClr val="tx1"/>
                        </a:solidFill>
                      </a:endParaRPr>
                    </a:p>
                  </a:txBody>
                  <a:tcPr>
                    <a:gradFill>
                      <a:gsLst>
                        <a:gs pos="0">
                          <a:srgbClr val="DDEBCF"/>
                        </a:gs>
                        <a:gs pos="50000">
                          <a:srgbClr val="9CB86E"/>
                        </a:gs>
                        <a:gs pos="100000">
                          <a:srgbClr val="156B13"/>
                        </a:gs>
                      </a:gsLst>
                      <a:lin ang="5400000" scaled="0"/>
                    </a:gra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err="1" smtClean="0">
                          <a:solidFill>
                            <a:schemeClr val="tx1"/>
                          </a:solidFill>
                        </a:rPr>
                        <a:t>Лк</a:t>
                      </a:r>
                      <a:r>
                        <a:rPr lang="ru-RU" sz="1400" b="1" dirty="0" smtClean="0">
                          <a:solidFill>
                            <a:schemeClr val="tx1"/>
                          </a:solidFill>
                        </a:rPr>
                        <a:t>. 22, 21-23</a:t>
                      </a:r>
                      <a:endParaRPr lang="ru-RU" sz="1400" b="1" dirty="0">
                        <a:solidFill>
                          <a:schemeClr val="tx1"/>
                        </a:solidFill>
                      </a:endParaRPr>
                    </a:p>
                  </a:txBody>
                  <a:tcPr>
                    <a:gradFill>
                      <a:gsLst>
                        <a:gs pos="0">
                          <a:srgbClr val="DDEBCF"/>
                        </a:gs>
                        <a:gs pos="50000">
                          <a:srgbClr val="9CB86E"/>
                        </a:gs>
                        <a:gs pos="100000">
                          <a:srgbClr val="156B13"/>
                        </a:gs>
                      </a:gsLst>
                      <a:lin ang="5400000" scaled="0"/>
                    </a:gradFill>
                  </a:tcPr>
                </a:tc>
                <a:tc>
                  <a:txBody>
                    <a:bodyPr/>
                    <a:lstStyle/>
                    <a:p>
                      <a:pPr algn="ctr"/>
                      <a:r>
                        <a:rPr lang="ru-RU" sz="1400" b="1" dirty="0" smtClean="0">
                          <a:solidFill>
                            <a:schemeClr val="tx1"/>
                          </a:solidFill>
                        </a:rPr>
                        <a:t>Ин. 13, 21-30</a:t>
                      </a:r>
                      <a:endParaRPr lang="ru-RU" sz="1400" b="1" dirty="0">
                        <a:solidFill>
                          <a:schemeClr val="tx1"/>
                        </a:solidFill>
                      </a:endParaRPr>
                    </a:p>
                  </a:txBody>
                  <a:tcPr>
                    <a:gradFill>
                      <a:gsLst>
                        <a:gs pos="0">
                          <a:srgbClr val="DDEBCF"/>
                        </a:gs>
                        <a:gs pos="50000">
                          <a:srgbClr val="9CB86E"/>
                        </a:gs>
                        <a:gs pos="100000">
                          <a:srgbClr val="156B13"/>
                        </a:gs>
                      </a:gsLst>
                      <a:lin ang="5400000" scaled="0"/>
                    </a:gradFill>
                  </a:tcPr>
                </a:tc>
              </a:tr>
              <a:tr h="370840">
                <a:tc>
                  <a:txBody>
                    <a:bodyPr/>
                    <a:lstStyle/>
                    <a:p>
                      <a:r>
                        <a:rPr lang="ru-RU" sz="1400" b="1" dirty="0" smtClean="0">
                          <a:solidFill>
                            <a:schemeClr val="tx1"/>
                          </a:solidFill>
                        </a:rPr>
                        <a:t>20. Когда же настал вечер, Он возлег с двенадцатью учениками; </a:t>
                      </a:r>
                    </a:p>
                    <a:p>
                      <a:r>
                        <a:rPr lang="ru-RU" sz="1400" b="1" dirty="0" smtClean="0">
                          <a:solidFill>
                            <a:schemeClr val="tx1"/>
                          </a:solidFill>
                        </a:rPr>
                        <a:t>21. и когда они ели, сказал: истинно говорю вам, что один из вас предаст Меня. </a:t>
                      </a:r>
                    </a:p>
                    <a:p>
                      <a:r>
                        <a:rPr lang="ru-RU" sz="1400" b="1" dirty="0" smtClean="0">
                          <a:solidFill>
                            <a:schemeClr val="tx1"/>
                          </a:solidFill>
                        </a:rPr>
                        <a:t>22. Они весьма опечалились, и начали говорить Ему, каждый из них: не я ли, Господи? </a:t>
                      </a:r>
                    </a:p>
                    <a:p>
                      <a:r>
                        <a:rPr lang="ru-RU" sz="1400" b="1" dirty="0" smtClean="0">
                          <a:solidFill>
                            <a:schemeClr val="tx1"/>
                          </a:solidFill>
                        </a:rPr>
                        <a:t>23. Он же сказал в ответ: </a:t>
                      </a:r>
                      <a:r>
                        <a:rPr lang="ru-RU" sz="1400" b="1" dirty="0" smtClean="0">
                          <a:solidFill>
                            <a:srgbClr val="00B050"/>
                          </a:solidFill>
                        </a:rPr>
                        <a:t>опустивший со Мною руку в блюдо</a:t>
                      </a:r>
                      <a:r>
                        <a:rPr lang="ru-RU" sz="1400" b="1" dirty="0" smtClean="0">
                          <a:solidFill>
                            <a:schemeClr val="tx1"/>
                          </a:solidFill>
                        </a:rPr>
                        <a:t>, этот предаст Меня; </a:t>
                      </a:r>
                    </a:p>
                    <a:p>
                      <a:r>
                        <a:rPr lang="ru-RU" sz="1400" b="1" dirty="0" smtClean="0">
                          <a:solidFill>
                            <a:schemeClr val="tx1"/>
                          </a:solidFill>
                        </a:rPr>
                        <a:t>24. впрочем Сын Человеческий идет, как писано о Нем, но </a:t>
                      </a:r>
                      <a:r>
                        <a:rPr lang="ru-RU" sz="1400" b="1" dirty="0" smtClean="0">
                          <a:solidFill>
                            <a:srgbClr val="FF0000"/>
                          </a:solidFill>
                        </a:rPr>
                        <a:t>горе тому человеку, которым Сын Человеческий предается</a:t>
                      </a:r>
                      <a:r>
                        <a:rPr lang="ru-RU" sz="1400" b="1" dirty="0" smtClean="0">
                          <a:solidFill>
                            <a:schemeClr val="tx1"/>
                          </a:solidFill>
                        </a:rPr>
                        <a:t>: лучше было бы этому человеку не родиться. </a:t>
                      </a:r>
                    </a:p>
                    <a:p>
                      <a:r>
                        <a:rPr lang="ru-RU" sz="1400" b="1" dirty="0" smtClean="0">
                          <a:solidFill>
                            <a:schemeClr val="tx1"/>
                          </a:solidFill>
                        </a:rPr>
                        <a:t>25. При сем и Иуда, предающий Его, сказал: не я ли, Равви? Иисус говорит ему: </a:t>
                      </a:r>
                      <a:r>
                        <a:rPr lang="ru-RU" sz="1400" b="1" dirty="0" smtClean="0">
                          <a:solidFill>
                            <a:schemeClr val="tx2"/>
                          </a:solidFill>
                        </a:rPr>
                        <a:t>ты сказал. </a:t>
                      </a:r>
                      <a:endParaRPr lang="ru-RU" sz="1400" b="1" dirty="0">
                        <a:solidFill>
                          <a:schemeClr val="tx2"/>
                        </a:solidFill>
                      </a:endParaRPr>
                    </a:p>
                  </a:txBody>
                  <a:tcPr marL="18000" marR="18000" marT="18000" marB="18000">
                    <a:solidFill>
                      <a:schemeClr val="accent3">
                        <a:lumMod val="40000"/>
                        <a:lumOff val="60000"/>
                      </a:schemeClr>
                    </a:solidFill>
                  </a:tcPr>
                </a:tc>
                <a:tc>
                  <a:txBody>
                    <a:bodyPr/>
                    <a:lstStyle/>
                    <a:p>
                      <a:r>
                        <a:rPr lang="ru-RU" sz="1400" b="1" dirty="0" smtClean="0">
                          <a:solidFill>
                            <a:schemeClr val="tx1"/>
                          </a:solidFill>
                        </a:rPr>
                        <a:t>17. Когда настал вечер, Он приходит с двенадцатью. </a:t>
                      </a:r>
                    </a:p>
                    <a:p>
                      <a:r>
                        <a:rPr lang="ru-RU" sz="1400" b="1" dirty="0" smtClean="0">
                          <a:solidFill>
                            <a:schemeClr val="tx1"/>
                          </a:solidFill>
                        </a:rPr>
                        <a:t>18. И, когда они возлежали и ели, Иисус сказал: истинно говорю вам, один из вас, </a:t>
                      </a:r>
                      <a:r>
                        <a:rPr lang="ru-RU" sz="1400" b="1" dirty="0" err="1" smtClean="0">
                          <a:solidFill>
                            <a:schemeClr val="tx1"/>
                          </a:solidFill>
                        </a:rPr>
                        <a:t>ядущий</a:t>
                      </a:r>
                      <a:r>
                        <a:rPr lang="ru-RU" sz="1400" b="1" dirty="0" smtClean="0">
                          <a:solidFill>
                            <a:schemeClr val="tx1"/>
                          </a:solidFill>
                        </a:rPr>
                        <a:t> со Мною, предаст Меня. </a:t>
                      </a:r>
                    </a:p>
                    <a:p>
                      <a:r>
                        <a:rPr lang="ru-RU" sz="1400" b="1" dirty="0" smtClean="0">
                          <a:solidFill>
                            <a:schemeClr val="tx1"/>
                          </a:solidFill>
                        </a:rPr>
                        <a:t>19. Они опечалились и стали говорить Ему, один за другим: не я ли? и другой: не я ли? </a:t>
                      </a:r>
                    </a:p>
                    <a:p>
                      <a:r>
                        <a:rPr lang="ru-RU" sz="1400" b="1" dirty="0" smtClean="0">
                          <a:solidFill>
                            <a:schemeClr val="tx1"/>
                          </a:solidFill>
                        </a:rPr>
                        <a:t>20. Он же сказал им в ответ: </a:t>
                      </a:r>
                      <a:r>
                        <a:rPr lang="ru-RU" sz="1400" b="1" dirty="0" smtClean="0">
                          <a:solidFill>
                            <a:srgbClr val="00B050"/>
                          </a:solidFill>
                        </a:rPr>
                        <a:t>один из двенадцати, обмакивающий со Мною в блюдо</a:t>
                      </a:r>
                      <a:r>
                        <a:rPr lang="ru-RU" sz="1400" b="1" dirty="0" smtClean="0">
                          <a:solidFill>
                            <a:schemeClr val="tx1"/>
                          </a:solidFill>
                        </a:rPr>
                        <a:t>. </a:t>
                      </a:r>
                    </a:p>
                    <a:p>
                      <a:r>
                        <a:rPr lang="ru-RU" sz="1400" b="1" dirty="0" smtClean="0">
                          <a:solidFill>
                            <a:schemeClr val="tx1"/>
                          </a:solidFill>
                        </a:rPr>
                        <a:t>21. Впрочем Сын Человеческий идет, как писано о Нем; но горе тому человеку, которым Сын Человеческий предается: лучше было бы тому человеку не родиться. </a:t>
                      </a:r>
                      <a:endParaRPr lang="ru-RU" sz="1400" b="1" dirty="0">
                        <a:solidFill>
                          <a:schemeClr val="tx1"/>
                        </a:solidFill>
                      </a:endParaRPr>
                    </a:p>
                  </a:txBody>
                  <a:tcPr marL="18000" marR="18000" marT="18000" marB="18000">
                    <a:solidFill>
                      <a:schemeClr val="accent3">
                        <a:lumMod val="40000"/>
                        <a:lumOff val="60000"/>
                      </a:schemeClr>
                    </a:solidFill>
                  </a:tcPr>
                </a:tc>
                <a:tc>
                  <a:txBody>
                    <a:bodyPr/>
                    <a:lstStyle/>
                    <a:p>
                      <a:r>
                        <a:rPr lang="ru-RU" sz="1400" b="1" dirty="0" smtClean="0">
                          <a:solidFill>
                            <a:schemeClr val="tx1"/>
                          </a:solidFill>
                        </a:rPr>
                        <a:t>21. И вот, рука предающего Меня со Мною за столом; </a:t>
                      </a:r>
                    </a:p>
                    <a:p>
                      <a:r>
                        <a:rPr lang="ru-RU" sz="1400" b="1" dirty="0" smtClean="0">
                          <a:solidFill>
                            <a:schemeClr val="tx1"/>
                          </a:solidFill>
                        </a:rPr>
                        <a:t>22. впрочем, Сын Человеческий идет по предназначению, но горе тому человеку, которым Он предается. </a:t>
                      </a:r>
                    </a:p>
                    <a:p>
                      <a:r>
                        <a:rPr lang="ru-RU" sz="1400" b="1" dirty="0" smtClean="0">
                          <a:solidFill>
                            <a:schemeClr val="tx1"/>
                          </a:solidFill>
                        </a:rPr>
                        <a:t>23. И они начали спрашивать друг друга, кто бы из них был, который это сделает.</a:t>
                      </a:r>
                    </a:p>
                  </a:txBody>
                  <a:tcPr marL="18000" marR="18000" marT="18000" marB="18000">
                    <a:solidFill>
                      <a:schemeClr val="accent3">
                        <a:lumMod val="40000"/>
                        <a:lumOff val="60000"/>
                      </a:schemeClr>
                    </a:solidFill>
                  </a:tcPr>
                </a:tc>
                <a:tc>
                  <a:txBody>
                    <a:bodyPr/>
                    <a:lstStyle/>
                    <a:p>
                      <a:r>
                        <a:rPr lang="ru-RU" sz="1400" b="1" dirty="0" smtClean="0">
                          <a:solidFill>
                            <a:schemeClr val="tx1"/>
                          </a:solidFill>
                        </a:rPr>
                        <a:t>21. Сказав это, Иисус возмутился духом, и засвидетельствовал, и сказал: истинно, истинно говорю вам, что один из вас предаст Меня. </a:t>
                      </a:r>
                    </a:p>
                    <a:p>
                      <a:r>
                        <a:rPr lang="ru-RU" sz="1400" b="1" dirty="0" smtClean="0">
                          <a:solidFill>
                            <a:schemeClr val="tx1"/>
                          </a:solidFill>
                        </a:rPr>
                        <a:t>22. Тогда ученики озирались друг на друга, недоумевая, о ком Он говорит. </a:t>
                      </a:r>
                    </a:p>
                    <a:p>
                      <a:r>
                        <a:rPr lang="ru-RU" sz="1400" b="1" dirty="0" smtClean="0">
                          <a:solidFill>
                            <a:schemeClr val="tx1"/>
                          </a:solidFill>
                        </a:rPr>
                        <a:t>23. Один же из учеников Его, которого любил Иисус, возлежал у груди Иисуса. </a:t>
                      </a:r>
                    </a:p>
                    <a:p>
                      <a:r>
                        <a:rPr lang="ru-RU" sz="1400" b="1" dirty="0" smtClean="0">
                          <a:solidFill>
                            <a:schemeClr val="tx1"/>
                          </a:solidFill>
                        </a:rPr>
                        <a:t>24. Ему Симон Петр сделал знак, чтобы спросил, кто это, о котором говорит. </a:t>
                      </a:r>
                    </a:p>
                    <a:p>
                      <a:r>
                        <a:rPr lang="ru-RU" sz="1400" b="1" dirty="0" smtClean="0">
                          <a:solidFill>
                            <a:schemeClr val="tx1"/>
                          </a:solidFill>
                        </a:rPr>
                        <a:t>25. Он, припав к груди Иисуса, сказал Ему: Господи! кто это? </a:t>
                      </a:r>
                    </a:p>
                    <a:p>
                      <a:r>
                        <a:rPr lang="ru-RU" sz="1400" b="1" dirty="0" smtClean="0">
                          <a:solidFill>
                            <a:schemeClr val="tx1"/>
                          </a:solidFill>
                        </a:rPr>
                        <a:t>26. Иисус отвечал: </a:t>
                      </a:r>
                      <a:r>
                        <a:rPr lang="ru-RU" sz="1400" b="1" dirty="0" smtClean="0">
                          <a:solidFill>
                            <a:srgbClr val="00B050"/>
                          </a:solidFill>
                        </a:rPr>
                        <a:t>тот, кому Я, обмакнув кусок хлеба, подам. И, обмакнув кусок, подал Иуде Симонову Искариоту</a:t>
                      </a:r>
                      <a:r>
                        <a:rPr lang="ru-RU" sz="1400" b="1" dirty="0" smtClean="0">
                          <a:solidFill>
                            <a:schemeClr val="tx1"/>
                          </a:solidFill>
                        </a:rPr>
                        <a:t>. </a:t>
                      </a:r>
                    </a:p>
                    <a:p>
                      <a:r>
                        <a:rPr lang="ru-RU" sz="1400" b="1" dirty="0" smtClean="0">
                          <a:solidFill>
                            <a:schemeClr val="tx1"/>
                          </a:solidFill>
                        </a:rPr>
                        <a:t>27. И </a:t>
                      </a:r>
                      <a:r>
                        <a:rPr lang="ru-RU" sz="1400" b="1" dirty="0" smtClean="0">
                          <a:solidFill>
                            <a:srgbClr val="7030A0"/>
                          </a:solidFill>
                        </a:rPr>
                        <a:t>после сего куска вошел в него сатана. </a:t>
                      </a:r>
                      <a:r>
                        <a:rPr lang="ru-RU" sz="1400" b="1" dirty="0" smtClean="0">
                          <a:solidFill>
                            <a:schemeClr val="tx1"/>
                          </a:solidFill>
                        </a:rPr>
                        <a:t>Тогда Иисус сказал ему: </a:t>
                      </a:r>
                      <a:r>
                        <a:rPr lang="ru-RU" sz="1400" b="1" dirty="0" smtClean="0">
                          <a:solidFill>
                            <a:schemeClr val="tx2"/>
                          </a:solidFill>
                        </a:rPr>
                        <a:t>что делаешь, делай скорее</a:t>
                      </a:r>
                      <a:r>
                        <a:rPr lang="ru-RU" sz="1400" b="1" dirty="0" smtClean="0">
                          <a:solidFill>
                            <a:schemeClr val="tx1"/>
                          </a:solidFill>
                        </a:rPr>
                        <a:t>. </a:t>
                      </a:r>
                    </a:p>
                    <a:p>
                      <a:r>
                        <a:rPr lang="ru-RU" sz="1400" b="1" dirty="0" smtClean="0">
                          <a:solidFill>
                            <a:schemeClr val="tx1"/>
                          </a:solidFill>
                        </a:rPr>
                        <a:t>28. Но никто из возлежавших не понял, к чему Он это сказал ему. </a:t>
                      </a:r>
                    </a:p>
                    <a:p>
                      <a:r>
                        <a:rPr lang="ru-RU" sz="1400" b="1" dirty="0" smtClean="0">
                          <a:solidFill>
                            <a:schemeClr val="tx1"/>
                          </a:solidFill>
                        </a:rPr>
                        <a:t>29. А как у Иуды был ящик, то некоторые думали, что Иисус говорит ему: купи, что нам нужно к празднику, или чтобы дал что-нибудь нищим. </a:t>
                      </a:r>
                    </a:p>
                    <a:p>
                      <a:r>
                        <a:rPr lang="ru-RU" sz="1400" b="1" dirty="0" smtClean="0">
                          <a:solidFill>
                            <a:schemeClr val="tx1"/>
                          </a:solidFill>
                        </a:rPr>
                        <a:t>30. Он, приняв кусок, тотчас вышел; а была ночь. </a:t>
                      </a:r>
                      <a:endParaRPr lang="ru-RU" sz="1400" b="1" dirty="0">
                        <a:solidFill>
                          <a:schemeClr val="tx1"/>
                        </a:solidFill>
                      </a:endParaRPr>
                    </a:p>
                  </a:txBody>
                  <a:tcPr marL="18000" marR="18000" marT="18000" marB="18000">
                    <a:solidFill>
                      <a:schemeClr val="accent3">
                        <a:lumMod val="40000"/>
                        <a:lumOff val="60000"/>
                      </a:schemeClr>
                    </a:solidFill>
                  </a:tcPr>
                </a:tc>
              </a:tr>
            </a:tbl>
          </a:graphicData>
        </a:graphic>
      </p:graphicFrame>
      <p:sp>
        <p:nvSpPr>
          <p:cNvPr id="9" name="Скругленный прямоугольник 8"/>
          <p:cNvSpPr/>
          <p:nvPr/>
        </p:nvSpPr>
        <p:spPr>
          <a:xfrm>
            <a:off x="107504" y="1412776"/>
            <a:ext cx="5472608" cy="5112568"/>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a:solidFill>
                  <a:schemeClr val="tx1"/>
                </a:solidFill>
              </a:rPr>
              <a:t>: </a:t>
            </a:r>
            <a:r>
              <a:rPr lang="ru-RU" sz="1500" b="1" i="1" dirty="0">
                <a:solidFill>
                  <a:schemeClr val="tx1"/>
                </a:solidFill>
              </a:rPr>
              <a:t>«Господь подал кусок Иуде для того, чтобы он посовестился общения в столе и хлебе и удержался от предательства. Но Иуда и от этого не улучшился, а отселе стал еще более на стороне сатаны и, как неисправимый, совершенно предался ему. - Доколе Иуда считался одним из учеников и членов святого лика, дотоле сатана не имел к нему такого доступа. Когда же Господь отделил его и отлучил от прочих учеников, объявив его чрез хлеб, тогда сатана овладел им, как оставленным от Господа и отлученным от божественного лика. «Сатана вошел в него», то есть проник в глубину его сердца и овладел его душой. Ибо сатана прежде нападал на Иуду извне, страстью сребролюбия, а теперь совершенно овладел им, внушив ему предательство. Иисус говорит Иуде: «что делаешь, делай скорее». Сим Господь не побуждает Иуду к предательству, но как бы укоряет его в том, что он идет на предательство. Словом: «делай» Господь как бы так говорит: вот Я оставляю тебя, делай, что хочешь; не препятствую твоему намерению, не удерживаю тебя </a:t>
            </a:r>
            <a:r>
              <a:rPr lang="ru-RU" sz="1500" b="1" i="1" dirty="0" smtClean="0">
                <a:solidFill>
                  <a:schemeClr val="tx1"/>
                </a:solidFill>
              </a:rPr>
              <a:t>более».</a:t>
            </a:r>
            <a:endParaRPr lang="ru-RU" sz="1500" b="1" i="1" dirty="0">
              <a:solidFill>
                <a:schemeClr val="tx1"/>
              </a:solidFill>
            </a:endParaRPr>
          </a:p>
        </p:txBody>
      </p:sp>
      <p:sp>
        <p:nvSpPr>
          <p:cNvPr id="8" name="Скругленный прямоугольник 7"/>
          <p:cNvSpPr/>
          <p:nvPr/>
        </p:nvSpPr>
        <p:spPr>
          <a:xfrm>
            <a:off x="107504" y="5085184"/>
            <a:ext cx="8928992" cy="165618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a:solidFill>
                  <a:schemeClr val="tx1"/>
                </a:solidFill>
              </a:rPr>
              <a:t>: «Прямо обличает предателя, так как, будучи </a:t>
            </a:r>
            <a:r>
              <a:rPr lang="ru-RU" sz="1500" b="1" i="1" dirty="0" err="1">
                <a:solidFill>
                  <a:schemeClr val="tx1"/>
                </a:solidFill>
              </a:rPr>
              <a:t>прикровенно</a:t>
            </a:r>
            <a:r>
              <a:rPr lang="ru-RU" sz="1500" b="1" i="1" dirty="0">
                <a:solidFill>
                  <a:schemeClr val="tx1"/>
                </a:solidFill>
              </a:rPr>
              <a:t> обличаем, Иуда не исправлялся. Поэтому, говоря: «омочивший со Мною», объявляет о нем для того, чтобы хоть так исправить его. Однако, будучи бесстыдным, Иуда обмакнул кусок в том же самом блюде, или тарелке. Затем Господь говорит: «впрочем Сын Человеческий идет, как писано о Нем», то есть если Христу и было предопределено пострадать для спасения мира, однако по этой причине вовсе не следует чтить Иуду. Напротив, горе ему, потому что он сделал это вовсе не для того, чтобы посодействовать воле Божией, но чтобы услужить своей </a:t>
            </a:r>
            <a:r>
              <a:rPr lang="ru-RU" sz="1500" b="1" i="1" dirty="0" smtClean="0">
                <a:solidFill>
                  <a:schemeClr val="tx1"/>
                </a:solidFill>
              </a:rPr>
              <a:t>злобе».</a:t>
            </a:r>
            <a:endParaRPr lang="ru-RU" sz="1500" b="1" i="1" dirty="0">
              <a:solidFill>
                <a:schemeClr val="tx1"/>
              </a:solidFill>
            </a:endParaRPr>
          </a:p>
        </p:txBody>
      </p:sp>
      <p:sp>
        <p:nvSpPr>
          <p:cNvPr id="7" name="Скругленный прямоугольник 6"/>
          <p:cNvSpPr/>
          <p:nvPr/>
        </p:nvSpPr>
        <p:spPr>
          <a:xfrm>
            <a:off x="107504" y="3212976"/>
            <a:ext cx="8856984" cy="136815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Зигабен</a:t>
            </a:r>
            <a:r>
              <a:rPr lang="ru-RU" sz="1600" b="1" i="1" dirty="0">
                <a:solidFill>
                  <a:schemeClr val="tx1"/>
                </a:solidFill>
              </a:rPr>
              <a:t>: «Иисус Христос предпочел даже устрашить и опечалить всех прочих, чтобы только обратить на путь истины погибшего ученика. Но почему беспокоились остальные, если они не чувствовали за собою ничего подобного? Потому что они беспредельно верили Учителю, как </a:t>
            </a:r>
            <a:r>
              <a:rPr lang="ru-RU" sz="1600" b="1" i="1" dirty="0" err="1">
                <a:solidFill>
                  <a:schemeClr val="tx1"/>
                </a:solidFill>
              </a:rPr>
              <a:t>правдивейшему</a:t>
            </a:r>
            <a:r>
              <a:rPr lang="ru-RU" sz="1600" b="1" i="1" dirty="0">
                <a:solidFill>
                  <a:schemeClr val="tx1"/>
                </a:solidFill>
              </a:rPr>
              <a:t>, и каждый из них боялся, чтобы каким-нибудь образом не сделаться таким в ослеплении своего </a:t>
            </a:r>
            <a:r>
              <a:rPr lang="ru-RU" sz="1600" b="1" i="1" dirty="0" smtClean="0">
                <a:solidFill>
                  <a:schemeClr val="tx1"/>
                </a:solidFill>
              </a:rPr>
              <a:t>ума».</a:t>
            </a:r>
            <a:endParaRPr lang="ru-RU" sz="1600" b="1" i="1" dirty="0">
              <a:solidFill>
                <a:schemeClr val="tx1"/>
              </a:solidFill>
            </a:endParaRPr>
          </a:p>
        </p:txBody>
      </p:sp>
      <p:sp>
        <p:nvSpPr>
          <p:cNvPr id="6" name="Скругленный прямоугольник 5"/>
          <p:cNvSpPr/>
          <p:nvPr/>
        </p:nvSpPr>
        <p:spPr>
          <a:xfrm>
            <a:off x="107504" y="2348880"/>
            <a:ext cx="8856984" cy="129614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a:solidFill>
                  <a:schemeClr val="tx1"/>
                </a:solidFill>
              </a:rPr>
              <a:t>Иероним: «Тот, Который предсказал о страдании, предсказывает и о предателе, давая возможность раскаяться, т. е. чтобы [предатель], зная, что Ему известны помышления его и тайные намерения, раскаялся в своем поступке; и однако Он не обозначил нарочито [имени], чтобы тот, открыто уличенный, не сделался более бесстыдным. Господь показывает преступление </a:t>
            </a:r>
            <a:r>
              <a:rPr lang="ru-RU" sz="1600" b="1" i="1" dirty="0" smtClean="0">
                <a:solidFill>
                  <a:schemeClr val="tx1"/>
                </a:solidFill>
              </a:rPr>
              <a:t>вообще, </a:t>
            </a:r>
            <a:r>
              <a:rPr lang="ru-RU" sz="1600" b="1" i="1" dirty="0">
                <a:solidFill>
                  <a:schemeClr val="tx1"/>
                </a:solidFill>
              </a:rPr>
              <a:t>чтобы сознающий его принес </a:t>
            </a:r>
            <a:r>
              <a:rPr lang="ru-RU" sz="1600" b="1" i="1" dirty="0" smtClean="0">
                <a:solidFill>
                  <a:schemeClr val="tx1"/>
                </a:solidFill>
              </a:rPr>
              <a:t>покаяние».</a:t>
            </a:r>
            <a:endParaRPr lang="ru-RU" sz="1600" b="1" i="1" dirty="0">
              <a:solidFill>
                <a:schemeClr val="tx1"/>
              </a:solidFill>
            </a:endParaRPr>
          </a:p>
        </p:txBody>
      </p:sp>
      <p:sp>
        <p:nvSpPr>
          <p:cNvPr id="4" name="Скругленный прямоугольник 3"/>
          <p:cNvSpPr/>
          <p:nvPr/>
        </p:nvSpPr>
        <p:spPr>
          <a:xfrm>
            <a:off x="107504" y="116632"/>
            <a:ext cx="8856984" cy="360040"/>
          </a:xfrm>
          <a:prstGeom prst="roundRect">
            <a:avLst/>
          </a:prstGeom>
          <a:gradFill>
            <a:gsLst>
              <a:gs pos="0">
                <a:srgbClr val="DDEBCF"/>
              </a:gs>
              <a:gs pos="50000">
                <a:srgbClr val="9CB86E"/>
              </a:gs>
              <a:gs pos="100000">
                <a:srgbClr val="156B13"/>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2100" b="1" dirty="0" smtClean="0">
                <a:solidFill>
                  <a:schemeClr val="tx1"/>
                </a:solidFill>
              </a:rPr>
              <a:t>Совершение ветхозаветной Пасхи. Господь </a:t>
            </a:r>
            <a:r>
              <a:rPr lang="ru-RU" sz="2100" b="1" dirty="0">
                <a:solidFill>
                  <a:schemeClr val="tx1"/>
                </a:solidFill>
              </a:rPr>
              <a:t>объявляет о </a:t>
            </a:r>
            <a:r>
              <a:rPr lang="ru-RU" sz="2100" b="1" dirty="0" smtClean="0">
                <a:solidFill>
                  <a:schemeClr val="tx1"/>
                </a:solidFill>
              </a:rPr>
              <a:t>Своем </a:t>
            </a:r>
            <a:r>
              <a:rPr lang="ru-RU" sz="2100" b="1" dirty="0">
                <a:solidFill>
                  <a:schemeClr val="tx1"/>
                </a:solidFill>
              </a:rPr>
              <a:t>предателе</a:t>
            </a:r>
          </a:p>
        </p:txBody>
      </p:sp>
    </p:spTree>
    <p:extLst>
      <p:ext uri="{BB962C8B-B14F-4D97-AF65-F5344CB8AC3E}">
        <p14:creationId xmlns:p14="http://schemas.microsoft.com/office/powerpoint/2010/main" val="936786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ipe(down)">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9"/>
                                        </p:tgtEl>
                                      </p:cBhvr>
                                    </p:animEffect>
                                    <p:set>
                                      <p:cBhvr>
                                        <p:cTn id="50"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6" grpId="0" animBg="1"/>
      <p:bldP spid="6" grpId="1"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001064308"/>
              </p:ext>
            </p:extLst>
          </p:nvPr>
        </p:nvGraphicFramePr>
        <p:xfrm>
          <a:off x="251520" y="905040"/>
          <a:ext cx="8640960" cy="4684200"/>
        </p:xfrm>
        <a:graphic>
          <a:graphicData uri="http://schemas.openxmlformats.org/drawingml/2006/table">
            <a:tbl>
              <a:tblPr firstRow="1" bandRow="1">
                <a:tableStyleId>{00A15C55-8517-42AA-B614-E9B94910E393}</a:tableStyleId>
              </a:tblPr>
              <a:tblGrid>
                <a:gridCol w="2448272"/>
                <a:gridCol w="2232248"/>
                <a:gridCol w="3960440"/>
              </a:tblGrid>
              <a:tr h="288000">
                <a:tc>
                  <a:txBody>
                    <a:bodyPr/>
                    <a:lstStyle/>
                    <a:p>
                      <a:pPr algn="ctr"/>
                      <a:r>
                        <a:rPr lang="ru-RU" sz="1400" b="1" dirty="0" smtClean="0">
                          <a:solidFill>
                            <a:schemeClr val="tx1"/>
                          </a:solidFill>
                        </a:rPr>
                        <a:t>Мф. 26, 26-29</a:t>
                      </a:r>
                      <a:endParaRPr lang="ru-RU" sz="1400" b="1" dirty="0">
                        <a:solidFill>
                          <a:schemeClr val="tx1"/>
                        </a:solidFill>
                      </a:endParaRPr>
                    </a:p>
                  </a:txBody>
                  <a:tcPr/>
                </a:tc>
                <a:tc>
                  <a:txBody>
                    <a:bodyPr/>
                    <a:lstStyle/>
                    <a:p>
                      <a:pPr algn="ctr"/>
                      <a:r>
                        <a:rPr lang="ru-RU" sz="1400" b="1" dirty="0" err="1" smtClean="0">
                          <a:solidFill>
                            <a:schemeClr val="tx1"/>
                          </a:solidFill>
                        </a:rPr>
                        <a:t>Мк</a:t>
                      </a:r>
                      <a:r>
                        <a:rPr lang="ru-RU" sz="1400" b="1" dirty="0" smtClean="0">
                          <a:solidFill>
                            <a:schemeClr val="tx1"/>
                          </a:solidFill>
                        </a:rPr>
                        <a:t>. 14, 22-25</a:t>
                      </a:r>
                      <a:endParaRPr lang="ru-RU" sz="14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err="1" smtClean="0">
                          <a:solidFill>
                            <a:schemeClr val="tx1"/>
                          </a:solidFill>
                        </a:rPr>
                        <a:t>Лк</a:t>
                      </a:r>
                      <a:r>
                        <a:rPr lang="ru-RU" sz="1400" b="1" dirty="0" smtClean="0">
                          <a:solidFill>
                            <a:schemeClr val="tx1"/>
                          </a:solidFill>
                        </a:rPr>
                        <a:t>. 22, 14-30</a:t>
                      </a:r>
                      <a:endParaRPr lang="ru-RU" sz="1400" b="1" dirty="0">
                        <a:solidFill>
                          <a:schemeClr val="tx1"/>
                        </a:solidFill>
                      </a:endParaRPr>
                    </a:p>
                  </a:txBody>
                  <a:tcPr/>
                </a:tc>
              </a:tr>
              <a:tr h="370840">
                <a:tc>
                  <a:txBody>
                    <a:bodyPr/>
                    <a:lstStyle/>
                    <a:p>
                      <a:r>
                        <a:rPr lang="ru-RU" sz="1500" b="1" dirty="0" smtClean="0">
                          <a:solidFill>
                            <a:schemeClr val="tx1"/>
                          </a:solidFill>
                        </a:rPr>
                        <a:t>26. И когда они ели, Иисус взял </a:t>
                      </a:r>
                      <a:r>
                        <a:rPr lang="ru-RU" sz="1500" b="1" dirty="0" smtClean="0">
                          <a:solidFill>
                            <a:srgbClr val="FF0000"/>
                          </a:solidFill>
                        </a:rPr>
                        <a:t>хлеб</a:t>
                      </a:r>
                      <a:r>
                        <a:rPr lang="ru-RU" sz="1500" b="1" dirty="0" smtClean="0">
                          <a:solidFill>
                            <a:schemeClr val="tx1"/>
                          </a:solidFill>
                        </a:rPr>
                        <a:t> и, благословив, преломил и, раздавая ученикам, сказал: </a:t>
                      </a:r>
                      <a:r>
                        <a:rPr lang="ru-RU" sz="1500" b="1" dirty="0" err="1" smtClean="0">
                          <a:solidFill>
                            <a:schemeClr val="tx1"/>
                          </a:solidFill>
                        </a:rPr>
                        <a:t>приимите</a:t>
                      </a:r>
                      <a:r>
                        <a:rPr lang="ru-RU" sz="1500" b="1" dirty="0" smtClean="0">
                          <a:solidFill>
                            <a:schemeClr val="tx1"/>
                          </a:solidFill>
                        </a:rPr>
                        <a:t>, </a:t>
                      </a:r>
                      <a:r>
                        <a:rPr lang="ru-RU" sz="1500" b="1" dirty="0" err="1" smtClean="0">
                          <a:solidFill>
                            <a:schemeClr val="tx1"/>
                          </a:solidFill>
                        </a:rPr>
                        <a:t>ядите</a:t>
                      </a:r>
                      <a:r>
                        <a:rPr lang="ru-RU" sz="1500" b="1" dirty="0" smtClean="0">
                          <a:solidFill>
                            <a:schemeClr val="tx1"/>
                          </a:solidFill>
                        </a:rPr>
                        <a:t>: сие есть Тело Мое. </a:t>
                      </a:r>
                    </a:p>
                    <a:p>
                      <a:r>
                        <a:rPr lang="ru-RU" sz="1500" b="1" dirty="0" smtClean="0">
                          <a:solidFill>
                            <a:schemeClr val="tx1"/>
                          </a:solidFill>
                        </a:rPr>
                        <a:t>27. И, взяв чашу и благодарив, подал им и сказал: пейте из нее все, </a:t>
                      </a:r>
                    </a:p>
                    <a:p>
                      <a:r>
                        <a:rPr lang="ru-RU" sz="1500" b="1" dirty="0" smtClean="0">
                          <a:solidFill>
                            <a:schemeClr val="tx1"/>
                          </a:solidFill>
                        </a:rPr>
                        <a:t>28. ибо сие есть Кровь Моя Нового Завета, за многих изливаемая во оставление грехов. </a:t>
                      </a:r>
                    </a:p>
                    <a:p>
                      <a:r>
                        <a:rPr lang="ru-RU" sz="1500" b="1" dirty="0" smtClean="0">
                          <a:solidFill>
                            <a:schemeClr val="tx1"/>
                          </a:solidFill>
                        </a:rPr>
                        <a:t>29. Сказываю же вам, что отныне не буду пить от плода сего виноградного до того дня, когда буду пить с вами новое вино в Царстве Отца Моего.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22. И когда они ели, Иисус, взяв хлеб, благословил, преломил, дал им и сказал: </a:t>
                      </a:r>
                      <a:r>
                        <a:rPr lang="ru-RU" sz="1500" b="1" dirty="0" err="1" smtClean="0">
                          <a:solidFill>
                            <a:schemeClr val="tx1"/>
                          </a:solidFill>
                        </a:rPr>
                        <a:t>приимите</a:t>
                      </a:r>
                      <a:r>
                        <a:rPr lang="ru-RU" sz="1500" b="1" dirty="0" smtClean="0">
                          <a:solidFill>
                            <a:schemeClr val="tx1"/>
                          </a:solidFill>
                        </a:rPr>
                        <a:t>, </a:t>
                      </a:r>
                      <a:r>
                        <a:rPr lang="ru-RU" sz="1500" b="1" dirty="0" err="1" smtClean="0">
                          <a:solidFill>
                            <a:schemeClr val="tx1"/>
                          </a:solidFill>
                        </a:rPr>
                        <a:t>ядите</a:t>
                      </a:r>
                      <a:r>
                        <a:rPr lang="ru-RU" sz="1500" b="1" dirty="0" smtClean="0">
                          <a:solidFill>
                            <a:schemeClr val="tx1"/>
                          </a:solidFill>
                        </a:rPr>
                        <a:t>; сие есть Тело Мое. </a:t>
                      </a:r>
                    </a:p>
                    <a:p>
                      <a:r>
                        <a:rPr lang="ru-RU" sz="1500" b="1" dirty="0" smtClean="0">
                          <a:solidFill>
                            <a:schemeClr val="tx1"/>
                          </a:solidFill>
                        </a:rPr>
                        <a:t>23. И, взяв чашу, благодарив, подал им: и пили из нее все. </a:t>
                      </a:r>
                    </a:p>
                    <a:p>
                      <a:r>
                        <a:rPr lang="ru-RU" sz="1500" b="1" dirty="0" smtClean="0">
                          <a:solidFill>
                            <a:schemeClr val="tx1"/>
                          </a:solidFill>
                        </a:rPr>
                        <a:t>24. И сказал им: сие есть Кровь Моя Нового Завета, за многих изливаемая. </a:t>
                      </a:r>
                    </a:p>
                    <a:p>
                      <a:r>
                        <a:rPr lang="ru-RU" sz="1500" b="1" dirty="0" smtClean="0">
                          <a:solidFill>
                            <a:schemeClr val="tx1"/>
                          </a:solidFill>
                        </a:rPr>
                        <a:t>25. Истинно говорю вам: Я уже не буду пить от плода виноградного до того дня, когда буду пить новое вино в Царствии Божием. </a:t>
                      </a:r>
                      <a:endParaRPr lang="ru-RU" sz="1500" b="1" dirty="0">
                        <a:solidFill>
                          <a:schemeClr val="tx1"/>
                        </a:solidFill>
                      </a:endParaRPr>
                    </a:p>
                  </a:txBody>
                  <a:tcPr marL="18000" marR="18000" marT="18000" marB="18000"/>
                </a:tc>
                <a:tc>
                  <a:txBody>
                    <a:bodyPr/>
                    <a:lstStyle/>
                    <a:p>
                      <a:r>
                        <a:rPr lang="ru-RU" sz="1500" b="1" dirty="0" smtClean="0">
                          <a:solidFill>
                            <a:schemeClr val="tx1"/>
                          </a:solidFill>
                        </a:rPr>
                        <a:t>14. И когда настал час, Он возлег, и двенадцать Апостолов с Ним, </a:t>
                      </a:r>
                    </a:p>
                    <a:p>
                      <a:r>
                        <a:rPr lang="ru-RU" sz="1500" b="1" dirty="0" smtClean="0">
                          <a:solidFill>
                            <a:schemeClr val="tx1"/>
                          </a:solidFill>
                        </a:rPr>
                        <a:t>15. и сказал им: очень желал Я есть с вами сию пасху прежде Моего страдания, </a:t>
                      </a:r>
                    </a:p>
                    <a:p>
                      <a:r>
                        <a:rPr lang="ru-RU" sz="1500" b="1" dirty="0" smtClean="0">
                          <a:solidFill>
                            <a:schemeClr val="tx1"/>
                          </a:solidFill>
                        </a:rPr>
                        <a:t>16. ибо сказываю вам, что уже не буду есть ее, пока она не совершится в Царствии Божием. </a:t>
                      </a:r>
                    </a:p>
                    <a:p>
                      <a:r>
                        <a:rPr lang="ru-RU" sz="1500" b="1" dirty="0" smtClean="0">
                          <a:solidFill>
                            <a:schemeClr val="tx1"/>
                          </a:solidFill>
                        </a:rPr>
                        <a:t>17. И, взяв чашу и благодарив, сказал: </a:t>
                      </a:r>
                      <a:r>
                        <a:rPr lang="ru-RU" sz="1500" b="1" dirty="0" err="1" smtClean="0">
                          <a:solidFill>
                            <a:schemeClr val="tx1"/>
                          </a:solidFill>
                        </a:rPr>
                        <a:t>приимите</a:t>
                      </a:r>
                      <a:r>
                        <a:rPr lang="ru-RU" sz="1500" b="1" dirty="0" smtClean="0">
                          <a:solidFill>
                            <a:schemeClr val="tx1"/>
                          </a:solidFill>
                        </a:rPr>
                        <a:t> ее и разделите между собою, </a:t>
                      </a:r>
                    </a:p>
                    <a:p>
                      <a:r>
                        <a:rPr lang="ru-RU" sz="1500" b="1" dirty="0" smtClean="0">
                          <a:solidFill>
                            <a:schemeClr val="tx1"/>
                          </a:solidFill>
                        </a:rPr>
                        <a:t>18. ибо сказываю вам, что не буду пить от плода виноградного, доколе не придет Царствие Божие. </a:t>
                      </a:r>
                    </a:p>
                    <a:p>
                      <a:r>
                        <a:rPr lang="ru-RU" sz="1500" b="1" dirty="0" smtClean="0">
                          <a:solidFill>
                            <a:schemeClr val="tx1"/>
                          </a:solidFill>
                        </a:rPr>
                        <a:t>19. И, взяв хлеб и благодарив, преломил и подал им, говоря: сие есть тело Мое, которое за вас предается; сие творите в Мое воспоминание. </a:t>
                      </a:r>
                    </a:p>
                    <a:p>
                      <a:r>
                        <a:rPr lang="ru-RU" sz="1500" b="1" dirty="0" smtClean="0">
                          <a:solidFill>
                            <a:schemeClr val="tx1"/>
                          </a:solidFill>
                        </a:rPr>
                        <a:t>20. Также и чашу после вечери, говоря: сия чаша есть Новый Завет в Моей крови, которая за вас проливается. </a:t>
                      </a:r>
                    </a:p>
                  </a:txBody>
                  <a:tcPr marL="18000" marR="18000" marT="18000" marB="18000"/>
                </a:tc>
              </a:tr>
            </a:tbl>
          </a:graphicData>
        </a:graphic>
      </p:graphicFrame>
      <p:sp>
        <p:nvSpPr>
          <p:cNvPr id="13" name="Скругленный прямоугольник 12"/>
          <p:cNvSpPr/>
          <p:nvPr/>
        </p:nvSpPr>
        <p:spPr>
          <a:xfrm>
            <a:off x="251520" y="4077072"/>
            <a:ext cx="8640960" cy="144016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«Говоря</a:t>
            </a:r>
            <a:r>
              <a:rPr lang="ru-RU" sz="1600" b="1" i="1" dirty="0">
                <a:solidFill>
                  <a:schemeClr val="tx1"/>
                </a:solidFill>
              </a:rPr>
              <a:t>: «сие есть тело Мое», показывает что хлеб, освящаемый на жертвеннике, есть самое тело Христово, а не образ его, ибо Он не сказал: «сие есть образ», но «сие есть Тело Мое». Хлеб неизъяснимым действием </a:t>
            </a:r>
            <a:r>
              <a:rPr lang="ru-RU" sz="1600" b="1" i="1" dirty="0" err="1">
                <a:solidFill>
                  <a:schemeClr val="tx1"/>
                </a:solidFill>
              </a:rPr>
              <a:t>прелагается</a:t>
            </a:r>
            <a:r>
              <a:rPr lang="ru-RU" sz="1600" b="1" i="1" dirty="0">
                <a:solidFill>
                  <a:schemeClr val="tx1"/>
                </a:solidFill>
              </a:rPr>
              <a:t>, хотя и кажется нам хлебом. Так как мы слабы и не решились бы есть сырое мясо и человеческую плоть, то нами преподается хлеб, хотя на самом деле это - </a:t>
            </a:r>
            <a:r>
              <a:rPr lang="ru-RU" sz="1600" b="1" i="1" dirty="0" smtClean="0">
                <a:solidFill>
                  <a:schemeClr val="tx1"/>
                </a:solidFill>
              </a:rPr>
              <a:t>плоть».</a:t>
            </a:r>
            <a:endParaRPr lang="ru-RU" sz="1600" b="1" i="1" dirty="0">
              <a:solidFill>
                <a:schemeClr val="tx1"/>
              </a:solidFill>
            </a:endParaRPr>
          </a:p>
        </p:txBody>
      </p:sp>
      <p:sp>
        <p:nvSpPr>
          <p:cNvPr id="12" name="Скругленный прямоугольник 11"/>
          <p:cNvSpPr/>
          <p:nvPr/>
        </p:nvSpPr>
        <p:spPr>
          <a:xfrm>
            <a:off x="251520" y="3068960"/>
            <a:ext cx="8640960" cy="1368152"/>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«Намереваясь </a:t>
            </a:r>
            <a:r>
              <a:rPr lang="ru-RU" sz="1600" b="1" i="1" dirty="0">
                <a:solidFill>
                  <a:schemeClr val="tx1"/>
                </a:solidFill>
              </a:rPr>
              <a:t>преломить хлеб, Господь благодарит как для того, чтобы и нас научить приносить хлеб с благодарением, так и для того, чтобы показать, что Он с благодарностью принимает преломление Своего тела, то есть умерщвление, и не негодует на это, как на нечто недобровольное; благодарит, наконец, и для того, чтобы и мы принимали Тайны Христовы с благодарностью».</a:t>
            </a:r>
          </a:p>
        </p:txBody>
      </p:sp>
      <p:sp>
        <p:nvSpPr>
          <p:cNvPr id="7" name="Скругленный прямоугольник 6"/>
          <p:cNvSpPr/>
          <p:nvPr/>
        </p:nvSpPr>
        <p:spPr>
          <a:xfrm>
            <a:off x="323528" y="2564904"/>
            <a:ext cx="8568952" cy="165618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a:t>
            </a:r>
            <a:r>
              <a:rPr lang="ru-RU" sz="1600" b="1" i="1" dirty="0">
                <a:solidFill>
                  <a:schemeClr val="tx1"/>
                </a:solidFill>
              </a:rPr>
              <a:t>Иоанн Златоуст: «Для чего Христос совершил это таинство во время пасхи? Для того, чтобы ты из всего познавал, что Он есть законодатель ветхого завета, и что написанное в этом завете служит </a:t>
            </a:r>
            <a:r>
              <a:rPr lang="ru-RU" sz="1600" b="1" i="1" dirty="0" err="1">
                <a:solidFill>
                  <a:schemeClr val="tx1"/>
                </a:solidFill>
              </a:rPr>
              <a:t>прообразованием</a:t>
            </a:r>
            <a:r>
              <a:rPr lang="ru-RU" sz="1600" b="1" i="1" dirty="0">
                <a:solidFill>
                  <a:schemeClr val="tx1"/>
                </a:solidFill>
              </a:rPr>
              <a:t> новозаветных событий. Поэтому-то Христос вместе с образом полагает и самую </a:t>
            </a:r>
            <a:r>
              <a:rPr lang="ru-RU" sz="1600" b="1" i="1" dirty="0" smtClean="0">
                <a:solidFill>
                  <a:schemeClr val="tx1"/>
                </a:solidFill>
              </a:rPr>
              <a:t>истину. </a:t>
            </a:r>
            <a:r>
              <a:rPr lang="ru-RU" sz="1600" b="1" i="1" dirty="0">
                <a:solidFill>
                  <a:schemeClr val="tx1"/>
                </a:solidFill>
              </a:rPr>
              <a:t>Если образ был освобождением от столь великого рабства, то тем более Истина освободит вселенную и предаст Себя для спасения нашего естества. Он упраздняет самый главный праздник иудеев, призывая их к другой, страшной </a:t>
            </a:r>
            <a:r>
              <a:rPr lang="ru-RU" sz="1600" b="1" i="1" dirty="0" smtClean="0">
                <a:solidFill>
                  <a:schemeClr val="tx1"/>
                </a:solidFill>
              </a:rPr>
              <a:t>вечери».</a:t>
            </a:r>
            <a:endParaRPr lang="ru-RU" sz="1600" b="1" i="1" dirty="0">
              <a:solidFill>
                <a:schemeClr val="tx1"/>
              </a:solidFill>
            </a:endParaRPr>
          </a:p>
        </p:txBody>
      </p:sp>
      <p:sp>
        <p:nvSpPr>
          <p:cNvPr id="11" name="Скругленный прямоугольник 10"/>
          <p:cNvSpPr/>
          <p:nvPr/>
        </p:nvSpPr>
        <p:spPr>
          <a:xfrm>
            <a:off x="251520" y="1700808"/>
            <a:ext cx="8640960" cy="129614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«После того, как совершена была Пасха, имеющая значение прообраза, и после вкушения вместе с апостолами плоти агнца, Он взял хлеб, - который укрепляет сердце человека, - и совершает переход к истинному священнодействию Пасхи, чтобы подать истинное Свое тело и Свою кровь, подобно тому, как сделал </a:t>
            </a:r>
            <a:r>
              <a:rPr lang="ru-RU" sz="1600" b="1" i="1" dirty="0" err="1">
                <a:solidFill>
                  <a:schemeClr val="tx1"/>
                </a:solidFill>
              </a:rPr>
              <a:t>Мелхиседек</a:t>
            </a:r>
            <a:r>
              <a:rPr lang="ru-RU" sz="1600" b="1" i="1" dirty="0">
                <a:solidFill>
                  <a:schemeClr val="tx1"/>
                </a:solidFill>
              </a:rPr>
              <a:t>, священник Бога вышнего, принесший хлеб и вино как прообраз Его (</a:t>
            </a:r>
            <a:r>
              <a:rPr lang="ru-RU" sz="1600" b="1" i="1" dirty="0" smtClean="0">
                <a:solidFill>
                  <a:schemeClr val="tx1"/>
                </a:solidFill>
              </a:rPr>
              <a:t>Быт. </a:t>
            </a:r>
            <a:r>
              <a:rPr lang="ru-RU" sz="1600" b="1" i="1" dirty="0">
                <a:solidFill>
                  <a:schemeClr val="tx1"/>
                </a:solidFill>
              </a:rPr>
              <a:t>14:18</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1907704" y="188640"/>
            <a:ext cx="5328592" cy="432048"/>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400" b="1" dirty="0">
                <a:solidFill>
                  <a:schemeClr val="tx1"/>
                </a:solidFill>
              </a:rPr>
              <a:t>Установление таинства Евхаристии</a:t>
            </a:r>
          </a:p>
        </p:txBody>
      </p:sp>
      <p:sp>
        <p:nvSpPr>
          <p:cNvPr id="8" name="Скругленный прямоугольник 7"/>
          <p:cNvSpPr/>
          <p:nvPr/>
        </p:nvSpPr>
        <p:spPr>
          <a:xfrm>
            <a:off x="323528" y="4221088"/>
            <a:ext cx="8568952" cy="162018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Иоанн: «И называет </a:t>
            </a:r>
            <a:r>
              <a:rPr lang="ru-RU" sz="1600" b="1" i="1" dirty="0">
                <a:solidFill>
                  <a:schemeClr val="tx1"/>
                </a:solidFill>
              </a:rPr>
              <a:t>кровью нового завета, то есть, обетования, возвещения нового закона. Это обещано было издревле, и составляет новый завет. И как ветхий завет имел овнов и тельцов, так и новый имеет кровь Господню. Как пасху вы совершали, говорит Он, в воспоминание чудес, бывших в Египте, так и это таинство совершайте в Мое воспоминание. Кровь ветхого завета была изливаема во спасение первородных, а эта кровь изливается во оставление грехов всего </a:t>
            </a:r>
            <a:r>
              <a:rPr lang="ru-RU" sz="1600" b="1" i="1" dirty="0" smtClean="0">
                <a:solidFill>
                  <a:schemeClr val="tx1"/>
                </a:solidFill>
              </a:rPr>
              <a:t>мира».</a:t>
            </a:r>
            <a:endParaRPr lang="ru-RU" sz="1600" b="1" i="1" dirty="0">
              <a:solidFill>
                <a:schemeClr val="tx1"/>
              </a:solidFill>
            </a:endParaRPr>
          </a:p>
        </p:txBody>
      </p:sp>
      <p:sp>
        <p:nvSpPr>
          <p:cNvPr id="14" name="Скругленный прямоугольник 13"/>
          <p:cNvSpPr/>
          <p:nvPr/>
        </p:nvSpPr>
        <p:spPr>
          <a:xfrm>
            <a:off x="251520" y="4221088"/>
            <a:ext cx="8640960"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«Та кровь изливалась за одних только евреев, а эта – за всех людей. Многими называет здесь всех, потому что все – тоже многие. Или сказал: за </a:t>
            </a:r>
            <a:r>
              <a:rPr lang="ru-RU" sz="1600" b="1" i="1" dirty="0" err="1">
                <a:solidFill>
                  <a:schemeClr val="tx1"/>
                </a:solidFill>
              </a:rPr>
              <a:t>многия</a:t>
            </a:r>
            <a:r>
              <a:rPr lang="ru-RU" sz="1600" b="1" i="1" dirty="0">
                <a:solidFill>
                  <a:schemeClr val="tx1"/>
                </a:solidFill>
              </a:rPr>
              <a:t> по сравнению с еврейским народом, так как многочисленнее его те, которые освобождаются от всего и спасаются, ради которых умер Иисус </a:t>
            </a:r>
            <a:r>
              <a:rPr lang="ru-RU" sz="1600" b="1" i="1" dirty="0" smtClean="0">
                <a:solidFill>
                  <a:schemeClr val="tx1"/>
                </a:solidFill>
              </a:rPr>
              <a:t>Христос».</a:t>
            </a:r>
            <a:endParaRPr lang="ru-RU" sz="1600" b="1" i="1" dirty="0">
              <a:solidFill>
                <a:schemeClr val="tx1"/>
              </a:solidFill>
            </a:endParaRPr>
          </a:p>
        </p:txBody>
      </p:sp>
      <p:sp>
        <p:nvSpPr>
          <p:cNvPr id="3" name="Скругленный прямоугольник 2"/>
          <p:cNvSpPr/>
          <p:nvPr/>
        </p:nvSpPr>
        <p:spPr>
          <a:xfrm>
            <a:off x="251520" y="5589240"/>
            <a:ext cx="8640960" cy="1080120"/>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«Свое воскресение по всей справедливости называет Царствием, ибо тогда Он упразднил смерть, явив Себя истинным Царем</a:t>
            </a:r>
            <a:r>
              <a:rPr lang="ru-RU" sz="1600" b="1" i="1" dirty="0" smtClean="0">
                <a:solidFill>
                  <a:schemeClr val="tx1"/>
                </a:solidFill>
              </a:rPr>
              <a:t>... новое </a:t>
            </a:r>
            <a:r>
              <a:rPr lang="ru-RU" sz="1600" b="1" i="1" dirty="0">
                <a:solidFill>
                  <a:schemeClr val="tx1"/>
                </a:solidFill>
              </a:rPr>
              <a:t>питие - откровение тайн Божиих, которые откроются тогда - в Царстве Божием, то есть при втором пришествии; «</a:t>
            </a:r>
            <a:r>
              <a:rPr lang="ru-RU" sz="1600" b="1" i="1" dirty="0" err="1">
                <a:solidFill>
                  <a:schemeClr val="tx1"/>
                </a:solidFill>
              </a:rPr>
              <a:t>новыя</a:t>
            </a:r>
            <a:r>
              <a:rPr lang="ru-RU" sz="1600" b="1" i="1" dirty="0">
                <a:solidFill>
                  <a:schemeClr val="tx1"/>
                </a:solidFill>
              </a:rPr>
              <a:t>», то есть такие, каких мы никогда не </a:t>
            </a:r>
            <a:r>
              <a:rPr lang="ru-RU" sz="1600" b="1" i="1" dirty="0" smtClean="0">
                <a:solidFill>
                  <a:schemeClr val="tx1"/>
                </a:solidFill>
              </a:rPr>
              <a:t>слышали».</a:t>
            </a:r>
            <a:endParaRPr lang="ru-RU" sz="1600" b="1" i="1" dirty="0">
              <a:solidFill>
                <a:schemeClr val="tx1"/>
              </a:solidFill>
            </a:endParaRPr>
          </a:p>
        </p:txBody>
      </p:sp>
      <p:sp>
        <p:nvSpPr>
          <p:cNvPr id="5" name="Скругленный прямоугольник 4"/>
          <p:cNvSpPr/>
          <p:nvPr/>
        </p:nvSpPr>
        <p:spPr>
          <a:xfrm>
            <a:off x="251520" y="5661248"/>
            <a:ext cx="8640960"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«Это </a:t>
            </a:r>
            <a:r>
              <a:rPr lang="ru-RU" sz="1600" b="1" i="1" dirty="0">
                <a:solidFill>
                  <a:schemeClr val="tx1"/>
                </a:solidFill>
              </a:rPr>
              <a:t>– последняя ветхозаветная Пасха для всех Его последователей: впредь они будут причащаться Тела и Крови Его, доколе не вступят с Ним в теснейшее и </a:t>
            </a:r>
            <a:r>
              <a:rPr lang="ru-RU" sz="1600" b="1" i="1" dirty="0" err="1">
                <a:solidFill>
                  <a:schemeClr val="tx1"/>
                </a:solidFill>
              </a:rPr>
              <a:t>приискреннейшее</a:t>
            </a:r>
            <a:r>
              <a:rPr lang="ru-RU" sz="1600" b="1" i="1" dirty="0">
                <a:solidFill>
                  <a:schemeClr val="tx1"/>
                </a:solidFill>
              </a:rPr>
              <a:t> общение в будущей блаженной </a:t>
            </a:r>
            <a:r>
              <a:rPr lang="ru-RU" sz="1600" b="1" i="1" dirty="0" smtClean="0">
                <a:solidFill>
                  <a:schemeClr val="tx1"/>
                </a:solidFill>
              </a:rPr>
              <a:t>жизни».</a:t>
            </a:r>
            <a:endParaRPr lang="ru-RU" sz="1600" b="1" i="1" dirty="0">
              <a:solidFill>
                <a:schemeClr val="tx1"/>
              </a:solidFill>
            </a:endParaRPr>
          </a:p>
        </p:txBody>
      </p:sp>
      <p:sp>
        <p:nvSpPr>
          <p:cNvPr id="9" name="Скругленный прямоугольник 8"/>
          <p:cNvSpPr/>
          <p:nvPr/>
        </p:nvSpPr>
        <p:spPr>
          <a:xfrm>
            <a:off x="2699792" y="3933056"/>
            <a:ext cx="6192688" cy="158417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Что это за новое вино, этому научает нас Церковь, воспевающая в день Воскресения Христова: «</a:t>
            </a:r>
            <a:r>
              <a:rPr lang="ru-RU" sz="1600" b="1" i="1" dirty="0" err="1">
                <a:solidFill>
                  <a:schemeClr val="tx1"/>
                </a:solidFill>
              </a:rPr>
              <a:t>приидите</a:t>
            </a:r>
            <a:r>
              <a:rPr lang="ru-RU" sz="1600" b="1" i="1" dirty="0">
                <a:solidFill>
                  <a:schemeClr val="tx1"/>
                </a:solidFill>
              </a:rPr>
              <a:t> </a:t>
            </a:r>
            <a:r>
              <a:rPr lang="ru-RU" sz="1600" b="1" i="1" dirty="0" err="1">
                <a:solidFill>
                  <a:schemeClr val="tx1"/>
                </a:solidFill>
              </a:rPr>
              <a:t>новаго</a:t>
            </a:r>
            <a:r>
              <a:rPr lang="ru-RU" sz="1600" b="1" i="1" dirty="0">
                <a:solidFill>
                  <a:schemeClr val="tx1"/>
                </a:solidFill>
              </a:rPr>
              <a:t> винограда рождения – </a:t>
            </a:r>
            <a:r>
              <a:rPr lang="ru-RU" sz="1600" b="1" i="1" dirty="0" err="1">
                <a:solidFill>
                  <a:schemeClr val="tx1"/>
                </a:solidFill>
              </a:rPr>
              <a:t>Божественнаго</a:t>
            </a:r>
            <a:r>
              <a:rPr lang="ru-RU" sz="1600" b="1" i="1" dirty="0">
                <a:solidFill>
                  <a:schemeClr val="tx1"/>
                </a:solidFill>
              </a:rPr>
              <a:t> веселия царствия Христова приобщимся». Итак, новый плод винограда, новое вино, это божественное веселие царства Христова, поскольку вино есть символ веселия, радости</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672122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wipe(down)">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12"/>
                                        </p:tgtEl>
                                      </p:cBhvr>
                                    </p:animEffect>
                                    <p:set>
                                      <p:cBhvr>
                                        <p:cTn id="50" dur="1" fill="hold">
                                          <p:stCondLst>
                                            <p:cond delay="499"/>
                                          </p:stCondLst>
                                        </p:cTn>
                                        <p:tgtEl>
                                          <p:spTgt spid="12"/>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down)">
                                      <p:cBhvr>
                                        <p:cTn id="55" dur="500"/>
                                        <p:tgtEl>
                                          <p:spTgt spid="13"/>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13"/>
                                        </p:tgtEl>
                                      </p:cBhvr>
                                    </p:animEffect>
                                    <p:set>
                                      <p:cBhvr>
                                        <p:cTn id="60" dur="1" fill="hold">
                                          <p:stCondLst>
                                            <p:cond delay="499"/>
                                          </p:stCondLst>
                                        </p:cTn>
                                        <p:tgtEl>
                                          <p:spTgt spid="13"/>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wipe(down)">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grpId="1" nodeType="clickEffect">
                                  <p:stCondLst>
                                    <p:cond delay="0"/>
                                  </p:stCondLst>
                                  <p:childTnLst>
                                    <p:animEffect transition="out" filter="fade">
                                      <p:cBhvr>
                                        <p:cTn id="69" dur="500"/>
                                        <p:tgtEl>
                                          <p:spTgt spid="14"/>
                                        </p:tgtEl>
                                      </p:cBhvr>
                                    </p:animEffect>
                                    <p:set>
                                      <p:cBhvr>
                                        <p:cTn id="70" dur="1" fill="hold">
                                          <p:stCondLst>
                                            <p:cond delay="499"/>
                                          </p:stCondLst>
                                        </p:cTn>
                                        <p:tgtEl>
                                          <p:spTgt spid="14"/>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wipe(down)">
                                      <p:cBhvr>
                                        <p:cTn id="75" dur="500"/>
                                        <p:tgtEl>
                                          <p:spTgt spid="3"/>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grpId="1" nodeType="clickEffect">
                                  <p:stCondLst>
                                    <p:cond delay="0"/>
                                  </p:stCondLst>
                                  <p:childTnLst>
                                    <p:animEffect transition="out" filter="fade">
                                      <p:cBhvr>
                                        <p:cTn id="79" dur="500"/>
                                        <p:tgtEl>
                                          <p:spTgt spid="3"/>
                                        </p:tgtEl>
                                      </p:cBhvr>
                                    </p:animEffect>
                                    <p:set>
                                      <p:cBhvr>
                                        <p:cTn id="80" dur="1" fill="hold">
                                          <p:stCondLst>
                                            <p:cond delay="499"/>
                                          </p:stCondLst>
                                        </p:cTn>
                                        <p:tgtEl>
                                          <p:spTgt spid="3"/>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grpId="0" nodeType="clickEffect">
                                  <p:stCondLst>
                                    <p:cond delay="0"/>
                                  </p:stCondLst>
                                  <p:childTnLst>
                                    <p:set>
                                      <p:cBhvr>
                                        <p:cTn id="84" dur="1" fill="hold">
                                          <p:stCondLst>
                                            <p:cond delay="0"/>
                                          </p:stCondLst>
                                        </p:cTn>
                                        <p:tgtEl>
                                          <p:spTgt spid="5"/>
                                        </p:tgtEl>
                                        <p:attrNameLst>
                                          <p:attrName>style.visibility</p:attrName>
                                        </p:attrNameLst>
                                      </p:cBhvr>
                                      <p:to>
                                        <p:strVal val="visible"/>
                                      </p:to>
                                    </p:set>
                                    <p:animEffect transition="in" filter="wipe(down)">
                                      <p:cBhvr>
                                        <p:cTn id="85" dur="500"/>
                                        <p:tgtEl>
                                          <p:spTgt spid="5"/>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xit" presetSubtype="0" fill="hold" grpId="1" nodeType="clickEffect">
                                  <p:stCondLst>
                                    <p:cond delay="0"/>
                                  </p:stCondLst>
                                  <p:childTnLst>
                                    <p:animEffect transition="out" filter="fade">
                                      <p:cBhvr>
                                        <p:cTn id="89" dur="500"/>
                                        <p:tgtEl>
                                          <p:spTgt spid="5"/>
                                        </p:tgtEl>
                                      </p:cBhvr>
                                    </p:animEffect>
                                    <p:set>
                                      <p:cBhvr>
                                        <p:cTn id="90" dur="1" fill="hold">
                                          <p:stCondLst>
                                            <p:cond delay="499"/>
                                          </p:stCondLst>
                                        </p:cTn>
                                        <p:tgtEl>
                                          <p:spTgt spid="5"/>
                                        </p:tgtEl>
                                        <p:attrNameLst>
                                          <p:attrName>style.visibility</p:attrName>
                                        </p:attrNameLst>
                                      </p:cBhvr>
                                      <p:to>
                                        <p:strVal val="hidden"/>
                                      </p:to>
                                    </p:set>
                                  </p:childTnLst>
                                </p:cTn>
                              </p:par>
                            </p:childTnLst>
                          </p:cTn>
                        </p:par>
                        <p:par>
                          <p:cTn id="91" fill="hold">
                            <p:stCondLst>
                              <p:cond delay="500"/>
                            </p:stCondLst>
                            <p:childTnLst>
                              <p:par>
                                <p:cTn id="92" presetID="22" presetClass="entr" presetSubtype="4" fill="hold" grpId="0" nodeType="afterEffect">
                                  <p:stCondLst>
                                    <p:cond delay="0"/>
                                  </p:stCondLst>
                                  <p:childTnLst>
                                    <p:set>
                                      <p:cBhvr>
                                        <p:cTn id="93" dur="1" fill="hold">
                                          <p:stCondLst>
                                            <p:cond delay="0"/>
                                          </p:stCondLst>
                                        </p:cTn>
                                        <p:tgtEl>
                                          <p:spTgt spid="9"/>
                                        </p:tgtEl>
                                        <p:attrNameLst>
                                          <p:attrName>style.visibility</p:attrName>
                                        </p:attrNameLst>
                                      </p:cBhvr>
                                      <p:to>
                                        <p:strVal val="visible"/>
                                      </p:to>
                                    </p:set>
                                    <p:animEffect transition="in" filter="wipe(down)">
                                      <p:cBhvr>
                                        <p:cTn id="94" dur="500"/>
                                        <p:tgtEl>
                                          <p:spTgt spid="9"/>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9"/>
                                        </p:tgtEl>
                                      </p:cBhvr>
                                    </p:animEffect>
                                    <p:set>
                                      <p:cBhvr>
                                        <p:cTn id="99"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2" grpId="0" animBg="1"/>
      <p:bldP spid="12" grpId="1" animBg="1"/>
      <p:bldP spid="7" grpId="0" animBg="1"/>
      <p:bldP spid="7" grpId="1" animBg="1"/>
      <p:bldP spid="11" grpId="0" animBg="1"/>
      <p:bldP spid="11" grpId="1" animBg="1"/>
      <p:bldP spid="4" grpId="0" animBg="1"/>
      <p:bldP spid="8" grpId="0" animBg="1"/>
      <p:bldP spid="8" grpId="1" animBg="1"/>
      <p:bldP spid="14" grpId="0" animBg="1"/>
      <p:bldP spid="14" grpId="1" animBg="1"/>
      <p:bldP spid="3" grpId="0" animBg="1"/>
      <p:bldP spid="3" grpId="1" animBg="1"/>
      <p:bldP spid="5" grpId="0" animBg="1"/>
      <p:bldP spid="5" grpId="1" animBg="1"/>
      <p:bldP spid="9" grpId="0" animBg="1"/>
      <p:bldP spid="9"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264792325"/>
              </p:ext>
            </p:extLst>
          </p:nvPr>
        </p:nvGraphicFramePr>
        <p:xfrm>
          <a:off x="457200" y="980728"/>
          <a:ext cx="8229600" cy="2692840"/>
        </p:xfrm>
        <a:graphic>
          <a:graphicData uri="http://schemas.openxmlformats.org/drawingml/2006/table">
            <a:tbl>
              <a:tblPr firstRow="1" bandRow="1">
                <a:tableStyleId>{5C22544A-7EE6-4342-B048-85BDC9FD1C3A}</a:tableStyleId>
              </a:tblPr>
              <a:tblGrid>
                <a:gridCol w="8229600"/>
              </a:tblGrid>
              <a:tr h="370840">
                <a:tc>
                  <a:txBody>
                    <a:bodyPr/>
                    <a:lstStyle/>
                    <a:p>
                      <a:pPr algn="ctr"/>
                      <a:r>
                        <a:rPr lang="ru-RU" dirty="0" err="1" smtClean="0">
                          <a:solidFill>
                            <a:schemeClr val="tx1"/>
                          </a:solidFill>
                        </a:rPr>
                        <a:t>Лк</a:t>
                      </a:r>
                      <a:r>
                        <a:rPr lang="ru-RU" dirty="0" smtClean="0">
                          <a:solidFill>
                            <a:schemeClr val="tx1"/>
                          </a:solidFill>
                        </a:rPr>
                        <a:t>. 22, 24-30</a:t>
                      </a:r>
                      <a:endParaRPr lang="ru-RU" dirty="0">
                        <a:solidFill>
                          <a:schemeClr val="tx1"/>
                        </a:solidFill>
                      </a:endParaRPr>
                    </a:p>
                  </a:txBody>
                  <a:tcPr marL="18000" marR="18000" marT="18000" marB="18000"/>
                </a:tc>
              </a:tr>
              <a:tr h="370840">
                <a:tc>
                  <a:txBody>
                    <a:bodyPr/>
                    <a:lstStyle/>
                    <a:p>
                      <a:r>
                        <a:rPr lang="ru-RU" sz="1500" b="1" dirty="0" smtClean="0">
                          <a:solidFill>
                            <a:schemeClr val="tx1"/>
                          </a:solidFill>
                        </a:rPr>
                        <a:t>24. Был же и спор между ними, кто из них должен почитаться большим. </a:t>
                      </a:r>
                    </a:p>
                    <a:p>
                      <a:r>
                        <a:rPr lang="ru-RU" sz="1500" b="1" dirty="0" smtClean="0">
                          <a:solidFill>
                            <a:schemeClr val="tx1"/>
                          </a:solidFill>
                        </a:rPr>
                        <a:t>25. Он же сказал им: цари господствуют над народами, и владеющие ими благодетелями называются, </a:t>
                      </a:r>
                    </a:p>
                    <a:p>
                      <a:r>
                        <a:rPr lang="ru-RU" sz="1500" b="1" dirty="0" smtClean="0">
                          <a:solidFill>
                            <a:schemeClr val="tx1"/>
                          </a:solidFill>
                        </a:rPr>
                        <a:t>26. а вы не так: но кто из вас больше, будь как меньший, и начальствующий — как служащий. </a:t>
                      </a:r>
                    </a:p>
                    <a:p>
                      <a:r>
                        <a:rPr lang="ru-RU" sz="1500" b="1" dirty="0" smtClean="0">
                          <a:solidFill>
                            <a:schemeClr val="tx1"/>
                          </a:solidFill>
                        </a:rPr>
                        <a:t>27. Ибо кто больше: возлежащий, или служащий? не возлежащий ли? А Я посреди вас, как служащий. </a:t>
                      </a:r>
                    </a:p>
                    <a:p>
                      <a:r>
                        <a:rPr lang="ru-RU" sz="1500" b="1" dirty="0" smtClean="0">
                          <a:solidFill>
                            <a:schemeClr val="tx1"/>
                          </a:solidFill>
                        </a:rPr>
                        <a:t>28. Но вы пребыли со Мною в напастях Моих, </a:t>
                      </a:r>
                    </a:p>
                    <a:p>
                      <a:r>
                        <a:rPr lang="ru-RU" sz="1500" b="1" dirty="0" smtClean="0">
                          <a:solidFill>
                            <a:schemeClr val="tx1"/>
                          </a:solidFill>
                        </a:rPr>
                        <a:t>29. и Я </a:t>
                      </a:r>
                      <a:r>
                        <a:rPr lang="ru-RU" sz="1500" b="1" dirty="0" err="1" smtClean="0">
                          <a:solidFill>
                            <a:schemeClr val="tx1"/>
                          </a:solidFill>
                        </a:rPr>
                        <a:t>завещаваю</a:t>
                      </a:r>
                      <a:r>
                        <a:rPr lang="ru-RU" sz="1500" b="1" dirty="0" smtClean="0">
                          <a:solidFill>
                            <a:schemeClr val="tx1"/>
                          </a:solidFill>
                        </a:rPr>
                        <a:t> вам, как завещал Мне Отец Мой, Царство, </a:t>
                      </a:r>
                    </a:p>
                    <a:p>
                      <a:r>
                        <a:rPr lang="ru-RU" sz="1500" b="1" dirty="0" smtClean="0">
                          <a:solidFill>
                            <a:schemeClr val="tx1"/>
                          </a:solidFill>
                        </a:rPr>
                        <a:t>30. да </a:t>
                      </a:r>
                      <a:r>
                        <a:rPr lang="ru-RU" sz="1500" b="1" dirty="0" err="1" smtClean="0">
                          <a:solidFill>
                            <a:schemeClr val="tx1"/>
                          </a:solidFill>
                        </a:rPr>
                        <a:t>ядите</a:t>
                      </a:r>
                      <a:r>
                        <a:rPr lang="ru-RU" sz="1500" b="1" dirty="0" smtClean="0">
                          <a:solidFill>
                            <a:schemeClr val="tx1"/>
                          </a:solidFill>
                        </a:rPr>
                        <a:t> и </a:t>
                      </a:r>
                      <a:r>
                        <a:rPr lang="ru-RU" sz="1500" b="1" dirty="0" err="1" smtClean="0">
                          <a:solidFill>
                            <a:schemeClr val="tx1"/>
                          </a:solidFill>
                        </a:rPr>
                        <a:t>пиете</a:t>
                      </a:r>
                      <a:r>
                        <a:rPr lang="ru-RU" sz="1500" b="1" dirty="0" smtClean="0">
                          <a:solidFill>
                            <a:schemeClr val="tx1"/>
                          </a:solidFill>
                        </a:rPr>
                        <a:t> за трапезою Моею в Царстве Моем, и сядете на престолах судить двенадцать колен </a:t>
                      </a:r>
                      <a:r>
                        <a:rPr lang="ru-RU" sz="1500" b="1" dirty="0" err="1" smtClean="0">
                          <a:solidFill>
                            <a:schemeClr val="tx1"/>
                          </a:solidFill>
                        </a:rPr>
                        <a:t>Израилевых</a:t>
                      </a:r>
                      <a:r>
                        <a:rPr lang="ru-RU" sz="1500" b="1" dirty="0" smtClean="0">
                          <a:solidFill>
                            <a:schemeClr val="tx1"/>
                          </a:solidFill>
                        </a:rPr>
                        <a:t>. </a:t>
                      </a:r>
                    </a:p>
                  </a:txBody>
                  <a:tcPr marL="18000" marR="18000" marT="18000" marB="18000"/>
                </a:tc>
              </a:tr>
            </a:tbl>
          </a:graphicData>
        </a:graphic>
      </p:graphicFrame>
      <p:sp>
        <p:nvSpPr>
          <p:cNvPr id="5" name="Скругленный прямоугольник 4"/>
          <p:cNvSpPr/>
          <p:nvPr/>
        </p:nvSpPr>
        <p:spPr>
          <a:xfrm>
            <a:off x="1691680" y="332656"/>
            <a:ext cx="5688632"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Спор апостолов, кто из них больший</a:t>
            </a:r>
            <a:endParaRPr lang="ru-RU" sz="2400" b="1" dirty="0">
              <a:solidFill>
                <a:schemeClr val="tx1"/>
              </a:solidFill>
            </a:endParaRPr>
          </a:p>
        </p:txBody>
      </p:sp>
      <p:sp>
        <p:nvSpPr>
          <p:cNvPr id="2" name="Скругленный прямоугольник 1"/>
          <p:cNvSpPr/>
          <p:nvPr/>
        </p:nvSpPr>
        <p:spPr>
          <a:xfrm>
            <a:off x="467544" y="4077072"/>
            <a:ext cx="8136904" cy="79208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«До спора о сем они дошли последовательно. Вероятно, один из них говорил другому: ты хочешь предать, а сей опять тому: нет, ты хочешь предать. Отсюда перешли к тому, что начали говорить: я лучше, я больше и </a:t>
            </a:r>
            <a:r>
              <a:rPr lang="ru-RU" sz="1600" b="1" i="1" dirty="0" smtClean="0">
                <a:solidFill>
                  <a:schemeClr val="tx1"/>
                </a:solidFill>
              </a:rPr>
              <a:t>подобное».</a:t>
            </a:r>
            <a:endParaRPr lang="ru-RU" sz="1600" b="1" i="1" dirty="0">
              <a:solidFill>
                <a:schemeClr val="tx1"/>
              </a:solidFill>
            </a:endParaRPr>
          </a:p>
        </p:txBody>
      </p:sp>
    </p:spTree>
    <p:extLst>
      <p:ext uri="{BB962C8B-B14F-4D97-AF65-F5344CB8AC3E}">
        <p14:creationId xmlns:p14="http://schemas.microsoft.com/office/powerpoint/2010/main" val="222046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0" nodeType="clickEffect">
                                  <p:stCondLst>
                                    <p:cond delay="0"/>
                                  </p:stCondLst>
                                  <p:childTnLst>
                                    <p:animEffect transition="out" filter="fade">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77612" y="1628800"/>
            <a:ext cx="8388775" cy="496855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800" b="1" dirty="0" smtClean="0">
                <a:solidFill>
                  <a:schemeClr val="tx1"/>
                </a:solidFill>
              </a:rPr>
              <a:t>Прочитать следующие отрывки:</a:t>
            </a:r>
          </a:p>
          <a:p>
            <a:pPr marL="457200" indent="-457200">
              <a:buFont typeface="Arial" panose="020B0604020202020204" pitchFamily="34" charset="0"/>
              <a:buChar char="•"/>
            </a:pPr>
            <a:r>
              <a:rPr lang="ru-RU" sz="2800" b="1" dirty="0">
                <a:solidFill>
                  <a:schemeClr val="tx1"/>
                </a:solidFill>
              </a:rPr>
              <a:t>Притчи Господа о бодрствовании (Мф. 24, 25-36, 46; </a:t>
            </a:r>
            <a:r>
              <a:rPr lang="ru-RU" sz="2800" b="1" dirty="0" err="1">
                <a:solidFill>
                  <a:schemeClr val="tx1"/>
                </a:solidFill>
              </a:rPr>
              <a:t>Мк</a:t>
            </a:r>
            <a:r>
              <a:rPr lang="ru-RU" sz="2800" b="1" dirty="0">
                <a:solidFill>
                  <a:schemeClr val="tx1"/>
                </a:solidFill>
              </a:rPr>
              <a:t>. 13, 32-37; </a:t>
            </a:r>
            <a:r>
              <a:rPr lang="ru-RU" sz="2800" b="1" dirty="0" err="1">
                <a:solidFill>
                  <a:schemeClr val="tx1"/>
                </a:solidFill>
              </a:rPr>
              <a:t>Лк</a:t>
            </a:r>
            <a:r>
              <a:rPr lang="ru-RU" sz="2800" b="1" dirty="0">
                <a:solidFill>
                  <a:schemeClr val="tx1"/>
                </a:solidFill>
              </a:rPr>
              <a:t>. 21, 34-38). </a:t>
            </a:r>
            <a:endParaRPr lang="ru-RU" sz="2800" b="1" dirty="0" smtClean="0">
              <a:solidFill>
                <a:schemeClr val="tx1"/>
              </a:solidFill>
            </a:endParaRPr>
          </a:p>
          <a:p>
            <a:pPr marL="457200" indent="-457200">
              <a:buFont typeface="Arial" panose="020B0604020202020204" pitchFamily="34" charset="0"/>
              <a:buChar char="•"/>
            </a:pPr>
            <a:r>
              <a:rPr lang="ru-RU" sz="2800" b="1" dirty="0" smtClean="0">
                <a:solidFill>
                  <a:schemeClr val="tx1"/>
                </a:solidFill>
              </a:rPr>
              <a:t>Изображение </a:t>
            </a:r>
            <a:r>
              <a:rPr lang="ru-RU" sz="2800" b="1" dirty="0">
                <a:solidFill>
                  <a:schemeClr val="tx1"/>
                </a:solidFill>
              </a:rPr>
              <a:t>Страшного Суда (Мф. 25, 31-46).</a:t>
            </a:r>
          </a:p>
          <a:p>
            <a:pPr marL="457200" indent="-457200">
              <a:buFont typeface="Arial" panose="020B0604020202020204" pitchFamily="34" charset="0"/>
              <a:buChar char="•"/>
            </a:pPr>
            <a:r>
              <a:rPr lang="ru-RU" sz="2800" b="1" dirty="0">
                <a:solidFill>
                  <a:schemeClr val="tx1"/>
                </a:solidFill>
              </a:rPr>
              <a:t>Предательство Иуды (Мф. 26, 14-16; </a:t>
            </a:r>
            <a:r>
              <a:rPr lang="ru-RU" sz="2800" b="1" dirty="0" err="1">
                <a:solidFill>
                  <a:schemeClr val="tx1"/>
                </a:solidFill>
              </a:rPr>
              <a:t>Лк</a:t>
            </a:r>
            <a:r>
              <a:rPr lang="ru-RU" sz="2800" b="1" dirty="0">
                <a:solidFill>
                  <a:schemeClr val="tx1"/>
                </a:solidFill>
              </a:rPr>
              <a:t>. 22, 1-6; </a:t>
            </a:r>
            <a:r>
              <a:rPr lang="ru-RU" sz="2800" b="1" dirty="0" err="1">
                <a:solidFill>
                  <a:schemeClr val="tx1"/>
                </a:solidFill>
              </a:rPr>
              <a:t>Мк</a:t>
            </a:r>
            <a:r>
              <a:rPr lang="ru-RU" sz="2800" b="1" dirty="0">
                <a:solidFill>
                  <a:schemeClr val="tx1"/>
                </a:solidFill>
              </a:rPr>
              <a:t>. 14, 10-11). </a:t>
            </a:r>
          </a:p>
          <a:p>
            <a:pPr marL="457200" indent="-457200">
              <a:buFont typeface="Arial" panose="020B0604020202020204" pitchFamily="34" charset="0"/>
              <a:buChar char="•"/>
            </a:pPr>
            <a:r>
              <a:rPr lang="ru-RU" sz="2800" b="1" dirty="0">
                <a:solidFill>
                  <a:schemeClr val="tx1"/>
                </a:solidFill>
              </a:rPr>
              <a:t>Тайная Вечеря (Мф. 26, 26-29; </a:t>
            </a:r>
            <a:r>
              <a:rPr lang="ru-RU" sz="2800" b="1" dirty="0" err="1">
                <a:solidFill>
                  <a:schemeClr val="tx1"/>
                </a:solidFill>
              </a:rPr>
              <a:t>Мк</a:t>
            </a:r>
            <a:r>
              <a:rPr lang="ru-RU" sz="2800" b="1" dirty="0">
                <a:solidFill>
                  <a:schemeClr val="tx1"/>
                </a:solidFill>
              </a:rPr>
              <a:t>. 14, 22-25; </a:t>
            </a:r>
            <a:r>
              <a:rPr lang="ru-RU" sz="2800" b="1" dirty="0" err="1">
                <a:solidFill>
                  <a:schemeClr val="tx1"/>
                </a:solidFill>
              </a:rPr>
              <a:t>Лк</a:t>
            </a:r>
            <a:r>
              <a:rPr lang="ru-RU" sz="2800" b="1" dirty="0">
                <a:solidFill>
                  <a:schemeClr val="tx1"/>
                </a:solidFill>
              </a:rPr>
              <a:t>. 22, 14-30; Ин. 13, 1-30). </a:t>
            </a:r>
            <a:endParaRPr lang="ru-RU" sz="2800" b="1" dirty="0" smtClean="0">
              <a:solidFill>
                <a:schemeClr val="tx1"/>
              </a:solidFill>
            </a:endParaRPr>
          </a:p>
        </p:txBody>
      </p:sp>
    </p:spTree>
    <p:extLst>
      <p:ext uri="{BB962C8B-B14F-4D97-AF65-F5344CB8AC3E}">
        <p14:creationId xmlns:p14="http://schemas.microsoft.com/office/powerpoint/2010/main" val="2279389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768064616"/>
              </p:ext>
            </p:extLst>
          </p:nvPr>
        </p:nvGraphicFramePr>
        <p:xfrm>
          <a:off x="395533" y="1639064"/>
          <a:ext cx="8280922" cy="2066880"/>
        </p:xfrm>
        <a:graphic>
          <a:graphicData uri="http://schemas.openxmlformats.org/drawingml/2006/table">
            <a:tbl>
              <a:tblPr firstRow="1" bandRow="1">
                <a:tableStyleId>{5C22544A-7EE6-4342-B048-85BDC9FD1C3A}</a:tableStyleId>
              </a:tblPr>
              <a:tblGrid>
                <a:gridCol w="4176467"/>
                <a:gridCol w="4104455"/>
              </a:tblGrid>
              <a:tr h="324000">
                <a:tc>
                  <a:txBody>
                    <a:bodyPr/>
                    <a:lstStyle/>
                    <a:p>
                      <a:pPr algn="ctr"/>
                      <a:r>
                        <a:rPr lang="ru-RU" sz="1600" b="1" dirty="0" smtClean="0">
                          <a:solidFill>
                            <a:schemeClr val="tx1"/>
                          </a:solidFill>
                        </a:rPr>
                        <a:t>Мф. 24, 26-28</a:t>
                      </a:r>
                      <a:endParaRPr lang="ru-RU" sz="1600" dirty="0">
                        <a:solidFill>
                          <a:schemeClr val="tx1"/>
                        </a:solidFill>
                      </a:endParaRPr>
                    </a:p>
                  </a:txBody>
                  <a:tcPr marL="18000" marR="18000" marT="18000" marB="18000"/>
                </a:tc>
                <a:tc>
                  <a:txBody>
                    <a:bodyPr/>
                    <a:lstStyle/>
                    <a:p>
                      <a:pPr algn="ctr"/>
                      <a:r>
                        <a:rPr lang="ru-RU" sz="1600" dirty="0" err="1" smtClean="0">
                          <a:solidFill>
                            <a:schemeClr val="tx1"/>
                          </a:solidFill>
                        </a:rPr>
                        <a:t>Лк</a:t>
                      </a:r>
                      <a:r>
                        <a:rPr lang="ru-RU" sz="1600" dirty="0" smtClean="0">
                          <a:solidFill>
                            <a:schemeClr val="tx1"/>
                          </a:solidFill>
                        </a:rPr>
                        <a:t>. 17, 23-24</a:t>
                      </a:r>
                      <a:endParaRPr lang="ru-RU" sz="1600" dirty="0">
                        <a:solidFill>
                          <a:schemeClr val="tx1"/>
                        </a:solidFill>
                      </a:endParaRPr>
                    </a:p>
                  </a:txBody>
                  <a:tcPr marL="18000" marR="18000" marT="18000" marB="18000"/>
                </a:tc>
              </a:tr>
              <a:tr h="370840">
                <a:tc>
                  <a:txBody>
                    <a:bodyPr/>
                    <a:lstStyle/>
                    <a:p>
                      <a:r>
                        <a:rPr lang="ru-RU" sz="1600" b="1" dirty="0" smtClean="0"/>
                        <a:t>26. Итак, если скажут вам: «вот, Он в пустыне», — не выходите; «вот, Он в потаенных комнатах», — не верьте; </a:t>
                      </a:r>
                    </a:p>
                    <a:p>
                      <a:r>
                        <a:rPr lang="ru-RU" sz="1600" b="1" dirty="0" smtClean="0"/>
                        <a:t>27. ибо, как молния исходит от востока и видна бывает даже до запада, так будет пришествие Сына Человеческого; </a:t>
                      </a:r>
                    </a:p>
                    <a:p>
                      <a:r>
                        <a:rPr lang="ru-RU" sz="1600" b="1" dirty="0" smtClean="0"/>
                        <a:t>28. ибо, где будет труп, там соберутся орлы. </a:t>
                      </a:r>
                    </a:p>
                  </a:txBody>
                  <a:tcPr marL="18000" marR="18000" marT="18000" marB="18000"/>
                </a:tc>
                <a:tc>
                  <a:txBody>
                    <a:bodyPr/>
                    <a:lstStyle/>
                    <a:p>
                      <a:r>
                        <a:rPr lang="ru-RU" sz="1600" b="1" dirty="0" smtClean="0"/>
                        <a:t>23. и скажут вам: вот, здесь, или: вот, там, — не ходите и не гоняйтесь, </a:t>
                      </a:r>
                    </a:p>
                    <a:p>
                      <a:r>
                        <a:rPr lang="ru-RU" sz="1600" b="1" dirty="0" smtClean="0"/>
                        <a:t>24. ибо, как молния, сверкнувшая от одного края неба, блистает до другого края неба, так будет Сын Человеческий в день Свой. </a:t>
                      </a:r>
                    </a:p>
                  </a:txBody>
                  <a:tcPr marL="18000" marR="18000" marT="18000" marB="18000"/>
                </a:tc>
              </a:tr>
            </a:tbl>
          </a:graphicData>
        </a:graphic>
      </p:graphicFrame>
      <p:sp>
        <p:nvSpPr>
          <p:cNvPr id="4" name="Скругленный прямоугольник 3"/>
          <p:cNvSpPr/>
          <p:nvPr/>
        </p:nvSpPr>
        <p:spPr>
          <a:xfrm>
            <a:off x="2051720" y="188640"/>
            <a:ext cx="496855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Притчи Господа о бодрствовании</a:t>
            </a:r>
            <a:endParaRPr lang="ru-RU" sz="2400" dirty="0">
              <a:solidFill>
                <a:schemeClr val="tx1"/>
              </a:solidFill>
            </a:endParaRPr>
          </a:p>
        </p:txBody>
      </p:sp>
      <p:sp>
        <p:nvSpPr>
          <p:cNvPr id="7" name="Скругленный прямоугольник 6"/>
          <p:cNvSpPr/>
          <p:nvPr/>
        </p:nvSpPr>
        <p:spPr>
          <a:xfrm>
            <a:off x="3131840" y="908720"/>
            <a:ext cx="2808312" cy="3600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rtlCol="0" anchor="ctr"/>
          <a:lstStyle/>
          <a:p>
            <a:pPr algn="ctr"/>
            <a:r>
              <a:rPr lang="ru-RU" sz="2400" b="1" dirty="0" smtClean="0">
                <a:solidFill>
                  <a:schemeClr val="tx1"/>
                </a:solidFill>
              </a:rPr>
              <a:t>Пример с молнией</a:t>
            </a:r>
            <a:endParaRPr lang="ru-RU" sz="2400" b="1" dirty="0">
              <a:solidFill>
                <a:schemeClr val="tx1"/>
              </a:solidFill>
            </a:endParaRPr>
          </a:p>
        </p:txBody>
      </p:sp>
      <p:sp>
        <p:nvSpPr>
          <p:cNvPr id="8" name="Скругленный прямоугольник 7"/>
          <p:cNvSpPr/>
          <p:nvPr/>
        </p:nvSpPr>
        <p:spPr>
          <a:xfrm>
            <a:off x="323528" y="4149080"/>
            <a:ext cx="8424936" cy="18002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«При пришествии Христа не будет нужды в указателе: оно будет явно для всех, как молния. Как молния появляется вдруг и для всех бывает видима, так и пришествие Христово будет видимо для всех, живущих в мире. Во второе пришествие не так будет, как в первое, когда Господь переходил с места на место: тогда Он явится во мгновение. И как на труп тотчас слетаются хищные орлы, так туда, где будет Христос, придут все святые, парящие на высоте добродетели; они, подобно орлам, вознесутся на облака. Под трупом здесь разумеется Христос, так как Он </a:t>
            </a:r>
            <a:r>
              <a:rPr lang="ru-RU" sz="1600" b="1" i="1" dirty="0" smtClean="0">
                <a:solidFill>
                  <a:schemeClr val="tx1"/>
                </a:solidFill>
              </a:rPr>
              <a:t>умер».</a:t>
            </a:r>
            <a:endParaRPr lang="ru-RU" sz="1600" b="1" i="1" dirty="0">
              <a:solidFill>
                <a:schemeClr val="tx1"/>
              </a:solidFill>
            </a:endParaRPr>
          </a:p>
        </p:txBody>
      </p:sp>
    </p:spTree>
    <p:extLst>
      <p:ext uri="{BB962C8B-B14F-4D97-AF65-F5344CB8AC3E}">
        <p14:creationId xmlns:p14="http://schemas.microsoft.com/office/powerpoint/2010/main" val="906137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par>
                                <p:cTn id="13" presetID="2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8"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863026542"/>
              </p:ext>
            </p:extLst>
          </p:nvPr>
        </p:nvGraphicFramePr>
        <p:xfrm>
          <a:off x="179512" y="764704"/>
          <a:ext cx="8784975" cy="5924160"/>
        </p:xfrm>
        <a:graphic>
          <a:graphicData uri="http://schemas.openxmlformats.org/drawingml/2006/table">
            <a:tbl>
              <a:tblPr firstRow="1" bandRow="1">
                <a:tableStyleId>{5C22544A-7EE6-4342-B048-85BDC9FD1C3A}</a:tableStyleId>
              </a:tblPr>
              <a:tblGrid>
                <a:gridCol w="4608512"/>
                <a:gridCol w="2016224"/>
                <a:gridCol w="2160239"/>
              </a:tblGrid>
              <a:tr h="252000">
                <a:tc>
                  <a:txBody>
                    <a:bodyPr/>
                    <a:lstStyle/>
                    <a:p>
                      <a:pPr algn="ctr"/>
                      <a:r>
                        <a:rPr lang="ru-RU" sz="1600" b="1" dirty="0" smtClean="0">
                          <a:solidFill>
                            <a:schemeClr val="tx1"/>
                          </a:solidFill>
                        </a:rPr>
                        <a:t>Мф. 24, 32-41</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Мк</a:t>
                      </a:r>
                      <a:r>
                        <a:rPr lang="ru-RU" sz="1600" b="1" dirty="0" smtClean="0">
                          <a:solidFill>
                            <a:schemeClr val="tx1"/>
                          </a:solidFill>
                        </a:rPr>
                        <a:t>. 13, 32-37</a:t>
                      </a:r>
                      <a:endParaRPr lang="ru-RU" sz="1600" dirty="0" smtClean="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21, 34-38</a:t>
                      </a:r>
                      <a:endParaRPr lang="ru-RU" sz="1600" dirty="0">
                        <a:solidFill>
                          <a:schemeClr val="tx1"/>
                        </a:solidFill>
                      </a:endParaRPr>
                    </a:p>
                  </a:txBody>
                  <a:tcPr marL="18000" marR="18000" marT="18000" marB="18000"/>
                </a:tc>
              </a:tr>
              <a:tr h="370840">
                <a:tc>
                  <a:txBody>
                    <a:bodyPr/>
                    <a:lstStyle/>
                    <a:p>
                      <a:r>
                        <a:rPr lang="ru-RU" sz="1600" b="1" dirty="0" smtClean="0"/>
                        <a:t>32. От смоковницы возьмите подобие: когда ветви ее становятся уже мягки и пускают листья, то знаете, что близко лето; </a:t>
                      </a:r>
                    </a:p>
                    <a:p>
                      <a:r>
                        <a:rPr lang="ru-RU" sz="1600" b="1" dirty="0" smtClean="0"/>
                        <a:t>33. так, когда вы увидите все сие, знайте, что близко, при дверях. </a:t>
                      </a:r>
                    </a:p>
                    <a:p>
                      <a:r>
                        <a:rPr lang="ru-RU" sz="1600" b="1" dirty="0" smtClean="0"/>
                        <a:t>34. Истинно говорю вам: не прейдет род сей, как все сие будет; </a:t>
                      </a:r>
                    </a:p>
                    <a:p>
                      <a:r>
                        <a:rPr lang="ru-RU" sz="1600" b="1" dirty="0" smtClean="0"/>
                        <a:t>35. небо и земля прейдут, но слова Мои не прейдут. </a:t>
                      </a:r>
                    </a:p>
                    <a:p>
                      <a:r>
                        <a:rPr lang="ru-RU" sz="1600" b="1" dirty="0" smtClean="0"/>
                        <a:t>36. О дне же том и часе </a:t>
                      </a:r>
                      <a:r>
                        <a:rPr lang="ru-RU" sz="1600" b="1" dirty="0" smtClean="0">
                          <a:solidFill>
                            <a:srgbClr val="FF0000"/>
                          </a:solidFill>
                        </a:rPr>
                        <a:t>никто не знает, ни Ангелы небесные, а только Отец Мой один</a:t>
                      </a:r>
                      <a:r>
                        <a:rPr lang="ru-RU" sz="1600" b="1" dirty="0" smtClean="0"/>
                        <a:t>; </a:t>
                      </a:r>
                    </a:p>
                    <a:p>
                      <a:r>
                        <a:rPr lang="ru-RU" sz="1600" b="1" dirty="0" smtClean="0"/>
                        <a:t>37. но, как было во дни Ноя, так будет и в пришествие Сына Человеческого: </a:t>
                      </a:r>
                    </a:p>
                    <a:p>
                      <a:r>
                        <a:rPr lang="ru-RU" sz="1600" b="1" dirty="0" smtClean="0"/>
                        <a:t>38. ибо, как во дни перед потопом ели, пили, женились и выходили замуж, до того дня, как вошел Ной в ковчег, </a:t>
                      </a:r>
                    </a:p>
                    <a:p>
                      <a:r>
                        <a:rPr lang="ru-RU" sz="1600" b="1" dirty="0" smtClean="0"/>
                        <a:t>39. и не думали, пока не пришел потоп и не истребил всех, — так будет и пришествие Сына Человеческого; </a:t>
                      </a:r>
                    </a:p>
                    <a:p>
                      <a:r>
                        <a:rPr lang="ru-RU" sz="1600" b="1" dirty="0" smtClean="0"/>
                        <a:t>40. тогда будут двое на поле: один берется, а другой оставляется; </a:t>
                      </a:r>
                    </a:p>
                    <a:p>
                      <a:r>
                        <a:rPr lang="ru-RU" sz="1600" b="1" dirty="0" smtClean="0"/>
                        <a:t>41. две мелющие в жерновах: одна берется, а другая оставляется. </a:t>
                      </a:r>
                    </a:p>
                  </a:txBody>
                  <a:tcPr marL="18000" marR="18000" marT="18000" marB="18000"/>
                </a:tc>
                <a:tc>
                  <a:txBody>
                    <a:bodyPr/>
                    <a:lstStyle/>
                    <a:p>
                      <a:r>
                        <a:rPr lang="ru-RU" sz="1600" b="1" dirty="0" smtClean="0"/>
                        <a:t>29. И сказал им притчу: посмотрите на смоковницу и на все деревья: </a:t>
                      </a:r>
                    </a:p>
                    <a:p>
                      <a:r>
                        <a:rPr lang="ru-RU" sz="1600" b="1" dirty="0" smtClean="0"/>
                        <a:t>30. когда они уже распускаются, то, видя это, знаете сами, что уже близко лето. </a:t>
                      </a:r>
                    </a:p>
                    <a:p>
                      <a:r>
                        <a:rPr lang="ru-RU" sz="1600" b="1" dirty="0" smtClean="0"/>
                        <a:t>31. Так, и когда вы увидите то сбывающимся, знайте, что близко Царствие Божие. </a:t>
                      </a:r>
                    </a:p>
                    <a:p>
                      <a:r>
                        <a:rPr lang="ru-RU" sz="1600" b="1" dirty="0" smtClean="0"/>
                        <a:t>32. Истинно говорю вам: не прейдет род сей, как все это будет; </a:t>
                      </a:r>
                    </a:p>
                    <a:p>
                      <a:r>
                        <a:rPr lang="ru-RU" sz="1600" b="1" dirty="0" smtClean="0"/>
                        <a:t>33. небо и земля прейдут, но слова Мои не прейдут. </a:t>
                      </a:r>
                    </a:p>
                  </a:txBody>
                  <a:tcPr marL="18000" marR="18000" marT="18000" marB="18000"/>
                </a:tc>
                <a:tc>
                  <a:txBody>
                    <a:bodyPr/>
                    <a:lstStyle/>
                    <a:p>
                      <a:r>
                        <a:rPr lang="ru-RU" sz="1600" b="1" dirty="0" smtClean="0"/>
                        <a:t>28. От смоковницы возьмите подобие: когда ветви ее становятся уже мягки и пускают листья, то знаете, что близко лето. </a:t>
                      </a:r>
                    </a:p>
                    <a:p>
                      <a:r>
                        <a:rPr lang="ru-RU" sz="1600" b="1" dirty="0" smtClean="0"/>
                        <a:t>29. Так и когда вы увидите то сбывающимся, знайте, что близко, при дверях. </a:t>
                      </a:r>
                    </a:p>
                    <a:p>
                      <a:r>
                        <a:rPr lang="ru-RU" sz="1600" b="1" dirty="0" smtClean="0"/>
                        <a:t>30. Истинно говорю вам: не прейдет род сей, как все это будет. </a:t>
                      </a:r>
                    </a:p>
                    <a:p>
                      <a:r>
                        <a:rPr lang="ru-RU" sz="1600" b="1" dirty="0" smtClean="0"/>
                        <a:t>31. Небо и земля прейдут, но слова Мои не прейдут. </a:t>
                      </a:r>
                    </a:p>
                    <a:p>
                      <a:r>
                        <a:rPr lang="ru-RU" sz="1600" b="1" dirty="0" smtClean="0"/>
                        <a:t>32. О дне же том, или часе, </a:t>
                      </a:r>
                      <a:r>
                        <a:rPr lang="ru-RU" sz="1600" b="1" dirty="0" smtClean="0">
                          <a:solidFill>
                            <a:srgbClr val="FF0000"/>
                          </a:solidFill>
                        </a:rPr>
                        <a:t>никто не знает, ни Ангелы небесные, ни Сын, но только Отец</a:t>
                      </a:r>
                      <a:r>
                        <a:rPr lang="ru-RU" sz="1600" b="1" dirty="0" smtClean="0"/>
                        <a:t>. </a:t>
                      </a:r>
                    </a:p>
                  </a:txBody>
                  <a:tcPr marL="18000" marR="18000" marT="18000" marB="18000"/>
                </a:tc>
              </a:tr>
            </a:tbl>
          </a:graphicData>
        </a:graphic>
      </p:graphicFrame>
      <p:sp>
        <p:nvSpPr>
          <p:cNvPr id="16" name="Скругленный прямоугольник 15"/>
          <p:cNvSpPr/>
          <p:nvPr/>
        </p:nvSpPr>
        <p:spPr>
          <a:xfrm>
            <a:off x="179512" y="3825044"/>
            <a:ext cx="8784976" cy="270030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Иероним: </a:t>
            </a:r>
            <a:r>
              <a:rPr lang="ru-RU" sz="1500" b="1" i="1" dirty="0">
                <a:solidFill>
                  <a:schemeClr val="tx1"/>
                </a:solidFill>
              </a:rPr>
              <a:t>«Так как все времена сотворил Иисус, то есть Слово </a:t>
            </a:r>
            <a:r>
              <a:rPr lang="ru-RU" sz="1500" b="1" i="1" dirty="0" smtClean="0">
                <a:solidFill>
                  <a:schemeClr val="tx1"/>
                </a:solidFill>
              </a:rPr>
              <a:t>Божие, </a:t>
            </a:r>
            <a:r>
              <a:rPr lang="ru-RU" sz="1500" b="1" i="1" dirty="0">
                <a:solidFill>
                  <a:schemeClr val="tx1"/>
                </a:solidFill>
              </a:rPr>
              <a:t>а между всеми временами находится и день судный, то каким образом </a:t>
            </a:r>
            <a:r>
              <a:rPr lang="ru-RU" sz="1500" b="1" i="1" dirty="0" smtClean="0">
                <a:solidFill>
                  <a:schemeClr val="tx1"/>
                </a:solidFill>
              </a:rPr>
              <a:t>Он </a:t>
            </a:r>
            <a:r>
              <a:rPr lang="ru-RU" sz="1500" b="1" i="1" dirty="0">
                <a:solidFill>
                  <a:schemeClr val="tx1"/>
                </a:solidFill>
              </a:rPr>
              <a:t>может не знать части того, что в целом Он знает? </a:t>
            </a:r>
            <a:r>
              <a:rPr lang="ru-RU" sz="1500" b="1" i="1" dirty="0" smtClean="0">
                <a:solidFill>
                  <a:schemeClr val="tx1"/>
                </a:solidFill>
              </a:rPr>
              <a:t>Что </a:t>
            </a:r>
            <a:r>
              <a:rPr lang="ru-RU" sz="1500" b="1" i="1" dirty="0">
                <a:solidFill>
                  <a:schemeClr val="tx1"/>
                </a:solidFill>
              </a:rPr>
              <a:t>больше - знание ли Отца или дня судного? Если же Он знает большее, то каким образом может не знать меньшего. Мы читаем следующие слова: Все, что принадлежит Отцу, предано Мне (</a:t>
            </a:r>
            <a:r>
              <a:rPr lang="ru-RU" sz="1500" b="1" i="1" dirty="0" err="1">
                <a:solidFill>
                  <a:schemeClr val="tx1"/>
                </a:solidFill>
              </a:rPr>
              <a:t>Лк</a:t>
            </a:r>
            <a:r>
              <a:rPr lang="ru-RU" sz="1500" b="1" i="1" dirty="0">
                <a:solidFill>
                  <a:schemeClr val="tx1"/>
                </a:solidFill>
              </a:rPr>
              <a:t> 10:22). Если все, принадлежащее Отцу, принадлежит и Сыну, то почему </a:t>
            </a:r>
            <a:r>
              <a:rPr lang="ru-RU" sz="1500" b="1" i="1" dirty="0" smtClean="0">
                <a:solidFill>
                  <a:schemeClr val="tx1"/>
                </a:solidFill>
              </a:rPr>
              <a:t>Отец </a:t>
            </a:r>
            <a:r>
              <a:rPr lang="ru-RU" sz="1500" b="1" i="1" dirty="0">
                <a:solidFill>
                  <a:schemeClr val="tx1"/>
                </a:solidFill>
              </a:rPr>
              <a:t>удержал знание об одном дне Себе и не восхотел вместе с Сыном разделить его? </a:t>
            </a:r>
            <a:r>
              <a:rPr lang="ru-RU" sz="1500" b="1" i="1" dirty="0" smtClean="0">
                <a:solidFill>
                  <a:schemeClr val="tx1"/>
                </a:solidFill>
              </a:rPr>
              <a:t>И если </a:t>
            </a:r>
            <a:r>
              <a:rPr lang="ru-RU" sz="1500" b="1" i="1" dirty="0">
                <a:solidFill>
                  <a:schemeClr val="tx1"/>
                </a:solidFill>
              </a:rPr>
              <a:t>Сын не знает самого последнего </a:t>
            </a:r>
            <a:r>
              <a:rPr lang="ru-RU" sz="1500" b="1" i="1" dirty="0" smtClean="0">
                <a:solidFill>
                  <a:schemeClr val="tx1"/>
                </a:solidFill>
              </a:rPr>
              <a:t>дня </a:t>
            </a:r>
            <a:r>
              <a:rPr lang="ru-RU" sz="1500" b="1" i="1" dirty="0">
                <a:solidFill>
                  <a:schemeClr val="tx1"/>
                </a:solidFill>
              </a:rPr>
              <a:t>времен, то не знает и предпоследнего </a:t>
            </a:r>
            <a:r>
              <a:rPr lang="ru-RU" sz="1500" b="1" i="1" dirty="0" smtClean="0">
                <a:solidFill>
                  <a:schemeClr val="tx1"/>
                </a:solidFill>
              </a:rPr>
              <a:t>и </a:t>
            </a:r>
            <a:r>
              <a:rPr lang="ru-RU" sz="1500" b="1" i="1" dirty="0">
                <a:solidFill>
                  <a:schemeClr val="tx1"/>
                </a:solidFill>
              </a:rPr>
              <a:t>всех </a:t>
            </a:r>
            <a:r>
              <a:rPr lang="ru-RU" sz="1500" b="1" i="1" dirty="0" smtClean="0">
                <a:solidFill>
                  <a:schemeClr val="tx1"/>
                </a:solidFill>
              </a:rPr>
              <a:t>дальнейших. </a:t>
            </a:r>
            <a:r>
              <a:rPr lang="ru-RU" sz="1500" b="1" i="1" dirty="0">
                <a:solidFill>
                  <a:schemeClr val="tx1"/>
                </a:solidFill>
              </a:rPr>
              <a:t>Ибо не может быть, чтобы не знающий первого, знал </a:t>
            </a:r>
            <a:r>
              <a:rPr lang="ru-RU" sz="1500" b="1" i="1" dirty="0" smtClean="0">
                <a:solidFill>
                  <a:schemeClr val="tx1"/>
                </a:solidFill>
              </a:rPr>
              <a:t>второе. </a:t>
            </a:r>
            <a:r>
              <a:rPr lang="ru-RU" sz="1500" b="1" i="1" dirty="0">
                <a:solidFill>
                  <a:schemeClr val="tx1"/>
                </a:solidFill>
              </a:rPr>
              <a:t>Когда говорит: </a:t>
            </a:r>
            <a:r>
              <a:rPr lang="ru-RU" sz="1500" b="1" i="1" dirty="0" smtClean="0">
                <a:solidFill>
                  <a:schemeClr val="tx1"/>
                </a:solidFill>
              </a:rPr>
              <a:t>Не </a:t>
            </a:r>
            <a:r>
              <a:rPr lang="ru-RU" sz="1500" b="1" i="1" dirty="0">
                <a:solidFill>
                  <a:schemeClr val="tx1"/>
                </a:solidFill>
              </a:rPr>
              <a:t>ваша </a:t>
            </a:r>
            <a:r>
              <a:rPr lang="ru-RU" sz="1500" b="1" i="1" dirty="0" smtClean="0">
                <a:solidFill>
                  <a:schemeClr val="tx1"/>
                </a:solidFill>
              </a:rPr>
              <a:t>обязанность </a:t>
            </a:r>
            <a:r>
              <a:rPr lang="ru-RU" sz="1500" b="1" i="1" dirty="0">
                <a:solidFill>
                  <a:schemeClr val="tx1"/>
                </a:solidFill>
              </a:rPr>
              <a:t>знать, Он показывает, что Сам Он знает, но что не полезно знать это апостолам, чтобы они всегда, в незнании о приближении дня судного, - жили непрерывно </a:t>
            </a:r>
            <a:r>
              <a:rPr lang="ru-RU" sz="1500" b="1" i="1" dirty="0" smtClean="0">
                <a:solidFill>
                  <a:schemeClr val="tx1"/>
                </a:solidFill>
              </a:rPr>
              <a:t>так</a:t>
            </a:r>
            <a:r>
              <a:rPr lang="ru-RU" sz="1500" b="1" i="1" dirty="0">
                <a:solidFill>
                  <a:schemeClr val="tx1"/>
                </a:solidFill>
              </a:rPr>
              <a:t>, как будто на следующий день должны предстать на </a:t>
            </a:r>
            <a:r>
              <a:rPr lang="ru-RU" sz="1500" b="1" i="1" dirty="0" smtClean="0">
                <a:solidFill>
                  <a:schemeClr val="tx1"/>
                </a:solidFill>
              </a:rPr>
              <a:t>суд».</a:t>
            </a:r>
            <a:endParaRPr lang="ru-RU" sz="1500" b="1" i="1" dirty="0">
              <a:solidFill>
                <a:schemeClr val="tx1"/>
              </a:solidFill>
            </a:endParaRPr>
          </a:p>
        </p:txBody>
      </p:sp>
      <p:sp>
        <p:nvSpPr>
          <p:cNvPr id="15" name="Скругленный прямоугольник 14"/>
          <p:cNvSpPr/>
          <p:nvPr/>
        </p:nvSpPr>
        <p:spPr>
          <a:xfrm>
            <a:off x="179512" y="3825044"/>
            <a:ext cx="8784976" cy="18362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«Здесь наставляет учеников не допытываться о том, что выше человеческого разума. Если бы Он сказал: «и Я знаю, но не скажу вам», они опечалились бы, видя в этом презрение к себе. Но вот, сказав, что не знает и Сын, а только Отец один, Господь не позволяет им разведывать. Иногда родители держат что-нибудь в руках. Когда же дети просят у них, родители не хотят дать, утаивают и говорят: «у нас нет, чего вы ищете», и тогда дети перестают плакать. Так и Господь, чтобы успокоить апостолов, желавших знать день и час, говорит: «и Я не знаю, а знает только один Отец</a:t>
            </a:r>
            <a:r>
              <a:rPr lang="ru-RU" sz="1600" b="1" i="1" dirty="0" smtClean="0">
                <a:solidFill>
                  <a:schemeClr val="tx1"/>
                </a:solidFill>
              </a:rPr>
              <a:t>»».</a:t>
            </a:r>
            <a:endParaRPr lang="ru-RU" sz="1600" b="1" i="1" dirty="0">
              <a:solidFill>
                <a:schemeClr val="tx1"/>
              </a:solidFill>
            </a:endParaRPr>
          </a:p>
        </p:txBody>
      </p:sp>
      <p:sp>
        <p:nvSpPr>
          <p:cNvPr id="14" name="Скругленный прямоугольник 13"/>
          <p:cNvSpPr/>
          <p:nvPr/>
        </p:nvSpPr>
        <p:spPr>
          <a:xfrm>
            <a:off x="179512" y="3717032"/>
            <a:ext cx="8784976" cy="151216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«Словами: ни </a:t>
            </a:r>
            <a:r>
              <a:rPr lang="ru-RU" sz="1600" b="1" i="1" dirty="0" err="1">
                <a:solidFill>
                  <a:schemeClr val="tx1"/>
                </a:solidFill>
              </a:rPr>
              <a:t>ангели</a:t>
            </a:r>
            <a:r>
              <a:rPr lang="ru-RU" sz="1600" b="1" i="1" dirty="0">
                <a:solidFill>
                  <a:schemeClr val="tx1"/>
                </a:solidFill>
              </a:rPr>
              <a:t> Христос удерживает учеников Своих, чтобы они не старались узнать того, чего не знают и сами ангелы; словами же: ни Сын - возбраняет им не только знать, но и спрашивать об этом. А что слова эти сказаны Им с этим именно намерением, узнай из того, как Он по воскресении с большею силою воспретил им любопытство, когда заметил, что они излишне предаются </a:t>
            </a:r>
            <a:r>
              <a:rPr lang="ru-RU" sz="1600" b="1" i="1" dirty="0" smtClean="0">
                <a:solidFill>
                  <a:schemeClr val="tx1"/>
                </a:solidFill>
              </a:rPr>
              <a:t>ему: «</a:t>
            </a:r>
            <a:r>
              <a:rPr lang="ru-RU" sz="1600" b="1" i="1" dirty="0">
                <a:solidFill>
                  <a:schemeClr val="tx1"/>
                </a:solidFill>
              </a:rPr>
              <a:t>не ваше дело знать времена или сроки, которые Отец положил в Своей </a:t>
            </a:r>
            <a:r>
              <a:rPr lang="ru-RU" sz="1600" b="1" i="1" dirty="0" smtClean="0">
                <a:solidFill>
                  <a:schemeClr val="tx1"/>
                </a:solidFill>
              </a:rPr>
              <a:t>власти» </a:t>
            </a:r>
            <a:r>
              <a:rPr lang="ru-RU" sz="1600" b="1" i="1" dirty="0">
                <a:solidFill>
                  <a:schemeClr val="tx1"/>
                </a:solidFill>
              </a:rPr>
              <a:t>(</a:t>
            </a:r>
            <a:r>
              <a:rPr lang="ru-RU" sz="1600" b="1" i="1" dirty="0" err="1">
                <a:solidFill>
                  <a:schemeClr val="tx1"/>
                </a:solidFill>
              </a:rPr>
              <a:t>Деян</a:t>
            </a:r>
            <a:r>
              <a:rPr lang="ru-RU" sz="1600" b="1" i="1" dirty="0">
                <a:solidFill>
                  <a:schemeClr val="tx1"/>
                </a:solidFill>
              </a:rPr>
              <a:t>. </a:t>
            </a:r>
            <a:r>
              <a:rPr lang="ru-RU" sz="1600" b="1" i="1" dirty="0" smtClean="0">
                <a:solidFill>
                  <a:schemeClr val="tx1"/>
                </a:solidFill>
              </a:rPr>
              <a:t>1,7)».</a:t>
            </a:r>
            <a:endParaRPr lang="ru-RU" sz="1600" b="1" i="1" dirty="0">
              <a:solidFill>
                <a:schemeClr val="tx1"/>
              </a:solidFill>
            </a:endParaRPr>
          </a:p>
        </p:txBody>
      </p:sp>
      <p:sp>
        <p:nvSpPr>
          <p:cNvPr id="12" name="Скругленный прямоугольник 11"/>
          <p:cNvSpPr/>
          <p:nvPr/>
        </p:nvSpPr>
        <p:spPr>
          <a:xfrm>
            <a:off x="179512" y="3212976"/>
            <a:ext cx="8784976" cy="1224136"/>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smtClean="0">
                <a:solidFill>
                  <a:schemeClr val="tx1"/>
                </a:solidFill>
              </a:rPr>
              <a:t>Господь утверждает непреложность </a:t>
            </a:r>
            <a:r>
              <a:rPr lang="ru-RU" sz="1600" b="1" dirty="0">
                <a:solidFill>
                  <a:schemeClr val="tx1"/>
                </a:solidFill>
              </a:rPr>
              <a:t>изреченного пророчества. Видя, как в точности исполнилось предречение Господа о разрушении Иерусалима, никто не может сомневаться и в том, что также точно исполнится и пророчество о Втором Пришествии </a:t>
            </a:r>
            <a:r>
              <a:rPr lang="ru-RU" sz="1600" b="1" dirty="0" smtClean="0">
                <a:solidFill>
                  <a:schemeClr val="tx1"/>
                </a:solidFill>
              </a:rPr>
              <a:t>Его. </a:t>
            </a:r>
            <a:r>
              <a:rPr lang="ru-RU" sz="1600" b="1" dirty="0" err="1" smtClean="0">
                <a:solidFill>
                  <a:schemeClr val="tx1"/>
                </a:solidFill>
              </a:rPr>
              <a:t>Свт</a:t>
            </a:r>
            <a:r>
              <a:rPr lang="ru-RU" sz="1600" b="1" dirty="0" smtClean="0">
                <a:solidFill>
                  <a:schemeClr val="tx1"/>
                </a:solidFill>
              </a:rPr>
              <a:t>. Иоанн Златоуст:  </a:t>
            </a:r>
            <a:r>
              <a:rPr lang="ru-RU" sz="1600" b="1" dirty="0">
                <a:solidFill>
                  <a:schemeClr val="tx1"/>
                </a:solidFill>
              </a:rPr>
              <a:t>«</a:t>
            </a:r>
            <a:r>
              <a:rPr lang="ru-RU" sz="1600" b="1" i="1" dirty="0">
                <a:solidFill>
                  <a:schemeClr val="tx1"/>
                </a:solidFill>
              </a:rPr>
              <a:t>скорее разрушатся небо и земля, столь твердые и неподвижные, нежели прейдет какое-либо из слов </a:t>
            </a:r>
            <a:r>
              <a:rPr lang="ru-RU" sz="1600" b="1" i="1" dirty="0" smtClean="0">
                <a:solidFill>
                  <a:schemeClr val="tx1"/>
                </a:solidFill>
              </a:rPr>
              <a:t>Моих</a:t>
            </a:r>
            <a:r>
              <a:rPr lang="ru-RU" sz="1600" b="1" dirty="0" smtClean="0">
                <a:solidFill>
                  <a:schemeClr val="tx1"/>
                </a:solidFill>
              </a:rPr>
              <a:t>».</a:t>
            </a:r>
            <a:endParaRPr lang="ru-RU" sz="1600" b="1" dirty="0">
              <a:solidFill>
                <a:schemeClr val="tx1"/>
              </a:solidFill>
            </a:endParaRPr>
          </a:p>
        </p:txBody>
      </p:sp>
      <p:sp>
        <p:nvSpPr>
          <p:cNvPr id="11" name="Скругленный прямоугольник 10"/>
          <p:cNvSpPr/>
          <p:nvPr/>
        </p:nvSpPr>
        <p:spPr>
          <a:xfrm>
            <a:off x="179512" y="2852936"/>
            <a:ext cx="8784976" cy="187220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«Под «родом сим» разумеет не поколение тогдашних людей, а род верных, выражая такую мысль: «не прейдет род сей» до того времени, как все это произойдет. Когда услышите о голоде и язве, то не думайте, что от таких бедствий погибнет род верных; нет, он пребудет, и никакие ужасы не преодолеют его. Другие относят «все сие» только к взятию Иерусалима, а не ко второму пришествию, и толкуют так: «не прейдет род сей», то есть поколение, современное апостолам, уже увидит все происшествия с </a:t>
            </a:r>
            <a:r>
              <a:rPr lang="ru-RU" sz="1600" b="1" i="1" dirty="0" smtClean="0">
                <a:solidFill>
                  <a:schemeClr val="tx1"/>
                </a:solidFill>
              </a:rPr>
              <a:t>Иерусалимом».</a:t>
            </a:r>
            <a:endParaRPr lang="ru-RU" sz="1600" b="1" i="1" dirty="0">
              <a:solidFill>
                <a:schemeClr val="tx1"/>
              </a:solidFill>
            </a:endParaRPr>
          </a:p>
        </p:txBody>
      </p:sp>
      <p:sp>
        <p:nvSpPr>
          <p:cNvPr id="9" name="Скругленный прямоугольник 8"/>
          <p:cNvSpPr/>
          <p:nvPr/>
        </p:nvSpPr>
        <p:spPr>
          <a:xfrm>
            <a:off x="179512" y="2276872"/>
            <a:ext cx="8784976" cy="9361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«Он привел в пример смоковницу не только для обозначения времени, - мог бы означить его и другим образом, - но и для подтверждения того, что Его предсказание непременно </a:t>
            </a:r>
            <a:r>
              <a:rPr lang="ru-RU" sz="1600" b="1" i="1" dirty="0" smtClean="0">
                <a:solidFill>
                  <a:schemeClr val="tx1"/>
                </a:solidFill>
              </a:rPr>
              <a:t>исполнится».</a:t>
            </a:r>
            <a:endParaRPr lang="ru-RU" sz="1600" b="1" i="1" dirty="0">
              <a:solidFill>
                <a:schemeClr val="tx1"/>
              </a:solidFill>
            </a:endParaRPr>
          </a:p>
        </p:txBody>
      </p:sp>
      <p:sp>
        <p:nvSpPr>
          <p:cNvPr id="10" name="Скругленный прямоугольник 9"/>
          <p:cNvSpPr/>
          <p:nvPr/>
        </p:nvSpPr>
        <p:spPr>
          <a:xfrm>
            <a:off x="179512" y="2348880"/>
            <a:ext cx="8784976"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«Когда все сие произойдет, то не много уже времени останется до конца мира и Моего пришествия. </a:t>
            </a:r>
            <a:r>
              <a:rPr lang="ru-RU" sz="1600" b="1" i="1" dirty="0" smtClean="0">
                <a:solidFill>
                  <a:schemeClr val="tx1"/>
                </a:solidFill>
              </a:rPr>
              <a:t>«Летом</a:t>
            </a:r>
            <a:r>
              <a:rPr lang="ru-RU" sz="1600" b="1" i="1" dirty="0">
                <a:solidFill>
                  <a:schemeClr val="tx1"/>
                </a:solidFill>
              </a:rPr>
              <a:t>» называет грядущий век, когда для праведников будет спокойствие от бурь; для грешников же - это буря и смятение. Как, говорит Спаситель, смотря на ветви и листья смоковницы, вы ожидаете лета, так ожидайте и Моего пришествия, когда увидите предсказанные Мною признаки».</a:t>
            </a:r>
          </a:p>
        </p:txBody>
      </p:sp>
      <p:sp>
        <p:nvSpPr>
          <p:cNvPr id="5" name="Скругленный прямоугольник 4"/>
          <p:cNvSpPr/>
          <p:nvPr/>
        </p:nvSpPr>
        <p:spPr>
          <a:xfrm>
            <a:off x="2699792" y="188640"/>
            <a:ext cx="3816424" cy="3600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2400" b="1" dirty="0">
                <a:solidFill>
                  <a:schemeClr val="tx1"/>
                </a:solidFill>
              </a:rPr>
              <a:t>Пример со смоковницей</a:t>
            </a:r>
          </a:p>
        </p:txBody>
      </p:sp>
      <p:sp>
        <p:nvSpPr>
          <p:cNvPr id="17" name="Скругленный прямоугольник 16"/>
          <p:cNvSpPr/>
          <p:nvPr/>
        </p:nvSpPr>
        <p:spPr>
          <a:xfrm>
            <a:off x="179512" y="4869160"/>
            <a:ext cx="8784976" cy="79208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Тогда», говорит, то есть когда все будут беспечны, отдадутся своим занятиям, один, праведник, будет взят в сретение Господа на воздух, а другой, именно грешник, </a:t>
            </a:r>
            <a:r>
              <a:rPr lang="ru-RU" sz="1600" b="1" i="1" dirty="0" smtClean="0">
                <a:solidFill>
                  <a:schemeClr val="tx1"/>
                </a:solidFill>
              </a:rPr>
              <a:t>оставляется».</a:t>
            </a:r>
            <a:endParaRPr lang="ru-RU" sz="1600" b="1" i="1" dirty="0">
              <a:solidFill>
                <a:schemeClr val="tx1"/>
              </a:solidFill>
            </a:endParaRPr>
          </a:p>
        </p:txBody>
      </p:sp>
      <p:sp>
        <p:nvSpPr>
          <p:cNvPr id="18" name="Скругленный прямоугольник 17"/>
          <p:cNvSpPr/>
          <p:nvPr/>
        </p:nvSpPr>
        <p:spPr>
          <a:xfrm>
            <a:off x="179512" y="5805264"/>
            <a:ext cx="8784976" cy="936104"/>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«Под находящимися на поле разумеет богатых, а под мелющими в жерновах – бедных, и учит, что и из богатых, и из бедных некоторые спасаются, а некоторые </a:t>
            </a:r>
            <a:r>
              <a:rPr lang="ru-RU" sz="1600" b="1" i="1" dirty="0" smtClean="0">
                <a:solidFill>
                  <a:schemeClr val="tx1"/>
                </a:solidFill>
              </a:rPr>
              <a:t>погибают».</a:t>
            </a:r>
            <a:endParaRPr lang="ru-RU" sz="1600" b="1" i="1" dirty="0">
              <a:solidFill>
                <a:schemeClr val="tx1"/>
              </a:solidFill>
            </a:endParaRPr>
          </a:p>
        </p:txBody>
      </p:sp>
    </p:spTree>
    <p:extLst>
      <p:ext uri="{BB962C8B-B14F-4D97-AF65-F5344CB8AC3E}">
        <p14:creationId xmlns:p14="http://schemas.microsoft.com/office/powerpoint/2010/main" val="1135729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0"/>
                                        </p:tgtEl>
                                      </p:cBhvr>
                                    </p:animEffect>
                                    <p:set>
                                      <p:cBhvr>
                                        <p:cTn id="20" dur="1" fill="hold">
                                          <p:stCondLst>
                                            <p:cond delay="499"/>
                                          </p:stCondLst>
                                        </p:cTn>
                                        <p:tgtEl>
                                          <p:spTgt spid="10"/>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9"/>
                                        </p:tgtEl>
                                      </p:cBhvr>
                                    </p:animEffect>
                                    <p:set>
                                      <p:cBhvr>
                                        <p:cTn id="29" dur="1" fill="hold">
                                          <p:stCondLst>
                                            <p:cond delay="499"/>
                                          </p:stCondLst>
                                        </p:cTn>
                                        <p:tgtEl>
                                          <p:spTgt spid="9"/>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ipe(down)">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12"/>
                                        </p:tgtEl>
                                      </p:cBhvr>
                                    </p:animEffect>
                                    <p:set>
                                      <p:cBhvr>
                                        <p:cTn id="49" dur="1" fill="hold">
                                          <p:stCondLst>
                                            <p:cond delay="499"/>
                                          </p:stCondLst>
                                        </p:cTn>
                                        <p:tgtEl>
                                          <p:spTgt spid="12"/>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down)">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14"/>
                                        </p:tgtEl>
                                      </p:cBhvr>
                                    </p:animEffect>
                                    <p:set>
                                      <p:cBhvr>
                                        <p:cTn id="59" dur="1" fill="hold">
                                          <p:stCondLst>
                                            <p:cond delay="499"/>
                                          </p:stCondLst>
                                        </p:cTn>
                                        <p:tgtEl>
                                          <p:spTgt spid="14"/>
                                        </p:tgtEl>
                                        <p:attrNameLst>
                                          <p:attrName>style.visibility</p:attrName>
                                        </p:attrNameLst>
                                      </p:cBhvr>
                                      <p:to>
                                        <p:strVal val="hidden"/>
                                      </p:to>
                                    </p:set>
                                  </p:childTnLst>
                                </p:cTn>
                              </p:par>
                            </p:childTnLst>
                          </p:cTn>
                        </p:par>
                        <p:par>
                          <p:cTn id="60" fill="hold">
                            <p:stCondLst>
                              <p:cond delay="500"/>
                            </p:stCondLst>
                            <p:childTnLst>
                              <p:par>
                                <p:cTn id="61" presetID="22" presetClass="entr" presetSubtype="4" fill="hold" grpId="0" nodeType="after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down)">
                                      <p:cBhvr>
                                        <p:cTn id="63" dur="500"/>
                                        <p:tgtEl>
                                          <p:spTgt spid="15"/>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15"/>
                                        </p:tgtEl>
                                      </p:cBhvr>
                                    </p:animEffect>
                                    <p:set>
                                      <p:cBhvr>
                                        <p:cTn id="68" dur="1" fill="hold">
                                          <p:stCondLst>
                                            <p:cond delay="499"/>
                                          </p:stCondLst>
                                        </p:cTn>
                                        <p:tgtEl>
                                          <p:spTgt spid="15"/>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wipe(down)">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6"/>
                                        </p:tgtEl>
                                      </p:cBhvr>
                                    </p:animEffect>
                                    <p:set>
                                      <p:cBhvr>
                                        <p:cTn id="77" dur="1" fill="hold">
                                          <p:stCondLst>
                                            <p:cond delay="499"/>
                                          </p:stCondLst>
                                        </p:cTn>
                                        <p:tgtEl>
                                          <p:spTgt spid="16"/>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wipe(down)">
                                      <p:cBhvr>
                                        <p:cTn id="82" dur="500"/>
                                        <p:tgtEl>
                                          <p:spTgt spid="17"/>
                                        </p:tgtEl>
                                      </p:cBhvr>
                                    </p:animEffect>
                                  </p:childTnLst>
                                </p:cTn>
                              </p:par>
                            </p:childTnLst>
                          </p:cTn>
                        </p:par>
                        <p:par>
                          <p:cTn id="83" fill="hold">
                            <p:stCondLst>
                              <p:cond delay="500"/>
                            </p:stCondLst>
                            <p:childTnLst>
                              <p:par>
                                <p:cTn id="84" presetID="22" presetClass="entr" presetSubtype="4" fill="hold" grpId="0" nodeType="afterEffect">
                                  <p:stCondLst>
                                    <p:cond delay="1000"/>
                                  </p:stCondLst>
                                  <p:childTnLst>
                                    <p:set>
                                      <p:cBhvr>
                                        <p:cTn id="85" dur="1" fill="hold">
                                          <p:stCondLst>
                                            <p:cond delay="0"/>
                                          </p:stCondLst>
                                        </p:cTn>
                                        <p:tgtEl>
                                          <p:spTgt spid="18"/>
                                        </p:tgtEl>
                                        <p:attrNameLst>
                                          <p:attrName>style.visibility</p:attrName>
                                        </p:attrNameLst>
                                      </p:cBhvr>
                                      <p:to>
                                        <p:strVal val="visible"/>
                                      </p:to>
                                    </p:set>
                                    <p:animEffect transition="in" filter="wipe(down)">
                                      <p:cBhvr>
                                        <p:cTn id="86" dur="500"/>
                                        <p:tgtEl>
                                          <p:spTgt spid="18"/>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500"/>
                                        <p:tgtEl>
                                          <p:spTgt spid="17"/>
                                        </p:tgtEl>
                                      </p:cBhvr>
                                    </p:animEffect>
                                    <p:set>
                                      <p:cBhvr>
                                        <p:cTn id="91" dur="1" fill="hold">
                                          <p:stCondLst>
                                            <p:cond delay="499"/>
                                          </p:stCondLst>
                                        </p:cTn>
                                        <p:tgtEl>
                                          <p:spTgt spid="17"/>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18"/>
                                        </p:tgtEl>
                                      </p:cBhvr>
                                    </p:animEffect>
                                    <p:set>
                                      <p:cBhvr>
                                        <p:cTn id="94"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5" grpId="0" animBg="1"/>
      <p:bldP spid="15" grpId="1" animBg="1"/>
      <p:bldP spid="14" grpId="0" animBg="1"/>
      <p:bldP spid="14" grpId="1" animBg="1"/>
      <p:bldP spid="12" grpId="0" animBg="1"/>
      <p:bldP spid="12" grpId="1" animBg="1"/>
      <p:bldP spid="11" grpId="0" animBg="1"/>
      <p:bldP spid="11" grpId="1" animBg="1"/>
      <p:bldP spid="9" grpId="0" animBg="1"/>
      <p:bldP spid="9" grpId="1" animBg="1"/>
      <p:bldP spid="10" grpId="0" animBg="1"/>
      <p:bldP spid="10" grpId="1" animBg="1"/>
      <p:bldP spid="5" grpId="0" animBg="1"/>
      <p:bldP spid="17" grpId="0" animBg="1"/>
      <p:bldP spid="17" grpId="1" animBg="1"/>
      <p:bldP spid="18" grpId="0" animBg="1"/>
      <p:bldP spid="18"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424336845"/>
              </p:ext>
            </p:extLst>
          </p:nvPr>
        </p:nvGraphicFramePr>
        <p:xfrm>
          <a:off x="457200" y="1124744"/>
          <a:ext cx="8229600" cy="2865120"/>
        </p:xfrm>
        <a:graphic>
          <a:graphicData uri="http://schemas.openxmlformats.org/drawingml/2006/table">
            <a:tbl>
              <a:tblPr firstRow="1" bandRow="1">
                <a:tableStyleId>{5C22544A-7EE6-4342-B048-85BDC9FD1C3A}</a:tableStyleId>
              </a:tblPr>
              <a:tblGrid>
                <a:gridCol w="8229600"/>
              </a:tblGrid>
              <a:tr h="324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Мф. 24, 45-51</a:t>
                      </a:r>
                    </a:p>
                  </a:txBody>
                  <a:tcPr/>
                </a:tc>
              </a:tr>
              <a:tr h="370840">
                <a:tc>
                  <a:txBody>
                    <a:bodyPr/>
                    <a:lstStyle/>
                    <a:p>
                      <a:r>
                        <a:rPr lang="ru-RU" sz="1600" b="1" dirty="0" smtClean="0"/>
                        <a:t>45. Кто же верный и благоразумный раб, которого господин его поставил над слугами своими, чтобы давать им пищу во время? </a:t>
                      </a:r>
                    </a:p>
                    <a:p>
                      <a:r>
                        <a:rPr lang="ru-RU" sz="1600" b="1" dirty="0" smtClean="0"/>
                        <a:t>46. Блажен тот раб, которого господин его, придя, найдет поступающим так; </a:t>
                      </a:r>
                    </a:p>
                    <a:p>
                      <a:r>
                        <a:rPr lang="ru-RU" sz="1600" b="1" dirty="0" smtClean="0"/>
                        <a:t>47. истинно говорю вам, что над всем имением своим поставит его. </a:t>
                      </a:r>
                    </a:p>
                    <a:p>
                      <a:r>
                        <a:rPr lang="ru-RU" sz="1600" b="1" dirty="0" smtClean="0"/>
                        <a:t>48. Если же раб тот, будучи зол, скажет в сердце своем: не скоро придет господин мой, </a:t>
                      </a:r>
                    </a:p>
                    <a:p>
                      <a:r>
                        <a:rPr lang="ru-RU" sz="1600" b="1" dirty="0" smtClean="0"/>
                        <a:t>49. и начнет бить товарищей своих и есть и пить с пьяницами, — </a:t>
                      </a:r>
                    </a:p>
                    <a:p>
                      <a:r>
                        <a:rPr lang="ru-RU" sz="1600" b="1" dirty="0" smtClean="0"/>
                        <a:t>50. то придет господин раба того в день, в который он не ожидает, и в час, в который не думает, </a:t>
                      </a:r>
                    </a:p>
                    <a:p>
                      <a:r>
                        <a:rPr lang="ru-RU" sz="1600" b="1" dirty="0" smtClean="0"/>
                        <a:t>51. и рассечет его, и подвергнет его одной участи с лицемерами; там будет плач и скрежет зубов. </a:t>
                      </a:r>
                    </a:p>
                  </a:txBody>
                  <a:tcPr/>
                </a:tc>
              </a:tr>
            </a:tbl>
          </a:graphicData>
        </a:graphic>
      </p:graphicFrame>
      <p:sp>
        <p:nvSpPr>
          <p:cNvPr id="4" name="Скругленный прямоугольник 3"/>
          <p:cNvSpPr/>
          <p:nvPr/>
        </p:nvSpPr>
        <p:spPr>
          <a:xfrm>
            <a:off x="2195736" y="260648"/>
            <a:ext cx="4752528" cy="3600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ru-RU" sz="2400" b="1" dirty="0">
                <a:solidFill>
                  <a:schemeClr val="tx1"/>
                </a:solidFill>
              </a:rPr>
              <a:t>Притча о рабе благоразумном</a:t>
            </a:r>
          </a:p>
        </p:txBody>
      </p:sp>
      <p:sp>
        <p:nvSpPr>
          <p:cNvPr id="6" name="Скругленный прямоугольник 5"/>
          <p:cNvSpPr/>
          <p:nvPr/>
        </p:nvSpPr>
        <p:spPr>
          <a:xfrm>
            <a:off x="431540" y="4221088"/>
            <a:ext cx="8280920"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«От всякого управителя требуются два качества: верность и благоразумие. Если раб - управитель </a:t>
            </a:r>
            <a:r>
              <a:rPr lang="ru-RU" sz="1600" b="1" i="1" dirty="0" smtClean="0">
                <a:solidFill>
                  <a:schemeClr val="tx1"/>
                </a:solidFill>
              </a:rPr>
              <a:t>верен</a:t>
            </a:r>
            <a:r>
              <a:rPr lang="ru-RU" sz="1600" b="1" i="1" dirty="0">
                <a:solidFill>
                  <a:schemeClr val="tx1"/>
                </a:solidFill>
              </a:rPr>
              <a:t>, то есть сам ничего не похищает, но не благоразумен и даром теряет имение, то он бесполезен. Равно, если он благоразумен, но сам крадет, он недостоин. Но кто окажется тогда и верным, и благоразумным, тот получит нечто высшее, - именно Царство </a:t>
            </a:r>
            <a:r>
              <a:rPr lang="ru-RU" sz="1600" b="1" i="1" dirty="0" smtClean="0">
                <a:solidFill>
                  <a:schemeClr val="tx1"/>
                </a:solidFill>
              </a:rPr>
              <a:t>Небесное».</a:t>
            </a:r>
            <a:endParaRPr lang="ru-RU" sz="1600" b="1" i="1" dirty="0">
              <a:solidFill>
                <a:schemeClr val="tx1"/>
              </a:solidFill>
            </a:endParaRPr>
          </a:p>
        </p:txBody>
      </p:sp>
      <p:sp>
        <p:nvSpPr>
          <p:cNvPr id="7" name="Скругленный прямоугольник 6"/>
          <p:cNvSpPr/>
          <p:nvPr/>
        </p:nvSpPr>
        <p:spPr>
          <a:xfrm>
            <a:off x="431540" y="4293096"/>
            <a:ext cx="8280920" cy="172819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«Христианское сознание и евангельская совесть приказывают: в любой момент надо быть готовым ко встрече с Господом Христом. Как же можно всегда быть готовым? При помощи евангельских подвигов, при помощи святых добродетелей евангельских: молитвы, поста, милосердия, любви, смирения, кротости, терпения и остальных. Каждая из них держит душу бдительной по отношению к Богу, и готовит ее к достойной встрече с Ним.».</a:t>
            </a:r>
          </a:p>
        </p:txBody>
      </p:sp>
    </p:spTree>
    <p:extLst>
      <p:ext uri="{BB962C8B-B14F-4D97-AF65-F5344CB8AC3E}">
        <p14:creationId xmlns:p14="http://schemas.microsoft.com/office/powerpoint/2010/main" val="309390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7"/>
                                        </p:tgtEl>
                                      </p:cBhvr>
                                    </p:animEffect>
                                    <p:set>
                                      <p:cBhvr>
                                        <p:cTn id="29"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07518688"/>
              </p:ext>
            </p:extLst>
          </p:nvPr>
        </p:nvGraphicFramePr>
        <p:xfrm>
          <a:off x="251520" y="908720"/>
          <a:ext cx="8640960" cy="4017600"/>
        </p:xfrm>
        <a:graphic>
          <a:graphicData uri="http://schemas.openxmlformats.org/drawingml/2006/table">
            <a:tbl>
              <a:tblPr firstRow="1" bandRow="1">
                <a:tableStyleId>{5C22544A-7EE6-4342-B048-85BDC9FD1C3A}</a:tableStyleId>
              </a:tblPr>
              <a:tblGrid>
                <a:gridCol w="2448272"/>
                <a:gridCol w="3384376"/>
                <a:gridCol w="2808312"/>
              </a:tblGrid>
              <a:tr h="324000">
                <a:tc>
                  <a:txBody>
                    <a:bodyPr/>
                    <a:lstStyle/>
                    <a:p>
                      <a:pPr algn="ctr"/>
                      <a:r>
                        <a:rPr lang="ru-RU" sz="1600" dirty="0" smtClean="0">
                          <a:solidFill>
                            <a:schemeClr val="tx1"/>
                          </a:solidFill>
                        </a:rPr>
                        <a:t>Мф. 24, 42-44</a:t>
                      </a:r>
                      <a:endParaRPr lang="ru-RU" sz="1600"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Мк</a:t>
                      </a:r>
                      <a:r>
                        <a:rPr lang="ru-RU" sz="1600" b="1" dirty="0" smtClean="0">
                          <a:solidFill>
                            <a:schemeClr val="tx1"/>
                          </a:solidFill>
                        </a:rPr>
                        <a:t>. 13, 32-37</a:t>
                      </a:r>
                      <a:endParaRPr lang="ru-RU" sz="1600" dirty="0" smtClean="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21, 34-38</a:t>
                      </a:r>
                      <a:endParaRPr lang="ru-RU" sz="1600" dirty="0">
                        <a:solidFill>
                          <a:schemeClr val="tx1"/>
                        </a:solidFill>
                      </a:endParaRPr>
                    </a:p>
                  </a:txBody>
                  <a:tcPr marL="18000" marR="18000" marT="18000" marB="18000"/>
                </a:tc>
              </a:tr>
              <a:tr h="370840">
                <a:tc>
                  <a:txBody>
                    <a:bodyPr/>
                    <a:lstStyle/>
                    <a:p>
                      <a:r>
                        <a:rPr lang="ru-RU" sz="1600" b="1" dirty="0" smtClean="0"/>
                        <a:t>42. Итак бодрствуйте, потому что не знаете, в который час Господь ваш </a:t>
                      </a:r>
                      <a:r>
                        <a:rPr lang="ru-RU" sz="1600" b="1" dirty="0" err="1" smtClean="0"/>
                        <a:t>приидет</a:t>
                      </a:r>
                      <a:r>
                        <a:rPr lang="ru-RU" sz="1600" b="1" dirty="0" smtClean="0"/>
                        <a:t>. </a:t>
                      </a:r>
                    </a:p>
                    <a:p>
                      <a:r>
                        <a:rPr lang="ru-RU" sz="1600" b="1" dirty="0" smtClean="0"/>
                        <a:t>43. Но это вы знаете, что, если бы ведал хозяин дома, в какую стражу придет вор, то бодрствовал бы и не дал бы подкопать дома своего. </a:t>
                      </a:r>
                    </a:p>
                    <a:p>
                      <a:r>
                        <a:rPr lang="ru-RU" sz="1600" b="1" dirty="0" smtClean="0"/>
                        <a:t>44. Потому и вы будьте готовы, ибо в который час не думаете, </a:t>
                      </a:r>
                      <a:r>
                        <a:rPr lang="ru-RU" sz="1600" b="1" dirty="0" err="1" smtClean="0"/>
                        <a:t>приидет</a:t>
                      </a:r>
                      <a:r>
                        <a:rPr lang="ru-RU" sz="1600" b="1" dirty="0" smtClean="0"/>
                        <a:t> Сын Человеческий. </a:t>
                      </a:r>
                    </a:p>
                  </a:txBody>
                  <a:tcPr marL="18000" marR="18000" marT="18000" marB="18000"/>
                </a:tc>
                <a:tc>
                  <a:txBody>
                    <a:bodyPr/>
                    <a:lstStyle/>
                    <a:p>
                      <a:r>
                        <a:rPr lang="ru-RU" sz="1600" b="1" dirty="0" smtClean="0"/>
                        <a:t>33. Смотрите, бодрствуйте, молитесь, ибо не знаете, когда наступит это время. </a:t>
                      </a:r>
                    </a:p>
                    <a:p>
                      <a:r>
                        <a:rPr lang="ru-RU" sz="1600" b="1" dirty="0" smtClean="0"/>
                        <a:t>34. Подобно как бы кто, отходя в путь и оставляя дом свой, дал слугам своим власть и каждому свое дело, и приказал привратнику бодрствовать. </a:t>
                      </a:r>
                    </a:p>
                    <a:p>
                      <a:r>
                        <a:rPr lang="ru-RU" sz="1600" b="1" dirty="0" smtClean="0"/>
                        <a:t>35. Итак бодрствуйте, ибо не знаете, когда придет хозяин дома: вечером, или в полночь, или в пение </a:t>
                      </a:r>
                      <a:r>
                        <a:rPr lang="ru-RU" sz="1600" b="1" dirty="0" smtClean="0">
                          <a:solidFill>
                            <a:schemeClr val="tx1"/>
                          </a:solidFill>
                        </a:rPr>
                        <a:t>петухов</a:t>
                      </a:r>
                      <a:r>
                        <a:rPr lang="ru-RU" sz="1600" b="1" dirty="0" smtClean="0"/>
                        <a:t>, или поутру; </a:t>
                      </a:r>
                    </a:p>
                    <a:p>
                      <a:r>
                        <a:rPr lang="ru-RU" sz="1600" b="1" dirty="0" smtClean="0"/>
                        <a:t>36. чтобы, придя внезапно, не нашел вас спящими. </a:t>
                      </a:r>
                    </a:p>
                    <a:p>
                      <a:r>
                        <a:rPr lang="ru-RU" sz="1600" b="1" dirty="0" smtClean="0"/>
                        <a:t>37. А что вам говорю, говорю всем: бодрствуйте. </a:t>
                      </a:r>
                    </a:p>
                  </a:txBody>
                  <a:tcPr marL="18000" marR="18000" marT="18000" marB="18000"/>
                </a:tc>
                <a:tc>
                  <a:txBody>
                    <a:bodyPr/>
                    <a:lstStyle/>
                    <a:p>
                      <a:r>
                        <a:rPr lang="ru-RU" sz="1600" b="1" dirty="0" smtClean="0"/>
                        <a:t>34. Смотрите же за собою, чтобы сердца ваши не отягчались </a:t>
                      </a:r>
                      <a:r>
                        <a:rPr lang="ru-RU" sz="1600" b="1" dirty="0" err="1" smtClean="0"/>
                        <a:t>объядением</a:t>
                      </a:r>
                      <a:r>
                        <a:rPr lang="ru-RU" sz="1600" b="1" dirty="0" smtClean="0"/>
                        <a:t> и пьянством и заботами житейскими, и чтобы день тот не постиг вас внезапно, </a:t>
                      </a:r>
                    </a:p>
                    <a:p>
                      <a:r>
                        <a:rPr lang="ru-RU" sz="1600" b="1" dirty="0" smtClean="0"/>
                        <a:t>35. ибо он, как сеть, найдет на всех живущих по всему лицу земному; </a:t>
                      </a:r>
                    </a:p>
                    <a:p>
                      <a:r>
                        <a:rPr lang="ru-RU" sz="1600" b="1" dirty="0" smtClean="0"/>
                        <a:t>36. итак </a:t>
                      </a:r>
                      <a:r>
                        <a:rPr lang="ru-RU" sz="1600" b="1" dirty="0" smtClean="0">
                          <a:solidFill>
                            <a:schemeClr val="tx2"/>
                          </a:solidFill>
                        </a:rPr>
                        <a:t>бодрствуйте на всякое время и молитесь</a:t>
                      </a:r>
                      <a:r>
                        <a:rPr lang="ru-RU" sz="1600" b="1" dirty="0" smtClean="0"/>
                        <a:t>, да сподобитесь избежать всех сих будущих бедствий и предстать пред Сына Человеческого.</a:t>
                      </a:r>
                    </a:p>
                    <a:p>
                      <a:endParaRPr lang="ru-RU" sz="1600" b="1" dirty="0"/>
                    </a:p>
                  </a:txBody>
                  <a:tcPr marL="18000" marR="18000" marT="18000" marB="18000"/>
                </a:tc>
              </a:tr>
            </a:tbl>
          </a:graphicData>
        </a:graphic>
      </p:graphicFrame>
      <p:sp>
        <p:nvSpPr>
          <p:cNvPr id="5" name="Скругленный прямоугольник 4"/>
          <p:cNvSpPr/>
          <p:nvPr/>
        </p:nvSpPr>
        <p:spPr>
          <a:xfrm>
            <a:off x="2339752" y="260648"/>
            <a:ext cx="4464496" cy="36004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Призыв к бодрствованию</a:t>
            </a:r>
            <a:endParaRPr lang="ru-RU" sz="2400" b="1" dirty="0">
              <a:solidFill>
                <a:schemeClr val="tx1"/>
              </a:solidFill>
            </a:endParaRPr>
          </a:p>
        </p:txBody>
      </p:sp>
      <p:sp>
        <p:nvSpPr>
          <p:cNvPr id="6" name="Скругленный прямоугольник 5"/>
          <p:cNvSpPr/>
          <p:nvPr/>
        </p:nvSpPr>
        <p:spPr>
          <a:xfrm>
            <a:off x="251520" y="5013176"/>
            <a:ext cx="8640960" cy="172819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заповедует бодрствовать и готовиться, то есть обогащаться добрыми делами, чтобы, когда придет Господь, мы могли представить Ему, что Ему угодно. </a:t>
            </a:r>
            <a:r>
              <a:rPr lang="ru-RU" sz="1600" b="1" i="1" dirty="0" smtClean="0">
                <a:solidFill>
                  <a:schemeClr val="tx1"/>
                </a:solidFill>
              </a:rPr>
              <a:t>Под </a:t>
            </a:r>
            <a:r>
              <a:rPr lang="ru-RU" sz="1600" b="1" i="1" dirty="0">
                <a:solidFill>
                  <a:schemeClr val="tx1"/>
                </a:solidFill>
              </a:rPr>
              <a:t>вором разумеется конец и смерть каждого. Как незаметно, говорит, приходит вор, так неожиданно будет Мое пришествие: не будьте же беспечны, но бодрствуйте. Если бы мы знали, когда наступит наша кончина, то мы бы только в тот день постарались угождать Богу. А теперь, так как не знаем, то всегда бодрствуем для дел </a:t>
            </a:r>
            <a:r>
              <a:rPr lang="ru-RU" sz="1600" b="1" i="1" dirty="0" smtClean="0">
                <a:solidFill>
                  <a:schemeClr val="tx1"/>
                </a:solidFill>
              </a:rPr>
              <a:t>добродетели».</a:t>
            </a:r>
            <a:endParaRPr lang="ru-RU" sz="1600" b="1" i="1" dirty="0">
              <a:solidFill>
                <a:schemeClr val="tx1"/>
              </a:solidFill>
            </a:endParaRPr>
          </a:p>
        </p:txBody>
      </p:sp>
      <p:sp>
        <p:nvSpPr>
          <p:cNvPr id="7" name="Скругленный прямоугольник 6"/>
          <p:cNvSpPr/>
          <p:nvPr/>
        </p:nvSpPr>
        <p:spPr>
          <a:xfrm>
            <a:off x="251520" y="3933056"/>
            <a:ext cx="8640960" cy="1800200"/>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«Притом и для пользы нашей Бог скрыл кончину жизни как общей, так и каждого из нас в частности, дабы мы, при неизвестности сей кончины, непрестанно подвизались, ожидая ее и страшась, как бы она не застала нас </a:t>
            </a:r>
            <a:r>
              <a:rPr lang="ru-RU" sz="1600" b="1" i="1" dirty="0" smtClean="0">
                <a:solidFill>
                  <a:schemeClr val="tx1"/>
                </a:solidFill>
              </a:rPr>
              <a:t>неготовых... Вечером </a:t>
            </a:r>
            <a:r>
              <a:rPr lang="ru-RU" sz="1600" b="1" i="1" dirty="0">
                <a:solidFill>
                  <a:schemeClr val="tx1"/>
                </a:solidFill>
              </a:rPr>
              <a:t>настает конец, когда кто умрет состарившись; в полночь, - когда кто достигнет средины века; в пении петухов, - когда начинает раскрываться в нас рассудок, ибо петух означает рассудок, пробуждающий нас от сна </a:t>
            </a:r>
            <a:r>
              <a:rPr lang="ru-RU" sz="1600" b="1" i="1" dirty="0" smtClean="0">
                <a:solidFill>
                  <a:schemeClr val="tx1"/>
                </a:solidFill>
              </a:rPr>
              <a:t>бессознательности. </a:t>
            </a:r>
            <a:r>
              <a:rPr lang="ru-RU" sz="1600" b="1" i="1" dirty="0">
                <a:solidFill>
                  <a:schemeClr val="tx1"/>
                </a:solidFill>
              </a:rPr>
              <a:t>Наконец, утро означает совершенно детский возраст. Итак, всем нужно помышлять о конце </a:t>
            </a:r>
            <a:r>
              <a:rPr lang="ru-RU" sz="1600" b="1" i="1" dirty="0" smtClean="0">
                <a:solidFill>
                  <a:schemeClr val="tx1"/>
                </a:solidFill>
              </a:rPr>
              <a:t>жизни».</a:t>
            </a:r>
            <a:endParaRPr lang="ru-RU" sz="1600" b="1" i="1" dirty="0">
              <a:solidFill>
                <a:schemeClr val="tx1"/>
              </a:solidFill>
            </a:endParaRPr>
          </a:p>
        </p:txBody>
      </p:sp>
    </p:spTree>
    <p:extLst>
      <p:ext uri="{BB962C8B-B14F-4D97-AF65-F5344CB8AC3E}">
        <p14:creationId xmlns:p14="http://schemas.microsoft.com/office/powerpoint/2010/main" val="2490641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7" grpId="0" animBg="1"/>
      <p:bldP spid="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985383070"/>
              </p:ext>
            </p:extLst>
          </p:nvPr>
        </p:nvGraphicFramePr>
        <p:xfrm>
          <a:off x="457200" y="908720"/>
          <a:ext cx="8229600" cy="4815840"/>
        </p:xfrm>
        <a:graphic>
          <a:graphicData uri="http://schemas.openxmlformats.org/drawingml/2006/table">
            <a:tbl>
              <a:tblPr firstRow="1" bandRow="1">
                <a:tableStyleId>{F5AB1C69-6EDB-4FF4-983F-18BD219EF322}</a:tableStyleId>
              </a:tblPr>
              <a:tblGrid>
                <a:gridCol w="8229600"/>
              </a:tblGrid>
              <a:tr h="324000">
                <a:tc>
                  <a:txBody>
                    <a:bodyPr/>
                    <a:lstStyle/>
                    <a:p>
                      <a:pPr algn="ctr"/>
                      <a:r>
                        <a:rPr lang="ru-RU" sz="1600" b="1" dirty="0" smtClean="0">
                          <a:solidFill>
                            <a:schemeClr val="tx1"/>
                          </a:solidFill>
                        </a:rPr>
                        <a:t>Мф.</a:t>
                      </a:r>
                      <a:r>
                        <a:rPr lang="ru-RU" sz="1600" b="1" baseline="0" dirty="0" smtClean="0">
                          <a:solidFill>
                            <a:schemeClr val="tx1"/>
                          </a:solidFill>
                        </a:rPr>
                        <a:t> </a:t>
                      </a:r>
                      <a:r>
                        <a:rPr lang="ru-RU" sz="1600" b="1" dirty="0" smtClean="0">
                          <a:solidFill>
                            <a:schemeClr val="tx1"/>
                          </a:solidFill>
                        </a:rPr>
                        <a:t>25,</a:t>
                      </a:r>
                      <a:r>
                        <a:rPr lang="ru-RU" sz="1600" b="1" baseline="0" dirty="0" smtClean="0">
                          <a:solidFill>
                            <a:schemeClr val="tx1"/>
                          </a:solidFill>
                        </a:rPr>
                        <a:t> </a:t>
                      </a:r>
                      <a:r>
                        <a:rPr lang="ru-RU" sz="1600" b="1" dirty="0" smtClean="0">
                          <a:solidFill>
                            <a:schemeClr val="tx1"/>
                          </a:solidFill>
                        </a:rPr>
                        <a:t>1-13</a:t>
                      </a:r>
                      <a:endParaRPr lang="ru-RU" sz="1600" b="1" dirty="0">
                        <a:solidFill>
                          <a:schemeClr val="tx1"/>
                        </a:solidFill>
                      </a:endParaRPr>
                    </a:p>
                  </a:txBody>
                  <a:tcPr/>
                </a:tc>
              </a:tr>
              <a:tr h="370840">
                <a:tc>
                  <a:txBody>
                    <a:bodyPr/>
                    <a:lstStyle/>
                    <a:p>
                      <a:r>
                        <a:rPr lang="ru-RU" sz="1600" b="1" dirty="0" smtClean="0">
                          <a:solidFill>
                            <a:schemeClr val="tx1"/>
                          </a:solidFill>
                        </a:rPr>
                        <a:t>1. Тогда подобно будет Царство Небесное десяти девам, которые, взяв светильники свои, вышли навстречу жениху. </a:t>
                      </a:r>
                    </a:p>
                    <a:p>
                      <a:r>
                        <a:rPr lang="ru-RU" sz="1600" b="1" dirty="0" smtClean="0">
                          <a:solidFill>
                            <a:schemeClr val="tx1"/>
                          </a:solidFill>
                        </a:rPr>
                        <a:t>2. Из них пять было мудрых и пять неразумных. </a:t>
                      </a:r>
                    </a:p>
                    <a:p>
                      <a:r>
                        <a:rPr lang="ru-RU" sz="1600" b="1" dirty="0" smtClean="0">
                          <a:solidFill>
                            <a:schemeClr val="tx1"/>
                          </a:solidFill>
                        </a:rPr>
                        <a:t>3. Неразумные, взяв светильники свои, не взяли с собою масла. </a:t>
                      </a:r>
                    </a:p>
                    <a:p>
                      <a:r>
                        <a:rPr lang="ru-RU" sz="1600" b="1" dirty="0" smtClean="0">
                          <a:solidFill>
                            <a:schemeClr val="tx1"/>
                          </a:solidFill>
                        </a:rPr>
                        <a:t>4. Мудрые же, вместе со светильниками своими, взяли масла в сосудах своих. </a:t>
                      </a:r>
                    </a:p>
                    <a:p>
                      <a:r>
                        <a:rPr lang="ru-RU" sz="1600" b="1" dirty="0" smtClean="0">
                          <a:solidFill>
                            <a:schemeClr val="tx1"/>
                          </a:solidFill>
                        </a:rPr>
                        <a:t>5. И как жених замедлил, то задремали все и уснули. </a:t>
                      </a:r>
                    </a:p>
                    <a:p>
                      <a:r>
                        <a:rPr lang="ru-RU" sz="1600" b="1" dirty="0" smtClean="0">
                          <a:solidFill>
                            <a:schemeClr val="tx1"/>
                          </a:solidFill>
                        </a:rPr>
                        <a:t>6. Но в полночь раздался крик: вот, жених идет, выходите навстречу ему. </a:t>
                      </a:r>
                    </a:p>
                    <a:p>
                      <a:r>
                        <a:rPr lang="ru-RU" sz="1600" b="1" dirty="0" smtClean="0">
                          <a:solidFill>
                            <a:schemeClr val="tx1"/>
                          </a:solidFill>
                        </a:rPr>
                        <a:t>7. Тогда встали все девы те и поправили светильники свои. </a:t>
                      </a:r>
                    </a:p>
                    <a:p>
                      <a:r>
                        <a:rPr lang="ru-RU" sz="1600" b="1" dirty="0" smtClean="0">
                          <a:solidFill>
                            <a:schemeClr val="tx1"/>
                          </a:solidFill>
                        </a:rPr>
                        <a:t>8. Неразумные же сказали мудрым: дайте нам вашего масла, потому что светильники наши гаснут. </a:t>
                      </a:r>
                    </a:p>
                    <a:p>
                      <a:r>
                        <a:rPr lang="ru-RU" sz="1600" b="1" dirty="0" smtClean="0">
                          <a:solidFill>
                            <a:schemeClr val="tx1"/>
                          </a:solidFill>
                        </a:rPr>
                        <a:t>9. А мудрые отвечали: чтобы не случилось недостатка и у нас и у вас, пойдите лучше к продающим и купите себе. </a:t>
                      </a:r>
                    </a:p>
                    <a:p>
                      <a:r>
                        <a:rPr lang="ru-RU" sz="1600" b="1" dirty="0" smtClean="0">
                          <a:solidFill>
                            <a:schemeClr val="tx1"/>
                          </a:solidFill>
                        </a:rPr>
                        <a:t>10. Когда же пошли они покупать, пришел жених, и готовые вошли с ним на брачный пир, и двери затворились; </a:t>
                      </a:r>
                    </a:p>
                    <a:p>
                      <a:r>
                        <a:rPr lang="ru-RU" sz="1600" b="1" dirty="0" smtClean="0">
                          <a:solidFill>
                            <a:schemeClr val="tx1"/>
                          </a:solidFill>
                        </a:rPr>
                        <a:t>11. после приходят и прочие девы, и говорят: Господи! Господи! отвори нам. </a:t>
                      </a:r>
                    </a:p>
                    <a:p>
                      <a:r>
                        <a:rPr lang="ru-RU" sz="1600" b="1" dirty="0" smtClean="0">
                          <a:solidFill>
                            <a:schemeClr val="tx1"/>
                          </a:solidFill>
                        </a:rPr>
                        <a:t>12. Он же сказал им в ответ: истинно говорю вам: не знаю вас. </a:t>
                      </a:r>
                    </a:p>
                    <a:p>
                      <a:r>
                        <a:rPr lang="ru-RU" sz="1600" b="1" dirty="0" smtClean="0">
                          <a:solidFill>
                            <a:schemeClr val="tx1"/>
                          </a:solidFill>
                        </a:rPr>
                        <a:t>13. Итак, бодрствуйте, потому что не знаете ни дня, ни часа, в который </a:t>
                      </a:r>
                      <a:r>
                        <a:rPr lang="ru-RU" sz="1600" b="1" dirty="0" err="1" smtClean="0">
                          <a:solidFill>
                            <a:schemeClr val="tx1"/>
                          </a:solidFill>
                        </a:rPr>
                        <a:t>приидет</a:t>
                      </a:r>
                      <a:r>
                        <a:rPr lang="ru-RU" sz="1600" b="1" dirty="0" smtClean="0">
                          <a:solidFill>
                            <a:schemeClr val="tx1"/>
                          </a:solidFill>
                        </a:rPr>
                        <a:t> Сын Человеческий.</a:t>
                      </a:r>
                      <a:endParaRPr lang="ru-RU" sz="1600" b="1" dirty="0">
                        <a:solidFill>
                          <a:schemeClr val="tx1"/>
                        </a:solidFill>
                      </a:endParaRPr>
                    </a:p>
                  </a:txBody>
                  <a:tcPr/>
                </a:tc>
              </a:tr>
            </a:tbl>
          </a:graphicData>
        </a:graphic>
      </p:graphicFrame>
      <p:sp>
        <p:nvSpPr>
          <p:cNvPr id="15" name="Скругленный прямоугольник 14"/>
          <p:cNvSpPr/>
          <p:nvPr/>
        </p:nvSpPr>
        <p:spPr>
          <a:xfrm>
            <a:off x="539552" y="4221088"/>
            <a:ext cx="8136904" cy="1296144"/>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«Девы действительно неразумны уже потому, что искали елея, когда уж не время было получать его. Мудрые говорят: «как бы не случилось недостатка и у нас, и у вас », это значит: добродетелей ближнего едва достаточно для оправдания его самого, а для меня они бесполезны. Каждый может получить оправдание только от своих дел, а не от дел </a:t>
            </a:r>
            <a:r>
              <a:rPr lang="ru-RU" sz="1600" b="1" i="1" dirty="0" smtClean="0">
                <a:solidFill>
                  <a:schemeClr val="tx1"/>
                </a:solidFill>
              </a:rPr>
              <a:t>другого».</a:t>
            </a:r>
            <a:endParaRPr lang="ru-RU" sz="1600" b="1" i="1" dirty="0">
              <a:solidFill>
                <a:schemeClr val="tx1"/>
              </a:solidFill>
            </a:endParaRPr>
          </a:p>
        </p:txBody>
      </p:sp>
      <p:sp>
        <p:nvSpPr>
          <p:cNvPr id="13" name="Скругленный прямоугольник 12"/>
          <p:cNvSpPr/>
          <p:nvPr/>
        </p:nvSpPr>
        <p:spPr>
          <a:xfrm>
            <a:off x="539552" y="3306688"/>
            <a:ext cx="8136904" cy="554360"/>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«Светильники - наши души. Особенно ум каждого - светильник: он горит тогда, когда имеет елей добрых дел и милостыню.».</a:t>
            </a:r>
          </a:p>
        </p:txBody>
      </p:sp>
      <p:sp>
        <p:nvSpPr>
          <p:cNvPr id="14" name="Скругленный прямоугольник 13"/>
          <p:cNvSpPr/>
          <p:nvPr/>
        </p:nvSpPr>
        <p:spPr>
          <a:xfrm>
            <a:off x="539552" y="4005064"/>
            <a:ext cx="8136904" cy="864096"/>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«И - тогда встали все девы те, и украсили светильники </a:t>
            </a:r>
            <a:r>
              <a:rPr lang="ru-RU" sz="1600" b="1" i="1" dirty="0" smtClean="0">
                <a:solidFill>
                  <a:schemeClr val="tx1"/>
                </a:solidFill>
              </a:rPr>
              <a:t>свои, </a:t>
            </a:r>
            <a:r>
              <a:rPr lang="ru-RU" sz="1600" b="1" i="1" dirty="0">
                <a:solidFill>
                  <a:schemeClr val="tx1"/>
                </a:solidFill>
              </a:rPr>
              <a:t>т.е. все воскресли из мертвых, души их соединились с своими телами, пробудившимися от сна </a:t>
            </a:r>
            <a:r>
              <a:rPr lang="ru-RU" sz="1600" b="1" i="1" dirty="0" smtClean="0">
                <a:solidFill>
                  <a:schemeClr val="tx1"/>
                </a:solidFill>
              </a:rPr>
              <a:t>смерти».</a:t>
            </a:r>
            <a:endParaRPr lang="ru-RU" sz="1600" b="1" i="1" dirty="0">
              <a:solidFill>
                <a:schemeClr val="tx1"/>
              </a:solidFill>
            </a:endParaRPr>
          </a:p>
        </p:txBody>
      </p:sp>
      <p:sp>
        <p:nvSpPr>
          <p:cNvPr id="12" name="Скругленный прямоугольник 11"/>
          <p:cNvSpPr/>
          <p:nvPr/>
        </p:nvSpPr>
        <p:spPr>
          <a:xfrm>
            <a:off x="539552" y="3078946"/>
            <a:ext cx="8136904" cy="710094"/>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«Этим показывается, что Господь придет нечаянно, так как в полночь мы спим глубоким сном. Приходит при крике; это значит: при втором пришествии возгласит </a:t>
            </a:r>
            <a:r>
              <a:rPr lang="ru-RU" sz="1600" b="1" i="1" dirty="0" smtClean="0">
                <a:solidFill>
                  <a:schemeClr val="tx1"/>
                </a:solidFill>
              </a:rPr>
              <a:t>труба».</a:t>
            </a:r>
            <a:endParaRPr lang="ru-RU" sz="1600" b="1" i="1" dirty="0">
              <a:solidFill>
                <a:schemeClr val="tx1"/>
              </a:solidFill>
            </a:endParaRPr>
          </a:p>
        </p:txBody>
      </p:sp>
      <p:sp>
        <p:nvSpPr>
          <p:cNvPr id="11" name="Скругленный прямоугольник 10"/>
          <p:cNvSpPr/>
          <p:nvPr/>
        </p:nvSpPr>
        <p:spPr>
          <a:xfrm>
            <a:off x="395536" y="2780928"/>
            <a:ext cx="8280920" cy="596037"/>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«Сон </a:t>
            </a:r>
            <a:r>
              <a:rPr lang="ru-RU" sz="1600" b="1" i="1" dirty="0">
                <a:solidFill>
                  <a:schemeClr val="tx1"/>
                </a:solidFill>
              </a:rPr>
              <a:t>означает смерть, а замедление жениха указывает, что не скоро наступит второе </a:t>
            </a:r>
            <a:r>
              <a:rPr lang="ru-RU" sz="1600" b="1" i="1" dirty="0" smtClean="0">
                <a:solidFill>
                  <a:schemeClr val="tx1"/>
                </a:solidFill>
              </a:rPr>
              <a:t>пришествие».</a:t>
            </a:r>
            <a:endParaRPr lang="ru-RU" sz="1600" b="1" i="1" dirty="0">
              <a:solidFill>
                <a:schemeClr val="tx1"/>
              </a:solidFill>
            </a:endParaRPr>
          </a:p>
        </p:txBody>
      </p:sp>
      <p:sp>
        <p:nvSpPr>
          <p:cNvPr id="10" name="Скругленный прямоугольник 9"/>
          <p:cNvSpPr/>
          <p:nvPr/>
        </p:nvSpPr>
        <p:spPr>
          <a:xfrm>
            <a:off x="539552" y="2564904"/>
            <a:ext cx="8136904" cy="648072"/>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Афанасий Великий: </a:t>
            </a:r>
            <a:r>
              <a:rPr lang="ru-RU" sz="1600" b="1" i="1" dirty="0" smtClean="0">
                <a:solidFill>
                  <a:schemeClr val="tx1"/>
                </a:solidFill>
              </a:rPr>
              <a:t>«</a:t>
            </a:r>
            <a:r>
              <a:rPr lang="ru-RU" sz="1600" b="1" i="1" dirty="0">
                <a:solidFill>
                  <a:schemeClr val="tx1"/>
                </a:solidFill>
              </a:rPr>
              <a:t>М</a:t>
            </a:r>
            <a:r>
              <a:rPr lang="ru-RU" sz="1600" b="1" i="1" dirty="0" smtClean="0">
                <a:solidFill>
                  <a:schemeClr val="tx1"/>
                </a:solidFill>
              </a:rPr>
              <a:t>удрые </a:t>
            </a:r>
            <a:r>
              <a:rPr lang="ru-RU" sz="1600" b="1" i="1" dirty="0">
                <a:solidFill>
                  <a:schemeClr val="tx1"/>
                </a:solidFill>
              </a:rPr>
              <a:t>пять дев, </a:t>
            </a:r>
            <a:r>
              <a:rPr lang="ru-RU" sz="1600" b="1" i="1" dirty="0" err="1">
                <a:solidFill>
                  <a:schemeClr val="tx1"/>
                </a:solidFill>
              </a:rPr>
              <a:t>трезвясь</a:t>
            </a:r>
            <a:r>
              <a:rPr lang="ru-RU" sz="1600" b="1" i="1" dirty="0">
                <a:solidFill>
                  <a:schemeClr val="tx1"/>
                </a:solidFill>
              </a:rPr>
              <a:t>, </a:t>
            </a:r>
            <a:r>
              <a:rPr lang="ru-RU" sz="1600" b="1" i="1" dirty="0" smtClean="0">
                <a:solidFill>
                  <a:schemeClr val="tx1"/>
                </a:solidFill>
              </a:rPr>
              <a:t>взяли </a:t>
            </a:r>
            <a:r>
              <a:rPr lang="ru-RU" sz="1600" b="1" i="1" dirty="0">
                <a:solidFill>
                  <a:schemeClr val="tx1"/>
                </a:solidFill>
              </a:rPr>
              <a:t>елей в сосуды сердца своего, то есть подаваемую свыше благодать </a:t>
            </a:r>
            <a:r>
              <a:rPr lang="ru-RU" sz="1600" b="1" i="1" dirty="0" smtClean="0">
                <a:solidFill>
                  <a:schemeClr val="tx1"/>
                </a:solidFill>
              </a:rPr>
              <a:t>Духа».</a:t>
            </a:r>
            <a:endParaRPr lang="ru-RU" sz="1600" b="1" i="1" dirty="0">
              <a:solidFill>
                <a:schemeClr val="tx1"/>
              </a:solidFill>
            </a:endParaRPr>
          </a:p>
        </p:txBody>
      </p:sp>
      <p:sp>
        <p:nvSpPr>
          <p:cNvPr id="6" name="Скругленный прямоугольник 5"/>
          <p:cNvSpPr/>
          <p:nvPr/>
        </p:nvSpPr>
        <p:spPr>
          <a:xfrm>
            <a:off x="539552" y="2060848"/>
            <a:ext cx="8136904" cy="1728192"/>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«чтобы кто-либо, храня </a:t>
            </a:r>
            <a:r>
              <a:rPr lang="ru-RU" sz="1600" b="1" i="1" dirty="0" smtClean="0">
                <a:solidFill>
                  <a:schemeClr val="tx1"/>
                </a:solidFill>
              </a:rPr>
              <a:t>девство, </a:t>
            </a:r>
            <a:r>
              <a:rPr lang="ru-RU" sz="1600" b="1" i="1" dirty="0">
                <a:solidFill>
                  <a:schemeClr val="tx1"/>
                </a:solidFill>
              </a:rPr>
              <a:t>не предался беспечности, как бы уже исполнивший все, и не стал </a:t>
            </a:r>
            <a:r>
              <a:rPr lang="ru-RU" sz="1600" b="1" i="1" dirty="0" err="1">
                <a:solidFill>
                  <a:schemeClr val="tx1"/>
                </a:solidFill>
              </a:rPr>
              <a:t>нерадеть</a:t>
            </a:r>
            <a:r>
              <a:rPr lang="ru-RU" sz="1600" b="1" i="1" dirty="0">
                <a:solidFill>
                  <a:schemeClr val="tx1"/>
                </a:solidFill>
              </a:rPr>
              <a:t> о прочем, Христос приводит эту притчу, которая может убедить в том, что девство, хотя бы оно было соединено со всеми другими добродетелями, будучи чуждо дел милосердия, осуждается вместе с людьми </a:t>
            </a:r>
            <a:r>
              <a:rPr lang="ru-RU" sz="1600" b="1" i="1" dirty="0" smtClean="0">
                <a:solidFill>
                  <a:schemeClr val="tx1"/>
                </a:solidFill>
              </a:rPr>
              <a:t>прелюбодейными... </a:t>
            </a:r>
            <a:r>
              <a:rPr lang="ru-RU" sz="1600" b="1" i="1" dirty="0">
                <a:solidFill>
                  <a:schemeClr val="tx1"/>
                </a:solidFill>
              </a:rPr>
              <a:t>Потому-то Христос и называет их юродивыми, что они, совершивши больший подвиг, за </a:t>
            </a:r>
            <a:r>
              <a:rPr lang="ru-RU" sz="1600" b="1" i="1" dirty="0" err="1">
                <a:solidFill>
                  <a:schemeClr val="tx1"/>
                </a:solidFill>
              </a:rPr>
              <a:t>несовершение</a:t>
            </a:r>
            <a:r>
              <a:rPr lang="ru-RU" sz="1600" b="1" i="1" dirty="0">
                <a:solidFill>
                  <a:schemeClr val="tx1"/>
                </a:solidFill>
              </a:rPr>
              <a:t> меньшего лишились </a:t>
            </a:r>
            <a:r>
              <a:rPr lang="ru-RU" sz="1600" b="1" i="1" dirty="0" smtClean="0">
                <a:solidFill>
                  <a:schemeClr val="tx1"/>
                </a:solidFill>
              </a:rPr>
              <a:t>всего».</a:t>
            </a:r>
            <a:endParaRPr lang="ru-RU" sz="1600" b="1" i="1" dirty="0">
              <a:solidFill>
                <a:schemeClr val="tx1"/>
              </a:solidFill>
            </a:endParaRPr>
          </a:p>
        </p:txBody>
      </p:sp>
      <p:sp>
        <p:nvSpPr>
          <p:cNvPr id="9" name="Скругленный прямоугольник 8"/>
          <p:cNvSpPr/>
          <p:nvPr/>
        </p:nvSpPr>
        <p:spPr>
          <a:xfrm>
            <a:off x="395536" y="1844824"/>
            <a:ext cx="8280920" cy="1008112"/>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a:solidFill>
                  <a:schemeClr val="tx1"/>
                </a:solidFill>
              </a:rPr>
              <a:t>Лопухин: </a:t>
            </a:r>
            <a:r>
              <a:rPr lang="ru-RU" sz="1600" b="1" i="1" dirty="0">
                <a:solidFill>
                  <a:schemeClr val="tx1"/>
                </a:solidFill>
              </a:rPr>
              <a:t>«Царство Божие не может, конечно, быть подобно десяти девам, — это только особенный оборот речи, </a:t>
            </a:r>
            <a:r>
              <a:rPr lang="ru-RU" sz="1600" b="1" i="1" dirty="0" smtClean="0">
                <a:solidFill>
                  <a:schemeClr val="tx1"/>
                </a:solidFill>
              </a:rPr>
              <a:t>и </a:t>
            </a:r>
            <a:r>
              <a:rPr lang="ru-RU" sz="1600" b="1" i="1" dirty="0">
                <a:solidFill>
                  <a:schemeClr val="tx1"/>
                </a:solidFill>
              </a:rPr>
              <a:t>значит, что Царство Небесное подобно всем обстоятельствам, изложенным в притче, в которых принимали участие десять </a:t>
            </a:r>
            <a:r>
              <a:rPr lang="ru-RU" sz="1600" b="1" i="1" dirty="0" smtClean="0">
                <a:solidFill>
                  <a:schemeClr val="tx1"/>
                </a:solidFill>
              </a:rPr>
              <a:t>дев».</a:t>
            </a:r>
            <a:endParaRPr lang="ru-RU" sz="1600" b="1" i="1" dirty="0">
              <a:solidFill>
                <a:schemeClr val="tx1"/>
              </a:solidFill>
            </a:endParaRPr>
          </a:p>
        </p:txBody>
      </p:sp>
      <p:sp>
        <p:nvSpPr>
          <p:cNvPr id="8" name="Скругленный прямоугольник 7"/>
          <p:cNvSpPr/>
          <p:nvPr/>
        </p:nvSpPr>
        <p:spPr>
          <a:xfrm>
            <a:off x="539552" y="3356992"/>
            <a:ext cx="8136904" cy="1799958"/>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«Масло имеют те девы, которые соответственно вере своей украшаются и делами; а не имеют масла те, которые, по-видимому, как будто и исповедуют Господа соответственной верой, но не заботятся о </a:t>
            </a:r>
            <a:r>
              <a:rPr lang="ru-RU" sz="1600" b="1" i="1" dirty="0" err="1">
                <a:solidFill>
                  <a:schemeClr val="tx1"/>
                </a:solidFill>
              </a:rPr>
              <a:t>доброделании</a:t>
            </a:r>
            <a:r>
              <a:rPr lang="ru-RU" sz="1600" b="1" i="1" dirty="0">
                <a:solidFill>
                  <a:schemeClr val="tx1"/>
                </a:solidFill>
              </a:rPr>
              <a:t>. Под пятью девами, неразумными и разумными, мы можем понимать пять чувств, которые у одних устремляются к небесному и желают высшего, а у других жаждут земной нечистоты и не имеют теплоты истины, которой они могли бы просветить свои сердца.».</a:t>
            </a:r>
          </a:p>
        </p:txBody>
      </p:sp>
      <p:sp>
        <p:nvSpPr>
          <p:cNvPr id="7" name="Скругленный прямоугольник 6"/>
          <p:cNvSpPr/>
          <p:nvPr/>
        </p:nvSpPr>
        <p:spPr>
          <a:xfrm>
            <a:off x="539552" y="2564904"/>
            <a:ext cx="8136904" cy="576064"/>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«Светильниками называет Он здесь самый дар девства, чистоту святости, а елеем - человеколюбие, милосердие и помощь </a:t>
            </a:r>
            <a:r>
              <a:rPr lang="ru-RU" sz="1600" b="1" i="1" dirty="0" smtClean="0">
                <a:solidFill>
                  <a:schemeClr val="tx1"/>
                </a:solidFill>
              </a:rPr>
              <a:t>бедным».</a:t>
            </a:r>
            <a:endParaRPr lang="ru-RU" sz="1600" b="1" i="1" dirty="0">
              <a:solidFill>
                <a:schemeClr val="tx1"/>
              </a:solidFill>
            </a:endParaRPr>
          </a:p>
        </p:txBody>
      </p:sp>
      <p:sp>
        <p:nvSpPr>
          <p:cNvPr id="4" name="Скругленный прямоугольник 3"/>
          <p:cNvSpPr/>
          <p:nvPr/>
        </p:nvSpPr>
        <p:spPr>
          <a:xfrm>
            <a:off x="2771800" y="188640"/>
            <a:ext cx="3600400"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smtClean="0">
                <a:solidFill>
                  <a:schemeClr val="tx1"/>
                </a:solidFill>
              </a:rPr>
              <a:t>Притча о 10 девах</a:t>
            </a:r>
            <a:endParaRPr lang="ru-RU" sz="2400" b="1" dirty="0">
              <a:solidFill>
                <a:schemeClr val="tx1"/>
              </a:solidFill>
            </a:endParaRPr>
          </a:p>
        </p:txBody>
      </p:sp>
      <p:sp>
        <p:nvSpPr>
          <p:cNvPr id="16" name="Скругленный прямоугольник 15"/>
          <p:cNvSpPr/>
          <p:nvPr/>
        </p:nvSpPr>
        <p:spPr>
          <a:xfrm>
            <a:off x="539552" y="5229200"/>
            <a:ext cx="8136904" cy="1296144"/>
          </a:xfrm>
          <a:prstGeom prst="round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«Они </a:t>
            </a:r>
            <a:r>
              <a:rPr lang="ru-RU" sz="1600" b="1" i="1" dirty="0">
                <a:solidFill>
                  <a:schemeClr val="tx1"/>
                </a:solidFill>
              </a:rPr>
              <a:t>ушли к продающим купить </a:t>
            </a:r>
            <a:r>
              <a:rPr lang="ru-RU" sz="1600" b="1" i="1" dirty="0" smtClean="0">
                <a:solidFill>
                  <a:schemeClr val="tx1"/>
                </a:solidFill>
              </a:rPr>
              <a:t>елея, </a:t>
            </a:r>
            <a:r>
              <a:rPr lang="ru-RU" sz="1600" b="1" i="1" dirty="0" err="1" smtClean="0">
                <a:solidFill>
                  <a:schemeClr val="tx1"/>
                </a:solidFill>
              </a:rPr>
              <a:t>т.е</a:t>
            </a:r>
            <a:r>
              <a:rPr lang="ru-RU" sz="1600" b="1" i="1" dirty="0" smtClean="0">
                <a:solidFill>
                  <a:schemeClr val="tx1"/>
                </a:solidFill>
              </a:rPr>
              <a:t> </a:t>
            </a:r>
            <a:r>
              <a:rPr lang="ru-RU" sz="1600" b="1" i="1" dirty="0">
                <a:solidFill>
                  <a:schemeClr val="tx1"/>
                </a:solidFill>
              </a:rPr>
              <a:t>они в мысли своей ушли к бедным и стали размышлять о том, какое доброе дело милостыня. Но дверь была уже заперта для них, ибо после настоящей жизни нет времени для покаяния и делания. Вследствие этого Господь и говорит им: «Не знаю вас», потому что, человеколюбивый и милостивый, Он не знает </a:t>
            </a:r>
            <a:r>
              <a:rPr lang="ru-RU" sz="1600" b="1" i="1" dirty="0" smtClean="0">
                <a:solidFill>
                  <a:schemeClr val="tx1"/>
                </a:solidFill>
              </a:rPr>
              <a:t>безжалостных».</a:t>
            </a:r>
            <a:endParaRPr lang="ru-RU" sz="1600" b="1" i="1" dirty="0">
              <a:solidFill>
                <a:schemeClr val="tx1"/>
              </a:solidFill>
            </a:endParaRPr>
          </a:p>
        </p:txBody>
      </p:sp>
    </p:spTree>
    <p:extLst>
      <p:ext uri="{BB962C8B-B14F-4D97-AF65-F5344CB8AC3E}">
        <p14:creationId xmlns:p14="http://schemas.microsoft.com/office/powerpoint/2010/main" val="162857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par>
                          <p:cTn id="36" fill="hold">
                            <p:stCondLst>
                              <p:cond delay="500"/>
                            </p:stCondLst>
                            <p:childTnLst>
                              <p:par>
                                <p:cTn id="37" presetID="22" presetClass="entr" presetSubtype="4" fill="hold" grpId="0" nodeType="afterEffect">
                                  <p:stCondLst>
                                    <p:cond delay="100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7"/>
                                        </p:tgtEl>
                                      </p:cBhvr>
                                    </p:animEffect>
                                    <p:set>
                                      <p:cBhvr>
                                        <p:cTn id="44" dur="1" fill="hold">
                                          <p:stCondLst>
                                            <p:cond delay="499"/>
                                          </p:stCondLst>
                                        </p:cTn>
                                        <p:tgtEl>
                                          <p:spTgt spid="7"/>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8"/>
                                        </p:tgtEl>
                                      </p:cBhvr>
                                    </p:animEffect>
                                    <p:set>
                                      <p:cBhvr>
                                        <p:cTn id="47" dur="1" fill="hold">
                                          <p:stCondLst>
                                            <p:cond delay="499"/>
                                          </p:stCondLst>
                                        </p:cTn>
                                        <p:tgtEl>
                                          <p:spTgt spid="8"/>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wipe(down)">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10"/>
                                        </p:tgtEl>
                                      </p:cBhvr>
                                    </p:animEffect>
                                    <p:set>
                                      <p:cBhvr>
                                        <p:cTn id="57" dur="1" fill="hold">
                                          <p:stCondLst>
                                            <p:cond delay="499"/>
                                          </p:stCondLst>
                                        </p:cTn>
                                        <p:tgtEl>
                                          <p:spTgt spid="1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wipe(down)">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wipe(down)">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2"/>
                                        </p:tgtEl>
                                      </p:cBhvr>
                                    </p:animEffect>
                                    <p:set>
                                      <p:cBhvr>
                                        <p:cTn id="77" dur="1" fill="hold">
                                          <p:stCondLst>
                                            <p:cond delay="499"/>
                                          </p:stCondLst>
                                        </p:cTn>
                                        <p:tgtEl>
                                          <p:spTgt spid="12"/>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wipe(down)">
                                      <p:cBhvr>
                                        <p:cTn id="82" dur="500"/>
                                        <p:tgtEl>
                                          <p:spTgt spid="13"/>
                                        </p:tgtEl>
                                      </p:cBhvr>
                                    </p:animEffect>
                                  </p:childTnLst>
                                </p:cTn>
                              </p:par>
                            </p:childTnLst>
                          </p:cTn>
                        </p:par>
                        <p:par>
                          <p:cTn id="83" fill="hold">
                            <p:stCondLst>
                              <p:cond delay="500"/>
                            </p:stCondLst>
                            <p:childTnLst>
                              <p:par>
                                <p:cTn id="84" presetID="22" presetClass="entr" presetSubtype="4" fill="hold" grpId="0" nodeType="afterEffect">
                                  <p:stCondLst>
                                    <p:cond delay="0"/>
                                  </p:stCondLst>
                                  <p:childTnLst>
                                    <p:set>
                                      <p:cBhvr>
                                        <p:cTn id="85" dur="1" fill="hold">
                                          <p:stCondLst>
                                            <p:cond delay="0"/>
                                          </p:stCondLst>
                                        </p:cTn>
                                        <p:tgtEl>
                                          <p:spTgt spid="14"/>
                                        </p:tgtEl>
                                        <p:attrNameLst>
                                          <p:attrName>style.visibility</p:attrName>
                                        </p:attrNameLst>
                                      </p:cBhvr>
                                      <p:to>
                                        <p:strVal val="visible"/>
                                      </p:to>
                                    </p:set>
                                    <p:animEffect transition="in" filter="wipe(down)">
                                      <p:cBhvr>
                                        <p:cTn id="86" dur="500"/>
                                        <p:tgtEl>
                                          <p:spTgt spid="14"/>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500"/>
                                        <p:tgtEl>
                                          <p:spTgt spid="13"/>
                                        </p:tgtEl>
                                      </p:cBhvr>
                                    </p:animEffect>
                                    <p:set>
                                      <p:cBhvr>
                                        <p:cTn id="91" dur="1" fill="hold">
                                          <p:stCondLst>
                                            <p:cond delay="499"/>
                                          </p:stCondLst>
                                        </p:cTn>
                                        <p:tgtEl>
                                          <p:spTgt spid="13"/>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14"/>
                                        </p:tgtEl>
                                      </p:cBhvr>
                                    </p:animEffect>
                                    <p:set>
                                      <p:cBhvr>
                                        <p:cTn id="94" dur="1" fill="hold">
                                          <p:stCondLst>
                                            <p:cond delay="499"/>
                                          </p:stCondLst>
                                        </p:cTn>
                                        <p:tgtEl>
                                          <p:spTgt spid="14"/>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22" presetClass="entr" presetSubtype="4"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wipe(down)">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xit" presetSubtype="0" fill="hold" grpId="1" nodeType="clickEffect">
                                  <p:stCondLst>
                                    <p:cond delay="0"/>
                                  </p:stCondLst>
                                  <p:childTnLst>
                                    <p:animEffect transition="out" filter="fade">
                                      <p:cBhvr>
                                        <p:cTn id="103" dur="500"/>
                                        <p:tgtEl>
                                          <p:spTgt spid="15"/>
                                        </p:tgtEl>
                                      </p:cBhvr>
                                    </p:animEffect>
                                    <p:set>
                                      <p:cBhvr>
                                        <p:cTn id="104" dur="1" fill="hold">
                                          <p:stCondLst>
                                            <p:cond delay="499"/>
                                          </p:stCondLst>
                                        </p:cTn>
                                        <p:tgtEl>
                                          <p:spTgt spid="15"/>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grpId="0" nodeType="clickEffect">
                                  <p:stCondLst>
                                    <p:cond delay="0"/>
                                  </p:stCondLst>
                                  <p:childTnLst>
                                    <p:set>
                                      <p:cBhvr>
                                        <p:cTn id="108" dur="1" fill="hold">
                                          <p:stCondLst>
                                            <p:cond delay="0"/>
                                          </p:stCondLst>
                                        </p:cTn>
                                        <p:tgtEl>
                                          <p:spTgt spid="16"/>
                                        </p:tgtEl>
                                        <p:attrNameLst>
                                          <p:attrName>style.visibility</p:attrName>
                                        </p:attrNameLst>
                                      </p:cBhvr>
                                      <p:to>
                                        <p:strVal val="visible"/>
                                      </p:to>
                                    </p:set>
                                    <p:animEffect transition="in" filter="wipe(down)">
                                      <p:cBhvr>
                                        <p:cTn id="109" dur="500"/>
                                        <p:tgtEl>
                                          <p:spTgt spid="16"/>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xit" presetSubtype="0" fill="hold" grpId="1" nodeType="clickEffect">
                                  <p:stCondLst>
                                    <p:cond delay="0"/>
                                  </p:stCondLst>
                                  <p:childTnLst>
                                    <p:animEffect transition="out" filter="fade">
                                      <p:cBhvr>
                                        <p:cTn id="113" dur="500"/>
                                        <p:tgtEl>
                                          <p:spTgt spid="16"/>
                                        </p:tgtEl>
                                      </p:cBhvr>
                                    </p:animEffect>
                                    <p:set>
                                      <p:cBhvr>
                                        <p:cTn id="114"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3" grpId="0" animBg="1"/>
      <p:bldP spid="13" grpId="1" animBg="1"/>
      <p:bldP spid="14" grpId="0" animBg="1"/>
      <p:bldP spid="14" grpId="1" animBg="1"/>
      <p:bldP spid="12" grpId="0" animBg="1"/>
      <p:bldP spid="12" grpId="1" animBg="1"/>
      <p:bldP spid="11" grpId="0" animBg="1"/>
      <p:bldP spid="11" grpId="1" animBg="1"/>
      <p:bldP spid="10" grpId="0" animBg="1"/>
      <p:bldP spid="10" grpId="1" animBg="1"/>
      <p:bldP spid="6" grpId="0" animBg="1"/>
      <p:bldP spid="6" grpId="1" animBg="1"/>
      <p:bldP spid="9" grpId="0" animBg="1"/>
      <p:bldP spid="9" grpId="1" animBg="1"/>
      <p:bldP spid="8" grpId="0" animBg="1"/>
      <p:bldP spid="8" grpId="1" animBg="1"/>
      <p:bldP spid="7" grpId="0" animBg="1"/>
      <p:bldP spid="7" grpId="1" animBg="1"/>
      <p:bldP spid="4" grpId="0" animBg="1"/>
      <p:bldP spid="16" grpId="0" animBg="1"/>
      <p:bldP spid="1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628180813"/>
              </p:ext>
            </p:extLst>
          </p:nvPr>
        </p:nvGraphicFramePr>
        <p:xfrm>
          <a:off x="179512" y="620688"/>
          <a:ext cx="8784976" cy="6030840"/>
        </p:xfrm>
        <a:graphic>
          <a:graphicData uri="http://schemas.openxmlformats.org/drawingml/2006/table">
            <a:tbl>
              <a:tblPr firstRow="1" bandRow="1">
                <a:tableStyleId>{7DF18680-E054-41AD-8BC1-D1AEF772440D}</a:tableStyleId>
              </a:tblPr>
              <a:tblGrid>
                <a:gridCol w="8784976"/>
              </a:tblGrid>
              <a:tr h="252000">
                <a:tc>
                  <a:txBody>
                    <a:bodyPr/>
                    <a:lstStyle/>
                    <a:p>
                      <a:pPr algn="ctr"/>
                      <a:r>
                        <a:rPr lang="ru-RU" sz="1600" b="1" dirty="0" smtClean="0">
                          <a:solidFill>
                            <a:schemeClr val="tx1"/>
                          </a:solidFill>
                        </a:rPr>
                        <a:t>Мф., 25, 14-30</a:t>
                      </a:r>
                      <a:endParaRPr lang="ru-RU" sz="1600" b="1" dirty="0">
                        <a:solidFill>
                          <a:schemeClr val="tx1"/>
                        </a:solidFill>
                      </a:endParaRPr>
                    </a:p>
                  </a:txBody>
                  <a:tcPr marL="18000" marR="18000" marT="18000" marB="18000"/>
                </a:tc>
              </a:tr>
              <a:tr h="370840">
                <a:tc>
                  <a:txBody>
                    <a:bodyPr/>
                    <a:lstStyle/>
                    <a:p>
                      <a:r>
                        <a:rPr lang="ru-RU" sz="1500" b="1" dirty="0" smtClean="0">
                          <a:solidFill>
                            <a:schemeClr val="tx1"/>
                          </a:solidFill>
                        </a:rPr>
                        <a:t>14. Ибо Он поступит, как человек, который, отправляясь в чужую страну, призвал рабов своих и поручил им имение свое: </a:t>
                      </a:r>
                    </a:p>
                    <a:p>
                      <a:r>
                        <a:rPr lang="ru-RU" sz="1500" b="1" dirty="0" smtClean="0">
                          <a:solidFill>
                            <a:schemeClr val="tx1"/>
                          </a:solidFill>
                        </a:rPr>
                        <a:t>15. и одному дал он </a:t>
                      </a:r>
                      <a:r>
                        <a:rPr lang="ru-RU" sz="1500" b="1" dirty="0" smtClean="0">
                          <a:solidFill>
                            <a:schemeClr val="accent5"/>
                          </a:solidFill>
                        </a:rPr>
                        <a:t>пять талантов</a:t>
                      </a:r>
                      <a:r>
                        <a:rPr lang="ru-RU" sz="1500" b="1" dirty="0" smtClean="0">
                          <a:solidFill>
                            <a:schemeClr val="tx1"/>
                          </a:solidFill>
                        </a:rPr>
                        <a:t>, </a:t>
                      </a:r>
                      <a:r>
                        <a:rPr lang="ru-RU" sz="1500" b="1" dirty="0" smtClean="0">
                          <a:solidFill>
                            <a:schemeClr val="accent5"/>
                          </a:solidFill>
                        </a:rPr>
                        <a:t>другому два, иному один, каждому по его силе</a:t>
                      </a:r>
                      <a:r>
                        <a:rPr lang="ru-RU" sz="1500" b="1" dirty="0" smtClean="0">
                          <a:solidFill>
                            <a:schemeClr val="tx1"/>
                          </a:solidFill>
                        </a:rPr>
                        <a:t>; и тотчас отправился. </a:t>
                      </a:r>
                    </a:p>
                    <a:p>
                      <a:r>
                        <a:rPr lang="ru-RU" sz="1500" b="1" dirty="0" smtClean="0">
                          <a:solidFill>
                            <a:schemeClr val="tx1"/>
                          </a:solidFill>
                        </a:rPr>
                        <a:t>16. Получивший пять талантов пошел, употребил их в дело и приобрел другие пять талантов; </a:t>
                      </a:r>
                    </a:p>
                    <a:p>
                      <a:r>
                        <a:rPr lang="ru-RU" sz="1500" b="1" dirty="0" smtClean="0">
                          <a:solidFill>
                            <a:schemeClr val="tx1"/>
                          </a:solidFill>
                        </a:rPr>
                        <a:t>17. точно так же и получивший два таланта приобрел другие два; </a:t>
                      </a:r>
                    </a:p>
                    <a:p>
                      <a:r>
                        <a:rPr lang="ru-RU" sz="1500" b="1" dirty="0" smtClean="0">
                          <a:solidFill>
                            <a:schemeClr val="tx1"/>
                          </a:solidFill>
                        </a:rPr>
                        <a:t>18. получивший же один талант пошел и закопал его в землю и скрыл серебро господина своего. </a:t>
                      </a:r>
                    </a:p>
                    <a:p>
                      <a:r>
                        <a:rPr lang="ru-RU" sz="1500" b="1" dirty="0" smtClean="0">
                          <a:solidFill>
                            <a:schemeClr val="tx1"/>
                          </a:solidFill>
                        </a:rPr>
                        <a:t>19. По долгом времени, приходит господин рабов тех и требует у них отчета. </a:t>
                      </a:r>
                    </a:p>
                    <a:p>
                      <a:r>
                        <a:rPr lang="ru-RU" sz="1500" b="1" dirty="0" smtClean="0">
                          <a:solidFill>
                            <a:schemeClr val="tx1"/>
                          </a:solidFill>
                        </a:rPr>
                        <a:t>20. И, подойдя, получивший пять талантов принес другие пять талантов и говорит: господин! пять талантов ты дал мне; вот, другие пять талантов я приобрел на них. </a:t>
                      </a:r>
                    </a:p>
                    <a:p>
                      <a:r>
                        <a:rPr lang="ru-RU" sz="1500" b="1" dirty="0" smtClean="0">
                          <a:solidFill>
                            <a:schemeClr val="tx1"/>
                          </a:solidFill>
                        </a:rPr>
                        <a:t>21. Господин его сказал ему: хорошо, добрый и верный раб! в малом ты был верен, над многим тебя поставлю; войди в радость господина твоего. </a:t>
                      </a:r>
                    </a:p>
                    <a:p>
                      <a:r>
                        <a:rPr lang="ru-RU" sz="1500" b="1" dirty="0" smtClean="0">
                          <a:solidFill>
                            <a:schemeClr val="tx1"/>
                          </a:solidFill>
                        </a:rPr>
                        <a:t>22. Подошел также и получивший два таланта и сказал: господин! два таланта ты дал мне; вот, другие два таланта я приобрел на них. </a:t>
                      </a:r>
                    </a:p>
                    <a:p>
                      <a:r>
                        <a:rPr lang="ru-RU" sz="1500" b="1" dirty="0" smtClean="0">
                          <a:solidFill>
                            <a:schemeClr val="tx1"/>
                          </a:solidFill>
                        </a:rPr>
                        <a:t>23. Господин его сказал ему: хорошо, добрый и верный раб! в малом ты был верен, над многим тебя поставлю; войди в радость господина твоего. </a:t>
                      </a:r>
                    </a:p>
                    <a:p>
                      <a:r>
                        <a:rPr lang="ru-RU" sz="1500" b="1" dirty="0" smtClean="0">
                          <a:solidFill>
                            <a:schemeClr val="tx1"/>
                          </a:solidFill>
                        </a:rPr>
                        <a:t>24. Подошел и получивший один талант и сказал: господин! я знал тебя, что ты человек жестокий, жнешь, где не сеял, и собираешь, где не рассыпал, </a:t>
                      </a:r>
                    </a:p>
                    <a:p>
                      <a:r>
                        <a:rPr lang="ru-RU" sz="1500" b="1" dirty="0" smtClean="0">
                          <a:solidFill>
                            <a:schemeClr val="tx1"/>
                          </a:solidFill>
                        </a:rPr>
                        <a:t>25. и, убоявшись, пошел и скрыл талант твой в земле; вот тебе твое. </a:t>
                      </a:r>
                    </a:p>
                    <a:p>
                      <a:r>
                        <a:rPr lang="ru-RU" sz="1500" b="1" dirty="0" smtClean="0">
                          <a:solidFill>
                            <a:schemeClr val="tx1"/>
                          </a:solidFill>
                        </a:rPr>
                        <a:t>26. Господин же его сказал ему в ответ: лукавый раб и ленивый! ты знал, что я жну, где не сеял, и собираю, где не рассыпал; </a:t>
                      </a:r>
                    </a:p>
                    <a:p>
                      <a:r>
                        <a:rPr lang="ru-RU" sz="1500" b="1" dirty="0" smtClean="0">
                          <a:solidFill>
                            <a:schemeClr val="tx1"/>
                          </a:solidFill>
                        </a:rPr>
                        <a:t>27. посему надлежало тебе отдать серебро мое торгующим, и я, придя, получил бы мое с прибылью; </a:t>
                      </a:r>
                    </a:p>
                    <a:p>
                      <a:r>
                        <a:rPr lang="ru-RU" sz="1500" b="1" dirty="0" smtClean="0">
                          <a:solidFill>
                            <a:schemeClr val="tx1"/>
                          </a:solidFill>
                        </a:rPr>
                        <a:t>28. итак, возьмите у него талант и дайте имеющему десять талантов, </a:t>
                      </a:r>
                    </a:p>
                    <a:p>
                      <a:r>
                        <a:rPr lang="ru-RU" sz="1500" b="1" dirty="0" smtClean="0">
                          <a:solidFill>
                            <a:schemeClr val="tx1"/>
                          </a:solidFill>
                        </a:rPr>
                        <a:t>29. ибо всякому имеющему дастся и приумножится, а у </a:t>
                      </a:r>
                      <a:r>
                        <a:rPr lang="ru-RU" sz="1500" b="1" dirty="0" err="1" smtClean="0">
                          <a:solidFill>
                            <a:schemeClr val="tx1"/>
                          </a:solidFill>
                        </a:rPr>
                        <a:t>неимеющего</a:t>
                      </a:r>
                      <a:r>
                        <a:rPr lang="ru-RU" sz="1500" b="1" dirty="0" smtClean="0">
                          <a:solidFill>
                            <a:schemeClr val="tx1"/>
                          </a:solidFill>
                        </a:rPr>
                        <a:t> отнимется и то, что имеет; </a:t>
                      </a:r>
                    </a:p>
                    <a:p>
                      <a:r>
                        <a:rPr lang="ru-RU" sz="1500" b="1" dirty="0" smtClean="0">
                          <a:solidFill>
                            <a:schemeClr val="tx1"/>
                          </a:solidFill>
                        </a:rPr>
                        <a:t>30. а негодного раба выбросьте во тьму внешнюю: там будет плач и скрежет зубов. Сказав сие, возгласил: кто имеет уши слышать, да слышит! </a:t>
                      </a:r>
                      <a:endParaRPr lang="ru-RU" sz="1500" b="1" dirty="0">
                        <a:solidFill>
                          <a:schemeClr val="tx1"/>
                        </a:solidFill>
                      </a:endParaRPr>
                    </a:p>
                  </a:txBody>
                  <a:tcPr marL="18000" marR="18000" marT="18000" marB="18000"/>
                </a:tc>
              </a:tr>
            </a:tbl>
          </a:graphicData>
        </a:graphic>
      </p:graphicFrame>
      <p:sp>
        <p:nvSpPr>
          <p:cNvPr id="4" name="Скругленный прямоугольник 3"/>
          <p:cNvSpPr/>
          <p:nvPr/>
        </p:nvSpPr>
        <p:spPr>
          <a:xfrm>
            <a:off x="2987824" y="116632"/>
            <a:ext cx="3096344" cy="36004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200" b="1" dirty="0" smtClean="0">
                <a:solidFill>
                  <a:schemeClr val="tx1"/>
                </a:solidFill>
              </a:rPr>
              <a:t>Притча о талантах</a:t>
            </a:r>
            <a:endParaRPr lang="ru-RU" sz="2200" b="1" dirty="0">
              <a:solidFill>
                <a:schemeClr val="tx1"/>
              </a:solidFill>
            </a:endParaRPr>
          </a:p>
        </p:txBody>
      </p:sp>
      <p:sp>
        <p:nvSpPr>
          <p:cNvPr id="6" name="Скругленный прямоугольник 5"/>
          <p:cNvSpPr/>
          <p:nvPr/>
        </p:nvSpPr>
        <p:spPr>
          <a:xfrm>
            <a:off x="179512" y="4005064"/>
            <a:ext cx="8784976" cy="266429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Глатков</a:t>
            </a:r>
            <a:r>
              <a:rPr lang="ru-RU" sz="1500" b="1" i="1" dirty="0" smtClean="0">
                <a:solidFill>
                  <a:schemeClr val="tx1"/>
                </a:solidFill>
              </a:rPr>
              <a:t>: «</a:t>
            </a:r>
            <a:r>
              <a:rPr lang="ru-RU" sz="1500" b="1" i="1" dirty="0">
                <a:solidFill>
                  <a:schemeClr val="tx1"/>
                </a:solidFill>
              </a:rPr>
              <a:t>Пять глупых дев верили в предстоящее пришествие жениха, искренно желали встретить Его; светильники веры их горели, но скоро потухли; и так как им не с чем было встретить его, так как по нерадению они не запаслись добрыми делами, то и были не допущены к брачному пиру, а пять мудрых дев, встретившие жениха не только с ярко пылавшими светильниками .веры, но и с запасом добрых дел, были введены им в чертоги брачные. Также и в притче о талантах: даже ленивый раб, представлявший лукавые оправдания, и тот оказывается верующим в необходимость дать Господину своему отчет; и тот сохраняет веру в Него до конца, но является к Нему с одной этой верой, и сознается, что ничего доброго в своей жизни не сделал. И такого веровавшего во Христа раба, зарывшего талант свой в землю, равно как и тех дев, которые не сумели поддержать добрыми делами пламень своей веры, — словом, таких христиан не допустят в Царство </a:t>
            </a:r>
            <a:r>
              <a:rPr lang="ru-RU" sz="1500" b="1" i="1" dirty="0" smtClean="0">
                <a:solidFill>
                  <a:schemeClr val="tx1"/>
                </a:solidFill>
              </a:rPr>
              <a:t>Небесное».</a:t>
            </a:r>
            <a:endParaRPr lang="ru-RU" sz="1500" b="1" i="1" dirty="0">
              <a:solidFill>
                <a:schemeClr val="tx1"/>
              </a:solidFill>
            </a:endParaRPr>
          </a:p>
        </p:txBody>
      </p:sp>
    </p:spTree>
    <p:extLst>
      <p:ext uri="{BB962C8B-B14F-4D97-AF65-F5344CB8AC3E}">
        <p14:creationId xmlns:p14="http://schemas.microsoft.com/office/powerpoint/2010/main" val="3384565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1" name="Picture 2" descr="F:\лекции по Н. З\11\0_8f677_e49e8b5_X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848" y="686014"/>
            <a:ext cx="7775600" cy="591029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1401268139"/>
              </p:ext>
            </p:extLst>
          </p:nvPr>
        </p:nvGraphicFramePr>
        <p:xfrm>
          <a:off x="179512" y="764704"/>
          <a:ext cx="8784976" cy="5802240"/>
        </p:xfrm>
        <a:graphic>
          <a:graphicData uri="http://schemas.openxmlformats.org/drawingml/2006/table">
            <a:tbl>
              <a:tblPr firstRow="1" bandRow="1">
                <a:tableStyleId>{00A15C55-8517-42AA-B614-E9B94910E393}</a:tableStyleId>
              </a:tblPr>
              <a:tblGrid>
                <a:gridCol w="8784976"/>
              </a:tblGrid>
              <a:tr h="252000">
                <a:tc>
                  <a:txBody>
                    <a:bodyPr/>
                    <a:lstStyle/>
                    <a:p>
                      <a:pPr algn="ctr"/>
                      <a:r>
                        <a:rPr lang="ru-RU" sz="1500" b="1" dirty="0" smtClean="0">
                          <a:solidFill>
                            <a:schemeClr val="tx1"/>
                          </a:solidFill>
                        </a:rPr>
                        <a:t>Мф. 25, </a:t>
                      </a:r>
                      <a:r>
                        <a:rPr lang="ru-RU" sz="1600" b="1" dirty="0" smtClean="0">
                          <a:solidFill>
                            <a:schemeClr val="tx1"/>
                          </a:solidFill>
                        </a:rPr>
                        <a:t>31-46</a:t>
                      </a:r>
                      <a:endParaRPr lang="ru-RU" sz="1500" b="1" dirty="0">
                        <a:solidFill>
                          <a:schemeClr val="tx1"/>
                        </a:solidFill>
                      </a:endParaRPr>
                    </a:p>
                  </a:txBody>
                  <a:tcPr marL="18000" marR="18000" marT="18000" marB="18000"/>
                </a:tc>
              </a:tr>
              <a:tr h="370840">
                <a:tc>
                  <a:txBody>
                    <a:bodyPr/>
                    <a:lstStyle/>
                    <a:p>
                      <a:r>
                        <a:rPr lang="ru-RU" sz="1500" b="1" dirty="0" smtClean="0">
                          <a:solidFill>
                            <a:schemeClr val="tx1"/>
                          </a:solidFill>
                        </a:rPr>
                        <a:t>31. Когда же </a:t>
                      </a:r>
                      <a:r>
                        <a:rPr lang="ru-RU" sz="1500" b="1" dirty="0" err="1" smtClean="0">
                          <a:solidFill>
                            <a:schemeClr val="tx1"/>
                          </a:solidFill>
                        </a:rPr>
                        <a:t>приидет</a:t>
                      </a:r>
                      <a:r>
                        <a:rPr lang="ru-RU" sz="1500" b="1" dirty="0" smtClean="0">
                          <a:solidFill>
                            <a:schemeClr val="tx1"/>
                          </a:solidFill>
                        </a:rPr>
                        <a:t> Сын Человеческий во славе Своей и все святые Ангелы с Ним, тогда сядет на престоле славы Своей, </a:t>
                      </a:r>
                    </a:p>
                    <a:p>
                      <a:r>
                        <a:rPr lang="ru-RU" sz="1500" b="1" dirty="0" smtClean="0">
                          <a:solidFill>
                            <a:schemeClr val="tx1"/>
                          </a:solidFill>
                        </a:rPr>
                        <a:t>32. и соберутся пред Ним все народы; и отделит одних от других, как пастырь отделяет овец от козлов; </a:t>
                      </a:r>
                    </a:p>
                    <a:p>
                      <a:r>
                        <a:rPr lang="ru-RU" sz="1500" b="1" dirty="0" smtClean="0">
                          <a:solidFill>
                            <a:schemeClr val="tx1"/>
                          </a:solidFill>
                        </a:rPr>
                        <a:t>33. и поставит овец по правую Свою сторону, а козлов — по левую. </a:t>
                      </a:r>
                    </a:p>
                    <a:p>
                      <a:r>
                        <a:rPr lang="ru-RU" sz="1500" b="1" dirty="0" smtClean="0">
                          <a:solidFill>
                            <a:schemeClr val="tx1"/>
                          </a:solidFill>
                        </a:rPr>
                        <a:t>34. Тогда скажет Царь тем, которые по правую сторону Его: </a:t>
                      </a:r>
                      <a:r>
                        <a:rPr lang="ru-RU" sz="1500" b="1" dirty="0" err="1" smtClean="0">
                          <a:solidFill>
                            <a:schemeClr val="tx1"/>
                          </a:solidFill>
                        </a:rPr>
                        <a:t>приидите</a:t>
                      </a:r>
                      <a:r>
                        <a:rPr lang="ru-RU" sz="1500" b="1" dirty="0" smtClean="0">
                          <a:solidFill>
                            <a:schemeClr val="tx1"/>
                          </a:solidFill>
                        </a:rPr>
                        <a:t>, благословенные Отца Моего, наследуйте Царство, уготованное вам от создания мира: </a:t>
                      </a:r>
                    </a:p>
                    <a:p>
                      <a:r>
                        <a:rPr lang="ru-RU" sz="1500" b="1" dirty="0" smtClean="0">
                          <a:solidFill>
                            <a:schemeClr val="tx1"/>
                          </a:solidFill>
                        </a:rPr>
                        <a:t>35. ибо алкал Я, и вы дали Мне есть; жаждал, и вы напоили Меня; был странником, и вы приняли Меня; </a:t>
                      </a:r>
                    </a:p>
                    <a:p>
                      <a:r>
                        <a:rPr lang="ru-RU" sz="1500" b="1" dirty="0" smtClean="0">
                          <a:solidFill>
                            <a:schemeClr val="tx1"/>
                          </a:solidFill>
                        </a:rPr>
                        <a:t>36. был наг, и вы одели Меня; был болен, и вы посетили Меня; в темнице был, и вы пришли ко Мне. </a:t>
                      </a:r>
                    </a:p>
                    <a:p>
                      <a:r>
                        <a:rPr lang="ru-RU" sz="1500" b="1" dirty="0" smtClean="0">
                          <a:solidFill>
                            <a:schemeClr val="tx1"/>
                          </a:solidFill>
                        </a:rPr>
                        <a:t>37. Тогда праведники скажут Ему в ответ: Господи! когда мы видели Тебя алчущим, и накормили? или жаждущим, и напоили? </a:t>
                      </a:r>
                    </a:p>
                    <a:p>
                      <a:r>
                        <a:rPr lang="ru-RU" sz="1500" b="1" dirty="0" smtClean="0">
                          <a:solidFill>
                            <a:schemeClr val="tx1"/>
                          </a:solidFill>
                        </a:rPr>
                        <a:t>38. когда мы видели Тебя странником, и приняли? или нагим, и одели? </a:t>
                      </a:r>
                    </a:p>
                    <a:p>
                      <a:r>
                        <a:rPr lang="ru-RU" sz="1500" b="1" dirty="0" smtClean="0">
                          <a:solidFill>
                            <a:schemeClr val="tx1"/>
                          </a:solidFill>
                        </a:rPr>
                        <a:t>39. когда мы видели Тебя больным, или в темнице, и пришли к Тебе? </a:t>
                      </a:r>
                    </a:p>
                    <a:p>
                      <a:r>
                        <a:rPr lang="ru-RU" sz="1500" b="1" dirty="0" smtClean="0">
                          <a:solidFill>
                            <a:schemeClr val="tx1"/>
                          </a:solidFill>
                        </a:rPr>
                        <a:t>40. И Царь скажет им в ответ: истинно говорю вам: так как вы сделали это одному из сих братьев Моих меньших, то сделали Мне. </a:t>
                      </a:r>
                    </a:p>
                    <a:p>
                      <a:r>
                        <a:rPr lang="ru-RU" sz="1500" b="1" dirty="0" smtClean="0">
                          <a:solidFill>
                            <a:schemeClr val="tx1"/>
                          </a:solidFill>
                        </a:rPr>
                        <a:t>41. Тогда скажет и тем, которые по левую сторону: идите от Меня, проклятые, в огонь вечный, уготованный </a:t>
                      </a:r>
                      <a:r>
                        <a:rPr lang="ru-RU" sz="1500" b="1" dirty="0" err="1" smtClean="0">
                          <a:solidFill>
                            <a:schemeClr val="tx1"/>
                          </a:solidFill>
                        </a:rPr>
                        <a:t>диаволу</a:t>
                      </a:r>
                      <a:r>
                        <a:rPr lang="ru-RU" sz="1500" b="1" dirty="0" smtClean="0">
                          <a:solidFill>
                            <a:schemeClr val="tx1"/>
                          </a:solidFill>
                        </a:rPr>
                        <a:t> и ангелам его: </a:t>
                      </a:r>
                    </a:p>
                    <a:p>
                      <a:r>
                        <a:rPr lang="ru-RU" sz="1500" b="1" dirty="0" smtClean="0">
                          <a:solidFill>
                            <a:schemeClr val="tx1"/>
                          </a:solidFill>
                        </a:rPr>
                        <a:t>42. ибо алкал Я, и вы не дали Мне есть; жаждал, и вы не напоили Меня; </a:t>
                      </a:r>
                    </a:p>
                    <a:p>
                      <a:r>
                        <a:rPr lang="ru-RU" sz="1500" b="1" dirty="0" smtClean="0">
                          <a:solidFill>
                            <a:schemeClr val="tx1"/>
                          </a:solidFill>
                        </a:rPr>
                        <a:t>43. был странником, и не приняли Меня; был наг, и не одели Меня; болен и в темнице, и не посетили Меня. </a:t>
                      </a:r>
                    </a:p>
                    <a:p>
                      <a:r>
                        <a:rPr lang="ru-RU" sz="1500" b="1" dirty="0" smtClean="0">
                          <a:solidFill>
                            <a:schemeClr val="tx1"/>
                          </a:solidFill>
                        </a:rPr>
                        <a:t>44. Тогда и они скажут Ему в ответ: Господи! когда мы видели Тебя алчущим, или жаждущим, или странником, или нагим, или больным, или в темнице, и не послужили Тебе? </a:t>
                      </a:r>
                    </a:p>
                    <a:p>
                      <a:r>
                        <a:rPr lang="ru-RU" sz="1500" b="1" dirty="0" smtClean="0">
                          <a:solidFill>
                            <a:schemeClr val="tx1"/>
                          </a:solidFill>
                        </a:rPr>
                        <a:t>45. Тогда скажет им в ответ: истинно говорю вам: так как вы не сделали этого одному из сих меньших, то не сделали Мне. </a:t>
                      </a:r>
                    </a:p>
                    <a:p>
                      <a:r>
                        <a:rPr lang="ru-RU" sz="1500" b="1" dirty="0" smtClean="0">
                          <a:solidFill>
                            <a:schemeClr val="tx1"/>
                          </a:solidFill>
                        </a:rPr>
                        <a:t>46. И пойдут сии в муку вечную, а праведники в жизнь вечную. </a:t>
                      </a:r>
                      <a:endParaRPr lang="ru-RU" sz="1500" b="1" dirty="0">
                        <a:solidFill>
                          <a:schemeClr val="tx1"/>
                        </a:solidFill>
                      </a:endParaRPr>
                    </a:p>
                  </a:txBody>
                  <a:tcPr marL="18000" marR="18000" marT="18000" marB="18000"/>
                </a:tc>
              </a:tr>
            </a:tbl>
          </a:graphicData>
        </a:graphic>
      </p:graphicFrame>
      <p:sp>
        <p:nvSpPr>
          <p:cNvPr id="14" name="Скругленный прямоугольник 13"/>
          <p:cNvSpPr/>
          <p:nvPr/>
        </p:nvSpPr>
        <p:spPr>
          <a:xfrm>
            <a:off x="179512" y="3429001"/>
            <a:ext cx="8784976" cy="201622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«Заметь, что Бог не для людей уготовал огненное мучение и не для нас уготовал наказание, а для дьявола, но я сам себя делаю заслуживающим наказания. Вострепещи, человек, представляя, что вот посылаются эти люди в муку не за то, что они блудники или убийцы, или хищники, не за то, что совершили другое какое-либо злодеяние, - а за то, что не сделали никакого добра. Ибо если внимательно рассмотреть, то хищником окажется и тот, кто имеет много и, однако, не оказывает милости, хотя бы явно и не делал никакой обиды ближнему. Все, что имеет он более должного, похищает у требующих, если они не получают от него».</a:t>
            </a:r>
          </a:p>
        </p:txBody>
      </p:sp>
      <p:sp>
        <p:nvSpPr>
          <p:cNvPr id="13" name="Скругленный прямоугольник 12"/>
          <p:cNvSpPr/>
          <p:nvPr/>
        </p:nvSpPr>
        <p:spPr>
          <a:xfrm>
            <a:off x="179512" y="4365104"/>
            <a:ext cx="8784976" cy="93610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a:solidFill>
                  <a:schemeClr val="tx1"/>
                </a:solidFill>
              </a:rPr>
              <a:t>Максим Исповедник</a:t>
            </a:r>
            <a:r>
              <a:rPr lang="ru-RU" sz="1600" b="1" i="1" dirty="0">
                <a:solidFill>
                  <a:schemeClr val="tx1"/>
                </a:solidFill>
              </a:rPr>
              <a:t>: «Ничто так легко не ведет к праведности, ничто так не способствует </a:t>
            </a:r>
            <a:r>
              <a:rPr lang="ru-RU" sz="1600" b="1" i="1" dirty="0" err="1">
                <a:solidFill>
                  <a:schemeClr val="tx1"/>
                </a:solidFill>
              </a:rPr>
              <a:t>обожению</a:t>
            </a:r>
            <a:r>
              <a:rPr lang="ru-RU" sz="1600" b="1" i="1" dirty="0">
                <a:solidFill>
                  <a:schemeClr val="tx1"/>
                </a:solidFill>
              </a:rPr>
              <a:t> и приближению к Богу, как сострадание, оказываемое тем, кто нуждается в нем, от души, с удовольствием и </a:t>
            </a:r>
            <a:r>
              <a:rPr lang="ru-RU" sz="1600" b="1" i="1" dirty="0" smtClean="0">
                <a:solidFill>
                  <a:schemeClr val="tx1"/>
                </a:solidFill>
              </a:rPr>
              <a:t>радостью».</a:t>
            </a:r>
            <a:endParaRPr lang="ru-RU" sz="1600" b="1" i="1" dirty="0">
              <a:solidFill>
                <a:schemeClr val="tx1"/>
              </a:solidFill>
            </a:endParaRPr>
          </a:p>
        </p:txBody>
      </p:sp>
      <p:sp>
        <p:nvSpPr>
          <p:cNvPr id="12" name="Скругленный прямоугольник 11"/>
          <p:cNvSpPr/>
          <p:nvPr/>
        </p:nvSpPr>
        <p:spPr>
          <a:xfrm>
            <a:off x="179512" y="3861048"/>
            <a:ext cx="8784976" cy="79208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Ответ праведников свидетельствует об их смирении и сознании своего </a:t>
            </a:r>
            <a:r>
              <a:rPr lang="ru-RU" sz="1600" b="1" i="1" dirty="0" err="1">
                <a:solidFill>
                  <a:schemeClr val="tx1"/>
                </a:solidFill>
              </a:rPr>
              <a:t>недостоинства</a:t>
            </a:r>
            <a:r>
              <a:rPr lang="ru-RU" sz="1600" b="1" i="1" dirty="0">
                <a:solidFill>
                  <a:schemeClr val="tx1"/>
                </a:solidFill>
              </a:rPr>
              <a:t>. Таков закон нравственного самосовершенствования: чем более человек нравственно </a:t>
            </a:r>
            <a:r>
              <a:rPr lang="ru-RU" sz="1600" b="1" i="1" dirty="0" err="1">
                <a:solidFill>
                  <a:schemeClr val="tx1"/>
                </a:solidFill>
              </a:rPr>
              <a:t>усовершается</a:t>
            </a:r>
            <a:r>
              <a:rPr lang="ru-RU" sz="1600" b="1" i="1" dirty="0">
                <a:solidFill>
                  <a:schemeClr val="tx1"/>
                </a:solidFill>
              </a:rPr>
              <a:t>, тем более сознает он ничтожность своих </a:t>
            </a:r>
            <a:r>
              <a:rPr lang="ru-RU" sz="1600" b="1" i="1" dirty="0" smtClean="0">
                <a:solidFill>
                  <a:schemeClr val="tx1"/>
                </a:solidFill>
              </a:rPr>
              <a:t>совершенств».</a:t>
            </a:r>
            <a:endParaRPr lang="ru-RU" sz="1600" b="1" i="1" dirty="0">
              <a:solidFill>
                <a:schemeClr val="tx1"/>
              </a:solidFill>
            </a:endParaRPr>
          </a:p>
        </p:txBody>
      </p:sp>
      <p:sp>
        <p:nvSpPr>
          <p:cNvPr id="10" name="Скругленный прямоугольник 9"/>
          <p:cNvSpPr/>
          <p:nvPr/>
        </p:nvSpPr>
        <p:spPr>
          <a:xfrm>
            <a:off x="179512" y="4005064"/>
            <a:ext cx="8784976" cy="1512168"/>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Царство Небесное праведники наследуют за дела любви и милосердия к ближним. О вере здесь не упоминается, ибо она уже предполагается самыми делами любви, которые суть плоды веры (</a:t>
            </a:r>
            <a:r>
              <a:rPr lang="ru-RU" sz="1600" b="1" i="1" dirty="0" smtClean="0">
                <a:solidFill>
                  <a:schemeClr val="tx1"/>
                </a:solidFill>
              </a:rPr>
              <a:t>Ин</a:t>
            </a:r>
            <a:r>
              <a:rPr lang="ru-RU" sz="1600" b="1" i="1" dirty="0">
                <a:solidFill>
                  <a:schemeClr val="tx1"/>
                </a:solidFill>
              </a:rPr>
              <a:t>. 13:35; I Кор. 13:1). Равно и молитва и все прочие подвиги веры не упоминаются, потому, что без них невозможна истинная любовь к ближним и искренние, нелицемерные дела милосердия. Говорится только о делах милосердия, потому, что они доказывают истинную веру и благочестие </a:t>
            </a:r>
            <a:r>
              <a:rPr lang="ru-RU" sz="1600" b="1" i="1" dirty="0" smtClean="0">
                <a:solidFill>
                  <a:schemeClr val="tx1"/>
                </a:solidFill>
              </a:rPr>
              <a:t>христианина».</a:t>
            </a:r>
            <a:endParaRPr lang="ru-RU" sz="1600" b="1" i="1" dirty="0">
              <a:solidFill>
                <a:schemeClr val="tx1"/>
              </a:solidFill>
            </a:endParaRPr>
          </a:p>
        </p:txBody>
      </p:sp>
      <p:sp>
        <p:nvSpPr>
          <p:cNvPr id="9" name="Скругленный прямоугольник 8"/>
          <p:cNvSpPr/>
          <p:nvPr/>
        </p:nvSpPr>
        <p:spPr>
          <a:xfrm>
            <a:off x="179512" y="2996952"/>
            <a:ext cx="8784976" cy="864096"/>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Своих последователей Господь называет «</a:t>
            </a:r>
            <a:r>
              <a:rPr lang="ru-RU" sz="1600" b="1" i="1" dirty="0" err="1">
                <a:solidFill>
                  <a:schemeClr val="tx1"/>
                </a:solidFill>
              </a:rPr>
              <a:t>братиями</a:t>
            </a:r>
            <a:r>
              <a:rPr lang="ru-RU" sz="1600" b="1" i="1" dirty="0">
                <a:solidFill>
                  <a:schemeClr val="tx1"/>
                </a:solidFill>
              </a:rPr>
              <a:t> Своими», как близких, как сродных Ему по духу, по расположениям, по страданиям; «меньшими» называет их потому, что они уничижены, что они – нищи, </a:t>
            </a:r>
            <a:r>
              <a:rPr lang="ru-RU" sz="1600" b="1" i="1" dirty="0" smtClean="0">
                <a:solidFill>
                  <a:schemeClr val="tx1"/>
                </a:solidFill>
              </a:rPr>
              <a:t>отвержены».</a:t>
            </a:r>
            <a:endParaRPr lang="ru-RU" sz="1600" b="1" i="1" dirty="0">
              <a:solidFill>
                <a:schemeClr val="tx1"/>
              </a:solidFill>
            </a:endParaRPr>
          </a:p>
        </p:txBody>
      </p:sp>
      <p:sp>
        <p:nvSpPr>
          <p:cNvPr id="6" name="Скругленный прямоугольник 5"/>
          <p:cNvSpPr/>
          <p:nvPr/>
        </p:nvSpPr>
        <p:spPr>
          <a:xfrm>
            <a:off x="179512" y="1988840"/>
            <a:ext cx="8784976" cy="2016224"/>
          </a:xfrm>
          <a:prstGeom prst="roundRect">
            <a:avLst/>
          </a:prstGeom>
          <a:solidFill>
            <a:schemeClr val="accent4">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«Так как первое пришествие Господа было не славно и сопровождалось унижением, то </a:t>
            </a:r>
            <a:r>
              <a:rPr lang="ru-RU" sz="1600" b="1" i="1" dirty="0" smtClean="0">
                <a:solidFill>
                  <a:schemeClr val="tx1"/>
                </a:solidFill>
              </a:rPr>
              <a:t>во </a:t>
            </a:r>
            <a:r>
              <a:rPr lang="ru-RU" sz="1600" b="1" i="1" dirty="0">
                <a:solidFill>
                  <a:schemeClr val="tx1"/>
                </a:solidFill>
              </a:rPr>
              <a:t>второй раз Он придет со славою и с ангелами, служащими Ему. Прежде всего Господь отлучает святых от грешников, освобождая первых от мучения, а потом, поставив, будет говорить с ними. Овцами называет святых по кротости их и потому, что они доставляют нам плоды и пользу, как овцы, и дают волну, то есть покров божественный и духовный, а равно и молоко, то есть духовную пищу. Грешников же называет козлищами, потому что и они ходят по стремнинам; они беспорядочны и бесплодны, как </a:t>
            </a:r>
            <a:r>
              <a:rPr lang="ru-RU" sz="1600" b="1" i="1" dirty="0" smtClean="0">
                <a:solidFill>
                  <a:schemeClr val="tx1"/>
                </a:solidFill>
              </a:rPr>
              <a:t>козлища».</a:t>
            </a:r>
            <a:endParaRPr lang="ru-RU" sz="1600" b="1" i="1" dirty="0">
              <a:solidFill>
                <a:schemeClr val="tx1"/>
              </a:solidFill>
            </a:endParaRPr>
          </a:p>
        </p:txBody>
      </p:sp>
      <p:sp>
        <p:nvSpPr>
          <p:cNvPr id="4" name="Скругленный прямоугольник 3"/>
          <p:cNvSpPr/>
          <p:nvPr/>
        </p:nvSpPr>
        <p:spPr>
          <a:xfrm>
            <a:off x="2771800" y="188640"/>
            <a:ext cx="3600400"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Притча о Страшном Суде </a:t>
            </a:r>
            <a:endParaRPr lang="ru-RU" sz="2200" b="1" dirty="0">
              <a:solidFill>
                <a:schemeClr val="tx1"/>
              </a:solidFill>
            </a:endParaRPr>
          </a:p>
        </p:txBody>
      </p:sp>
    </p:spTree>
    <p:extLst>
      <p:ext uri="{BB962C8B-B14F-4D97-AF65-F5344CB8AC3E}">
        <p14:creationId xmlns:p14="http://schemas.microsoft.com/office/powerpoint/2010/main" val="137399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down)">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down)">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childTnLst>
                          </p:cTn>
                        </p:par>
                        <p:par>
                          <p:cTn id="39" fill="hold">
                            <p:stCondLst>
                              <p:cond delay="500"/>
                            </p:stCondLst>
                            <p:childTnLst>
                              <p:par>
                                <p:cTn id="40" presetID="22" presetClass="entr" presetSubtype="4" fill="hold" grpId="0"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10"/>
                                        </p:tgtEl>
                                      </p:cBhvr>
                                    </p:animEffect>
                                    <p:set>
                                      <p:cBhvr>
                                        <p:cTn id="47" dur="1" fill="hold">
                                          <p:stCondLst>
                                            <p:cond delay="499"/>
                                          </p:stCondLst>
                                        </p:cTn>
                                        <p:tgtEl>
                                          <p:spTgt spid="10"/>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12"/>
                                        </p:tgtEl>
                                      </p:cBhvr>
                                    </p:animEffect>
                                    <p:set>
                                      <p:cBhvr>
                                        <p:cTn id="57" dur="1" fill="hold">
                                          <p:stCondLst>
                                            <p:cond delay="499"/>
                                          </p:stCondLst>
                                        </p:cTn>
                                        <p:tgtEl>
                                          <p:spTgt spid="12"/>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3"/>
                                        </p:tgtEl>
                                      </p:cBhvr>
                                    </p:animEffect>
                                    <p:set>
                                      <p:cBhvr>
                                        <p:cTn id="67" dur="1" fill="hold">
                                          <p:stCondLst>
                                            <p:cond delay="499"/>
                                          </p:stCondLst>
                                        </p:cTn>
                                        <p:tgtEl>
                                          <p:spTgt spid="1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wipe(down)">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4"/>
                                        </p:tgtEl>
                                      </p:cBhvr>
                                    </p:animEffect>
                                    <p:set>
                                      <p:cBhvr>
                                        <p:cTn id="77"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3" grpId="0" animBg="1"/>
      <p:bldP spid="13" grpId="1" animBg="1"/>
      <p:bldP spid="12" grpId="0" animBg="1"/>
      <p:bldP spid="12" grpId="1" animBg="1"/>
      <p:bldP spid="10" grpId="0" animBg="1"/>
      <p:bldP spid="10" grpId="1" animBg="1"/>
      <p:bldP spid="9" grpId="0" animBg="1"/>
      <p:bldP spid="9" grpId="1" animBg="1"/>
      <p:bldP spid="6" grpId="0" animBg="1"/>
      <p:bldP spid="6" grpId="1"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accent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190392996"/>
              </p:ext>
            </p:extLst>
          </p:nvPr>
        </p:nvGraphicFramePr>
        <p:xfrm>
          <a:off x="323528" y="1052736"/>
          <a:ext cx="8568952" cy="3053520"/>
        </p:xfrm>
        <a:graphic>
          <a:graphicData uri="http://schemas.openxmlformats.org/drawingml/2006/table">
            <a:tbl>
              <a:tblPr firstRow="1" bandRow="1">
                <a:tableStyleId>{21E4AEA4-8DFA-4A89-87EB-49C32662AFE0}</a:tableStyleId>
              </a:tblPr>
              <a:tblGrid>
                <a:gridCol w="4134522"/>
                <a:gridCol w="2549228"/>
                <a:gridCol w="1885202"/>
              </a:tblGrid>
              <a:tr h="324000">
                <a:tc>
                  <a:txBody>
                    <a:bodyPr/>
                    <a:lstStyle/>
                    <a:p>
                      <a:pPr algn="ctr"/>
                      <a:r>
                        <a:rPr lang="ru-RU" sz="1600" b="1" dirty="0" smtClean="0">
                          <a:solidFill>
                            <a:schemeClr val="tx1"/>
                          </a:solidFill>
                        </a:rPr>
                        <a:t>Мф. 26,1-5</a:t>
                      </a:r>
                      <a:endParaRPr lang="ru-RU" sz="16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Мк</a:t>
                      </a:r>
                      <a:r>
                        <a:rPr lang="ru-RU" sz="1600" b="1" dirty="0" smtClean="0">
                          <a:solidFill>
                            <a:schemeClr val="tx1"/>
                          </a:solidFill>
                        </a:rPr>
                        <a:t>. 14,1-2</a:t>
                      </a:r>
                      <a:endParaRPr lang="ru-RU" sz="16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22,1-6</a:t>
                      </a:r>
                      <a:endParaRPr lang="ru-RU" sz="1600" b="1" dirty="0">
                        <a:solidFill>
                          <a:schemeClr val="tx1"/>
                        </a:solidFill>
                      </a:endParaRPr>
                    </a:p>
                  </a:txBody>
                  <a:tcPr/>
                </a:tc>
              </a:tr>
              <a:tr h="370840">
                <a:tc>
                  <a:txBody>
                    <a:bodyPr/>
                    <a:lstStyle/>
                    <a:p>
                      <a:r>
                        <a:rPr lang="ru-RU" sz="1600" b="1" dirty="0" smtClean="0">
                          <a:solidFill>
                            <a:schemeClr val="tx1"/>
                          </a:solidFill>
                        </a:rPr>
                        <a:t>1. Когда Иисус окончил все слова сии, то сказал ученикам Своим: </a:t>
                      </a:r>
                    </a:p>
                    <a:p>
                      <a:r>
                        <a:rPr lang="ru-RU" sz="1600" b="1" dirty="0" smtClean="0">
                          <a:solidFill>
                            <a:schemeClr val="tx1"/>
                          </a:solidFill>
                        </a:rPr>
                        <a:t>2. вы знаете, что через два дня будет Пасха, и Сын Человеческий предан будет на распятие. </a:t>
                      </a:r>
                    </a:p>
                    <a:p>
                      <a:r>
                        <a:rPr lang="ru-RU" sz="1600" b="1" dirty="0" smtClean="0">
                          <a:solidFill>
                            <a:schemeClr val="tx1"/>
                          </a:solidFill>
                        </a:rPr>
                        <a:t>3. Тогда собрались первосвященники и книжники и старейшины народа во двор первосвященника, по имени </a:t>
                      </a:r>
                      <a:r>
                        <a:rPr lang="ru-RU" sz="1600" b="1" dirty="0" err="1" smtClean="0">
                          <a:solidFill>
                            <a:schemeClr val="tx1"/>
                          </a:solidFill>
                        </a:rPr>
                        <a:t>Каиафы</a:t>
                      </a:r>
                      <a:r>
                        <a:rPr lang="ru-RU" sz="1600" b="1" dirty="0" smtClean="0">
                          <a:solidFill>
                            <a:schemeClr val="tx1"/>
                          </a:solidFill>
                        </a:rPr>
                        <a:t>, </a:t>
                      </a:r>
                    </a:p>
                    <a:p>
                      <a:r>
                        <a:rPr lang="ru-RU" sz="1600" b="1" dirty="0" smtClean="0">
                          <a:solidFill>
                            <a:schemeClr val="tx1"/>
                          </a:solidFill>
                        </a:rPr>
                        <a:t>4. и положили в совете взять Иисуса хитростью и убить; </a:t>
                      </a:r>
                    </a:p>
                    <a:p>
                      <a:r>
                        <a:rPr lang="ru-RU" sz="1600" b="1" dirty="0" smtClean="0">
                          <a:solidFill>
                            <a:schemeClr val="tx1"/>
                          </a:solidFill>
                        </a:rPr>
                        <a:t>5. но говорили: только не в праздник, чтобы не сделалось возмущения в народе.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 Через два дня надлежало быть празднику Пасхи и опресноков. И искали первосвященники и книжники, как бы взять Его хитростью и убить; </a:t>
                      </a:r>
                    </a:p>
                    <a:p>
                      <a:r>
                        <a:rPr lang="ru-RU" sz="1600" b="1" dirty="0" smtClean="0">
                          <a:solidFill>
                            <a:schemeClr val="tx1"/>
                          </a:solidFill>
                        </a:rPr>
                        <a:t>2. но говорили: только не в праздник, чтобы не произошло возмущения в народе.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 Приближался праздник опресноков, называемый Пасхою, </a:t>
                      </a:r>
                    </a:p>
                    <a:p>
                      <a:r>
                        <a:rPr lang="ru-RU" sz="1600" b="1" dirty="0" smtClean="0">
                          <a:solidFill>
                            <a:schemeClr val="tx1"/>
                          </a:solidFill>
                        </a:rPr>
                        <a:t>2. и искали первосвященники и книжники, как бы погубить Его, потому что боялись народа. </a:t>
                      </a:r>
                    </a:p>
                  </a:txBody>
                  <a:tcPr marL="18000" marR="18000" marT="18000" marB="18000"/>
                </a:tc>
              </a:tr>
            </a:tbl>
          </a:graphicData>
        </a:graphic>
      </p:graphicFrame>
      <p:sp>
        <p:nvSpPr>
          <p:cNvPr id="4" name="Скругленный прямоугольник 3"/>
          <p:cNvSpPr/>
          <p:nvPr/>
        </p:nvSpPr>
        <p:spPr>
          <a:xfrm>
            <a:off x="2267744" y="260648"/>
            <a:ext cx="4536504" cy="43204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ru-RU" sz="2400" b="1" dirty="0">
                <a:solidFill>
                  <a:schemeClr val="tx1"/>
                </a:solidFill>
              </a:rPr>
              <a:t>Совещание в доме </a:t>
            </a:r>
            <a:r>
              <a:rPr lang="ru-RU" sz="2400" b="1" dirty="0" err="1">
                <a:solidFill>
                  <a:schemeClr val="tx1"/>
                </a:solidFill>
              </a:rPr>
              <a:t>Каиафы</a:t>
            </a:r>
            <a:r>
              <a:rPr lang="ru-RU" sz="2400" b="1" dirty="0">
                <a:solidFill>
                  <a:schemeClr val="tx1"/>
                </a:solidFill>
              </a:rPr>
              <a:t> </a:t>
            </a:r>
            <a:endParaRPr lang="ru-RU" sz="2400" dirty="0">
              <a:solidFill>
                <a:schemeClr val="tx1"/>
              </a:solidFill>
            </a:endParaRPr>
          </a:p>
        </p:txBody>
      </p:sp>
    </p:spTree>
    <p:extLst>
      <p:ext uri="{BB962C8B-B14F-4D97-AF65-F5344CB8AC3E}">
        <p14:creationId xmlns:p14="http://schemas.microsoft.com/office/powerpoint/2010/main" val="3989291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864</TotalTime>
  <Words>8925</Words>
  <Application>Microsoft Office PowerPoint</Application>
  <PresentationFormat>Экран (4:3)</PresentationFormat>
  <Paragraphs>318</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Великая Среда. Великий Четверг  Лекция 31. Притчи Господа о бодрствовании.  Изображение Страшного Суда. Предательство Иуды. Тайная Вечеря.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Великий Вторник. Лекция 31. Притчи Господа о бодрствовании (Мф. 24, 25-36, 46; Мк. 13, 32-37; Лк. 21, 34-38).  Изображение Страшного Суда (Мф. 25, 31-46). Предательство Иуды (Мф. 26, 14-16; Лк. 22, 1-6; Мк. 14, 10-11).  Тайная Вечеря (Мф. 26, 26-29; Мк. 14, 22-25; Лк. 22, 14-30; Ин. 13, 1-30).  . </dc:title>
  <dc:creator>Николай Казинов</dc:creator>
  <cp:lastModifiedBy>Николай Казинов</cp:lastModifiedBy>
  <cp:revision>117</cp:revision>
  <dcterms:created xsi:type="dcterms:W3CDTF">2014-12-14T07:29:39Z</dcterms:created>
  <dcterms:modified xsi:type="dcterms:W3CDTF">2014-12-15T08:54:49Z</dcterms:modified>
</cp:coreProperties>
</file>