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9" r:id="rId2"/>
    <p:sldId id="257" r:id="rId3"/>
    <p:sldId id="261" r:id="rId4"/>
    <p:sldId id="274" r:id="rId5"/>
    <p:sldId id="262" r:id="rId6"/>
    <p:sldId id="263" r:id="rId7"/>
    <p:sldId id="264" r:id="rId8"/>
    <p:sldId id="267" r:id="rId9"/>
    <p:sldId id="265" r:id="rId10"/>
    <p:sldId id="266" r:id="rId11"/>
    <p:sldId id="270" r:id="rId12"/>
    <p:sldId id="271" r:id="rId13"/>
    <p:sldId id="272" r:id="rId14"/>
    <p:sldId id="273" r:id="rId15"/>
    <p:sldId id="258" r:id="rId16"/>
    <p:sldId id="268" r:id="rId17"/>
    <p:sldId id="260"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88" y="-4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221703-6156-4AAE-A2A0-A2DFA068E011}" type="datetimeFigureOut">
              <a:rPr lang="ru-RU" smtClean="0"/>
              <a:t>13.12.2014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178E2D-F964-4A2B-95E7-0FAB57EF4262}" type="slidenum">
              <a:rPr lang="ru-RU" smtClean="0"/>
              <a:t>‹#›</a:t>
            </a:fld>
            <a:endParaRPr lang="ru-RU"/>
          </a:p>
        </p:txBody>
      </p:sp>
    </p:spTree>
    <p:extLst>
      <p:ext uri="{BB962C8B-B14F-4D97-AF65-F5344CB8AC3E}">
        <p14:creationId xmlns:p14="http://schemas.microsoft.com/office/powerpoint/2010/main" val="629928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17</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13.12.2014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13.12.2014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13.12.2014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13.12.2014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13.12.2014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13.12.2014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13.12.2014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457200" indent="-457200"/>
            <a:r>
              <a:rPr lang="ru-RU" sz="3600" b="1" dirty="0" smtClean="0"/>
              <a:t>Великий Вторник.</a:t>
            </a:r>
            <a:br>
              <a:rPr lang="ru-RU" sz="3600" b="1" dirty="0" smtClean="0"/>
            </a:br>
            <a:r>
              <a:rPr lang="ru-RU" sz="3200" b="1" dirty="0" smtClean="0"/>
              <a:t>Лекция 30. </a:t>
            </a:r>
            <a:r>
              <a:rPr lang="ru-RU" sz="3200" b="1" dirty="0"/>
              <a:t>Притчи о 2-х сыновьях, о злых виноградарях, о брачном </a:t>
            </a:r>
            <a:r>
              <a:rPr lang="ru-RU" sz="3200" b="1" dirty="0" smtClean="0"/>
              <a:t>пире. Три </a:t>
            </a:r>
            <a:r>
              <a:rPr lang="ru-RU" sz="3200" b="1" dirty="0" err="1"/>
              <a:t>искусительных</a:t>
            </a:r>
            <a:r>
              <a:rPr lang="ru-RU" sz="3200" b="1" dirty="0"/>
              <a:t> вопроса </a:t>
            </a:r>
            <a:r>
              <a:rPr lang="ru-RU" sz="3200" b="1" dirty="0" smtClean="0"/>
              <a:t>Христу. Пророчество </a:t>
            </a:r>
            <a:r>
              <a:rPr lang="ru-RU" sz="3200" b="1" dirty="0"/>
              <a:t>о разрушении Иерусалима и о Втором </a:t>
            </a:r>
            <a:r>
              <a:rPr lang="ru-RU" sz="3200" b="1" dirty="0" smtClean="0"/>
              <a:t>Пришествии.</a:t>
            </a:r>
            <a:r>
              <a:rPr lang="ru-RU" sz="3600" b="1" dirty="0"/>
              <a:t/>
            </a:r>
            <a:br>
              <a:rPr lang="ru-RU" sz="3600" b="1" dirty="0"/>
            </a:br>
            <a:endParaRPr lang="ru-RU" sz="3600" dirty="0"/>
          </a:p>
        </p:txBody>
      </p:sp>
    </p:spTree>
    <p:extLst>
      <p:ext uri="{BB962C8B-B14F-4D97-AF65-F5344CB8AC3E}">
        <p14:creationId xmlns:p14="http://schemas.microsoft.com/office/powerpoint/2010/main" val="37906331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bg1">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351182113"/>
              </p:ext>
            </p:extLst>
          </p:nvPr>
        </p:nvGraphicFramePr>
        <p:xfrm>
          <a:off x="251520" y="1052736"/>
          <a:ext cx="8712969" cy="4017600"/>
        </p:xfrm>
        <a:graphic>
          <a:graphicData uri="http://schemas.openxmlformats.org/drawingml/2006/table">
            <a:tbl>
              <a:tblPr firstRow="1" bandRow="1">
                <a:tableStyleId>{F5AB1C69-6EDB-4FF4-983F-18BD219EF322}</a:tableStyleId>
              </a:tblPr>
              <a:tblGrid>
                <a:gridCol w="3456384"/>
                <a:gridCol w="2664296"/>
                <a:gridCol w="2592289"/>
              </a:tblGrid>
              <a:tr h="324000">
                <a:tc>
                  <a:txBody>
                    <a:bodyPr/>
                    <a:lstStyle/>
                    <a:p>
                      <a:pPr algn="ctr"/>
                      <a:r>
                        <a:rPr lang="ru-RU" sz="1600" b="1" dirty="0" smtClean="0">
                          <a:solidFill>
                            <a:schemeClr val="tx1"/>
                          </a:solidFill>
                        </a:rPr>
                        <a:t>Мф. 22, 41, 46</a:t>
                      </a:r>
                      <a:endParaRPr lang="ru-RU" sz="1600" b="1" dirty="0">
                        <a:solidFill>
                          <a:schemeClr val="tx1"/>
                        </a:solidFill>
                      </a:endParaRPr>
                    </a:p>
                  </a:txBody>
                  <a:tcPr marL="18000" marR="18000" marT="18000" marB="18000">
                    <a:solidFill>
                      <a:schemeClr val="bg1">
                        <a:lumMod val="50000"/>
                      </a:schemeClr>
                    </a:solidFill>
                  </a:tcPr>
                </a:tc>
                <a:tc>
                  <a:txBody>
                    <a:bodyPr/>
                    <a:lstStyle/>
                    <a:p>
                      <a:pPr algn="ctr"/>
                      <a:r>
                        <a:rPr lang="ru-RU" sz="1600" b="1" dirty="0" err="1" smtClean="0">
                          <a:solidFill>
                            <a:schemeClr val="tx1"/>
                          </a:solidFill>
                        </a:rPr>
                        <a:t>Мк</a:t>
                      </a:r>
                      <a:r>
                        <a:rPr lang="ru-RU" sz="1600" b="1" dirty="0" smtClean="0">
                          <a:solidFill>
                            <a:schemeClr val="tx1"/>
                          </a:solidFill>
                        </a:rPr>
                        <a:t>. 12, 35-37</a:t>
                      </a:r>
                      <a:endParaRPr lang="ru-RU" sz="1600" b="1" dirty="0">
                        <a:solidFill>
                          <a:schemeClr val="tx1"/>
                        </a:solidFill>
                      </a:endParaRPr>
                    </a:p>
                  </a:txBody>
                  <a:tcPr marL="18000" marR="18000" marT="18000" marB="18000">
                    <a:solidFill>
                      <a:schemeClr val="bg1">
                        <a:lumMod val="50000"/>
                      </a:schemeClr>
                    </a:solidFill>
                  </a:tcPr>
                </a:tc>
                <a:tc>
                  <a:txBody>
                    <a:bodyPr/>
                    <a:lstStyle/>
                    <a:p>
                      <a:pPr algn="ctr"/>
                      <a:r>
                        <a:rPr lang="ru-RU" sz="1600" b="1" dirty="0" err="1" smtClean="0">
                          <a:solidFill>
                            <a:schemeClr val="tx1"/>
                          </a:solidFill>
                        </a:rPr>
                        <a:t>Лк</a:t>
                      </a:r>
                      <a:r>
                        <a:rPr lang="ru-RU" sz="1600" b="1" dirty="0" smtClean="0">
                          <a:solidFill>
                            <a:schemeClr val="tx1"/>
                          </a:solidFill>
                        </a:rPr>
                        <a:t>.</a:t>
                      </a:r>
                      <a:r>
                        <a:rPr lang="ru-RU" sz="1600" b="1" baseline="0" dirty="0" smtClean="0">
                          <a:solidFill>
                            <a:schemeClr val="tx1"/>
                          </a:solidFill>
                        </a:rPr>
                        <a:t> 20, 40-44</a:t>
                      </a:r>
                      <a:endParaRPr lang="ru-RU" sz="1600" b="1" dirty="0">
                        <a:solidFill>
                          <a:schemeClr val="tx1"/>
                        </a:solidFill>
                      </a:endParaRPr>
                    </a:p>
                  </a:txBody>
                  <a:tcPr marL="18000" marR="18000" marT="18000" marB="18000">
                    <a:solidFill>
                      <a:schemeClr val="bg1">
                        <a:lumMod val="50000"/>
                      </a:schemeClr>
                    </a:solidFill>
                  </a:tcPr>
                </a:tc>
              </a:tr>
              <a:tr h="370840">
                <a:tc>
                  <a:txBody>
                    <a:bodyPr/>
                    <a:lstStyle/>
                    <a:p>
                      <a:r>
                        <a:rPr lang="ru-RU" sz="1600" b="1" dirty="0" smtClean="0">
                          <a:solidFill>
                            <a:schemeClr val="tx1"/>
                          </a:solidFill>
                        </a:rPr>
                        <a:t>41. Когда же собрались фарисеи, Иисус спросил их: </a:t>
                      </a:r>
                    </a:p>
                    <a:p>
                      <a:r>
                        <a:rPr lang="ru-RU" sz="1600" b="1" dirty="0" smtClean="0">
                          <a:solidFill>
                            <a:schemeClr val="tx1"/>
                          </a:solidFill>
                        </a:rPr>
                        <a:t>42. что вы думаете о Христе? чей Он сын? Говорят Ему: Давидов. </a:t>
                      </a:r>
                    </a:p>
                    <a:p>
                      <a:r>
                        <a:rPr lang="ru-RU" sz="1600" b="1" dirty="0" smtClean="0">
                          <a:solidFill>
                            <a:schemeClr val="tx1"/>
                          </a:solidFill>
                        </a:rPr>
                        <a:t>43. Говорит им: как же Давид, по вдохновению, называет Его Господом, когда говорит: </a:t>
                      </a:r>
                    </a:p>
                    <a:p>
                      <a:r>
                        <a:rPr lang="ru-RU" sz="1600" b="1" dirty="0" smtClean="0">
                          <a:solidFill>
                            <a:schemeClr val="tx1"/>
                          </a:solidFill>
                        </a:rPr>
                        <a:t>44. сказал Господь Господу моему: седи одесную Меня, доколе положу врагов Твоих в подножие ног Твоих? </a:t>
                      </a:r>
                    </a:p>
                    <a:p>
                      <a:r>
                        <a:rPr lang="ru-RU" sz="1600" b="1" dirty="0" smtClean="0">
                          <a:solidFill>
                            <a:schemeClr val="tx1"/>
                          </a:solidFill>
                        </a:rPr>
                        <a:t>45. Итак, если Давид называет Его Господом, как же Он сын ему? </a:t>
                      </a:r>
                    </a:p>
                    <a:p>
                      <a:r>
                        <a:rPr lang="ru-RU" sz="1600" b="1" dirty="0" smtClean="0">
                          <a:solidFill>
                            <a:schemeClr val="tx1"/>
                          </a:solidFill>
                        </a:rPr>
                        <a:t>46. И никто не мог отвечать Ему ни слова; и с того дня никто уже не смел спрашивать Его. </a:t>
                      </a:r>
                      <a:endParaRPr lang="ru-RU" sz="1600" b="1" dirty="0">
                        <a:solidFill>
                          <a:schemeClr val="tx1"/>
                        </a:solidFill>
                      </a:endParaRPr>
                    </a:p>
                  </a:txBody>
                  <a:tcPr marL="18000" marR="18000" marT="18000" marB="18000">
                    <a:solidFill>
                      <a:schemeClr val="bg1">
                        <a:lumMod val="85000"/>
                      </a:schemeClr>
                    </a:solidFill>
                  </a:tcPr>
                </a:tc>
                <a:tc>
                  <a:txBody>
                    <a:bodyPr/>
                    <a:lstStyle/>
                    <a:p>
                      <a:r>
                        <a:rPr lang="ru-RU" sz="1600" b="1" dirty="0" smtClean="0">
                          <a:solidFill>
                            <a:schemeClr val="tx1"/>
                          </a:solidFill>
                        </a:rPr>
                        <a:t>35. Продолжая учить в храме, Иисус говорил: как говорят книжники, что Христос есть Сын Давидов? </a:t>
                      </a:r>
                    </a:p>
                    <a:p>
                      <a:r>
                        <a:rPr lang="ru-RU" sz="1600" b="1" dirty="0" smtClean="0">
                          <a:solidFill>
                            <a:schemeClr val="tx1"/>
                          </a:solidFill>
                        </a:rPr>
                        <a:t>36. Ибо сам Давид сказал Духом Святым: сказал Господь Господу моему: седи одесную Меня, доколе положу врагов Твоих в подножие ног Твоих. </a:t>
                      </a:r>
                    </a:p>
                    <a:p>
                      <a:r>
                        <a:rPr lang="ru-RU" sz="1600" b="1" dirty="0" smtClean="0">
                          <a:solidFill>
                            <a:schemeClr val="tx1"/>
                          </a:solidFill>
                        </a:rPr>
                        <a:t>37. Итак, сам Давид называет Его Господом: как же Он Сын ему? И множество народа слушало Его с услаждением. </a:t>
                      </a:r>
                      <a:endParaRPr lang="ru-RU" sz="1600" b="1" dirty="0">
                        <a:solidFill>
                          <a:schemeClr val="tx1"/>
                        </a:solidFill>
                      </a:endParaRPr>
                    </a:p>
                  </a:txBody>
                  <a:tcPr marL="18000" marR="18000" marT="18000" marB="18000">
                    <a:solidFill>
                      <a:schemeClr val="bg1">
                        <a:lumMod val="85000"/>
                      </a:schemeClr>
                    </a:solidFill>
                  </a:tcPr>
                </a:tc>
                <a:tc>
                  <a:txBody>
                    <a:bodyPr/>
                    <a:lstStyle/>
                    <a:p>
                      <a:r>
                        <a:rPr lang="ru-RU" sz="1600" b="1" dirty="0" smtClean="0">
                          <a:solidFill>
                            <a:schemeClr val="tx1"/>
                          </a:solidFill>
                        </a:rPr>
                        <a:t>40. И уже не смели спрашивать Его ни о чем. Он же сказал им: </a:t>
                      </a:r>
                    </a:p>
                    <a:p>
                      <a:r>
                        <a:rPr lang="ru-RU" sz="1600" b="1" dirty="0" smtClean="0">
                          <a:solidFill>
                            <a:schemeClr val="tx1"/>
                          </a:solidFill>
                        </a:rPr>
                        <a:t>41. как говорят, что Христос есть Сын Давидов, </a:t>
                      </a:r>
                    </a:p>
                    <a:p>
                      <a:r>
                        <a:rPr lang="ru-RU" sz="1600" b="1" dirty="0" smtClean="0">
                          <a:solidFill>
                            <a:schemeClr val="tx1"/>
                          </a:solidFill>
                        </a:rPr>
                        <a:t>42. а сам Давид говорит в книге псалмов: сказал Господь Господу моему: седи одесную Меня, </a:t>
                      </a:r>
                    </a:p>
                    <a:p>
                      <a:r>
                        <a:rPr lang="ru-RU" sz="1600" b="1" dirty="0" smtClean="0">
                          <a:solidFill>
                            <a:schemeClr val="tx1"/>
                          </a:solidFill>
                        </a:rPr>
                        <a:t>43. доколе положу врагов Твоих в подножие ног Твоих? </a:t>
                      </a:r>
                    </a:p>
                    <a:p>
                      <a:r>
                        <a:rPr lang="ru-RU" sz="1600" b="1" dirty="0" smtClean="0">
                          <a:solidFill>
                            <a:schemeClr val="tx1"/>
                          </a:solidFill>
                        </a:rPr>
                        <a:t>44. Итак, Давид Господом называет Его; как же Он Сын ему?</a:t>
                      </a:r>
                      <a:endParaRPr lang="ru-RU" sz="1600" b="1" dirty="0">
                        <a:solidFill>
                          <a:schemeClr val="tx1"/>
                        </a:solidFill>
                      </a:endParaRPr>
                    </a:p>
                  </a:txBody>
                  <a:tcPr marL="18000" marR="18000" marT="18000" marB="18000">
                    <a:solidFill>
                      <a:schemeClr val="bg1">
                        <a:lumMod val="85000"/>
                      </a:schemeClr>
                    </a:solidFill>
                  </a:tcPr>
                </a:tc>
              </a:tr>
            </a:tbl>
          </a:graphicData>
        </a:graphic>
      </p:graphicFrame>
      <p:sp>
        <p:nvSpPr>
          <p:cNvPr id="4" name="Скругленный прямоугольник 3"/>
          <p:cNvSpPr/>
          <p:nvPr/>
        </p:nvSpPr>
        <p:spPr>
          <a:xfrm>
            <a:off x="467544" y="305746"/>
            <a:ext cx="8208912" cy="432048"/>
          </a:xfrm>
          <a:prstGeom prst="round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200" b="1" dirty="0" smtClean="0">
                <a:solidFill>
                  <a:schemeClr val="tx1"/>
                </a:solidFill>
              </a:rPr>
              <a:t>Вопрос Христа к фарисеям о Божественном достоинстве Мессии</a:t>
            </a:r>
            <a:endParaRPr lang="ru-RU" sz="2200" b="1" dirty="0">
              <a:solidFill>
                <a:schemeClr val="tx1"/>
              </a:solidFill>
            </a:endParaRPr>
          </a:p>
        </p:txBody>
      </p:sp>
      <p:sp>
        <p:nvSpPr>
          <p:cNvPr id="6" name="Скругленный прямоугольник 5"/>
          <p:cNvSpPr/>
          <p:nvPr/>
        </p:nvSpPr>
        <p:spPr>
          <a:xfrm>
            <a:off x="323528" y="5085184"/>
            <a:ext cx="8568952" cy="1656184"/>
          </a:xfrm>
          <a:prstGeom prst="roundRect">
            <a:avLst/>
          </a:prstGeom>
          <a:solidFill>
            <a:schemeClr val="bg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««Да, вы думаете, что Христос — потомок Давида, то есть только Человек. Но как же сам Давид называет Его своим Господом? Разве вы не читали, как он в своем псалме вдохновенно говорит о Христе: сказал Господь, то есть Бог, Господу моему, то есть Мессии-Христу: седи одесную Меня (</a:t>
            </a:r>
            <a:r>
              <a:rPr lang="ru-RU" sz="1600" b="1" i="1" dirty="0" err="1">
                <a:solidFill>
                  <a:schemeClr val="tx1"/>
                </a:solidFill>
              </a:rPr>
              <a:t>Пс</a:t>
            </a:r>
            <a:r>
              <a:rPr lang="ru-RU" sz="1600" b="1" i="1" dirty="0">
                <a:solidFill>
                  <a:schemeClr val="tx1"/>
                </a:solidFill>
              </a:rPr>
              <a:t>. 109:1). Ведь если Он был Господом Давида и существовал уже в то время, когда Давид писал это, то как же Он мог быть потомком Давида, тогда еще не родившимся?»».</a:t>
            </a:r>
          </a:p>
        </p:txBody>
      </p:sp>
    </p:spTree>
    <p:extLst>
      <p:ext uri="{BB962C8B-B14F-4D97-AF65-F5344CB8AC3E}">
        <p14:creationId xmlns:p14="http://schemas.microsoft.com/office/powerpoint/2010/main" val="808834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35449003"/>
              </p:ext>
            </p:extLst>
          </p:nvPr>
        </p:nvGraphicFramePr>
        <p:xfrm>
          <a:off x="323528" y="980728"/>
          <a:ext cx="8496944" cy="4225440"/>
        </p:xfrm>
        <a:graphic>
          <a:graphicData uri="http://schemas.openxmlformats.org/drawingml/2006/table">
            <a:tbl>
              <a:tblPr firstRow="1" bandRow="1">
                <a:tableStyleId>{00A15C55-8517-42AA-B614-E9B94910E393}</a:tableStyleId>
              </a:tblPr>
              <a:tblGrid>
                <a:gridCol w="2808312"/>
                <a:gridCol w="3384376"/>
                <a:gridCol w="2304256"/>
              </a:tblGrid>
              <a:tr h="288000">
                <a:tc>
                  <a:txBody>
                    <a:bodyPr/>
                    <a:lstStyle/>
                    <a:p>
                      <a:pPr algn="ctr"/>
                      <a:r>
                        <a:rPr lang="ru-RU" sz="1600" b="1" dirty="0" smtClean="0">
                          <a:solidFill>
                            <a:schemeClr val="tx1"/>
                          </a:solidFill>
                        </a:rPr>
                        <a:t>Мф. 24, 1-3</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13, 1-4</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21, 5-7</a:t>
                      </a:r>
                      <a:endParaRPr lang="ru-RU" sz="1100" b="1" dirty="0">
                        <a:solidFill>
                          <a:schemeClr val="tx1"/>
                        </a:solidFill>
                      </a:endParaRPr>
                    </a:p>
                  </a:txBody>
                  <a:tcPr marL="18000" marR="18000" marT="18000" marB="18000"/>
                </a:tc>
              </a:tr>
              <a:tr h="370840">
                <a:tc>
                  <a:txBody>
                    <a:bodyPr/>
                    <a:lstStyle/>
                    <a:p>
                      <a:r>
                        <a:rPr lang="ru-RU" sz="1600" b="1" dirty="0" smtClean="0">
                          <a:solidFill>
                            <a:schemeClr val="tx1"/>
                          </a:solidFill>
                        </a:rPr>
                        <a:t>1. И выйдя, Иисус шел от храма; и приступили ученики Его, чтобы показать Ему здания храма. </a:t>
                      </a:r>
                    </a:p>
                    <a:p>
                      <a:r>
                        <a:rPr lang="ru-RU" sz="1600" b="1" dirty="0" smtClean="0">
                          <a:solidFill>
                            <a:schemeClr val="tx1"/>
                          </a:solidFill>
                        </a:rPr>
                        <a:t>2. Иисус же сказал им: видите ли все это? Истинно говорю вам: не останется здесь камня на камне; все будет разрушено. </a:t>
                      </a:r>
                    </a:p>
                    <a:p>
                      <a:r>
                        <a:rPr lang="ru-RU" sz="1600" b="1" dirty="0" smtClean="0">
                          <a:solidFill>
                            <a:schemeClr val="tx1"/>
                          </a:solidFill>
                        </a:rPr>
                        <a:t>3. Когда же сидел Он на горе Елеонской, то приступили к Нему ученики наедине и спросили: скажи нам, когда это будет? и </a:t>
                      </a:r>
                      <a:r>
                        <a:rPr lang="ru-RU" sz="1600" b="1" dirty="0" smtClean="0">
                          <a:solidFill>
                            <a:srgbClr val="7030A0"/>
                          </a:solidFill>
                        </a:rPr>
                        <a:t>какой признак Твоего пришествия и кончины века</a:t>
                      </a:r>
                      <a:r>
                        <a:rPr lang="ru-RU" sz="1600" b="1" dirty="0" smtClean="0">
                          <a:solidFill>
                            <a:schemeClr val="tx1"/>
                          </a:solidFill>
                        </a:rPr>
                        <a:t>? </a:t>
                      </a:r>
                    </a:p>
                  </a:txBody>
                  <a:tcPr marL="18000" marR="18000" marT="18000" marB="18000"/>
                </a:tc>
                <a:tc>
                  <a:txBody>
                    <a:bodyPr/>
                    <a:lstStyle/>
                    <a:p>
                      <a:r>
                        <a:rPr lang="ru-RU" sz="1600" b="1" dirty="0" smtClean="0">
                          <a:solidFill>
                            <a:schemeClr val="tx1"/>
                          </a:solidFill>
                        </a:rPr>
                        <a:t>1. И когда выходил Он из храма, говорит Ему один из учеников его: Учитель! посмотри, какие камни и какие здания! </a:t>
                      </a:r>
                    </a:p>
                    <a:p>
                      <a:r>
                        <a:rPr lang="ru-RU" sz="1600" b="1" dirty="0" smtClean="0">
                          <a:solidFill>
                            <a:schemeClr val="tx1"/>
                          </a:solidFill>
                        </a:rPr>
                        <a:t>2. Иисус сказал ему в ответ: видишь сии великие здания? все это будет разрушено, так что не останется здесь камня на камне. </a:t>
                      </a:r>
                    </a:p>
                    <a:p>
                      <a:r>
                        <a:rPr lang="ru-RU" sz="1600" b="1" dirty="0" smtClean="0">
                          <a:solidFill>
                            <a:schemeClr val="tx1"/>
                          </a:solidFill>
                        </a:rPr>
                        <a:t>3. И когда Он сидел на горе Елеонской против храма, спрашивали Его наедине </a:t>
                      </a:r>
                      <a:r>
                        <a:rPr lang="ru-RU" sz="1600" b="1" dirty="0" smtClean="0">
                          <a:solidFill>
                            <a:srgbClr val="7030A0"/>
                          </a:solidFill>
                        </a:rPr>
                        <a:t>Петр, и Иаков, и Иоанн, и Андрей</a:t>
                      </a:r>
                      <a:r>
                        <a:rPr lang="ru-RU" sz="1600" b="1" dirty="0" smtClean="0">
                          <a:solidFill>
                            <a:schemeClr val="tx1"/>
                          </a:solidFill>
                        </a:rPr>
                        <a:t>: </a:t>
                      </a:r>
                    </a:p>
                    <a:p>
                      <a:r>
                        <a:rPr lang="ru-RU" sz="1600" b="1" dirty="0" smtClean="0">
                          <a:solidFill>
                            <a:schemeClr val="tx1"/>
                          </a:solidFill>
                        </a:rPr>
                        <a:t>4. скажи нам, когда это будет, и какой признак, когда все сие должно совершиться? </a:t>
                      </a:r>
                    </a:p>
                  </a:txBody>
                  <a:tcPr marL="18000" marR="18000" marT="18000" marB="18000"/>
                </a:tc>
                <a:tc>
                  <a:txBody>
                    <a:bodyPr/>
                    <a:lstStyle/>
                    <a:p>
                      <a:r>
                        <a:rPr lang="ru-RU" sz="1600" b="1" dirty="0" smtClean="0">
                          <a:solidFill>
                            <a:schemeClr val="tx1"/>
                          </a:solidFill>
                        </a:rPr>
                        <a:t>5. И когда некоторые говорили о храме, что он украшен дорогими камнями и вкладами, Он сказал: </a:t>
                      </a:r>
                    </a:p>
                    <a:p>
                      <a:r>
                        <a:rPr lang="ru-RU" sz="1600" b="1" dirty="0" smtClean="0">
                          <a:solidFill>
                            <a:schemeClr val="tx1"/>
                          </a:solidFill>
                        </a:rPr>
                        <a:t>6. придут дни, в которые из того, что вы здесь видите, не останется камня на камне; все будет разрушено. </a:t>
                      </a:r>
                    </a:p>
                    <a:p>
                      <a:r>
                        <a:rPr lang="ru-RU" sz="1600" b="1" dirty="0" smtClean="0">
                          <a:solidFill>
                            <a:schemeClr val="tx1"/>
                          </a:solidFill>
                        </a:rPr>
                        <a:t>7. И спросили Его: Учитель! когда же это будет? и какой признак, когда это должно произойти? </a:t>
                      </a:r>
                    </a:p>
                    <a:p>
                      <a:endParaRPr lang="ru-RU" sz="1600" b="1" dirty="0">
                        <a:solidFill>
                          <a:schemeClr val="tx1"/>
                        </a:solidFill>
                      </a:endParaRPr>
                    </a:p>
                  </a:txBody>
                  <a:tcPr marL="18000" marR="18000" marT="18000" marB="18000"/>
                </a:tc>
              </a:tr>
            </a:tbl>
          </a:graphicData>
        </a:graphic>
      </p:graphicFrame>
      <p:sp>
        <p:nvSpPr>
          <p:cNvPr id="7" name="Скругленный прямоугольник 6"/>
          <p:cNvSpPr/>
          <p:nvPr/>
        </p:nvSpPr>
        <p:spPr>
          <a:xfrm>
            <a:off x="323528" y="4869160"/>
            <a:ext cx="8496944" cy="180020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Ученики Христовы полагали, что Иерусалим будет стоять до скончания века, а потому и задали Господу двойной вопрос, как один: «когда сия (т.е. разрушение Иерусалима и храма) будут, и что есть знамение твоего пришествия, и кончина века?» Отвечает Господь также, по-видимому, не разделяя эти два события, сообразно их </a:t>
            </a:r>
            <a:r>
              <a:rPr lang="ru-RU" sz="1600" b="1" i="1" dirty="0" err="1" smtClean="0">
                <a:solidFill>
                  <a:schemeClr val="tx1"/>
                </a:solidFill>
              </a:rPr>
              <a:t>возрениям</a:t>
            </a:r>
            <a:r>
              <a:rPr lang="ru-RU" sz="1600" b="1" i="1" dirty="0" smtClean="0">
                <a:solidFill>
                  <a:schemeClr val="tx1"/>
                </a:solidFill>
              </a:rPr>
              <a:t>. </a:t>
            </a:r>
            <a:r>
              <a:rPr lang="ru-RU" sz="1600" b="1" i="1" dirty="0">
                <a:solidFill>
                  <a:schemeClr val="tx1"/>
                </a:solidFill>
              </a:rPr>
              <a:t>Здесь несомненно то, что разрушение Иерусалима и ужасы, которые будут сопровождать его, являются прообразом тех ужасов, которые будут иметь место при кончине мира перед Вторым Пришествием </a:t>
            </a:r>
            <a:r>
              <a:rPr lang="ru-RU" sz="1600" b="1" i="1" dirty="0" smtClean="0">
                <a:solidFill>
                  <a:schemeClr val="tx1"/>
                </a:solidFill>
              </a:rPr>
              <a:t>Христовым».</a:t>
            </a:r>
            <a:endParaRPr lang="ru-RU" sz="1600" b="1" i="1" dirty="0">
              <a:solidFill>
                <a:schemeClr val="tx1"/>
              </a:solidFill>
            </a:endParaRPr>
          </a:p>
        </p:txBody>
      </p:sp>
      <p:sp>
        <p:nvSpPr>
          <p:cNvPr id="6" name="Скругленный прямоугольник 5"/>
          <p:cNvSpPr/>
          <p:nvPr/>
        </p:nvSpPr>
        <p:spPr>
          <a:xfrm>
            <a:off x="467544" y="260648"/>
            <a:ext cx="8208912" cy="432048"/>
          </a:xfrm>
          <a:prstGeom prst="roundRect">
            <a:avLst/>
          </a:prstGeom>
        </p:spPr>
        <p:style>
          <a:lnRef idx="0">
            <a:schemeClr val="accent4"/>
          </a:lnRef>
          <a:fillRef idx="3">
            <a:schemeClr val="accent4"/>
          </a:fillRef>
          <a:effectRef idx="3">
            <a:schemeClr val="accent4"/>
          </a:effectRef>
          <a:fontRef idx="minor">
            <a:schemeClr val="lt1"/>
          </a:fontRef>
        </p:style>
        <p:txBody>
          <a:bodyPr lIns="0" rIns="0" rtlCol="0" anchor="ctr"/>
          <a:lstStyle/>
          <a:p>
            <a:pPr algn="ctr"/>
            <a:r>
              <a:rPr lang="ru-RU" sz="2200" b="1" dirty="0">
                <a:solidFill>
                  <a:schemeClr val="tx1"/>
                </a:solidFill>
              </a:rPr>
              <a:t>Пророчество о разрушении Иерусалима и о Втором Пришествии </a:t>
            </a:r>
            <a:endParaRPr lang="ru-RU" sz="2200" dirty="0">
              <a:solidFill>
                <a:schemeClr val="tx1"/>
              </a:solidFill>
            </a:endParaRPr>
          </a:p>
        </p:txBody>
      </p:sp>
      <p:sp>
        <p:nvSpPr>
          <p:cNvPr id="8" name="Скругленный прямоугольник 7"/>
          <p:cNvSpPr/>
          <p:nvPr/>
        </p:nvSpPr>
        <p:spPr>
          <a:xfrm>
            <a:off x="323528" y="5373216"/>
            <a:ext cx="8496944" cy="108012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«Подошли и желали узнать, конечно, все, но эти четверо спросили, как имевшие больше смелости. Спрашивают, желая узнать не столько о разрушении храма, сколько о времени Второго Его Пришествия. Предполагая, что это случится вместе, они и предложили один вопрос и о том, и о </a:t>
            </a:r>
            <a:r>
              <a:rPr lang="ru-RU" sz="1600" b="1" i="1" dirty="0" smtClean="0">
                <a:solidFill>
                  <a:schemeClr val="tx1"/>
                </a:solidFill>
              </a:rPr>
              <a:t>другом».</a:t>
            </a:r>
            <a:endParaRPr lang="ru-RU" sz="1600" b="1" i="1" dirty="0">
              <a:solidFill>
                <a:schemeClr val="tx1"/>
              </a:solidFill>
            </a:endParaRPr>
          </a:p>
        </p:txBody>
      </p:sp>
    </p:spTree>
    <p:extLst>
      <p:ext uri="{BB962C8B-B14F-4D97-AF65-F5344CB8AC3E}">
        <p14:creationId xmlns:p14="http://schemas.microsoft.com/office/powerpoint/2010/main" val="83370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6" grpId="0" animBg="1"/>
      <p:bldP spid="8" grpId="0" animBg="1"/>
      <p:bldP spid="8"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7" name="Таблица 6"/>
          <p:cNvGraphicFramePr>
            <a:graphicFrameLocks noGrp="1"/>
          </p:cNvGraphicFramePr>
          <p:nvPr>
            <p:extLst>
              <p:ext uri="{D42A27DB-BD31-4B8C-83A1-F6EECF244321}">
                <p14:modId xmlns:p14="http://schemas.microsoft.com/office/powerpoint/2010/main" val="29752066"/>
              </p:ext>
            </p:extLst>
          </p:nvPr>
        </p:nvGraphicFramePr>
        <p:xfrm>
          <a:off x="253483" y="3789040"/>
          <a:ext cx="8638998" cy="2601840"/>
        </p:xfrm>
        <a:graphic>
          <a:graphicData uri="http://schemas.openxmlformats.org/drawingml/2006/table">
            <a:tbl>
              <a:tblPr firstRow="1" bandRow="1">
                <a:tableStyleId>{00A15C55-8517-42AA-B614-E9B94910E393}</a:tableStyleId>
              </a:tblPr>
              <a:tblGrid>
                <a:gridCol w="2806349"/>
                <a:gridCol w="2736304"/>
                <a:gridCol w="3096345"/>
              </a:tblGrid>
              <a:tr h="252000">
                <a:tc>
                  <a:txBody>
                    <a:bodyPr/>
                    <a:lstStyle/>
                    <a:p>
                      <a:pPr algn="ctr"/>
                      <a:r>
                        <a:rPr lang="ru-RU" sz="1600" b="1" dirty="0" smtClean="0">
                          <a:solidFill>
                            <a:schemeClr val="tx1"/>
                          </a:solidFill>
                        </a:rPr>
                        <a:t>Мф. 24, 6-8</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13, 7-8</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21, 9-11</a:t>
                      </a:r>
                      <a:endParaRPr lang="ru-RU" sz="1100" b="1" dirty="0">
                        <a:solidFill>
                          <a:schemeClr val="tx1"/>
                        </a:solidFill>
                      </a:endParaRPr>
                    </a:p>
                  </a:txBody>
                  <a:tcPr marL="18000" marR="18000" marT="18000" marB="18000"/>
                </a:tc>
              </a:tr>
              <a:tr h="370840">
                <a:tc>
                  <a:txBody>
                    <a:bodyPr/>
                    <a:lstStyle/>
                    <a:p>
                      <a:r>
                        <a:rPr lang="ru-RU" sz="1500" b="1" dirty="0" smtClean="0">
                          <a:solidFill>
                            <a:schemeClr val="tx1"/>
                          </a:solidFill>
                        </a:rPr>
                        <a:t>6. Также услышите о войнах и о военных слухах. Смотрите, не ужасайтесь, ибо надлежит всему тому быть, но это еще не конец: </a:t>
                      </a:r>
                    </a:p>
                    <a:p>
                      <a:r>
                        <a:rPr lang="ru-RU" sz="1500" b="1" dirty="0" smtClean="0">
                          <a:solidFill>
                            <a:schemeClr val="tx1"/>
                          </a:solidFill>
                        </a:rPr>
                        <a:t>7. ибо восстанет народ на народ, и царство на царство; и будут глады, моры и землетрясения по местам; </a:t>
                      </a:r>
                    </a:p>
                    <a:p>
                      <a:r>
                        <a:rPr lang="ru-RU" sz="1500" b="1" dirty="0" smtClean="0">
                          <a:solidFill>
                            <a:schemeClr val="tx1"/>
                          </a:solidFill>
                        </a:rPr>
                        <a:t>8. все же это — начало болезней. </a:t>
                      </a:r>
                    </a:p>
                  </a:txBody>
                  <a:tcPr marL="18000" marR="18000" marT="18000" marB="18000"/>
                </a:tc>
                <a:tc>
                  <a:txBody>
                    <a:bodyPr/>
                    <a:lstStyle/>
                    <a:p>
                      <a:r>
                        <a:rPr lang="ru-RU" sz="1500" b="1" dirty="0" smtClean="0">
                          <a:solidFill>
                            <a:schemeClr val="tx1"/>
                          </a:solidFill>
                        </a:rPr>
                        <a:t>7. Когда же услышите о войнах и о военных слухах, не ужасайтесь: ибо надлежит сему быть, — но это еще не конец. </a:t>
                      </a:r>
                    </a:p>
                    <a:p>
                      <a:r>
                        <a:rPr lang="ru-RU" sz="1500" b="1" dirty="0" smtClean="0">
                          <a:solidFill>
                            <a:schemeClr val="tx1"/>
                          </a:solidFill>
                        </a:rPr>
                        <a:t>8. Ибо восстанет народ на народ и царство на царство; и будут землетрясения по местам, и будут глады и смятения. Это — начало болезней. </a:t>
                      </a:r>
                    </a:p>
                  </a:txBody>
                  <a:tcPr marL="18000" marR="18000" marT="18000" marB="18000"/>
                </a:tc>
                <a:tc>
                  <a:txBody>
                    <a:bodyPr/>
                    <a:lstStyle/>
                    <a:p>
                      <a:r>
                        <a:rPr lang="ru-RU" sz="1500" b="1" dirty="0" smtClean="0">
                          <a:solidFill>
                            <a:schemeClr val="tx1"/>
                          </a:solidFill>
                        </a:rPr>
                        <a:t>9. Когда же услышите о войнах и смятениях, не ужасайтесь, ибо этому надлежит быть прежде; но не тотчас конец. </a:t>
                      </a:r>
                    </a:p>
                    <a:p>
                      <a:r>
                        <a:rPr lang="ru-RU" sz="1500" b="1" dirty="0" smtClean="0">
                          <a:solidFill>
                            <a:schemeClr val="tx1"/>
                          </a:solidFill>
                        </a:rPr>
                        <a:t>10. Тогда сказал им: восстанет народ на народ, и царство на царство; </a:t>
                      </a:r>
                    </a:p>
                    <a:p>
                      <a:r>
                        <a:rPr lang="ru-RU" sz="1500" b="1" dirty="0" smtClean="0">
                          <a:solidFill>
                            <a:schemeClr val="tx1"/>
                          </a:solidFill>
                        </a:rPr>
                        <a:t>11. будут большие землетрясения по местам, и глады, и моры, и </a:t>
                      </a:r>
                      <a:r>
                        <a:rPr lang="ru-RU" sz="1500" b="1" dirty="0" smtClean="0">
                          <a:solidFill>
                            <a:srgbClr val="7030A0"/>
                          </a:solidFill>
                        </a:rPr>
                        <a:t>ужасные явления, и великие знамения с неба</a:t>
                      </a:r>
                      <a:r>
                        <a:rPr lang="ru-RU" sz="1500" b="1" dirty="0" smtClean="0">
                          <a:solidFill>
                            <a:schemeClr val="tx1"/>
                          </a:solidFill>
                        </a:rPr>
                        <a:t>. </a:t>
                      </a:r>
                    </a:p>
                  </a:txBody>
                  <a:tcPr marL="18000" marR="18000" marT="18000" marB="18000"/>
                </a:tc>
              </a:tr>
            </a:tbl>
          </a:graphicData>
        </a:graphic>
      </p:graphicFrame>
      <p:sp>
        <p:nvSpPr>
          <p:cNvPr id="9" name="Скругленный прямоугольник 8"/>
          <p:cNvSpPr/>
          <p:nvPr/>
        </p:nvSpPr>
        <p:spPr>
          <a:xfrm>
            <a:off x="257200" y="5301208"/>
            <a:ext cx="8707288" cy="108012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a:t>
            </a:r>
            <a:r>
              <a:rPr lang="ru-RU" sz="1600" b="1" i="1" dirty="0">
                <a:solidFill>
                  <a:schemeClr val="tx1"/>
                </a:solidFill>
              </a:rPr>
              <a:t>тогда», то есть когда придет антихрист, будет много лжехристов и лжепророков, которые будут очаровывать очи зрителей явлениями чудными по демонской силе и многих обманут, Если и праведники не будут всегда </a:t>
            </a:r>
            <a:r>
              <a:rPr lang="ru-RU" sz="1600" b="1" i="1" dirty="0" err="1">
                <a:solidFill>
                  <a:schemeClr val="tx1"/>
                </a:solidFill>
              </a:rPr>
              <a:t>бодрственны</a:t>
            </a:r>
            <a:r>
              <a:rPr lang="ru-RU" sz="1600" b="1" i="1" dirty="0">
                <a:solidFill>
                  <a:schemeClr val="tx1"/>
                </a:solidFill>
              </a:rPr>
              <a:t>, то и они могут подпасть </a:t>
            </a:r>
            <a:r>
              <a:rPr lang="ru-RU" sz="1600" b="1" i="1" dirty="0" smtClean="0">
                <a:solidFill>
                  <a:schemeClr val="tx1"/>
                </a:solidFill>
              </a:rPr>
              <a:t>обольщению».</a:t>
            </a:r>
            <a:endParaRPr lang="ru-RU" sz="1600" b="1" i="1" dirty="0">
              <a:solidFill>
                <a:schemeClr val="tx1"/>
              </a:solidFill>
            </a:endParaRPr>
          </a:p>
        </p:txBody>
      </p:sp>
      <p:sp>
        <p:nvSpPr>
          <p:cNvPr id="8" name="Скругленный прямоугольник 7"/>
          <p:cNvSpPr/>
          <p:nvPr/>
        </p:nvSpPr>
        <p:spPr>
          <a:xfrm>
            <a:off x="257200" y="4149080"/>
            <a:ext cx="8640960" cy="180020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Глатков</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Палестина того времени была наполнена обольстителями и чародеями, которые водили народ в пустыню, чтобы показать чудеса, будто бы творимые ими божественной силой. Из числа таких обольстителей известны: </a:t>
            </a:r>
            <a:r>
              <a:rPr lang="ru-RU" sz="1600" b="1" i="1" dirty="0" err="1">
                <a:solidFill>
                  <a:schemeClr val="tx1"/>
                </a:solidFill>
              </a:rPr>
              <a:t>Досифей</a:t>
            </a:r>
            <a:r>
              <a:rPr lang="ru-RU" sz="1600" b="1" i="1" dirty="0">
                <a:solidFill>
                  <a:schemeClr val="tx1"/>
                </a:solidFill>
              </a:rPr>
              <a:t> самарянин, называвший себя Христом, Симон волхв, тоже самарянин, называвший себя сыном Божиим, </a:t>
            </a:r>
            <a:r>
              <a:rPr lang="ru-RU" sz="1600" b="1" i="1" dirty="0" err="1">
                <a:solidFill>
                  <a:schemeClr val="tx1"/>
                </a:solidFill>
              </a:rPr>
              <a:t>Февда</a:t>
            </a:r>
            <a:r>
              <a:rPr lang="ru-RU" sz="1600" b="1" i="1" dirty="0">
                <a:solidFill>
                  <a:schemeClr val="tx1"/>
                </a:solidFill>
              </a:rPr>
              <a:t>, </a:t>
            </a:r>
            <a:r>
              <a:rPr lang="ru-RU" sz="1600" b="1" i="1" dirty="0" err="1">
                <a:solidFill>
                  <a:schemeClr val="tx1"/>
                </a:solidFill>
              </a:rPr>
              <a:t>Менандр</a:t>
            </a:r>
            <a:r>
              <a:rPr lang="ru-RU" sz="1600" b="1" i="1" dirty="0">
                <a:solidFill>
                  <a:schemeClr val="tx1"/>
                </a:solidFill>
              </a:rPr>
              <a:t>, какой-то египтянин и другие. Евреи того времени, отвергнув Христа, так страстно ждали мессию-завоевателя, что охотно шли навстречу всякому </a:t>
            </a:r>
            <a:r>
              <a:rPr lang="ru-RU" sz="1600" b="1" i="1" dirty="0" smtClean="0">
                <a:solidFill>
                  <a:schemeClr val="tx1"/>
                </a:solidFill>
              </a:rPr>
              <a:t>самозванцу».</a:t>
            </a:r>
            <a:endParaRPr lang="ru-RU" sz="1600" b="1" i="1" dirty="0">
              <a:solidFill>
                <a:schemeClr val="tx1"/>
              </a:solidFill>
            </a:endParaRPr>
          </a:p>
        </p:txBody>
      </p:sp>
      <p:sp>
        <p:nvSpPr>
          <p:cNvPr id="2" name="Скругленный прямоугольник 1"/>
          <p:cNvSpPr/>
          <p:nvPr/>
        </p:nvSpPr>
        <p:spPr>
          <a:xfrm>
            <a:off x="251520" y="908720"/>
            <a:ext cx="8640960" cy="187220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Прп</a:t>
            </a:r>
            <a:r>
              <a:rPr lang="ru-RU" sz="1600" b="1" i="1" dirty="0" smtClean="0">
                <a:solidFill>
                  <a:schemeClr val="tx1"/>
                </a:solidFill>
              </a:rPr>
              <a:t>. </a:t>
            </a:r>
            <a:r>
              <a:rPr lang="ru-RU" sz="1600" b="1" i="1" dirty="0" err="1" smtClean="0">
                <a:solidFill>
                  <a:schemeClr val="tx1"/>
                </a:solidFill>
              </a:rPr>
              <a:t>Иустин</a:t>
            </a:r>
            <a:r>
              <a:rPr lang="ru-RU" sz="1600" b="1" i="1" dirty="0" smtClean="0">
                <a:solidFill>
                  <a:schemeClr val="tx1"/>
                </a:solidFill>
              </a:rPr>
              <a:t> </a:t>
            </a:r>
            <a:r>
              <a:rPr lang="ru-RU" sz="1600" b="1" i="1" dirty="0">
                <a:solidFill>
                  <a:schemeClr val="tx1"/>
                </a:solidFill>
              </a:rPr>
              <a:t>(Попович): «Страхи и ужасы </a:t>
            </a:r>
            <a:r>
              <a:rPr lang="ru-RU" sz="1600" b="1" i="1" dirty="0" smtClean="0">
                <a:solidFill>
                  <a:schemeClr val="tx1"/>
                </a:solidFill>
              </a:rPr>
              <a:t>войн будут </a:t>
            </a:r>
            <a:r>
              <a:rPr lang="ru-RU" sz="1600" b="1" i="1" dirty="0">
                <a:solidFill>
                  <a:schemeClr val="tx1"/>
                </a:solidFill>
              </a:rPr>
              <a:t>употреблены со стороны </a:t>
            </a:r>
            <a:r>
              <a:rPr lang="ru-RU" sz="1600" b="1" i="1" dirty="0" err="1">
                <a:solidFill>
                  <a:schemeClr val="tx1"/>
                </a:solidFill>
              </a:rPr>
              <a:t>христоборцев</a:t>
            </a:r>
            <a:r>
              <a:rPr lang="ru-RU" sz="1600" b="1" i="1" dirty="0">
                <a:solidFill>
                  <a:schemeClr val="tx1"/>
                </a:solidFill>
              </a:rPr>
              <a:t> как доказательства немощи Христа и христианства. Это соблазнит многих. </a:t>
            </a:r>
            <a:r>
              <a:rPr lang="ru-RU" sz="1600" b="1" i="1" dirty="0" smtClean="0">
                <a:solidFill>
                  <a:schemeClr val="tx1"/>
                </a:solidFill>
              </a:rPr>
              <a:t>Но смотрите</a:t>
            </a:r>
            <a:r>
              <a:rPr lang="ru-RU" sz="1600" b="1" i="1" dirty="0">
                <a:solidFill>
                  <a:schemeClr val="tx1"/>
                </a:solidFill>
              </a:rPr>
              <a:t>, не ужасайтесь; ибо </a:t>
            </a:r>
            <a:r>
              <a:rPr lang="ru-RU" sz="1600" b="1" i="1" dirty="0" smtClean="0">
                <a:solidFill>
                  <a:schemeClr val="tx1"/>
                </a:solidFill>
              </a:rPr>
              <a:t>надлежит </a:t>
            </a:r>
            <a:r>
              <a:rPr lang="ru-RU" sz="1600" b="1" i="1" dirty="0">
                <a:solidFill>
                  <a:schemeClr val="tx1"/>
                </a:solidFill>
              </a:rPr>
              <a:t>всему тому </a:t>
            </a:r>
            <a:r>
              <a:rPr lang="ru-RU" sz="1600" b="1" i="1" dirty="0" err="1">
                <a:solidFill>
                  <a:schemeClr val="tx1"/>
                </a:solidFill>
              </a:rPr>
              <a:t>быти</a:t>
            </a:r>
            <a:r>
              <a:rPr lang="ru-RU" sz="1600" b="1" i="1" dirty="0">
                <a:solidFill>
                  <a:schemeClr val="tx1"/>
                </a:solidFill>
              </a:rPr>
              <a:t> (</a:t>
            </a:r>
            <a:r>
              <a:rPr lang="ru-RU" sz="1600" b="1" i="1" dirty="0" smtClean="0">
                <a:solidFill>
                  <a:schemeClr val="tx1"/>
                </a:solidFill>
              </a:rPr>
              <a:t>ст. </a:t>
            </a:r>
            <a:r>
              <a:rPr lang="ru-RU" sz="1600" b="1" i="1" dirty="0">
                <a:solidFill>
                  <a:schemeClr val="tx1"/>
                </a:solidFill>
              </a:rPr>
              <a:t>6). </a:t>
            </a:r>
            <a:r>
              <a:rPr lang="ru-RU" sz="1600" b="1" i="1" dirty="0" smtClean="0">
                <a:solidFill>
                  <a:schemeClr val="tx1"/>
                </a:solidFill>
              </a:rPr>
              <a:t>Надлежит? </a:t>
            </a:r>
            <a:r>
              <a:rPr lang="ru-RU" sz="1600" b="1" i="1" dirty="0">
                <a:solidFill>
                  <a:schemeClr val="tx1"/>
                </a:solidFill>
              </a:rPr>
              <a:t>да, ибо размноженное среди людей и взбесившееся зло должно проявиться через людоедские войны; </a:t>
            </a:r>
            <a:r>
              <a:rPr lang="ru-RU" sz="1600" b="1" i="1" dirty="0" smtClean="0">
                <a:solidFill>
                  <a:schemeClr val="tx1"/>
                </a:solidFill>
              </a:rPr>
              <a:t>это </a:t>
            </a:r>
            <a:r>
              <a:rPr lang="ru-RU" sz="1600" b="1" i="1" dirty="0">
                <a:solidFill>
                  <a:schemeClr val="tx1"/>
                </a:solidFill>
              </a:rPr>
              <a:t>его </a:t>
            </a:r>
            <a:r>
              <a:rPr lang="ru-RU" sz="1600" b="1" i="1" dirty="0" smtClean="0">
                <a:solidFill>
                  <a:schemeClr val="tx1"/>
                </a:solidFill>
              </a:rPr>
              <a:t>логика. </a:t>
            </a:r>
            <a:r>
              <a:rPr lang="ru-RU" sz="1600" b="1" i="1" dirty="0">
                <a:solidFill>
                  <a:schemeClr val="tx1"/>
                </a:solidFill>
              </a:rPr>
              <a:t>Грех в человеческом мире всегда имеет одну и ту же цель: убить человека. Ибо это цель изобретателя и творца греха и смерти- </a:t>
            </a:r>
            <a:r>
              <a:rPr lang="ru-RU" sz="1600" b="1" i="1" dirty="0" err="1">
                <a:solidFill>
                  <a:schemeClr val="tx1"/>
                </a:solidFill>
              </a:rPr>
              <a:t>диавола</a:t>
            </a:r>
            <a:r>
              <a:rPr lang="ru-RU" sz="1600" b="1" i="1" dirty="0">
                <a:solidFill>
                  <a:schemeClr val="tx1"/>
                </a:solidFill>
              </a:rPr>
              <a:t>: «</a:t>
            </a:r>
            <a:r>
              <a:rPr lang="ru-RU" sz="1600" b="1" i="1" dirty="0" smtClean="0">
                <a:solidFill>
                  <a:schemeClr val="tx1"/>
                </a:solidFill>
              </a:rPr>
              <a:t>Он </a:t>
            </a:r>
            <a:r>
              <a:rPr lang="ru-RU" sz="1600" b="1" i="1" dirty="0">
                <a:solidFill>
                  <a:schemeClr val="tx1"/>
                </a:solidFill>
              </a:rPr>
              <a:t>человекоубийца </a:t>
            </a:r>
            <a:r>
              <a:rPr lang="ru-RU" sz="1600" b="1" i="1" dirty="0" smtClean="0">
                <a:solidFill>
                  <a:schemeClr val="tx1"/>
                </a:solidFill>
              </a:rPr>
              <a:t>от </a:t>
            </a:r>
            <a:r>
              <a:rPr lang="ru-RU" sz="1600" b="1" i="1" dirty="0">
                <a:solidFill>
                  <a:schemeClr val="tx1"/>
                </a:solidFill>
              </a:rPr>
              <a:t>начала» (Ин 8, 44</a:t>
            </a:r>
            <a:r>
              <a:rPr lang="ru-RU" sz="1600" b="1" i="1" dirty="0" smtClean="0">
                <a:solidFill>
                  <a:schemeClr val="tx1"/>
                </a:solidFill>
              </a:rPr>
              <a:t>)».</a:t>
            </a:r>
            <a:endParaRPr lang="ru-RU" sz="1600" b="1" i="1" dirty="0">
              <a:solidFill>
                <a:schemeClr val="tx1"/>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438519535"/>
              </p:ext>
            </p:extLst>
          </p:nvPr>
        </p:nvGraphicFramePr>
        <p:xfrm>
          <a:off x="251520" y="908720"/>
          <a:ext cx="8640960" cy="3059040"/>
        </p:xfrm>
        <a:graphic>
          <a:graphicData uri="http://schemas.openxmlformats.org/drawingml/2006/table">
            <a:tbl>
              <a:tblPr firstRow="1" bandRow="1">
                <a:tableStyleId>{00A15C55-8517-42AA-B614-E9B94910E393}</a:tableStyleId>
              </a:tblPr>
              <a:tblGrid>
                <a:gridCol w="3240360"/>
                <a:gridCol w="3744416"/>
                <a:gridCol w="1656184"/>
              </a:tblGrid>
              <a:tr h="252000">
                <a:tc>
                  <a:txBody>
                    <a:bodyPr/>
                    <a:lstStyle/>
                    <a:p>
                      <a:pPr algn="ctr"/>
                      <a:r>
                        <a:rPr lang="ru-RU" sz="1600" b="1" dirty="0" smtClean="0">
                          <a:solidFill>
                            <a:schemeClr val="tx1"/>
                          </a:solidFill>
                        </a:rPr>
                        <a:t>Мф. 24, 4-5</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13, 5-6</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21, 8</a:t>
                      </a:r>
                      <a:endParaRPr lang="ru-RU" sz="1100" b="1" dirty="0">
                        <a:solidFill>
                          <a:schemeClr val="tx1"/>
                        </a:solidFill>
                      </a:endParaRPr>
                    </a:p>
                  </a:txBody>
                  <a:tcPr marL="18000" marR="18000" marT="18000" marB="18000"/>
                </a:tc>
              </a:tr>
              <a:tr h="370840">
                <a:tc>
                  <a:txBody>
                    <a:bodyPr/>
                    <a:lstStyle/>
                    <a:p>
                      <a:r>
                        <a:rPr lang="ru-RU" sz="1500" b="1" dirty="0" smtClean="0">
                          <a:solidFill>
                            <a:schemeClr val="tx1"/>
                          </a:solidFill>
                        </a:rPr>
                        <a:t>4. Иисус сказал им в ответ: берегитесь, чтобы кто не прельстил вас, </a:t>
                      </a:r>
                    </a:p>
                    <a:p>
                      <a:r>
                        <a:rPr lang="ru-RU" sz="1500" b="1" dirty="0" smtClean="0">
                          <a:solidFill>
                            <a:schemeClr val="tx1"/>
                          </a:solidFill>
                        </a:rPr>
                        <a:t>5. ибо многие придут под именем Моим, и будут говорить: «Я Христос», и многих прельстят. </a:t>
                      </a:r>
                    </a:p>
                    <a:p>
                      <a:r>
                        <a:rPr lang="ru-RU" sz="1500" b="1" dirty="0" smtClean="0">
                          <a:solidFill>
                            <a:schemeClr val="tx1"/>
                          </a:solidFill>
                        </a:rPr>
                        <a:t>23. Тогда, если кто скажет вам: вот, здесь Христос, или там, — не верьте. </a:t>
                      </a:r>
                    </a:p>
                    <a:p>
                      <a:r>
                        <a:rPr lang="ru-RU" sz="1500" b="1" dirty="0" smtClean="0">
                          <a:solidFill>
                            <a:schemeClr val="tx1"/>
                          </a:solidFill>
                        </a:rPr>
                        <a:t>24. Ибо восстанут лжехристы и лжепророки, и дадут великие знамения и чудеса, чтобы прельстить, если возможно, и избранных.</a:t>
                      </a:r>
                    </a:p>
                  </a:txBody>
                  <a:tcPr marL="18000" marR="18000" marT="18000" marB="18000"/>
                </a:tc>
                <a:tc>
                  <a:txBody>
                    <a:bodyPr/>
                    <a:lstStyle/>
                    <a:p>
                      <a:r>
                        <a:rPr lang="ru-RU" sz="1500" b="1" dirty="0" smtClean="0">
                          <a:solidFill>
                            <a:schemeClr val="tx1"/>
                          </a:solidFill>
                        </a:rPr>
                        <a:t>5. Отвечая им, Иисус начал говорить: берегитесь, чтобы кто не прельстил вас, </a:t>
                      </a:r>
                    </a:p>
                    <a:p>
                      <a:r>
                        <a:rPr lang="ru-RU" sz="1500" b="1" dirty="0" smtClean="0">
                          <a:solidFill>
                            <a:schemeClr val="tx1"/>
                          </a:solidFill>
                        </a:rPr>
                        <a:t>6. ибо многие придут под именем Моим и будут говорить, что это Я; и многих прельстят. </a:t>
                      </a:r>
                    </a:p>
                    <a:p>
                      <a:r>
                        <a:rPr lang="ru-RU" sz="1500" b="1" dirty="0" smtClean="0">
                          <a:solidFill>
                            <a:schemeClr val="tx1"/>
                          </a:solidFill>
                        </a:rPr>
                        <a:t>21. Тогда, если кто вам скажет: вот, здесь Христос, или: вот, там, — не верьте. </a:t>
                      </a:r>
                    </a:p>
                    <a:p>
                      <a:r>
                        <a:rPr lang="ru-RU" sz="1500" b="1" dirty="0" smtClean="0">
                          <a:solidFill>
                            <a:schemeClr val="tx1"/>
                          </a:solidFill>
                        </a:rPr>
                        <a:t>22. Ибо восстанут лжехристы и лжепророки и дадут знамения и чудеса, чтобы прельстить, если возможно, и избранных. </a:t>
                      </a:r>
                    </a:p>
                    <a:p>
                      <a:r>
                        <a:rPr lang="ru-RU" sz="1500" b="1" dirty="0" smtClean="0">
                          <a:solidFill>
                            <a:schemeClr val="tx1"/>
                          </a:solidFill>
                        </a:rPr>
                        <a:t>23. Вы же берегитесь. Вот, Я наперед сказал вам все. </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8. Он сказал: берегитесь, чтобы вас не ввели в заблуждение, ибо многие придут под именем Моим, говоря, что это Я; и это время близко: не ходите вслед их. </a:t>
                      </a:r>
                    </a:p>
                  </a:txBody>
                  <a:tcPr marL="18000" marR="18000" marT="18000" marB="18000"/>
                </a:tc>
              </a:tr>
            </a:tbl>
          </a:graphicData>
        </a:graphic>
      </p:graphicFrame>
      <p:sp>
        <p:nvSpPr>
          <p:cNvPr id="10" name="Скругленный прямоугольник 9"/>
          <p:cNvSpPr/>
          <p:nvPr/>
        </p:nvSpPr>
        <p:spPr>
          <a:xfrm>
            <a:off x="257200" y="1268760"/>
            <a:ext cx="8635280"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Господь говорит о военных действиях римлян около Иерусалима. Говорит: не только будет война, но и голод, и язва, - показывая этим, что будет возбужден гнев Божий на иудеев. Потом, чтобы ученики не подумали, что не успеют они проповедать Евангелие, как мир уже прекратит свое существование, Господь продолжает: </a:t>
            </a:r>
            <a:r>
              <a:rPr lang="ru-RU" sz="1600" b="1" i="1" dirty="0" smtClean="0">
                <a:solidFill>
                  <a:schemeClr val="tx1"/>
                </a:solidFill>
              </a:rPr>
              <a:t>«</a:t>
            </a:r>
            <a:r>
              <a:rPr lang="ru-RU" sz="1600" b="1" i="1" dirty="0">
                <a:solidFill>
                  <a:schemeClr val="tx1"/>
                </a:solidFill>
              </a:rPr>
              <a:t>не ужасайтесь… это еще не конец», то есть всеобщий конец последует не в одно время с разрушением </a:t>
            </a:r>
            <a:r>
              <a:rPr lang="ru-RU" sz="1600" b="1" i="1" dirty="0" smtClean="0">
                <a:solidFill>
                  <a:schemeClr val="tx1"/>
                </a:solidFill>
              </a:rPr>
              <a:t>Иерусалима».</a:t>
            </a:r>
            <a:endParaRPr lang="ru-RU" sz="1600" b="1" i="1" dirty="0">
              <a:solidFill>
                <a:schemeClr val="tx1"/>
              </a:solidFill>
            </a:endParaRPr>
          </a:p>
        </p:txBody>
      </p:sp>
      <p:sp>
        <p:nvSpPr>
          <p:cNvPr id="4" name="Скругленный прямоугольник 3"/>
          <p:cNvSpPr/>
          <p:nvPr/>
        </p:nvSpPr>
        <p:spPr>
          <a:xfrm>
            <a:off x="251520" y="188640"/>
            <a:ext cx="8640960"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Первый признак </a:t>
            </a:r>
            <a:r>
              <a:rPr lang="ru-RU" sz="2200" b="1" dirty="0">
                <a:solidFill>
                  <a:schemeClr val="tx1"/>
                </a:solidFill>
              </a:rPr>
              <a:t>приближения суда Божия </a:t>
            </a:r>
            <a:r>
              <a:rPr lang="ru-RU" sz="2200" b="1" dirty="0" smtClean="0">
                <a:solidFill>
                  <a:schemeClr val="tx1"/>
                </a:solidFill>
              </a:rPr>
              <a:t>- явление </a:t>
            </a:r>
            <a:r>
              <a:rPr lang="ru-RU" sz="2200" b="1" dirty="0" err="1">
                <a:solidFill>
                  <a:schemeClr val="tx1"/>
                </a:solidFill>
              </a:rPr>
              <a:t>лже</a:t>
            </a:r>
            <a:r>
              <a:rPr lang="ru-RU" sz="2200" b="1" dirty="0">
                <a:solidFill>
                  <a:schemeClr val="tx1"/>
                </a:solidFill>
              </a:rPr>
              <a:t>-христов.</a:t>
            </a:r>
          </a:p>
        </p:txBody>
      </p:sp>
      <p:sp>
        <p:nvSpPr>
          <p:cNvPr id="6" name="Скругленный прямоугольник 5"/>
          <p:cNvSpPr/>
          <p:nvPr/>
        </p:nvSpPr>
        <p:spPr>
          <a:xfrm>
            <a:off x="655944" y="2996952"/>
            <a:ext cx="7992888"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Второй признак - </a:t>
            </a:r>
            <a:r>
              <a:rPr lang="ru-RU" sz="2200" b="1" dirty="0">
                <a:solidFill>
                  <a:schemeClr val="tx1"/>
                </a:solidFill>
              </a:rPr>
              <a:t>войны</a:t>
            </a:r>
            <a:r>
              <a:rPr lang="ru-RU" sz="2200" b="1" dirty="0" smtClean="0">
                <a:solidFill>
                  <a:schemeClr val="tx1"/>
                </a:solidFill>
              </a:rPr>
              <a:t>, природные катаклизмы, болезни</a:t>
            </a:r>
            <a:endParaRPr lang="ru-RU" sz="2200" b="1" dirty="0">
              <a:solidFill>
                <a:schemeClr val="tx1"/>
              </a:solidFill>
            </a:endParaRPr>
          </a:p>
        </p:txBody>
      </p:sp>
      <p:sp>
        <p:nvSpPr>
          <p:cNvPr id="3" name="Скругленный прямоугольник 2"/>
          <p:cNvSpPr/>
          <p:nvPr/>
        </p:nvSpPr>
        <p:spPr>
          <a:xfrm>
            <a:off x="257200" y="476672"/>
            <a:ext cx="8635280" cy="230425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«Разлитое через человека по физической природе, зло бросает в жар всю природу, сотрясает ее своими лихорадками, </a:t>
            </a:r>
            <a:r>
              <a:rPr lang="ru-RU" sz="1600" b="1" i="1" dirty="0" err="1">
                <a:solidFill>
                  <a:schemeClr val="tx1"/>
                </a:solidFill>
              </a:rPr>
              <a:t>хаотизирует</a:t>
            </a:r>
            <a:r>
              <a:rPr lang="ru-RU" sz="1600" b="1" i="1" dirty="0">
                <a:solidFill>
                  <a:schemeClr val="tx1"/>
                </a:solidFill>
              </a:rPr>
              <a:t> ее, вбрасывая себя и свой демонизм в божественное устройство вселенной. Природа в сущности - нравственное существо, моральное создание; она откликается на присутствие зла также, как и на присутствие добра. Земля начала </a:t>
            </a:r>
            <a:r>
              <a:rPr lang="ru-RU" sz="1600" b="1" i="1" dirty="0" err="1">
                <a:solidFill>
                  <a:schemeClr val="tx1"/>
                </a:solidFill>
              </a:rPr>
              <a:t>произращать</a:t>
            </a:r>
            <a:r>
              <a:rPr lang="ru-RU" sz="1600" b="1" i="1" dirty="0">
                <a:solidFill>
                  <a:schemeClr val="tx1"/>
                </a:solidFill>
              </a:rPr>
              <a:t> терние и сорную траву только тогда, когда грех вошел в нее через человека. </a:t>
            </a:r>
            <a:r>
              <a:rPr lang="ru-RU" sz="1600" b="1" i="1" dirty="0" smtClean="0">
                <a:solidFill>
                  <a:schemeClr val="tx1"/>
                </a:solidFill>
              </a:rPr>
              <a:t>Мир </a:t>
            </a:r>
            <a:r>
              <a:rPr lang="ru-RU" sz="1600" b="1" i="1" dirty="0">
                <a:solidFill>
                  <a:schemeClr val="tx1"/>
                </a:solidFill>
              </a:rPr>
              <a:t>физический восстал против человека, потому что тот ввел в него разрушительную силу зла: грех, и через грех - смерть. Природа мстит человеческому роду через неурожаи, голод, моры, </a:t>
            </a:r>
            <a:r>
              <a:rPr lang="ru-RU" sz="1600" b="1" i="1" dirty="0" smtClean="0">
                <a:solidFill>
                  <a:schemeClr val="tx1"/>
                </a:solidFill>
              </a:rPr>
              <a:t>землетрясения».</a:t>
            </a:r>
            <a:endParaRPr lang="ru-RU" sz="1600" b="1" i="1" dirty="0">
              <a:solidFill>
                <a:schemeClr val="tx1"/>
              </a:solidFill>
            </a:endParaRPr>
          </a:p>
        </p:txBody>
      </p:sp>
      <p:sp>
        <p:nvSpPr>
          <p:cNvPr id="11" name="Скругленный прямоугольник 10"/>
          <p:cNvSpPr/>
          <p:nvPr/>
        </p:nvSpPr>
        <p:spPr>
          <a:xfrm>
            <a:off x="251520" y="476672"/>
            <a:ext cx="8640960" cy="201622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i="1" dirty="0" smtClean="0">
                <a:solidFill>
                  <a:schemeClr val="tx1"/>
                </a:solidFill>
              </a:rPr>
              <a:t>: «Иосиф </a:t>
            </a:r>
            <a:r>
              <a:rPr lang="ru-RU" sz="1600" b="1" i="1" dirty="0">
                <a:solidFill>
                  <a:schemeClr val="tx1"/>
                </a:solidFill>
              </a:rPr>
              <a:t>Флавий свидетельствует, что еще до осады Иерусалима были знамения, предвещавшие будущее разорение: в продолжение целого года над городом стояла звезда, подобная мечу; перед началом войны, в праздник опресноков, ночью, вокруг жертвенника и святилища стало так светло как днем; тогда же медные врата храма, которые двадцать человек с трудом запирали и в которых имелись запоры, глубоко входящие в порог, ночью сами собой отворились, а в праздник Пятидесятницы священники, войдя в храм для служения, слышали сначала шум и движение, а потом голоса: Переселимся отсюда</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298941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par>
                                <p:cTn id="36" presetID="22" presetClass="entr" presetSubtype="4" fill="hold"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ipe(down)">
                                      <p:cBhvr>
                                        <p:cTn id="38" dur="500"/>
                                        <p:tgtEl>
                                          <p:spTgt spid="7"/>
                                        </p:tgtEl>
                                      </p:cBhvr>
                                    </p:animEffect>
                                  </p:childTnLst>
                                </p:cTn>
                              </p:par>
                              <p:par>
                                <p:cTn id="39" presetID="10" presetClass="exit" presetSubtype="0" fill="hold" nodeType="withEffect">
                                  <p:stCondLst>
                                    <p:cond delay="0"/>
                                  </p:stCondLst>
                                  <p:childTnLst>
                                    <p:animEffect transition="out" filter="fade">
                                      <p:cBhvr>
                                        <p:cTn id="40" dur="500"/>
                                        <p:tgtEl>
                                          <p:spTgt spid="5"/>
                                        </p:tgtEl>
                                      </p:cBhvr>
                                    </p:animEffect>
                                    <p:set>
                                      <p:cBhvr>
                                        <p:cTn id="41" dur="1" fill="hold">
                                          <p:stCondLst>
                                            <p:cond delay="499"/>
                                          </p:stCondLst>
                                        </p:cTn>
                                        <p:tgtEl>
                                          <p:spTgt spid="5"/>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4"/>
                                        </p:tgtEl>
                                      </p:cBhvr>
                                    </p:animEffect>
                                    <p:set>
                                      <p:cBhvr>
                                        <p:cTn id="44" dur="1" fill="hold">
                                          <p:stCondLst>
                                            <p:cond delay="499"/>
                                          </p:stCondLst>
                                        </p:cTn>
                                        <p:tgtEl>
                                          <p:spTgt spid="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wipe(down)">
                                      <p:cBhvr>
                                        <p:cTn id="49" dur="5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10"/>
                                        </p:tgtEl>
                                      </p:cBhvr>
                                    </p:animEffect>
                                    <p:set>
                                      <p:cBhvr>
                                        <p:cTn id="54" dur="1" fill="hold">
                                          <p:stCondLst>
                                            <p:cond delay="499"/>
                                          </p:stCondLst>
                                        </p:cTn>
                                        <p:tgtEl>
                                          <p:spTgt spid="10"/>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2"/>
                                        </p:tgtEl>
                                        <p:attrNameLst>
                                          <p:attrName>style.visibility</p:attrName>
                                        </p:attrNameLst>
                                      </p:cBhvr>
                                      <p:to>
                                        <p:strVal val="visible"/>
                                      </p:to>
                                    </p:set>
                                    <p:animEffect transition="in" filter="wipe(down)">
                                      <p:cBhvr>
                                        <p:cTn id="59" dur="500"/>
                                        <p:tgtEl>
                                          <p:spTgt spid="2"/>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2"/>
                                        </p:tgtEl>
                                      </p:cBhvr>
                                    </p:animEffect>
                                    <p:set>
                                      <p:cBhvr>
                                        <p:cTn id="64" dur="1" fill="hold">
                                          <p:stCondLst>
                                            <p:cond delay="499"/>
                                          </p:stCondLst>
                                        </p:cTn>
                                        <p:tgtEl>
                                          <p:spTgt spid="2"/>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3"/>
                                        </p:tgtEl>
                                        <p:attrNameLst>
                                          <p:attrName>style.visibility</p:attrName>
                                        </p:attrNameLst>
                                      </p:cBhvr>
                                      <p:to>
                                        <p:strVal val="visible"/>
                                      </p:to>
                                    </p:set>
                                    <p:animEffect transition="in" filter="wipe(down)">
                                      <p:cBhvr>
                                        <p:cTn id="69" dur="500"/>
                                        <p:tgtEl>
                                          <p:spTgt spid="3"/>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grpId="1" nodeType="clickEffect">
                                  <p:stCondLst>
                                    <p:cond delay="0"/>
                                  </p:stCondLst>
                                  <p:childTnLst>
                                    <p:animEffect transition="out" filter="fade">
                                      <p:cBhvr>
                                        <p:cTn id="73" dur="500"/>
                                        <p:tgtEl>
                                          <p:spTgt spid="3"/>
                                        </p:tgtEl>
                                      </p:cBhvr>
                                    </p:animEffect>
                                    <p:set>
                                      <p:cBhvr>
                                        <p:cTn id="74" dur="1" fill="hold">
                                          <p:stCondLst>
                                            <p:cond delay="499"/>
                                          </p:stCondLst>
                                        </p:cTn>
                                        <p:tgtEl>
                                          <p:spTgt spid="3"/>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wipe(down)">
                                      <p:cBhvr>
                                        <p:cTn id="79" dur="500"/>
                                        <p:tgtEl>
                                          <p:spTgt spid="11"/>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grpId="1" nodeType="clickEffect">
                                  <p:stCondLst>
                                    <p:cond delay="0"/>
                                  </p:stCondLst>
                                  <p:childTnLst>
                                    <p:animEffect transition="out" filter="fade">
                                      <p:cBhvr>
                                        <p:cTn id="83" dur="500"/>
                                        <p:tgtEl>
                                          <p:spTgt spid="11"/>
                                        </p:tgtEl>
                                      </p:cBhvr>
                                    </p:animEffect>
                                    <p:set>
                                      <p:cBhvr>
                                        <p:cTn id="84"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2" grpId="0" animBg="1"/>
      <p:bldP spid="2" grpId="1" animBg="1"/>
      <p:bldP spid="10" grpId="0" animBg="1"/>
      <p:bldP spid="10" grpId="1" animBg="1"/>
      <p:bldP spid="4" grpId="0" animBg="1"/>
      <p:bldP spid="4" grpId="1" animBg="1"/>
      <p:bldP spid="6" grpId="0" animBg="1"/>
      <p:bldP spid="3" grpId="0" animBg="1"/>
      <p:bldP spid="3" grpId="1" animBg="1"/>
      <p:bldP spid="11" grpId="0" animBg="1"/>
      <p:bldP spid="11"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94030337"/>
              </p:ext>
            </p:extLst>
          </p:nvPr>
        </p:nvGraphicFramePr>
        <p:xfrm>
          <a:off x="179512" y="975176"/>
          <a:ext cx="8712968" cy="5444640"/>
        </p:xfrm>
        <a:graphic>
          <a:graphicData uri="http://schemas.openxmlformats.org/drawingml/2006/table">
            <a:tbl>
              <a:tblPr firstRow="1" bandRow="1">
                <a:tableStyleId>{00A15C55-8517-42AA-B614-E9B94910E393}</a:tableStyleId>
              </a:tblPr>
              <a:tblGrid>
                <a:gridCol w="2232248"/>
                <a:gridCol w="2880320"/>
                <a:gridCol w="3600400"/>
              </a:tblGrid>
              <a:tr h="288000">
                <a:tc>
                  <a:txBody>
                    <a:bodyPr/>
                    <a:lstStyle/>
                    <a:p>
                      <a:pPr algn="ctr"/>
                      <a:r>
                        <a:rPr lang="ru-RU" sz="1600" b="1" dirty="0" smtClean="0">
                          <a:solidFill>
                            <a:schemeClr val="tx1"/>
                          </a:solidFill>
                        </a:rPr>
                        <a:t>Мф. 24, 9-13</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13, 9; 11-13</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21, 12-19</a:t>
                      </a:r>
                      <a:endParaRPr lang="ru-RU" sz="1100" b="1" dirty="0">
                        <a:solidFill>
                          <a:schemeClr val="tx1"/>
                        </a:solidFill>
                      </a:endParaRPr>
                    </a:p>
                  </a:txBody>
                  <a:tcPr marL="18000" marR="18000" marT="18000" marB="18000"/>
                </a:tc>
              </a:tr>
              <a:tr h="370840">
                <a:tc>
                  <a:txBody>
                    <a:bodyPr/>
                    <a:lstStyle/>
                    <a:p>
                      <a:r>
                        <a:rPr lang="ru-RU" sz="1600" b="1" dirty="0" smtClean="0">
                          <a:solidFill>
                            <a:schemeClr val="tx1"/>
                          </a:solidFill>
                        </a:rPr>
                        <a:t>9. Тогда будут предавать вас на мучения и убивать вас; и вы будете ненавидимы всеми народами за имя Мое; </a:t>
                      </a:r>
                    </a:p>
                    <a:p>
                      <a:r>
                        <a:rPr lang="ru-RU" sz="1600" b="1" dirty="0" smtClean="0">
                          <a:solidFill>
                            <a:schemeClr val="tx1"/>
                          </a:solidFill>
                        </a:rPr>
                        <a:t>10. и тогда соблазнятся многие, и друг друга будут предавать, и возненавидят друг друга; </a:t>
                      </a:r>
                    </a:p>
                    <a:p>
                      <a:r>
                        <a:rPr lang="ru-RU" sz="1600" b="1" dirty="0" smtClean="0">
                          <a:solidFill>
                            <a:schemeClr val="tx1"/>
                          </a:solidFill>
                        </a:rPr>
                        <a:t>11. и многие лжепророки восстанут, и прельстят многих; </a:t>
                      </a:r>
                    </a:p>
                    <a:p>
                      <a:r>
                        <a:rPr lang="ru-RU" sz="1600" b="1" dirty="0" smtClean="0">
                          <a:solidFill>
                            <a:schemeClr val="tx1"/>
                          </a:solidFill>
                        </a:rPr>
                        <a:t>12. и, по причине умножения беззакония, во многих охладеет любовь; </a:t>
                      </a:r>
                    </a:p>
                    <a:p>
                      <a:r>
                        <a:rPr lang="ru-RU" sz="1600" b="1" dirty="0" smtClean="0">
                          <a:solidFill>
                            <a:schemeClr val="tx1"/>
                          </a:solidFill>
                        </a:rPr>
                        <a:t>13. претерпевший же до конца спасется. </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9. Но вы смотрите за собою, ибо вас будут предавать в судилища и бить в синагогах, и перед правителями и царями поставят вас за Меня, для свидетельства перед ними. </a:t>
                      </a:r>
                    </a:p>
                    <a:p>
                      <a:r>
                        <a:rPr lang="ru-RU" sz="1600" b="1" dirty="0" smtClean="0">
                          <a:solidFill>
                            <a:schemeClr val="tx1"/>
                          </a:solidFill>
                        </a:rPr>
                        <a:t>11. Когда же поведут предавать вас, не заботьтесь наперед, что вам говорить, и не обдумывайте; но что дано будет вам в тот час, то и говорите, ибо не вы будете говорить, но Дух </a:t>
                      </a:r>
                      <a:r>
                        <a:rPr lang="ru-RU" sz="1600" b="1" dirty="0" err="1" smtClean="0">
                          <a:solidFill>
                            <a:schemeClr val="tx1"/>
                          </a:solidFill>
                        </a:rPr>
                        <a:t>Святый</a:t>
                      </a:r>
                      <a:r>
                        <a:rPr lang="ru-RU" sz="1600" b="1" dirty="0" smtClean="0">
                          <a:solidFill>
                            <a:schemeClr val="tx1"/>
                          </a:solidFill>
                        </a:rPr>
                        <a:t>. </a:t>
                      </a:r>
                    </a:p>
                    <a:p>
                      <a:r>
                        <a:rPr lang="ru-RU" sz="1600" b="1" dirty="0" smtClean="0">
                          <a:solidFill>
                            <a:schemeClr val="tx1"/>
                          </a:solidFill>
                        </a:rPr>
                        <a:t>12. Предаст же брат брата на смерть, и отец — детей; и восстанут дети на родителей и умертвят их. </a:t>
                      </a:r>
                    </a:p>
                    <a:p>
                      <a:r>
                        <a:rPr lang="ru-RU" sz="1600" b="1" dirty="0" smtClean="0">
                          <a:solidFill>
                            <a:schemeClr val="tx1"/>
                          </a:solidFill>
                        </a:rPr>
                        <a:t>13. И будете ненавидимы всеми за имя Мое; претерпевший же до конца спасется. </a:t>
                      </a:r>
                    </a:p>
                  </a:txBody>
                  <a:tcPr marL="18000" marR="18000" marT="18000" marB="18000"/>
                </a:tc>
                <a:tc>
                  <a:txBody>
                    <a:bodyPr/>
                    <a:lstStyle/>
                    <a:p>
                      <a:r>
                        <a:rPr lang="ru-RU" sz="1600" b="1" dirty="0" smtClean="0">
                          <a:solidFill>
                            <a:schemeClr val="tx1"/>
                          </a:solidFill>
                        </a:rPr>
                        <a:t>12. Прежде же всего того возложат на вас руки и будут гнать вас, предавая в синагоги и в темницы, и поведут пред царей и правителей за имя Мое; </a:t>
                      </a:r>
                    </a:p>
                    <a:p>
                      <a:r>
                        <a:rPr lang="ru-RU" sz="1600" b="1" dirty="0" smtClean="0">
                          <a:solidFill>
                            <a:schemeClr val="tx1"/>
                          </a:solidFill>
                        </a:rPr>
                        <a:t>13. будет же это вам для свидетельства. </a:t>
                      </a:r>
                    </a:p>
                    <a:p>
                      <a:r>
                        <a:rPr lang="ru-RU" sz="1600" b="1" dirty="0" smtClean="0">
                          <a:solidFill>
                            <a:schemeClr val="tx1"/>
                          </a:solidFill>
                        </a:rPr>
                        <a:t>14. Итак положите себе на сердце не обдумывать заранее, что отвечать, </a:t>
                      </a:r>
                    </a:p>
                    <a:p>
                      <a:r>
                        <a:rPr lang="ru-RU" sz="1600" b="1" dirty="0" smtClean="0">
                          <a:solidFill>
                            <a:schemeClr val="tx1"/>
                          </a:solidFill>
                        </a:rPr>
                        <a:t>15. ибо Я дам вам уста и премудрость, которой не возмогут противоречить ни противостоять все, противящиеся вам. </a:t>
                      </a:r>
                    </a:p>
                    <a:p>
                      <a:r>
                        <a:rPr lang="ru-RU" sz="1600" b="1" dirty="0" smtClean="0">
                          <a:solidFill>
                            <a:schemeClr val="tx1"/>
                          </a:solidFill>
                        </a:rPr>
                        <a:t>16. Преданы также будете и родителями, и братьями, и родственниками, и друзьями, и некоторых из вас умертвят; </a:t>
                      </a:r>
                    </a:p>
                    <a:p>
                      <a:r>
                        <a:rPr lang="ru-RU" sz="1600" b="1" dirty="0" smtClean="0">
                          <a:solidFill>
                            <a:schemeClr val="tx1"/>
                          </a:solidFill>
                        </a:rPr>
                        <a:t>17. и будете ненавидимы всеми за имя Мое, </a:t>
                      </a:r>
                    </a:p>
                    <a:p>
                      <a:r>
                        <a:rPr lang="ru-RU" sz="1600" b="1" dirty="0" smtClean="0">
                          <a:solidFill>
                            <a:schemeClr val="tx1"/>
                          </a:solidFill>
                        </a:rPr>
                        <a:t>18. но и волос с головы вашей не пропадет, — </a:t>
                      </a:r>
                    </a:p>
                    <a:p>
                      <a:r>
                        <a:rPr lang="ru-RU" sz="1600" b="1" dirty="0" smtClean="0">
                          <a:solidFill>
                            <a:schemeClr val="tx1"/>
                          </a:solidFill>
                        </a:rPr>
                        <a:t>19. терпением вашим спасайте души ваши. </a:t>
                      </a:r>
                    </a:p>
                  </a:txBody>
                  <a:tcPr marL="18000" marR="18000" marT="18000" marB="18000"/>
                </a:tc>
              </a:tr>
            </a:tbl>
          </a:graphicData>
        </a:graphic>
      </p:graphicFrame>
      <p:sp>
        <p:nvSpPr>
          <p:cNvPr id="7" name="Скругленный прямоугольник 6"/>
          <p:cNvSpPr/>
          <p:nvPr/>
        </p:nvSpPr>
        <p:spPr>
          <a:xfrm>
            <a:off x="395536" y="260648"/>
            <a:ext cx="8352928"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Третий признак - гонение </a:t>
            </a:r>
            <a:r>
              <a:rPr lang="ru-RU" sz="2200" b="1" dirty="0">
                <a:solidFill>
                  <a:schemeClr val="tx1"/>
                </a:solidFill>
              </a:rPr>
              <a:t>на </a:t>
            </a:r>
            <a:r>
              <a:rPr lang="ru-RU" sz="2200" b="1" dirty="0" smtClean="0">
                <a:solidFill>
                  <a:schemeClr val="tx1"/>
                </a:solidFill>
              </a:rPr>
              <a:t>учеников </a:t>
            </a:r>
            <a:r>
              <a:rPr lang="ru-RU" sz="2200" b="1" dirty="0">
                <a:solidFill>
                  <a:schemeClr val="tx1"/>
                </a:solidFill>
              </a:rPr>
              <a:t>и </a:t>
            </a:r>
            <a:r>
              <a:rPr lang="ru-RU" sz="2200" b="1" dirty="0" smtClean="0">
                <a:solidFill>
                  <a:schemeClr val="tx1"/>
                </a:solidFill>
              </a:rPr>
              <a:t>последователей Христа</a:t>
            </a:r>
            <a:endParaRPr lang="ru-RU" sz="2200" b="1" dirty="0">
              <a:solidFill>
                <a:schemeClr val="tx1"/>
              </a:solidFill>
            </a:endParaRPr>
          </a:p>
        </p:txBody>
      </p:sp>
      <p:sp>
        <p:nvSpPr>
          <p:cNvPr id="2" name="Скругленный прямоугольник 1"/>
          <p:cNvSpPr/>
          <p:nvPr/>
        </p:nvSpPr>
        <p:spPr>
          <a:xfrm>
            <a:off x="179512" y="5229200"/>
            <a:ext cx="8712968" cy="122413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 причине умножения беззакония по обольщению антихриста, люди станут звероподобными, так что ослабеют узы всякой любви даже между самыми близкими; люди будут предавать друг друга. Претерпевший же до конца, то есть мужественно перенесший, не уступивший искушению, спасется, как воин, испытанный на </a:t>
            </a:r>
            <a:r>
              <a:rPr lang="ru-RU" sz="1600" b="1" i="1" dirty="0" smtClean="0">
                <a:solidFill>
                  <a:schemeClr val="tx1"/>
                </a:solidFill>
              </a:rPr>
              <a:t>брани».</a:t>
            </a:r>
            <a:endParaRPr lang="ru-RU" sz="1600" b="1" i="1" dirty="0">
              <a:solidFill>
                <a:schemeClr val="tx1"/>
              </a:solidFill>
            </a:endParaRPr>
          </a:p>
        </p:txBody>
      </p:sp>
      <p:sp>
        <p:nvSpPr>
          <p:cNvPr id="3" name="Скругленный прямоугольник 2"/>
          <p:cNvSpPr/>
          <p:nvPr/>
        </p:nvSpPr>
        <p:spPr>
          <a:xfrm>
            <a:off x="179512" y="5229200"/>
            <a:ext cx="8712968" cy="129614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a:t>
            </a:r>
            <a:r>
              <a:rPr lang="ru-RU" sz="1600" b="1" i="1" dirty="0" smtClean="0">
                <a:solidFill>
                  <a:schemeClr val="tx1"/>
                </a:solidFill>
              </a:rPr>
              <a:t>«Весьма </a:t>
            </a:r>
            <a:r>
              <a:rPr lang="ru-RU" sz="1600" b="1" i="1" dirty="0">
                <a:solidFill>
                  <a:schemeClr val="tx1"/>
                </a:solidFill>
              </a:rPr>
              <a:t>много бедствий причинили тогда, после Вознесения Спасителя на небо, апостолам иудеи, передавая иногда их для наказания начальникам синагоги, а иногда отводя к царям, например, к Ироду, </a:t>
            </a:r>
            <a:r>
              <a:rPr lang="ru-RU" sz="1600" b="1" i="1" dirty="0" err="1">
                <a:solidFill>
                  <a:schemeClr val="tx1"/>
                </a:solidFill>
              </a:rPr>
              <a:t>Агриппе</a:t>
            </a:r>
            <a:r>
              <a:rPr lang="ru-RU" sz="1600" b="1" i="1" dirty="0">
                <a:solidFill>
                  <a:schemeClr val="tx1"/>
                </a:solidFill>
              </a:rPr>
              <a:t> и др., кроме того – к </a:t>
            </a:r>
            <a:r>
              <a:rPr lang="ru-RU" sz="1600" b="1" i="1" dirty="0" err="1">
                <a:solidFill>
                  <a:schemeClr val="tx1"/>
                </a:solidFill>
              </a:rPr>
              <a:t>игемонам</a:t>
            </a:r>
            <a:r>
              <a:rPr lang="ru-RU" sz="1600" b="1" i="1" dirty="0">
                <a:solidFill>
                  <a:schemeClr val="tx1"/>
                </a:solidFill>
              </a:rPr>
              <a:t>, военачальникам, проконсулам и градоначальникам, как повествует книга Деяний </a:t>
            </a:r>
            <a:r>
              <a:rPr lang="ru-RU" sz="1600" b="1" i="1" dirty="0" smtClean="0">
                <a:solidFill>
                  <a:schemeClr val="tx1"/>
                </a:solidFill>
              </a:rPr>
              <a:t>апостольских».</a:t>
            </a:r>
            <a:endParaRPr lang="ru-RU" sz="1600" b="1" i="1" dirty="0">
              <a:solidFill>
                <a:schemeClr val="tx1"/>
              </a:solidFill>
            </a:endParaRPr>
          </a:p>
        </p:txBody>
      </p:sp>
    </p:spTree>
    <p:extLst>
      <p:ext uri="{BB962C8B-B14F-4D97-AF65-F5344CB8AC3E}">
        <p14:creationId xmlns:p14="http://schemas.microsoft.com/office/powerpoint/2010/main" val="273062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2" grpId="1" animBg="1"/>
      <p:bldP spid="3" grpId="0" animBg="1"/>
      <p:bldP spid="3"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549397076"/>
              </p:ext>
            </p:extLst>
          </p:nvPr>
        </p:nvGraphicFramePr>
        <p:xfrm>
          <a:off x="457200" y="1052736"/>
          <a:ext cx="8229600" cy="1047360"/>
        </p:xfrm>
        <a:graphic>
          <a:graphicData uri="http://schemas.openxmlformats.org/drawingml/2006/table">
            <a:tbl>
              <a:tblPr firstRow="1" bandRow="1">
                <a:tableStyleId>{00A15C55-8517-42AA-B614-E9B94910E393}</a:tableStyleId>
              </a:tblPr>
              <a:tblGrid>
                <a:gridCol w="4762872"/>
                <a:gridCol w="3466728"/>
              </a:tblGrid>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Мф. 24, 14</a:t>
                      </a: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Мк</a:t>
                      </a:r>
                      <a:r>
                        <a:rPr lang="ru-RU" sz="1600" b="1" dirty="0" smtClean="0">
                          <a:solidFill>
                            <a:schemeClr val="tx1"/>
                          </a:solidFill>
                        </a:rPr>
                        <a:t>. 13, 10</a:t>
                      </a:r>
                    </a:p>
                  </a:txBody>
                  <a:tcPr marL="18000" marR="18000" marT="18000" marB="1800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14. И проповедано будет сие Евангелие Царствия по всей вселенной, во свидетельство всем народам; и тогда придет конец. </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10. И во всех народах прежде должно быть проповедано Евангелие. </a:t>
                      </a:r>
                    </a:p>
                  </a:txBody>
                  <a:tcPr marL="18000" marR="18000" marT="18000" marB="18000"/>
                </a:tc>
              </a:tr>
            </a:tbl>
          </a:graphicData>
        </a:graphic>
      </p:graphicFrame>
      <p:sp>
        <p:nvSpPr>
          <p:cNvPr id="4" name="Скругленный прямоугольник 3"/>
          <p:cNvSpPr/>
          <p:nvPr/>
        </p:nvSpPr>
        <p:spPr>
          <a:xfrm>
            <a:off x="899592" y="260648"/>
            <a:ext cx="7272808"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Четвертый признак - </a:t>
            </a:r>
            <a:r>
              <a:rPr lang="ru-RU" sz="2200" b="1" dirty="0">
                <a:solidFill>
                  <a:schemeClr val="tx1"/>
                </a:solidFill>
              </a:rPr>
              <a:t>проповедь Евангелия во всем мире</a:t>
            </a:r>
          </a:p>
        </p:txBody>
      </p:sp>
      <p:sp>
        <p:nvSpPr>
          <p:cNvPr id="2" name="Скругленный прямоугольник 1"/>
          <p:cNvSpPr/>
          <p:nvPr/>
        </p:nvSpPr>
        <p:spPr>
          <a:xfrm>
            <a:off x="539552" y="2348880"/>
            <a:ext cx="8136904"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«Этим показал, что никакие опасности не заглушат проповеди, и таким образом сообщил проповедникам великое утешение, укрепив их надеждой, что ничто им не может препятствовать, если только они будут </a:t>
            </a:r>
            <a:r>
              <a:rPr lang="ru-RU" sz="1600" b="1" i="1" dirty="0" smtClean="0">
                <a:solidFill>
                  <a:schemeClr val="tx1"/>
                </a:solidFill>
              </a:rPr>
              <a:t>терпеливы».</a:t>
            </a:r>
            <a:endParaRPr lang="ru-RU" sz="1600" b="1" i="1" dirty="0">
              <a:solidFill>
                <a:schemeClr val="tx1"/>
              </a:solidFill>
            </a:endParaRPr>
          </a:p>
        </p:txBody>
      </p:sp>
      <p:sp>
        <p:nvSpPr>
          <p:cNvPr id="3" name="Скругленный прямоугольник 2"/>
          <p:cNvSpPr/>
          <p:nvPr/>
        </p:nvSpPr>
        <p:spPr>
          <a:xfrm>
            <a:off x="539552" y="3429000"/>
            <a:ext cx="8136904" cy="64807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«Во </a:t>
            </a:r>
            <a:r>
              <a:rPr lang="ru-RU" sz="1600" b="1" i="1" dirty="0" err="1">
                <a:solidFill>
                  <a:schemeClr val="tx1"/>
                </a:solidFill>
              </a:rPr>
              <a:t>свидетелство</a:t>
            </a:r>
            <a:r>
              <a:rPr lang="ru-RU" sz="1600" b="1" i="1" dirty="0">
                <a:solidFill>
                  <a:schemeClr val="tx1"/>
                </a:solidFill>
              </a:rPr>
              <a:t> всем </a:t>
            </a:r>
            <a:r>
              <a:rPr lang="ru-RU" sz="1600" b="1" i="1" dirty="0" smtClean="0">
                <a:solidFill>
                  <a:schemeClr val="tx1"/>
                </a:solidFill>
              </a:rPr>
              <a:t>языком - во </a:t>
            </a:r>
            <a:r>
              <a:rPr lang="ru-RU" sz="1600" b="1" i="1" dirty="0">
                <a:solidFill>
                  <a:schemeClr val="tx1"/>
                </a:solidFill>
              </a:rPr>
              <a:t>обличие, в осуждение не уверовавших, чтобы они не могли сказать в день Суда: мы не слышали </a:t>
            </a:r>
            <a:r>
              <a:rPr lang="ru-RU" sz="1600" b="1" i="1" dirty="0" smtClean="0">
                <a:solidFill>
                  <a:schemeClr val="tx1"/>
                </a:solidFill>
              </a:rPr>
              <a:t>проповеди».</a:t>
            </a:r>
            <a:endParaRPr lang="ru-RU" sz="1600" b="1" i="1" dirty="0">
              <a:solidFill>
                <a:schemeClr val="tx1"/>
              </a:solidFill>
            </a:endParaRPr>
          </a:p>
        </p:txBody>
      </p:sp>
      <p:sp>
        <p:nvSpPr>
          <p:cNvPr id="6" name="Скругленный прямоугольник 5"/>
          <p:cNvSpPr/>
          <p:nvPr/>
        </p:nvSpPr>
        <p:spPr>
          <a:xfrm>
            <a:off x="539552" y="4293096"/>
            <a:ext cx="8136904" cy="187220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«конец </a:t>
            </a:r>
            <a:r>
              <a:rPr lang="ru-RU" sz="1600" b="1" i="1" dirty="0">
                <a:solidFill>
                  <a:schemeClr val="tx1"/>
                </a:solidFill>
              </a:rPr>
              <a:t>храма и </a:t>
            </a:r>
            <a:r>
              <a:rPr lang="ru-RU" sz="1600" b="1" i="1" dirty="0" smtClean="0">
                <a:solidFill>
                  <a:schemeClr val="tx1"/>
                </a:solidFill>
              </a:rPr>
              <a:t>Иерусалима... действительно </a:t>
            </a:r>
            <a:r>
              <a:rPr lang="ru-RU" sz="1600" b="1" i="1" dirty="0">
                <a:solidFill>
                  <a:schemeClr val="tx1"/>
                </a:solidFill>
              </a:rPr>
              <a:t>прежде разрушения Иерусалима было проповедано Евангелие по всему миру. Если он </a:t>
            </a:r>
            <a:r>
              <a:rPr lang="ru-RU" sz="1600" b="1" i="1" dirty="0" smtClean="0">
                <a:solidFill>
                  <a:schemeClr val="tx1"/>
                </a:solidFill>
              </a:rPr>
              <a:t>сам проповедовал </a:t>
            </a:r>
            <a:r>
              <a:rPr lang="ru-RU" sz="1600" b="1" i="1" dirty="0">
                <a:solidFill>
                  <a:schemeClr val="tx1"/>
                </a:solidFill>
              </a:rPr>
              <a:t>от Иерусалима до Испании, то подумай, до каких пределов доходили остальные апостолы. Потому-то Иерусалим погибает уже после того, как было проповедано Евангелие по всей вселенной, чтобы иудеи не имели даже тени защиты, видя такую силу проповеди, что она в короткое время облетела всю вселенную и везде воссияла, между тем как сами они оставались в неверии и </a:t>
            </a:r>
            <a:r>
              <a:rPr lang="ru-RU" sz="1600" b="1" i="1" dirty="0" smtClean="0">
                <a:solidFill>
                  <a:schemeClr val="tx1"/>
                </a:solidFill>
              </a:rPr>
              <a:t>упрямстве».</a:t>
            </a:r>
            <a:endParaRPr lang="ru-RU" sz="1600" b="1" i="1" dirty="0">
              <a:solidFill>
                <a:schemeClr val="tx1"/>
              </a:solidFill>
            </a:endParaRPr>
          </a:p>
        </p:txBody>
      </p:sp>
    </p:spTree>
    <p:extLst>
      <p:ext uri="{BB962C8B-B14F-4D97-AF65-F5344CB8AC3E}">
        <p14:creationId xmlns:p14="http://schemas.microsoft.com/office/powerpoint/2010/main" val="101773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3"/>
                                        </p:tgtEl>
                                      </p:cBhvr>
                                    </p:animEffect>
                                    <p:set>
                                      <p:cBhvr>
                                        <p:cTn id="33" dur="1" fill="hold">
                                          <p:stCondLst>
                                            <p:cond delay="499"/>
                                          </p:stCondLst>
                                        </p:cTn>
                                        <p:tgtEl>
                                          <p:spTgt spid="3"/>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6"/>
                                        </p:tgtEl>
                                      </p:cBhvr>
                                    </p:animEffect>
                                    <p:set>
                                      <p:cBhvr>
                                        <p:cTn id="36"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034102880"/>
              </p:ext>
            </p:extLst>
          </p:nvPr>
        </p:nvGraphicFramePr>
        <p:xfrm>
          <a:off x="251519" y="836712"/>
          <a:ext cx="8712969" cy="5573640"/>
        </p:xfrm>
        <a:graphic>
          <a:graphicData uri="http://schemas.openxmlformats.org/drawingml/2006/table">
            <a:tbl>
              <a:tblPr firstRow="1" bandRow="1">
                <a:tableStyleId>{00A15C55-8517-42AA-B614-E9B94910E393}</a:tableStyleId>
              </a:tblPr>
              <a:tblGrid>
                <a:gridCol w="3096345"/>
                <a:gridCol w="3096344"/>
                <a:gridCol w="2520280"/>
              </a:tblGrid>
              <a:tr h="216000">
                <a:tc>
                  <a:txBody>
                    <a:bodyPr/>
                    <a:lstStyle/>
                    <a:p>
                      <a:pPr algn="ctr"/>
                      <a:r>
                        <a:rPr lang="ru-RU" sz="1600" b="1" dirty="0" smtClean="0">
                          <a:solidFill>
                            <a:schemeClr val="tx1"/>
                          </a:solidFill>
                        </a:rPr>
                        <a:t>Мф. 24, 1-25</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13, 1-37</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21, 5-33</a:t>
                      </a:r>
                      <a:endParaRPr lang="ru-RU" sz="1100" b="1" dirty="0">
                        <a:solidFill>
                          <a:schemeClr val="tx1"/>
                        </a:solidFill>
                      </a:endParaRPr>
                    </a:p>
                  </a:txBody>
                  <a:tcPr marL="18000" marR="18000" marT="18000" marB="18000"/>
                </a:tc>
              </a:tr>
              <a:tr h="370840">
                <a:tc>
                  <a:txBody>
                    <a:bodyPr/>
                    <a:lstStyle/>
                    <a:p>
                      <a:r>
                        <a:rPr lang="ru-RU" sz="1500" b="1" dirty="0" smtClean="0">
                          <a:solidFill>
                            <a:schemeClr val="tx1"/>
                          </a:solidFill>
                        </a:rPr>
                        <a:t>15. Итак, когда увидите мерзость запустения, реченную через пророка Даниила, стоящую на святом месте, — читающий да разумеет, — </a:t>
                      </a:r>
                    </a:p>
                    <a:p>
                      <a:r>
                        <a:rPr lang="ru-RU" sz="1500" b="1" dirty="0" smtClean="0">
                          <a:solidFill>
                            <a:schemeClr val="tx1"/>
                          </a:solidFill>
                        </a:rPr>
                        <a:t>16. тогда находящиеся в Иудее да бегут в горы; </a:t>
                      </a:r>
                    </a:p>
                    <a:p>
                      <a:r>
                        <a:rPr lang="ru-RU" sz="1500" b="1" dirty="0" smtClean="0">
                          <a:solidFill>
                            <a:schemeClr val="tx1"/>
                          </a:solidFill>
                        </a:rPr>
                        <a:t>17. и кто на кровле, тот да не сходит взять что-нибудь из дома своего; </a:t>
                      </a:r>
                    </a:p>
                    <a:p>
                      <a:r>
                        <a:rPr lang="ru-RU" sz="1500" b="1" dirty="0" smtClean="0">
                          <a:solidFill>
                            <a:schemeClr val="tx1"/>
                          </a:solidFill>
                        </a:rPr>
                        <a:t>18. и кто на поле, тот да не обращается назад взять одежды свои. </a:t>
                      </a:r>
                    </a:p>
                    <a:p>
                      <a:r>
                        <a:rPr lang="ru-RU" sz="1500" b="1" dirty="0" smtClean="0">
                          <a:solidFill>
                            <a:schemeClr val="tx1"/>
                          </a:solidFill>
                        </a:rPr>
                        <a:t>19. Горе же беременным и питающим сосцами в те дни! </a:t>
                      </a:r>
                    </a:p>
                    <a:p>
                      <a:r>
                        <a:rPr lang="ru-RU" sz="1500" b="1" dirty="0" smtClean="0">
                          <a:solidFill>
                            <a:schemeClr val="tx1"/>
                          </a:solidFill>
                        </a:rPr>
                        <a:t>20. Молитесь, чтобы не случилось бегство ваше зимою или в субботу, </a:t>
                      </a:r>
                    </a:p>
                    <a:p>
                      <a:r>
                        <a:rPr lang="ru-RU" sz="1500" b="1" dirty="0" smtClean="0">
                          <a:solidFill>
                            <a:schemeClr val="tx1"/>
                          </a:solidFill>
                        </a:rPr>
                        <a:t>21. ибо тогда будет великая скорбь, какой не было от начала мира доныне, и не будет. </a:t>
                      </a:r>
                    </a:p>
                    <a:p>
                      <a:r>
                        <a:rPr lang="ru-RU" sz="1500" b="1" dirty="0" smtClean="0">
                          <a:solidFill>
                            <a:schemeClr val="tx1"/>
                          </a:solidFill>
                        </a:rPr>
                        <a:t>22. И если бы не сократились те дни, то не спаслась бы никакая плоть; но ради избранных сократятся те дни. </a:t>
                      </a:r>
                    </a:p>
                  </a:txBody>
                  <a:tcPr marL="18000" marR="18000" marT="18000" marB="18000"/>
                </a:tc>
                <a:tc>
                  <a:txBody>
                    <a:bodyPr/>
                    <a:lstStyle/>
                    <a:p>
                      <a:r>
                        <a:rPr lang="ru-RU" sz="1500" b="1" dirty="0" smtClean="0">
                          <a:solidFill>
                            <a:schemeClr val="tx1"/>
                          </a:solidFill>
                        </a:rPr>
                        <a:t>14. Когда же увидите мерзость запустения, реченную пророком Даниилом, стоящую, где не должно, — читающий да разумеет, — тогда находящиеся в Иудее да бегут в горы; </a:t>
                      </a:r>
                    </a:p>
                    <a:p>
                      <a:r>
                        <a:rPr lang="ru-RU" sz="1500" b="1" dirty="0" smtClean="0">
                          <a:solidFill>
                            <a:schemeClr val="tx1"/>
                          </a:solidFill>
                        </a:rPr>
                        <a:t>15. а кто на кровле, тот не сходи в дом и не входи взять что-нибудь из дома своего; </a:t>
                      </a:r>
                    </a:p>
                    <a:p>
                      <a:r>
                        <a:rPr lang="ru-RU" sz="1500" b="1" dirty="0" smtClean="0">
                          <a:solidFill>
                            <a:schemeClr val="tx1"/>
                          </a:solidFill>
                        </a:rPr>
                        <a:t>16. и кто на поле, не обращайся назад взять одежду свою. </a:t>
                      </a:r>
                    </a:p>
                    <a:p>
                      <a:r>
                        <a:rPr lang="ru-RU" sz="1500" b="1" dirty="0" smtClean="0">
                          <a:solidFill>
                            <a:schemeClr val="tx1"/>
                          </a:solidFill>
                        </a:rPr>
                        <a:t>17. Горе беременным и питающим сосцами в те дни. </a:t>
                      </a:r>
                    </a:p>
                    <a:p>
                      <a:r>
                        <a:rPr lang="ru-RU" sz="1500" b="1" dirty="0" smtClean="0">
                          <a:solidFill>
                            <a:schemeClr val="tx1"/>
                          </a:solidFill>
                        </a:rPr>
                        <a:t>18. Молитесь, чтобы не случилось бегство ваше зимою. </a:t>
                      </a:r>
                    </a:p>
                    <a:p>
                      <a:r>
                        <a:rPr lang="ru-RU" sz="1500" b="1" dirty="0" smtClean="0">
                          <a:solidFill>
                            <a:schemeClr val="tx1"/>
                          </a:solidFill>
                        </a:rPr>
                        <a:t>19. Ибо в те дни будет такая скорбь, какой не было от начала творения, которое сотворил Бог, даже доныне, и не будет. </a:t>
                      </a:r>
                    </a:p>
                    <a:p>
                      <a:r>
                        <a:rPr lang="ru-RU" sz="1500" b="1" dirty="0" smtClean="0">
                          <a:solidFill>
                            <a:schemeClr val="tx1"/>
                          </a:solidFill>
                        </a:rPr>
                        <a:t>20. И если бы Господь не сократил тех дней, то не спаслась бы никакая плоть; но ради избранных, которых Он избрал, сократил те дни. </a:t>
                      </a:r>
                    </a:p>
                  </a:txBody>
                  <a:tcPr marL="18000" marR="18000" marT="18000" marB="18000"/>
                </a:tc>
                <a:tc>
                  <a:txBody>
                    <a:bodyPr/>
                    <a:lstStyle/>
                    <a:p>
                      <a:r>
                        <a:rPr lang="ru-RU" sz="1500" b="1" dirty="0" smtClean="0">
                          <a:solidFill>
                            <a:schemeClr val="tx1"/>
                          </a:solidFill>
                        </a:rPr>
                        <a:t>20. Когда же увидите Иерусалим, окруженный войсками, тогда знайте, что приблизилось запустение его: </a:t>
                      </a:r>
                    </a:p>
                    <a:p>
                      <a:r>
                        <a:rPr lang="ru-RU" sz="1500" b="1" dirty="0" smtClean="0">
                          <a:solidFill>
                            <a:schemeClr val="tx1"/>
                          </a:solidFill>
                        </a:rPr>
                        <a:t>21. тогда находящиеся в Иудее да бегут в горы; и кто в городе, выходи из него; и кто в окрестностях, не входи в него, </a:t>
                      </a:r>
                    </a:p>
                    <a:p>
                      <a:r>
                        <a:rPr lang="ru-RU" sz="1500" b="1" dirty="0" smtClean="0">
                          <a:solidFill>
                            <a:schemeClr val="tx1"/>
                          </a:solidFill>
                        </a:rPr>
                        <a:t>22. потому что это дни отмщения, да исполнится все написанное. </a:t>
                      </a:r>
                    </a:p>
                    <a:p>
                      <a:r>
                        <a:rPr lang="ru-RU" sz="1500" b="1" dirty="0" smtClean="0">
                          <a:solidFill>
                            <a:schemeClr val="tx1"/>
                          </a:solidFill>
                        </a:rPr>
                        <a:t>23. Горе же беременным и питающим сосцами в те дни; ибо великое будет бедствие на земле и гнев на народ сей: </a:t>
                      </a:r>
                    </a:p>
                    <a:p>
                      <a:r>
                        <a:rPr lang="ru-RU" sz="1500" b="1" dirty="0" smtClean="0">
                          <a:solidFill>
                            <a:schemeClr val="tx1"/>
                          </a:solidFill>
                        </a:rPr>
                        <a:t>24. и падут от острия меча, и </a:t>
                      </a:r>
                      <a:r>
                        <a:rPr lang="ru-RU" sz="1500" b="1" dirty="0" smtClean="0">
                          <a:solidFill>
                            <a:srgbClr val="7030A0"/>
                          </a:solidFill>
                        </a:rPr>
                        <a:t>отведутся в плен во все народы</a:t>
                      </a:r>
                      <a:r>
                        <a:rPr lang="ru-RU" sz="1500" b="1" dirty="0" smtClean="0">
                          <a:solidFill>
                            <a:schemeClr val="tx1"/>
                          </a:solidFill>
                        </a:rPr>
                        <a:t>; и </a:t>
                      </a:r>
                      <a:r>
                        <a:rPr lang="ru-RU" sz="1500" b="1" dirty="0" smtClean="0">
                          <a:solidFill>
                            <a:srgbClr val="7030A0"/>
                          </a:solidFill>
                        </a:rPr>
                        <a:t>Иерусалим будет попираем язычниками, доколе не окончатся времена язычников. </a:t>
                      </a:r>
                    </a:p>
                  </a:txBody>
                  <a:tcPr marL="18000" marR="18000" marT="18000" marB="18000"/>
                </a:tc>
              </a:tr>
            </a:tbl>
          </a:graphicData>
        </a:graphic>
      </p:graphicFrame>
      <p:sp>
        <p:nvSpPr>
          <p:cNvPr id="4" name="Скругленный прямоугольник 3"/>
          <p:cNvSpPr/>
          <p:nvPr/>
        </p:nvSpPr>
        <p:spPr>
          <a:xfrm>
            <a:off x="251520" y="3356992"/>
            <a:ext cx="8712968" cy="230425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Лопухин: «Но что именно в точности разумел Спаситель, предсказывая о мерзости запустения в Иерусалиме, трудно сказать. Иероним говорил, что это выражение можно или просто понимать об антихристе, или об изображении кесаря, которое поставил Пилат в храме, или о конной статуе Адриана, которая в самом святом святых стояла до того времени, когда жил Иероним. Некоторые полагали, что под мерзостью запустения здесь разумеются ужасные поступки </a:t>
            </a:r>
            <a:r>
              <a:rPr lang="ru-RU" sz="1600" b="1" i="1" dirty="0" err="1">
                <a:solidFill>
                  <a:schemeClr val="tx1"/>
                </a:solidFill>
              </a:rPr>
              <a:t>зилотов</a:t>
            </a:r>
            <a:r>
              <a:rPr lang="ru-RU" sz="1600" b="1" i="1" dirty="0">
                <a:solidFill>
                  <a:schemeClr val="tx1"/>
                </a:solidFill>
              </a:rPr>
              <a:t> во время осады Иерусалима </a:t>
            </a:r>
            <a:r>
              <a:rPr lang="ru-RU" sz="1600" b="1" i="1" dirty="0" err="1">
                <a:solidFill>
                  <a:schemeClr val="tx1"/>
                </a:solidFill>
              </a:rPr>
              <a:t>Веспасианом</a:t>
            </a:r>
            <a:r>
              <a:rPr lang="ru-RU" sz="1600" b="1" i="1" dirty="0">
                <a:solidFill>
                  <a:schemeClr val="tx1"/>
                </a:solidFill>
              </a:rPr>
              <a:t> и </a:t>
            </a:r>
            <a:r>
              <a:rPr lang="ru-RU" sz="1600" b="1" i="1" dirty="0" smtClean="0">
                <a:solidFill>
                  <a:schemeClr val="tx1"/>
                </a:solidFill>
              </a:rPr>
              <a:t>Титом. На </a:t>
            </a:r>
            <a:r>
              <a:rPr lang="ru-RU" sz="1600" b="1" i="1" dirty="0">
                <a:solidFill>
                  <a:schemeClr val="tx1"/>
                </a:solidFill>
              </a:rPr>
              <a:t>основании сказанного нужно предполагать, что Спаситель берет хорошо известное библейское изречение только в общем смысле, как оно понималось иудеями, по которому языческая сила принесет опустошение — сделает город и храм </a:t>
            </a:r>
            <a:r>
              <a:rPr lang="ru-RU" sz="1600" b="1" i="1" dirty="0" smtClean="0">
                <a:solidFill>
                  <a:schemeClr val="tx1"/>
                </a:solidFill>
              </a:rPr>
              <a:t>пустыней».</a:t>
            </a:r>
            <a:endParaRPr lang="ru-RU" sz="1600" b="1" i="1" dirty="0">
              <a:solidFill>
                <a:schemeClr val="tx1"/>
              </a:solidFill>
            </a:endParaRPr>
          </a:p>
        </p:txBody>
      </p:sp>
      <p:sp>
        <p:nvSpPr>
          <p:cNvPr id="3" name="Скругленный прямоугольник 2"/>
          <p:cNvSpPr/>
          <p:nvPr/>
        </p:nvSpPr>
        <p:spPr>
          <a:xfrm>
            <a:off x="251520" y="2348880"/>
            <a:ext cx="8712968"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«Мерзостью называет здесь статую Тита, которую он, взяв город, поставил внутри храма. А назвал мерзостью запустения, потому что она была поставлена после опустошения города и </a:t>
            </a:r>
            <a:r>
              <a:rPr lang="ru-RU" sz="1600" b="1" i="1" dirty="0" smtClean="0">
                <a:solidFill>
                  <a:schemeClr val="tx1"/>
                </a:solidFill>
              </a:rPr>
              <a:t>храма».</a:t>
            </a:r>
            <a:endParaRPr lang="ru-RU" sz="1600" b="1" i="1" dirty="0">
              <a:solidFill>
                <a:schemeClr val="tx1"/>
              </a:solidFill>
            </a:endParaRPr>
          </a:p>
        </p:txBody>
      </p:sp>
      <p:sp>
        <p:nvSpPr>
          <p:cNvPr id="2" name="Скругленный прямоугольник 1"/>
          <p:cNvSpPr/>
          <p:nvPr/>
        </p:nvSpPr>
        <p:spPr>
          <a:xfrm>
            <a:off x="251520" y="2348880"/>
            <a:ext cx="8712968"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Даниил 9, 27: </a:t>
            </a:r>
            <a:r>
              <a:rPr lang="ru-RU" sz="1600" b="1" i="1" dirty="0" smtClean="0">
                <a:solidFill>
                  <a:schemeClr val="tx1"/>
                </a:solidFill>
              </a:rPr>
              <a:t>«в </a:t>
            </a:r>
            <a:r>
              <a:rPr lang="ru-RU" sz="1600" b="1" i="1" dirty="0">
                <a:solidFill>
                  <a:schemeClr val="tx1"/>
                </a:solidFill>
              </a:rPr>
              <a:t>половине </a:t>
            </a:r>
            <a:r>
              <a:rPr lang="ru-RU" sz="1600" b="1" i="1" dirty="0" err="1">
                <a:solidFill>
                  <a:schemeClr val="tx1"/>
                </a:solidFill>
              </a:rPr>
              <a:t>седмины</a:t>
            </a:r>
            <a:r>
              <a:rPr lang="ru-RU" sz="1600" b="1" i="1" dirty="0">
                <a:solidFill>
                  <a:schemeClr val="tx1"/>
                </a:solidFill>
              </a:rPr>
              <a:t> прекратится жертва и приношение, и на крыле святилища будет мерзость запустения, и окончательная предопределенная гибель постигнет опустошителя</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251520" y="3933056"/>
            <a:ext cx="8712968"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a:solidFill>
                  <a:schemeClr val="tx1"/>
                </a:solidFill>
              </a:rPr>
              <a:t>Историк </a:t>
            </a:r>
            <a:r>
              <a:rPr lang="ru-RU" sz="1600" b="1" dirty="0" err="1">
                <a:solidFill>
                  <a:schemeClr val="tx1"/>
                </a:solidFill>
              </a:rPr>
              <a:t>Евсевий</a:t>
            </a:r>
            <a:r>
              <a:rPr lang="ru-RU" sz="1600" b="1" dirty="0">
                <a:solidFill>
                  <a:schemeClr val="tx1"/>
                </a:solidFill>
              </a:rPr>
              <a:t> свидетельствует, что иерусалимские христиане, вспомнив это предупреждение Господа, действительно бежали при приближении римлян в </a:t>
            </a:r>
            <a:r>
              <a:rPr lang="ru-RU" sz="1600" b="1" dirty="0" err="1">
                <a:solidFill>
                  <a:schemeClr val="tx1"/>
                </a:solidFill>
              </a:rPr>
              <a:t>Пеллу</a:t>
            </a:r>
            <a:r>
              <a:rPr lang="ru-RU" sz="1600" b="1" dirty="0">
                <a:solidFill>
                  <a:schemeClr val="tx1"/>
                </a:solidFill>
              </a:rPr>
              <a:t> и другие </a:t>
            </a:r>
            <a:r>
              <a:rPr lang="ru-RU" sz="1600" b="1" dirty="0" err="1">
                <a:solidFill>
                  <a:schemeClr val="tx1"/>
                </a:solidFill>
              </a:rPr>
              <a:t>заиорданские</a:t>
            </a:r>
            <a:r>
              <a:rPr lang="ru-RU" sz="1600" b="1" dirty="0">
                <a:solidFill>
                  <a:schemeClr val="tx1"/>
                </a:solidFill>
              </a:rPr>
              <a:t> города и благодаря этому спаслись от всех ужасов, постигших осажденный город. </a:t>
            </a:r>
          </a:p>
        </p:txBody>
      </p:sp>
      <p:sp>
        <p:nvSpPr>
          <p:cNvPr id="6" name="Скругленный прямоугольник 5"/>
          <p:cNvSpPr/>
          <p:nvPr/>
        </p:nvSpPr>
        <p:spPr>
          <a:xfrm>
            <a:off x="755576" y="188640"/>
            <a:ext cx="7776864"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Признаки</a:t>
            </a:r>
            <a:r>
              <a:rPr lang="ru-RU" sz="2400" b="1" dirty="0">
                <a:solidFill>
                  <a:schemeClr val="tx1"/>
                </a:solidFill>
              </a:rPr>
              <a:t>, касающиеся </a:t>
            </a:r>
            <a:r>
              <a:rPr lang="ru-RU" sz="2400" b="1" dirty="0" smtClean="0">
                <a:solidFill>
                  <a:schemeClr val="tx1"/>
                </a:solidFill>
              </a:rPr>
              <a:t>гибели Иерусалима</a:t>
            </a:r>
            <a:endParaRPr lang="ru-RU" sz="2400" b="1" dirty="0">
              <a:solidFill>
                <a:schemeClr val="tx1"/>
              </a:solidFill>
            </a:endParaRPr>
          </a:p>
        </p:txBody>
      </p:sp>
      <p:sp>
        <p:nvSpPr>
          <p:cNvPr id="8" name="Скругленный прямоугольник 7"/>
          <p:cNvSpPr/>
          <p:nvPr/>
        </p:nvSpPr>
        <p:spPr>
          <a:xfrm>
            <a:off x="251520" y="4869160"/>
            <a:ext cx="8712968" cy="9361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«Беременные, отягощаемые бременем чрева, не в силах будут бежать, а питающие сосцами не будут в силах ни покинуть детей по жалости к ним, ни взять их с собой и спастись с ними вместе; они также не избегнут гибели. ».</a:t>
            </a:r>
          </a:p>
        </p:txBody>
      </p:sp>
      <p:sp>
        <p:nvSpPr>
          <p:cNvPr id="9" name="Скругленный прямоугольник 8"/>
          <p:cNvSpPr/>
          <p:nvPr/>
        </p:nvSpPr>
        <p:spPr>
          <a:xfrm>
            <a:off x="251520" y="3933056"/>
            <a:ext cx="8712968" cy="115212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«Тогда была скорбь невыносимая. Римским воинам было дано приказание - никого не щадить. Но Бог ради тех, которые уже уверовали или еще имели уверовать, не допустил полного истребления всего народа, сократил войну и смягчил скорби. Если же война продолжилась бы еще, то все, кто был в городе, погибли бы от </a:t>
            </a:r>
            <a:r>
              <a:rPr lang="ru-RU" sz="1600" b="1" i="1" dirty="0" smtClean="0">
                <a:solidFill>
                  <a:schemeClr val="tx1"/>
                </a:solidFill>
              </a:rPr>
              <a:t>голода».</a:t>
            </a:r>
            <a:endParaRPr lang="ru-RU" sz="1600" b="1" i="1" dirty="0">
              <a:solidFill>
                <a:schemeClr val="tx1"/>
              </a:solidFill>
            </a:endParaRPr>
          </a:p>
        </p:txBody>
      </p:sp>
    </p:spTree>
    <p:extLst>
      <p:ext uri="{BB962C8B-B14F-4D97-AF65-F5344CB8AC3E}">
        <p14:creationId xmlns:p14="http://schemas.microsoft.com/office/powerpoint/2010/main" val="339180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4"/>
                                        </p:tgtEl>
                                      </p:cBhvr>
                                    </p:animEffect>
                                    <p:set>
                                      <p:cBhvr>
                                        <p:cTn id="40" dur="1" fill="hold">
                                          <p:stCondLst>
                                            <p:cond delay="499"/>
                                          </p:stCondLst>
                                        </p:cTn>
                                        <p:tgtEl>
                                          <p:spTgt spid="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wipe(down)">
                                      <p:cBhvr>
                                        <p:cTn id="65" dur="5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9"/>
                                        </p:tgtEl>
                                      </p:cBhvr>
                                    </p:animEffect>
                                    <p:set>
                                      <p:cBhvr>
                                        <p:cTn id="70"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3" grpId="0" animBg="1"/>
      <p:bldP spid="3" grpId="1" animBg="1"/>
      <p:bldP spid="2" grpId="0" animBg="1"/>
      <p:bldP spid="2" grpId="1" animBg="1"/>
      <p:bldP spid="7" grpId="0" animBg="1"/>
      <p:bldP spid="7" grpId="1" animBg="1"/>
      <p:bldP spid="6" grpId="0" animBg="1"/>
      <p:bldP spid="8" grpId="0" animBg="1"/>
      <p:bldP spid="8" grpId="1" animBg="1"/>
      <p:bldP spid="9" grpId="0" animBg="1"/>
      <p:bldP spid="9"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6" name="Объект 3"/>
          <p:cNvGraphicFramePr>
            <a:graphicFrameLocks/>
          </p:cNvGraphicFramePr>
          <p:nvPr>
            <p:extLst>
              <p:ext uri="{D42A27DB-BD31-4B8C-83A1-F6EECF244321}">
                <p14:modId xmlns:p14="http://schemas.microsoft.com/office/powerpoint/2010/main" val="2278267890"/>
              </p:ext>
            </p:extLst>
          </p:nvPr>
        </p:nvGraphicFramePr>
        <p:xfrm>
          <a:off x="251520" y="1052736"/>
          <a:ext cx="8640960" cy="4217280"/>
        </p:xfrm>
        <a:graphic>
          <a:graphicData uri="http://schemas.openxmlformats.org/drawingml/2006/table">
            <a:tbl>
              <a:tblPr firstRow="1" bandRow="1">
                <a:tableStyleId>{00A15C55-8517-42AA-B614-E9B94910E393}</a:tableStyleId>
              </a:tblPr>
              <a:tblGrid>
                <a:gridCol w="3024336"/>
                <a:gridCol w="2448272"/>
                <a:gridCol w="3168352"/>
              </a:tblGrid>
              <a:tr h="252000">
                <a:tc>
                  <a:txBody>
                    <a:bodyPr/>
                    <a:lstStyle/>
                    <a:p>
                      <a:pPr algn="ctr"/>
                      <a:r>
                        <a:rPr lang="ru-RU" sz="1600" b="1" dirty="0" smtClean="0">
                          <a:solidFill>
                            <a:schemeClr val="tx1"/>
                          </a:solidFill>
                        </a:rPr>
                        <a:t>Мф. 24, 29-31</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13, 24-27</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Лк</a:t>
                      </a:r>
                      <a:r>
                        <a:rPr lang="ru-RU" sz="1600" b="1" kern="1200" dirty="0" smtClean="0">
                          <a:solidFill>
                            <a:schemeClr val="tx1"/>
                          </a:solidFill>
                          <a:effectLst/>
                        </a:rPr>
                        <a:t>. 21, 25-28</a:t>
                      </a:r>
                      <a:endParaRPr lang="ru-RU" sz="1100" b="1" dirty="0">
                        <a:solidFill>
                          <a:schemeClr val="tx1"/>
                        </a:solidFill>
                      </a:endParaRPr>
                    </a:p>
                  </a:txBody>
                  <a:tcPr marL="18000" marR="18000" marT="18000" marB="18000"/>
                </a:tc>
              </a:tr>
              <a:tr h="336917">
                <a:tc>
                  <a:txBody>
                    <a:bodyPr/>
                    <a:lstStyle/>
                    <a:p>
                      <a:r>
                        <a:rPr lang="ru-RU" sz="1600" b="1" dirty="0" smtClean="0">
                          <a:solidFill>
                            <a:schemeClr val="tx1"/>
                          </a:solidFill>
                        </a:rPr>
                        <a:t>29. И вдруг, после скорби дней тех, солнце померкнет, и луна не даст света своего, и звезды спадут с неба, и силы небесные поколеблются; </a:t>
                      </a:r>
                    </a:p>
                    <a:p>
                      <a:r>
                        <a:rPr lang="ru-RU" sz="1600" b="1" dirty="0" smtClean="0">
                          <a:solidFill>
                            <a:schemeClr val="tx1"/>
                          </a:solidFill>
                        </a:rPr>
                        <a:t>30. тогда явится знамение Сына Человеческого на небе; и тогда </a:t>
                      </a:r>
                      <a:r>
                        <a:rPr lang="ru-RU" sz="1600" b="1" dirty="0" err="1" smtClean="0">
                          <a:solidFill>
                            <a:schemeClr val="tx1"/>
                          </a:solidFill>
                        </a:rPr>
                        <a:t>восплачутся</a:t>
                      </a:r>
                      <a:r>
                        <a:rPr lang="ru-RU" sz="1600" b="1" dirty="0" smtClean="0">
                          <a:solidFill>
                            <a:schemeClr val="tx1"/>
                          </a:solidFill>
                        </a:rPr>
                        <a:t> все племена земные и увидят Сына Человеческого, грядущего на облаках небесных с силою и славою великою; </a:t>
                      </a:r>
                    </a:p>
                    <a:p>
                      <a:r>
                        <a:rPr lang="ru-RU" sz="1600" b="1" dirty="0" smtClean="0">
                          <a:solidFill>
                            <a:schemeClr val="tx1"/>
                          </a:solidFill>
                        </a:rPr>
                        <a:t>31. и пошлет Ангелов Своих с трубою громогласною, и соберут избранных Его от четырех ветров, от края небес до края их. </a:t>
                      </a:r>
                    </a:p>
                  </a:txBody>
                  <a:tcPr marL="18000" marR="18000" marT="18000" marB="18000"/>
                </a:tc>
                <a:tc>
                  <a:txBody>
                    <a:bodyPr/>
                    <a:lstStyle/>
                    <a:p>
                      <a:r>
                        <a:rPr lang="ru-RU" sz="1600" b="1" dirty="0" smtClean="0">
                          <a:solidFill>
                            <a:schemeClr val="tx1"/>
                          </a:solidFill>
                        </a:rPr>
                        <a:t>24. Но в те дни, после скорби той, солнце померкнет, и луна не даст света своего, </a:t>
                      </a:r>
                    </a:p>
                    <a:p>
                      <a:r>
                        <a:rPr lang="ru-RU" sz="1600" b="1" dirty="0" smtClean="0">
                          <a:solidFill>
                            <a:schemeClr val="tx1"/>
                          </a:solidFill>
                        </a:rPr>
                        <a:t>25. и звезды спадут с неба, и силы небесные поколеблются. </a:t>
                      </a:r>
                    </a:p>
                    <a:p>
                      <a:r>
                        <a:rPr lang="ru-RU" sz="1600" b="1" dirty="0" smtClean="0">
                          <a:solidFill>
                            <a:schemeClr val="tx1"/>
                          </a:solidFill>
                        </a:rPr>
                        <a:t>26. Тогда увидят Сына Человеческого, грядущего на облаках с силою многою и славою. </a:t>
                      </a:r>
                    </a:p>
                    <a:p>
                      <a:r>
                        <a:rPr lang="ru-RU" sz="1600" b="1" dirty="0" smtClean="0">
                          <a:solidFill>
                            <a:schemeClr val="tx1"/>
                          </a:solidFill>
                        </a:rPr>
                        <a:t>27. И тогда Он пошлет Ангелов Своих и соберет избранных Своих от четырех ветров, от края земли до края неба.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25. И будут знамения в солнце и луне и звездах, а на земле уныние народов и недоумение; и море </a:t>
                      </a:r>
                      <a:r>
                        <a:rPr lang="ru-RU" sz="1600" b="1" dirty="0" err="1" smtClean="0">
                          <a:solidFill>
                            <a:schemeClr val="tx1"/>
                          </a:solidFill>
                        </a:rPr>
                        <a:t>восшумит</a:t>
                      </a:r>
                      <a:r>
                        <a:rPr lang="ru-RU" sz="1600" b="1" dirty="0" smtClean="0">
                          <a:solidFill>
                            <a:schemeClr val="tx1"/>
                          </a:solidFill>
                        </a:rPr>
                        <a:t> и возмутится; </a:t>
                      </a:r>
                    </a:p>
                    <a:p>
                      <a:r>
                        <a:rPr lang="ru-RU" sz="1600" b="1" dirty="0" smtClean="0">
                          <a:solidFill>
                            <a:schemeClr val="tx1"/>
                          </a:solidFill>
                        </a:rPr>
                        <a:t>26. люди будут издыхать от страха и ожидания бедствий, грядущих на вселенную, ибо силы небесные поколеблются, </a:t>
                      </a:r>
                    </a:p>
                    <a:p>
                      <a:r>
                        <a:rPr lang="ru-RU" sz="1600" b="1" dirty="0" smtClean="0">
                          <a:solidFill>
                            <a:schemeClr val="tx1"/>
                          </a:solidFill>
                        </a:rPr>
                        <a:t>27. и тогда увидят Сына Человеческого, грядущего на облаке с силою и славою великою. </a:t>
                      </a:r>
                    </a:p>
                    <a:p>
                      <a:r>
                        <a:rPr lang="ru-RU" sz="1600" b="1" dirty="0" smtClean="0">
                          <a:solidFill>
                            <a:schemeClr val="tx1"/>
                          </a:solidFill>
                        </a:rPr>
                        <a:t>28. Когда же начнет это сбываться, тогда </a:t>
                      </a:r>
                      <a:r>
                        <a:rPr lang="ru-RU" sz="1600" b="1" dirty="0" err="1" smtClean="0">
                          <a:solidFill>
                            <a:schemeClr val="tx1"/>
                          </a:solidFill>
                        </a:rPr>
                        <a:t>восклонитесь</a:t>
                      </a:r>
                      <a:r>
                        <a:rPr lang="ru-RU" sz="1600" b="1" dirty="0" smtClean="0">
                          <a:solidFill>
                            <a:schemeClr val="tx1"/>
                          </a:solidFill>
                        </a:rPr>
                        <a:t> и поднимите головы ваши, потому что приближается избавление ваше. </a:t>
                      </a:r>
                    </a:p>
                  </a:txBody>
                  <a:tcPr marL="18000" marR="18000" marT="18000" marB="18000"/>
                </a:tc>
              </a:tr>
            </a:tbl>
          </a:graphicData>
        </a:graphic>
      </p:graphicFrame>
      <p:sp>
        <p:nvSpPr>
          <p:cNvPr id="7" name="Скругленный прямоугольник 6"/>
          <p:cNvSpPr/>
          <p:nvPr/>
        </p:nvSpPr>
        <p:spPr>
          <a:xfrm>
            <a:off x="467544" y="332656"/>
            <a:ext cx="8280920"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Признаки, касающиеся только </a:t>
            </a:r>
            <a:r>
              <a:rPr lang="ru-RU" sz="2400" b="1" dirty="0" smtClean="0">
                <a:solidFill>
                  <a:schemeClr val="tx1"/>
                </a:solidFill>
              </a:rPr>
              <a:t>Второго Пришествия Христа</a:t>
            </a:r>
            <a:endParaRPr lang="ru-RU" sz="2400" b="1" dirty="0">
              <a:solidFill>
                <a:schemeClr val="tx1"/>
              </a:solidFill>
            </a:endParaRPr>
          </a:p>
        </p:txBody>
      </p:sp>
      <p:sp>
        <p:nvSpPr>
          <p:cNvPr id="3" name="Скругленный прямоугольник 2"/>
          <p:cNvSpPr/>
          <p:nvPr/>
        </p:nvSpPr>
        <p:spPr>
          <a:xfrm>
            <a:off x="179512" y="5373216"/>
            <a:ext cx="8712968" cy="129614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Лопухин: </a:t>
            </a:r>
            <a:r>
              <a:rPr lang="ru-RU" sz="1600" b="1" i="1" dirty="0">
                <a:solidFill>
                  <a:schemeClr val="tx1"/>
                </a:solidFill>
              </a:rPr>
              <a:t>«Здесь, вообще, изображение “дня Господня,” великого и страшного. Для самой природы он будет страшен, солнце померкнет, и луна не даст света, звезды спадут с неба (это выражение обыкновенно понимают в несобственном смысле, но можно и в собственном), и силы небесные поколеблются. Все это образные выражения, и что они, собственно, значат, пока </a:t>
            </a:r>
            <a:r>
              <a:rPr lang="ru-RU" sz="1600" b="1" i="1" dirty="0" smtClean="0">
                <a:solidFill>
                  <a:schemeClr val="tx1"/>
                </a:solidFill>
              </a:rPr>
              <a:t>неизвестно».</a:t>
            </a:r>
            <a:endParaRPr lang="ru-RU" sz="1600" b="1" i="1" dirty="0">
              <a:solidFill>
                <a:schemeClr val="tx1"/>
              </a:solidFill>
            </a:endParaRPr>
          </a:p>
        </p:txBody>
      </p:sp>
      <p:sp>
        <p:nvSpPr>
          <p:cNvPr id="4" name="Скругленный прямоугольник 3"/>
          <p:cNvSpPr/>
          <p:nvPr/>
        </p:nvSpPr>
        <p:spPr>
          <a:xfrm>
            <a:off x="179512" y="5157192"/>
            <a:ext cx="8712968"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«Вслед за пришествием антихриста, власть которого скоро будет упразднена (это выражено словом «вдруг»), «солнце померкнет», то есть помрачится, не будет заметно в сравнении с более превосходным светом Христова пришествия; равно и луна, и звезды. </a:t>
            </a:r>
            <a:r>
              <a:rPr lang="ru-RU" sz="1600" b="1" i="1" dirty="0" smtClean="0">
                <a:solidFill>
                  <a:schemeClr val="tx1"/>
                </a:solidFill>
              </a:rPr>
              <a:t>Но </a:t>
            </a:r>
            <a:r>
              <a:rPr lang="ru-RU" sz="1600" b="1" i="1" dirty="0">
                <a:solidFill>
                  <a:schemeClr val="tx1"/>
                </a:solidFill>
              </a:rPr>
              <a:t>и «силы небесные поколеблются», то есть изумятся и содрогнутся, когда увидят, что тварь изменяется и все люди, от Адама до того времени жившие, должны будут дать </a:t>
            </a:r>
            <a:r>
              <a:rPr lang="ru-RU" sz="1600" b="1" i="1" dirty="0" smtClean="0">
                <a:solidFill>
                  <a:schemeClr val="tx1"/>
                </a:solidFill>
              </a:rPr>
              <a:t>отчет».</a:t>
            </a:r>
            <a:endParaRPr lang="ru-RU" sz="1600" b="1" i="1" dirty="0">
              <a:solidFill>
                <a:schemeClr val="tx1"/>
              </a:solidFill>
            </a:endParaRPr>
          </a:p>
        </p:txBody>
      </p:sp>
      <p:sp>
        <p:nvSpPr>
          <p:cNvPr id="5" name="Скругленный прямоугольник 4"/>
          <p:cNvSpPr/>
          <p:nvPr/>
        </p:nvSpPr>
        <p:spPr>
          <a:xfrm>
            <a:off x="251520" y="4077072"/>
            <a:ext cx="8640960"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«Тогда </a:t>
            </a:r>
            <a:r>
              <a:rPr lang="ru-RU" sz="1600" b="1" i="1" dirty="0">
                <a:solidFill>
                  <a:schemeClr val="tx1"/>
                </a:solidFill>
              </a:rPr>
              <a:t>явится в обличение иудеев на небе крест, блистая светлее солнца. Господь придет, имея крест, как важнейшую улику против иудеев, подобно тому как кто-нибудь, пораженный камнем, показал бы этот камень. Крест называется знамением, как победное царское знамя. «Тогда </a:t>
            </a:r>
            <a:r>
              <a:rPr lang="ru-RU" sz="1600" b="1" i="1" dirty="0" err="1">
                <a:solidFill>
                  <a:schemeClr val="tx1"/>
                </a:solidFill>
              </a:rPr>
              <a:t>восплачутся</a:t>
            </a:r>
            <a:r>
              <a:rPr lang="ru-RU" sz="1600" b="1" i="1" dirty="0">
                <a:solidFill>
                  <a:schemeClr val="tx1"/>
                </a:solidFill>
              </a:rPr>
              <a:t> все племена» иудейские, оплакивая свою непокорность; </a:t>
            </a:r>
            <a:r>
              <a:rPr lang="ru-RU" sz="1600" b="1" i="1" dirty="0" err="1">
                <a:solidFill>
                  <a:schemeClr val="tx1"/>
                </a:solidFill>
              </a:rPr>
              <a:t>восплачутся</a:t>
            </a:r>
            <a:r>
              <a:rPr lang="ru-RU" sz="1600" b="1" i="1" dirty="0">
                <a:solidFill>
                  <a:schemeClr val="tx1"/>
                </a:solidFill>
              </a:rPr>
              <a:t> также и христиане, привязанные к </a:t>
            </a:r>
            <a:r>
              <a:rPr lang="ru-RU" sz="1600" b="1" i="1" dirty="0" smtClean="0">
                <a:solidFill>
                  <a:schemeClr val="tx1"/>
                </a:solidFill>
              </a:rPr>
              <a:t>земному».</a:t>
            </a:r>
            <a:endParaRPr lang="ru-RU" sz="1600" b="1" i="1" dirty="0">
              <a:solidFill>
                <a:schemeClr val="tx1"/>
              </a:solidFill>
            </a:endParaRPr>
          </a:p>
        </p:txBody>
      </p:sp>
      <p:sp>
        <p:nvSpPr>
          <p:cNvPr id="8" name="Скругленный прямоугольник 7"/>
          <p:cNvSpPr/>
          <p:nvPr/>
        </p:nvSpPr>
        <p:spPr>
          <a:xfrm>
            <a:off x="251520" y="5013176"/>
            <a:ext cx="8640960" cy="165618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Аверкий</a:t>
            </a:r>
            <a:r>
              <a:rPr lang="ru-RU" sz="1500" b="1" dirty="0" smtClean="0">
                <a:solidFill>
                  <a:schemeClr val="tx1"/>
                </a:solidFill>
              </a:rPr>
              <a:t>: </a:t>
            </a:r>
            <a:r>
              <a:rPr lang="ru-RU" sz="1500" b="1" i="1" dirty="0" smtClean="0">
                <a:solidFill>
                  <a:schemeClr val="tx1"/>
                </a:solidFill>
              </a:rPr>
              <a:t>«По </a:t>
            </a:r>
            <a:r>
              <a:rPr lang="ru-RU" sz="1500" b="1" i="1" dirty="0">
                <a:solidFill>
                  <a:schemeClr val="tx1"/>
                </a:solidFill>
              </a:rPr>
              <a:t>гласу таинственной трубы последует воскресение мертвых, и Ангелы соберут со всех </a:t>
            </a:r>
            <a:r>
              <a:rPr lang="ru-RU" sz="1500" b="1" i="1" dirty="0" err="1">
                <a:solidFill>
                  <a:schemeClr val="tx1"/>
                </a:solidFill>
              </a:rPr>
              <a:t>концев</a:t>
            </a:r>
            <a:r>
              <a:rPr lang="ru-RU" sz="1500" b="1" i="1" dirty="0">
                <a:solidFill>
                  <a:schemeClr val="tx1"/>
                </a:solidFill>
              </a:rPr>
              <a:t> земли всех людей. Еще Моисей созывал иудеев на собрания, приказывая трубить в серебряные трубы: этот способ созыва обратился в обычай и употреблялся иудеями во все последующее </a:t>
            </a:r>
            <a:r>
              <a:rPr lang="ru-RU" sz="1500" b="1" i="1" dirty="0" smtClean="0">
                <a:solidFill>
                  <a:schemeClr val="tx1"/>
                </a:solidFill>
              </a:rPr>
              <a:t>время, </a:t>
            </a:r>
            <a:r>
              <a:rPr lang="ru-RU" sz="1500" b="1" i="1" dirty="0">
                <a:solidFill>
                  <a:schemeClr val="tx1"/>
                </a:solidFill>
              </a:rPr>
              <a:t>почему Спаситель и употребляет этот знакомый всем евреям образ, для обозначения некоего действия Божия, по мановению которого Ангелы соберут «избранных Его от четырех ветров», т.е. со всех концов земли. Ангелы соберут, как «избранных» для вечной славы, так и «всех творящих беззаконие» </a:t>
            </a:r>
            <a:r>
              <a:rPr lang="ru-RU" sz="1500" b="1" i="1" dirty="0" smtClean="0">
                <a:solidFill>
                  <a:schemeClr val="tx1"/>
                </a:solidFill>
              </a:rPr>
              <a:t>для </a:t>
            </a:r>
            <a:r>
              <a:rPr lang="ru-RU" sz="1500" b="1" i="1" dirty="0">
                <a:solidFill>
                  <a:schemeClr val="tx1"/>
                </a:solidFill>
              </a:rPr>
              <a:t>вечного </a:t>
            </a:r>
            <a:r>
              <a:rPr lang="ru-RU" sz="1500" b="1" i="1" dirty="0" smtClean="0">
                <a:solidFill>
                  <a:schemeClr val="tx1"/>
                </a:solidFill>
              </a:rPr>
              <a:t>мучения».</a:t>
            </a:r>
            <a:endParaRPr lang="ru-RU" sz="1500" b="1" i="1" dirty="0">
              <a:solidFill>
                <a:schemeClr val="tx1"/>
              </a:solidFill>
            </a:endParaRPr>
          </a:p>
        </p:txBody>
      </p:sp>
    </p:spTree>
    <p:extLst>
      <p:ext uri="{BB962C8B-B14F-4D97-AF65-F5344CB8AC3E}">
        <p14:creationId xmlns:p14="http://schemas.microsoft.com/office/powerpoint/2010/main" val="3078719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5"/>
                                        </p:tgtEl>
                                      </p:cBhvr>
                                    </p:animEffect>
                                    <p:set>
                                      <p:cBhvr>
                                        <p:cTn id="40" dur="1" fill="hold">
                                          <p:stCondLst>
                                            <p:cond delay="499"/>
                                          </p:stCondLst>
                                        </p:cTn>
                                        <p:tgtEl>
                                          <p:spTgt spid="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down)">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8"/>
                                        </p:tgtEl>
                                      </p:cBhvr>
                                    </p:animEffect>
                                    <p:set>
                                      <p:cBhvr>
                                        <p:cTn id="5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3" grpId="1" animBg="1"/>
      <p:bldP spid="4" grpId="0" animBg="1"/>
      <p:bldP spid="4" grpId="1" animBg="1"/>
      <p:bldP spid="5" grpId="0" animBg="1"/>
      <p:bldP spid="5" grpId="1" animBg="1"/>
      <p:bldP spid="8" grpId="0" animBg="1"/>
      <p:bldP spid="8"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77612" y="1628800"/>
            <a:ext cx="8388775" cy="496855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800" b="1" dirty="0" smtClean="0">
                <a:solidFill>
                  <a:schemeClr val="tx1"/>
                </a:solidFill>
              </a:rPr>
              <a:t>Прочитать следующие отрывки:</a:t>
            </a:r>
          </a:p>
          <a:p>
            <a:pPr marL="457200" indent="-457200">
              <a:buFont typeface="Arial" panose="020B0604020202020204" pitchFamily="34" charset="0"/>
              <a:buChar char="•"/>
            </a:pPr>
            <a:r>
              <a:rPr lang="ru-RU" sz="2800" b="1" dirty="0">
                <a:solidFill>
                  <a:schemeClr val="tx1"/>
                </a:solidFill>
              </a:rPr>
              <a:t>Притчи Господа о бодрствовании (Мф. 24, 25-36, 46; </a:t>
            </a:r>
            <a:r>
              <a:rPr lang="ru-RU" sz="2800" b="1" dirty="0" err="1">
                <a:solidFill>
                  <a:schemeClr val="tx1"/>
                </a:solidFill>
              </a:rPr>
              <a:t>Мк</a:t>
            </a:r>
            <a:r>
              <a:rPr lang="ru-RU" sz="2800" b="1" dirty="0">
                <a:solidFill>
                  <a:schemeClr val="tx1"/>
                </a:solidFill>
              </a:rPr>
              <a:t>. 13, 32-37; </a:t>
            </a:r>
            <a:r>
              <a:rPr lang="ru-RU" sz="2800" b="1" dirty="0" err="1">
                <a:solidFill>
                  <a:schemeClr val="tx1"/>
                </a:solidFill>
              </a:rPr>
              <a:t>Лк</a:t>
            </a:r>
            <a:r>
              <a:rPr lang="ru-RU" sz="2800" b="1" dirty="0">
                <a:solidFill>
                  <a:schemeClr val="tx1"/>
                </a:solidFill>
              </a:rPr>
              <a:t>. 21, 34-38). </a:t>
            </a:r>
            <a:endParaRPr lang="ru-RU" sz="2800" b="1" dirty="0" smtClean="0">
              <a:solidFill>
                <a:schemeClr val="tx1"/>
              </a:solidFill>
            </a:endParaRPr>
          </a:p>
          <a:p>
            <a:pPr marL="457200" indent="-457200">
              <a:buFont typeface="Arial" panose="020B0604020202020204" pitchFamily="34" charset="0"/>
              <a:buChar char="•"/>
            </a:pPr>
            <a:r>
              <a:rPr lang="ru-RU" sz="2800" b="1" dirty="0" smtClean="0">
                <a:solidFill>
                  <a:schemeClr val="tx1"/>
                </a:solidFill>
              </a:rPr>
              <a:t>Изображение </a:t>
            </a:r>
            <a:r>
              <a:rPr lang="ru-RU" sz="2800" b="1" dirty="0">
                <a:solidFill>
                  <a:schemeClr val="tx1"/>
                </a:solidFill>
              </a:rPr>
              <a:t>Страшного Суда (Мф. 25, 31-46).</a:t>
            </a:r>
          </a:p>
          <a:p>
            <a:pPr marL="457200" indent="-457200">
              <a:buFont typeface="Arial" panose="020B0604020202020204" pitchFamily="34" charset="0"/>
              <a:buChar char="•"/>
            </a:pPr>
            <a:r>
              <a:rPr lang="ru-RU" sz="2800" b="1" dirty="0">
                <a:solidFill>
                  <a:schemeClr val="tx1"/>
                </a:solidFill>
              </a:rPr>
              <a:t>Предательство Иуды (Мф. 26, 14-16; </a:t>
            </a:r>
            <a:r>
              <a:rPr lang="ru-RU" sz="2800" b="1" dirty="0" err="1">
                <a:solidFill>
                  <a:schemeClr val="tx1"/>
                </a:solidFill>
              </a:rPr>
              <a:t>Лк</a:t>
            </a:r>
            <a:r>
              <a:rPr lang="ru-RU" sz="2800" b="1" dirty="0">
                <a:solidFill>
                  <a:schemeClr val="tx1"/>
                </a:solidFill>
              </a:rPr>
              <a:t>. 22, 1-6; </a:t>
            </a:r>
            <a:r>
              <a:rPr lang="ru-RU" sz="2800" b="1" dirty="0" err="1">
                <a:solidFill>
                  <a:schemeClr val="tx1"/>
                </a:solidFill>
              </a:rPr>
              <a:t>Мк</a:t>
            </a:r>
            <a:r>
              <a:rPr lang="ru-RU" sz="2800" b="1" dirty="0">
                <a:solidFill>
                  <a:schemeClr val="tx1"/>
                </a:solidFill>
              </a:rPr>
              <a:t>. 14, 10-11). </a:t>
            </a:r>
          </a:p>
          <a:p>
            <a:pPr marL="457200" indent="-457200">
              <a:buFont typeface="Arial" panose="020B0604020202020204" pitchFamily="34" charset="0"/>
              <a:buChar char="•"/>
            </a:pPr>
            <a:r>
              <a:rPr lang="ru-RU" sz="2800" b="1" dirty="0">
                <a:solidFill>
                  <a:schemeClr val="tx1"/>
                </a:solidFill>
              </a:rPr>
              <a:t>Тайная Вечеря (Мф. 26, 26-29; </a:t>
            </a:r>
            <a:r>
              <a:rPr lang="ru-RU" sz="2800" b="1" dirty="0" err="1">
                <a:solidFill>
                  <a:schemeClr val="tx1"/>
                </a:solidFill>
              </a:rPr>
              <a:t>Мк</a:t>
            </a:r>
            <a:r>
              <a:rPr lang="ru-RU" sz="2800" b="1" dirty="0">
                <a:solidFill>
                  <a:schemeClr val="tx1"/>
                </a:solidFill>
              </a:rPr>
              <a:t>. 14, 22-25; </a:t>
            </a:r>
            <a:r>
              <a:rPr lang="ru-RU" sz="2800" b="1" dirty="0" err="1">
                <a:solidFill>
                  <a:schemeClr val="tx1"/>
                </a:solidFill>
              </a:rPr>
              <a:t>Лк</a:t>
            </a:r>
            <a:r>
              <a:rPr lang="ru-RU" sz="2800" b="1" dirty="0">
                <a:solidFill>
                  <a:schemeClr val="tx1"/>
                </a:solidFill>
              </a:rPr>
              <a:t>. 22, 14-30; Ин. 13, 1-30). </a:t>
            </a:r>
            <a:endParaRPr lang="ru-RU" sz="2800" b="1" dirty="0" smtClean="0">
              <a:solidFill>
                <a:schemeClr val="tx1"/>
              </a:solidFill>
            </a:endParaRPr>
          </a:p>
        </p:txBody>
      </p:sp>
    </p:spTree>
    <p:extLst>
      <p:ext uri="{BB962C8B-B14F-4D97-AF65-F5344CB8AC3E}">
        <p14:creationId xmlns:p14="http://schemas.microsoft.com/office/powerpoint/2010/main" val="3199134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462865760"/>
              </p:ext>
            </p:extLst>
          </p:nvPr>
        </p:nvGraphicFramePr>
        <p:xfrm>
          <a:off x="457200" y="1448048"/>
          <a:ext cx="8363272" cy="2413000"/>
        </p:xfrm>
        <a:graphic>
          <a:graphicData uri="http://schemas.openxmlformats.org/drawingml/2006/table">
            <a:tbl>
              <a:tblPr firstRow="1" bandRow="1">
                <a:tableStyleId>{7DF18680-E054-41AD-8BC1-D1AEF772440D}</a:tableStyleId>
              </a:tblPr>
              <a:tblGrid>
                <a:gridCol w="8363272"/>
              </a:tblGrid>
              <a:tr h="370840">
                <a:tc>
                  <a:txBody>
                    <a:bodyPr/>
                    <a:lstStyle/>
                    <a:p>
                      <a:pPr algn="ctr"/>
                      <a:r>
                        <a:rPr lang="ru-RU" sz="1800" b="1" dirty="0" smtClean="0">
                          <a:solidFill>
                            <a:schemeClr val="tx1"/>
                          </a:solidFill>
                        </a:rPr>
                        <a:t>Мф. 21, 28-32</a:t>
                      </a:r>
                      <a:endParaRPr lang="ru-RU" b="1" dirty="0">
                        <a:solidFill>
                          <a:schemeClr val="tx1"/>
                        </a:solidFill>
                      </a:endParaRPr>
                    </a:p>
                  </a:txBody>
                  <a:tcPr/>
                </a:tc>
              </a:tr>
              <a:tr h="370840">
                <a:tc>
                  <a:txBody>
                    <a:bodyPr/>
                    <a:lstStyle/>
                    <a:p>
                      <a:r>
                        <a:rPr lang="ru-RU" sz="1600" b="1" dirty="0" smtClean="0">
                          <a:solidFill>
                            <a:schemeClr val="tx1"/>
                          </a:solidFill>
                        </a:rPr>
                        <a:t>28. А как вам кажется? У одного человека было два сына; и он, подойдя к первому, сказал: сын! пойди сегодня работай в винограднике моем. </a:t>
                      </a:r>
                    </a:p>
                    <a:p>
                      <a:r>
                        <a:rPr lang="ru-RU" sz="1600" b="1" dirty="0" smtClean="0">
                          <a:solidFill>
                            <a:schemeClr val="tx1"/>
                          </a:solidFill>
                        </a:rPr>
                        <a:t>29. Но он сказал в ответ: не хочу; а после, раскаявшись, пошел. </a:t>
                      </a:r>
                    </a:p>
                    <a:p>
                      <a:r>
                        <a:rPr lang="ru-RU" sz="1600" b="1" dirty="0" smtClean="0">
                          <a:solidFill>
                            <a:schemeClr val="tx1"/>
                          </a:solidFill>
                        </a:rPr>
                        <a:t>30. И подойдя к другому, он сказал то же. Этот сказал в ответ: иду, государь, и не пошел. </a:t>
                      </a:r>
                    </a:p>
                    <a:p>
                      <a:r>
                        <a:rPr lang="ru-RU" sz="1600" b="1" dirty="0" smtClean="0">
                          <a:solidFill>
                            <a:schemeClr val="tx1"/>
                          </a:solidFill>
                        </a:rPr>
                        <a:t>31. Который из двух исполнил волю отца? Говорят Ему: первый. Иисус говорит им: истинно говорю вам, что мытари и блудницы вперед вас идут в Царство Божие, </a:t>
                      </a:r>
                    </a:p>
                    <a:p>
                      <a:r>
                        <a:rPr lang="ru-RU" sz="1600" b="1" dirty="0" smtClean="0">
                          <a:solidFill>
                            <a:schemeClr val="tx1"/>
                          </a:solidFill>
                        </a:rPr>
                        <a:t>32. ибо пришел к вам Иоанн путем праведности, и вы не поверили ему, а мытари и блудницы поверили ему; вы же, и видев это, не раскаялись после, чтобы поверить ему. </a:t>
                      </a:r>
                      <a:endParaRPr lang="ru-RU" sz="1600" b="1" dirty="0">
                        <a:solidFill>
                          <a:schemeClr val="tx1"/>
                        </a:solidFill>
                      </a:endParaRPr>
                    </a:p>
                  </a:txBody>
                  <a:tcPr/>
                </a:tc>
              </a:tr>
            </a:tbl>
          </a:graphicData>
        </a:graphic>
      </p:graphicFrame>
      <p:sp>
        <p:nvSpPr>
          <p:cNvPr id="4" name="Скругленный прямоугольник 3"/>
          <p:cNvSpPr/>
          <p:nvPr/>
        </p:nvSpPr>
        <p:spPr>
          <a:xfrm>
            <a:off x="2195736" y="764704"/>
            <a:ext cx="4680520"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smtClean="0">
                <a:solidFill>
                  <a:schemeClr val="tx1"/>
                </a:solidFill>
              </a:rPr>
              <a:t>Притча </a:t>
            </a:r>
            <a:r>
              <a:rPr lang="ru-RU" sz="2400" b="1" dirty="0">
                <a:solidFill>
                  <a:schemeClr val="tx1"/>
                </a:solidFill>
              </a:rPr>
              <a:t>о 2-х сыновьях</a:t>
            </a:r>
            <a:endParaRPr lang="ru-RU" sz="2400" dirty="0">
              <a:solidFill>
                <a:schemeClr val="tx1"/>
              </a:solidFill>
            </a:endParaRPr>
          </a:p>
        </p:txBody>
      </p:sp>
      <p:sp>
        <p:nvSpPr>
          <p:cNvPr id="6" name="Скругленный прямоугольник 5"/>
          <p:cNvSpPr/>
          <p:nvPr/>
        </p:nvSpPr>
        <p:spPr>
          <a:xfrm>
            <a:off x="1907704" y="188640"/>
            <a:ext cx="5184576"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smtClean="0">
                <a:solidFill>
                  <a:schemeClr val="tx1"/>
                </a:solidFill>
              </a:rPr>
              <a:t>Три обличительные притчи Христа</a:t>
            </a:r>
            <a:endParaRPr lang="ru-RU" sz="2400" b="1" dirty="0">
              <a:solidFill>
                <a:schemeClr val="tx1"/>
              </a:solidFill>
            </a:endParaRPr>
          </a:p>
        </p:txBody>
      </p:sp>
      <p:sp>
        <p:nvSpPr>
          <p:cNvPr id="7" name="Скругленный прямоугольник 6"/>
          <p:cNvSpPr/>
          <p:nvPr/>
        </p:nvSpPr>
        <p:spPr>
          <a:xfrm>
            <a:off x="539552" y="4149080"/>
            <a:ext cx="8352928" cy="244827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«В притче Спасителя под </a:t>
            </a:r>
            <a:r>
              <a:rPr lang="ru-RU" sz="1600" b="1" i="1" dirty="0" smtClean="0">
                <a:solidFill>
                  <a:schemeClr val="tx1"/>
                </a:solidFill>
              </a:rPr>
              <a:t>человеком </a:t>
            </a:r>
            <a:r>
              <a:rPr lang="ru-RU" sz="1600" b="1" i="1" dirty="0">
                <a:solidFill>
                  <a:schemeClr val="tx1"/>
                </a:solidFill>
              </a:rPr>
              <a:t>подразумевается Бог; под </a:t>
            </a:r>
            <a:r>
              <a:rPr lang="ru-RU" sz="1600" b="1" i="1" dirty="0" smtClean="0">
                <a:solidFill>
                  <a:schemeClr val="tx1"/>
                </a:solidFill>
              </a:rPr>
              <a:t>первым сыном </a:t>
            </a:r>
            <a:r>
              <a:rPr lang="ru-RU" sz="1600" b="1" i="1" dirty="0">
                <a:solidFill>
                  <a:schemeClr val="tx1"/>
                </a:solidFill>
              </a:rPr>
              <a:t>– мытари и вообще грешники; под </a:t>
            </a:r>
            <a:r>
              <a:rPr lang="ru-RU" sz="1600" b="1" i="1" dirty="0" smtClean="0">
                <a:solidFill>
                  <a:schemeClr val="tx1"/>
                </a:solidFill>
              </a:rPr>
              <a:t>вторым сыном </a:t>
            </a:r>
            <a:r>
              <a:rPr lang="ru-RU" sz="1600" b="1" i="1" dirty="0">
                <a:solidFill>
                  <a:schemeClr val="tx1"/>
                </a:solidFill>
              </a:rPr>
              <a:t>– фарисеи</a:t>
            </a:r>
            <a:r>
              <a:rPr lang="ru-RU" sz="1600" b="1" i="1" dirty="0" smtClean="0">
                <a:solidFill>
                  <a:schemeClr val="tx1"/>
                </a:solidFill>
              </a:rPr>
              <a:t>; </a:t>
            </a:r>
            <a:r>
              <a:rPr lang="ru-RU" sz="1600" b="1" i="1" dirty="0">
                <a:solidFill>
                  <a:schemeClr val="tx1"/>
                </a:solidFill>
              </a:rPr>
              <a:t>под </a:t>
            </a:r>
            <a:r>
              <a:rPr lang="ru-RU" sz="1600" b="1" i="1" dirty="0" smtClean="0">
                <a:solidFill>
                  <a:schemeClr val="tx1"/>
                </a:solidFill>
              </a:rPr>
              <a:t>виноградником </a:t>
            </a:r>
            <a:r>
              <a:rPr lang="ru-RU" sz="1600" b="1" i="1" dirty="0">
                <a:solidFill>
                  <a:schemeClr val="tx1"/>
                </a:solidFill>
              </a:rPr>
              <a:t>– Церковь Божия; под работой </a:t>
            </a:r>
            <a:r>
              <a:rPr lang="ru-RU" sz="1600" b="1" i="1" dirty="0" smtClean="0">
                <a:solidFill>
                  <a:schemeClr val="tx1"/>
                </a:solidFill>
              </a:rPr>
              <a:t>в </a:t>
            </a:r>
            <a:r>
              <a:rPr lang="ru-RU" sz="1600" b="1" i="1" dirty="0">
                <a:solidFill>
                  <a:schemeClr val="tx1"/>
                </a:solidFill>
              </a:rPr>
              <a:t>винограднике – любой труд, которым входят в совершение заповедей Божиих, святых добродетелей и святых таинств Божиих. </a:t>
            </a:r>
            <a:r>
              <a:rPr lang="ru-RU" sz="1600" b="1" i="1" dirty="0" smtClean="0">
                <a:solidFill>
                  <a:schemeClr val="tx1"/>
                </a:solidFill>
              </a:rPr>
              <a:t> </a:t>
            </a:r>
            <a:r>
              <a:rPr lang="ru-RU" sz="1600" b="1" i="1" dirty="0">
                <a:solidFill>
                  <a:schemeClr val="tx1"/>
                </a:solidFill>
              </a:rPr>
              <a:t>Первый </a:t>
            </a:r>
            <a:r>
              <a:rPr lang="ru-RU" sz="1600" b="1" i="1" dirty="0" smtClean="0">
                <a:solidFill>
                  <a:schemeClr val="tx1"/>
                </a:solidFill>
              </a:rPr>
              <a:t>сын </a:t>
            </a:r>
            <a:r>
              <a:rPr lang="ru-RU" sz="1600" b="1" i="1" dirty="0">
                <a:solidFill>
                  <a:schemeClr val="tx1"/>
                </a:solidFill>
              </a:rPr>
              <a:t>означает грешника, который в начале относится отрицательно к Евангелию, к Церкви, но раскаивается и с ревностью работает в винограднике Божием. Второй же </a:t>
            </a:r>
            <a:r>
              <a:rPr lang="ru-RU" sz="1600" b="1" i="1" dirty="0" smtClean="0">
                <a:solidFill>
                  <a:schemeClr val="tx1"/>
                </a:solidFill>
              </a:rPr>
              <a:t>сын </a:t>
            </a:r>
            <a:r>
              <a:rPr lang="ru-RU" sz="1600" b="1" i="1" dirty="0">
                <a:solidFill>
                  <a:schemeClr val="tx1"/>
                </a:solidFill>
              </a:rPr>
              <a:t>означает гордых и превозносящихся грешников, которые только языком твердят, что хотят работать, а душой и жизнью отрекаются от труда в винограднике Божием, труда над своим спасением, над своим </a:t>
            </a:r>
            <a:r>
              <a:rPr lang="ru-RU" sz="1600" b="1" i="1" dirty="0" err="1" smtClean="0">
                <a:solidFill>
                  <a:schemeClr val="tx1"/>
                </a:solidFill>
              </a:rPr>
              <a:t>обожением</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539552" y="4149080"/>
            <a:ext cx="8352928"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a:solidFill>
                  <a:schemeClr val="tx1"/>
                </a:solidFill>
              </a:rPr>
              <a:t>: «Здесь под двумя сыновьями разумеется то, что случилось с язычниками и иудеями. Первые, не давая обещания в послушании и не слышав закона, самым делом оказывали повиновение; а последние, хотя говорили: вся, </a:t>
            </a:r>
            <a:r>
              <a:rPr lang="ru-RU" sz="1600" b="1" i="1" dirty="0" err="1">
                <a:solidFill>
                  <a:schemeClr val="tx1"/>
                </a:solidFill>
              </a:rPr>
              <a:t>елика</a:t>
            </a:r>
            <a:r>
              <a:rPr lang="ru-RU" sz="1600" b="1" i="1" dirty="0">
                <a:solidFill>
                  <a:schemeClr val="tx1"/>
                </a:solidFill>
              </a:rPr>
              <a:t> </a:t>
            </a:r>
            <a:r>
              <a:rPr lang="ru-RU" sz="1600" b="1" i="1" dirty="0" err="1">
                <a:solidFill>
                  <a:schemeClr val="tx1"/>
                </a:solidFill>
              </a:rPr>
              <a:t>рече</a:t>
            </a:r>
            <a:r>
              <a:rPr lang="ru-RU" sz="1600" b="1" i="1" dirty="0">
                <a:solidFill>
                  <a:schemeClr val="tx1"/>
                </a:solidFill>
              </a:rPr>
              <a:t> Бог, сотворим и послушаем (Исх. </a:t>
            </a:r>
            <a:r>
              <a:rPr lang="ru-RU" sz="1600" b="1" i="1" dirty="0" smtClean="0">
                <a:solidFill>
                  <a:schemeClr val="tx1"/>
                </a:solidFill>
              </a:rPr>
              <a:t>19, </a:t>
            </a:r>
            <a:r>
              <a:rPr lang="ru-RU" sz="1600" b="1" i="1" dirty="0">
                <a:solidFill>
                  <a:schemeClr val="tx1"/>
                </a:solidFill>
              </a:rPr>
              <a:t>8), на деле не оказывали покорности </a:t>
            </a:r>
            <a:r>
              <a:rPr lang="ru-RU" sz="1600" b="1" i="1" dirty="0" smtClean="0">
                <a:solidFill>
                  <a:schemeClr val="tx1"/>
                </a:solidFill>
              </a:rPr>
              <a:t>закону».</a:t>
            </a:r>
            <a:endParaRPr lang="ru-RU" sz="1600" b="1" i="1" dirty="0">
              <a:solidFill>
                <a:schemeClr val="tx1"/>
              </a:solidFill>
            </a:endParaRPr>
          </a:p>
        </p:txBody>
      </p:sp>
      <p:sp>
        <p:nvSpPr>
          <p:cNvPr id="9" name="Скругленный прямоугольник 8"/>
          <p:cNvSpPr/>
          <p:nvPr/>
        </p:nvSpPr>
        <p:spPr>
          <a:xfrm>
            <a:off x="539552" y="4869160"/>
            <a:ext cx="8352928"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«пришел Иоанн путем праведности», то есть жил безупречно; вы не можете сказать, что его жизнь в чем-нибудь была предосудительна. Однако же в то время как блудницы послушали его, вы - нет; потому они и предваряют вас, то есть вперед входят в Царство Божие. Постарайтесь же и вы, уверовав, войти хотя бы после них. Если же не уверуете, то и вовсе не </a:t>
            </a:r>
            <a:r>
              <a:rPr lang="ru-RU" sz="1600" b="1" i="1" dirty="0" smtClean="0">
                <a:solidFill>
                  <a:schemeClr val="tx1"/>
                </a:solidFill>
              </a:rPr>
              <a:t>войдете».</a:t>
            </a:r>
            <a:endParaRPr lang="ru-RU" sz="1600" b="1" i="1" dirty="0">
              <a:solidFill>
                <a:schemeClr val="tx1"/>
              </a:solidFill>
            </a:endParaRPr>
          </a:p>
        </p:txBody>
      </p:sp>
    </p:spTree>
    <p:extLst>
      <p:ext uri="{BB962C8B-B14F-4D97-AF65-F5344CB8AC3E}">
        <p14:creationId xmlns:p14="http://schemas.microsoft.com/office/powerpoint/2010/main" val="2427103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10" presetClass="exit" presetSubtype="0" fill="hold" grpId="1" nodeType="withEffect">
                                  <p:stCondLst>
                                    <p:cond delay="0"/>
                                  </p:stCondLst>
                                  <p:childTnLst>
                                    <p:animEffect transition="out" filter="fade">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par>
                          <p:cTn id="29" fill="hold">
                            <p:stCondLst>
                              <p:cond delay="500"/>
                            </p:stCondLst>
                            <p:childTnLst>
                              <p:par>
                                <p:cTn id="30" presetID="22" presetClass="entr" presetSubtype="4" fill="hold" grpId="0" nodeType="after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P spid="8" grpId="0" animBg="1"/>
      <p:bldP spid="8" grpId="1" animBg="1"/>
      <p:bldP spid="9" grpId="0" animBg="1"/>
      <p:bldP spid="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123728" y="188640"/>
            <a:ext cx="5328592"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Притча о </a:t>
            </a:r>
            <a:r>
              <a:rPr lang="ru-RU" sz="2400" b="1" dirty="0">
                <a:solidFill>
                  <a:schemeClr val="tx1"/>
                </a:solidFill>
              </a:rPr>
              <a:t>злых виноградарях</a:t>
            </a:r>
            <a:endParaRPr lang="ru-RU" sz="2400" dirty="0">
              <a:solidFill>
                <a:schemeClr val="tx1"/>
              </a:solidFill>
            </a:endParaRPr>
          </a:p>
        </p:txBody>
      </p:sp>
      <p:pic>
        <p:nvPicPr>
          <p:cNvPr id="1026" name="Picture 2" descr="E:\лекции по Н. З\30\56656.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408" y="882352"/>
            <a:ext cx="7620000" cy="5715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1288633631"/>
              </p:ext>
            </p:extLst>
          </p:nvPr>
        </p:nvGraphicFramePr>
        <p:xfrm>
          <a:off x="107505" y="173160"/>
          <a:ext cx="8928991" cy="6496200"/>
        </p:xfrm>
        <a:graphic>
          <a:graphicData uri="http://schemas.openxmlformats.org/drawingml/2006/table">
            <a:tbl>
              <a:tblPr firstRow="1" bandRow="1">
                <a:tableStyleId>{5C22544A-7EE6-4342-B048-85BDC9FD1C3A}</a:tableStyleId>
              </a:tblPr>
              <a:tblGrid>
                <a:gridCol w="2808311"/>
                <a:gridCol w="3168352"/>
                <a:gridCol w="2952328"/>
              </a:tblGrid>
              <a:tr h="288000">
                <a:tc>
                  <a:txBody>
                    <a:bodyPr/>
                    <a:lstStyle/>
                    <a:p>
                      <a:pPr algn="ctr"/>
                      <a:r>
                        <a:rPr lang="ru-RU" sz="1500" b="1" dirty="0" smtClean="0">
                          <a:solidFill>
                            <a:schemeClr val="tx1"/>
                          </a:solidFill>
                        </a:rPr>
                        <a:t>Мф. 21, 33-39</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12, 1-8</a:t>
                      </a:r>
                      <a:endParaRPr lang="ru-RU" sz="15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dirty="0" err="1" smtClean="0">
                          <a:solidFill>
                            <a:schemeClr val="tx1"/>
                          </a:solidFill>
                        </a:rPr>
                        <a:t>Лк</a:t>
                      </a:r>
                      <a:r>
                        <a:rPr lang="ru-RU" sz="1500" b="1" dirty="0" smtClean="0">
                          <a:solidFill>
                            <a:schemeClr val="tx1"/>
                          </a:solidFill>
                        </a:rPr>
                        <a:t>. 20, 9-15</a:t>
                      </a:r>
                      <a:endParaRPr lang="ru-RU" sz="1500" b="1" dirty="0">
                        <a:solidFill>
                          <a:schemeClr val="tx1"/>
                        </a:solidFill>
                      </a:endParaRPr>
                    </a:p>
                  </a:txBody>
                  <a:tcPr marL="18000" marR="18000" marT="18000" marB="18000"/>
                </a:tc>
              </a:tr>
              <a:tr h="370840">
                <a:tc>
                  <a:txBody>
                    <a:bodyPr/>
                    <a:lstStyle/>
                    <a:p>
                      <a:r>
                        <a:rPr lang="ru-RU" sz="1500" b="1" dirty="0" smtClean="0"/>
                        <a:t>33. Выслушайте другую притчу: был некоторый хозяин дома, который насадил виноградник, обнес его оградою, выкопал в нем точило, построил башню и, отдав его виноградарям, отлучился. </a:t>
                      </a:r>
                    </a:p>
                    <a:p>
                      <a:r>
                        <a:rPr lang="ru-RU" sz="1500" b="1" dirty="0" smtClean="0"/>
                        <a:t>34. Когда же приблизилось время плодов, он послал своих слуг к виноградарям взять свои плоды; </a:t>
                      </a:r>
                    </a:p>
                    <a:p>
                      <a:r>
                        <a:rPr lang="ru-RU" sz="1500" b="1" dirty="0" smtClean="0"/>
                        <a:t>35. виноградари, схватив слуг его, иного прибили, иного убили, а иного побили камнями. </a:t>
                      </a:r>
                    </a:p>
                    <a:p>
                      <a:r>
                        <a:rPr lang="ru-RU" sz="1500" b="1" dirty="0" smtClean="0"/>
                        <a:t>36. Опять послал он других слуг, больше прежнего; и с ними поступили так же. </a:t>
                      </a:r>
                    </a:p>
                    <a:p>
                      <a:r>
                        <a:rPr lang="ru-RU" sz="1500" b="1" dirty="0" smtClean="0"/>
                        <a:t>37. Наконец, послал он к ним своего сына, говоря: постыдятся сына моего. </a:t>
                      </a:r>
                    </a:p>
                    <a:p>
                      <a:r>
                        <a:rPr lang="ru-RU" sz="1500" b="1" dirty="0" smtClean="0"/>
                        <a:t>38. Но виноградари, увидев сына, сказали друг другу: это наследник; пойдем, убьем его и завладеем наследством его. </a:t>
                      </a:r>
                    </a:p>
                    <a:p>
                      <a:r>
                        <a:rPr lang="ru-RU" sz="1500" b="1" dirty="0" smtClean="0"/>
                        <a:t>39. И, схватив его, </a:t>
                      </a:r>
                      <a:r>
                        <a:rPr lang="ru-RU" sz="1500" b="1" dirty="0" smtClean="0">
                          <a:solidFill>
                            <a:srgbClr val="0070C0"/>
                          </a:solidFill>
                        </a:rPr>
                        <a:t>вывели вон из виноградника и убили</a:t>
                      </a:r>
                      <a:r>
                        <a:rPr lang="ru-RU" sz="1500" b="1" dirty="0" smtClean="0"/>
                        <a:t>. </a:t>
                      </a:r>
                    </a:p>
                  </a:txBody>
                  <a:tcPr marL="18000" marR="18000" marT="18000" marB="18000"/>
                </a:tc>
                <a:tc>
                  <a:txBody>
                    <a:bodyPr/>
                    <a:lstStyle/>
                    <a:p>
                      <a:r>
                        <a:rPr lang="ru-RU" sz="1500" b="1" dirty="0" smtClean="0"/>
                        <a:t>1. И начал говорить им притчами: некоторый человек насадил виноградник и обнес оградою, и выкопал точило, и построил башню, и, отдав его виноградарям, отлучился. </a:t>
                      </a:r>
                    </a:p>
                    <a:p>
                      <a:r>
                        <a:rPr lang="ru-RU" sz="1500" b="1" dirty="0" smtClean="0"/>
                        <a:t>2. И послал в свое время к виноградарям слугу — принять от виноградарей плодов из виноградника. </a:t>
                      </a:r>
                    </a:p>
                    <a:p>
                      <a:r>
                        <a:rPr lang="ru-RU" sz="1500" b="1" dirty="0" smtClean="0"/>
                        <a:t>3. Они же, схватив его, били, и отослали ни с чем. </a:t>
                      </a:r>
                    </a:p>
                    <a:p>
                      <a:r>
                        <a:rPr lang="ru-RU" sz="1500" b="1" dirty="0" smtClean="0"/>
                        <a:t>4. Опять послал к ним другого слугу; и тому камнями разбили голову и отпустили его с бесчестьем. </a:t>
                      </a:r>
                    </a:p>
                    <a:p>
                      <a:r>
                        <a:rPr lang="ru-RU" sz="1500" b="1" dirty="0" smtClean="0"/>
                        <a:t>5. И опять иного послал: и того убили; и многих других то били, то убивали. </a:t>
                      </a:r>
                    </a:p>
                    <a:p>
                      <a:r>
                        <a:rPr lang="ru-RU" sz="1500" b="1" dirty="0" smtClean="0"/>
                        <a:t>6. Имея же еще одного сына, любезного ему, напоследок послал и его к ним, говоря: постыдятся сына моего. </a:t>
                      </a:r>
                    </a:p>
                    <a:p>
                      <a:r>
                        <a:rPr lang="ru-RU" sz="1500" b="1" dirty="0" smtClean="0"/>
                        <a:t>7. Но виноградари сказали друг другу: это наследник; пойдем, убьем его, и наследство будет наше. </a:t>
                      </a:r>
                    </a:p>
                    <a:p>
                      <a:r>
                        <a:rPr lang="ru-RU" sz="1500" b="1" dirty="0" smtClean="0"/>
                        <a:t>8. И, схватив его, </a:t>
                      </a:r>
                      <a:r>
                        <a:rPr lang="ru-RU" sz="1500" b="1" dirty="0" smtClean="0">
                          <a:solidFill>
                            <a:srgbClr val="0070C0"/>
                          </a:solidFill>
                        </a:rPr>
                        <a:t>убили и выбросили вон из виноградника</a:t>
                      </a:r>
                      <a:r>
                        <a:rPr lang="ru-RU" sz="1500" b="1" dirty="0" smtClean="0"/>
                        <a:t>. </a:t>
                      </a:r>
                    </a:p>
                  </a:txBody>
                  <a:tcPr marL="18000" marR="18000" marT="18000" marB="18000"/>
                </a:tc>
                <a:tc>
                  <a:txBody>
                    <a:bodyPr/>
                    <a:lstStyle/>
                    <a:p>
                      <a:r>
                        <a:rPr lang="ru-RU" sz="1500" b="1" dirty="0" smtClean="0"/>
                        <a:t>9. И начал Он говорить к народу притчу сию: один человек насадил виноградник и отдал его виноградарям, и отлучился на долгое время; </a:t>
                      </a:r>
                    </a:p>
                    <a:p>
                      <a:r>
                        <a:rPr lang="ru-RU" sz="1500" b="1" dirty="0" smtClean="0"/>
                        <a:t>10. и в свое время послал к виноградарям раба, чтобы они дали ему плодов из виноградника; но виноградари, прибив его, отослали ни с чем. </a:t>
                      </a:r>
                    </a:p>
                    <a:p>
                      <a:r>
                        <a:rPr lang="ru-RU" sz="1500" b="1" dirty="0" smtClean="0"/>
                        <a:t>11. Еще послал другого раба; но они и этого, прибив и обругав, отослали ни с чем. </a:t>
                      </a:r>
                    </a:p>
                    <a:p>
                      <a:r>
                        <a:rPr lang="ru-RU" sz="1500" b="1" dirty="0" smtClean="0"/>
                        <a:t>12. И еще послал третьего; но они и того, изранив, выгнали. </a:t>
                      </a:r>
                    </a:p>
                    <a:p>
                      <a:r>
                        <a:rPr lang="ru-RU" sz="1500" b="1" dirty="0" smtClean="0"/>
                        <a:t>13. Тогда сказал господин виноградника: что мне делать? Пошлю </a:t>
                      </a:r>
                      <a:r>
                        <a:rPr lang="ru-RU" sz="1500" b="1" dirty="0" smtClean="0">
                          <a:solidFill>
                            <a:srgbClr val="0070C0"/>
                          </a:solidFill>
                        </a:rPr>
                        <a:t>сына моего возлюбленного</a:t>
                      </a:r>
                      <a:r>
                        <a:rPr lang="ru-RU" sz="1500" b="1" dirty="0" smtClean="0"/>
                        <a:t>; может быть, увидев его, постыдятся. </a:t>
                      </a:r>
                    </a:p>
                    <a:p>
                      <a:r>
                        <a:rPr lang="ru-RU" sz="1500" b="1" dirty="0" smtClean="0"/>
                        <a:t>14. Но виноградари, увидев его, рассуждали между собою, говоря: это наследник; пойдем, убьем его, и наследство его будет наше. </a:t>
                      </a:r>
                    </a:p>
                    <a:p>
                      <a:r>
                        <a:rPr lang="ru-RU" sz="1500" b="1" dirty="0" smtClean="0"/>
                        <a:t>15. И, </a:t>
                      </a:r>
                      <a:r>
                        <a:rPr lang="ru-RU" sz="1500" b="1" dirty="0" smtClean="0">
                          <a:solidFill>
                            <a:srgbClr val="0070C0"/>
                          </a:solidFill>
                        </a:rPr>
                        <a:t>выведя его вон из виноградника, убили</a:t>
                      </a:r>
                      <a:r>
                        <a:rPr lang="ru-RU" sz="1500" b="1" dirty="0" smtClean="0"/>
                        <a:t>. </a:t>
                      </a:r>
                      <a:endParaRPr lang="ru-RU" sz="1500" b="1" dirty="0"/>
                    </a:p>
                  </a:txBody>
                  <a:tcPr marL="18000" marR="18000" marT="18000" marB="18000"/>
                </a:tc>
              </a:tr>
            </a:tbl>
          </a:graphicData>
        </a:graphic>
      </p:graphicFrame>
      <p:sp>
        <p:nvSpPr>
          <p:cNvPr id="6" name="Скругленный прямоугольник 5"/>
          <p:cNvSpPr/>
          <p:nvPr/>
        </p:nvSpPr>
        <p:spPr>
          <a:xfrm>
            <a:off x="179512" y="2132856"/>
            <a:ext cx="8856984" cy="187220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«Человек «хозяин дома» есть Господь, называемый человеком по Своему человеколюбию. Виноградник - народ иудейский, насажденный Богом в земле обетованной, как сказано: «введя, насади их в гору Святую Свою». Ограда означает или закон, не позволявший иудеям сливаться с язычниками посредством браков, или же - святых ангелов, которые охраняли Израиля. Точило - жертвенник; башня - храм; виноградари - учители народа, фарисеи и книжники. Отлучился </a:t>
            </a:r>
            <a:r>
              <a:rPr lang="ru-RU" sz="1600" b="1" i="1" dirty="0" err="1">
                <a:solidFill>
                  <a:schemeClr val="tx1"/>
                </a:solidFill>
              </a:rPr>
              <a:t>Домовладыка</a:t>
            </a:r>
            <a:r>
              <a:rPr lang="ru-RU" sz="1600" b="1" i="1" dirty="0">
                <a:solidFill>
                  <a:schemeClr val="tx1"/>
                </a:solidFill>
              </a:rPr>
              <a:t> Бог, когда перестал говорить с евреями в столпе облачном; или удаление означает долготерпение Божие. ».</a:t>
            </a:r>
          </a:p>
        </p:txBody>
      </p:sp>
      <p:sp>
        <p:nvSpPr>
          <p:cNvPr id="7" name="Скругленный прямоугольник 6"/>
          <p:cNvSpPr/>
          <p:nvPr/>
        </p:nvSpPr>
        <p:spPr>
          <a:xfrm>
            <a:off x="107504" y="2132856"/>
            <a:ext cx="8928992" cy="172819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«Притчу эту Христос предлагает после предыдущей для того, чтоб тем показать всю тяжесть и совершенную непростительность греха их. Рассуди же, как велико было Божие попечение о них, и как непомерна их беспечность. Он сам сделал все, что надлежало делать земледельцам: обнес оградою, насадил виноградник, и все прочее, а им оставил немногое: заботиться о том, что уже есть, и сберегать порученное. Ничто не было забыто, все приготовлено, но и при всем том они ничем не воспользовались, хотя многое и в большей мере получили от </a:t>
            </a:r>
            <a:r>
              <a:rPr lang="ru-RU" sz="1600" b="1" i="1" dirty="0" smtClean="0">
                <a:solidFill>
                  <a:schemeClr val="tx1"/>
                </a:solidFill>
              </a:rPr>
              <a:t>Бога».</a:t>
            </a:r>
            <a:endParaRPr lang="ru-RU" sz="1600" b="1" i="1" dirty="0">
              <a:solidFill>
                <a:schemeClr val="tx1"/>
              </a:solidFill>
            </a:endParaRPr>
          </a:p>
        </p:txBody>
      </p:sp>
      <p:sp>
        <p:nvSpPr>
          <p:cNvPr id="8" name="Скругленный прямоугольник 7"/>
          <p:cNvSpPr/>
          <p:nvPr/>
        </p:nvSpPr>
        <p:spPr>
          <a:xfrm>
            <a:off x="179512" y="3068960"/>
            <a:ext cx="8784976" cy="67089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a:t>
            </a:r>
            <a:r>
              <a:rPr lang="ru-RU" sz="1600" b="1" i="1" dirty="0">
                <a:solidFill>
                  <a:schemeClr val="tx1"/>
                </a:solidFill>
              </a:rPr>
              <a:t>И посла рабы своя, - то есть, пророков, - </a:t>
            </a:r>
            <a:r>
              <a:rPr lang="ru-RU" sz="1600" b="1" i="1" dirty="0" err="1">
                <a:solidFill>
                  <a:schemeClr val="tx1"/>
                </a:solidFill>
              </a:rPr>
              <a:t>прияти</a:t>
            </a:r>
            <a:r>
              <a:rPr lang="ru-RU" sz="1600" b="1" i="1" dirty="0">
                <a:solidFill>
                  <a:schemeClr val="tx1"/>
                </a:solidFill>
              </a:rPr>
              <a:t> плоды, - т. е., повиновение, доказываемое </a:t>
            </a:r>
            <a:r>
              <a:rPr lang="ru-RU" sz="1600" b="1" i="1" dirty="0" smtClean="0">
                <a:solidFill>
                  <a:schemeClr val="tx1"/>
                </a:solidFill>
              </a:rPr>
              <a:t>делами».</a:t>
            </a:r>
            <a:endParaRPr lang="ru-RU" sz="1600" b="1" i="1" dirty="0">
              <a:solidFill>
                <a:schemeClr val="tx1"/>
              </a:solidFill>
            </a:endParaRPr>
          </a:p>
        </p:txBody>
      </p:sp>
      <p:sp>
        <p:nvSpPr>
          <p:cNvPr id="9" name="Скругленный прямоугольник 8"/>
          <p:cNvSpPr/>
          <p:nvPr/>
        </p:nvSpPr>
        <p:spPr>
          <a:xfrm>
            <a:off x="107504" y="4365104"/>
            <a:ext cx="8856984" cy="86409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«Одних они били, как, например, пророка Михея царь </a:t>
            </a:r>
            <a:r>
              <a:rPr lang="ru-RU" sz="1600" b="1" i="1" dirty="0" err="1">
                <a:solidFill>
                  <a:schemeClr val="tx1"/>
                </a:solidFill>
              </a:rPr>
              <a:t>Седекия</a:t>
            </a:r>
            <a:r>
              <a:rPr lang="ru-RU" sz="1600" b="1" i="1" dirty="0">
                <a:solidFill>
                  <a:schemeClr val="tx1"/>
                </a:solidFill>
              </a:rPr>
              <a:t> ударил по ланите; других убивали: так, </a:t>
            </a:r>
            <a:r>
              <a:rPr lang="ru-RU" sz="1600" b="1" i="1" dirty="0" err="1">
                <a:solidFill>
                  <a:schemeClr val="tx1"/>
                </a:solidFill>
              </a:rPr>
              <a:t>Захарию</a:t>
            </a:r>
            <a:r>
              <a:rPr lang="ru-RU" sz="1600" b="1" i="1" dirty="0">
                <a:solidFill>
                  <a:schemeClr val="tx1"/>
                </a:solidFill>
              </a:rPr>
              <a:t> убили между храмом и жертвенником; иных побивали камнями, как, например, </a:t>
            </a:r>
            <a:r>
              <a:rPr lang="ru-RU" sz="1600" b="1" i="1" dirty="0" err="1">
                <a:solidFill>
                  <a:schemeClr val="tx1"/>
                </a:solidFill>
              </a:rPr>
              <a:t>Захарию</a:t>
            </a:r>
            <a:r>
              <a:rPr lang="ru-RU" sz="1600" b="1" i="1" dirty="0">
                <a:solidFill>
                  <a:schemeClr val="tx1"/>
                </a:solidFill>
              </a:rPr>
              <a:t>, сына </a:t>
            </a:r>
            <a:r>
              <a:rPr lang="ru-RU" sz="1600" b="1" i="1" dirty="0" err="1">
                <a:solidFill>
                  <a:schemeClr val="tx1"/>
                </a:solidFill>
              </a:rPr>
              <a:t>Иодая</a:t>
            </a:r>
            <a:r>
              <a:rPr lang="ru-RU" sz="1600" b="1" i="1" dirty="0">
                <a:solidFill>
                  <a:schemeClr val="tx1"/>
                </a:solidFill>
              </a:rPr>
              <a:t>, </a:t>
            </a:r>
            <a:r>
              <a:rPr lang="ru-RU" sz="1600" b="1" i="1" dirty="0" smtClean="0">
                <a:solidFill>
                  <a:schemeClr val="tx1"/>
                </a:solidFill>
              </a:rPr>
              <a:t>первосвященника».</a:t>
            </a:r>
            <a:endParaRPr lang="ru-RU" sz="1600" b="1" i="1" dirty="0">
              <a:solidFill>
                <a:schemeClr val="tx1"/>
              </a:solidFill>
            </a:endParaRPr>
          </a:p>
        </p:txBody>
      </p:sp>
      <p:sp>
        <p:nvSpPr>
          <p:cNvPr id="10" name="Скругленный прямоугольник 9"/>
          <p:cNvSpPr/>
          <p:nvPr/>
        </p:nvSpPr>
        <p:spPr>
          <a:xfrm>
            <a:off x="107504" y="5085184"/>
            <a:ext cx="8856984" cy="79208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«Но почему Бог не тотчас послал Сына? Для того, чтобы они почувствовали, как несправедливо поступили с посланными рабами, и отложивши гнев, устыдились Его </a:t>
            </a:r>
            <a:r>
              <a:rPr lang="ru-RU" sz="1600" b="1" i="1" dirty="0" smtClean="0">
                <a:solidFill>
                  <a:schemeClr val="tx1"/>
                </a:solidFill>
              </a:rPr>
              <a:t>пришествия».</a:t>
            </a:r>
            <a:endParaRPr lang="ru-RU" sz="1600" b="1" i="1" dirty="0">
              <a:solidFill>
                <a:schemeClr val="tx1"/>
              </a:solidFill>
            </a:endParaRPr>
          </a:p>
        </p:txBody>
      </p:sp>
      <p:sp>
        <p:nvSpPr>
          <p:cNvPr id="11" name="Скругленный прямоугольник 10"/>
          <p:cNvSpPr/>
          <p:nvPr/>
        </p:nvSpPr>
        <p:spPr>
          <a:xfrm>
            <a:off x="107504" y="4797152"/>
            <a:ext cx="8856984" cy="108012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«Вывели вон из виноградника и убили» - это значит: Христос предан смерти вне города. Но, как мы говорили, что виноградником называется народ, то фарисеи, злые виноградари, умертвили Сына Владыки вне виноградника и в этом смысле, то есть помимо желания бесхитростного </a:t>
            </a:r>
            <a:r>
              <a:rPr lang="ru-RU" sz="1600" b="1" i="1" dirty="0" smtClean="0">
                <a:solidFill>
                  <a:schemeClr val="tx1"/>
                </a:solidFill>
              </a:rPr>
              <a:t>народа».</a:t>
            </a:r>
            <a:endParaRPr lang="ru-RU" sz="1600" b="1" i="1" dirty="0">
              <a:solidFill>
                <a:schemeClr val="tx1"/>
              </a:solidFill>
            </a:endParaRPr>
          </a:p>
        </p:txBody>
      </p:sp>
      <p:sp>
        <p:nvSpPr>
          <p:cNvPr id="12" name="Скругленный прямоугольник 11"/>
          <p:cNvSpPr/>
          <p:nvPr/>
        </p:nvSpPr>
        <p:spPr>
          <a:xfrm>
            <a:off x="107504" y="5229200"/>
            <a:ext cx="8928992" cy="72008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«Марк говорит, что Его сначала убили, а потом выбросили вон из виноградника. Что сказать на это? Что </a:t>
            </a:r>
            <a:r>
              <a:rPr lang="ru-RU" sz="1600" b="1" i="1" dirty="0" smtClean="0">
                <a:solidFill>
                  <a:schemeClr val="tx1"/>
                </a:solidFill>
              </a:rPr>
              <a:t>Марк </a:t>
            </a:r>
            <a:r>
              <a:rPr lang="ru-RU" sz="1600" b="1" i="1" dirty="0">
                <a:solidFill>
                  <a:schemeClr val="tx1"/>
                </a:solidFill>
              </a:rPr>
              <a:t>слова </a:t>
            </a:r>
            <a:r>
              <a:rPr lang="ru-RU" sz="1600" b="1" i="1" dirty="0" err="1">
                <a:solidFill>
                  <a:schemeClr val="tx1"/>
                </a:solidFill>
              </a:rPr>
              <a:t>извергоша</a:t>
            </a:r>
            <a:r>
              <a:rPr lang="ru-RU" sz="1600" b="1" i="1" dirty="0">
                <a:solidFill>
                  <a:schemeClr val="tx1"/>
                </a:solidFill>
              </a:rPr>
              <a:t> вон употребил в другом смысле, вместо: лишили (виноградника), как им </a:t>
            </a:r>
            <a:r>
              <a:rPr lang="ru-RU" sz="1600" b="1" i="1" dirty="0" smtClean="0">
                <a:solidFill>
                  <a:schemeClr val="tx1"/>
                </a:solidFill>
              </a:rPr>
              <a:t>казалось».</a:t>
            </a:r>
            <a:endParaRPr lang="ru-RU" sz="1600" b="1" i="1" dirty="0">
              <a:solidFill>
                <a:schemeClr val="tx1"/>
              </a:solidFill>
            </a:endParaRPr>
          </a:p>
        </p:txBody>
      </p:sp>
      <p:sp>
        <p:nvSpPr>
          <p:cNvPr id="13" name="Скругленный прямоугольник 12"/>
          <p:cNvSpPr/>
          <p:nvPr/>
        </p:nvSpPr>
        <p:spPr>
          <a:xfrm>
            <a:off x="107504" y="4365104"/>
            <a:ext cx="8928992" cy="136815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Феофифилакт</a:t>
            </a:r>
            <a:r>
              <a:rPr lang="ru-RU" sz="1600" b="1" i="1" dirty="0">
                <a:solidFill>
                  <a:schemeClr val="tx1"/>
                </a:solidFill>
              </a:rPr>
              <a:t>: «Можешь под виноградником разуметь и Божественное Писание: в нем ограда - буква; выкопанное точило - глубина духа; башня - возвышенное богословское учение. Сие Писание сначала было вверено злым виноградарям - фарисеям и книжникам, но потом Бог передал оное нам, усердно возделывающим его. И в этом смысле фарисеи убили Господа вне виноградника, то есть вопреки тому, что о Христе гласило Ветхозаветное </a:t>
            </a:r>
            <a:r>
              <a:rPr lang="ru-RU" sz="1600" b="1" i="1" dirty="0" smtClean="0">
                <a:solidFill>
                  <a:schemeClr val="tx1"/>
                </a:solidFill>
              </a:rPr>
              <a:t>Писание».</a:t>
            </a:r>
            <a:endParaRPr lang="ru-RU" sz="1600" b="1" i="1" dirty="0">
              <a:solidFill>
                <a:schemeClr val="tx1"/>
              </a:solidFill>
            </a:endParaRPr>
          </a:p>
        </p:txBody>
      </p:sp>
    </p:spTree>
    <p:extLst>
      <p:ext uri="{BB962C8B-B14F-4D97-AF65-F5344CB8AC3E}">
        <p14:creationId xmlns:p14="http://schemas.microsoft.com/office/powerpoint/2010/main" val="2060655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par>
                                <p:cTn id="19" presetID="10" presetClass="exit" presetSubtype="0" fill="hold" grpId="1" nodeType="withEffect">
                                  <p:stCondLst>
                                    <p:cond delay="0"/>
                                  </p:stCondLst>
                                  <p:childTnLst>
                                    <p:animEffect transition="out" filter="fade">
                                      <p:cBhvr>
                                        <p:cTn id="20" dur="500"/>
                                        <p:tgtEl>
                                          <p:spTgt spid="4"/>
                                        </p:tgtEl>
                                      </p:cBhvr>
                                    </p:animEffect>
                                    <p:set>
                                      <p:cBhvr>
                                        <p:cTn id="21" dur="1" fill="hold">
                                          <p:stCondLst>
                                            <p:cond delay="499"/>
                                          </p:stCondLst>
                                        </p:cTn>
                                        <p:tgtEl>
                                          <p:spTgt spid="4"/>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down)">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6"/>
                                        </p:tgtEl>
                                      </p:cBhvr>
                                    </p:animEffect>
                                    <p:set>
                                      <p:cBhvr>
                                        <p:cTn id="31" dur="1" fill="hold">
                                          <p:stCondLst>
                                            <p:cond delay="499"/>
                                          </p:stCondLst>
                                        </p:cTn>
                                        <p:tgtEl>
                                          <p:spTgt spid="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down)">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childTnLst>
                          </p:cTn>
                        </p:par>
                        <p:par>
                          <p:cTn id="52" fill="hold">
                            <p:stCondLst>
                              <p:cond delay="500"/>
                            </p:stCondLst>
                            <p:childTnLst>
                              <p:par>
                                <p:cTn id="53" presetID="22" presetClass="entr" presetSubtype="4" fill="hold" grpId="0" nodeType="after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wipe(down)">
                                      <p:cBhvr>
                                        <p:cTn id="55" dur="500"/>
                                        <p:tgtEl>
                                          <p:spTgt spid="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9"/>
                                        </p:tgtEl>
                                      </p:cBhvr>
                                    </p:animEffect>
                                    <p:set>
                                      <p:cBhvr>
                                        <p:cTn id="60" dur="1" fill="hold">
                                          <p:stCondLst>
                                            <p:cond delay="499"/>
                                          </p:stCondLst>
                                        </p:cTn>
                                        <p:tgtEl>
                                          <p:spTgt spid="9"/>
                                        </p:tgtEl>
                                        <p:attrNameLst>
                                          <p:attrName>style.visibility</p:attrName>
                                        </p:attrNameLst>
                                      </p:cBhvr>
                                      <p:to>
                                        <p:strVal val="hidden"/>
                                      </p:to>
                                    </p:set>
                                  </p:childTnLst>
                                </p:cTn>
                              </p:par>
                            </p:childTnLst>
                          </p:cTn>
                        </p:par>
                        <p:par>
                          <p:cTn id="61" fill="hold">
                            <p:stCondLst>
                              <p:cond delay="500"/>
                            </p:stCondLst>
                            <p:childTnLst>
                              <p:par>
                                <p:cTn id="62" presetID="22" presetClass="entr" presetSubtype="4" fill="hold" grpId="0" nodeType="after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wipe(down)">
                                      <p:cBhvr>
                                        <p:cTn id="64" dur="500"/>
                                        <p:tgtEl>
                                          <p:spTgt spid="10"/>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1" nodeType="clickEffect">
                                  <p:stCondLst>
                                    <p:cond delay="0"/>
                                  </p:stCondLst>
                                  <p:childTnLst>
                                    <p:animEffect transition="out" filter="fade">
                                      <p:cBhvr>
                                        <p:cTn id="68" dur="500"/>
                                        <p:tgtEl>
                                          <p:spTgt spid="10"/>
                                        </p:tgtEl>
                                      </p:cBhvr>
                                    </p:animEffect>
                                    <p:set>
                                      <p:cBhvr>
                                        <p:cTn id="69" dur="1" fill="hold">
                                          <p:stCondLst>
                                            <p:cond delay="499"/>
                                          </p:stCondLst>
                                        </p:cTn>
                                        <p:tgtEl>
                                          <p:spTgt spid="10"/>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11"/>
                                        </p:tgtEl>
                                        <p:attrNameLst>
                                          <p:attrName>style.visibility</p:attrName>
                                        </p:attrNameLst>
                                      </p:cBhvr>
                                      <p:to>
                                        <p:strVal val="visible"/>
                                      </p:to>
                                    </p:set>
                                    <p:animEffect transition="in" filter="wipe(down)">
                                      <p:cBhvr>
                                        <p:cTn id="74" dur="500"/>
                                        <p:tgtEl>
                                          <p:spTgt spid="11"/>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xit" presetSubtype="0" fill="hold" grpId="1" nodeType="clickEffect">
                                  <p:stCondLst>
                                    <p:cond delay="0"/>
                                  </p:stCondLst>
                                  <p:childTnLst>
                                    <p:animEffect transition="out" filter="fade">
                                      <p:cBhvr>
                                        <p:cTn id="78" dur="500"/>
                                        <p:tgtEl>
                                          <p:spTgt spid="11"/>
                                        </p:tgtEl>
                                      </p:cBhvr>
                                    </p:animEffect>
                                    <p:set>
                                      <p:cBhvr>
                                        <p:cTn id="79" dur="1" fill="hold">
                                          <p:stCondLst>
                                            <p:cond delay="499"/>
                                          </p:stCondLst>
                                        </p:cTn>
                                        <p:tgtEl>
                                          <p:spTgt spid="11"/>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12"/>
                                        </p:tgtEl>
                                        <p:attrNameLst>
                                          <p:attrName>style.visibility</p:attrName>
                                        </p:attrNameLst>
                                      </p:cBhvr>
                                      <p:to>
                                        <p:strVal val="visible"/>
                                      </p:to>
                                    </p:set>
                                    <p:animEffect transition="in" filter="wipe(down)">
                                      <p:cBhvr>
                                        <p:cTn id="84" dur="500"/>
                                        <p:tgtEl>
                                          <p:spTgt spid="1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xit" presetSubtype="0" fill="hold" grpId="1" nodeType="clickEffect">
                                  <p:stCondLst>
                                    <p:cond delay="0"/>
                                  </p:stCondLst>
                                  <p:childTnLst>
                                    <p:animEffect transition="out" filter="fade">
                                      <p:cBhvr>
                                        <p:cTn id="88" dur="500"/>
                                        <p:tgtEl>
                                          <p:spTgt spid="12"/>
                                        </p:tgtEl>
                                      </p:cBhvr>
                                    </p:animEffect>
                                    <p:set>
                                      <p:cBhvr>
                                        <p:cTn id="89" dur="1" fill="hold">
                                          <p:stCondLst>
                                            <p:cond delay="499"/>
                                          </p:stCondLst>
                                        </p:cTn>
                                        <p:tgtEl>
                                          <p:spTgt spid="12"/>
                                        </p:tgtEl>
                                        <p:attrNameLst>
                                          <p:attrName>style.visibility</p:attrName>
                                        </p:attrNameLst>
                                      </p:cBhvr>
                                      <p:to>
                                        <p:strVal val="hidden"/>
                                      </p:to>
                                    </p:set>
                                  </p:childTnLst>
                                </p:cTn>
                              </p:par>
                            </p:childTnLst>
                          </p:cTn>
                        </p:par>
                        <p:par>
                          <p:cTn id="90" fill="hold">
                            <p:stCondLst>
                              <p:cond delay="500"/>
                            </p:stCondLst>
                            <p:childTnLst>
                              <p:par>
                                <p:cTn id="91" presetID="22" presetClass="entr" presetSubtype="4" fill="hold" grpId="0" nodeType="afterEffect">
                                  <p:stCondLst>
                                    <p:cond delay="0"/>
                                  </p:stCondLst>
                                  <p:childTnLst>
                                    <p:set>
                                      <p:cBhvr>
                                        <p:cTn id="92" dur="1" fill="hold">
                                          <p:stCondLst>
                                            <p:cond delay="0"/>
                                          </p:stCondLst>
                                        </p:cTn>
                                        <p:tgtEl>
                                          <p:spTgt spid="13"/>
                                        </p:tgtEl>
                                        <p:attrNameLst>
                                          <p:attrName>style.visibility</p:attrName>
                                        </p:attrNameLst>
                                      </p:cBhvr>
                                      <p:to>
                                        <p:strVal val="visible"/>
                                      </p:to>
                                    </p:set>
                                    <p:animEffect transition="in" filter="wipe(down)">
                                      <p:cBhvr>
                                        <p:cTn id="93" dur="500"/>
                                        <p:tgtEl>
                                          <p:spTgt spid="13"/>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xit" presetSubtype="0" fill="hold" grpId="1" nodeType="clickEffect">
                                  <p:stCondLst>
                                    <p:cond delay="0"/>
                                  </p:stCondLst>
                                  <p:childTnLst>
                                    <p:animEffect transition="out" filter="fade">
                                      <p:cBhvr>
                                        <p:cTn id="97" dur="500"/>
                                        <p:tgtEl>
                                          <p:spTgt spid="13"/>
                                        </p:tgtEl>
                                      </p:cBhvr>
                                    </p:animEffect>
                                    <p:set>
                                      <p:cBhvr>
                                        <p:cTn id="98"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401892834"/>
              </p:ext>
            </p:extLst>
          </p:nvPr>
        </p:nvGraphicFramePr>
        <p:xfrm>
          <a:off x="179511" y="260648"/>
          <a:ext cx="8784977" cy="4887840"/>
        </p:xfrm>
        <a:graphic>
          <a:graphicData uri="http://schemas.openxmlformats.org/drawingml/2006/table">
            <a:tbl>
              <a:tblPr firstRow="1" bandRow="1">
                <a:tableStyleId>{5C22544A-7EE6-4342-B048-85BDC9FD1C3A}</a:tableStyleId>
              </a:tblPr>
              <a:tblGrid>
                <a:gridCol w="3888433"/>
                <a:gridCol w="2088232"/>
                <a:gridCol w="2808312"/>
              </a:tblGrid>
              <a:tr h="252000">
                <a:tc>
                  <a:txBody>
                    <a:bodyPr/>
                    <a:lstStyle/>
                    <a:p>
                      <a:pPr algn="ctr"/>
                      <a:r>
                        <a:rPr lang="ru-RU" sz="1600" b="1" dirty="0" smtClean="0">
                          <a:solidFill>
                            <a:schemeClr val="tx1"/>
                          </a:solidFill>
                        </a:rPr>
                        <a:t>Мф. 21, 40-46</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12, 9-12</a:t>
                      </a:r>
                      <a:endParaRPr lang="ru-RU" sz="16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20, 15-19</a:t>
                      </a:r>
                      <a:endParaRPr lang="ru-RU" sz="1600" b="1" dirty="0">
                        <a:solidFill>
                          <a:schemeClr val="tx1"/>
                        </a:solidFill>
                      </a:endParaRPr>
                    </a:p>
                  </a:txBody>
                  <a:tcPr marL="18000" marR="18000" marT="18000" marB="18000"/>
                </a:tc>
              </a:tr>
              <a:tr h="370840">
                <a:tc>
                  <a:txBody>
                    <a:bodyPr/>
                    <a:lstStyle/>
                    <a:p>
                      <a:r>
                        <a:rPr lang="ru-RU" sz="1500" b="1" dirty="0" smtClean="0"/>
                        <a:t>40. Итак, когда придет хозяин виноградника, что сделает он с этими виноградарями? </a:t>
                      </a:r>
                    </a:p>
                    <a:p>
                      <a:r>
                        <a:rPr lang="ru-RU" sz="1500" b="1" dirty="0" smtClean="0"/>
                        <a:t>41. Говорят Ему: злодеев сих предаст злой смерти, а виноградник отдаст другим виноградарям, которые будут отдавать ему плоды во времена свои. </a:t>
                      </a:r>
                    </a:p>
                    <a:p>
                      <a:r>
                        <a:rPr lang="ru-RU" sz="1500" b="1" dirty="0" smtClean="0"/>
                        <a:t>42. Иисус говорит им: неужели вы никогда не читали в Писании: камень, который отвергли строители, тот самый сделался главою угла? Это от Господа, и есть дивно в очах наших? </a:t>
                      </a:r>
                    </a:p>
                    <a:p>
                      <a:r>
                        <a:rPr lang="ru-RU" sz="1500" b="1" dirty="0" smtClean="0"/>
                        <a:t>43. Потому сказываю вам, что отнимется от вас Царство Божие и дано будет народу, приносящему плоды его; </a:t>
                      </a:r>
                    </a:p>
                    <a:p>
                      <a:r>
                        <a:rPr lang="ru-RU" sz="1500" b="1" dirty="0" smtClean="0"/>
                        <a:t>44. и тот, кто упадет на этот камень, разобьется, а на кого он упадет, того раздавит. </a:t>
                      </a:r>
                    </a:p>
                    <a:p>
                      <a:r>
                        <a:rPr lang="ru-RU" sz="1500" b="1" dirty="0" smtClean="0"/>
                        <a:t>45. И слышав притчи Его, первосвященники и фарисеи поняли, что Он о них говорит, </a:t>
                      </a:r>
                    </a:p>
                    <a:p>
                      <a:r>
                        <a:rPr lang="ru-RU" sz="1500" b="1" dirty="0" smtClean="0"/>
                        <a:t>46. и старались схватить Его, но побоялись народа, потому что Его почитали за Пророка. </a:t>
                      </a:r>
                      <a:endParaRPr lang="ru-RU" sz="1500" dirty="0"/>
                    </a:p>
                  </a:txBody>
                  <a:tcPr marL="18000" marR="18000" marT="18000" marB="18000"/>
                </a:tc>
                <a:tc>
                  <a:txBody>
                    <a:bodyPr/>
                    <a:lstStyle/>
                    <a:p>
                      <a:r>
                        <a:rPr lang="ru-RU" sz="1500" b="1" dirty="0" smtClean="0"/>
                        <a:t>9. Что же сделает хозяин виноградника? — Придет и предаст смерти виноградарей, и отдаст виноградник другим. </a:t>
                      </a:r>
                    </a:p>
                    <a:p>
                      <a:r>
                        <a:rPr lang="ru-RU" sz="1500" b="1" dirty="0" smtClean="0"/>
                        <a:t>10. Неужели вы не читали сего в Писании: камень, который отвергли строители, тот самый сделался главою угла; </a:t>
                      </a:r>
                    </a:p>
                    <a:p>
                      <a:r>
                        <a:rPr lang="ru-RU" sz="1500" b="1" dirty="0" smtClean="0"/>
                        <a:t>11. это от Господа, и есть дивно в очах наших. </a:t>
                      </a:r>
                    </a:p>
                    <a:p>
                      <a:r>
                        <a:rPr lang="ru-RU" sz="1500" b="1" dirty="0" smtClean="0"/>
                        <a:t>12. И старались схватить Его, но побоялись народа, ибо поняли, что о них сказал притчу; и, оставив Его, отошли. </a:t>
                      </a:r>
                    </a:p>
                  </a:txBody>
                  <a:tcPr marL="18000" marR="18000" marT="18000" marB="18000"/>
                </a:tc>
                <a:tc>
                  <a:txBody>
                    <a:bodyPr/>
                    <a:lstStyle/>
                    <a:p>
                      <a:r>
                        <a:rPr lang="ru-RU" sz="1500" b="1" dirty="0" smtClean="0"/>
                        <a:t>15. Что же сделает с ними господин виноградника? </a:t>
                      </a:r>
                    </a:p>
                    <a:p>
                      <a:r>
                        <a:rPr lang="ru-RU" sz="1500" b="1" dirty="0" smtClean="0"/>
                        <a:t>16. Придет и погубит виноградарей тех, и отдаст виноградник другим. Слышавшие же это сказали: да не будет! </a:t>
                      </a:r>
                    </a:p>
                    <a:p>
                      <a:r>
                        <a:rPr lang="ru-RU" sz="1500" b="1" dirty="0" smtClean="0"/>
                        <a:t>17. Но Он, взглянув на них, сказал: что значит сие написанное: камень, который отвергли строители, тот самый сделался главою угла? </a:t>
                      </a:r>
                    </a:p>
                    <a:p>
                      <a:r>
                        <a:rPr lang="ru-RU" sz="1500" b="1" dirty="0" smtClean="0"/>
                        <a:t>18. Всякий, кто упадет на тот камень, разобьется, а на кого он упадет, того раздавит. </a:t>
                      </a:r>
                    </a:p>
                    <a:p>
                      <a:r>
                        <a:rPr lang="ru-RU" sz="1500" b="1" dirty="0" smtClean="0"/>
                        <a:t>19. И искали в это время первосвященники и книжники, чтобы наложить на Него руки, но побоялись народа, ибо поняли, что о них сказал Он эту притчу. </a:t>
                      </a:r>
                      <a:endParaRPr lang="ru-RU" sz="1500" dirty="0"/>
                    </a:p>
                  </a:txBody>
                  <a:tcPr marL="18000" marR="18000" marT="18000" marB="18000"/>
                </a:tc>
              </a:tr>
            </a:tbl>
          </a:graphicData>
        </a:graphic>
      </p:graphicFrame>
      <p:sp>
        <p:nvSpPr>
          <p:cNvPr id="5" name="Скругленный прямоугольник 4"/>
          <p:cNvSpPr/>
          <p:nvPr/>
        </p:nvSpPr>
        <p:spPr>
          <a:xfrm>
            <a:off x="179512" y="1052736"/>
            <a:ext cx="8784976"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«Когда же придет? Во второе пришествие? Можно, конечно, и так понимать. Но лучше разуметь так: </a:t>
            </a:r>
            <a:r>
              <a:rPr lang="ru-RU" sz="1600" b="1" i="1" dirty="0" smtClean="0">
                <a:solidFill>
                  <a:schemeClr val="tx1"/>
                </a:solidFill>
              </a:rPr>
              <a:t>когда </a:t>
            </a:r>
            <a:r>
              <a:rPr lang="ru-RU" sz="1600" b="1" i="1" dirty="0">
                <a:solidFill>
                  <a:schemeClr val="tx1"/>
                </a:solidFill>
              </a:rPr>
              <a:t>Он придет, то есть когда воззрит на беззаконие, совершенное начальниками, тогда «злодеев сих предаст злой смерти», пошлет на них римские войска. Виноградник же Свой отдаст иным виноградарям, то есть апостолам и христианским </a:t>
            </a:r>
            <a:r>
              <a:rPr lang="ru-RU" sz="1600" b="1" i="1" dirty="0" smtClean="0">
                <a:solidFill>
                  <a:schemeClr val="tx1"/>
                </a:solidFill>
              </a:rPr>
              <a:t>учителям».</a:t>
            </a:r>
            <a:endParaRPr lang="ru-RU" sz="1600" b="1" i="1" dirty="0">
              <a:solidFill>
                <a:schemeClr val="tx1"/>
              </a:solidFill>
            </a:endParaRPr>
          </a:p>
        </p:txBody>
      </p:sp>
      <p:sp>
        <p:nvSpPr>
          <p:cNvPr id="6" name="Скругленный прямоугольник 5"/>
          <p:cNvSpPr/>
          <p:nvPr/>
        </p:nvSpPr>
        <p:spPr>
          <a:xfrm>
            <a:off x="179512" y="2924944"/>
            <a:ext cx="8784976" cy="144016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dirty="0">
                <a:solidFill>
                  <a:schemeClr val="tx1"/>
                </a:solidFill>
              </a:rPr>
              <a:t>: </a:t>
            </a:r>
            <a:r>
              <a:rPr lang="ru-RU" sz="1600" b="1" i="1" dirty="0">
                <a:solidFill>
                  <a:schemeClr val="tx1"/>
                </a:solidFill>
              </a:rPr>
              <a:t>«По свидетельству ев. Луки, Христос сам объявил, что надлежало им за это претерпеть, а они сказали: да не будет, но Он привел свидетельство. Матфей же говорит, что иудеи сами произнесли приговор. Но в этом нет противоречия; и то, и другое было. Они произнесли на себя этот приговор, а потом, уразумев смысл притчи, сказали: да не будет! и Он возразил им словами пророка, уверяя, что это непременно сбудется.».</a:t>
            </a:r>
          </a:p>
        </p:txBody>
      </p:sp>
      <p:sp>
        <p:nvSpPr>
          <p:cNvPr id="8" name="Скругленный прямоугольник 7"/>
          <p:cNvSpPr/>
          <p:nvPr/>
        </p:nvSpPr>
        <p:spPr>
          <a:xfrm>
            <a:off x="179512" y="2924944"/>
            <a:ext cx="8784976" cy="187220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«Камнем называет Себя Самого, а строителями - учителей иудейских, которые отвергли Его, как непотребного, сказав: «Ты самарянин, и бес в Тебе». Но Он, восстав из мертвых, положен во главу угла, то есть стал Главою церкви, соединяя иудеев и язычников единой верою. Как камень, положенный под угол в здании, одновременно поддерживает ту и другую стену, так и Христос соединил всех единой верою. Этот угол дивен, и от Господа, ибо церковь, содержащая и объединяющая нас верою, - Божественного происхождения».</a:t>
            </a:r>
          </a:p>
        </p:txBody>
      </p:sp>
      <p:sp>
        <p:nvSpPr>
          <p:cNvPr id="9" name="Скругленный прямоугольник 8"/>
          <p:cNvSpPr/>
          <p:nvPr/>
        </p:nvSpPr>
        <p:spPr>
          <a:xfrm>
            <a:off x="179512" y="4221088"/>
            <a:ext cx="8784976" cy="108012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«Царство Божие, то есть близость к Богу, отнято от иудеев и передано уверовавшим. Иудеи, споткнувшись о камень, то есть, соблазнившись о Христе, будут сокрушены и при втором пришествии, хотя и теперь уже раздавлены им, то есть рассеяны всюду по земле, как видим это на несчастных иудеях. Это и значит «раздавит», то есть рассеет </a:t>
            </a:r>
            <a:r>
              <a:rPr lang="ru-RU" sz="1600" b="1" i="1" dirty="0" smtClean="0">
                <a:solidFill>
                  <a:schemeClr val="tx1"/>
                </a:solidFill>
              </a:rPr>
              <a:t>их».</a:t>
            </a:r>
            <a:endParaRPr lang="ru-RU" sz="1600" b="1" i="1" dirty="0">
              <a:solidFill>
                <a:schemeClr val="tx1"/>
              </a:solidFill>
            </a:endParaRPr>
          </a:p>
        </p:txBody>
      </p:sp>
      <p:sp>
        <p:nvSpPr>
          <p:cNvPr id="10" name="Скругленный прямоугольник 9"/>
          <p:cNvSpPr/>
          <p:nvPr/>
        </p:nvSpPr>
        <p:spPr>
          <a:xfrm>
            <a:off x="179512" y="5445224"/>
            <a:ext cx="8784976" cy="115212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«Спотыкающийся на него, повредит себе, а не Ему, – что испытали первосвященники, книжники и старцы народа. А на кого упадет Своею тяжестью, т.е. на кого разгневается, того умалит, рассеет и изгонит, что исполнилось на всем народе иудейском, переданном на разграбление римским </a:t>
            </a:r>
            <a:r>
              <a:rPr lang="ru-RU" sz="1600" b="1" i="1" dirty="0" smtClean="0">
                <a:solidFill>
                  <a:schemeClr val="tx1"/>
                </a:solidFill>
              </a:rPr>
              <a:t>воинам».</a:t>
            </a:r>
            <a:endParaRPr lang="ru-RU" sz="1600" b="1" i="1" dirty="0">
              <a:solidFill>
                <a:schemeClr val="tx1"/>
              </a:solidFill>
            </a:endParaRPr>
          </a:p>
        </p:txBody>
      </p:sp>
      <p:sp>
        <p:nvSpPr>
          <p:cNvPr id="11" name="Скругленный прямоугольник 10"/>
          <p:cNvSpPr/>
          <p:nvPr/>
        </p:nvSpPr>
        <p:spPr>
          <a:xfrm>
            <a:off x="179512" y="4365104"/>
            <a:ext cx="8784976" cy="136815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«Иное дело оскорбить Христа злыми делами, а иное дело отвергнуть Его. Тот, кто согрешает и однако верует в Него, правда, падает на камень и сокрушается, но не бывает в конец раздавлен, ибо через покаяние он соблюдается во спасение. Но тот, на которого Он упадет, то есть на кого обрушится самый камень и кто совершенно отречется от Христа, будет раздавлен так, что не останется и кусочка».</a:t>
            </a:r>
          </a:p>
        </p:txBody>
      </p:sp>
    </p:spTree>
    <p:extLst>
      <p:ext uri="{BB962C8B-B14F-4D97-AF65-F5344CB8AC3E}">
        <p14:creationId xmlns:p14="http://schemas.microsoft.com/office/powerpoint/2010/main" val="384198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8"/>
                                        </p:tgtEl>
                                      </p:cBhvr>
                                    </p:animEffect>
                                    <p:set>
                                      <p:cBhvr>
                                        <p:cTn id="37" dur="1" fill="hold">
                                          <p:stCondLst>
                                            <p:cond delay="499"/>
                                          </p:stCondLst>
                                        </p:cTn>
                                        <p:tgtEl>
                                          <p:spTgt spid="8"/>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9"/>
                                        </p:tgtEl>
                                      </p:cBhvr>
                                    </p:animEffect>
                                    <p:set>
                                      <p:cBhvr>
                                        <p:cTn id="47" dur="1" fill="hold">
                                          <p:stCondLst>
                                            <p:cond delay="499"/>
                                          </p:stCondLst>
                                        </p:cTn>
                                        <p:tgtEl>
                                          <p:spTgt spid="9"/>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10"/>
                                        </p:tgtEl>
                                      </p:cBhvr>
                                    </p:animEffect>
                                    <p:set>
                                      <p:cBhvr>
                                        <p:cTn id="57" dur="1" fill="hold">
                                          <p:stCondLst>
                                            <p:cond delay="499"/>
                                          </p:stCondLst>
                                        </p:cTn>
                                        <p:tgtEl>
                                          <p:spTgt spid="10"/>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wipe(down)">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1"/>
                                        </p:tgtEl>
                                      </p:cBhvr>
                                    </p:animEffect>
                                    <p:set>
                                      <p:cBhvr>
                                        <p:cTn id="67"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8" grpId="0" animBg="1"/>
      <p:bldP spid="8" grpId="1" animBg="1"/>
      <p:bldP spid="9" grpId="0" animBg="1"/>
      <p:bldP spid="9" grpId="1" animBg="1"/>
      <p:bldP spid="10" grpId="0" animBg="1"/>
      <p:bldP spid="10" grpId="1" animBg="1"/>
      <p:bldP spid="11" grpId="0" animBg="1"/>
      <p:bldP spid="11"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771800" y="72008"/>
            <a:ext cx="3672408" cy="47667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smtClean="0">
                <a:solidFill>
                  <a:schemeClr val="tx1"/>
                </a:solidFill>
              </a:rPr>
              <a:t>Притча </a:t>
            </a:r>
            <a:r>
              <a:rPr lang="ru-RU" sz="2400" b="1" dirty="0">
                <a:solidFill>
                  <a:schemeClr val="tx1"/>
                </a:solidFill>
              </a:rPr>
              <a:t>о брачном пире </a:t>
            </a:r>
          </a:p>
        </p:txBody>
      </p:sp>
      <p:pic>
        <p:nvPicPr>
          <p:cNvPr id="2050" name="Picture 2" descr="E:\лекции по Н. З\3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764704"/>
            <a:ext cx="8768113" cy="58410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1779070535"/>
              </p:ext>
            </p:extLst>
          </p:nvPr>
        </p:nvGraphicFramePr>
        <p:xfrm>
          <a:off x="179512" y="188640"/>
          <a:ext cx="8784976" cy="6511440"/>
        </p:xfrm>
        <a:graphic>
          <a:graphicData uri="http://schemas.openxmlformats.org/drawingml/2006/table">
            <a:tbl>
              <a:tblPr firstRow="1" bandRow="1">
                <a:tableStyleId>{93296810-A885-4BE3-A3E7-6D5BEEA58F35}</a:tableStyleId>
              </a:tblPr>
              <a:tblGrid>
                <a:gridCol w="4856734"/>
                <a:gridCol w="3928242"/>
              </a:tblGrid>
              <a:tr h="288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Мф. 22, 1-14</a:t>
                      </a: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14, 15 - 24</a:t>
                      </a:r>
                      <a:endParaRPr lang="ru-RU" sz="1500" b="1" dirty="0">
                        <a:solidFill>
                          <a:schemeClr val="tx1"/>
                        </a:solidFill>
                      </a:endParaRPr>
                    </a:p>
                  </a:txBody>
                  <a:tcPr marL="18000" marR="18000" marT="18000" marB="18000"/>
                </a:tc>
              </a:tr>
              <a:tr h="370840">
                <a:tc>
                  <a:txBody>
                    <a:bodyPr/>
                    <a:lstStyle/>
                    <a:p>
                      <a:r>
                        <a:rPr lang="ru-RU" sz="1400" b="1" dirty="0" smtClean="0">
                          <a:solidFill>
                            <a:schemeClr val="tx1"/>
                          </a:solidFill>
                        </a:rPr>
                        <a:t>1. Иисус, продолжая говорить им притчами, сказал: </a:t>
                      </a:r>
                    </a:p>
                    <a:p>
                      <a:r>
                        <a:rPr lang="ru-RU" sz="1400" b="1" dirty="0" smtClean="0">
                          <a:solidFill>
                            <a:schemeClr val="tx1"/>
                          </a:solidFill>
                        </a:rPr>
                        <a:t>2. Царство Небесное подобно человеку царю, который сделал </a:t>
                      </a:r>
                      <a:r>
                        <a:rPr lang="ru-RU" sz="1400" b="1" dirty="0" smtClean="0">
                          <a:solidFill>
                            <a:srgbClr val="FF0000"/>
                          </a:solidFill>
                        </a:rPr>
                        <a:t>брачный пир для сына своего </a:t>
                      </a:r>
                    </a:p>
                    <a:p>
                      <a:r>
                        <a:rPr lang="ru-RU" sz="1400" b="1" dirty="0" smtClean="0">
                          <a:solidFill>
                            <a:schemeClr val="tx1"/>
                          </a:solidFill>
                        </a:rPr>
                        <a:t>3. и послал рабов своих звать званых на брачный пир; и не хотели </a:t>
                      </a:r>
                      <a:r>
                        <a:rPr lang="ru-RU" sz="1400" b="1" dirty="0" err="1" smtClean="0">
                          <a:solidFill>
                            <a:schemeClr val="tx1"/>
                          </a:solidFill>
                        </a:rPr>
                        <a:t>придти</a:t>
                      </a:r>
                      <a:r>
                        <a:rPr lang="ru-RU" sz="1400" b="1" dirty="0" smtClean="0">
                          <a:solidFill>
                            <a:schemeClr val="tx1"/>
                          </a:solidFill>
                        </a:rPr>
                        <a:t>. </a:t>
                      </a:r>
                    </a:p>
                    <a:p>
                      <a:r>
                        <a:rPr lang="ru-RU" sz="1400" b="1" dirty="0" smtClean="0">
                          <a:solidFill>
                            <a:schemeClr val="tx1"/>
                          </a:solidFill>
                        </a:rPr>
                        <a:t>4. Опять послал других рабов, сказав: скажите званым: вот, я приготовил обед мой, тельцы мои и что откормлено, заколото, и все готово; приходите на брачный пир. </a:t>
                      </a:r>
                    </a:p>
                    <a:p>
                      <a:r>
                        <a:rPr lang="ru-RU" sz="1400" b="1" dirty="0" smtClean="0">
                          <a:solidFill>
                            <a:schemeClr val="tx1"/>
                          </a:solidFill>
                        </a:rPr>
                        <a:t>5. Но они, пренебрегши то, пошли, кто на поле свое, а кто на торговлю свою; </a:t>
                      </a:r>
                    </a:p>
                    <a:p>
                      <a:r>
                        <a:rPr lang="ru-RU" sz="1400" b="1" dirty="0" smtClean="0">
                          <a:solidFill>
                            <a:schemeClr val="tx1"/>
                          </a:solidFill>
                        </a:rPr>
                        <a:t>6. прочие же, </a:t>
                      </a:r>
                      <a:r>
                        <a:rPr lang="ru-RU" sz="1400" b="1" dirty="0" smtClean="0">
                          <a:solidFill>
                            <a:srgbClr val="FF0000"/>
                          </a:solidFill>
                        </a:rPr>
                        <a:t>схватив рабов его, оскорбили и убили их</a:t>
                      </a:r>
                      <a:r>
                        <a:rPr lang="ru-RU" sz="1400" b="1" dirty="0" smtClean="0">
                          <a:solidFill>
                            <a:schemeClr val="tx1"/>
                          </a:solidFill>
                        </a:rPr>
                        <a:t>. </a:t>
                      </a:r>
                    </a:p>
                    <a:p>
                      <a:r>
                        <a:rPr lang="ru-RU" sz="1400" b="1" dirty="0" smtClean="0">
                          <a:solidFill>
                            <a:schemeClr val="tx1"/>
                          </a:solidFill>
                        </a:rPr>
                        <a:t>7. Услышав о сем, </a:t>
                      </a:r>
                      <a:r>
                        <a:rPr lang="ru-RU" sz="1400" b="1" dirty="0" smtClean="0">
                          <a:solidFill>
                            <a:srgbClr val="FF0000"/>
                          </a:solidFill>
                        </a:rPr>
                        <a:t>царь разгневался, и, послав войска свои, истребил убийц оных и сжег город их. </a:t>
                      </a:r>
                    </a:p>
                    <a:p>
                      <a:r>
                        <a:rPr lang="ru-RU" sz="1400" b="1" dirty="0" smtClean="0">
                          <a:solidFill>
                            <a:schemeClr val="tx1"/>
                          </a:solidFill>
                        </a:rPr>
                        <a:t>8. Тогда говорит он рабам своим: брачный пир готов, а званые не были достойны; </a:t>
                      </a:r>
                    </a:p>
                    <a:p>
                      <a:r>
                        <a:rPr lang="ru-RU" sz="1400" b="1" dirty="0" smtClean="0">
                          <a:solidFill>
                            <a:schemeClr val="tx1"/>
                          </a:solidFill>
                        </a:rPr>
                        <a:t>9. итак пойдите на </a:t>
                      </a:r>
                      <a:r>
                        <a:rPr lang="ru-RU" sz="1400" b="1" dirty="0" err="1" smtClean="0">
                          <a:solidFill>
                            <a:schemeClr val="tx1"/>
                          </a:solidFill>
                        </a:rPr>
                        <a:t>распутия</a:t>
                      </a:r>
                      <a:r>
                        <a:rPr lang="ru-RU" sz="1400" b="1" dirty="0" smtClean="0">
                          <a:solidFill>
                            <a:schemeClr val="tx1"/>
                          </a:solidFill>
                        </a:rPr>
                        <a:t> и всех, кого найдете, зовите на брачный пир. </a:t>
                      </a:r>
                    </a:p>
                    <a:p>
                      <a:r>
                        <a:rPr lang="ru-RU" sz="1400" b="1" dirty="0" smtClean="0">
                          <a:solidFill>
                            <a:schemeClr val="tx1"/>
                          </a:solidFill>
                        </a:rPr>
                        <a:t>10. И рабы те, выйдя на дороги, собрали всех, кого только нашли, и злых и добрых; и брачный пир наполнился возлежащими. </a:t>
                      </a:r>
                    </a:p>
                    <a:p>
                      <a:r>
                        <a:rPr lang="ru-RU" sz="1400" b="1" dirty="0" smtClean="0">
                          <a:solidFill>
                            <a:schemeClr val="tx1"/>
                          </a:solidFill>
                        </a:rPr>
                        <a:t>11. Царь, войдя посмотреть возлежащих, </a:t>
                      </a:r>
                      <a:r>
                        <a:rPr lang="ru-RU" sz="1400" b="1" dirty="0" smtClean="0">
                          <a:solidFill>
                            <a:srgbClr val="FF0000"/>
                          </a:solidFill>
                        </a:rPr>
                        <a:t>увидел там человека, одетого не в брачную одежду</a:t>
                      </a:r>
                      <a:r>
                        <a:rPr lang="ru-RU" sz="1400" b="1" dirty="0" smtClean="0">
                          <a:solidFill>
                            <a:schemeClr val="tx1"/>
                          </a:solidFill>
                        </a:rPr>
                        <a:t>, </a:t>
                      </a:r>
                    </a:p>
                    <a:p>
                      <a:r>
                        <a:rPr lang="ru-RU" sz="1400" b="1" dirty="0" smtClean="0">
                          <a:solidFill>
                            <a:schemeClr val="tx1"/>
                          </a:solidFill>
                        </a:rPr>
                        <a:t>12. и говорит ему: друг! как ты вошел сюда не в брачной одежде? Он же молчал. </a:t>
                      </a:r>
                    </a:p>
                    <a:p>
                      <a:r>
                        <a:rPr lang="ru-RU" sz="1400" b="1" dirty="0" smtClean="0">
                          <a:solidFill>
                            <a:schemeClr val="tx1"/>
                          </a:solidFill>
                        </a:rPr>
                        <a:t>13. Тогда сказал царь слугам: связав ему руки и ноги, возьмите его и бросьте во тьму внешнюю; там будет плач и скрежет зубов; </a:t>
                      </a:r>
                    </a:p>
                    <a:p>
                      <a:r>
                        <a:rPr lang="ru-RU" sz="1400" b="1" dirty="0" smtClean="0">
                          <a:solidFill>
                            <a:schemeClr val="tx1"/>
                          </a:solidFill>
                        </a:rPr>
                        <a:t>14. ибо много званых, а мало избранных. </a:t>
                      </a:r>
                      <a:endParaRPr lang="ru-RU" sz="1400" b="1" dirty="0">
                        <a:solidFill>
                          <a:schemeClr val="tx1"/>
                        </a:solidFill>
                      </a:endParaRPr>
                    </a:p>
                  </a:txBody>
                  <a:tcPr marL="18000" marR="18000" marT="18000" marB="18000"/>
                </a:tc>
                <a:tc>
                  <a:txBody>
                    <a:bodyPr/>
                    <a:lstStyle/>
                    <a:p>
                      <a:r>
                        <a:rPr lang="ru-RU" sz="1400" b="1" dirty="0" smtClean="0">
                          <a:solidFill>
                            <a:schemeClr val="tx1"/>
                          </a:solidFill>
                        </a:rPr>
                        <a:t>15. Услышав это, некто из возлежащих с Ним сказал Ему: блажен, кто вкусит хлеба в Царствии Божием! </a:t>
                      </a:r>
                    </a:p>
                    <a:p>
                      <a:r>
                        <a:rPr lang="ru-RU" sz="1400" b="1" dirty="0" smtClean="0">
                          <a:solidFill>
                            <a:schemeClr val="tx1"/>
                          </a:solidFill>
                        </a:rPr>
                        <a:t>16. Он же сказал ему: один человек сделал большой </a:t>
                      </a:r>
                      <a:r>
                        <a:rPr lang="ru-RU" sz="1400" b="1" dirty="0" smtClean="0">
                          <a:solidFill>
                            <a:srgbClr val="FF0000"/>
                          </a:solidFill>
                        </a:rPr>
                        <a:t>ужин</a:t>
                      </a:r>
                      <a:r>
                        <a:rPr lang="ru-RU" sz="1400" b="1" dirty="0" smtClean="0">
                          <a:solidFill>
                            <a:schemeClr val="tx1"/>
                          </a:solidFill>
                        </a:rPr>
                        <a:t> и звал многих, </a:t>
                      </a:r>
                    </a:p>
                    <a:p>
                      <a:r>
                        <a:rPr lang="ru-RU" sz="1400" b="1" dirty="0" smtClean="0">
                          <a:solidFill>
                            <a:schemeClr val="tx1"/>
                          </a:solidFill>
                        </a:rPr>
                        <a:t>17. и когда наступило время ужина, послал раба своего сказать званым: идите, ибо уже все готово. </a:t>
                      </a:r>
                    </a:p>
                    <a:p>
                      <a:r>
                        <a:rPr lang="ru-RU" sz="1400" b="1" dirty="0" smtClean="0">
                          <a:solidFill>
                            <a:schemeClr val="tx1"/>
                          </a:solidFill>
                        </a:rPr>
                        <a:t>18. И начали все, как бы сговорившись, извиняться. Первый сказал ему: я купил землю и мне нужно пойти посмотреть ее; прошу тебя, извини меня. </a:t>
                      </a:r>
                    </a:p>
                    <a:p>
                      <a:r>
                        <a:rPr lang="ru-RU" sz="1400" b="1" dirty="0" smtClean="0">
                          <a:solidFill>
                            <a:schemeClr val="tx1"/>
                          </a:solidFill>
                        </a:rPr>
                        <a:t>19. Другой сказал: я купил пять пар волов и иду испытать их; прошу тебя, извини меня. </a:t>
                      </a:r>
                    </a:p>
                    <a:p>
                      <a:r>
                        <a:rPr lang="ru-RU" sz="1400" b="1" dirty="0" smtClean="0">
                          <a:solidFill>
                            <a:schemeClr val="tx1"/>
                          </a:solidFill>
                        </a:rPr>
                        <a:t>20. Третий сказал: я женился и потому не могу </a:t>
                      </a:r>
                      <a:r>
                        <a:rPr lang="ru-RU" sz="1400" b="1" dirty="0" err="1" smtClean="0">
                          <a:solidFill>
                            <a:schemeClr val="tx1"/>
                          </a:solidFill>
                        </a:rPr>
                        <a:t>придти</a:t>
                      </a:r>
                      <a:r>
                        <a:rPr lang="ru-RU" sz="1400" b="1" dirty="0" smtClean="0">
                          <a:solidFill>
                            <a:schemeClr val="tx1"/>
                          </a:solidFill>
                        </a:rPr>
                        <a:t>. </a:t>
                      </a:r>
                    </a:p>
                    <a:p>
                      <a:r>
                        <a:rPr lang="ru-RU" sz="1400" b="1" dirty="0" smtClean="0">
                          <a:solidFill>
                            <a:schemeClr val="tx1"/>
                          </a:solidFill>
                        </a:rPr>
                        <a:t>21. И, возвратившись, раб тот донес о сем господину своему. Тогда, разгневавшись, хозяин дома сказал рабу своему: пойди скорее по улицам и переулкам города и приведи сюда нищих, увечных, хромых и слепых. </a:t>
                      </a:r>
                    </a:p>
                    <a:p>
                      <a:r>
                        <a:rPr lang="ru-RU" sz="1400" b="1" dirty="0" smtClean="0">
                          <a:solidFill>
                            <a:schemeClr val="tx1"/>
                          </a:solidFill>
                        </a:rPr>
                        <a:t>22. И сказал раб: господин! исполнено, как приказал ты, и еще есть место. </a:t>
                      </a:r>
                    </a:p>
                    <a:p>
                      <a:r>
                        <a:rPr lang="ru-RU" sz="1400" b="1" dirty="0" smtClean="0">
                          <a:solidFill>
                            <a:schemeClr val="tx1"/>
                          </a:solidFill>
                        </a:rPr>
                        <a:t>23. Господин сказал рабу: пойди по дорогам и изгородям и убеди </a:t>
                      </a:r>
                      <a:r>
                        <a:rPr lang="ru-RU" sz="1400" b="1" dirty="0" err="1" smtClean="0">
                          <a:solidFill>
                            <a:schemeClr val="tx1"/>
                          </a:solidFill>
                        </a:rPr>
                        <a:t>придти</a:t>
                      </a:r>
                      <a:r>
                        <a:rPr lang="ru-RU" sz="1400" b="1" dirty="0" smtClean="0">
                          <a:solidFill>
                            <a:schemeClr val="tx1"/>
                          </a:solidFill>
                        </a:rPr>
                        <a:t>, чтобы наполнился дом мой. </a:t>
                      </a:r>
                    </a:p>
                    <a:p>
                      <a:r>
                        <a:rPr lang="ru-RU" sz="1400" b="1" dirty="0" smtClean="0">
                          <a:solidFill>
                            <a:schemeClr val="tx1"/>
                          </a:solidFill>
                        </a:rPr>
                        <a:t>24. Ибо сказываю вам, что никто из тех званых не вкусит моего ужина, ибо много званых, но мало избранных. </a:t>
                      </a:r>
                      <a:endParaRPr lang="ru-RU" sz="1400" b="1" dirty="0">
                        <a:solidFill>
                          <a:schemeClr val="tx1"/>
                        </a:solidFill>
                      </a:endParaRPr>
                    </a:p>
                  </a:txBody>
                  <a:tcPr marL="18000" marR="18000" marT="18000" marB="18000"/>
                </a:tc>
              </a:tr>
            </a:tbl>
          </a:graphicData>
        </a:graphic>
      </p:graphicFrame>
      <p:sp>
        <p:nvSpPr>
          <p:cNvPr id="13" name="Скругленный прямоугольник 12"/>
          <p:cNvSpPr/>
          <p:nvPr/>
        </p:nvSpPr>
        <p:spPr>
          <a:xfrm>
            <a:off x="179512" y="3429000"/>
            <a:ext cx="8784976" cy="136815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В древности цари и князья на Востоке имели обычай давать приглашенным специальную парадную одежду, в которой те и должны были являться на пир. Так и каждому призываемому в Царство Христово дается при крещении светлая одежда чистоты духовной. Пренебрегший этой одеждой и вошедший на духовный пир в одежде, оскверненной грехами, достоин осуждения и </a:t>
            </a:r>
            <a:r>
              <a:rPr lang="ru-RU" sz="1600" b="1" i="1" dirty="0" smtClean="0">
                <a:solidFill>
                  <a:schemeClr val="tx1"/>
                </a:solidFill>
              </a:rPr>
              <a:t>наказания».</a:t>
            </a:r>
            <a:endParaRPr lang="ru-RU" sz="1600" b="1" i="1" dirty="0">
              <a:solidFill>
                <a:schemeClr val="tx1"/>
              </a:solidFill>
            </a:endParaRPr>
          </a:p>
        </p:txBody>
      </p:sp>
      <p:sp>
        <p:nvSpPr>
          <p:cNvPr id="11" name="Скругленный прямоугольник 10"/>
          <p:cNvSpPr/>
          <p:nvPr/>
        </p:nvSpPr>
        <p:spPr>
          <a:xfrm>
            <a:off x="179512" y="3789040"/>
            <a:ext cx="8784976" cy="1008111"/>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«Вход на брачный пир происходит без различия: все мы, добрые и злые, призваны только по благодати. Но затем жизнь подлежит испытанию, которое царь производит тщательно, и жизнь многих оказывается оскверненною. Кто же этот носящий оскверненные одежды? Это тот, кто не облекся в одежду милосердия, благости и </a:t>
            </a:r>
            <a:r>
              <a:rPr lang="ru-RU" sz="1600" b="1" i="1" dirty="0" smtClean="0">
                <a:solidFill>
                  <a:schemeClr val="tx1"/>
                </a:solidFill>
              </a:rPr>
              <a:t>братолюбия».</a:t>
            </a:r>
            <a:endParaRPr lang="ru-RU" sz="1600" b="1" i="1" dirty="0">
              <a:solidFill>
                <a:schemeClr val="tx1"/>
              </a:solidFill>
            </a:endParaRPr>
          </a:p>
        </p:txBody>
      </p:sp>
      <p:sp>
        <p:nvSpPr>
          <p:cNvPr id="12" name="Скругленный прямоугольник 11"/>
          <p:cNvSpPr/>
          <p:nvPr/>
        </p:nvSpPr>
        <p:spPr>
          <a:xfrm>
            <a:off x="141412" y="3861048"/>
            <a:ext cx="8784976" cy="172819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«Далее, Господь говорит слугам, карающим ангелам: «свяжите ему руки и ноги», то есть способности души к действию. В настоящем веке мы можем поступать и действовать так или иначе, а в будущем силы душевные будут связаны, и нельзя нам будет сотворить какое-либо добро для умилостивления за грехи; «тогда будет скрежет зубов» - это бесплодное раскаяние. «Много званных», то есть Бог призывает многих, точнее, всех, но «мало избранных», немного спасающихся, достойных избрания от Бога. От Бога зависит избрание, но стать избранными или нет - это наше </a:t>
            </a:r>
            <a:r>
              <a:rPr lang="ru-RU" sz="1600" b="1" i="1" dirty="0" smtClean="0">
                <a:solidFill>
                  <a:schemeClr val="tx1"/>
                </a:solidFill>
              </a:rPr>
              <a:t>дело».</a:t>
            </a:r>
            <a:endParaRPr lang="ru-RU" sz="1600" b="1" i="1" dirty="0">
              <a:solidFill>
                <a:schemeClr val="tx1"/>
              </a:solidFill>
            </a:endParaRPr>
          </a:p>
        </p:txBody>
      </p:sp>
      <p:sp>
        <p:nvSpPr>
          <p:cNvPr id="8" name="Скругленный прямоугольник 7"/>
          <p:cNvSpPr/>
          <p:nvPr/>
        </p:nvSpPr>
        <p:spPr>
          <a:xfrm>
            <a:off x="251520" y="2204864"/>
            <a:ext cx="8712968" cy="104411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«Тельцы и откормленное» обозначают Ветхий и Новый Заветы. Ветхий обозначается тельцами, так как в нем приносились жертвы из животных, а Новый означается хлебным заготовлением, ибо ныне на алтаре мы приносим хлебы»</a:t>
            </a:r>
          </a:p>
        </p:txBody>
      </p:sp>
      <p:sp>
        <p:nvSpPr>
          <p:cNvPr id="7" name="Скругленный прямоугольник 6"/>
          <p:cNvSpPr/>
          <p:nvPr/>
        </p:nvSpPr>
        <p:spPr>
          <a:xfrm>
            <a:off x="251520" y="3248980"/>
            <a:ext cx="8712968" cy="133214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«Бог творит брачный пир для Сына Своего, </a:t>
            </a:r>
            <a:r>
              <a:rPr lang="ru-RU" sz="1600" b="1" i="1" dirty="0" err="1">
                <a:solidFill>
                  <a:schemeClr val="tx1"/>
                </a:solidFill>
              </a:rPr>
              <a:t>сочетавая</a:t>
            </a:r>
            <a:r>
              <a:rPr lang="ru-RU" sz="1600" b="1" i="1" dirty="0">
                <a:solidFill>
                  <a:schemeClr val="tx1"/>
                </a:solidFill>
              </a:rPr>
              <a:t> Его со всякой благообразной душой. Жених - Христос; невестой же является и церковь, и всякая душа. Рабы, посланные сперва, - это Моисей и современные ему святые; им евреи не поверили. Потом посланы были другие рабы-пророки, но и из них евреи одних убили, как Исайю, других унижали, как Иеремию, которого повергли в грязный </a:t>
            </a:r>
            <a:r>
              <a:rPr lang="ru-RU" sz="1600" b="1" i="1" dirty="0" smtClean="0">
                <a:solidFill>
                  <a:schemeClr val="tx1"/>
                </a:solidFill>
              </a:rPr>
              <a:t>ров».</a:t>
            </a:r>
            <a:endParaRPr lang="ru-RU" sz="1600" b="1" i="1" dirty="0">
              <a:solidFill>
                <a:schemeClr val="tx1"/>
              </a:solidFill>
            </a:endParaRPr>
          </a:p>
        </p:txBody>
      </p:sp>
      <p:sp>
        <p:nvSpPr>
          <p:cNvPr id="6" name="Скругленный прямоугольник 5"/>
          <p:cNvSpPr/>
          <p:nvPr/>
        </p:nvSpPr>
        <p:spPr>
          <a:xfrm>
            <a:off x="251520" y="2204864"/>
            <a:ext cx="8712968" cy="208823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Главная мысль притчи о званных на вечерю та, что многие, ради житейских попечений, откажутся от Царства Божия. Притча же о браке Царского сына находится в связи с притчей о злых виноградарях. В обеих этих притчах, при том и следующих одна за другой непосредственно, говорится о слугах, из которых одни были Подвергнуты оскорблениям, другие убиты, а также о злой гибели оскорбителей и убийц. И здесь, как в первой притче, под образом званных Надо понимать народ Иудейский, а под слугами Царя – ветхозаветных пророков. Под истреблением убийц и сожжением их города необходимо разуметь гибель Иудейского народа и разрушение Иерусалима. </a:t>
            </a:r>
          </a:p>
        </p:txBody>
      </p:sp>
      <p:sp>
        <p:nvSpPr>
          <p:cNvPr id="9" name="Скругленный прямоугольник 8"/>
          <p:cNvSpPr/>
          <p:nvPr/>
        </p:nvSpPr>
        <p:spPr>
          <a:xfrm>
            <a:off x="251520" y="2636913"/>
            <a:ext cx="8712968" cy="864095"/>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«Одни </a:t>
            </a:r>
            <a:r>
              <a:rPr lang="ru-RU" sz="1600" b="1" i="1" dirty="0">
                <a:solidFill>
                  <a:schemeClr val="tx1"/>
                </a:solidFill>
              </a:rPr>
              <a:t>ушли на поле свое, то есть погрузились в плотскую, сластолюбивую жизнь, ибо у каждого поле - это его тело; другие удалились на торговлю свою, то есть уклонились к корыстолюбивой жизни».</a:t>
            </a:r>
          </a:p>
        </p:txBody>
      </p:sp>
      <p:sp>
        <p:nvSpPr>
          <p:cNvPr id="10" name="Скругленный прямоугольник 9"/>
          <p:cNvSpPr/>
          <p:nvPr/>
        </p:nvSpPr>
        <p:spPr>
          <a:xfrm>
            <a:off x="179512" y="4797152"/>
            <a:ext cx="8784976" cy="129614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«Когда первые рабы, Моисей и пророки, не убедили иудеев, тогда Бог посылает иных рабов, апостолов, которые и призвали язычников, ходивших прежде ложными путями, находившихся на распутьях, то есть в полном неведении и сомнении. Апостолы же, выйдя из Иерусалима к язычникам, собрали всех: и злых, и добрых, то есть как исполненных всякими пороками, так и более умеренных, которых называют «добрыми» по сравнению с </a:t>
            </a:r>
            <a:r>
              <a:rPr lang="ru-RU" sz="1600" b="1" i="1" dirty="0" smtClean="0">
                <a:solidFill>
                  <a:schemeClr val="tx1"/>
                </a:solidFill>
              </a:rPr>
              <a:t>первыми».</a:t>
            </a:r>
            <a:endParaRPr lang="ru-RU" sz="1600" b="1" i="1" dirty="0">
              <a:solidFill>
                <a:schemeClr val="tx1"/>
              </a:solidFill>
            </a:endParaRPr>
          </a:p>
        </p:txBody>
      </p:sp>
    </p:spTree>
    <p:extLst>
      <p:ext uri="{BB962C8B-B14F-4D97-AF65-F5344CB8AC3E}">
        <p14:creationId xmlns:p14="http://schemas.microsoft.com/office/powerpoint/2010/main" val="31508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wipe(down)">
                                      <p:cBhvr>
                                        <p:cTn id="10" dur="500"/>
                                        <p:tgtEl>
                                          <p:spTgt spid="20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050"/>
                                        </p:tgtEl>
                                      </p:cBhvr>
                                    </p:animEffect>
                                    <p:set>
                                      <p:cBhvr>
                                        <p:cTn id="15" dur="1" fill="hold">
                                          <p:stCondLst>
                                            <p:cond delay="499"/>
                                          </p:stCondLst>
                                        </p:cTn>
                                        <p:tgtEl>
                                          <p:spTgt spid="2050"/>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par>
                                <p:cTn id="19" presetID="10" presetClass="exit" presetSubtype="0" fill="hold" grpId="1" nodeType="withEffect">
                                  <p:stCondLst>
                                    <p:cond delay="0"/>
                                  </p:stCondLst>
                                  <p:childTnLst>
                                    <p:animEffect transition="out" filter="fade">
                                      <p:cBhvr>
                                        <p:cTn id="20" dur="500"/>
                                        <p:tgtEl>
                                          <p:spTgt spid="4"/>
                                        </p:tgtEl>
                                      </p:cBhvr>
                                    </p:animEffect>
                                    <p:set>
                                      <p:cBhvr>
                                        <p:cTn id="21" dur="1" fill="hold">
                                          <p:stCondLst>
                                            <p:cond delay="499"/>
                                          </p:stCondLst>
                                        </p:cTn>
                                        <p:tgtEl>
                                          <p:spTgt spid="4"/>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down)">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6"/>
                                        </p:tgtEl>
                                      </p:cBhvr>
                                    </p:animEffect>
                                    <p:set>
                                      <p:cBhvr>
                                        <p:cTn id="31" dur="1" fill="hold">
                                          <p:stCondLst>
                                            <p:cond delay="499"/>
                                          </p:stCondLst>
                                        </p:cTn>
                                        <p:tgtEl>
                                          <p:spTgt spid="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wipe(down)">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ipe(down)">
                                      <p:cBhvr>
                                        <p:cTn id="56" dur="500"/>
                                        <p:tgtEl>
                                          <p:spTgt spid="9"/>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9"/>
                                        </p:tgtEl>
                                      </p:cBhvr>
                                    </p:animEffect>
                                    <p:set>
                                      <p:cBhvr>
                                        <p:cTn id="61" dur="1" fill="hold">
                                          <p:stCondLst>
                                            <p:cond delay="499"/>
                                          </p:stCondLst>
                                        </p:cTn>
                                        <p:tgtEl>
                                          <p:spTgt spid="9"/>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wipe(down)">
                                      <p:cBhvr>
                                        <p:cTn id="66" dur="5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10"/>
                                        </p:tgtEl>
                                      </p:cBhvr>
                                    </p:animEffect>
                                    <p:set>
                                      <p:cBhvr>
                                        <p:cTn id="71" dur="1" fill="hold">
                                          <p:stCondLst>
                                            <p:cond delay="499"/>
                                          </p:stCondLst>
                                        </p:cTn>
                                        <p:tgtEl>
                                          <p:spTgt spid="10"/>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11"/>
                                        </p:tgtEl>
                                        <p:attrNameLst>
                                          <p:attrName>style.visibility</p:attrName>
                                        </p:attrNameLst>
                                      </p:cBhvr>
                                      <p:to>
                                        <p:strVal val="visible"/>
                                      </p:to>
                                    </p:set>
                                    <p:animEffect transition="in" filter="wipe(down)">
                                      <p:cBhvr>
                                        <p:cTn id="76" dur="500"/>
                                        <p:tgtEl>
                                          <p:spTgt spid="11"/>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xit" presetSubtype="0" fill="hold" grpId="1" nodeType="clickEffect">
                                  <p:stCondLst>
                                    <p:cond delay="0"/>
                                  </p:stCondLst>
                                  <p:childTnLst>
                                    <p:animEffect transition="out" filter="fade">
                                      <p:cBhvr>
                                        <p:cTn id="80" dur="500"/>
                                        <p:tgtEl>
                                          <p:spTgt spid="11"/>
                                        </p:tgtEl>
                                      </p:cBhvr>
                                    </p:animEffect>
                                    <p:set>
                                      <p:cBhvr>
                                        <p:cTn id="81" dur="1" fill="hold">
                                          <p:stCondLst>
                                            <p:cond delay="499"/>
                                          </p:stCondLst>
                                        </p:cTn>
                                        <p:tgtEl>
                                          <p:spTgt spid="11"/>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22" presetClass="entr" presetSubtype="4" fill="hold" grpId="0" nodeType="clickEffect">
                                  <p:stCondLst>
                                    <p:cond delay="0"/>
                                  </p:stCondLst>
                                  <p:childTnLst>
                                    <p:set>
                                      <p:cBhvr>
                                        <p:cTn id="85" dur="1" fill="hold">
                                          <p:stCondLst>
                                            <p:cond delay="0"/>
                                          </p:stCondLst>
                                        </p:cTn>
                                        <p:tgtEl>
                                          <p:spTgt spid="13"/>
                                        </p:tgtEl>
                                        <p:attrNameLst>
                                          <p:attrName>style.visibility</p:attrName>
                                        </p:attrNameLst>
                                      </p:cBhvr>
                                      <p:to>
                                        <p:strVal val="visible"/>
                                      </p:to>
                                    </p:set>
                                    <p:animEffect transition="in" filter="wipe(down)">
                                      <p:cBhvr>
                                        <p:cTn id="86" dur="500"/>
                                        <p:tgtEl>
                                          <p:spTgt spid="13"/>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1" nodeType="clickEffect">
                                  <p:stCondLst>
                                    <p:cond delay="0"/>
                                  </p:stCondLst>
                                  <p:childTnLst>
                                    <p:animEffect transition="out" filter="fade">
                                      <p:cBhvr>
                                        <p:cTn id="90" dur="500"/>
                                        <p:tgtEl>
                                          <p:spTgt spid="13"/>
                                        </p:tgtEl>
                                      </p:cBhvr>
                                    </p:animEffect>
                                    <p:set>
                                      <p:cBhvr>
                                        <p:cTn id="91" dur="1" fill="hold">
                                          <p:stCondLst>
                                            <p:cond delay="499"/>
                                          </p:stCondLst>
                                        </p:cTn>
                                        <p:tgtEl>
                                          <p:spTgt spid="13"/>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22" presetClass="entr" presetSubtype="4" fill="hold" grpId="0" nodeType="clickEffect">
                                  <p:stCondLst>
                                    <p:cond delay="0"/>
                                  </p:stCondLst>
                                  <p:childTnLst>
                                    <p:set>
                                      <p:cBhvr>
                                        <p:cTn id="95" dur="1" fill="hold">
                                          <p:stCondLst>
                                            <p:cond delay="0"/>
                                          </p:stCondLst>
                                        </p:cTn>
                                        <p:tgtEl>
                                          <p:spTgt spid="12"/>
                                        </p:tgtEl>
                                        <p:attrNameLst>
                                          <p:attrName>style.visibility</p:attrName>
                                        </p:attrNameLst>
                                      </p:cBhvr>
                                      <p:to>
                                        <p:strVal val="visible"/>
                                      </p:to>
                                    </p:set>
                                    <p:animEffect transition="in" filter="wipe(down)">
                                      <p:cBhvr>
                                        <p:cTn id="96" dur="500"/>
                                        <p:tgtEl>
                                          <p:spTgt spid="12"/>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xit" presetSubtype="0" fill="hold" grpId="1" nodeType="clickEffect">
                                  <p:stCondLst>
                                    <p:cond delay="0"/>
                                  </p:stCondLst>
                                  <p:childTnLst>
                                    <p:animEffect transition="out" filter="fade">
                                      <p:cBhvr>
                                        <p:cTn id="100" dur="500"/>
                                        <p:tgtEl>
                                          <p:spTgt spid="12"/>
                                        </p:tgtEl>
                                      </p:cBhvr>
                                    </p:animEffect>
                                    <p:set>
                                      <p:cBhvr>
                                        <p:cTn id="101"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13" grpId="0" animBg="1"/>
      <p:bldP spid="13" grpId="1" animBg="1"/>
      <p:bldP spid="11" grpId="0" animBg="1"/>
      <p:bldP spid="11" grpId="1" animBg="1"/>
      <p:bldP spid="12" grpId="0" animBg="1"/>
      <p:bldP spid="12" grpId="1" animBg="1"/>
      <p:bldP spid="8" grpId="0" animBg="1"/>
      <p:bldP spid="8" grpId="1" animBg="1"/>
      <p:bldP spid="7" grpId="0" animBg="1"/>
      <p:bldP spid="7" grpId="1" animBg="1"/>
      <p:bldP spid="6" grpId="0" animBg="1"/>
      <p:bldP spid="6" grpId="1" animBg="1"/>
      <p:bldP spid="9" grpId="0" animBg="1"/>
      <p:bldP spid="9" grpId="1" animBg="1"/>
      <p:bldP spid="10" grpId="0" animBg="1"/>
      <p:bldP spid="1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5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304536733"/>
              </p:ext>
            </p:extLst>
          </p:nvPr>
        </p:nvGraphicFramePr>
        <p:xfrm>
          <a:off x="179511" y="692696"/>
          <a:ext cx="8856984" cy="6039000"/>
        </p:xfrm>
        <a:graphic>
          <a:graphicData uri="http://schemas.openxmlformats.org/drawingml/2006/table">
            <a:tbl>
              <a:tblPr firstRow="1" bandRow="1">
                <a:tableStyleId>{5C22544A-7EE6-4342-B048-85BDC9FD1C3A}</a:tableStyleId>
              </a:tblPr>
              <a:tblGrid>
                <a:gridCol w="3240361"/>
                <a:gridCol w="2664296"/>
                <a:gridCol w="2952327"/>
              </a:tblGrid>
              <a:tr h="288000">
                <a:tc>
                  <a:txBody>
                    <a:bodyPr/>
                    <a:lstStyle/>
                    <a:p>
                      <a:pPr algn="ctr"/>
                      <a:r>
                        <a:rPr lang="ru-RU" sz="1600" b="1" dirty="0" smtClean="0">
                          <a:solidFill>
                            <a:schemeClr val="tx1"/>
                          </a:solidFill>
                        </a:rPr>
                        <a:t>Мф. 22, 15-22</a:t>
                      </a:r>
                      <a:endParaRPr lang="ru-RU" sz="1600" b="1" dirty="0">
                        <a:solidFill>
                          <a:schemeClr val="tx1"/>
                        </a:solidFill>
                      </a:endParaRPr>
                    </a:p>
                  </a:txBody>
                  <a:tcPr marL="18000" marR="18000" marT="18000" marB="18000">
                    <a:solidFill>
                      <a:schemeClr val="bg2">
                        <a:lumMod val="50000"/>
                      </a:schemeClr>
                    </a:solidFill>
                  </a:tcPr>
                </a:tc>
                <a:tc>
                  <a:txBody>
                    <a:bodyPr/>
                    <a:lstStyle/>
                    <a:p>
                      <a:pPr algn="ctr"/>
                      <a:r>
                        <a:rPr lang="ru-RU" sz="1600" b="1" dirty="0" err="1" smtClean="0">
                          <a:solidFill>
                            <a:schemeClr val="tx1"/>
                          </a:solidFill>
                        </a:rPr>
                        <a:t>Мк</a:t>
                      </a:r>
                      <a:r>
                        <a:rPr lang="ru-RU" sz="1600" b="1" dirty="0" smtClean="0">
                          <a:solidFill>
                            <a:schemeClr val="tx1"/>
                          </a:solidFill>
                        </a:rPr>
                        <a:t>. 12, 13-17</a:t>
                      </a:r>
                      <a:endParaRPr lang="ru-RU" sz="1600" b="1" dirty="0">
                        <a:solidFill>
                          <a:schemeClr val="tx1"/>
                        </a:solidFill>
                      </a:endParaRPr>
                    </a:p>
                  </a:txBody>
                  <a:tcPr marL="18000" marR="18000" marT="18000" marB="18000">
                    <a:solidFill>
                      <a:schemeClr val="bg2">
                        <a:lumMod val="50000"/>
                      </a:schemeClr>
                    </a:solidFill>
                  </a:tcPr>
                </a:tc>
                <a:tc>
                  <a:txBody>
                    <a:bodyPr/>
                    <a:lstStyle/>
                    <a:p>
                      <a:pPr algn="ctr"/>
                      <a:r>
                        <a:rPr lang="ru-RU" sz="1600" b="1" dirty="0" err="1" smtClean="0">
                          <a:solidFill>
                            <a:schemeClr val="tx1"/>
                          </a:solidFill>
                        </a:rPr>
                        <a:t>Лк</a:t>
                      </a:r>
                      <a:r>
                        <a:rPr lang="ru-RU" sz="1600" b="1" dirty="0" smtClean="0">
                          <a:solidFill>
                            <a:schemeClr val="tx1"/>
                          </a:solidFill>
                        </a:rPr>
                        <a:t>. 20, 20-26</a:t>
                      </a:r>
                      <a:endParaRPr lang="ru-RU" sz="1600" b="1" dirty="0">
                        <a:solidFill>
                          <a:schemeClr val="tx1"/>
                        </a:solidFill>
                      </a:endParaRPr>
                    </a:p>
                  </a:txBody>
                  <a:tcPr marL="18000" marR="18000" marT="18000" marB="18000">
                    <a:solidFill>
                      <a:schemeClr val="bg2">
                        <a:lumMod val="50000"/>
                      </a:schemeClr>
                    </a:solidFill>
                  </a:tcPr>
                </a:tc>
              </a:tr>
              <a:tr h="370840">
                <a:tc>
                  <a:txBody>
                    <a:bodyPr/>
                    <a:lstStyle/>
                    <a:p>
                      <a:r>
                        <a:rPr lang="ru-RU" sz="1500" b="1" dirty="0" smtClean="0"/>
                        <a:t>15. Тогда фарисеи пошли и совещались, как бы уловить Его в словах. </a:t>
                      </a:r>
                    </a:p>
                    <a:p>
                      <a:r>
                        <a:rPr lang="ru-RU" sz="1500" b="1" dirty="0" smtClean="0"/>
                        <a:t>16. И </a:t>
                      </a:r>
                      <a:r>
                        <a:rPr lang="ru-RU" sz="1500" b="1" dirty="0" smtClean="0">
                          <a:solidFill>
                            <a:srgbClr val="00B050"/>
                          </a:solidFill>
                        </a:rPr>
                        <a:t>посылают к Нему учеников своих с </a:t>
                      </a:r>
                      <a:r>
                        <a:rPr lang="ru-RU" sz="1500" b="1" dirty="0" err="1" smtClean="0">
                          <a:solidFill>
                            <a:srgbClr val="00B050"/>
                          </a:solidFill>
                        </a:rPr>
                        <a:t>иродианами</a:t>
                      </a:r>
                      <a:r>
                        <a:rPr lang="ru-RU" sz="1500" b="1" dirty="0" smtClean="0"/>
                        <a:t>, говоря: Учитель! мы знаем, что Ты справедлив, и истинно пути Божию учишь, и не заботишься об угождении кому-либо, ибо не смотришь ни на какое лице; </a:t>
                      </a:r>
                    </a:p>
                    <a:p>
                      <a:r>
                        <a:rPr lang="ru-RU" sz="1500" b="1" dirty="0" smtClean="0"/>
                        <a:t>17. итак скажи нам: как Тебе кажется? позволительно ли давать подать кесарю, или нет? </a:t>
                      </a:r>
                    </a:p>
                    <a:p>
                      <a:r>
                        <a:rPr lang="ru-RU" sz="1500" b="1" dirty="0" smtClean="0"/>
                        <a:t>18. Но Иисус, видя лукавство их, сказал: что искушаете Меня, лицемеры? </a:t>
                      </a:r>
                    </a:p>
                    <a:p>
                      <a:r>
                        <a:rPr lang="ru-RU" sz="1500" b="1" dirty="0" smtClean="0"/>
                        <a:t>19. покажите Мне монету, которою платится подать. Они принесли Ему динарий. </a:t>
                      </a:r>
                    </a:p>
                    <a:p>
                      <a:r>
                        <a:rPr lang="ru-RU" sz="1500" b="1" dirty="0" smtClean="0"/>
                        <a:t>20. И говорит им: чье это изображение и надпись? </a:t>
                      </a:r>
                    </a:p>
                    <a:p>
                      <a:r>
                        <a:rPr lang="ru-RU" sz="1500" b="1" dirty="0" smtClean="0"/>
                        <a:t>21. Говорят Ему: кесаревы. Тогда говорит им: итак отдавайте кесарево кесарю, а Божие Богу. </a:t>
                      </a:r>
                    </a:p>
                    <a:p>
                      <a:r>
                        <a:rPr lang="ru-RU" sz="1500" b="1" dirty="0" smtClean="0"/>
                        <a:t>22. Услышав это, они удивились и, оставив Его, ушли. </a:t>
                      </a:r>
                      <a:endParaRPr lang="ru-RU" sz="1500" b="1" dirty="0"/>
                    </a:p>
                  </a:txBody>
                  <a:tcPr marL="18000" marR="18000" marT="18000" marB="18000">
                    <a:solidFill>
                      <a:schemeClr val="bg2">
                        <a:lumMod val="90000"/>
                      </a:schemeClr>
                    </a:solidFill>
                  </a:tcPr>
                </a:tc>
                <a:tc>
                  <a:txBody>
                    <a:bodyPr/>
                    <a:lstStyle/>
                    <a:p>
                      <a:r>
                        <a:rPr lang="ru-RU" sz="1500" b="1" dirty="0" smtClean="0"/>
                        <a:t>13. И посылают к Нему некоторых из фарисеев и </a:t>
                      </a:r>
                      <a:r>
                        <a:rPr lang="ru-RU" sz="1500" b="1" dirty="0" err="1" smtClean="0"/>
                        <a:t>иродиан</a:t>
                      </a:r>
                      <a:r>
                        <a:rPr lang="ru-RU" sz="1500" b="1" dirty="0" smtClean="0"/>
                        <a:t>, чтобы уловить Его в слове. </a:t>
                      </a:r>
                    </a:p>
                    <a:p>
                      <a:r>
                        <a:rPr lang="ru-RU" sz="1500" b="1" dirty="0" smtClean="0"/>
                        <a:t>14. Они же, придя, говорят Ему: Учитель! мы знаем, что Ты справедлив и не заботишься об угождении кому-либо, ибо не смотришь ни на какое лице, но истинно пути Божию учишь. Позволительно ли давать подать кесарю или нет? давать ли нам или не давать? </a:t>
                      </a:r>
                    </a:p>
                    <a:p>
                      <a:r>
                        <a:rPr lang="ru-RU" sz="1500" b="1" dirty="0" smtClean="0"/>
                        <a:t>15. Но Он, зная их лицемерие, сказал им: что искушаете Меня? принесите Мне динарий, чтобы Мне видеть его. </a:t>
                      </a:r>
                    </a:p>
                    <a:p>
                      <a:r>
                        <a:rPr lang="ru-RU" sz="1500" b="1" dirty="0" smtClean="0"/>
                        <a:t>16. Они принесли. Тогда говорит им: чье это изображение и надпись? Они сказали Ему: кесаревы. </a:t>
                      </a:r>
                    </a:p>
                    <a:p>
                      <a:r>
                        <a:rPr lang="ru-RU" sz="1500" b="1" dirty="0" smtClean="0"/>
                        <a:t>17. Иисус сказал им в ответ: отдавайте кесарево кесарю, а Божие Богу. И дивились Ему. </a:t>
                      </a:r>
                      <a:endParaRPr lang="ru-RU" sz="1500" b="1" dirty="0"/>
                    </a:p>
                  </a:txBody>
                  <a:tcPr marL="18000" marR="18000" marT="18000" marB="18000">
                    <a:solidFill>
                      <a:schemeClr val="bg2">
                        <a:lumMod val="90000"/>
                      </a:schemeClr>
                    </a:solidFill>
                  </a:tcPr>
                </a:tc>
                <a:tc>
                  <a:txBody>
                    <a:bodyPr/>
                    <a:lstStyle/>
                    <a:p>
                      <a:r>
                        <a:rPr lang="ru-RU" sz="1500" b="1" dirty="0" smtClean="0"/>
                        <a:t>20. И, наблюдая за Ним, подослали лукавых людей, которые, притворившись благочестивыми, уловили бы Его в каком-либо слове, чтобы предать Его начальству и власти правителя. </a:t>
                      </a:r>
                    </a:p>
                    <a:p>
                      <a:r>
                        <a:rPr lang="ru-RU" sz="1500" b="1" dirty="0" smtClean="0"/>
                        <a:t>21. И они спросили Его: Учитель! мы знаем, что Ты правдиво говоришь и учишь и не смотришь на лице, но истинно пути Божию учишь; </a:t>
                      </a:r>
                    </a:p>
                    <a:p>
                      <a:r>
                        <a:rPr lang="ru-RU" sz="1500" b="1" dirty="0" smtClean="0"/>
                        <a:t>22. позволительно ли нам давать подать кесарю, или нет? </a:t>
                      </a:r>
                    </a:p>
                    <a:p>
                      <a:r>
                        <a:rPr lang="ru-RU" sz="1500" b="1" dirty="0" smtClean="0"/>
                        <a:t>23. Он же, уразумев лукавство их, сказал им: что вы Меня искушаете? </a:t>
                      </a:r>
                    </a:p>
                    <a:p>
                      <a:r>
                        <a:rPr lang="ru-RU" sz="1500" b="1" dirty="0" smtClean="0"/>
                        <a:t>24. Покажите Мне динарий: чье на нем изображение и надпись? Они отвечали: кесаревы. </a:t>
                      </a:r>
                    </a:p>
                    <a:p>
                      <a:r>
                        <a:rPr lang="ru-RU" sz="1500" b="1" dirty="0" smtClean="0"/>
                        <a:t>25. Он сказал им: итак, отдавайте кесарево кесарю, а Божие Богу. </a:t>
                      </a:r>
                    </a:p>
                    <a:p>
                      <a:r>
                        <a:rPr lang="ru-RU" sz="1500" b="1" dirty="0" smtClean="0"/>
                        <a:t>26. И не могли уловить Его в слове перед народом, и, удивившись ответу Его, замолчали. </a:t>
                      </a:r>
                      <a:endParaRPr lang="ru-RU" sz="1500" b="1" dirty="0"/>
                    </a:p>
                  </a:txBody>
                  <a:tcPr marL="18000" marR="18000" marT="18000" marB="18000">
                    <a:solidFill>
                      <a:schemeClr val="bg2">
                        <a:lumMod val="90000"/>
                      </a:schemeClr>
                    </a:solidFill>
                  </a:tcPr>
                </a:tc>
              </a:tr>
            </a:tbl>
          </a:graphicData>
        </a:graphic>
      </p:graphicFrame>
      <p:sp>
        <p:nvSpPr>
          <p:cNvPr id="9" name="Скругленный прямоугольник 8"/>
          <p:cNvSpPr/>
          <p:nvPr/>
        </p:nvSpPr>
        <p:spPr>
          <a:xfrm>
            <a:off x="179512" y="5229200"/>
            <a:ext cx="8856984" cy="1512168"/>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a:t>
            </a:r>
            <a:r>
              <a:rPr lang="ru-RU" sz="1600" b="1" i="1" dirty="0">
                <a:solidFill>
                  <a:schemeClr val="tx1"/>
                </a:solidFill>
              </a:rPr>
              <a:t>Иоанн Златоуст: «И смотри, с какою лестью они приступают к Нему, и как хитро прикрывают свое намерение. Смотри, как ясно обнаруживается в этих словах намерение их заставить Его сказать что-нибудь такое, что могло бы оскорбить Ирода и навлечь на Спасителя подозрение в похищении власти, как на человека восстающего против закона, чтобы потом могли они подвергнуть Его наказанию, как возмутителя и похитителя верховной </a:t>
            </a:r>
            <a:r>
              <a:rPr lang="ru-RU" sz="1600" b="1" i="1" dirty="0" smtClean="0">
                <a:solidFill>
                  <a:schemeClr val="tx1"/>
                </a:solidFill>
              </a:rPr>
              <a:t>власти».</a:t>
            </a:r>
            <a:endParaRPr lang="ru-RU" sz="1600" b="1" i="1" dirty="0">
              <a:solidFill>
                <a:schemeClr val="tx1"/>
              </a:solidFill>
            </a:endParaRPr>
          </a:p>
        </p:txBody>
      </p:sp>
      <p:sp>
        <p:nvSpPr>
          <p:cNvPr id="8" name="Скругленный прямоугольник 7"/>
          <p:cNvSpPr/>
          <p:nvPr/>
        </p:nvSpPr>
        <p:spPr>
          <a:xfrm>
            <a:off x="179512" y="3789040"/>
            <a:ext cx="8856984" cy="180020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Глатков</a:t>
            </a:r>
            <a:r>
              <a:rPr lang="ru-RU" sz="1600" b="1" i="1" dirty="0" smtClean="0">
                <a:solidFill>
                  <a:schemeClr val="tx1"/>
                </a:solidFill>
              </a:rPr>
              <a:t>: </a:t>
            </a:r>
            <a:r>
              <a:rPr lang="ru-RU" sz="1600" b="1" i="1" dirty="0">
                <a:solidFill>
                  <a:schemeClr val="tx1"/>
                </a:solidFill>
              </a:rPr>
              <a:t>«Учитель! мы знаем, как Ты справедлив, и как всегда говоришь одну только правду, нисколько не опасаясь, что эта правда может быть неприятна кому-либо, хотя бы даже сильным мира сего; Ты не обращаешь внимания ни на какое лицо, если предстоит надобность обличить его в беззаконии, потому что Ты истинно учишь пути Божию. Скажи же нам, как Тебе кажется: позволительно ли нам давать подать кесарю или непозволительно? Не превращаемся ли мы через это из народа Божия в рабов языческого царя? Научи же нас, давать ли нам эту подать или же отказаться от платежа ее?»</a:t>
            </a:r>
          </a:p>
        </p:txBody>
      </p:sp>
      <p:sp>
        <p:nvSpPr>
          <p:cNvPr id="7" name="Скругленный прямоугольник 6"/>
          <p:cNvSpPr/>
          <p:nvPr/>
        </p:nvSpPr>
        <p:spPr>
          <a:xfrm>
            <a:off x="179512" y="3933056"/>
            <a:ext cx="8856984" cy="2736304"/>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Свт</a:t>
            </a:r>
            <a:r>
              <a:rPr lang="ru-RU" sz="1500" b="1" dirty="0" smtClean="0">
                <a:solidFill>
                  <a:schemeClr val="tx1"/>
                </a:solidFill>
              </a:rPr>
              <a:t>. </a:t>
            </a:r>
            <a:r>
              <a:rPr lang="ru-RU" sz="1500" b="1" dirty="0">
                <a:solidFill>
                  <a:schemeClr val="tx1"/>
                </a:solidFill>
              </a:rPr>
              <a:t>Филарет: </a:t>
            </a:r>
            <a:r>
              <a:rPr lang="ru-RU" sz="1500" b="1" i="1" dirty="0">
                <a:solidFill>
                  <a:schemeClr val="tx1"/>
                </a:solidFill>
              </a:rPr>
              <a:t>«</a:t>
            </a:r>
            <a:r>
              <a:rPr lang="ru-RU" sz="1500" b="1" i="1" dirty="0" err="1">
                <a:solidFill>
                  <a:schemeClr val="tx1"/>
                </a:solidFill>
              </a:rPr>
              <a:t>Иродиане</a:t>
            </a:r>
            <a:r>
              <a:rPr lang="ru-RU" sz="1500" b="1" i="1" dirty="0">
                <a:solidFill>
                  <a:schemeClr val="tx1"/>
                </a:solidFill>
              </a:rPr>
              <a:t> и фарисеи имели об этом противоположные мнения. </a:t>
            </a:r>
            <a:r>
              <a:rPr lang="ru-RU" sz="1500" b="1" i="1" dirty="0" err="1">
                <a:solidFill>
                  <a:schemeClr val="tx1"/>
                </a:solidFill>
              </a:rPr>
              <a:t>Иродиане</a:t>
            </a:r>
            <a:r>
              <a:rPr lang="ru-RU" sz="1500" b="1" i="1" dirty="0">
                <a:solidFill>
                  <a:schemeClr val="tx1"/>
                </a:solidFill>
              </a:rPr>
              <a:t> утверждали, что должно платить подать кесарю, и противников этого мнения почитали мятежниками. Напротив, фарисеи полагали, что Иудеи, как народ Божий, должны, в отличие от я </a:t>
            </a:r>
            <a:r>
              <a:rPr lang="ru-RU" sz="1500" b="1" i="1" dirty="0" err="1">
                <a:solidFill>
                  <a:schemeClr val="tx1"/>
                </a:solidFill>
              </a:rPr>
              <a:t>зыческих</a:t>
            </a:r>
            <a:r>
              <a:rPr lang="ru-RU" sz="1500" b="1" i="1" dirty="0">
                <a:solidFill>
                  <a:schemeClr val="tx1"/>
                </a:solidFill>
              </a:rPr>
              <a:t> народов, платить только одну дань - Богу на Его храм, и что платить подать Римскому кесарю, идолопоклоннику, - значит оскорблять истинного Бога. Как же эти люди, имеющие противоположные мнения, соединяются теперь, чтобы действовать заодно? Они отлагают на время свою вражду, чтобы общими силами сделать зло ненавистному тем и другим Учителю истины. Вот их расчет: если Он скажет, что позволительно давать подать Римскому кесарю, то фарисеи провозгласят, что Он изменил народу Божию и Богу, и таким образом опровергнут в лице Его достоинство посланника Божия и веру к Нему народа. Если же скажет: непозволительно давать подать кесарю, то </a:t>
            </a:r>
            <a:r>
              <a:rPr lang="ru-RU" sz="1500" b="1" i="1" dirty="0" err="1">
                <a:solidFill>
                  <a:schemeClr val="tx1"/>
                </a:solidFill>
              </a:rPr>
              <a:t>иродиане</a:t>
            </a:r>
            <a:r>
              <a:rPr lang="ru-RU" sz="1500" b="1" i="1" dirty="0">
                <a:solidFill>
                  <a:schemeClr val="tx1"/>
                </a:solidFill>
              </a:rPr>
              <a:t> донесут на Него римскому правителю, как на мятежника, и подвергнут Его суду </a:t>
            </a:r>
            <a:r>
              <a:rPr lang="ru-RU" sz="1500" b="1" i="1" dirty="0" smtClean="0">
                <a:solidFill>
                  <a:schemeClr val="tx1"/>
                </a:solidFill>
              </a:rPr>
              <a:t>смертному».</a:t>
            </a:r>
            <a:endParaRPr lang="ru-RU" sz="1500" b="1" i="1" dirty="0">
              <a:solidFill>
                <a:schemeClr val="tx1"/>
              </a:solidFill>
            </a:endParaRPr>
          </a:p>
        </p:txBody>
      </p:sp>
      <p:sp>
        <p:nvSpPr>
          <p:cNvPr id="4" name="Скругленный прямоугольник 3"/>
          <p:cNvSpPr/>
          <p:nvPr/>
        </p:nvSpPr>
        <p:spPr>
          <a:xfrm>
            <a:off x="1763688" y="116632"/>
            <a:ext cx="5832648" cy="432048"/>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Три </a:t>
            </a:r>
            <a:r>
              <a:rPr lang="ru-RU" sz="2400" b="1" dirty="0" err="1">
                <a:solidFill>
                  <a:schemeClr val="tx1"/>
                </a:solidFill>
              </a:rPr>
              <a:t>искусительных</a:t>
            </a:r>
            <a:r>
              <a:rPr lang="ru-RU" sz="2400" b="1" dirty="0">
                <a:solidFill>
                  <a:schemeClr val="tx1"/>
                </a:solidFill>
              </a:rPr>
              <a:t> вопроса Христу </a:t>
            </a:r>
            <a:endParaRPr lang="ru-RU" sz="2400" dirty="0">
              <a:solidFill>
                <a:schemeClr val="tx1"/>
              </a:solidFill>
            </a:endParaRPr>
          </a:p>
        </p:txBody>
      </p:sp>
      <p:sp>
        <p:nvSpPr>
          <p:cNvPr id="6" name="Скругленный прямоугольник 5"/>
          <p:cNvSpPr/>
          <p:nvPr/>
        </p:nvSpPr>
        <p:spPr>
          <a:xfrm>
            <a:off x="1774545" y="188640"/>
            <a:ext cx="5832648" cy="360040"/>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Вопрос о подати кесарю</a:t>
            </a:r>
            <a:endParaRPr lang="ru-RU" sz="2400" b="1" dirty="0">
              <a:solidFill>
                <a:schemeClr val="tx1"/>
              </a:solidFill>
            </a:endParaRPr>
          </a:p>
        </p:txBody>
      </p:sp>
      <p:sp>
        <p:nvSpPr>
          <p:cNvPr id="10" name="Скругленный прямоугольник 9"/>
          <p:cNvSpPr/>
          <p:nvPr/>
        </p:nvSpPr>
        <p:spPr>
          <a:xfrm>
            <a:off x="179512" y="3212976"/>
            <a:ext cx="8856984" cy="1224136"/>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«Иисус </a:t>
            </a:r>
            <a:r>
              <a:rPr lang="ru-RU" sz="1600" b="1" i="1" dirty="0">
                <a:solidFill>
                  <a:schemeClr val="tx1"/>
                </a:solidFill>
              </a:rPr>
              <a:t>на основании изображения кесаря на монете вразумляет их: что носит на себе изображение кесаря и что, значит, принадлежит ему, то кесарю и надо отдавать. Вообще это означает следующее: во внешних делах, касающихся телесной жизни, должно подчиняться царям, а во внутренних, духовных - </a:t>
            </a:r>
            <a:r>
              <a:rPr lang="ru-RU" sz="1600" b="1" i="1" dirty="0" smtClean="0">
                <a:solidFill>
                  <a:schemeClr val="tx1"/>
                </a:solidFill>
              </a:rPr>
              <a:t>Богу».</a:t>
            </a:r>
            <a:endParaRPr lang="ru-RU" sz="1600" b="1" i="1" dirty="0">
              <a:solidFill>
                <a:schemeClr val="tx1"/>
              </a:solidFill>
            </a:endParaRPr>
          </a:p>
        </p:txBody>
      </p:sp>
    </p:spTree>
    <p:extLst>
      <p:ext uri="{BB962C8B-B14F-4D97-AF65-F5344CB8AC3E}">
        <p14:creationId xmlns:p14="http://schemas.microsoft.com/office/powerpoint/2010/main" val="167640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par>
                                <p:cTn id="17" presetID="22" presetClass="entr" presetSubtype="4"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7"/>
                                        </p:tgtEl>
                                      </p:cBhvr>
                                    </p:animEffect>
                                    <p:set>
                                      <p:cBhvr>
                                        <p:cTn id="29" dur="1" fill="hold">
                                          <p:stCondLst>
                                            <p:cond delay="499"/>
                                          </p:stCondLst>
                                        </p:cTn>
                                        <p:tgtEl>
                                          <p:spTgt spid="7"/>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down)">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8"/>
                                        </p:tgtEl>
                                      </p:cBhvr>
                                    </p:animEffect>
                                    <p:set>
                                      <p:cBhvr>
                                        <p:cTn id="39" dur="1" fill="hold">
                                          <p:stCondLst>
                                            <p:cond delay="499"/>
                                          </p:stCondLst>
                                        </p:cTn>
                                        <p:tgtEl>
                                          <p:spTgt spid="8"/>
                                        </p:tgtEl>
                                        <p:attrNameLst>
                                          <p:attrName>style.visibility</p:attrName>
                                        </p:attrNameLst>
                                      </p:cBhvr>
                                      <p:to>
                                        <p:strVal val="hidden"/>
                                      </p:to>
                                    </p:set>
                                  </p:childTnLst>
                                </p:cTn>
                              </p:par>
                            </p:childTnLst>
                          </p:cTn>
                        </p:par>
                        <p:par>
                          <p:cTn id="40" fill="hold">
                            <p:stCondLst>
                              <p:cond delay="500"/>
                            </p:stCondLst>
                            <p:childTnLst>
                              <p:par>
                                <p:cTn id="41" presetID="22" presetClass="entr" presetSubtype="4" fill="hold" grpId="0" nodeType="after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down)">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9"/>
                                        </p:tgtEl>
                                      </p:cBhvr>
                                    </p:animEffect>
                                    <p:set>
                                      <p:cBhvr>
                                        <p:cTn id="48" dur="1" fill="hold">
                                          <p:stCondLst>
                                            <p:cond delay="499"/>
                                          </p:stCondLst>
                                        </p:cTn>
                                        <p:tgtEl>
                                          <p:spTgt spid="9"/>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wipe(down)">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10"/>
                                        </p:tgtEl>
                                      </p:cBhvr>
                                    </p:animEffect>
                                    <p:set>
                                      <p:cBhvr>
                                        <p:cTn id="58"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7" grpId="0" animBg="1"/>
      <p:bldP spid="7" grpId="1" animBg="1"/>
      <p:bldP spid="4" grpId="0" animBg="1"/>
      <p:bldP spid="4" grpId="1" animBg="1"/>
      <p:bldP spid="6" grpId="0" animBg="1"/>
      <p:bldP spid="10" grpId="0" animBg="1"/>
      <p:bldP spid="1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901374626"/>
              </p:ext>
            </p:extLst>
          </p:nvPr>
        </p:nvGraphicFramePr>
        <p:xfrm>
          <a:off x="179511" y="836864"/>
          <a:ext cx="8784978" cy="5688480"/>
        </p:xfrm>
        <a:graphic>
          <a:graphicData uri="http://schemas.openxmlformats.org/drawingml/2006/table">
            <a:tbl>
              <a:tblPr firstRow="1" bandRow="1">
                <a:tableStyleId>{21E4AEA4-8DFA-4A89-87EB-49C32662AFE0}</a:tableStyleId>
              </a:tblPr>
              <a:tblGrid>
                <a:gridCol w="2736305"/>
                <a:gridCol w="3096344"/>
                <a:gridCol w="2952329"/>
              </a:tblGrid>
              <a:tr h="288000">
                <a:tc>
                  <a:txBody>
                    <a:bodyPr/>
                    <a:lstStyle/>
                    <a:p>
                      <a:pPr algn="ctr"/>
                      <a:r>
                        <a:rPr lang="ru-RU" sz="1600" b="1" dirty="0" smtClean="0">
                          <a:solidFill>
                            <a:schemeClr val="tx1"/>
                          </a:solidFill>
                        </a:rPr>
                        <a:t>Мф. 22, 23-33</a:t>
                      </a:r>
                      <a:endParaRPr lang="ru-RU" sz="1600" b="1" dirty="0">
                        <a:solidFill>
                          <a:schemeClr val="tx1"/>
                        </a:solidFill>
                      </a:endParaRPr>
                    </a:p>
                  </a:txBody>
                  <a:tcPr marL="18000" marR="36000" marT="18000" marB="18000"/>
                </a:tc>
                <a:tc>
                  <a:txBody>
                    <a:bodyPr/>
                    <a:lstStyle/>
                    <a:p>
                      <a:pPr algn="ctr"/>
                      <a:r>
                        <a:rPr lang="ru-RU" sz="1600" b="1" dirty="0" err="1" smtClean="0">
                          <a:solidFill>
                            <a:schemeClr val="tx1"/>
                          </a:solidFill>
                        </a:rPr>
                        <a:t>Мк</a:t>
                      </a:r>
                      <a:r>
                        <a:rPr lang="ru-RU" sz="1600" b="1" dirty="0" smtClean="0">
                          <a:solidFill>
                            <a:schemeClr val="tx1"/>
                          </a:solidFill>
                        </a:rPr>
                        <a:t>. 12, 18-27</a:t>
                      </a:r>
                      <a:endParaRPr lang="ru-RU" sz="1600" b="1" dirty="0">
                        <a:solidFill>
                          <a:schemeClr val="tx1"/>
                        </a:solidFill>
                      </a:endParaRPr>
                    </a:p>
                  </a:txBody>
                  <a:tcPr marL="18000" marR="36000" marT="18000" marB="18000"/>
                </a:tc>
                <a:tc>
                  <a:txBody>
                    <a:bodyPr/>
                    <a:lstStyle/>
                    <a:p>
                      <a:pPr algn="ctr"/>
                      <a:r>
                        <a:rPr lang="ru-RU" sz="1600" b="1" dirty="0" err="1" smtClean="0">
                          <a:solidFill>
                            <a:schemeClr val="tx1"/>
                          </a:solidFill>
                        </a:rPr>
                        <a:t>Лк</a:t>
                      </a:r>
                      <a:r>
                        <a:rPr lang="ru-RU" sz="1600" b="1" dirty="0" smtClean="0">
                          <a:solidFill>
                            <a:schemeClr val="tx1"/>
                          </a:solidFill>
                        </a:rPr>
                        <a:t>. 20, 27- 38</a:t>
                      </a:r>
                      <a:endParaRPr lang="ru-RU" sz="1600" b="1" dirty="0">
                        <a:solidFill>
                          <a:schemeClr val="tx1"/>
                        </a:solidFill>
                      </a:endParaRPr>
                    </a:p>
                  </a:txBody>
                  <a:tcPr marL="18000" marR="36000" marT="18000" marB="18000"/>
                </a:tc>
              </a:tr>
              <a:tr h="370840">
                <a:tc>
                  <a:txBody>
                    <a:bodyPr/>
                    <a:lstStyle/>
                    <a:p>
                      <a:r>
                        <a:rPr lang="ru-RU" sz="1600" b="1" dirty="0" smtClean="0">
                          <a:solidFill>
                            <a:schemeClr val="tx1"/>
                          </a:solidFill>
                        </a:rPr>
                        <a:t>23. В тот день приступили к Нему саддукеи, которые говорят, что нет воскресения, и спросили Его: </a:t>
                      </a:r>
                    </a:p>
                    <a:p>
                      <a:r>
                        <a:rPr lang="ru-RU" sz="1600" b="1" dirty="0" smtClean="0">
                          <a:solidFill>
                            <a:schemeClr val="tx1"/>
                          </a:solidFill>
                        </a:rPr>
                        <a:t>24. Учитель! Моисей сказал: если кто умрет, не имея детей, то брат его пусть возьмет за себя жену его и восстановит семя брату своему; </a:t>
                      </a:r>
                    </a:p>
                    <a:p>
                      <a:r>
                        <a:rPr lang="ru-RU" sz="1600" b="1" dirty="0" smtClean="0">
                          <a:solidFill>
                            <a:schemeClr val="tx1"/>
                          </a:solidFill>
                        </a:rPr>
                        <a:t>25. было у нас семь братьев; первый, женившись, умер и, не имея детей, оставил жену свою брату своему; </a:t>
                      </a:r>
                    </a:p>
                    <a:p>
                      <a:r>
                        <a:rPr lang="ru-RU" sz="1600" b="1" dirty="0" smtClean="0">
                          <a:solidFill>
                            <a:schemeClr val="tx1"/>
                          </a:solidFill>
                        </a:rPr>
                        <a:t>26. подобно и второй, и третий, даже до седьмого; </a:t>
                      </a:r>
                    </a:p>
                    <a:p>
                      <a:r>
                        <a:rPr lang="ru-RU" sz="1600" b="1" dirty="0" smtClean="0">
                          <a:solidFill>
                            <a:schemeClr val="tx1"/>
                          </a:solidFill>
                        </a:rPr>
                        <a:t>27. после же всех умерла и жена; </a:t>
                      </a:r>
                    </a:p>
                    <a:p>
                      <a:r>
                        <a:rPr lang="ru-RU" sz="1600" b="1" dirty="0" smtClean="0">
                          <a:solidFill>
                            <a:schemeClr val="tx1"/>
                          </a:solidFill>
                        </a:rPr>
                        <a:t>28. итак, в воскресении, которого из семи будет она женою? ибо все имели ее. </a:t>
                      </a:r>
                    </a:p>
                  </a:txBody>
                  <a:tcPr marL="18000" marR="36000" marT="18000" marB="18000"/>
                </a:tc>
                <a:tc>
                  <a:txBody>
                    <a:bodyPr/>
                    <a:lstStyle/>
                    <a:p>
                      <a:r>
                        <a:rPr lang="ru-RU" sz="1600" b="1" dirty="0" smtClean="0">
                          <a:solidFill>
                            <a:schemeClr val="tx1"/>
                          </a:solidFill>
                        </a:rPr>
                        <a:t>18. Потом пришли к Нему саддукеи, которые говорят, что нет воскресения, и спросили Его, говоря: </a:t>
                      </a:r>
                    </a:p>
                    <a:p>
                      <a:r>
                        <a:rPr lang="ru-RU" sz="1600" b="1" dirty="0" smtClean="0">
                          <a:solidFill>
                            <a:schemeClr val="tx1"/>
                          </a:solidFill>
                        </a:rPr>
                        <a:t>19. Учитель! Моисей написал нам: если у кого умрет брат и оставит жену, а детей не оставит, то брат его пусть возьмет жену его и восстановит семя брату своему. </a:t>
                      </a:r>
                    </a:p>
                    <a:p>
                      <a:r>
                        <a:rPr lang="ru-RU" sz="1600" b="1" dirty="0" smtClean="0">
                          <a:solidFill>
                            <a:schemeClr val="tx1"/>
                          </a:solidFill>
                        </a:rPr>
                        <a:t>20. Было семь братьев: первый взял жену и, умирая, не оставил детей. </a:t>
                      </a:r>
                    </a:p>
                    <a:p>
                      <a:r>
                        <a:rPr lang="ru-RU" sz="1600" b="1" dirty="0" smtClean="0">
                          <a:solidFill>
                            <a:schemeClr val="tx1"/>
                          </a:solidFill>
                        </a:rPr>
                        <a:t>21. Взял ее второй и умер, и он не оставил детей; также и третий. </a:t>
                      </a:r>
                    </a:p>
                    <a:p>
                      <a:r>
                        <a:rPr lang="ru-RU" sz="1600" b="1" dirty="0" smtClean="0">
                          <a:solidFill>
                            <a:schemeClr val="tx1"/>
                          </a:solidFill>
                        </a:rPr>
                        <a:t>22. Брали ее за себя семеро и не оставили детей. После всех умерла и жена. </a:t>
                      </a:r>
                    </a:p>
                    <a:p>
                      <a:r>
                        <a:rPr lang="ru-RU" sz="1600" b="1" dirty="0" smtClean="0">
                          <a:solidFill>
                            <a:schemeClr val="tx1"/>
                          </a:solidFill>
                        </a:rPr>
                        <a:t>23. Итак, в воскресении, когда воскреснут, которого из них будет она женою? Ибо семеро имели ее женою? </a:t>
                      </a:r>
                    </a:p>
                  </a:txBody>
                  <a:tcPr marL="18000" marR="36000" marT="18000" marB="18000"/>
                </a:tc>
                <a:tc>
                  <a:txBody>
                    <a:bodyPr/>
                    <a:lstStyle/>
                    <a:p>
                      <a:r>
                        <a:rPr lang="ru-RU" sz="1600" b="1" dirty="0" smtClean="0">
                          <a:solidFill>
                            <a:schemeClr val="tx1"/>
                          </a:solidFill>
                        </a:rPr>
                        <a:t>27. Тогда пришли некоторые из саддукеев, отвергающих воскресение, и спросили Его: </a:t>
                      </a:r>
                    </a:p>
                    <a:p>
                      <a:r>
                        <a:rPr lang="ru-RU" sz="1600" b="1" dirty="0" smtClean="0">
                          <a:solidFill>
                            <a:schemeClr val="tx1"/>
                          </a:solidFill>
                        </a:rPr>
                        <a:t>28. Учитель! Моисей написал нам, что если у кого умрет брат, имевший жену, и умрет бездетным, то брат его должен взять его жену и восставить семя брату своему. </a:t>
                      </a:r>
                    </a:p>
                    <a:p>
                      <a:r>
                        <a:rPr lang="ru-RU" sz="1600" b="1" dirty="0" smtClean="0">
                          <a:solidFill>
                            <a:schemeClr val="tx1"/>
                          </a:solidFill>
                        </a:rPr>
                        <a:t>29. Было семь братьев, первый, взяв жену, умер бездетным; </a:t>
                      </a:r>
                    </a:p>
                    <a:p>
                      <a:r>
                        <a:rPr lang="ru-RU" sz="1600" b="1" dirty="0" smtClean="0">
                          <a:solidFill>
                            <a:schemeClr val="tx1"/>
                          </a:solidFill>
                        </a:rPr>
                        <a:t>30. взял ту жену второй, и тот умер бездетным; </a:t>
                      </a:r>
                    </a:p>
                    <a:p>
                      <a:r>
                        <a:rPr lang="ru-RU" sz="1600" b="1" dirty="0" smtClean="0">
                          <a:solidFill>
                            <a:schemeClr val="tx1"/>
                          </a:solidFill>
                        </a:rPr>
                        <a:t>31. взял ее третий; также и все семеро, и умерли, не оставив детей; </a:t>
                      </a:r>
                    </a:p>
                    <a:p>
                      <a:r>
                        <a:rPr lang="ru-RU" sz="1600" b="1" dirty="0" smtClean="0">
                          <a:solidFill>
                            <a:schemeClr val="tx1"/>
                          </a:solidFill>
                        </a:rPr>
                        <a:t>32. после всех умерла и жена; </a:t>
                      </a:r>
                    </a:p>
                    <a:p>
                      <a:r>
                        <a:rPr lang="ru-RU" sz="1600" b="1" dirty="0" smtClean="0">
                          <a:solidFill>
                            <a:schemeClr val="tx1"/>
                          </a:solidFill>
                        </a:rPr>
                        <a:t>33. итак, в воскресение которого из них будет она женою, ибо семеро имели ее женою? </a:t>
                      </a:r>
                    </a:p>
                  </a:txBody>
                  <a:tcPr marL="18000" marR="36000" marT="18000" marB="18000"/>
                </a:tc>
              </a:tr>
            </a:tbl>
          </a:graphicData>
        </a:graphic>
      </p:graphicFrame>
      <p:sp>
        <p:nvSpPr>
          <p:cNvPr id="6" name="Скругленный прямоугольник 5"/>
          <p:cNvSpPr/>
          <p:nvPr/>
        </p:nvSpPr>
        <p:spPr>
          <a:xfrm>
            <a:off x="179512" y="5301208"/>
            <a:ext cx="8784976" cy="1296144"/>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smtClean="0">
                <a:solidFill>
                  <a:schemeClr val="tx1"/>
                </a:solidFill>
              </a:rPr>
              <a:t>«Весь </a:t>
            </a:r>
            <a:r>
              <a:rPr lang="ru-RU" sz="1600" b="1" i="1" dirty="0">
                <a:solidFill>
                  <a:schemeClr val="tx1"/>
                </a:solidFill>
              </a:rPr>
              <a:t>их </a:t>
            </a:r>
            <a:r>
              <a:rPr lang="ru-RU" sz="1600" b="1" i="1" dirty="0" smtClean="0">
                <a:solidFill>
                  <a:schemeClr val="tx1"/>
                </a:solidFill>
              </a:rPr>
              <a:t>рассказ, </a:t>
            </a:r>
            <a:r>
              <a:rPr lang="ru-RU" sz="1600" b="1" i="1" dirty="0">
                <a:solidFill>
                  <a:schemeClr val="tx1"/>
                </a:solidFill>
              </a:rPr>
              <a:t>по мнению моему, был вымышлен. Действительно, третий не взял бы ее за себя, видя, что уже два ее мужа умерли; а если бы взял ее за себя третий, то не взял бы четвертый и пятый; если же бы и эти согласились, то верно уже не решились бы на это шестой и седьмой, но отвратились бы от нее, опасаясь той же участи, так как к таковым опасениям склонны были </a:t>
            </a:r>
            <a:r>
              <a:rPr lang="ru-RU" sz="1600" b="1" i="1" dirty="0" smtClean="0">
                <a:solidFill>
                  <a:schemeClr val="tx1"/>
                </a:solidFill>
              </a:rPr>
              <a:t>иудеи».</a:t>
            </a:r>
            <a:endParaRPr lang="ru-RU" sz="1600" b="1" i="1" dirty="0">
              <a:solidFill>
                <a:schemeClr val="tx1"/>
              </a:solidFill>
            </a:endParaRPr>
          </a:p>
        </p:txBody>
      </p:sp>
      <p:sp>
        <p:nvSpPr>
          <p:cNvPr id="4" name="Скругленный прямоугольник 3"/>
          <p:cNvSpPr/>
          <p:nvPr/>
        </p:nvSpPr>
        <p:spPr>
          <a:xfrm>
            <a:off x="1547664" y="188640"/>
            <a:ext cx="5904656" cy="36004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ru-RU" sz="2400" b="1" dirty="0" smtClean="0">
                <a:solidFill>
                  <a:schemeClr val="tx1"/>
                </a:solidFill>
              </a:rPr>
              <a:t>Вопрос саддукеев о воскресении мертвых</a:t>
            </a:r>
            <a:endParaRPr lang="ru-RU" sz="2400" b="1" dirty="0">
              <a:solidFill>
                <a:schemeClr val="tx1"/>
              </a:solidFill>
            </a:endParaRPr>
          </a:p>
        </p:txBody>
      </p:sp>
    </p:spTree>
    <p:extLst>
      <p:ext uri="{BB962C8B-B14F-4D97-AF65-F5344CB8AC3E}">
        <p14:creationId xmlns:p14="http://schemas.microsoft.com/office/powerpoint/2010/main" val="234137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accent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994813045"/>
              </p:ext>
            </p:extLst>
          </p:nvPr>
        </p:nvGraphicFramePr>
        <p:xfrm>
          <a:off x="251520" y="980728"/>
          <a:ext cx="8640960" cy="4461120"/>
        </p:xfrm>
        <a:graphic>
          <a:graphicData uri="http://schemas.openxmlformats.org/drawingml/2006/table">
            <a:tbl>
              <a:tblPr firstRow="1" bandRow="1">
                <a:tableStyleId>{21E4AEA4-8DFA-4A89-87EB-49C32662AFE0}</a:tableStyleId>
              </a:tblPr>
              <a:tblGrid>
                <a:gridCol w="2448272"/>
                <a:gridCol w="3024336"/>
                <a:gridCol w="3168352"/>
              </a:tblGrid>
              <a:tr h="252000">
                <a:tc>
                  <a:txBody>
                    <a:bodyPr/>
                    <a:lstStyle/>
                    <a:p>
                      <a:pPr algn="ctr"/>
                      <a:r>
                        <a:rPr lang="ru-RU" sz="1600" b="1" dirty="0" smtClean="0">
                          <a:solidFill>
                            <a:schemeClr val="tx1"/>
                          </a:solidFill>
                        </a:rPr>
                        <a:t>Мф. 22, 23-33</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12, 18-27</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Лк</a:t>
                      </a:r>
                      <a:r>
                        <a:rPr lang="ru-RU" sz="1600" b="1" dirty="0" smtClean="0">
                          <a:solidFill>
                            <a:schemeClr val="tx1"/>
                          </a:solidFill>
                        </a:rPr>
                        <a:t>. 20, 27- 38</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29. Иисус сказал им в ответ: заблуждаетесь, не зная Писаний, ни силы Божией, </a:t>
                      </a:r>
                    </a:p>
                    <a:p>
                      <a:r>
                        <a:rPr lang="ru-RU" sz="1600" b="1" dirty="0" smtClean="0">
                          <a:solidFill>
                            <a:schemeClr val="tx1"/>
                          </a:solidFill>
                        </a:rPr>
                        <a:t>30. ибо в воскресении ни женятся, ни выходят замуж, но пребывают, как Ангелы Божии на небесах. </a:t>
                      </a:r>
                    </a:p>
                    <a:p>
                      <a:r>
                        <a:rPr lang="ru-RU" sz="1600" b="1" dirty="0" smtClean="0">
                          <a:solidFill>
                            <a:schemeClr val="tx1"/>
                          </a:solidFill>
                        </a:rPr>
                        <a:t>31. А о воскресении мертвых не читали ли вы реченного вам Богом: </a:t>
                      </a:r>
                    </a:p>
                    <a:p>
                      <a:r>
                        <a:rPr lang="ru-RU" sz="1600" b="1" dirty="0" smtClean="0">
                          <a:solidFill>
                            <a:schemeClr val="tx1"/>
                          </a:solidFill>
                        </a:rPr>
                        <a:t>32. Я Бог Авраама, и Бог Исаака, и Бог Иакова? Бог не есть Бог мертвых, но живых. </a:t>
                      </a:r>
                    </a:p>
                    <a:p>
                      <a:r>
                        <a:rPr lang="ru-RU" sz="1600" b="1" dirty="0" smtClean="0">
                          <a:solidFill>
                            <a:schemeClr val="tx1"/>
                          </a:solidFill>
                        </a:rPr>
                        <a:t>33. И, слыша, народ дивился учению Его.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24. Иисус сказал им в ответ: этим ли приводитесь вы в заблуждение, не зная Писаний, ни силы Божией? </a:t>
                      </a:r>
                    </a:p>
                    <a:p>
                      <a:r>
                        <a:rPr lang="ru-RU" sz="1600" b="1" dirty="0" smtClean="0">
                          <a:solidFill>
                            <a:schemeClr val="tx1"/>
                          </a:solidFill>
                        </a:rPr>
                        <a:t>25. Ибо, когда из мертвых воскреснут, тогда не будут ни жениться, ни замуж выходить, но будут, как Ангелы на небесах. </a:t>
                      </a:r>
                    </a:p>
                    <a:p>
                      <a:r>
                        <a:rPr lang="ru-RU" sz="1600" b="1" dirty="0" smtClean="0">
                          <a:solidFill>
                            <a:schemeClr val="tx1"/>
                          </a:solidFill>
                        </a:rPr>
                        <a:t>26. А о мертвых, что они воскреснут, разве не читали вы в книге Моисея, как Бог при купине сказал ему: Я Бог Авраама, и Бог Исаака, и Бог Иакова? </a:t>
                      </a:r>
                    </a:p>
                    <a:p>
                      <a:r>
                        <a:rPr lang="ru-RU" sz="1600" b="1" dirty="0" smtClean="0">
                          <a:solidFill>
                            <a:schemeClr val="tx1"/>
                          </a:solidFill>
                        </a:rPr>
                        <a:t>27. Бог не есть Бог мертвых, но Бог живых. Итак, вы весьма заблуждаетесь.</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34. Иисус сказал им в ответ: чада века сего женятся и выходят замуж; </a:t>
                      </a:r>
                    </a:p>
                    <a:p>
                      <a:r>
                        <a:rPr lang="ru-RU" sz="1600" b="1" dirty="0" smtClean="0">
                          <a:solidFill>
                            <a:schemeClr val="tx1"/>
                          </a:solidFill>
                        </a:rPr>
                        <a:t>35. а сподобившиеся достигнуть того века и воскресения из мертвых ни женятся, ни замуж не выходят, </a:t>
                      </a:r>
                    </a:p>
                    <a:p>
                      <a:r>
                        <a:rPr lang="ru-RU" sz="1600" b="1" dirty="0" smtClean="0">
                          <a:solidFill>
                            <a:schemeClr val="tx1"/>
                          </a:solidFill>
                        </a:rPr>
                        <a:t>36. и умереть уже не могут, ибо они равны Ангелам и суть сыны Божии, будучи сынами воскресения. </a:t>
                      </a:r>
                    </a:p>
                    <a:p>
                      <a:r>
                        <a:rPr lang="ru-RU" sz="1600" b="1" dirty="0" smtClean="0">
                          <a:solidFill>
                            <a:schemeClr val="tx1"/>
                          </a:solidFill>
                        </a:rPr>
                        <a:t>37. А что мертвые воскреснут, и Моисей показал при купине, когда назвал Господа Богом Авраама и Богом Исаака и Богом Иакова. </a:t>
                      </a:r>
                    </a:p>
                    <a:p>
                      <a:r>
                        <a:rPr lang="ru-RU" sz="1600" b="1" dirty="0" smtClean="0">
                          <a:solidFill>
                            <a:schemeClr val="tx1"/>
                          </a:solidFill>
                        </a:rPr>
                        <a:t>38. Бог же не есть Бог мертвых, но живых, ибо у Него все живы. </a:t>
                      </a:r>
                    </a:p>
                  </a:txBody>
                  <a:tcPr marL="18000" marR="18000" marT="18000" marB="18000"/>
                </a:tc>
              </a:tr>
            </a:tbl>
          </a:graphicData>
        </a:graphic>
      </p:graphicFrame>
      <p:sp>
        <p:nvSpPr>
          <p:cNvPr id="4" name="Скругленный прямоугольник 3"/>
          <p:cNvSpPr/>
          <p:nvPr/>
        </p:nvSpPr>
        <p:spPr>
          <a:xfrm>
            <a:off x="539552" y="260648"/>
            <a:ext cx="8064896" cy="432048"/>
          </a:xfrm>
          <a:prstGeom prst="roundRect">
            <a:avLst/>
          </a:prstGeom>
        </p:spPr>
        <p:style>
          <a:lnRef idx="0">
            <a:schemeClr val="accent2"/>
          </a:lnRef>
          <a:fillRef idx="3">
            <a:schemeClr val="accent2"/>
          </a:fillRef>
          <a:effectRef idx="3">
            <a:schemeClr val="accent2"/>
          </a:effectRef>
          <a:fontRef idx="minor">
            <a:schemeClr val="lt1"/>
          </a:fontRef>
        </p:style>
        <p:txBody>
          <a:bodyPr lIns="0" rIns="0" rtlCol="0" anchor="ctr"/>
          <a:lstStyle/>
          <a:p>
            <a:r>
              <a:rPr lang="ru-RU" sz="2400" b="1" dirty="0" smtClean="0">
                <a:solidFill>
                  <a:schemeClr val="tx1"/>
                </a:solidFill>
              </a:rPr>
              <a:t>Ответ </a:t>
            </a:r>
            <a:r>
              <a:rPr lang="ru-RU" sz="2400" b="1" dirty="0">
                <a:solidFill>
                  <a:schemeClr val="tx1"/>
                </a:solidFill>
              </a:rPr>
              <a:t>Христа Спасителя </a:t>
            </a:r>
            <a:r>
              <a:rPr lang="ru-RU" sz="2400" b="1" dirty="0" smtClean="0">
                <a:solidFill>
                  <a:schemeClr val="tx1"/>
                </a:solidFill>
              </a:rPr>
              <a:t>саддукеям о Воскресении мертвых</a:t>
            </a:r>
            <a:endParaRPr lang="ru-RU" sz="2400" b="1" dirty="0">
              <a:solidFill>
                <a:schemeClr val="tx1"/>
              </a:solidFill>
            </a:endParaRPr>
          </a:p>
        </p:txBody>
      </p:sp>
      <p:sp>
        <p:nvSpPr>
          <p:cNvPr id="6" name="Скругленный прямоугольник 5"/>
          <p:cNvSpPr/>
          <p:nvPr/>
        </p:nvSpPr>
        <p:spPr>
          <a:xfrm>
            <a:off x="251520" y="3356992"/>
            <a:ext cx="8640960" cy="864096"/>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«Заблуждаетесь, не зная пророческих Писаний, которые учат не о таком воскресении, какое вы предполагаете. Заблуждаетесь также, не зная силы Божией, которая может воскресить мертвых без прежних свойств и </a:t>
            </a:r>
            <a:r>
              <a:rPr lang="ru-RU" sz="1600" b="1" i="1" dirty="0" smtClean="0">
                <a:solidFill>
                  <a:schemeClr val="tx1"/>
                </a:solidFill>
              </a:rPr>
              <a:t>страстей».</a:t>
            </a:r>
            <a:endParaRPr lang="ru-RU" sz="1600" b="1" i="1" dirty="0">
              <a:solidFill>
                <a:schemeClr val="tx1"/>
              </a:solidFill>
            </a:endParaRPr>
          </a:p>
        </p:txBody>
      </p:sp>
      <p:sp>
        <p:nvSpPr>
          <p:cNvPr id="7" name="Скругленный прямоугольник 6"/>
          <p:cNvSpPr/>
          <p:nvPr/>
        </p:nvSpPr>
        <p:spPr>
          <a:xfrm>
            <a:off x="251520" y="4941168"/>
            <a:ext cx="8640960" cy="864096"/>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«Бог не есть Бог не существующих, нет, Он - Бог живущих, продолжающих свое бытие. Он не сказал: «Я был», но говорит: «Я </a:t>
            </a:r>
            <a:r>
              <a:rPr lang="ru-RU" sz="1600" b="1" i="1" dirty="0" err="1">
                <a:solidFill>
                  <a:schemeClr val="tx1"/>
                </a:solidFill>
              </a:rPr>
              <a:t>есмь</a:t>
            </a:r>
            <a:r>
              <a:rPr lang="ru-RU" sz="1600" b="1" i="1" dirty="0">
                <a:solidFill>
                  <a:schemeClr val="tx1"/>
                </a:solidFill>
              </a:rPr>
              <a:t>»; хотя праотцы и умерли, но продолжают жить в надежде </a:t>
            </a:r>
            <a:r>
              <a:rPr lang="ru-RU" sz="1600" b="1" i="1" dirty="0" smtClean="0">
                <a:solidFill>
                  <a:schemeClr val="tx1"/>
                </a:solidFill>
              </a:rPr>
              <a:t>воскресения».</a:t>
            </a:r>
            <a:endParaRPr lang="ru-RU" sz="1600" b="1" i="1" dirty="0">
              <a:solidFill>
                <a:schemeClr val="tx1"/>
              </a:solidFill>
            </a:endParaRPr>
          </a:p>
        </p:txBody>
      </p:sp>
    </p:spTree>
    <p:extLst>
      <p:ext uri="{BB962C8B-B14F-4D97-AF65-F5344CB8AC3E}">
        <p14:creationId xmlns:p14="http://schemas.microsoft.com/office/powerpoint/2010/main" val="425381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54646998"/>
              </p:ext>
            </p:extLst>
          </p:nvPr>
        </p:nvGraphicFramePr>
        <p:xfrm>
          <a:off x="323528" y="980728"/>
          <a:ext cx="8496944" cy="4992960"/>
        </p:xfrm>
        <a:graphic>
          <a:graphicData uri="http://schemas.openxmlformats.org/drawingml/2006/table">
            <a:tbl>
              <a:tblPr firstRow="1" bandRow="1">
                <a:tableStyleId>{F5AB1C69-6EDB-4FF4-983F-18BD219EF322}</a:tableStyleId>
              </a:tblPr>
              <a:tblGrid>
                <a:gridCol w="3168352"/>
                <a:gridCol w="5328592"/>
              </a:tblGrid>
              <a:tr h="324000">
                <a:tc>
                  <a:txBody>
                    <a:bodyPr/>
                    <a:lstStyle/>
                    <a:p>
                      <a:pPr algn="ctr"/>
                      <a:r>
                        <a:rPr lang="ru-RU" sz="1600" b="1" dirty="0" smtClean="0">
                          <a:solidFill>
                            <a:schemeClr val="tx1"/>
                          </a:solidFill>
                        </a:rPr>
                        <a:t>Мф. 22, 34-40</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12, 28-34</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34. А фарисеи, услышав, что Он привел саддукеев в молчание, собрались вместе. </a:t>
                      </a:r>
                    </a:p>
                    <a:p>
                      <a:r>
                        <a:rPr lang="ru-RU" sz="1600" b="1" dirty="0" smtClean="0">
                          <a:solidFill>
                            <a:schemeClr val="tx1"/>
                          </a:solidFill>
                        </a:rPr>
                        <a:t>35. И один из них, законник, искушая Его, спросил, говоря: </a:t>
                      </a:r>
                    </a:p>
                    <a:p>
                      <a:r>
                        <a:rPr lang="ru-RU" sz="1600" b="1" dirty="0" smtClean="0">
                          <a:solidFill>
                            <a:schemeClr val="tx1"/>
                          </a:solidFill>
                        </a:rPr>
                        <a:t>36. Учитель! какая наибольшая заповедь в законе? </a:t>
                      </a:r>
                    </a:p>
                    <a:p>
                      <a:r>
                        <a:rPr lang="ru-RU" sz="1600" b="1" dirty="0" smtClean="0">
                          <a:solidFill>
                            <a:schemeClr val="tx1"/>
                          </a:solidFill>
                        </a:rPr>
                        <a:t>37. Иисус сказал ему: возлюби Господа Бога твоего всем сердцем твоим и всею </a:t>
                      </a:r>
                      <a:r>
                        <a:rPr lang="ru-RU" sz="1600" b="1" dirty="0" err="1" smtClean="0">
                          <a:solidFill>
                            <a:schemeClr val="tx1"/>
                          </a:solidFill>
                        </a:rPr>
                        <a:t>душею</a:t>
                      </a:r>
                      <a:r>
                        <a:rPr lang="ru-RU" sz="1600" b="1" dirty="0" smtClean="0">
                          <a:solidFill>
                            <a:schemeClr val="tx1"/>
                          </a:solidFill>
                        </a:rPr>
                        <a:t> твоею и всем разумением твоим: </a:t>
                      </a:r>
                    </a:p>
                    <a:p>
                      <a:r>
                        <a:rPr lang="ru-RU" sz="1600" b="1" dirty="0" smtClean="0">
                          <a:solidFill>
                            <a:schemeClr val="tx1"/>
                          </a:solidFill>
                        </a:rPr>
                        <a:t>38. сия есть первая и наибольшая заповедь; </a:t>
                      </a:r>
                    </a:p>
                    <a:p>
                      <a:r>
                        <a:rPr lang="ru-RU" sz="1600" b="1" dirty="0" smtClean="0">
                          <a:solidFill>
                            <a:schemeClr val="tx1"/>
                          </a:solidFill>
                        </a:rPr>
                        <a:t>39. вторая же подобная ей: возлюби ближнего твоего, как самого себя; </a:t>
                      </a:r>
                    </a:p>
                    <a:p>
                      <a:r>
                        <a:rPr lang="ru-RU" sz="1600" b="1" dirty="0" smtClean="0">
                          <a:solidFill>
                            <a:schemeClr val="tx1"/>
                          </a:solidFill>
                        </a:rPr>
                        <a:t>40. на сих двух заповедях утверждается весь закон и пророки.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28. Один из книжников, слыша их прения и видя, что Иисус хорошо им отвечал, подошел и спросил Его: какая первая из всех заповедей? </a:t>
                      </a:r>
                    </a:p>
                    <a:p>
                      <a:r>
                        <a:rPr lang="ru-RU" sz="1600" b="1" dirty="0" smtClean="0">
                          <a:solidFill>
                            <a:schemeClr val="tx1"/>
                          </a:solidFill>
                        </a:rPr>
                        <a:t>29. Иисус отвечал ему: первая из всех заповедей: слушай, Израиль! Господь Бог наш есть Господь единый; </a:t>
                      </a:r>
                    </a:p>
                    <a:p>
                      <a:r>
                        <a:rPr lang="ru-RU" sz="1600" b="1" dirty="0" smtClean="0">
                          <a:solidFill>
                            <a:schemeClr val="tx1"/>
                          </a:solidFill>
                        </a:rPr>
                        <a:t>30. и возлюби Господа Бога твоего всем сердцем твоим, и всею </a:t>
                      </a:r>
                      <a:r>
                        <a:rPr lang="ru-RU" sz="1600" b="1" dirty="0" err="1" smtClean="0">
                          <a:solidFill>
                            <a:schemeClr val="tx1"/>
                          </a:solidFill>
                        </a:rPr>
                        <a:t>душею</a:t>
                      </a:r>
                      <a:r>
                        <a:rPr lang="ru-RU" sz="1600" b="1" dirty="0" smtClean="0">
                          <a:solidFill>
                            <a:schemeClr val="tx1"/>
                          </a:solidFill>
                        </a:rPr>
                        <a:t> твоею, и всем разумением твоим, и всею </a:t>
                      </a:r>
                      <a:r>
                        <a:rPr lang="ru-RU" sz="1600" b="1" dirty="0" err="1" smtClean="0">
                          <a:solidFill>
                            <a:schemeClr val="tx1"/>
                          </a:solidFill>
                        </a:rPr>
                        <a:t>крепостию</a:t>
                      </a:r>
                      <a:r>
                        <a:rPr lang="ru-RU" sz="1600" b="1" dirty="0" smtClean="0">
                          <a:solidFill>
                            <a:schemeClr val="tx1"/>
                          </a:solidFill>
                        </a:rPr>
                        <a:t> твоею, — вот первая заповедь! </a:t>
                      </a:r>
                    </a:p>
                    <a:p>
                      <a:r>
                        <a:rPr lang="ru-RU" sz="1600" b="1" dirty="0" smtClean="0">
                          <a:solidFill>
                            <a:schemeClr val="tx1"/>
                          </a:solidFill>
                        </a:rPr>
                        <a:t>31. Вторая подобная ей: возлюби ближнего твоего, как самого себя. Иной большей сих заповеди нет. </a:t>
                      </a:r>
                    </a:p>
                    <a:p>
                      <a:r>
                        <a:rPr lang="ru-RU" sz="1600" b="1" dirty="0" smtClean="0">
                          <a:solidFill>
                            <a:schemeClr val="tx1"/>
                          </a:solidFill>
                        </a:rPr>
                        <a:t>32. Книжник сказал Ему: хорошо, Учитель! истину сказал Ты, что один есть Бог и нет иного, кроме Его; </a:t>
                      </a:r>
                    </a:p>
                    <a:p>
                      <a:r>
                        <a:rPr lang="ru-RU" sz="1600" b="1" dirty="0" smtClean="0">
                          <a:solidFill>
                            <a:schemeClr val="tx1"/>
                          </a:solidFill>
                        </a:rPr>
                        <a:t>33. и любить Его всем сердцем и всем умом, и всею </a:t>
                      </a:r>
                      <a:r>
                        <a:rPr lang="ru-RU" sz="1600" b="1" dirty="0" err="1" smtClean="0">
                          <a:solidFill>
                            <a:schemeClr val="tx1"/>
                          </a:solidFill>
                        </a:rPr>
                        <a:t>душею</a:t>
                      </a:r>
                      <a:r>
                        <a:rPr lang="ru-RU" sz="1600" b="1" dirty="0" smtClean="0">
                          <a:solidFill>
                            <a:schemeClr val="tx1"/>
                          </a:solidFill>
                        </a:rPr>
                        <a:t>, и всею крепостью, и любить ближнего, как самого себя, есть больше всех всесожжений и жертв. </a:t>
                      </a:r>
                    </a:p>
                    <a:p>
                      <a:r>
                        <a:rPr lang="ru-RU" sz="1600" b="1" dirty="0" smtClean="0">
                          <a:solidFill>
                            <a:schemeClr val="tx1"/>
                          </a:solidFill>
                        </a:rPr>
                        <a:t>34. Иисус, видя, что он разумно отвечал, сказал ему: недалеко ты от Царствия Божия. После того никто уже не смел спрашивать Его. </a:t>
                      </a:r>
                      <a:endParaRPr lang="ru-RU" sz="1600" b="1" dirty="0">
                        <a:solidFill>
                          <a:schemeClr val="tx1"/>
                        </a:solidFill>
                      </a:endParaRPr>
                    </a:p>
                  </a:txBody>
                  <a:tcPr marL="18000" marR="18000" marT="18000" marB="18000"/>
                </a:tc>
              </a:tr>
            </a:tbl>
          </a:graphicData>
        </a:graphic>
      </p:graphicFrame>
      <p:sp>
        <p:nvSpPr>
          <p:cNvPr id="6" name="Скругленный прямоугольник 5"/>
          <p:cNvSpPr/>
          <p:nvPr/>
        </p:nvSpPr>
        <p:spPr>
          <a:xfrm>
            <a:off x="395536" y="3068960"/>
            <a:ext cx="8424936" cy="158417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smtClean="0">
                <a:solidFill>
                  <a:schemeClr val="tx1"/>
                </a:solidFill>
              </a:rPr>
              <a:t>«Фарисеи </a:t>
            </a:r>
            <a:r>
              <a:rPr lang="ru-RU" sz="1600" b="1" i="1" dirty="0">
                <a:solidFill>
                  <a:schemeClr val="tx1"/>
                </a:solidFill>
              </a:rPr>
              <a:t>и </a:t>
            </a:r>
            <a:r>
              <a:rPr lang="ru-RU" sz="1600" b="1" i="1" dirty="0" err="1" smtClean="0">
                <a:solidFill>
                  <a:schemeClr val="tx1"/>
                </a:solidFill>
              </a:rPr>
              <a:t>садукеи</a:t>
            </a:r>
            <a:r>
              <a:rPr lang="ru-RU" sz="1600" b="1" i="1" dirty="0" smtClean="0">
                <a:solidFill>
                  <a:schemeClr val="tx1"/>
                </a:solidFill>
              </a:rPr>
              <a:t>,  </a:t>
            </a:r>
            <a:r>
              <a:rPr lang="ru-RU" sz="1600" b="1" i="1" dirty="0">
                <a:solidFill>
                  <a:schemeClr val="tx1"/>
                </a:solidFill>
              </a:rPr>
              <a:t>хотя и враждовали между собою, но единодушно согласились между собою об искушении Господа. Один из учителей закона задает вопрос, не из желания знать, но </a:t>
            </a:r>
            <a:r>
              <a:rPr lang="ru-RU" sz="1600" b="1" i="1" dirty="0" smtClean="0">
                <a:solidFill>
                  <a:schemeClr val="tx1"/>
                </a:solidFill>
              </a:rPr>
              <a:t>испытывая... </a:t>
            </a:r>
            <a:r>
              <a:rPr lang="ru-RU" sz="1600" b="1" i="1" dirty="0">
                <a:solidFill>
                  <a:schemeClr val="tx1"/>
                </a:solidFill>
              </a:rPr>
              <a:t>он спрашивает не о заповедях [вообще], а о том, какая первая и великая </a:t>
            </a:r>
            <a:r>
              <a:rPr lang="ru-RU" sz="1600" b="1" i="1" dirty="0" smtClean="0">
                <a:solidFill>
                  <a:schemeClr val="tx1"/>
                </a:solidFill>
              </a:rPr>
              <a:t>заповедь; </a:t>
            </a:r>
            <a:r>
              <a:rPr lang="ru-RU" sz="1600" b="1" i="1" dirty="0">
                <a:solidFill>
                  <a:schemeClr val="tx1"/>
                </a:solidFill>
              </a:rPr>
              <a:t>это с той целью, чтобы иметь повод к злословию, потому что все заповеданное Богом велико; таким образом, что бы Он ни ответил, Он признал бы великим нечто другое из </a:t>
            </a:r>
            <a:r>
              <a:rPr lang="ru-RU" sz="1600" b="1" i="1" dirty="0" smtClean="0">
                <a:solidFill>
                  <a:schemeClr val="tx1"/>
                </a:solidFill>
              </a:rPr>
              <a:t>многого».</a:t>
            </a:r>
            <a:endParaRPr lang="ru-RU" sz="1600" b="1" i="1" dirty="0">
              <a:solidFill>
                <a:schemeClr val="tx1"/>
              </a:solidFill>
            </a:endParaRPr>
          </a:p>
        </p:txBody>
      </p:sp>
      <p:sp>
        <p:nvSpPr>
          <p:cNvPr id="4" name="Скругленный прямоугольник 3"/>
          <p:cNvSpPr/>
          <p:nvPr/>
        </p:nvSpPr>
        <p:spPr>
          <a:xfrm>
            <a:off x="1331640" y="260648"/>
            <a:ext cx="6480720"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Вопрос о наибольшей заповеди в Законе</a:t>
            </a:r>
            <a:endParaRPr lang="ru-RU" sz="2400" b="1" dirty="0">
              <a:solidFill>
                <a:schemeClr val="tx1"/>
              </a:solidFill>
            </a:endParaRPr>
          </a:p>
        </p:txBody>
      </p:sp>
      <p:sp>
        <p:nvSpPr>
          <p:cNvPr id="7" name="Скругленный прямоугольник 6"/>
          <p:cNvSpPr/>
          <p:nvPr/>
        </p:nvSpPr>
        <p:spPr>
          <a:xfrm>
            <a:off x="323528" y="4077072"/>
            <a:ext cx="8496944" cy="122413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изобличая злобу искусителей, которые пришли не по желанию поучиться, а по вражде, зависти и соревнованию, показывает, что любовь есть верх заповедей. Он наставляет, что любить Бога должно не отчасти, но так, чтобы всего себя предать </a:t>
            </a:r>
            <a:r>
              <a:rPr lang="ru-RU" sz="1600" b="1" i="1" dirty="0" smtClean="0">
                <a:solidFill>
                  <a:schemeClr val="tx1"/>
                </a:solidFill>
              </a:rPr>
              <a:t>Богу».</a:t>
            </a:r>
            <a:endParaRPr lang="ru-RU" sz="1600" b="1" i="1" dirty="0">
              <a:solidFill>
                <a:schemeClr val="tx1"/>
              </a:solidFill>
            </a:endParaRPr>
          </a:p>
        </p:txBody>
      </p:sp>
      <p:sp>
        <p:nvSpPr>
          <p:cNvPr id="8" name="Скругленный прямоугольник 7"/>
          <p:cNvSpPr/>
          <p:nvPr/>
        </p:nvSpPr>
        <p:spPr>
          <a:xfrm>
            <a:off x="323528" y="5445224"/>
            <a:ext cx="8496944" cy="122413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«По этому ответу Спасителя, цель всех законов, всех заповедей, всех пророчеств, чтобы человек совершенно и действительно, всецело и вечно, соединился с Богом: </a:t>
            </a:r>
            <a:r>
              <a:rPr lang="ru-RU" sz="1600" b="1" i="1" dirty="0" err="1">
                <a:solidFill>
                  <a:schemeClr val="tx1"/>
                </a:solidFill>
              </a:rPr>
              <a:t>обожился</a:t>
            </a:r>
            <a:r>
              <a:rPr lang="ru-RU" sz="1600" b="1" i="1" dirty="0">
                <a:solidFill>
                  <a:schemeClr val="tx1"/>
                </a:solidFill>
              </a:rPr>
              <a:t> бы, обоготворился, </a:t>
            </a:r>
            <a:r>
              <a:rPr lang="ru-RU" sz="1600" b="1" i="1" dirty="0" err="1">
                <a:solidFill>
                  <a:schemeClr val="tx1"/>
                </a:solidFill>
              </a:rPr>
              <a:t>обогочеловечился</a:t>
            </a:r>
            <a:r>
              <a:rPr lang="ru-RU" sz="1600" b="1" i="1" dirty="0">
                <a:solidFill>
                  <a:schemeClr val="tx1"/>
                </a:solidFill>
              </a:rPr>
              <a:t>, </a:t>
            </a:r>
            <a:r>
              <a:rPr lang="ru-RU" sz="1600" b="1" i="1" dirty="0" err="1">
                <a:solidFill>
                  <a:schemeClr val="tx1"/>
                </a:solidFill>
              </a:rPr>
              <a:t>охристовился</a:t>
            </a:r>
            <a:r>
              <a:rPr lang="ru-RU" sz="1600" b="1" i="1" dirty="0">
                <a:solidFill>
                  <a:schemeClr val="tx1"/>
                </a:solidFill>
              </a:rPr>
              <a:t>. Ради этого и существуют все Божии законы, все Божии заповеди, все Божии пророчества».</a:t>
            </a:r>
          </a:p>
        </p:txBody>
      </p:sp>
      <p:sp>
        <p:nvSpPr>
          <p:cNvPr id="9" name="Скругленный прямоугольник 8"/>
          <p:cNvSpPr/>
          <p:nvPr/>
        </p:nvSpPr>
        <p:spPr>
          <a:xfrm>
            <a:off x="323528" y="4797152"/>
            <a:ext cx="8496944"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Глатков</a:t>
            </a:r>
            <a:r>
              <a:rPr lang="ru-RU" sz="1600" b="1" dirty="0" smtClean="0">
                <a:solidFill>
                  <a:schemeClr val="tx1"/>
                </a:solidFill>
              </a:rPr>
              <a:t>: </a:t>
            </a:r>
            <a:r>
              <a:rPr lang="ru-RU" sz="1600" b="1" i="1" dirty="0" smtClean="0">
                <a:solidFill>
                  <a:schemeClr val="tx1"/>
                </a:solidFill>
              </a:rPr>
              <a:t>«Кто </a:t>
            </a:r>
            <a:r>
              <a:rPr lang="ru-RU" sz="1600" b="1" i="1" dirty="0">
                <a:solidFill>
                  <a:schemeClr val="tx1"/>
                </a:solidFill>
              </a:rPr>
              <a:t>любит Бога всеми силами своей души, тот несомненно будет стремиться всегда и во всем творить волю Его, тот будет исполнять и все заповеди Его, ибо кого любишь, тому и угождаешь, того желания стараешься исполнить. Поэтому самая первая обязанность человека — любить </a:t>
            </a:r>
            <a:r>
              <a:rPr lang="ru-RU" sz="1600" b="1" i="1" dirty="0" smtClean="0">
                <a:solidFill>
                  <a:schemeClr val="tx1"/>
                </a:solidFill>
              </a:rPr>
              <a:t>Бога».</a:t>
            </a:r>
            <a:endParaRPr lang="ru-RU" sz="1600" b="1" i="1" dirty="0">
              <a:solidFill>
                <a:schemeClr val="tx1"/>
              </a:solidFill>
            </a:endParaRPr>
          </a:p>
        </p:txBody>
      </p:sp>
    </p:spTree>
    <p:extLst>
      <p:ext uri="{BB962C8B-B14F-4D97-AF65-F5344CB8AC3E}">
        <p14:creationId xmlns:p14="http://schemas.microsoft.com/office/powerpoint/2010/main" val="29310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par>
                          <p:cTn id="31" fill="hold">
                            <p:stCondLst>
                              <p:cond delay="500"/>
                            </p:stCondLst>
                            <p:childTnLst>
                              <p:par>
                                <p:cTn id="32" presetID="22" presetClass="entr" presetSubtype="4"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down)">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8"/>
                                        </p:tgtEl>
                                      </p:cBhvr>
                                    </p:animEffect>
                                    <p:set>
                                      <p:cBhvr>
                                        <p:cTn id="39" dur="1" fill="hold">
                                          <p:stCondLst>
                                            <p:cond delay="499"/>
                                          </p:stCondLst>
                                        </p:cTn>
                                        <p:tgtEl>
                                          <p:spTgt spid="8"/>
                                        </p:tgtEl>
                                        <p:attrNameLst>
                                          <p:attrName>style.visibility</p:attrName>
                                        </p:attrNameLst>
                                      </p:cBhvr>
                                      <p:to>
                                        <p:strVal val="hidden"/>
                                      </p:to>
                                    </p:set>
                                  </p:childTnLst>
                                </p:cTn>
                              </p:par>
                            </p:childTnLst>
                          </p:cTn>
                        </p:par>
                        <p:par>
                          <p:cTn id="40" fill="hold">
                            <p:stCondLst>
                              <p:cond delay="500"/>
                            </p:stCondLst>
                            <p:childTnLst>
                              <p:par>
                                <p:cTn id="41" presetID="22" presetClass="entr" presetSubtype="4" fill="hold" grpId="0" nodeType="after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down)">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9"/>
                                        </p:tgtEl>
                                      </p:cBhvr>
                                    </p:animEffect>
                                    <p:set>
                                      <p:cBhvr>
                                        <p:cTn id="48"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4" grpId="0" animBg="1"/>
      <p:bldP spid="7" grpId="0" animBg="1"/>
      <p:bldP spid="7" grpId="1" animBg="1"/>
      <p:bldP spid="8" grpId="0" animBg="1"/>
      <p:bldP spid="8" grpId="1" animBg="1"/>
      <p:bldP spid="9" grpId="0" animBg="1"/>
      <p:bldP spid="9"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TotalTime>
  <Words>9607</Words>
  <Application>Microsoft Office PowerPoint</Application>
  <PresentationFormat>Экран (4:3)</PresentationFormat>
  <Paragraphs>354</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Великий Вторник. Лекция 30. Притчи о 2-х сыновьях, о злых виноградарях, о брачном пире. Три искусительных вопроса Христу. Пророчество о разрушении Иерусалима и о Втором Пришествии.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Великий Вторник. Лекция 30. Притчи о 2-х сыновьях, о злых виноградарях, о брачном пире (Мф. 21, 28-32; 33-46; Мк. 12, 1-12; Лк. 20, 9-19; Мф. 22, 1-14; Лк. 14, 15-24). Три искусительных вопроса Христу (Мф. 22, 15-46; Мк. 12, 13-37, Лк. 20, 19-47).  Пророчество о разрушении Иерусалима и о Втором Пришествии (Мф. 24, 1-25; Мк. 13, 1-37; Лк. 21, 5-33). </dc:title>
  <dc:creator>Николай Казинов</dc:creator>
  <cp:lastModifiedBy>Преподаватель</cp:lastModifiedBy>
  <cp:revision>115</cp:revision>
  <dcterms:created xsi:type="dcterms:W3CDTF">2014-12-07T08:02:59Z</dcterms:created>
  <dcterms:modified xsi:type="dcterms:W3CDTF">2014-12-13T10:34:57Z</dcterms:modified>
</cp:coreProperties>
</file>