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62" r:id="rId2"/>
    <p:sldId id="257" r:id="rId3"/>
    <p:sldId id="258" r:id="rId4"/>
    <p:sldId id="259" r:id="rId5"/>
    <p:sldId id="260" r:id="rId6"/>
    <p:sldId id="263" r:id="rId7"/>
    <p:sldId id="264" r:id="rId8"/>
    <p:sldId id="265" r:id="rId9"/>
    <p:sldId id="273" r:id="rId10"/>
    <p:sldId id="268" r:id="rId11"/>
    <p:sldId id="269" r:id="rId12"/>
    <p:sldId id="270" r:id="rId13"/>
    <p:sldId id="271" r:id="rId14"/>
    <p:sldId id="266" r:id="rId15"/>
    <p:sldId id="272" r:id="rId16"/>
    <p:sldId id="261"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17" autoAdjust="0"/>
    <p:restoredTop sz="94660"/>
  </p:normalViewPr>
  <p:slideViewPr>
    <p:cSldViewPr>
      <p:cViewPr varScale="1">
        <p:scale>
          <a:sx n="103" d="100"/>
          <a:sy n="103" d="100"/>
        </p:scale>
        <p:origin x="-34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D8914C-D34F-437C-8FC7-2EF29351FBD7}" type="datetimeFigureOut">
              <a:rPr lang="ru-RU" smtClean="0"/>
              <a:t>27.11.2014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80A19F-550D-4290-96EE-061C16E20490}" type="slidenum">
              <a:rPr lang="ru-RU" smtClean="0"/>
              <a:t>‹#›</a:t>
            </a:fld>
            <a:endParaRPr lang="ru-RU"/>
          </a:p>
        </p:txBody>
      </p:sp>
    </p:spTree>
    <p:extLst>
      <p:ext uri="{BB962C8B-B14F-4D97-AF65-F5344CB8AC3E}">
        <p14:creationId xmlns:p14="http://schemas.microsoft.com/office/powerpoint/2010/main" val="3198789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C2D9D0D-E072-40D3-A1AE-EE78EFC897EB}" type="slidenum">
              <a:rPr lang="ru-RU" smtClean="0"/>
              <a:t>16</a:t>
            </a:fld>
            <a:endParaRPr lang="ru-RU"/>
          </a:p>
        </p:txBody>
      </p:sp>
    </p:spTree>
    <p:extLst>
      <p:ext uri="{BB962C8B-B14F-4D97-AF65-F5344CB8AC3E}">
        <p14:creationId xmlns:p14="http://schemas.microsoft.com/office/powerpoint/2010/main" val="3334253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27.11.2014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27.11.2014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27.11.2014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27.11.2014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27.11.2014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27.11.2014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27.11.2014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27.11.2014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27.11.2014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27.11.2014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27.11.2014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27.11.2014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ru.wikipedia.org/wiki/%D0%95%D0%B2%D0%B0%D0%BD%D0%B3%D0%B5%D0%BB%D0%B8%D0%B5_%D0%BE%D1%82_%D0%9C%D0%B0%D1%82%D1%84%D0%B5%D1%8F" TargetMode="External"/><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7999"/>
          </a:xfrm>
          <a:pattFill prst="ltUpDiag">
            <a:fgClr>
              <a:schemeClr val="bg2">
                <a:lumMod val="50000"/>
              </a:schemeClr>
            </a:fgClr>
            <a:bgClr>
              <a:schemeClr val="bg1"/>
            </a:bgClr>
          </a:pattFill>
        </p:spPr>
        <p:txBody>
          <a:bodyPr>
            <a:normAutofit/>
          </a:bodyPr>
          <a:lstStyle/>
          <a:p>
            <a:pPr marL="457200" indent="-457200"/>
            <a:r>
              <a:rPr lang="ru-RU" sz="3600" b="1" smtClean="0"/>
              <a:t>Лекция </a:t>
            </a:r>
            <a:r>
              <a:rPr lang="ru-RU" sz="3600" b="1" smtClean="0"/>
              <a:t>28. </a:t>
            </a:r>
            <a:r>
              <a:rPr lang="ru-RU" sz="3600" b="1" dirty="0"/>
              <a:t>Благословение детей и ответ богатому </a:t>
            </a:r>
            <a:r>
              <a:rPr lang="ru-RU" sz="3600" b="1" dirty="0" smtClean="0"/>
              <a:t>юноше. Вопрос </a:t>
            </a:r>
            <a:r>
              <a:rPr lang="ru-RU" sz="3600" b="1" dirty="0"/>
              <a:t>апостола Петра. </a:t>
            </a:r>
            <a:r>
              <a:rPr lang="ru-RU" sz="3600" b="1" dirty="0" smtClean="0"/>
              <a:t>Исцеление </a:t>
            </a:r>
            <a:r>
              <a:rPr lang="ru-RU" sz="3600" b="1" dirty="0"/>
              <a:t>двух иерихонских </a:t>
            </a:r>
            <a:r>
              <a:rPr lang="ru-RU" sz="3600" b="1" dirty="0" smtClean="0"/>
              <a:t>слепцов. Обращение </a:t>
            </a:r>
            <a:r>
              <a:rPr lang="ru-RU" sz="3600" b="1" dirty="0" err="1" smtClean="0"/>
              <a:t>Закхея</a:t>
            </a:r>
            <a:r>
              <a:rPr lang="ru-RU" sz="3600" b="1" dirty="0" smtClean="0"/>
              <a:t>. Притча </a:t>
            </a:r>
            <a:r>
              <a:rPr lang="ru-RU" sz="3600" b="1" dirty="0"/>
              <a:t>о десяти </a:t>
            </a:r>
            <a:r>
              <a:rPr lang="ru-RU" sz="3600" b="1" dirty="0" smtClean="0"/>
              <a:t>минах. </a:t>
            </a:r>
            <a:r>
              <a:rPr lang="ru-RU" sz="3600" b="1" dirty="0"/>
              <a:t>Воскрешение Лазаря. </a:t>
            </a:r>
            <a:r>
              <a:rPr lang="ru-RU" sz="3600" b="1" dirty="0" smtClean="0"/>
              <a:t>Вечеря </a:t>
            </a:r>
            <a:r>
              <a:rPr lang="ru-RU" sz="3600" b="1" dirty="0"/>
              <a:t>в доме Симона </a:t>
            </a:r>
            <a:r>
              <a:rPr lang="ru-RU" sz="3600" b="1" dirty="0" smtClean="0"/>
              <a:t>прокаженного.</a:t>
            </a:r>
            <a:r>
              <a:rPr lang="ru-RU" sz="3600" b="1" dirty="0"/>
              <a:t/>
            </a:r>
            <a:br>
              <a:rPr lang="ru-RU" sz="3600" b="1" dirty="0"/>
            </a:br>
            <a:endParaRPr lang="ru-RU" sz="3600" dirty="0"/>
          </a:p>
        </p:txBody>
      </p:sp>
    </p:spTree>
    <p:extLst>
      <p:ext uri="{BB962C8B-B14F-4D97-AF65-F5344CB8AC3E}">
        <p14:creationId xmlns:p14="http://schemas.microsoft.com/office/powerpoint/2010/main" val="10632104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2627784" y="260648"/>
            <a:ext cx="3744416" cy="360040"/>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400" b="1" dirty="0" smtClean="0">
                <a:solidFill>
                  <a:schemeClr val="tx1"/>
                </a:solidFill>
              </a:rPr>
              <a:t>Весть о смерти Лазаря</a:t>
            </a:r>
            <a:endParaRPr lang="ru-RU" sz="2400" dirty="0">
              <a:solidFill>
                <a:schemeClr val="tx1"/>
              </a:solidFill>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3714040202"/>
              </p:ext>
            </p:extLst>
          </p:nvPr>
        </p:nvGraphicFramePr>
        <p:xfrm>
          <a:off x="323528" y="908720"/>
          <a:ext cx="8568952" cy="5303520"/>
        </p:xfrm>
        <a:graphic>
          <a:graphicData uri="http://schemas.openxmlformats.org/drawingml/2006/table">
            <a:tbl>
              <a:tblPr firstRow="1" bandRow="1">
                <a:tableStyleId>{00A15C55-8517-42AA-B614-E9B94910E393}</a:tableStyleId>
              </a:tblPr>
              <a:tblGrid>
                <a:gridCol w="8568952"/>
              </a:tblGrid>
              <a:tr h="324000">
                <a:tc>
                  <a:txBody>
                    <a:bodyPr/>
                    <a:lstStyle/>
                    <a:p>
                      <a:pPr algn="ctr"/>
                      <a:r>
                        <a:rPr lang="ru-RU" sz="1600" b="1" dirty="0" smtClean="0">
                          <a:solidFill>
                            <a:schemeClr val="tx1"/>
                          </a:solidFill>
                        </a:rPr>
                        <a:t>Ин. 11, 1-16</a:t>
                      </a:r>
                      <a:endParaRPr lang="ru-RU" sz="1600" b="1" dirty="0">
                        <a:solidFill>
                          <a:schemeClr val="tx1"/>
                        </a:solidFill>
                      </a:endParaRPr>
                    </a:p>
                  </a:txBody>
                  <a:tcPr/>
                </a:tc>
              </a:tr>
              <a:tr h="370840">
                <a:tc>
                  <a:txBody>
                    <a:bodyPr/>
                    <a:lstStyle/>
                    <a:p>
                      <a:r>
                        <a:rPr lang="ru-RU" sz="1600" b="1" dirty="0" smtClean="0">
                          <a:solidFill>
                            <a:schemeClr val="tx1"/>
                          </a:solidFill>
                        </a:rPr>
                        <a:t>1. Был болен некто Лазарь из </a:t>
                      </a:r>
                      <a:r>
                        <a:rPr lang="ru-RU" sz="1600" b="1" dirty="0" err="1" smtClean="0">
                          <a:solidFill>
                            <a:schemeClr val="tx1"/>
                          </a:solidFill>
                        </a:rPr>
                        <a:t>Вифании</a:t>
                      </a:r>
                      <a:r>
                        <a:rPr lang="ru-RU" sz="1600" b="1" dirty="0" smtClean="0">
                          <a:solidFill>
                            <a:schemeClr val="tx1"/>
                          </a:solidFill>
                        </a:rPr>
                        <a:t>, из селения, где жили Мария и Марфа, сестра ее. </a:t>
                      </a:r>
                    </a:p>
                    <a:p>
                      <a:r>
                        <a:rPr lang="ru-RU" sz="1600" b="1" dirty="0" smtClean="0">
                          <a:solidFill>
                            <a:schemeClr val="tx1"/>
                          </a:solidFill>
                        </a:rPr>
                        <a:t>2. Мария же, которой брат Лазарь был болен, была та, которая помазала Господа миром и отерла ноги Его волосами своими. </a:t>
                      </a:r>
                    </a:p>
                    <a:p>
                      <a:r>
                        <a:rPr lang="ru-RU" sz="1600" b="1" dirty="0" smtClean="0">
                          <a:solidFill>
                            <a:schemeClr val="tx1"/>
                          </a:solidFill>
                        </a:rPr>
                        <a:t>3. Сестры послали сказать Ему: Господи! вот, кого Ты любишь, болен. </a:t>
                      </a:r>
                    </a:p>
                    <a:p>
                      <a:r>
                        <a:rPr lang="ru-RU" sz="1600" b="1" dirty="0" smtClean="0">
                          <a:solidFill>
                            <a:schemeClr val="tx1"/>
                          </a:solidFill>
                        </a:rPr>
                        <a:t>4. Иисус, услышав то, сказал: эта болезнь не к смерти, но к славе Божией, да прославится через нее Сын Божий. </a:t>
                      </a:r>
                    </a:p>
                    <a:p>
                      <a:r>
                        <a:rPr lang="ru-RU" sz="1600" b="1" dirty="0" smtClean="0">
                          <a:solidFill>
                            <a:schemeClr val="tx1"/>
                          </a:solidFill>
                        </a:rPr>
                        <a:t>5. Иисус же любил Марфу и сестру ее и Лазаря. </a:t>
                      </a:r>
                    </a:p>
                    <a:p>
                      <a:r>
                        <a:rPr lang="ru-RU" sz="1600" b="1" dirty="0" smtClean="0">
                          <a:solidFill>
                            <a:schemeClr val="tx1"/>
                          </a:solidFill>
                        </a:rPr>
                        <a:t>6. Когда же услышал, что он болен, то пробыл два дня на том месте, где находился. </a:t>
                      </a:r>
                    </a:p>
                    <a:p>
                      <a:r>
                        <a:rPr lang="ru-RU" sz="1600" b="1" dirty="0" smtClean="0">
                          <a:solidFill>
                            <a:schemeClr val="tx1"/>
                          </a:solidFill>
                        </a:rPr>
                        <a:t>7. После этого сказал ученикам: пойдем опять в Иудею. </a:t>
                      </a:r>
                    </a:p>
                    <a:p>
                      <a:r>
                        <a:rPr lang="ru-RU" sz="1600" b="1" dirty="0" smtClean="0">
                          <a:solidFill>
                            <a:schemeClr val="tx1"/>
                          </a:solidFill>
                        </a:rPr>
                        <a:t>8. Ученики сказали Ему: Равви! давно ли Иудеи искали побить Тебя камнями, и Ты опять идешь туда? </a:t>
                      </a:r>
                    </a:p>
                    <a:p>
                      <a:r>
                        <a:rPr lang="ru-RU" sz="1600" b="1" dirty="0" smtClean="0">
                          <a:solidFill>
                            <a:schemeClr val="tx1"/>
                          </a:solidFill>
                        </a:rPr>
                        <a:t>9. Иисус отвечал: не двенадцать ли часов во дне? кто ходит днем, тот не спотыкается, потому что видит свет мира сего; </a:t>
                      </a:r>
                    </a:p>
                    <a:p>
                      <a:r>
                        <a:rPr lang="ru-RU" sz="1600" b="1" dirty="0" smtClean="0">
                          <a:solidFill>
                            <a:schemeClr val="tx1"/>
                          </a:solidFill>
                        </a:rPr>
                        <a:t>10. а кто ходит ночью, спотыкается, потому что нет света с ним. </a:t>
                      </a:r>
                    </a:p>
                    <a:p>
                      <a:r>
                        <a:rPr lang="ru-RU" sz="1600" b="1" dirty="0" smtClean="0">
                          <a:solidFill>
                            <a:schemeClr val="tx1"/>
                          </a:solidFill>
                        </a:rPr>
                        <a:t>11. Сказав это, говорит им потом: Лазарь, друг наш, уснул; но Я иду разбудить его. </a:t>
                      </a:r>
                    </a:p>
                    <a:p>
                      <a:r>
                        <a:rPr lang="ru-RU" sz="1600" b="1" dirty="0" smtClean="0">
                          <a:solidFill>
                            <a:schemeClr val="tx1"/>
                          </a:solidFill>
                        </a:rPr>
                        <a:t>12. Ученики Его сказали: Господи! если уснул, то выздоровеет. </a:t>
                      </a:r>
                    </a:p>
                    <a:p>
                      <a:r>
                        <a:rPr lang="ru-RU" sz="1600" b="1" dirty="0" smtClean="0">
                          <a:solidFill>
                            <a:schemeClr val="tx1"/>
                          </a:solidFill>
                        </a:rPr>
                        <a:t>13. Иисус говорил о смерти его, а они думали, что Он говорит о сне обыкновенном. </a:t>
                      </a:r>
                    </a:p>
                    <a:p>
                      <a:r>
                        <a:rPr lang="ru-RU" sz="1600" b="1" dirty="0" smtClean="0">
                          <a:solidFill>
                            <a:schemeClr val="tx1"/>
                          </a:solidFill>
                        </a:rPr>
                        <a:t>14. Тогда Иисус сказал им прямо: Лазарь умер; </a:t>
                      </a:r>
                    </a:p>
                    <a:p>
                      <a:r>
                        <a:rPr lang="ru-RU" sz="1600" b="1" dirty="0" smtClean="0">
                          <a:solidFill>
                            <a:schemeClr val="tx1"/>
                          </a:solidFill>
                        </a:rPr>
                        <a:t>15. и радуюсь за вас, что Меня не было там, дабы вы уверовали; но пойдем к нему. </a:t>
                      </a:r>
                    </a:p>
                    <a:p>
                      <a:r>
                        <a:rPr lang="ru-RU" sz="1600" b="1" dirty="0" smtClean="0">
                          <a:solidFill>
                            <a:schemeClr val="tx1"/>
                          </a:solidFill>
                        </a:rPr>
                        <a:t>16. Тогда Фома, иначе называемый Близнец, сказал ученикам: пойдем и мы умрем с ним. </a:t>
                      </a:r>
                      <a:endParaRPr lang="ru-RU" sz="1600" b="1" dirty="0">
                        <a:solidFill>
                          <a:schemeClr val="tx1"/>
                        </a:solidFill>
                      </a:endParaRPr>
                    </a:p>
                  </a:txBody>
                  <a:tcPr/>
                </a:tc>
              </a:tr>
            </a:tbl>
          </a:graphicData>
        </a:graphic>
      </p:graphicFrame>
      <p:pic>
        <p:nvPicPr>
          <p:cNvPr id="11" name="Picture 3" descr="E:\лекции по Н. З\7\06897_173_bible-map-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3848" y="-2835696"/>
            <a:ext cx="5904656" cy="9324436"/>
          </a:xfrm>
          <a:prstGeom prst="rect">
            <a:avLst/>
          </a:prstGeom>
          <a:noFill/>
          <a:extLst>
            <a:ext uri="{909E8E84-426E-40DD-AFC4-6F175D3DCCD1}">
              <a14:hiddenFill xmlns:a14="http://schemas.microsoft.com/office/drawing/2010/main">
                <a:solidFill>
                  <a:srgbClr val="FFFFFF"/>
                </a:solidFill>
              </a14:hiddenFill>
            </a:ext>
          </a:extLst>
        </p:spPr>
      </p:pic>
      <p:sp>
        <p:nvSpPr>
          <p:cNvPr id="2" name="Скругленный прямоугольник 1"/>
          <p:cNvSpPr/>
          <p:nvPr/>
        </p:nvSpPr>
        <p:spPr>
          <a:xfrm>
            <a:off x="323528" y="1988840"/>
            <a:ext cx="8568952" cy="158417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«Один только Иоанн рассказывает эту историю. Рассказывает же для того, чтобы научить нас не соблазняться, если какая-нибудь болезнь постигнет людей усердных и </a:t>
            </a:r>
            <a:r>
              <a:rPr lang="ru-RU" sz="1600" b="1" i="1" dirty="0" err="1">
                <a:solidFill>
                  <a:schemeClr val="tx1"/>
                </a:solidFill>
              </a:rPr>
              <a:t>боголюбезных</a:t>
            </a:r>
            <a:r>
              <a:rPr lang="ru-RU" sz="1600" b="1" i="1" dirty="0">
                <a:solidFill>
                  <a:schemeClr val="tx1"/>
                </a:solidFill>
              </a:rPr>
              <a:t>. Ибо Лазарь был друг Христов, однако же и он был болен. Нужно знать и то, что сия Мария, помазавшая Господа миром, не была ни блудница, упоминаемая у евангелиста Луки (7, 37-50), ни женщина, упоминаемая у евангелиста Матфея (26, 7), но иная, не блудница, но честная, </a:t>
            </a:r>
            <a:r>
              <a:rPr lang="ru-RU" sz="1600" b="1" i="1" dirty="0" err="1">
                <a:solidFill>
                  <a:schemeClr val="tx1"/>
                </a:solidFill>
              </a:rPr>
              <a:t>боголюбезная</a:t>
            </a:r>
            <a:r>
              <a:rPr lang="ru-RU" sz="1600" b="1" i="1" dirty="0">
                <a:solidFill>
                  <a:schemeClr val="tx1"/>
                </a:solidFill>
              </a:rPr>
              <a:t> и </a:t>
            </a:r>
            <a:r>
              <a:rPr lang="ru-RU" sz="1600" b="1" i="1" dirty="0" smtClean="0">
                <a:solidFill>
                  <a:schemeClr val="tx1"/>
                </a:solidFill>
              </a:rPr>
              <a:t>усердная».</a:t>
            </a:r>
            <a:endParaRPr lang="ru-RU" sz="1600" b="1" i="1" dirty="0">
              <a:solidFill>
                <a:schemeClr val="tx1"/>
              </a:solidFill>
            </a:endParaRPr>
          </a:p>
        </p:txBody>
      </p:sp>
      <p:sp>
        <p:nvSpPr>
          <p:cNvPr id="6" name="Скругленный прямоугольник 5"/>
          <p:cNvSpPr/>
          <p:nvPr/>
        </p:nvSpPr>
        <p:spPr>
          <a:xfrm>
            <a:off x="323528" y="3284984"/>
            <a:ext cx="8568952" cy="1368152"/>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600" b="1" dirty="0" err="1" smtClean="0">
                <a:solidFill>
                  <a:schemeClr val="tx1"/>
                </a:solidFill>
              </a:rPr>
              <a:t>Свт</a:t>
            </a:r>
            <a:r>
              <a:rPr lang="ru-RU" sz="1600" b="1" dirty="0" smtClean="0">
                <a:solidFill>
                  <a:schemeClr val="tx1"/>
                </a:solidFill>
              </a:rPr>
              <a:t>. Иоанн </a:t>
            </a:r>
            <a:r>
              <a:rPr lang="ru-RU" sz="1600" b="1" dirty="0">
                <a:solidFill>
                  <a:schemeClr val="tx1"/>
                </a:solidFill>
              </a:rPr>
              <a:t>Златоуст: </a:t>
            </a:r>
            <a:r>
              <a:rPr lang="ru-RU" sz="1600" b="1" i="1" dirty="0" smtClean="0">
                <a:solidFill>
                  <a:schemeClr val="tx1"/>
                </a:solidFill>
              </a:rPr>
              <a:t>«Для </a:t>
            </a:r>
            <a:r>
              <a:rPr lang="ru-RU" sz="1600" b="1" i="1" dirty="0">
                <a:solidFill>
                  <a:schemeClr val="tx1"/>
                </a:solidFill>
              </a:rPr>
              <a:t>чего же "пробыл"? Для того, чтобы скончался и был погребен, чтобы потом никто не мог сказать, что Он воскресил его тогда, как тот еще не умер, что то был только глубокий сон, или расслабление, или лишение чувств, но не смерть. По этой-то причине Он и остался на столько времени, что произошло даже тление, так что говорили: "уже </a:t>
            </a:r>
            <a:r>
              <a:rPr lang="ru-RU" sz="1600" b="1" i="1" dirty="0" smtClean="0">
                <a:solidFill>
                  <a:schemeClr val="tx1"/>
                </a:solidFill>
              </a:rPr>
              <a:t>смердит"».</a:t>
            </a:r>
            <a:endParaRPr lang="ru-RU" sz="1600" b="1" i="1" dirty="0">
              <a:solidFill>
                <a:schemeClr val="tx1"/>
              </a:solidFill>
            </a:endParaRPr>
          </a:p>
        </p:txBody>
      </p:sp>
      <p:sp>
        <p:nvSpPr>
          <p:cNvPr id="7" name="Скругленный прямоугольник 6"/>
          <p:cNvSpPr/>
          <p:nvPr/>
        </p:nvSpPr>
        <p:spPr>
          <a:xfrm>
            <a:off x="323528" y="4869160"/>
            <a:ext cx="8568952" cy="115212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600" b="1" dirty="0">
                <a:solidFill>
                  <a:schemeClr val="tx1"/>
                </a:solidFill>
              </a:rPr>
              <a:t>Случалось и раньше, что величайшие пророки Израиля воскрешали мертвых, но никогда они не воскрешали тех, чьих тел коснулось тление. </a:t>
            </a:r>
            <a:r>
              <a:rPr lang="ru-RU" sz="1600" b="1" dirty="0" smtClean="0">
                <a:solidFill>
                  <a:schemeClr val="tx1"/>
                </a:solidFill>
              </a:rPr>
              <a:t>«</a:t>
            </a:r>
            <a:r>
              <a:rPr lang="ru-RU" sz="1600" b="1" i="1" dirty="0" smtClean="0">
                <a:solidFill>
                  <a:schemeClr val="tx1"/>
                </a:solidFill>
              </a:rPr>
              <a:t>Кто </a:t>
            </a:r>
            <a:r>
              <a:rPr lang="ru-RU" sz="1600" b="1" i="1" dirty="0">
                <a:solidFill>
                  <a:schemeClr val="tx1"/>
                </a:solidFill>
              </a:rPr>
              <a:t>виде, кто слыша, яко </a:t>
            </a:r>
            <a:r>
              <a:rPr lang="ru-RU" sz="1600" b="1" i="1" dirty="0" err="1">
                <a:solidFill>
                  <a:schemeClr val="tx1"/>
                </a:solidFill>
              </a:rPr>
              <a:t>воста</a:t>
            </a:r>
            <a:r>
              <a:rPr lang="ru-RU" sz="1600" b="1" i="1" dirty="0">
                <a:solidFill>
                  <a:schemeClr val="tx1"/>
                </a:solidFill>
              </a:rPr>
              <a:t> человек мертвый смердящий? </a:t>
            </a:r>
            <a:r>
              <a:rPr lang="ru-RU" sz="1600" b="1" i="1" dirty="0" err="1">
                <a:solidFill>
                  <a:schemeClr val="tx1"/>
                </a:solidFill>
              </a:rPr>
              <a:t>Илиа</a:t>
            </a:r>
            <a:r>
              <a:rPr lang="ru-RU" sz="1600" b="1" i="1" dirty="0">
                <a:solidFill>
                  <a:schemeClr val="tx1"/>
                </a:solidFill>
              </a:rPr>
              <a:t> </a:t>
            </a:r>
            <a:r>
              <a:rPr lang="ru-RU" sz="1600" b="1" i="1" dirty="0" err="1">
                <a:solidFill>
                  <a:schemeClr val="tx1"/>
                </a:solidFill>
              </a:rPr>
              <a:t>убо</a:t>
            </a:r>
            <a:r>
              <a:rPr lang="ru-RU" sz="1600" b="1" i="1" dirty="0">
                <a:solidFill>
                  <a:schemeClr val="tx1"/>
                </a:solidFill>
              </a:rPr>
              <a:t> </a:t>
            </a:r>
            <a:r>
              <a:rPr lang="ru-RU" sz="1600" b="1" i="1" dirty="0" err="1">
                <a:solidFill>
                  <a:schemeClr val="tx1"/>
                </a:solidFill>
              </a:rPr>
              <a:t>воздвиже</a:t>
            </a:r>
            <a:r>
              <a:rPr lang="ru-RU" sz="1600" b="1" i="1" dirty="0">
                <a:solidFill>
                  <a:schemeClr val="tx1"/>
                </a:solidFill>
              </a:rPr>
              <a:t> и </a:t>
            </a:r>
            <a:r>
              <a:rPr lang="ru-RU" sz="1600" b="1" i="1" dirty="0" err="1">
                <a:solidFill>
                  <a:schemeClr val="tx1"/>
                </a:solidFill>
              </a:rPr>
              <a:t>Елиссей</a:t>
            </a:r>
            <a:r>
              <a:rPr lang="ru-RU" sz="1600" b="1" i="1" dirty="0">
                <a:solidFill>
                  <a:schemeClr val="tx1"/>
                </a:solidFill>
              </a:rPr>
              <a:t>, но не от гроба, но ниже </a:t>
            </a:r>
            <a:r>
              <a:rPr lang="ru-RU" sz="1600" b="1" i="1" dirty="0" err="1" smtClean="0">
                <a:solidFill>
                  <a:schemeClr val="tx1"/>
                </a:solidFill>
              </a:rPr>
              <a:t>четверодневна</a:t>
            </a:r>
            <a:r>
              <a:rPr lang="ru-RU" sz="1600" b="1" dirty="0" smtClean="0">
                <a:solidFill>
                  <a:schemeClr val="tx1"/>
                </a:solidFill>
              </a:rPr>
              <a:t>» (</a:t>
            </a:r>
            <a:r>
              <a:rPr lang="ru-RU" sz="1600" b="1" dirty="0" err="1" smtClean="0">
                <a:solidFill>
                  <a:schemeClr val="tx1"/>
                </a:solidFill>
              </a:rPr>
              <a:t>прп</a:t>
            </a:r>
            <a:r>
              <a:rPr lang="ru-RU" sz="1600" b="1" dirty="0" smtClean="0">
                <a:solidFill>
                  <a:schemeClr val="tx1"/>
                </a:solidFill>
              </a:rPr>
              <a:t>. Андрей Критский).</a:t>
            </a:r>
            <a:endParaRPr lang="ru-RU" sz="1600" b="1" dirty="0">
              <a:solidFill>
                <a:schemeClr val="tx1"/>
              </a:solidFill>
            </a:endParaRPr>
          </a:p>
        </p:txBody>
      </p:sp>
      <p:sp>
        <p:nvSpPr>
          <p:cNvPr id="3" name="Скругленный прямоугольник 2"/>
          <p:cNvSpPr/>
          <p:nvPr/>
        </p:nvSpPr>
        <p:spPr>
          <a:xfrm>
            <a:off x="323528" y="4725144"/>
            <a:ext cx="8568952" cy="1440160"/>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a:t>
            </a:r>
            <a:r>
              <a:rPr lang="ru-RU" sz="1600" b="1" i="1" dirty="0">
                <a:solidFill>
                  <a:schemeClr val="tx1"/>
                </a:solidFill>
              </a:rPr>
              <a:t>: «Этим Он сказал или то, что не сознающий за собой ничего худого не потерпит никакой беды, а потерпит тот, кто поступает худо, следовательно, нам не должно страшиться, потому что мы не сделали ничего достойного смерти; или то, что видящий свет мира сего (ст. 9) находится в безопасности и что если (безопасен) видящий свет мира сего, то гораздо более – тот, кто находится со Мною, если не отступит от </a:t>
            </a:r>
            <a:r>
              <a:rPr lang="ru-RU" sz="1600" b="1" i="1" dirty="0" smtClean="0">
                <a:solidFill>
                  <a:schemeClr val="tx1"/>
                </a:solidFill>
              </a:rPr>
              <a:t>Меня».</a:t>
            </a:r>
            <a:endParaRPr lang="ru-RU" sz="1600" b="1" i="1" dirty="0">
              <a:solidFill>
                <a:schemeClr val="tx1"/>
              </a:solidFill>
            </a:endParaRPr>
          </a:p>
        </p:txBody>
      </p:sp>
      <p:sp>
        <p:nvSpPr>
          <p:cNvPr id="8" name="Скругленный прямоугольник 7"/>
          <p:cNvSpPr/>
          <p:nvPr/>
        </p:nvSpPr>
        <p:spPr>
          <a:xfrm>
            <a:off x="323528" y="4869160"/>
            <a:ext cx="8568952" cy="158417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«Иные под «днем» разумеют время до страдания, а под «ночью» время страдания. Итак, говорит, доколе идет «день», то есть пока еще не настало время страдания, вы не споткнетесь, ибо не встретите гонения от иудеев, ни другой как-нибудь неприятности. А когда придет «ночь», то есть страдания Мои, тогда вы смятенные соберетесь в одном домике из опасения иудеев. С того времени вы будете испытывать скорби и болезни, и много озлоблений и </a:t>
            </a:r>
            <a:r>
              <a:rPr lang="ru-RU" sz="1600" b="1" i="1" dirty="0" smtClean="0">
                <a:solidFill>
                  <a:schemeClr val="tx1"/>
                </a:solidFill>
              </a:rPr>
              <a:t>неприятностей».</a:t>
            </a:r>
            <a:endParaRPr lang="ru-RU" sz="1600" b="1" i="1" dirty="0">
              <a:solidFill>
                <a:schemeClr val="tx1"/>
              </a:solidFill>
            </a:endParaRPr>
          </a:p>
        </p:txBody>
      </p:sp>
      <p:sp>
        <p:nvSpPr>
          <p:cNvPr id="9" name="Скругленный прямоугольник 8"/>
          <p:cNvSpPr/>
          <p:nvPr/>
        </p:nvSpPr>
        <p:spPr>
          <a:xfrm>
            <a:off x="323528" y="5157192"/>
            <a:ext cx="8568952" cy="158417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«Для чего же Он прежде выразился не прямо, а </a:t>
            </a:r>
            <a:r>
              <a:rPr lang="ru-RU" sz="1600" b="1" i="1" dirty="0" err="1">
                <a:solidFill>
                  <a:schemeClr val="tx1"/>
                </a:solidFill>
              </a:rPr>
              <a:t>прикровенно</a:t>
            </a:r>
            <a:r>
              <a:rPr lang="ru-RU" sz="1600" b="1" i="1" dirty="0">
                <a:solidFill>
                  <a:schemeClr val="tx1"/>
                </a:solidFill>
              </a:rPr>
              <a:t>, смерть назвал «сном»? По многим побуждениям. Во-первых, по смиренномудрию, ибо не хотел показаться хвастливым, а </a:t>
            </a:r>
            <a:r>
              <a:rPr lang="ru-RU" sz="1600" b="1" i="1" dirty="0" err="1">
                <a:solidFill>
                  <a:schemeClr val="tx1"/>
                </a:solidFill>
              </a:rPr>
              <a:t>прикровенно</a:t>
            </a:r>
            <a:r>
              <a:rPr lang="ru-RU" sz="1600" b="1" i="1" dirty="0">
                <a:solidFill>
                  <a:schemeClr val="tx1"/>
                </a:solidFill>
              </a:rPr>
              <a:t> назвал воскрешение </a:t>
            </a:r>
            <a:r>
              <a:rPr lang="ru-RU" sz="1600" b="1" i="1" dirty="0" err="1">
                <a:solidFill>
                  <a:schemeClr val="tx1"/>
                </a:solidFill>
              </a:rPr>
              <a:t>разбуждением</a:t>
            </a:r>
            <a:r>
              <a:rPr lang="ru-RU" sz="1600" b="1" i="1" dirty="0">
                <a:solidFill>
                  <a:schemeClr val="tx1"/>
                </a:solidFill>
              </a:rPr>
              <a:t> от сна. Другая - та, чтобы показать нам, что и всякая смерть есть сон и успокоение. Третья - та, что хотя кончина Лазаря для прочих и была смертью, но для Самого Иисуса, </a:t>
            </a:r>
            <a:r>
              <a:rPr lang="ru-RU" sz="1600" b="1" i="1" dirty="0" err="1">
                <a:solidFill>
                  <a:schemeClr val="tx1"/>
                </a:solidFill>
              </a:rPr>
              <a:t>поколику</a:t>
            </a:r>
            <a:r>
              <a:rPr lang="ru-RU" sz="1600" b="1" i="1" dirty="0">
                <a:solidFill>
                  <a:schemeClr val="tx1"/>
                </a:solidFill>
              </a:rPr>
              <a:t> Он намеревался воскресить его, она была не более, как </a:t>
            </a:r>
            <a:r>
              <a:rPr lang="ru-RU" sz="1600" b="1" i="1" dirty="0" smtClean="0">
                <a:solidFill>
                  <a:schemeClr val="tx1"/>
                </a:solidFill>
              </a:rPr>
              <a:t>сон».</a:t>
            </a:r>
            <a:endParaRPr lang="ru-RU" sz="1600" b="1" i="1" dirty="0">
              <a:solidFill>
                <a:schemeClr val="tx1"/>
              </a:solidFill>
            </a:endParaRPr>
          </a:p>
        </p:txBody>
      </p:sp>
      <p:sp>
        <p:nvSpPr>
          <p:cNvPr id="10" name="Скругленный прямоугольник 9"/>
          <p:cNvSpPr/>
          <p:nvPr/>
        </p:nvSpPr>
        <p:spPr>
          <a:xfrm>
            <a:off x="323528" y="3969060"/>
            <a:ext cx="8568952" cy="169218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«Некоторые «радуюсь </a:t>
            </a:r>
            <a:r>
              <a:rPr lang="ru-RU" sz="1600" b="1" i="1" dirty="0">
                <a:solidFill>
                  <a:schemeClr val="tx1"/>
                </a:solidFill>
              </a:rPr>
              <a:t>за вас» понимали так: что Я не был там, это послужит для утверждения вас в вере. Ибо, если бы Я был там, Я исцелил бы больного. Чудом было бы и это, но оно показало бы мало силы Моей. А теперь, когда Меня там не было и последовала смерть Лазаря, а Я пойду и воскрешу его, вы должны более утвердиться в вере в Меня. Ибо увидите, что Я силен делать и то, чего прежде еще не явил, именно: </a:t>
            </a:r>
            <a:r>
              <a:rPr lang="ru-RU" sz="1600" b="1" i="1" dirty="0" err="1">
                <a:solidFill>
                  <a:schemeClr val="tx1"/>
                </a:solidFill>
              </a:rPr>
              <a:t>воссозидать</a:t>
            </a:r>
            <a:r>
              <a:rPr lang="ru-RU" sz="1600" b="1" i="1" dirty="0">
                <a:solidFill>
                  <a:schemeClr val="tx1"/>
                </a:solidFill>
              </a:rPr>
              <a:t> и воскрешать мертвеца, уже разложившегося и издающего гнилой </a:t>
            </a:r>
            <a:r>
              <a:rPr lang="ru-RU" sz="1600" b="1" i="1" dirty="0" smtClean="0">
                <a:solidFill>
                  <a:schemeClr val="tx1"/>
                </a:solidFill>
              </a:rPr>
              <a:t>запах».</a:t>
            </a:r>
            <a:endParaRPr lang="ru-RU" sz="1600" b="1" i="1" dirty="0">
              <a:solidFill>
                <a:schemeClr val="tx1"/>
              </a:solidFill>
            </a:endParaRPr>
          </a:p>
        </p:txBody>
      </p:sp>
    </p:spTree>
    <p:extLst>
      <p:ext uri="{BB962C8B-B14F-4D97-AF65-F5344CB8AC3E}">
        <p14:creationId xmlns:p14="http://schemas.microsoft.com/office/powerpoint/2010/main" val="2451069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down)">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nodeType="clickEffect">
                                  <p:stCondLst>
                                    <p:cond delay="0"/>
                                  </p:stCondLst>
                                  <p:childTnLst>
                                    <p:animEffect transition="out" filter="fade">
                                      <p:cBhvr>
                                        <p:cTn id="19" dur="500"/>
                                        <p:tgtEl>
                                          <p:spTgt spid="11"/>
                                        </p:tgtEl>
                                      </p:cBhvr>
                                    </p:animEffect>
                                    <p:set>
                                      <p:cBhvr>
                                        <p:cTn id="20" dur="1" fill="hold">
                                          <p:stCondLst>
                                            <p:cond delay="499"/>
                                          </p:stCondLst>
                                        </p:cTn>
                                        <p:tgtEl>
                                          <p:spTgt spid="11"/>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wipe(down)">
                                      <p:cBhvr>
                                        <p:cTn id="25" dur="5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2"/>
                                        </p:tgtEl>
                                      </p:cBhvr>
                                    </p:animEffect>
                                    <p:set>
                                      <p:cBhvr>
                                        <p:cTn id="30" dur="1" fill="hold">
                                          <p:stCondLst>
                                            <p:cond delay="499"/>
                                          </p:stCondLst>
                                        </p:cTn>
                                        <p:tgtEl>
                                          <p:spTgt spid="2"/>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down)">
                                      <p:cBhvr>
                                        <p:cTn id="35" dur="500"/>
                                        <p:tgtEl>
                                          <p:spTgt spid="6"/>
                                        </p:tgtEl>
                                      </p:cBhvr>
                                    </p:animEffect>
                                  </p:childTnLst>
                                </p:cTn>
                              </p:par>
                            </p:childTnLst>
                          </p:cTn>
                        </p:par>
                        <p:par>
                          <p:cTn id="36" fill="hold">
                            <p:stCondLst>
                              <p:cond delay="500"/>
                            </p:stCondLst>
                            <p:childTnLst>
                              <p:par>
                                <p:cTn id="37" presetID="22" presetClass="entr" presetSubtype="4" fill="hold" grpId="0" nodeType="afterEffect">
                                  <p:stCondLst>
                                    <p:cond delay="2000"/>
                                  </p:stCondLst>
                                  <p:childTnLst>
                                    <p:set>
                                      <p:cBhvr>
                                        <p:cTn id="38" dur="1" fill="hold">
                                          <p:stCondLst>
                                            <p:cond delay="0"/>
                                          </p:stCondLst>
                                        </p:cTn>
                                        <p:tgtEl>
                                          <p:spTgt spid="7"/>
                                        </p:tgtEl>
                                        <p:attrNameLst>
                                          <p:attrName>style.visibility</p:attrName>
                                        </p:attrNameLst>
                                      </p:cBhvr>
                                      <p:to>
                                        <p:strVal val="visible"/>
                                      </p:to>
                                    </p:set>
                                    <p:animEffect transition="in" filter="wipe(down)">
                                      <p:cBhvr>
                                        <p:cTn id="39" dur="500"/>
                                        <p:tgtEl>
                                          <p:spTgt spid="7"/>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xit" presetSubtype="0" fill="hold" grpId="1" nodeType="clickEffect">
                                  <p:stCondLst>
                                    <p:cond delay="0"/>
                                  </p:stCondLst>
                                  <p:childTnLst>
                                    <p:animEffect transition="out" filter="fade">
                                      <p:cBhvr>
                                        <p:cTn id="43" dur="500"/>
                                        <p:tgtEl>
                                          <p:spTgt spid="6"/>
                                        </p:tgtEl>
                                      </p:cBhvr>
                                    </p:animEffect>
                                    <p:set>
                                      <p:cBhvr>
                                        <p:cTn id="44" dur="1" fill="hold">
                                          <p:stCondLst>
                                            <p:cond delay="499"/>
                                          </p:stCondLst>
                                        </p:cTn>
                                        <p:tgtEl>
                                          <p:spTgt spid="6"/>
                                        </p:tgtEl>
                                        <p:attrNameLst>
                                          <p:attrName>style.visibility</p:attrName>
                                        </p:attrNameLst>
                                      </p:cBhvr>
                                      <p:to>
                                        <p:strVal val="hidden"/>
                                      </p:to>
                                    </p:set>
                                  </p:childTnLst>
                                </p:cTn>
                              </p:par>
                              <p:par>
                                <p:cTn id="45" presetID="10" presetClass="exit" presetSubtype="0" fill="hold" grpId="1" nodeType="withEffect">
                                  <p:stCondLst>
                                    <p:cond delay="0"/>
                                  </p:stCondLst>
                                  <p:childTnLst>
                                    <p:animEffect transition="out" filter="fade">
                                      <p:cBhvr>
                                        <p:cTn id="46" dur="500"/>
                                        <p:tgtEl>
                                          <p:spTgt spid="7"/>
                                        </p:tgtEl>
                                      </p:cBhvr>
                                    </p:animEffect>
                                    <p:set>
                                      <p:cBhvr>
                                        <p:cTn id="47" dur="1" fill="hold">
                                          <p:stCondLst>
                                            <p:cond delay="499"/>
                                          </p:stCondLst>
                                        </p:cTn>
                                        <p:tgtEl>
                                          <p:spTgt spid="7"/>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gtEl>
                                        <p:attrNameLst>
                                          <p:attrName>style.visibility</p:attrName>
                                        </p:attrNameLst>
                                      </p:cBhvr>
                                      <p:to>
                                        <p:strVal val="visible"/>
                                      </p:to>
                                    </p:set>
                                    <p:animEffect transition="in" filter="wipe(down)">
                                      <p:cBhvr>
                                        <p:cTn id="52" dur="500"/>
                                        <p:tgtEl>
                                          <p:spTgt spid="3"/>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1" nodeType="clickEffect">
                                  <p:stCondLst>
                                    <p:cond delay="0"/>
                                  </p:stCondLst>
                                  <p:childTnLst>
                                    <p:animEffect transition="out" filter="fade">
                                      <p:cBhvr>
                                        <p:cTn id="56" dur="500"/>
                                        <p:tgtEl>
                                          <p:spTgt spid="3"/>
                                        </p:tgtEl>
                                      </p:cBhvr>
                                    </p:animEffect>
                                    <p:set>
                                      <p:cBhvr>
                                        <p:cTn id="57" dur="1" fill="hold">
                                          <p:stCondLst>
                                            <p:cond delay="499"/>
                                          </p:stCondLst>
                                        </p:cTn>
                                        <p:tgtEl>
                                          <p:spTgt spid="3"/>
                                        </p:tgtEl>
                                        <p:attrNameLst>
                                          <p:attrName>style.visibility</p:attrName>
                                        </p:attrNameLst>
                                      </p:cBhvr>
                                      <p:to>
                                        <p:strVal val="hidden"/>
                                      </p:to>
                                    </p:set>
                                  </p:childTnLst>
                                </p:cTn>
                              </p:par>
                            </p:childTnLst>
                          </p:cTn>
                        </p:par>
                        <p:par>
                          <p:cTn id="58" fill="hold">
                            <p:stCondLst>
                              <p:cond delay="500"/>
                            </p:stCondLst>
                            <p:childTnLst>
                              <p:par>
                                <p:cTn id="59" presetID="22" presetClass="entr" presetSubtype="4" fill="hold" grpId="0" nodeType="afterEffect">
                                  <p:stCondLst>
                                    <p:cond delay="0"/>
                                  </p:stCondLst>
                                  <p:childTnLst>
                                    <p:set>
                                      <p:cBhvr>
                                        <p:cTn id="60" dur="1" fill="hold">
                                          <p:stCondLst>
                                            <p:cond delay="0"/>
                                          </p:stCondLst>
                                        </p:cTn>
                                        <p:tgtEl>
                                          <p:spTgt spid="8"/>
                                        </p:tgtEl>
                                        <p:attrNameLst>
                                          <p:attrName>style.visibility</p:attrName>
                                        </p:attrNameLst>
                                      </p:cBhvr>
                                      <p:to>
                                        <p:strVal val="visible"/>
                                      </p:to>
                                    </p:set>
                                    <p:animEffect transition="in" filter="wipe(down)">
                                      <p:cBhvr>
                                        <p:cTn id="61" dur="500"/>
                                        <p:tgtEl>
                                          <p:spTgt spid="8"/>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xit" presetSubtype="0" fill="hold" grpId="1" nodeType="clickEffect">
                                  <p:stCondLst>
                                    <p:cond delay="0"/>
                                  </p:stCondLst>
                                  <p:childTnLst>
                                    <p:animEffect transition="out" filter="fade">
                                      <p:cBhvr>
                                        <p:cTn id="65" dur="500"/>
                                        <p:tgtEl>
                                          <p:spTgt spid="8"/>
                                        </p:tgtEl>
                                      </p:cBhvr>
                                    </p:animEffect>
                                    <p:set>
                                      <p:cBhvr>
                                        <p:cTn id="66" dur="1" fill="hold">
                                          <p:stCondLst>
                                            <p:cond delay="499"/>
                                          </p:stCondLst>
                                        </p:cTn>
                                        <p:tgtEl>
                                          <p:spTgt spid="8"/>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22" presetClass="entr" presetSubtype="4" fill="hold" grpId="0" nodeType="clickEffect">
                                  <p:stCondLst>
                                    <p:cond delay="0"/>
                                  </p:stCondLst>
                                  <p:childTnLst>
                                    <p:set>
                                      <p:cBhvr>
                                        <p:cTn id="70" dur="1" fill="hold">
                                          <p:stCondLst>
                                            <p:cond delay="0"/>
                                          </p:stCondLst>
                                        </p:cTn>
                                        <p:tgtEl>
                                          <p:spTgt spid="9"/>
                                        </p:tgtEl>
                                        <p:attrNameLst>
                                          <p:attrName>style.visibility</p:attrName>
                                        </p:attrNameLst>
                                      </p:cBhvr>
                                      <p:to>
                                        <p:strVal val="visible"/>
                                      </p:to>
                                    </p:set>
                                    <p:animEffect transition="in" filter="wipe(down)">
                                      <p:cBhvr>
                                        <p:cTn id="71" dur="500"/>
                                        <p:tgtEl>
                                          <p:spTgt spid="9"/>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xit" presetSubtype="0" fill="hold" grpId="1" nodeType="clickEffect">
                                  <p:stCondLst>
                                    <p:cond delay="0"/>
                                  </p:stCondLst>
                                  <p:childTnLst>
                                    <p:animEffect transition="out" filter="fade">
                                      <p:cBhvr>
                                        <p:cTn id="75" dur="500"/>
                                        <p:tgtEl>
                                          <p:spTgt spid="9"/>
                                        </p:tgtEl>
                                      </p:cBhvr>
                                    </p:animEffect>
                                    <p:set>
                                      <p:cBhvr>
                                        <p:cTn id="76" dur="1" fill="hold">
                                          <p:stCondLst>
                                            <p:cond delay="499"/>
                                          </p:stCondLst>
                                        </p:cTn>
                                        <p:tgtEl>
                                          <p:spTgt spid="9"/>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22" presetClass="entr" presetSubtype="4" fill="hold" grpId="0" nodeType="clickEffect">
                                  <p:stCondLst>
                                    <p:cond delay="0"/>
                                  </p:stCondLst>
                                  <p:childTnLst>
                                    <p:set>
                                      <p:cBhvr>
                                        <p:cTn id="80" dur="1" fill="hold">
                                          <p:stCondLst>
                                            <p:cond delay="0"/>
                                          </p:stCondLst>
                                        </p:cTn>
                                        <p:tgtEl>
                                          <p:spTgt spid="10"/>
                                        </p:tgtEl>
                                        <p:attrNameLst>
                                          <p:attrName>style.visibility</p:attrName>
                                        </p:attrNameLst>
                                      </p:cBhvr>
                                      <p:to>
                                        <p:strVal val="visible"/>
                                      </p:to>
                                    </p:set>
                                    <p:animEffect transition="in" filter="wipe(down)">
                                      <p:cBhvr>
                                        <p:cTn id="81" dur="500"/>
                                        <p:tgtEl>
                                          <p:spTgt spid="10"/>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xit" presetSubtype="0" fill="hold" grpId="1" nodeType="clickEffect">
                                  <p:stCondLst>
                                    <p:cond delay="0"/>
                                  </p:stCondLst>
                                  <p:childTnLst>
                                    <p:animEffect transition="out" filter="fade">
                                      <p:cBhvr>
                                        <p:cTn id="85" dur="500"/>
                                        <p:tgtEl>
                                          <p:spTgt spid="10"/>
                                        </p:tgtEl>
                                      </p:cBhvr>
                                    </p:animEffect>
                                    <p:set>
                                      <p:cBhvr>
                                        <p:cTn id="86"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P spid="2" grpId="1" animBg="1"/>
      <p:bldP spid="6" grpId="0" animBg="1"/>
      <p:bldP spid="6" grpId="1" animBg="1"/>
      <p:bldP spid="7" grpId="0" animBg="1"/>
      <p:bldP spid="7" grpId="1" animBg="1"/>
      <p:bldP spid="3" grpId="0" animBg="1"/>
      <p:bldP spid="3" grpId="1" animBg="1"/>
      <p:bldP spid="8" grpId="0" animBg="1"/>
      <p:bldP spid="8" grpId="1" animBg="1"/>
      <p:bldP spid="9" grpId="0" animBg="1"/>
      <p:bldP spid="9" grpId="1" animBg="1"/>
      <p:bldP spid="10" grpId="0" animBg="1"/>
      <p:bldP spid="10"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598288420"/>
              </p:ext>
            </p:extLst>
          </p:nvPr>
        </p:nvGraphicFramePr>
        <p:xfrm>
          <a:off x="179512" y="401536"/>
          <a:ext cx="8784976" cy="6411840"/>
        </p:xfrm>
        <a:graphic>
          <a:graphicData uri="http://schemas.openxmlformats.org/drawingml/2006/table">
            <a:tbl>
              <a:tblPr firstRow="1" bandRow="1">
                <a:tableStyleId>{00A15C55-8517-42AA-B614-E9B94910E393}</a:tableStyleId>
              </a:tblPr>
              <a:tblGrid>
                <a:gridCol w="8784976"/>
              </a:tblGrid>
              <a:tr h="252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dirty="0" smtClean="0">
                          <a:solidFill>
                            <a:schemeClr val="tx1"/>
                          </a:solidFill>
                        </a:rPr>
                        <a:t>Ин. 11, 1-16</a:t>
                      </a:r>
                      <a:endParaRPr lang="ru-RU" sz="1600" b="1" dirty="0">
                        <a:solidFill>
                          <a:schemeClr val="tx1"/>
                        </a:solidFill>
                      </a:endParaRPr>
                    </a:p>
                  </a:txBody>
                  <a:tcPr marL="18000" marR="18000" marT="18000" marB="18000"/>
                </a:tc>
              </a:tr>
              <a:tr h="370840">
                <a:tc>
                  <a:txBody>
                    <a:bodyPr/>
                    <a:lstStyle/>
                    <a:p>
                      <a:r>
                        <a:rPr lang="ru-RU" sz="1600" b="1" dirty="0" smtClean="0">
                          <a:solidFill>
                            <a:schemeClr val="tx1"/>
                          </a:solidFill>
                        </a:rPr>
                        <a:t>17. Иисус, придя, нашел, что он уже четыре дня в гробе. </a:t>
                      </a:r>
                    </a:p>
                    <a:p>
                      <a:r>
                        <a:rPr lang="ru-RU" sz="1600" b="1" dirty="0" smtClean="0">
                          <a:solidFill>
                            <a:schemeClr val="tx1"/>
                          </a:solidFill>
                        </a:rPr>
                        <a:t>18. </a:t>
                      </a:r>
                      <a:r>
                        <a:rPr lang="ru-RU" sz="1600" b="1" dirty="0" err="1" smtClean="0">
                          <a:solidFill>
                            <a:schemeClr val="tx1"/>
                          </a:solidFill>
                        </a:rPr>
                        <a:t>Вифания</a:t>
                      </a:r>
                      <a:r>
                        <a:rPr lang="ru-RU" sz="1600" b="1" dirty="0" smtClean="0">
                          <a:solidFill>
                            <a:schemeClr val="tx1"/>
                          </a:solidFill>
                        </a:rPr>
                        <a:t> же была близ Иерусалима, стадиях в пятнадцати; </a:t>
                      </a:r>
                    </a:p>
                    <a:p>
                      <a:r>
                        <a:rPr lang="ru-RU" sz="1600" b="1" dirty="0" smtClean="0">
                          <a:solidFill>
                            <a:schemeClr val="tx1"/>
                          </a:solidFill>
                        </a:rPr>
                        <a:t>19. и многие из Иудеев пришли к Марфе и Марии утешать их в печали о брате их. </a:t>
                      </a:r>
                    </a:p>
                    <a:p>
                      <a:r>
                        <a:rPr lang="ru-RU" sz="1600" b="1" dirty="0" smtClean="0">
                          <a:solidFill>
                            <a:schemeClr val="tx1"/>
                          </a:solidFill>
                        </a:rPr>
                        <a:t>20. Марфа, услышав, что идет Иисус, пошла навстречу Ему; Мария же сидела дома. </a:t>
                      </a:r>
                    </a:p>
                    <a:p>
                      <a:r>
                        <a:rPr lang="ru-RU" sz="1600" b="1" dirty="0" smtClean="0">
                          <a:solidFill>
                            <a:schemeClr val="tx1"/>
                          </a:solidFill>
                        </a:rPr>
                        <a:t>21. Тогда Марфа сказала Иисусу: Господи! если бы Ты был здесь, не умер бы брат мой. </a:t>
                      </a:r>
                    </a:p>
                    <a:p>
                      <a:r>
                        <a:rPr lang="ru-RU" sz="1600" b="1" dirty="0" smtClean="0">
                          <a:solidFill>
                            <a:schemeClr val="tx1"/>
                          </a:solidFill>
                        </a:rPr>
                        <a:t>22. Но и теперь знаю, что чего Ты попросишь у Бога, даст Тебе Бог. </a:t>
                      </a:r>
                    </a:p>
                    <a:p>
                      <a:r>
                        <a:rPr lang="ru-RU" sz="1600" b="1" dirty="0" smtClean="0">
                          <a:solidFill>
                            <a:schemeClr val="tx1"/>
                          </a:solidFill>
                        </a:rPr>
                        <a:t>23. Иисус говорит ей: воскреснет брат твой. </a:t>
                      </a:r>
                    </a:p>
                    <a:p>
                      <a:r>
                        <a:rPr lang="ru-RU" sz="1600" b="1" dirty="0" smtClean="0">
                          <a:solidFill>
                            <a:schemeClr val="tx1"/>
                          </a:solidFill>
                        </a:rPr>
                        <a:t>24. Марфа сказала Ему: знаю, что воскреснет в воскресение, в последний день. </a:t>
                      </a:r>
                    </a:p>
                    <a:p>
                      <a:r>
                        <a:rPr lang="ru-RU" sz="1600" b="1" dirty="0" smtClean="0">
                          <a:solidFill>
                            <a:schemeClr val="tx1"/>
                          </a:solidFill>
                        </a:rPr>
                        <a:t>25. Иисус сказал ей: Я </a:t>
                      </a:r>
                      <a:r>
                        <a:rPr lang="ru-RU" sz="1600" b="1" dirty="0" err="1" smtClean="0">
                          <a:solidFill>
                            <a:schemeClr val="tx1"/>
                          </a:solidFill>
                        </a:rPr>
                        <a:t>есмь</a:t>
                      </a:r>
                      <a:r>
                        <a:rPr lang="ru-RU" sz="1600" b="1" dirty="0" smtClean="0">
                          <a:solidFill>
                            <a:schemeClr val="tx1"/>
                          </a:solidFill>
                        </a:rPr>
                        <a:t> воскресение и жизнь; верующий в Меня, если и умрет, оживет. </a:t>
                      </a:r>
                    </a:p>
                    <a:p>
                      <a:r>
                        <a:rPr lang="ru-RU" sz="1600" b="1" dirty="0" smtClean="0">
                          <a:solidFill>
                            <a:schemeClr val="tx1"/>
                          </a:solidFill>
                        </a:rPr>
                        <a:t>26. И всякий, живущий и верующий в Меня, не умрет вовек. Веришь ли сему? </a:t>
                      </a:r>
                    </a:p>
                    <a:p>
                      <a:r>
                        <a:rPr lang="ru-RU" sz="1600" b="1" dirty="0" smtClean="0">
                          <a:solidFill>
                            <a:schemeClr val="tx1"/>
                          </a:solidFill>
                        </a:rPr>
                        <a:t>27. Она говорит Ему: так, Господи! я верую, что Ты Христос, Сын Божий, грядущий в мир. </a:t>
                      </a:r>
                    </a:p>
                    <a:p>
                      <a:r>
                        <a:rPr lang="ru-RU" sz="1600" b="1" dirty="0" smtClean="0">
                          <a:solidFill>
                            <a:schemeClr val="tx1"/>
                          </a:solidFill>
                        </a:rPr>
                        <a:t>28. Сказав это, пошла и позвала тайно Марию, сестру свою, говоря: Учитель здесь и зовет тебя. </a:t>
                      </a:r>
                    </a:p>
                    <a:p>
                      <a:r>
                        <a:rPr lang="ru-RU" sz="1600" b="1" dirty="0" smtClean="0">
                          <a:solidFill>
                            <a:schemeClr val="tx1"/>
                          </a:solidFill>
                        </a:rPr>
                        <a:t>29. Она, как скоро услышала, поспешно встала и пошла к Нему. </a:t>
                      </a:r>
                    </a:p>
                    <a:p>
                      <a:r>
                        <a:rPr lang="ru-RU" sz="1600" b="1" dirty="0" smtClean="0">
                          <a:solidFill>
                            <a:schemeClr val="tx1"/>
                          </a:solidFill>
                        </a:rPr>
                        <a:t>30. Иисус еще не входил в селение, но был на том месте, где встретила Его Марфа. </a:t>
                      </a:r>
                    </a:p>
                    <a:p>
                      <a:r>
                        <a:rPr lang="ru-RU" sz="1600" b="1" dirty="0" smtClean="0">
                          <a:solidFill>
                            <a:schemeClr val="tx1"/>
                          </a:solidFill>
                        </a:rPr>
                        <a:t>31. Иудеи, которые были с нею в доме и утешали ее, видя, что Мария поспешно встала и вышла, пошли за нею, полагая, что она пошла на гроб — плакать там. </a:t>
                      </a:r>
                    </a:p>
                    <a:p>
                      <a:r>
                        <a:rPr lang="ru-RU" sz="1600" b="1" dirty="0" smtClean="0">
                          <a:solidFill>
                            <a:schemeClr val="tx1"/>
                          </a:solidFill>
                        </a:rPr>
                        <a:t>32. Мария же, придя туда, где был Иисус, и увидев Его, пала к ногам Его и сказала Ему: Господи! если бы Ты был здесь, не умер бы брат мой. </a:t>
                      </a:r>
                    </a:p>
                    <a:p>
                      <a:r>
                        <a:rPr lang="ru-RU" sz="1600" b="1" dirty="0" smtClean="0">
                          <a:solidFill>
                            <a:schemeClr val="tx1"/>
                          </a:solidFill>
                        </a:rPr>
                        <a:t>33. Иисус, когда увидел ее плачущую и пришедших с нею Иудеев плачущих, Сам </a:t>
                      </a:r>
                      <a:r>
                        <a:rPr lang="ru-RU" sz="1600" b="1" dirty="0" err="1" smtClean="0">
                          <a:solidFill>
                            <a:schemeClr val="tx1"/>
                          </a:solidFill>
                        </a:rPr>
                        <a:t>восскорбел</a:t>
                      </a:r>
                      <a:r>
                        <a:rPr lang="ru-RU" sz="1600" b="1" dirty="0" smtClean="0">
                          <a:solidFill>
                            <a:schemeClr val="tx1"/>
                          </a:solidFill>
                        </a:rPr>
                        <a:t> духом и возмутился </a:t>
                      </a:r>
                    </a:p>
                    <a:p>
                      <a:r>
                        <a:rPr lang="ru-RU" sz="1600" b="1" dirty="0" smtClean="0">
                          <a:solidFill>
                            <a:schemeClr val="tx1"/>
                          </a:solidFill>
                        </a:rPr>
                        <a:t>34. и сказал: где вы положили его? Говорят Ему: Господи! пойди и посмотри. </a:t>
                      </a:r>
                    </a:p>
                    <a:p>
                      <a:r>
                        <a:rPr lang="ru-RU" sz="1600" b="1" dirty="0" smtClean="0">
                          <a:solidFill>
                            <a:schemeClr val="tx1"/>
                          </a:solidFill>
                        </a:rPr>
                        <a:t>35. Иисус прослезился. </a:t>
                      </a:r>
                    </a:p>
                    <a:p>
                      <a:r>
                        <a:rPr lang="ru-RU" sz="1600" b="1" dirty="0" smtClean="0">
                          <a:solidFill>
                            <a:schemeClr val="tx1"/>
                          </a:solidFill>
                        </a:rPr>
                        <a:t>36. Тогда Иудеи говорили: смотри, как Он любил его. </a:t>
                      </a:r>
                    </a:p>
                    <a:p>
                      <a:r>
                        <a:rPr lang="ru-RU" sz="1600" b="1" dirty="0" smtClean="0">
                          <a:solidFill>
                            <a:schemeClr val="tx1"/>
                          </a:solidFill>
                        </a:rPr>
                        <a:t>37. А некоторые из них сказали: не мог ли Сей, отверзший очи слепому, сделать, чтобы и этот не умер?</a:t>
                      </a:r>
                      <a:endParaRPr lang="ru-RU" sz="1600" b="1" dirty="0">
                        <a:solidFill>
                          <a:schemeClr val="tx1"/>
                        </a:solidFill>
                      </a:endParaRPr>
                    </a:p>
                  </a:txBody>
                  <a:tcPr marL="18000" marR="18000" marT="18000" marB="18000"/>
                </a:tc>
              </a:tr>
            </a:tbl>
          </a:graphicData>
        </a:graphic>
      </p:graphicFrame>
      <p:sp>
        <p:nvSpPr>
          <p:cNvPr id="8" name="Скругленный прямоугольник 7"/>
          <p:cNvSpPr/>
          <p:nvPr/>
        </p:nvSpPr>
        <p:spPr>
          <a:xfrm>
            <a:off x="179512" y="3717032"/>
            <a:ext cx="8784976" cy="122413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«Она</a:t>
            </a:r>
            <a:r>
              <a:rPr lang="ru-RU" sz="1600" b="1" i="1" dirty="0">
                <a:solidFill>
                  <a:schemeClr val="tx1"/>
                </a:solidFill>
              </a:rPr>
              <a:t>, хотя выслушала такие высокие речи, однако не поняла, что сказал ей Господь. Думаю, что от скорби она страдала и непонятливостью. Ибо иное спрашивает Господь, иное отвечает она. Господь спрашивает, верует ли она, что Он есть воскресение и жизнь и что верующий в Него не умрет вовек. А что отвечает Марфа? - я уверена, что Ты - Христос, Сын Божий, грядущий в </a:t>
            </a:r>
            <a:r>
              <a:rPr lang="ru-RU" sz="1600" b="1" i="1" dirty="0" smtClean="0">
                <a:solidFill>
                  <a:schemeClr val="tx1"/>
                </a:solidFill>
              </a:rPr>
              <a:t>мир».</a:t>
            </a:r>
            <a:endParaRPr lang="ru-RU" sz="1600" b="1" i="1" dirty="0">
              <a:solidFill>
                <a:schemeClr val="tx1"/>
              </a:solidFill>
            </a:endParaRPr>
          </a:p>
        </p:txBody>
      </p:sp>
      <p:sp>
        <p:nvSpPr>
          <p:cNvPr id="3" name="Скругленный прямоугольник 2"/>
          <p:cNvSpPr/>
          <p:nvPr/>
        </p:nvSpPr>
        <p:spPr>
          <a:xfrm>
            <a:off x="179512" y="3068960"/>
            <a:ext cx="8784976" cy="201622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«Поелику Марфа еще не веровала и не поняла смысла слов: «воскреснет брат твой», но подумала, что он воскреснет в последнее воскресение Господь восставляет ее и возбуждает ее веру, как бы умершую, говоря яснее: Я говорю тебе ясно, что Я </a:t>
            </a:r>
            <a:r>
              <a:rPr lang="ru-RU" sz="1600" b="1" i="1" dirty="0" err="1">
                <a:solidFill>
                  <a:schemeClr val="tx1"/>
                </a:solidFill>
              </a:rPr>
              <a:t>есмь</a:t>
            </a:r>
            <a:r>
              <a:rPr lang="ru-RU" sz="1600" b="1" i="1" dirty="0">
                <a:solidFill>
                  <a:schemeClr val="tx1"/>
                </a:solidFill>
              </a:rPr>
              <a:t> воскресение и жизнь, так что сила Моя не ограничивается местом, но Я могу равно исцелять, присутствуя на месте и заочно. Ибо Я раздаю блага и не от лица кого-либо другого, но Сам Я воскресение и жизнь, Сам имею силу воскрешать и оживлять. Верующий в Меня, если и умрет этой телесной смертью, оживет, и всякий, живущий и верующий в Меня, не умрет смертью </a:t>
            </a:r>
            <a:r>
              <a:rPr lang="ru-RU" sz="1600" b="1" i="1" dirty="0" smtClean="0">
                <a:solidFill>
                  <a:schemeClr val="tx1"/>
                </a:solidFill>
              </a:rPr>
              <a:t>духовной».</a:t>
            </a:r>
            <a:endParaRPr lang="ru-RU" sz="1600" b="1" i="1" dirty="0">
              <a:solidFill>
                <a:schemeClr val="tx1"/>
              </a:solidFill>
            </a:endParaRPr>
          </a:p>
        </p:txBody>
      </p:sp>
      <p:sp>
        <p:nvSpPr>
          <p:cNvPr id="2" name="Скругленный прямоугольник 1"/>
          <p:cNvSpPr/>
          <p:nvPr/>
        </p:nvSpPr>
        <p:spPr>
          <a:xfrm>
            <a:off x="179512" y="2204864"/>
            <a:ext cx="8784976" cy="151216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«Марфа имела веру во Христа, но не полную, не надлежащую. Посему и говорит: Господи! если бы Ты был здесь, не умер бы брат мой. Сказала это, без сомнения, потому, что не веровала, что Он, если бы захотел, то, и, не присутствуя лично, мог бы предотвратить смерть брата ее. А далее обнаруживает еще большую слабость веры. Ибо говорит: «чего Ты ни попросишь у Бога, даст Тебе». Видишь ли, она считает Его за какого-нибудь человека, добродетельного и угодного </a:t>
            </a:r>
            <a:r>
              <a:rPr lang="ru-RU" sz="1600" b="1" i="1" dirty="0" smtClean="0">
                <a:solidFill>
                  <a:schemeClr val="tx1"/>
                </a:solidFill>
              </a:rPr>
              <a:t>Богу».</a:t>
            </a:r>
            <a:endParaRPr lang="ru-RU" sz="1600" b="1" i="1" dirty="0">
              <a:solidFill>
                <a:schemeClr val="tx1"/>
              </a:solidFill>
            </a:endParaRPr>
          </a:p>
        </p:txBody>
      </p:sp>
      <p:sp>
        <p:nvSpPr>
          <p:cNvPr id="5" name="Скругленный прямоугольник 4"/>
          <p:cNvSpPr/>
          <p:nvPr/>
        </p:nvSpPr>
        <p:spPr>
          <a:xfrm>
            <a:off x="1835696" y="44624"/>
            <a:ext cx="5328592" cy="288032"/>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200" b="1" dirty="0" smtClean="0">
                <a:solidFill>
                  <a:schemeClr val="tx1"/>
                </a:solidFill>
              </a:rPr>
              <a:t>Беседа Христа с Марфой и Марией</a:t>
            </a:r>
            <a:endParaRPr lang="ru-RU" sz="2200" b="1" dirty="0">
              <a:solidFill>
                <a:schemeClr val="tx1"/>
              </a:solidFill>
            </a:endParaRPr>
          </a:p>
        </p:txBody>
      </p:sp>
      <p:sp>
        <p:nvSpPr>
          <p:cNvPr id="6" name="Скругленный прямоугольник 5"/>
          <p:cNvSpPr/>
          <p:nvPr/>
        </p:nvSpPr>
        <p:spPr>
          <a:xfrm>
            <a:off x="179512" y="4941168"/>
            <a:ext cx="8784976" cy="79208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lIns="0" rIns="0" rtlCol="0" anchor="ctr"/>
          <a:lstStyle/>
          <a:p>
            <a:pPr algn="ctr"/>
            <a:r>
              <a:rPr lang="ru-RU" sz="1600" b="1" dirty="0" err="1" smtClean="0">
                <a:solidFill>
                  <a:schemeClr val="tx1"/>
                </a:solidFill>
              </a:rPr>
              <a:t>Свт</a:t>
            </a:r>
            <a:r>
              <a:rPr lang="ru-RU" sz="1600" b="1" dirty="0" smtClean="0">
                <a:solidFill>
                  <a:schemeClr val="tx1"/>
                </a:solidFill>
              </a:rPr>
              <a:t>. Иоанн </a:t>
            </a:r>
            <a:r>
              <a:rPr lang="ru-RU" sz="1600" b="1" dirty="0">
                <a:solidFill>
                  <a:schemeClr val="tx1"/>
                </a:solidFill>
              </a:rPr>
              <a:t>Златоуст: </a:t>
            </a:r>
            <a:r>
              <a:rPr lang="ru-RU" sz="1600" b="1" i="1" dirty="0" smtClean="0">
                <a:solidFill>
                  <a:schemeClr val="tx1"/>
                </a:solidFill>
              </a:rPr>
              <a:t>«Для </a:t>
            </a:r>
            <a:r>
              <a:rPr lang="ru-RU" sz="1600" b="1" i="1" dirty="0">
                <a:solidFill>
                  <a:schemeClr val="tx1"/>
                </a:solidFill>
              </a:rPr>
              <a:t>чего евангелист тщательно и не раз замечает, что Он плакал и что Он удерживал скорбь? Для того, чтобы ты знал, что Он истинно облечен был нашим </a:t>
            </a:r>
            <a:r>
              <a:rPr lang="ru-RU" sz="1600" b="1" i="1" dirty="0" smtClean="0">
                <a:solidFill>
                  <a:schemeClr val="tx1"/>
                </a:solidFill>
              </a:rPr>
              <a:t>естеством».</a:t>
            </a:r>
            <a:endParaRPr lang="ru-RU" sz="1600" b="1" i="1" dirty="0">
              <a:solidFill>
                <a:schemeClr val="tx1"/>
              </a:solidFill>
            </a:endParaRPr>
          </a:p>
        </p:txBody>
      </p:sp>
      <p:sp>
        <p:nvSpPr>
          <p:cNvPr id="7" name="Скругленный прямоугольник 6"/>
          <p:cNvSpPr/>
          <p:nvPr/>
        </p:nvSpPr>
        <p:spPr>
          <a:xfrm>
            <a:off x="179512" y="6081208"/>
            <a:ext cx="8784976" cy="660160"/>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Прп</a:t>
            </a:r>
            <a:r>
              <a:rPr lang="ru-RU" sz="1600" b="1" dirty="0" smtClean="0">
                <a:solidFill>
                  <a:schemeClr val="tx1"/>
                </a:solidFill>
              </a:rPr>
              <a:t>. </a:t>
            </a:r>
            <a:r>
              <a:rPr lang="ru-RU" sz="1600" b="1" dirty="0">
                <a:solidFill>
                  <a:schemeClr val="tx1"/>
                </a:solidFill>
              </a:rPr>
              <a:t>Андрей </a:t>
            </a:r>
            <a:r>
              <a:rPr lang="ru-RU" sz="1600" b="1" dirty="0" smtClean="0">
                <a:solidFill>
                  <a:schemeClr val="tx1"/>
                </a:solidFill>
              </a:rPr>
              <a:t>Критский: «</a:t>
            </a:r>
            <a:r>
              <a:rPr lang="ru-RU" sz="1600" b="1" i="1" dirty="0" smtClean="0">
                <a:solidFill>
                  <a:schemeClr val="tx1"/>
                </a:solidFill>
              </a:rPr>
              <a:t>Прослезился </a:t>
            </a:r>
            <a:r>
              <a:rPr lang="ru-RU" sz="1600" b="1" i="1" dirty="0" err="1">
                <a:solidFill>
                  <a:schemeClr val="tx1"/>
                </a:solidFill>
              </a:rPr>
              <a:t>еси</a:t>
            </a:r>
            <a:r>
              <a:rPr lang="ru-RU" sz="1600" b="1" i="1" dirty="0">
                <a:solidFill>
                  <a:schemeClr val="tx1"/>
                </a:solidFill>
              </a:rPr>
              <a:t> Господи, над Лазарем, </a:t>
            </a:r>
            <a:r>
              <a:rPr lang="ru-RU" sz="1600" b="1" i="1" dirty="0" err="1">
                <a:solidFill>
                  <a:schemeClr val="tx1"/>
                </a:solidFill>
              </a:rPr>
              <a:t>показуя</a:t>
            </a:r>
            <a:r>
              <a:rPr lang="ru-RU" sz="1600" b="1" i="1" dirty="0">
                <a:solidFill>
                  <a:schemeClr val="tx1"/>
                </a:solidFill>
              </a:rPr>
              <a:t> воплощение смотрения Твоего, и яко естеством Бог </a:t>
            </a:r>
            <a:r>
              <a:rPr lang="ru-RU" sz="1600" b="1" i="1" dirty="0" err="1">
                <a:solidFill>
                  <a:schemeClr val="tx1"/>
                </a:solidFill>
              </a:rPr>
              <a:t>сый</a:t>
            </a:r>
            <a:r>
              <a:rPr lang="ru-RU" sz="1600" b="1" i="1" dirty="0">
                <a:solidFill>
                  <a:schemeClr val="tx1"/>
                </a:solidFill>
              </a:rPr>
              <a:t>, естеством по нам был </a:t>
            </a:r>
            <a:r>
              <a:rPr lang="ru-RU" sz="1600" b="1" i="1" dirty="0" err="1">
                <a:solidFill>
                  <a:schemeClr val="tx1"/>
                </a:solidFill>
              </a:rPr>
              <a:t>еси</a:t>
            </a:r>
            <a:r>
              <a:rPr lang="ru-RU" sz="1600" b="1" i="1" dirty="0">
                <a:solidFill>
                  <a:schemeClr val="tx1"/>
                </a:solidFill>
              </a:rPr>
              <a:t> </a:t>
            </a:r>
            <a:r>
              <a:rPr lang="ru-RU" sz="1600" b="1" i="1" dirty="0" smtClean="0">
                <a:solidFill>
                  <a:schemeClr val="tx1"/>
                </a:solidFill>
              </a:rPr>
              <a:t>Человек».</a:t>
            </a:r>
            <a:endParaRPr lang="ru-RU" sz="1600" b="1" i="1" dirty="0">
              <a:solidFill>
                <a:schemeClr val="tx1"/>
              </a:solidFill>
            </a:endParaRPr>
          </a:p>
        </p:txBody>
      </p:sp>
      <p:sp>
        <p:nvSpPr>
          <p:cNvPr id="9" name="Скругленный прямоугольник 8"/>
          <p:cNvSpPr/>
          <p:nvPr/>
        </p:nvSpPr>
        <p:spPr>
          <a:xfrm>
            <a:off x="251520" y="5877272"/>
            <a:ext cx="8640960" cy="53401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Иероним: </a:t>
            </a:r>
            <a:r>
              <a:rPr lang="ru-RU" sz="1600" b="1" i="1" dirty="0" smtClean="0">
                <a:solidFill>
                  <a:schemeClr val="tx1"/>
                </a:solidFill>
              </a:rPr>
              <a:t>«Богочеловек </a:t>
            </a:r>
            <a:r>
              <a:rPr lang="ru-RU" sz="1600" b="1" i="1" dirty="0">
                <a:solidFill>
                  <a:schemeClr val="tx1"/>
                </a:solidFill>
              </a:rPr>
              <a:t>знал, где погребен Лазарь, но, обращаясь с людьми, поступал </a:t>
            </a:r>
            <a:r>
              <a:rPr lang="ru-RU" sz="1600" b="1" i="1" dirty="0" smtClean="0">
                <a:solidFill>
                  <a:schemeClr val="tx1"/>
                </a:solidFill>
              </a:rPr>
              <a:t>по-человечески».</a:t>
            </a:r>
            <a:endParaRPr lang="ru-RU" sz="1600" b="1" i="1" dirty="0">
              <a:solidFill>
                <a:schemeClr val="tx1"/>
              </a:solidFill>
            </a:endParaRPr>
          </a:p>
        </p:txBody>
      </p:sp>
    </p:spTree>
    <p:extLst>
      <p:ext uri="{BB962C8B-B14F-4D97-AF65-F5344CB8AC3E}">
        <p14:creationId xmlns:p14="http://schemas.microsoft.com/office/powerpoint/2010/main" val="3700280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3"/>
                                        </p:tgtEl>
                                      </p:cBhvr>
                                    </p:animEffect>
                                    <p:set>
                                      <p:cBhvr>
                                        <p:cTn id="30" dur="1" fill="hold">
                                          <p:stCondLst>
                                            <p:cond delay="499"/>
                                          </p:stCondLst>
                                        </p:cTn>
                                        <p:tgtEl>
                                          <p:spTgt spid="3"/>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wipe(down)">
                                      <p:cBhvr>
                                        <p:cTn id="35" dur="500"/>
                                        <p:tgtEl>
                                          <p:spTgt spid="8"/>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8"/>
                                        </p:tgtEl>
                                      </p:cBhvr>
                                    </p:animEffect>
                                    <p:set>
                                      <p:cBhvr>
                                        <p:cTn id="40" dur="1" fill="hold">
                                          <p:stCondLst>
                                            <p:cond delay="499"/>
                                          </p:stCondLst>
                                        </p:cTn>
                                        <p:tgtEl>
                                          <p:spTgt spid="8"/>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wipe(down)">
                                      <p:cBhvr>
                                        <p:cTn id="45" dur="500"/>
                                        <p:tgtEl>
                                          <p:spTgt spid="9"/>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9"/>
                                        </p:tgtEl>
                                      </p:cBhvr>
                                    </p:animEffect>
                                    <p:set>
                                      <p:cBhvr>
                                        <p:cTn id="50" dur="1" fill="hold">
                                          <p:stCondLst>
                                            <p:cond delay="499"/>
                                          </p:stCondLst>
                                        </p:cTn>
                                        <p:tgtEl>
                                          <p:spTgt spid="9"/>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6"/>
                                        </p:tgtEl>
                                        <p:attrNameLst>
                                          <p:attrName>style.visibility</p:attrName>
                                        </p:attrNameLst>
                                      </p:cBhvr>
                                      <p:to>
                                        <p:strVal val="visible"/>
                                      </p:to>
                                    </p:set>
                                    <p:animEffect transition="in" filter="wipe(down)">
                                      <p:cBhvr>
                                        <p:cTn id="55" dur="500"/>
                                        <p:tgtEl>
                                          <p:spTgt spid="6"/>
                                        </p:tgtEl>
                                      </p:cBhvr>
                                    </p:animEffect>
                                  </p:childTnLst>
                                </p:cTn>
                              </p:par>
                            </p:childTnLst>
                          </p:cTn>
                        </p:par>
                        <p:par>
                          <p:cTn id="56" fill="hold">
                            <p:stCondLst>
                              <p:cond delay="500"/>
                            </p:stCondLst>
                            <p:childTnLst>
                              <p:par>
                                <p:cTn id="57" presetID="22" presetClass="entr" presetSubtype="4" fill="hold" grpId="0" nodeType="afterEffect">
                                  <p:stCondLst>
                                    <p:cond delay="1000"/>
                                  </p:stCondLst>
                                  <p:childTnLst>
                                    <p:set>
                                      <p:cBhvr>
                                        <p:cTn id="58" dur="1" fill="hold">
                                          <p:stCondLst>
                                            <p:cond delay="0"/>
                                          </p:stCondLst>
                                        </p:cTn>
                                        <p:tgtEl>
                                          <p:spTgt spid="7"/>
                                        </p:tgtEl>
                                        <p:attrNameLst>
                                          <p:attrName>style.visibility</p:attrName>
                                        </p:attrNameLst>
                                      </p:cBhvr>
                                      <p:to>
                                        <p:strVal val="visible"/>
                                      </p:to>
                                    </p:set>
                                    <p:animEffect transition="in" filter="wipe(down)">
                                      <p:cBhvr>
                                        <p:cTn id="59" dur="500"/>
                                        <p:tgtEl>
                                          <p:spTgt spid="7"/>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xit" presetSubtype="0" fill="hold" grpId="1" nodeType="clickEffect">
                                  <p:stCondLst>
                                    <p:cond delay="0"/>
                                  </p:stCondLst>
                                  <p:childTnLst>
                                    <p:animEffect transition="out" filter="fade">
                                      <p:cBhvr>
                                        <p:cTn id="63" dur="500"/>
                                        <p:tgtEl>
                                          <p:spTgt spid="6"/>
                                        </p:tgtEl>
                                      </p:cBhvr>
                                    </p:animEffect>
                                    <p:set>
                                      <p:cBhvr>
                                        <p:cTn id="64" dur="1" fill="hold">
                                          <p:stCondLst>
                                            <p:cond delay="499"/>
                                          </p:stCondLst>
                                        </p:cTn>
                                        <p:tgtEl>
                                          <p:spTgt spid="6"/>
                                        </p:tgtEl>
                                        <p:attrNameLst>
                                          <p:attrName>style.visibility</p:attrName>
                                        </p:attrNameLst>
                                      </p:cBhvr>
                                      <p:to>
                                        <p:strVal val="hidden"/>
                                      </p:to>
                                    </p:set>
                                  </p:childTnLst>
                                </p:cTn>
                              </p:par>
                              <p:par>
                                <p:cTn id="65" presetID="10" presetClass="exit" presetSubtype="0" fill="hold" grpId="1" nodeType="withEffect">
                                  <p:stCondLst>
                                    <p:cond delay="0"/>
                                  </p:stCondLst>
                                  <p:childTnLst>
                                    <p:animEffect transition="out" filter="fade">
                                      <p:cBhvr>
                                        <p:cTn id="66" dur="500"/>
                                        <p:tgtEl>
                                          <p:spTgt spid="7"/>
                                        </p:tgtEl>
                                      </p:cBhvr>
                                    </p:animEffect>
                                    <p:set>
                                      <p:cBhvr>
                                        <p:cTn id="67"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3" grpId="0" animBg="1"/>
      <p:bldP spid="3" grpId="1" animBg="1"/>
      <p:bldP spid="2" grpId="0" animBg="1"/>
      <p:bldP spid="2" grpId="1" animBg="1"/>
      <p:bldP spid="5" grpId="0" animBg="1"/>
      <p:bldP spid="6" grpId="0" animBg="1"/>
      <p:bldP spid="6" grpId="1" animBg="1"/>
      <p:bldP spid="7" grpId="0" animBg="1"/>
      <p:bldP spid="7" grpId="1" animBg="1"/>
      <p:bldP spid="9" grpId="0" animBg="1"/>
      <p:bldP spid="9"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2156107396"/>
              </p:ext>
            </p:extLst>
          </p:nvPr>
        </p:nvGraphicFramePr>
        <p:xfrm>
          <a:off x="323528" y="1032184"/>
          <a:ext cx="8568952" cy="3332920"/>
        </p:xfrm>
        <a:graphic>
          <a:graphicData uri="http://schemas.openxmlformats.org/drawingml/2006/table">
            <a:tbl>
              <a:tblPr firstRow="1" bandRow="1">
                <a:tableStyleId>{00A15C55-8517-42AA-B614-E9B94910E393}</a:tableStyleId>
              </a:tblPr>
              <a:tblGrid>
                <a:gridCol w="8568952"/>
              </a:tblGrid>
              <a:tr h="370840">
                <a:tc>
                  <a:txBody>
                    <a:bodyPr/>
                    <a:lstStyle/>
                    <a:p>
                      <a:pPr algn="ctr"/>
                      <a:r>
                        <a:rPr lang="ru-RU" sz="1800" b="1" dirty="0" smtClean="0">
                          <a:solidFill>
                            <a:schemeClr val="tx1"/>
                          </a:solidFill>
                        </a:rPr>
                        <a:t>Ин. 11,</a:t>
                      </a:r>
                      <a:r>
                        <a:rPr lang="ru-RU" sz="1800" b="1" baseline="0" dirty="0" smtClean="0">
                          <a:solidFill>
                            <a:schemeClr val="tx1"/>
                          </a:solidFill>
                        </a:rPr>
                        <a:t> 38-44</a:t>
                      </a:r>
                      <a:endParaRPr lang="ru-RU" sz="1800" b="1" dirty="0">
                        <a:solidFill>
                          <a:schemeClr val="tx1"/>
                        </a:solidFill>
                      </a:endParaRPr>
                    </a:p>
                  </a:txBody>
                  <a:tcPr marL="18000" marR="18000" marT="18000" marB="18000" anchor="ctr"/>
                </a:tc>
              </a:tr>
              <a:tr h="370840">
                <a:tc>
                  <a:txBody>
                    <a:bodyPr/>
                    <a:lstStyle/>
                    <a:p>
                      <a:r>
                        <a:rPr lang="ru-RU" sz="1600" b="1" dirty="0" smtClean="0">
                          <a:solidFill>
                            <a:schemeClr val="tx1"/>
                          </a:solidFill>
                        </a:rPr>
                        <a:t>38. Иисус же, опять скорбя </a:t>
                      </a:r>
                      <a:r>
                        <a:rPr lang="ru-RU" sz="1600" b="1" dirty="0" err="1" smtClean="0">
                          <a:solidFill>
                            <a:schemeClr val="tx1"/>
                          </a:solidFill>
                        </a:rPr>
                        <a:t>внутренно</a:t>
                      </a:r>
                      <a:r>
                        <a:rPr lang="ru-RU" sz="1600" b="1" dirty="0" smtClean="0">
                          <a:solidFill>
                            <a:schemeClr val="tx1"/>
                          </a:solidFill>
                        </a:rPr>
                        <a:t>, приходит ко гробу. То была пещера, и камень лежал на ней. </a:t>
                      </a:r>
                    </a:p>
                    <a:p>
                      <a:r>
                        <a:rPr lang="ru-RU" sz="1600" b="1" dirty="0" smtClean="0">
                          <a:solidFill>
                            <a:schemeClr val="tx1"/>
                          </a:solidFill>
                        </a:rPr>
                        <a:t>39. Иисус говорит: отнимите камень. Сестра умершего, Марфа, говорит Ему: Господи! уже смердит; ибо четыре дня, как он во гробе. </a:t>
                      </a:r>
                    </a:p>
                    <a:p>
                      <a:r>
                        <a:rPr lang="ru-RU" sz="1600" b="1" dirty="0" smtClean="0">
                          <a:solidFill>
                            <a:schemeClr val="tx1"/>
                          </a:solidFill>
                        </a:rPr>
                        <a:t>40. Иисус говорит ей: не сказал ли Я тебе, что, если будешь веровать, увидишь славу Божию? </a:t>
                      </a:r>
                    </a:p>
                    <a:p>
                      <a:r>
                        <a:rPr lang="ru-RU" sz="1600" b="1" dirty="0" smtClean="0">
                          <a:solidFill>
                            <a:schemeClr val="tx1"/>
                          </a:solidFill>
                        </a:rPr>
                        <a:t>41. Итак отняли камень от пещеры, где лежал умерший. Иисус же возвел очи к небу и сказал: Отче! благодарю Тебя, что Ты услышал Меня. </a:t>
                      </a:r>
                    </a:p>
                    <a:p>
                      <a:r>
                        <a:rPr lang="ru-RU" sz="1600" b="1" dirty="0" smtClean="0">
                          <a:solidFill>
                            <a:schemeClr val="tx1"/>
                          </a:solidFill>
                        </a:rPr>
                        <a:t>42. Я и знал, что Ты всегда услышишь Меня; но сказал сие для народа, здесь стоящего, чтобы поверили, что Ты послал Меня. </a:t>
                      </a:r>
                    </a:p>
                    <a:p>
                      <a:r>
                        <a:rPr lang="ru-RU" sz="1600" b="1" dirty="0" smtClean="0">
                          <a:solidFill>
                            <a:schemeClr val="tx1"/>
                          </a:solidFill>
                        </a:rPr>
                        <a:t>43. Сказав это, Он воззвал громким голосом: Лазарь! иди вон. </a:t>
                      </a:r>
                    </a:p>
                    <a:p>
                      <a:r>
                        <a:rPr lang="ru-RU" sz="1600" b="1" dirty="0" smtClean="0">
                          <a:solidFill>
                            <a:schemeClr val="tx1"/>
                          </a:solidFill>
                        </a:rPr>
                        <a:t>44. И вышел умерший, обвитый по рукам и ногам погребальными пеленами, и лице его обвязано было платком. Иисус говорит им: развяжите его, пусть идет. </a:t>
                      </a:r>
                    </a:p>
                  </a:txBody>
                  <a:tcPr marL="18000" marR="18000" marT="18000" marB="18000"/>
                </a:tc>
              </a:tr>
            </a:tbl>
          </a:graphicData>
        </a:graphic>
      </p:graphicFrame>
      <p:sp>
        <p:nvSpPr>
          <p:cNvPr id="9" name="Скругленный прямоугольник 8"/>
          <p:cNvSpPr/>
          <p:nvPr/>
        </p:nvSpPr>
        <p:spPr>
          <a:xfrm>
            <a:off x="323528" y="4329100"/>
            <a:ext cx="8568952" cy="104411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600" b="1" dirty="0" err="1" smtClean="0"/>
              <a:t>Прп</a:t>
            </a:r>
            <a:r>
              <a:rPr lang="ru-RU" sz="1600" b="1" dirty="0" smtClean="0"/>
              <a:t>. Андрей критский: </a:t>
            </a:r>
            <a:r>
              <a:rPr lang="ru-RU" sz="1600" b="1" i="1" dirty="0" smtClean="0"/>
              <a:t>«Так </a:t>
            </a:r>
            <a:r>
              <a:rPr lang="ru-RU" sz="1600" b="1" i="1" dirty="0"/>
              <a:t>Он говорит для Иудеев, показывая, что Он пришел с неба, и что Он есть Сын Божий и Бог, и что все творит по намерению Отца, как имеющий с Ним одну волю и природу. И поскольку был человек, то и говорит по-человечески, дабы не показалось несущественным </a:t>
            </a:r>
            <a:r>
              <a:rPr lang="ru-RU" sz="1600" b="1" i="1" dirty="0" smtClean="0"/>
              <a:t>вочеловечение»</a:t>
            </a:r>
            <a:endParaRPr lang="ru-RU" sz="1600" b="1" i="1" dirty="0"/>
          </a:p>
        </p:txBody>
      </p:sp>
      <p:sp>
        <p:nvSpPr>
          <p:cNvPr id="8" name="Скругленный прямоугольник 7"/>
          <p:cNvSpPr/>
          <p:nvPr/>
        </p:nvSpPr>
        <p:spPr>
          <a:xfrm>
            <a:off x="323528" y="3645024"/>
            <a:ext cx="8568952" cy="540060"/>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600" b="1" dirty="0">
                <a:solidFill>
                  <a:schemeClr val="tx1"/>
                </a:solidFill>
              </a:rPr>
              <a:t>Зная, что враги Его приписывают чудотворную силу Его власти бесовской, Господь молитвой этой хотел показать, что Он творит чудеса в силу Своего полного единства с Богом Отцом.</a:t>
            </a:r>
          </a:p>
        </p:txBody>
      </p:sp>
      <p:sp>
        <p:nvSpPr>
          <p:cNvPr id="2" name="Скругленный прямоугольник 1"/>
          <p:cNvSpPr/>
          <p:nvPr/>
        </p:nvSpPr>
        <p:spPr>
          <a:xfrm>
            <a:off x="323528" y="2420888"/>
            <a:ext cx="8568952" cy="230425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dirty="0" err="1" smtClean="0">
                <a:solidFill>
                  <a:schemeClr val="tx1"/>
                </a:solidFill>
              </a:rPr>
              <a:t>Свт</a:t>
            </a:r>
            <a:r>
              <a:rPr lang="ru-RU" sz="1500" b="1" dirty="0" smtClean="0">
                <a:solidFill>
                  <a:schemeClr val="tx1"/>
                </a:solidFill>
              </a:rPr>
              <a:t>. </a:t>
            </a:r>
            <a:r>
              <a:rPr lang="ru-RU" sz="1500" b="1" dirty="0">
                <a:solidFill>
                  <a:schemeClr val="tx1"/>
                </a:solidFill>
              </a:rPr>
              <a:t>Иоанн Златоуст: </a:t>
            </a:r>
            <a:r>
              <a:rPr lang="ru-RU" sz="1500" b="1" i="1" dirty="0">
                <a:solidFill>
                  <a:schemeClr val="tx1"/>
                </a:solidFill>
              </a:rPr>
              <a:t>«Почему же Он не воззвал и не воскресил его, не будучи еще на месте? А особенно: почему Он не воскресил его, когда камень еще был повален? Для того, чтобы их самих поставить свидетелями чуда, чтобы они не говорили того же, что говорили о слепом: это – он, это – не он. Самые руки их и самое пришествие их ко гробу свидетельствовали, что это – он. Если бы они не пришли, то, пожалуй, подумали бы, что видят </a:t>
            </a:r>
            <a:r>
              <a:rPr lang="ru-RU" sz="1500" b="1" i="1" dirty="0" smtClean="0">
                <a:solidFill>
                  <a:schemeClr val="tx1"/>
                </a:solidFill>
              </a:rPr>
              <a:t>призрак. </a:t>
            </a:r>
            <a:r>
              <a:rPr lang="ru-RU" sz="1500" b="1" i="1" dirty="0">
                <a:solidFill>
                  <a:schemeClr val="tx1"/>
                </a:solidFill>
              </a:rPr>
              <a:t>А теперь, когда пришли к месту и отняли камень, когда получили повеление разрешить от уз обвязанного пеленами мертвеца, когда друзья, вынесшие его из гроба, узнали по самим пеленам, что это – он, когда при этом находились самые сестры и одна из них сказала: уже смердит, </a:t>
            </a:r>
            <a:r>
              <a:rPr lang="ru-RU" sz="1500" b="1" i="1" dirty="0" err="1">
                <a:solidFill>
                  <a:schemeClr val="tx1"/>
                </a:solidFill>
              </a:rPr>
              <a:t>четверодневен</a:t>
            </a:r>
            <a:r>
              <a:rPr lang="ru-RU" sz="1500" b="1" i="1" dirty="0">
                <a:solidFill>
                  <a:schemeClr val="tx1"/>
                </a:solidFill>
              </a:rPr>
              <a:t> </a:t>
            </a:r>
            <a:r>
              <a:rPr lang="ru-RU" sz="1500" b="1" i="1" dirty="0" err="1">
                <a:solidFill>
                  <a:schemeClr val="tx1"/>
                </a:solidFill>
              </a:rPr>
              <a:t>бо</a:t>
            </a:r>
            <a:r>
              <a:rPr lang="ru-RU" sz="1500" b="1" i="1" dirty="0">
                <a:solidFill>
                  <a:schemeClr val="tx1"/>
                </a:solidFill>
              </a:rPr>
              <a:t> есть (ст. 39), – теперь все это уже достаточно могло заградить неблагонамеренным свидетелям </a:t>
            </a:r>
            <a:r>
              <a:rPr lang="ru-RU" sz="1500" b="1" i="1" dirty="0" smtClean="0">
                <a:solidFill>
                  <a:schemeClr val="tx1"/>
                </a:solidFill>
              </a:rPr>
              <a:t>уста».</a:t>
            </a:r>
            <a:endParaRPr lang="ru-RU" sz="1500" b="1" i="1" dirty="0">
              <a:solidFill>
                <a:schemeClr val="tx1"/>
              </a:solidFill>
            </a:endParaRPr>
          </a:p>
        </p:txBody>
      </p:sp>
      <p:sp>
        <p:nvSpPr>
          <p:cNvPr id="4" name="Скругленный прямоугольник 3"/>
          <p:cNvSpPr/>
          <p:nvPr/>
        </p:nvSpPr>
        <p:spPr>
          <a:xfrm>
            <a:off x="2339752" y="260648"/>
            <a:ext cx="4392488" cy="432048"/>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400" b="1" dirty="0">
                <a:solidFill>
                  <a:schemeClr val="tx1"/>
                </a:solidFill>
              </a:rPr>
              <a:t>Воскрешение Лазаря</a:t>
            </a:r>
            <a:endParaRPr lang="ru-RU" sz="2400" dirty="0">
              <a:solidFill>
                <a:schemeClr val="tx1"/>
              </a:solidFill>
            </a:endParaRPr>
          </a:p>
        </p:txBody>
      </p:sp>
      <p:sp>
        <p:nvSpPr>
          <p:cNvPr id="6" name="Скругленный прямоугольник 5"/>
          <p:cNvSpPr/>
          <p:nvPr/>
        </p:nvSpPr>
        <p:spPr>
          <a:xfrm>
            <a:off x="323528" y="4437112"/>
            <a:ext cx="8568952" cy="1440160"/>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lIns="0" rIns="0"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err="1" smtClean="0">
                <a:solidFill>
                  <a:schemeClr val="tx1"/>
                </a:solidFill>
              </a:rPr>
              <a:t>Амфилохий</a:t>
            </a:r>
            <a:r>
              <a:rPr lang="ru-RU" sz="1600" b="1" dirty="0" smtClean="0">
                <a:solidFill>
                  <a:schemeClr val="tx1"/>
                </a:solidFill>
              </a:rPr>
              <a:t> </a:t>
            </a:r>
            <a:r>
              <a:rPr lang="ru-RU" sz="1600" b="1" dirty="0" err="1">
                <a:solidFill>
                  <a:schemeClr val="tx1"/>
                </a:solidFill>
              </a:rPr>
              <a:t>Иконийский</a:t>
            </a:r>
            <a:r>
              <a:rPr lang="ru-RU" sz="1600" b="1" dirty="0">
                <a:solidFill>
                  <a:schemeClr val="tx1"/>
                </a:solidFill>
              </a:rPr>
              <a:t>: </a:t>
            </a:r>
            <a:r>
              <a:rPr lang="ru-RU" sz="1600" b="1" i="1" dirty="0" smtClean="0">
                <a:solidFill>
                  <a:schemeClr val="tx1"/>
                </a:solidFill>
              </a:rPr>
              <a:t>«Только </a:t>
            </a:r>
            <a:r>
              <a:rPr lang="ru-RU" sz="1600" b="1" i="1" dirty="0">
                <a:solidFill>
                  <a:schemeClr val="tx1"/>
                </a:solidFill>
              </a:rPr>
              <a:t>Господь возгласил: "Лазарь, иди вон!" (Ин. 11:43), и тотчас тело исполнилось жизнью, волосы вновь произросли, пропорции тела пришли в надлежащее соотношение, жилы снова наполнились чистой кровью. Ад, пораженный в самые недра, отпустил Лазаря. Душа Лазаря, вновь возвращенная и призванная святыми ангелами, соединилась с собственным </a:t>
            </a:r>
            <a:r>
              <a:rPr lang="ru-RU" sz="1600" b="1" i="1" dirty="0" smtClean="0">
                <a:solidFill>
                  <a:schemeClr val="tx1"/>
                </a:solidFill>
              </a:rPr>
              <a:t>телом».</a:t>
            </a:r>
            <a:endParaRPr lang="ru-RU" sz="1600" b="1" i="1" dirty="0">
              <a:solidFill>
                <a:schemeClr val="tx1"/>
              </a:solidFill>
            </a:endParaRPr>
          </a:p>
        </p:txBody>
      </p:sp>
      <p:sp>
        <p:nvSpPr>
          <p:cNvPr id="7" name="Скругленный прямоугольник 6"/>
          <p:cNvSpPr/>
          <p:nvPr/>
        </p:nvSpPr>
        <p:spPr>
          <a:xfrm>
            <a:off x="323528" y="6021288"/>
            <a:ext cx="8568952" cy="549170"/>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lIns="0" rIns="0" rtlCol="0" anchor="ctr"/>
          <a:lstStyle/>
          <a:p>
            <a:pPr algn="ctr"/>
            <a:r>
              <a:rPr lang="ru-RU" sz="1600" b="1" dirty="0" err="1">
                <a:solidFill>
                  <a:schemeClr val="tx1"/>
                </a:solidFill>
              </a:rPr>
              <a:t>Свт</a:t>
            </a:r>
            <a:r>
              <a:rPr lang="ru-RU" sz="1600" b="1" dirty="0">
                <a:solidFill>
                  <a:schemeClr val="tx1"/>
                </a:solidFill>
              </a:rPr>
              <a:t>. </a:t>
            </a:r>
            <a:r>
              <a:rPr lang="ru-RU" sz="1600" b="1" dirty="0" err="1" smtClean="0">
                <a:solidFill>
                  <a:schemeClr val="tx1"/>
                </a:solidFill>
              </a:rPr>
              <a:t>Амфилохий</a:t>
            </a:r>
            <a:r>
              <a:rPr lang="ru-RU" sz="1600" b="1" dirty="0" smtClean="0">
                <a:solidFill>
                  <a:schemeClr val="tx1"/>
                </a:solidFill>
              </a:rPr>
              <a:t>: </a:t>
            </a:r>
            <a:r>
              <a:rPr lang="ru-RU" sz="1600" b="1" i="1" dirty="0" smtClean="0">
                <a:solidFill>
                  <a:schemeClr val="tx1"/>
                </a:solidFill>
              </a:rPr>
              <a:t>«И </a:t>
            </a:r>
            <a:r>
              <a:rPr lang="ru-RU" sz="1600" b="1" i="1" dirty="0">
                <a:solidFill>
                  <a:schemeClr val="tx1"/>
                </a:solidFill>
              </a:rPr>
              <a:t>более всего славно было то, что он беспрепятственно шествовал, хотя ноги и лицо его были со всех сторон обвиты погребальными </a:t>
            </a:r>
            <a:r>
              <a:rPr lang="ru-RU" sz="1600" b="1" i="1" dirty="0" smtClean="0">
                <a:solidFill>
                  <a:schemeClr val="tx1"/>
                </a:solidFill>
              </a:rPr>
              <a:t>пеленами»</a:t>
            </a:r>
            <a:endParaRPr lang="ru-RU" sz="1600" b="1" i="1" dirty="0">
              <a:solidFill>
                <a:schemeClr val="tx1"/>
              </a:solidFill>
            </a:endParaRPr>
          </a:p>
        </p:txBody>
      </p:sp>
    </p:spTree>
    <p:extLst>
      <p:ext uri="{BB962C8B-B14F-4D97-AF65-F5344CB8AC3E}">
        <p14:creationId xmlns:p14="http://schemas.microsoft.com/office/powerpoint/2010/main" val="1362426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down)">
                                      <p:cBhvr>
                                        <p:cTn id="25" dur="500"/>
                                        <p:tgtEl>
                                          <p:spTgt spid="8"/>
                                        </p:tgtEl>
                                      </p:cBhvr>
                                    </p:animEffect>
                                  </p:childTnLst>
                                </p:cTn>
                              </p:par>
                            </p:childTnLst>
                          </p:cTn>
                        </p:par>
                        <p:par>
                          <p:cTn id="26" fill="hold">
                            <p:stCondLst>
                              <p:cond delay="500"/>
                            </p:stCondLst>
                            <p:childTnLst>
                              <p:par>
                                <p:cTn id="27" presetID="22" presetClass="entr" presetSubtype="4" fill="hold" grpId="0" nodeType="afterEffect">
                                  <p:stCondLst>
                                    <p:cond delay="1500"/>
                                  </p:stCondLst>
                                  <p:childTnLst>
                                    <p:set>
                                      <p:cBhvr>
                                        <p:cTn id="28" dur="1" fill="hold">
                                          <p:stCondLst>
                                            <p:cond delay="0"/>
                                          </p:stCondLst>
                                        </p:cTn>
                                        <p:tgtEl>
                                          <p:spTgt spid="9"/>
                                        </p:tgtEl>
                                        <p:attrNameLst>
                                          <p:attrName>style.visibility</p:attrName>
                                        </p:attrNameLst>
                                      </p:cBhvr>
                                      <p:to>
                                        <p:strVal val="visible"/>
                                      </p:to>
                                    </p:set>
                                    <p:animEffect transition="in" filter="wipe(down)">
                                      <p:cBhvr>
                                        <p:cTn id="29" dur="500"/>
                                        <p:tgtEl>
                                          <p:spTgt spid="9"/>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xit" presetSubtype="0" fill="hold" grpId="1" nodeType="clickEffect">
                                  <p:stCondLst>
                                    <p:cond delay="0"/>
                                  </p:stCondLst>
                                  <p:childTnLst>
                                    <p:animEffect transition="out" filter="fade">
                                      <p:cBhvr>
                                        <p:cTn id="33" dur="500"/>
                                        <p:tgtEl>
                                          <p:spTgt spid="8"/>
                                        </p:tgtEl>
                                      </p:cBhvr>
                                    </p:animEffect>
                                    <p:set>
                                      <p:cBhvr>
                                        <p:cTn id="34" dur="1" fill="hold">
                                          <p:stCondLst>
                                            <p:cond delay="499"/>
                                          </p:stCondLst>
                                        </p:cTn>
                                        <p:tgtEl>
                                          <p:spTgt spid="8"/>
                                        </p:tgtEl>
                                        <p:attrNameLst>
                                          <p:attrName>style.visibility</p:attrName>
                                        </p:attrNameLst>
                                      </p:cBhvr>
                                      <p:to>
                                        <p:strVal val="hidden"/>
                                      </p:to>
                                    </p:set>
                                  </p:childTnLst>
                                </p:cTn>
                              </p:par>
                              <p:par>
                                <p:cTn id="35" presetID="10" presetClass="exit" presetSubtype="0" fill="hold" grpId="1" nodeType="withEffect">
                                  <p:stCondLst>
                                    <p:cond delay="0"/>
                                  </p:stCondLst>
                                  <p:childTnLst>
                                    <p:animEffect transition="out" filter="fade">
                                      <p:cBhvr>
                                        <p:cTn id="36" dur="500"/>
                                        <p:tgtEl>
                                          <p:spTgt spid="9"/>
                                        </p:tgtEl>
                                      </p:cBhvr>
                                    </p:animEffect>
                                    <p:set>
                                      <p:cBhvr>
                                        <p:cTn id="37" dur="1" fill="hold">
                                          <p:stCondLst>
                                            <p:cond delay="499"/>
                                          </p:stCondLst>
                                        </p:cTn>
                                        <p:tgtEl>
                                          <p:spTgt spid="9"/>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wipe(down)">
                                      <p:cBhvr>
                                        <p:cTn id="42" dur="500"/>
                                        <p:tgtEl>
                                          <p:spTgt spid="6"/>
                                        </p:tgtEl>
                                      </p:cBhvr>
                                    </p:animEffect>
                                  </p:childTnLst>
                                </p:cTn>
                              </p:par>
                            </p:childTnLst>
                          </p:cTn>
                        </p:par>
                        <p:par>
                          <p:cTn id="43" fill="hold">
                            <p:stCondLst>
                              <p:cond delay="500"/>
                            </p:stCondLst>
                            <p:childTnLst>
                              <p:par>
                                <p:cTn id="44" presetID="22" presetClass="entr" presetSubtype="4" fill="hold" grpId="0" nodeType="afterEffect">
                                  <p:stCondLst>
                                    <p:cond delay="2000"/>
                                  </p:stCondLst>
                                  <p:childTnLst>
                                    <p:set>
                                      <p:cBhvr>
                                        <p:cTn id="45" dur="1" fill="hold">
                                          <p:stCondLst>
                                            <p:cond delay="0"/>
                                          </p:stCondLst>
                                        </p:cTn>
                                        <p:tgtEl>
                                          <p:spTgt spid="7"/>
                                        </p:tgtEl>
                                        <p:attrNameLst>
                                          <p:attrName>style.visibility</p:attrName>
                                        </p:attrNameLst>
                                      </p:cBhvr>
                                      <p:to>
                                        <p:strVal val="visible"/>
                                      </p:to>
                                    </p:set>
                                    <p:animEffect transition="in" filter="wipe(down)">
                                      <p:cBhvr>
                                        <p:cTn id="46" dur="500"/>
                                        <p:tgtEl>
                                          <p:spTgt spid="7"/>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xit" presetSubtype="0" fill="hold" grpId="1" nodeType="clickEffect">
                                  <p:stCondLst>
                                    <p:cond delay="0"/>
                                  </p:stCondLst>
                                  <p:childTnLst>
                                    <p:animEffect transition="out" filter="fade">
                                      <p:cBhvr>
                                        <p:cTn id="50" dur="500"/>
                                        <p:tgtEl>
                                          <p:spTgt spid="6"/>
                                        </p:tgtEl>
                                      </p:cBhvr>
                                    </p:animEffect>
                                    <p:set>
                                      <p:cBhvr>
                                        <p:cTn id="51" dur="1" fill="hold">
                                          <p:stCondLst>
                                            <p:cond delay="499"/>
                                          </p:stCondLst>
                                        </p:cTn>
                                        <p:tgtEl>
                                          <p:spTgt spid="6"/>
                                        </p:tgtEl>
                                        <p:attrNameLst>
                                          <p:attrName>style.visibility</p:attrName>
                                        </p:attrNameLst>
                                      </p:cBhvr>
                                      <p:to>
                                        <p:strVal val="hidden"/>
                                      </p:to>
                                    </p:set>
                                  </p:childTnLst>
                                </p:cTn>
                              </p:par>
                              <p:par>
                                <p:cTn id="52" presetID="10" presetClass="exit" presetSubtype="0" fill="hold" grpId="1" nodeType="withEffect">
                                  <p:stCondLst>
                                    <p:cond delay="0"/>
                                  </p:stCondLst>
                                  <p:childTnLst>
                                    <p:animEffect transition="out" filter="fade">
                                      <p:cBhvr>
                                        <p:cTn id="53" dur="500"/>
                                        <p:tgtEl>
                                          <p:spTgt spid="7"/>
                                        </p:tgtEl>
                                      </p:cBhvr>
                                    </p:animEffect>
                                    <p:set>
                                      <p:cBhvr>
                                        <p:cTn id="54"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8" grpId="0" animBg="1"/>
      <p:bldP spid="8" grpId="1" animBg="1"/>
      <p:bldP spid="2" grpId="0" animBg="1"/>
      <p:bldP spid="2" grpId="1" animBg="1"/>
      <p:bldP spid="4" grpId="0" animBg="1"/>
      <p:bldP spid="6" grpId="0" animBg="1"/>
      <p:bldP spid="6" grpId="1" animBg="1"/>
      <p:bldP spid="7" grpId="0" animBg="1"/>
      <p:bldP spid="7"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3964441058"/>
              </p:ext>
            </p:extLst>
          </p:nvPr>
        </p:nvGraphicFramePr>
        <p:xfrm>
          <a:off x="323528" y="1052736"/>
          <a:ext cx="8496944" cy="4607560"/>
        </p:xfrm>
        <a:graphic>
          <a:graphicData uri="http://schemas.openxmlformats.org/drawingml/2006/table">
            <a:tbl>
              <a:tblPr firstRow="1" bandRow="1">
                <a:tableStyleId>{00A15C55-8517-42AA-B614-E9B94910E393}</a:tableStyleId>
              </a:tblPr>
              <a:tblGrid>
                <a:gridCol w="8496944"/>
              </a:tblGrid>
              <a:tr h="370840">
                <a:tc>
                  <a:txBody>
                    <a:bodyPr/>
                    <a:lstStyle/>
                    <a:p>
                      <a:pPr algn="ctr"/>
                      <a:r>
                        <a:rPr lang="ru-RU" b="1" dirty="0" smtClean="0">
                          <a:solidFill>
                            <a:schemeClr val="tx1"/>
                          </a:solidFill>
                        </a:rPr>
                        <a:t>Ин. 11, 45- 54</a:t>
                      </a:r>
                      <a:endParaRPr lang="ru-RU" b="1" dirty="0">
                        <a:solidFill>
                          <a:schemeClr val="tx1"/>
                        </a:solidFill>
                      </a:endParaRPr>
                    </a:p>
                  </a:txBody>
                  <a:tcPr/>
                </a:tc>
              </a:tr>
              <a:tr h="370840">
                <a:tc>
                  <a:txBody>
                    <a:bodyPr/>
                    <a:lstStyle/>
                    <a:p>
                      <a:r>
                        <a:rPr lang="ru-RU" sz="1600" b="1" dirty="0" smtClean="0">
                          <a:solidFill>
                            <a:schemeClr val="tx1"/>
                          </a:solidFill>
                        </a:rPr>
                        <a:t>45. Тогда многие из Иудеев, пришедших к Марии и видевших, что сотворил Иисус, уверовали в Него. </a:t>
                      </a:r>
                    </a:p>
                    <a:p>
                      <a:r>
                        <a:rPr lang="ru-RU" sz="1600" b="1" dirty="0" smtClean="0">
                          <a:solidFill>
                            <a:schemeClr val="tx1"/>
                          </a:solidFill>
                        </a:rPr>
                        <a:t>46. А некоторые из них пошли к фарисеям и сказали им, что сделал Иисус. </a:t>
                      </a:r>
                    </a:p>
                    <a:p>
                      <a:r>
                        <a:rPr lang="ru-RU" sz="1600" b="1" dirty="0" smtClean="0">
                          <a:solidFill>
                            <a:schemeClr val="tx1"/>
                          </a:solidFill>
                        </a:rPr>
                        <a:t>47. Тогда первосвященники и фарисеи собрали совет и говорили: что нам делать? Этот Человек много чудес творит. </a:t>
                      </a:r>
                    </a:p>
                    <a:p>
                      <a:r>
                        <a:rPr lang="ru-RU" sz="1600" b="1" dirty="0" smtClean="0">
                          <a:solidFill>
                            <a:schemeClr val="tx1"/>
                          </a:solidFill>
                        </a:rPr>
                        <a:t>48. Если оставим Его так, то все уверуют в Него, и придут Римляне и овладеют и местом нашим и народом. </a:t>
                      </a:r>
                    </a:p>
                    <a:p>
                      <a:r>
                        <a:rPr lang="ru-RU" sz="1600" b="1" dirty="0" smtClean="0">
                          <a:solidFill>
                            <a:schemeClr val="tx1"/>
                          </a:solidFill>
                        </a:rPr>
                        <a:t>49. Один же из них, некто </a:t>
                      </a:r>
                      <a:r>
                        <a:rPr lang="ru-RU" sz="1600" b="1" dirty="0" err="1" smtClean="0">
                          <a:solidFill>
                            <a:schemeClr val="tx1"/>
                          </a:solidFill>
                        </a:rPr>
                        <a:t>Каиафа</a:t>
                      </a:r>
                      <a:r>
                        <a:rPr lang="ru-RU" sz="1600" b="1" dirty="0" smtClean="0">
                          <a:solidFill>
                            <a:schemeClr val="tx1"/>
                          </a:solidFill>
                        </a:rPr>
                        <a:t>, будучи на тот год первосвященником, сказал им: вы ничего не знаете, </a:t>
                      </a:r>
                    </a:p>
                    <a:p>
                      <a:r>
                        <a:rPr lang="ru-RU" sz="1600" b="1" dirty="0" smtClean="0">
                          <a:solidFill>
                            <a:schemeClr val="tx1"/>
                          </a:solidFill>
                        </a:rPr>
                        <a:t>50. и не подумаете, что лучше нам, чтобы один человек умер за людей, нежели чтобы весь народ погиб. </a:t>
                      </a:r>
                    </a:p>
                    <a:p>
                      <a:r>
                        <a:rPr lang="ru-RU" sz="1600" b="1" dirty="0" smtClean="0">
                          <a:solidFill>
                            <a:schemeClr val="tx1"/>
                          </a:solidFill>
                        </a:rPr>
                        <a:t>51. Сие же он сказал не от себя, но, будучи на тот год первосвященником, предсказал, что Иисус умрет за народ, </a:t>
                      </a:r>
                    </a:p>
                    <a:p>
                      <a:r>
                        <a:rPr lang="ru-RU" sz="1600" b="1" dirty="0" smtClean="0">
                          <a:solidFill>
                            <a:schemeClr val="tx1"/>
                          </a:solidFill>
                        </a:rPr>
                        <a:t>52. и не только за народ, но чтобы и рассеянных чад Божиих собрать воедино. </a:t>
                      </a:r>
                    </a:p>
                    <a:p>
                      <a:r>
                        <a:rPr lang="ru-RU" sz="1600" b="1" dirty="0" smtClean="0">
                          <a:solidFill>
                            <a:schemeClr val="tx1"/>
                          </a:solidFill>
                        </a:rPr>
                        <a:t>53. С этого дня положили убить Его. </a:t>
                      </a:r>
                    </a:p>
                    <a:p>
                      <a:r>
                        <a:rPr lang="ru-RU" sz="1600" b="1" dirty="0" smtClean="0">
                          <a:solidFill>
                            <a:schemeClr val="tx1"/>
                          </a:solidFill>
                        </a:rPr>
                        <a:t>54. Посему Иисус уже не ходил явно между Иудеями, а пошел оттуда в страну близ пустыни, в город, называемый </a:t>
                      </a:r>
                      <a:r>
                        <a:rPr lang="ru-RU" sz="1600" b="1" dirty="0" err="1" smtClean="0">
                          <a:solidFill>
                            <a:schemeClr val="tx1"/>
                          </a:solidFill>
                        </a:rPr>
                        <a:t>Ефраим</a:t>
                      </a:r>
                      <a:r>
                        <a:rPr lang="ru-RU" sz="1600" b="1" dirty="0" smtClean="0">
                          <a:solidFill>
                            <a:schemeClr val="tx1"/>
                          </a:solidFill>
                        </a:rPr>
                        <a:t>, и там оставался с учениками Своими. </a:t>
                      </a:r>
                      <a:endParaRPr lang="ru-RU" sz="1600" b="1" dirty="0">
                        <a:solidFill>
                          <a:schemeClr val="tx1"/>
                        </a:solidFill>
                      </a:endParaRPr>
                    </a:p>
                  </a:txBody>
                  <a:tcPr/>
                </a:tc>
              </a:tr>
            </a:tbl>
          </a:graphicData>
        </a:graphic>
      </p:graphicFrame>
      <p:sp>
        <p:nvSpPr>
          <p:cNvPr id="4" name="Скругленный прямоугольник 3"/>
          <p:cNvSpPr/>
          <p:nvPr/>
        </p:nvSpPr>
        <p:spPr>
          <a:xfrm>
            <a:off x="1403648" y="260648"/>
            <a:ext cx="6624736" cy="432048"/>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400" b="1" dirty="0" smtClean="0">
                <a:solidFill>
                  <a:schemeClr val="tx1"/>
                </a:solidFill>
              </a:rPr>
              <a:t>Решение синедриона убить Христа</a:t>
            </a:r>
            <a:endParaRPr lang="ru-RU" sz="2400" b="1" dirty="0">
              <a:solidFill>
                <a:schemeClr val="tx1"/>
              </a:solidFill>
            </a:endParaRPr>
          </a:p>
        </p:txBody>
      </p:sp>
    </p:spTree>
    <p:extLst>
      <p:ext uri="{BB962C8B-B14F-4D97-AF65-F5344CB8AC3E}">
        <p14:creationId xmlns:p14="http://schemas.microsoft.com/office/powerpoint/2010/main" val="41176948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pattFill prst="ltUpDiag">
          <a:fgClr>
            <a:schemeClr val="accent3">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2317206974"/>
              </p:ext>
            </p:extLst>
          </p:nvPr>
        </p:nvGraphicFramePr>
        <p:xfrm>
          <a:off x="179512" y="692696"/>
          <a:ext cx="8784976" cy="5832720"/>
        </p:xfrm>
        <a:graphic>
          <a:graphicData uri="http://schemas.openxmlformats.org/drawingml/2006/table">
            <a:tbl>
              <a:tblPr firstRow="1" bandRow="1">
                <a:tableStyleId>{F5AB1C69-6EDB-4FF4-983F-18BD219EF322}</a:tableStyleId>
              </a:tblPr>
              <a:tblGrid>
                <a:gridCol w="2376264"/>
                <a:gridCol w="2633351"/>
                <a:gridCol w="3775361"/>
              </a:tblGrid>
              <a:tr h="180000">
                <a:tc>
                  <a:txBody>
                    <a:bodyPr/>
                    <a:lstStyle/>
                    <a:p>
                      <a:pPr algn="ctr">
                        <a:lnSpc>
                          <a:spcPct val="90000"/>
                        </a:lnSpc>
                      </a:pPr>
                      <a:r>
                        <a:rPr lang="ru-RU" sz="1400" b="1" kern="1200" dirty="0" smtClean="0">
                          <a:solidFill>
                            <a:schemeClr val="tx1"/>
                          </a:solidFill>
                          <a:effectLst/>
                        </a:rPr>
                        <a:t>Мф. 26, 6-13</a:t>
                      </a:r>
                      <a:endParaRPr lang="ru-RU" sz="1400" b="1" dirty="0">
                        <a:solidFill>
                          <a:schemeClr val="tx1"/>
                        </a:solidFill>
                      </a:endParaRPr>
                    </a:p>
                  </a:txBody>
                  <a:tcPr marL="18000" marR="18000" marT="18000" marB="18000"/>
                </a:tc>
                <a:tc>
                  <a:txBody>
                    <a:bodyPr/>
                    <a:lstStyle/>
                    <a:p>
                      <a:pPr algn="ctr">
                        <a:lnSpc>
                          <a:spcPct val="90000"/>
                        </a:lnSpc>
                      </a:pPr>
                      <a:r>
                        <a:rPr lang="ru-RU" sz="1400" b="1" kern="1200" dirty="0" err="1" smtClean="0">
                          <a:solidFill>
                            <a:schemeClr val="tx1"/>
                          </a:solidFill>
                          <a:effectLst/>
                        </a:rPr>
                        <a:t>Мк</a:t>
                      </a:r>
                      <a:r>
                        <a:rPr lang="ru-RU" sz="1400" b="1" kern="1200" dirty="0" smtClean="0">
                          <a:solidFill>
                            <a:schemeClr val="tx1"/>
                          </a:solidFill>
                          <a:effectLst/>
                        </a:rPr>
                        <a:t>. 14; 3-9</a:t>
                      </a:r>
                      <a:endParaRPr lang="ru-RU" sz="1400" b="1" dirty="0">
                        <a:solidFill>
                          <a:schemeClr val="tx1"/>
                        </a:solidFill>
                      </a:endParaRPr>
                    </a:p>
                  </a:txBody>
                  <a:tcPr marL="18000" marR="18000" marT="18000" marB="18000"/>
                </a:tc>
                <a:tc>
                  <a:txBody>
                    <a:bodyPr/>
                    <a:lstStyle/>
                    <a:p>
                      <a:pPr algn="ctr">
                        <a:lnSpc>
                          <a:spcPct val="90000"/>
                        </a:lnSpc>
                      </a:pPr>
                      <a:r>
                        <a:rPr lang="ru-RU" sz="1400" b="1" kern="1200" dirty="0" smtClean="0">
                          <a:solidFill>
                            <a:schemeClr val="tx1"/>
                          </a:solidFill>
                          <a:effectLst/>
                        </a:rPr>
                        <a:t>Ин. 12, 1-11</a:t>
                      </a:r>
                      <a:endParaRPr lang="ru-RU" sz="1400" b="1" dirty="0">
                        <a:solidFill>
                          <a:schemeClr val="tx1"/>
                        </a:solidFill>
                      </a:endParaRPr>
                    </a:p>
                  </a:txBody>
                  <a:tcPr marL="18000" marR="18000" marT="18000" marB="18000"/>
                </a:tc>
              </a:tr>
              <a:tr h="370840">
                <a:tc>
                  <a:txBody>
                    <a:bodyPr/>
                    <a:lstStyle/>
                    <a:p>
                      <a:pPr>
                        <a:lnSpc>
                          <a:spcPct val="90000"/>
                        </a:lnSpc>
                      </a:pPr>
                      <a:r>
                        <a:rPr lang="ru-RU" sz="1400" b="1" dirty="0" smtClean="0">
                          <a:solidFill>
                            <a:schemeClr val="tx1"/>
                          </a:solidFill>
                        </a:rPr>
                        <a:t>6. Когда же Иисус был в </a:t>
                      </a:r>
                      <a:r>
                        <a:rPr lang="ru-RU" sz="1400" b="1" dirty="0" err="1" smtClean="0">
                          <a:solidFill>
                            <a:schemeClr val="tx1"/>
                          </a:solidFill>
                        </a:rPr>
                        <a:t>Вифании</a:t>
                      </a:r>
                      <a:r>
                        <a:rPr lang="ru-RU" sz="1400" b="1" dirty="0" smtClean="0">
                          <a:solidFill>
                            <a:schemeClr val="tx1"/>
                          </a:solidFill>
                        </a:rPr>
                        <a:t>, в доме Симона прокаженного, </a:t>
                      </a:r>
                    </a:p>
                    <a:p>
                      <a:pPr>
                        <a:lnSpc>
                          <a:spcPct val="90000"/>
                        </a:lnSpc>
                      </a:pPr>
                      <a:r>
                        <a:rPr lang="ru-RU" sz="1400" b="1" dirty="0" smtClean="0">
                          <a:solidFill>
                            <a:schemeClr val="tx1"/>
                          </a:solidFill>
                        </a:rPr>
                        <a:t>7. приступила к Нему женщина с </a:t>
                      </a:r>
                      <a:r>
                        <a:rPr lang="ru-RU" sz="1400" b="1" dirty="0" err="1" smtClean="0">
                          <a:solidFill>
                            <a:schemeClr val="tx1"/>
                          </a:solidFill>
                        </a:rPr>
                        <a:t>алавастровым</a:t>
                      </a:r>
                      <a:r>
                        <a:rPr lang="ru-RU" sz="1400" b="1" dirty="0" smtClean="0">
                          <a:solidFill>
                            <a:schemeClr val="tx1"/>
                          </a:solidFill>
                        </a:rPr>
                        <a:t> сосудом мира драгоценного и возливала Ему возлежащему на голову. </a:t>
                      </a:r>
                    </a:p>
                    <a:p>
                      <a:pPr>
                        <a:lnSpc>
                          <a:spcPct val="90000"/>
                        </a:lnSpc>
                      </a:pPr>
                      <a:r>
                        <a:rPr lang="ru-RU" sz="1400" b="1" dirty="0" smtClean="0">
                          <a:solidFill>
                            <a:schemeClr val="tx1"/>
                          </a:solidFill>
                        </a:rPr>
                        <a:t>8. Увидев это, ученики Его вознегодовали и говорили: к чему такая трата? </a:t>
                      </a:r>
                    </a:p>
                    <a:p>
                      <a:pPr>
                        <a:lnSpc>
                          <a:spcPct val="90000"/>
                        </a:lnSpc>
                      </a:pPr>
                      <a:r>
                        <a:rPr lang="ru-RU" sz="1400" b="1" dirty="0" smtClean="0">
                          <a:solidFill>
                            <a:schemeClr val="tx1"/>
                          </a:solidFill>
                        </a:rPr>
                        <a:t>9. Ибо можно было бы продать это миро за большую цену и дать нищим. </a:t>
                      </a:r>
                    </a:p>
                    <a:p>
                      <a:pPr>
                        <a:lnSpc>
                          <a:spcPct val="90000"/>
                        </a:lnSpc>
                      </a:pPr>
                      <a:r>
                        <a:rPr lang="ru-RU" sz="1400" b="1" dirty="0" smtClean="0">
                          <a:solidFill>
                            <a:schemeClr val="tx1"/>
                          </a:solidFill>
                        </a:rPr>
                        <a:t>10. Но Иисус, уразумев сие, сказал им: что смущаете женщину? она доброе дело сделала для Меня: </a:t>
                      </a:r>
                    </a:p>
                    <a:p>
                      <a:pPr>
                        <a:lnSpc>
                          <a:spcPct val="90000"/>
                        </a:lnSpc>
                      </a:pPr>
                      <a:r>
                        <a:rPr lang="ru-RU" sz="1400" b="1" dirty="0" smtClean="0">
                          <a:solidFill>
                            <a:schemeClr val="tx1"/>
                          </a:solidFill>
                        </a:rPr>
                        <a:t>11. ибо нищих всегда имеете с собою, а Меня не всегда имеете; </a:t>
                      </a:r>
                    </a:p>
                    <a:p>
                      <a:pPr>
                        <a:lnSpc>
                          <a:spcPct val="90000"/>
                        </a:lnSpc>
                      </a:pPr>
                      <a:r>
                        <a:rPr lang="ru-RU" sz="1400" b="1" dirty="0" smtClean="0">
                          <a:solidFill>
                            <a:schemeClr val="tx1"/>
                          </a:solidFill>
                        </a:rPr>
                        <a:t>12. возлив миро сие на тело Мое, она приготовила Меня к погребению; </a:t>
                      </a:r>
                    </a:p>
                    <a:p>
                      <a:pPr>
                        <a:lnSpc>
                          <a:spcPct val="90000"/>
                        </a:lnSpc>
                      </a:pPr>
                      <a:r>
                        <a:rPr lang="ru-RU" sz="1400" b="1" dirty="0" smtClean="0">
                          <a:solidFill>
                            <a:schemeClr val="tx1"/>
                          </a:solidFill>
                        </a:rPr>
                        <a:t>13. истинно говорю вам: где ни будет проповедано Евангелие сие в целом мире, сказано будет в память ее и о том, что она сделала. </a:t>
                      </a:r>
                      <a:endParaRPr lang="ru-RU" sz="1400" b="1" dirty="0">
                        <a:solidFill>
                          <a:schemeClr val="tx1"/>
                        </a:solidFill>
                      </a:endParaRPr>
                    </a:p>
                  </a:txBody>
                  <a:tcPr marL="18000" marR="18000" marT="18000" marB="18000"/>
                </a:tc>
                <a:tc>
                  <a:txBody>
                    <a:bodyPr/>
                    <a:lstStyle/>
                    <a:p>
                      <a:pPr>
                        <a:lnSpc>
                          <a:spcPct val="90000"/>
                        </a:lnSpc>
                      </a:pPr>
                      <a:r>
                        <a:rPr lang="ru-RU" sz="1400" b="1" dirty="0" smtClean="0">
                          <a:solidFill>
                            <a:schemeClr val="tx1"/>
                          </a:solidFill>
                        </a:rPr>
                        <a:t>3. И когда был Он в </a:t>
                      </a:r>
                      <a:r>
                        <a:rPr lang="ru-RU" sz="1400" b="1" dirty="0" err="1" smtClean="0">
                          <a:solidFill>
                            <a:schemeClr val="tx1"/>
                          </a:solidFill>
                        </a:rPr>
                        <a:t>Вифании</a:t>
                      </a:r>
                      <a:r>
                        <a:rPr lang="ru-RU" sz="1400" b="1" dirty="0" smtClean="0">
                          <a:solidFill>
                            <a:schemeClr val="tx1"/>
                          </a:solidFill>
                        </a:rPr>
                        <a:t>, в доме Симона прокаженного, и возлежал, — пришла женщина с </a:t>
                      </a:r>
                      <a:r>
                        <a:rPr lang="ru-RU" sz="1400" b="1" dirty="0" err="1" smtClean="0">
                          <a:solidFill>
                            <a:schemeClr val="tx1"/>
                          </a:solidFill>
                        </a:rPr>
                        <a:t>алавастровым</a:t>
                      </a:r>
                      <a:r>
                        <a:rPr lang="ru-RU" sz="1400" b="1" dirty="0" smtClean="0">
                          <a:solidFill>
                            <a:schemeClr val="tx1"/>
                          </a:solidFill>
                        </a:rPr>
                        <a:t> сосудом мира из нарда чистого, драгоценного и, разбив сосуд, возлила Ему на голову. </a:t>
                      </a:r>
                    </a:p>
                    <a:p>
                      <a:pPr>
                        <a:lnSpc>
                          <a:spcPct val="90000"/>
                        </a:lnSpc>
                      </a:pPr>
                      <a:r>
                        <a:rPr lang="ru-RU" sz="1400" b="1" dirty="0" smtClean="0">
                          <a:solidFill>
                            <a:schemeClr val="tx1"/>
                          </a:solidFill>
                        </a:rPr>
                        <a:t>4. Некоторые же вознегодовали и говорили между собою: к чему сия трата мира? </a:t>
                      </a:r>
                    </a:p>
                    <a:p>
                      <a:pPr>
                        <a:lnSpc>
                          <a:spcPct val="90000"/>
                        </a:lnSpc>
                      </a:pPr>
                      <a:r>
                        <a:rPr lang="ru-RU" sz="1400" b="1" dirty="0" smtClean="0">
                          <a:solidFill>
                            <a:schemeClr val="tx1"/>
                          </a:solidFill>
                        </a:rPr>
                        <a:t>5. Ибо можно было бы продать его более нежели за триста динариев и раздать нищим. И роптали на нее. </a:t>
                      </a:r>
                    </a:p>
                    <a:p>
                      <a:pPr>
                        <a:lnSpc>
                          <a:spcPct val="90000"/>
                        </a:lnSpc>
                      </a:pPr>
                      <a:r>
                        <a:rPr lang="ru-RU" sz="1400" b="1" dirty="0" smtClean="0">
                          <a:solidFill>
                            <a:schemeClr val="tx1"/>
                          </a:solidFill>
                        </a:rPr>
                        <a:t>6. Но Иисус сказал: оставьте ее; что ее смущаете? Она доброе дело сделала для Меня. </a:t>
                      </a:r>
                    </a:p>
                    <a:p>
                      <a:pPr>
                        <a:lnSpc>
                          <a:spcPct val="90000"/>
                        </a:lnSpc>
                      </a:pPr>
                      <a:r>
                        <a:rPr lang="ru-RU" sz="1400" b="1" dirty="0" smtClean="0">
                          <a:solidFill>
                            <a:schemeClr val="tx1"/>
                          </a:solidFill>
                        </a:rPr>
                        <a:t>7. Ибо нищих всегда имеете с собою и, когда захотите, можете им благотворить; а Меня не всегда имеете. </a:t>
                      </a:r>
                    </a:p>
                    <a:p>
                      <a:pPr>
                        <a:lnSpc>
                          <a:spcPct val="90000"/>
                        </a:lnSpc>
                      </a:pPr>
                      <a:r>
                        <a:rPr lang="ru-RU" sz="1400" b="1" dirty="0" smtClean="0">
                          <a:solidFill>
                            <a:schemeClr val="tx1"/>
                          </a:solidFill>
                        </a:rPr>
                        <a:t>8. Она сделала, что могла: предварила помазать тело Мое к погребению. </a:t>
                      </a:r>
                    </a:p>
                    <a:p>
                      <a:pPr>
                        <a:lnSpc>
                          <a:spcPct val="90000"/>
                        </a:lnSpc>
                      </a:pPr>
                      <a:r>
                        <a:rPr lang="ru-RU" sz="1400" b="1" dirty="0" smtClean="0">
                          <a:solidFill>
                            <a:schemeClr val="tx1"/>
                          </a:solidFill>
                        </a:rPr>
                        <a:t>9. Истинно говорю вам: где ни будет проповедано Евангелие сие в целом мире, сказано будет, в память ее, и о том, что она сделала. </a:t>
                      </a:r>
                      <a:endParaRPr lang="ru-RU" sz="1400" b="1" dirty="0">
                        <a:solidFill>
                          <a:schemeClr val="tx1"/>
                        </a:solidFill>
                      </a:endParaRPr>
                    </a:p>
                  </a:txBody>
                  <a:tcPr marL="18000" marR="18000" marT="18000" marB="18000"/>
                </a:tc>
                <a:tc>
                  <a:txBody>
                    <a:bodyPr/>
                    <a:lstStyle/>
                    <a:p>
                      <a:pPr>
                        <a:lnSpc>
                          <a:spcPct val="90000"/>
                        </a:lnSpc>
                      </a:pPr>
                      <a:r>
                        <a:rPr lang="ru-RU" sz="1400" b="1" dirty="0" smtClean="0">
                          <a:solidFill>
                            <a:schemeClr val="tx1"/>
                          </a:solidFill>
                        </a:rPr>
                        <a:t>1. За шесть дней до Пасхи пришел Иисус в </a:t>
                      </a:r>
                      <a:r>
                        <a:rPr lang="ru-RU" sz="1400" b="1" dirty="0" err="1" smtClean="0">
                          <a:solidFill>
                            <a:schemeClr val="tx1"/>
                          </a:solidFill>
                        </a:rPr>
                        <a:t>Вифанию</a:t>
                      </a:r>
                      <a:r>
                        <a:rPr lang="ru-RU" sz="1400" b="1" dirty="0" smtClean="0">
                          <a:solidFill>
                            <a:schemeClr val="tx1"/>
                          </a:solidFill>
                        </a:rPr>
                        <a:t>, где был Лазарь умерший, которого Он воскресил из мертвых. </a:t>
                      </a:r>
                    </a:p>
                    <a:p>
                      <a:pPr>
                        <a:lnSpc>
                          <a:spcPct val="90000"/>
                        </a:lnSpc>
                      </a:pPr>
                      <a:r>
                        <a:rPr lang="ru-RU" sz="1400" b="1" dirty="0" smtClean="0">
                          <a:solidFill>
                            <a:schemeClr val="tx1"/>
                          </a:solidFill>
                        </a:rPr>
                        <a:t>2. Там приготовили Ему вечерю, и Марфа служила, и </a:t>
                      </a:r>
                      <a:r>
                        <a:rPr lang="ru-RU" sz="1400" b="1" dirty="0" smtClean="0">
                          <a:solidFill>
                            <a:schemeClr val="accent2"/>
                          </a:solidFill>
                        </a:rPr>
                        <a:t>Лазарь был одним из возлежавших с Ним</a:t>
                      </a:r>
                      <a:r>
                        <a:rPr lang="ru-RU" sz="1400" b="1" dirty="0" smtClean="0">
                          <a:solidFill>
                            <a:schemeClr val="tx1"/>
                          </a:solidFill>
                        </a:rPr>
                        <a:t>. </a:t>
                      </a:r>
                    </a:p>
                    <a:p>
                      <a:pPr>
                        <a:lnSpc>
                          <a:spcPct val="90000"/>
                        </a:lnSpc>
                      </a:pPr>
                      <a:r>
                        <a:rPr lang="ru-RU" sz="1400" b="1" dirty="0" smtClean="0">
                          <a:solidFill>
                            <a:schemeClr val="tx1"/>
                          </a:solidFill>
                        </a:rPr>
                        <a:t>3. Мария же, взяв фунт нардового чистого драгоценного мира, помазала ноги Иисуса и отерла волосами своими ноги Его; и дом наполнился благоуханием от мира. </a:t>
                      </a:r>
                    </a:p>
                    <a:p>
                      <a:pPr>
                        <a:lnSpc>
                          <a:spcPct val="90000"/>
                        </a:lnSpc>
                      </a:pPr>
                      <a:r>
                        <a:rPr lang="ru-RU" sz="1400" b="1" dirty="0" smtClean="0">
                          <a:solidFill>
                            <a:schemeClr val="tx1"/>
                          </a:solidFill>
                        </a:rPr>
                        <a:t>4. Тогда один из учеников Его, Иуда Симонов Искариот, который хотел предать Его, сказал: </a:t>
                      </a:r>
                    </a:p>
                    <a:p>
                      <a:pPr>
                        <a:lnSpc>
                          <a:spcPct val="90000"/>
                        </a:lnSpc>
                      </a:pPr>
                      <a:r>
                        <a:rPr lang="ru-RU" sz="1400" b="1" dirty="0" smtClean="0">
                          <a:solidFill>
                            <a:schemeClr val="tx1"/>
                          </a:solidFill>
                        </a:rPr>
                        <a:t>5. Для чего бы не продать это миро за триста динариев и не раздать нищим? </a:t>
                      </a:r>
                    </a:p>
                    <a:p>
                      <a:pPr>
                        <a:lnSpc>
                          <a:spcPct val="90000"/>
                        </a:lnSpc>
                      </a:pPr>
                      <a:r>
                        <a:rPr lang="ru-RU" sz="1400" b="1" dirty="0" smtClean="0">
                          <a:solidFill>
                            <a:schemeClr val="tx1"/>
                          </a:solidFill>
                        </a:rPr>
                        <a:t>6. Сказал же он это не потому, чтобы заботился о нищих, но потому что был вор. Он имел при себе денежный ящик и носил, что туда опускали. </a:t>
                      </a:r>
                    </a:p>
                    <a:p>
                      <a:pPr>
                        <a:lnSpc>
                          <a:spcPct val="90000"/>
                        </a:lnSpc>
                      </a:pPr>
                      <a:r>
                        <a:rPr lang="ru-RU" sz="1400" b="1" dirty="0" smtClean="0">
                          <a:solidFill>
                            <a:schemeClr val="tx1"/>
                          </a:solidFill>
                        </a:rPr>
                        <a:t>7. Иисус же сказал: оставьте ее; она сберегла это на день погребения Моего. </a:t>
                      </a:r>
                    </a:p>
                    <a:p>
                      <a:pPr>
                        <a:lnSpc>
                          <a:spcPct val="90000"/>
                        </a:lnSpc>
                      </a:pPr>
                      <a:r>
                        <a:rPr lang="ru-RU" sz="1400" b="1" dirty="0" smtClean="0">
                          <a:solidFill>
                            <a:schemeClr val="tx1"/>
                          </a:solidFill>
                        </a:rPr>
                        <a:t>8. Ибо нищих всегда имеете с собою, а Меня не всегда. </a:t>
                      </a:r>
                    </a:p>
                    <a:p>
                      <a:pPr>
                        <a:lnSpc>
                          <a:spcPct val="90000"/>
                        </a:lnSpc>
                      </a:pPr>
                      <a:r>
                        <a:rPr lang="ru-RU" sz="1400" b="1" dirty="0" smtClean="0">
                          <a:solidFill>
                            <a:schemeClr val="tx1"/>
                          </a:solidFill>
                        </a:rPr>
                        <a:t>9. Многие из Иудеев узнали, что Он там, и пришли не только для Иисуса, но чтобы видеть и Лазаря, которого Он воскресил из мертвых. </a:t>
                      </a:r>
                    </a:p>
                    <a:p>
                      <a:pPr>
                        <a:lnSpc>
                          <a:spcPct val="90000"/>
                        </a:lnSpc>
                      </a:pPr>
                      <a:r>
                        <a:rPr lang="ru-RU" sz="1400" b="1" dirty="0" smtClean="0">
                          <a:solidFill>
                            <a:schemeClr val="tx1"/>
                          </a:solidFill>
                        </a:rPr>
                        <a:t>10. Первосвященники же положили убить и Лазаря, </a:t>
                      </a:r>
                    </a:p>
                    <a:p>
                      <a:pPr>
                        <a:lnSpc>
                          <a:spcPct val="90000"/>
                        </a:lnSpc>
                      </a:pPr>
                      <a:r>
                        <a:rPr lang="ru-RU" sz="1400" b="1" dirty="0" smtClean="0">
                          <a:solidFill>
                            <a:schemeClr val="tx1"/>
                          </a:solidFill>
                        </a:rPr>
                        <a:t>11. потому что ради него многие из Иудеев приходили и веровали в Иисуса. </a:t>
                      </a:r>
                      <a:endParaRPr lang="ru-RU" sz="1400" b="1" dirty="0">
                        <a:solidFill>
                          <a:schemeClr val="tx1"/>
                        </a:solidFill>
                      </a:endParaRPr>
                    </a:p>
                  </a:txBody>
                  <a:tcPr marL="18000" marR="18000" marT="18000" marB="18000"/>
                </a:tc>
              </a:tr>
            </a:tbl>
          </a:graphicData>
        </a:graphic>
      </p:graphicFrame>
      <p:sp>
        <p:nvSpPr>
          <p:cNvPr id="4" name="Скругленный прямоугольник 3"/>
          <p:cNvSpPr/>
          <p:nvPr/>
        </p:nvSpPr>
        <p:spPr>
          <a:xfrm>
            <a:off x="2051720" y="116632"/>
            <a:ext cx="5112568" cy="36004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2000" b="1" dirty="0">
                <a:solidFill>
                  <a:schemeClr val="tx1"/>
                </a:solidFill>
              </a:rPr>
              <a:t>Вечеря в доме Симона прокаженного</a:t>
            </a:r>
            <a:endParaRPr lang="ru-RU" sz="2000" dirty="0">
              <a:solidFill>
                <a:schemeClr val="tx1"/>
              </a:solidFill>
            </a:endParaRPr>
          </a:p>
        </p:txBody>
      </p:sp>
      <p:sp>
        <p:nvSpPr>
          <p:cNvPr id="2" name="Скругленный прямоугольник 1"/>
          <p:cNvSpPr/>
          <p:nvPr/>
        </p:nvSpPr>
        <p:spPr>
          <a:xfrm>
            <a:off x="251520" y="2132856"/>
            <a:ext cx="8712968" cy="864096"/>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«Евангелист, желая показать истинность воскресения Лазаря, говорит: «а Лазарь был одним из возлежавших с Ним». Ибо он, явившись живым, не тотчас умер, но долгое время оставался на земле, ел, пил и прочее обычное </a:t>
            </a:r>
            <a:r>
              <a:rPr lang="ru-RU" sz="1600" b="1" i="1" dirty="0" smtClean="0">
                <a:solidFill>
                  <a:schemeClr val="tx1"/>
                </a:solidFill>
              </a:rPr>
              <a:t>совершал».</a:t>
            </a:r>
            <a:endParaRPr lang="ru-RU" sz="1600" b="1" i="1" dirty="0">
              <a:solidFill>
                <a:schemeClr val="tx1"/>
              </a:solidFill>
            </a:endParaRPr>
          </a:p>
        </p:txBody>
      </p:sp>
      <p:sp>
        <p:nvSpPr>
          <p:cNvPr id="3" name="Скругленный прямоугольник 2"/>
          <p:cNvSpPr/>
          <p:nvPr/>
        </p:nvSpPr>
        <p:spPr>
          <a:xfrm>
            <a:off x="179512" y="2924944"/>
            <a:ext cx="8784976" cy="1152128"/>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«Марфа сама служит вообще всем, а Мария воздает честь только одному Христу, потому что она внимает Ему не как человеку, а как Богу. Ибо она пролила миро и отерла волосами головы, потому что имела понятие о Нем не такое, какое имели другие, не как о простом человеке, но как о Владыке и </a:t>
            </a:r>
            <a:r>
              <a:rPr lang="ru-RU" sz="1600" b="1" i="1" dirty="0" smtClean="0">
                <a:solidFill>
                  <a:schemeClr val="tx1"/>
                </a:solidFill>
              </a:rPr>
              <a:t>Господе».</a:t>
            </a:r>
            <a:endParaRPr lang="ru-RU" sz="1600" b="1" i="1" dirty="0">
              <a:solidFill>
                <a:schemeClr val="tx1"/>
              </a:solidFill>
            </a:endParaRPr>
          </a:p>
        </p:txBody>
      </p:sp>
      <p:sp>
        <p:nvSpPr>
          <p:cNvPr id="6" name="Скругленный прямоугольник 5"/>
          <p:cNvSpPr/>
          <p:nvPr/>
        </p:nvSpPr>
        <p:spPr>
          <a:xfrm>
            <a:off x="179512" y="4365104"/>
            <a:ext cx="8784976" cy="1512168"/>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 </a:t>
            </a:r>
            <a:r>
              <a:rPr lang="ru-RU" sz="1600" b="1" i="1" dirty="0">
                <a:solidFill>
                  <a:schemeClr val="tx1"/>
                </a:solidFill>
              </a:rPr>
              <a:t>«Почему же Он не обличил ученика за эту жену и не сказал того, что сказал евангелист, то есть что Иуда укорял ее потому, что был тать? Он хотел тронуть его великим долготерпением. А так как Он знал, что Иуда – предатель, то Он прежде неоднократно обличал его, говоря: не все веруют, и: един от вас </a:t>
            </a:r>
            <a:r>
              <a:rPr lang="ru-RU" sz="1600" b="1" i="1" dirty="0" err="1">
                <a:solidFill>
                  <a:schemeClr val="tx1"/>
                </a:solidFill>
              </a:rPr>
              <a:t>диавол</a:t>
            </a:r>
            <a:r>
              <a:rPr lang="ru-RU" sz="1600" b="1" i="1" dirty="0">
                <a:solidFill>
                  <a:schemeClr val="tx1"/>
                </a:solidFill>
              </a:rPr>
              <a:t> есть (6, 64, 70). Этим Он показал, что знает его, как предателя, но не обличил его открыто, а оказал ему снисхождение, желая отвратить </a:t>
            </a:r>
            <a:r>
              <a:rPr lang="ru-RU" sz="1600" b="1" i="1" dirty="0" smtClean="0">
                <a:solidFill>
                  <a:schemeClr val="tx1"/>
                </a:solidFill>
              </a:rPr>
              <a:t>его».</a:t>
            </a:r>
            <a:endParaRPr lang="ru-RU" sz="1600" b="1" i="1" dirty="0">
              <a:solidFill>
                <a:schemeClr val="tx1"/>
              </a:solidFill>
            </a:endParaRPr>
          </a:p>
        </p:txBody>
      </p:sp>
      <p:sp>
        <p:nvSpPr>
          <p:cNvPr id="7" name="Скругленный прямоугольник 6"/>
          <p:cNvSpPr/>
          <p:nvPr/>
        </p:nvSpPr>
        <p:spPr>
          <a:xfrm>
            <a:off x="179512" y="5229200"/>
            <a:ext cx="8784976" cy="1152128"/>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«нищих, говорит, вы всегда имеете с собой, а Меня не всегда; еще немного, и Я отойду, так как ты приготовил Мне смерть. Посему, если Я неприятен тебе и честь, Мне делаемая, тягостна для тебя, ты потерпи немного, и избавишься от Меня; и тогда обнаружится, из-за нищих ли ты заботишься о продаже </a:t>
            </a:r>
            <a:r>
              <a:rPr lang="ru-RU" sz="1600" b="1" i="1" dirty="0" smtClean="0">
                <a:solidFill>
                  <a:schemeClr val="tx1"/>
                </a:solidFill>
              </a:rPr>
              <a:t>мира».</a:t>
            </a:r>
            <a:endParaRPr lang="ru-RU" sz="1600" b="1" i="1" dirty="0">
              <a:solidFill>
                <a:schemeClr val="tx1"/>
              </a:solidFill>
            </a:endParaRPr>
          </a:p>
        </p:txBody>
      </p:sp>
      <p:sp>
        <p:nvSpPr>
          <p:cNvPr id="8" name="Скругленный прямоугольник 7"/>
          <p:cNvSpPr/>
          <p:nvPr/>
        </p:nvSpPr>
        <p:spPr>
          <a:xfrm>
            <a:off x="179512" y="3717032"/>
            <a:ext cx="8784976" cy="1296144"/>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«Иуда, будучи </a:t>
            </a:r>
            <a:r>
              <a:rPr lang="ru-RU" sz="1600" b="1" i="1" dirty="0" err="1">
                <a:solidFill>
                  <a:schemeClr val="tx1"/>
                </a:solidFill>
              </a:rPr>
              <a:t>любостяжателен</a:t>
            </a:r>
            <a:r>
              <a:rPr lang="ru-RU" sz="1600" b="1" i="1" dirty="0">
                <a:solidFill>
                  <a:schemeClr val="tx1"/>
                </a:solidFill>
              </a:rPr>
              <a:t>, не одобряет такой образ попечения. Почему, как бы говорит он, принесла ты не деньги, из коих мне бы можно было украсть, а миро? Как же другой евангелист (Мф. 26, 8-9) говорит, что все ученики сказали это? На это нужно сказать, что хотя все так сказали, но прочие говорили не с такой мыслью, с какой </a:t>
            </a:r>
            <a:r>
              <a:rPr lang="ru-RU" sz="1600" b="1" i="1" dirty="0" smtClean="0">
                <a:solidFill>
                  <a:schemeClr val="tx1"/>
                </a:solidFill>
              </a:rPr>
              <a:t>Иуда».</a:t>
            </a:r>
            <a:endParaRPr lang="ru-RU" sz="1600" b="1" i="1" dirty="0">
              <a:solidFill>
                <a:schemeClr val="tx1"/>
              </a:solidFill>
            </a:endParaRPr>
          </a:p>
        </p:txBody>
      </p:sp>
      <p:sp>
        <p:nvSpPr>
          <p:cNvPr id="9" name="Скругленный прямоугольник 8"/>
          <p:cNvSpPr/>
          <p:nvPr/>
        </p:nvSpPr>
        <p:spPr>
          <a:xfrm>
            <a:off x="179512" y="5229200"/>
            <a:ext cx="8784976" cy="1440160"/>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Блж</a:t>
            </a:r>
            <a:r>
              <a:rPr lang="ru-RU" sz="1600" b="1" i="1" dirty="0" smtClean="0">
                <a:solidFill>
                  <a:schemeClr val="tx1"/>
                </a:solidFill>
              </a:rPr>
              <a:t>. </a:t>
            </a:r>
            <a:r>
              <a:rPr lang="ru-RU" sz="1600" b="1" i="1" dirty="0" err="1" smtClean="0">
                <a:solidFill>
                  <a:schemeClr val="tx1"/>
                </a:solidFill>
              </a:rPr>
              <a:t>Феофилакт</a:t>
            </a:r>
            <a:r>
              <a:rPr lang="ru-RU" sz="1600" b="1" i="1" dirty="0">
                <a:solidFill>
                  <a:schemeClr val="tx1"/>
                </a:solidFill>
              </a:rPr>
              <a:t>: «Если же Иуда был </a:t>
            </a:r>
            <a:r>
              <a:rPr lang="ru-RU" sz="1600" b="1" i="1" dirty="0" err="1">
                <a:solidFill>
                  <a:schemeClr val="tx1"/>
                </a:solidFill>
              </a:rPr>
              <a:t>любостяжателен</a:t>
            </a:r>
            <a:r>
              <a:rPr lang="ru-RU" sz="1600" b="1" i="1" dirty="0">
                <a:solidFill>
                  <a:schemeClr val="tx1"/>
                </a:solidFill>
              </a:rPr>
              <a:t> и тать, то почему Господь возложил на него распоряжение деньгами? По тому самому, что он был тать, чтобы отнять у него всякое извинение. Ибо он не мог сказать, что предал Его (Иисуса) по любви к деньгам. Денежный ящик утешал его, но, и нося ящик, он не был верен. Ибо он уносил, то есть крал то, что туда опускали, и был святотатец, </a:t>
            </a:r>
            <a:r>
              <a:rPr lang="ru-RU" sz="1600" b="1" i="1" dirty="0" err="1">
                <a:solidFill>
                  <a:schemeClr val="tx1"/>
                </a:solidFill>
              </a:rPr>
              <a:t>присвояя</a:t>
            </a:r>
            <a:r>
              <a:rPr lang="ru-RU" sz="1600" b="1" i="1" dirty="0">
                <a:solidFill>
                  <a:schemeClr val="tx1"/>
                </a:solidFill>
              </a:rPr>
              <a:t> себе подаяния на дело </a:t>
            </a:r>
            <a:r>
              <a:rPr lang="ru-RU" sz="1600" b="1" i="1" dirty="0" smtClean="0">
                <a:solidFill>
                  <a:schemeClr val="tx1"/>
                </a:solidFill>
              </a:rPr>
              <a:t>святое».</a:t>
            </a:r>
            <a:endParaRPr lang="ru-RU" sz="1600" b="1" i="1" dirty="0">
              <a:solidFill>
                <a:schemeClr val="tx1"/>
              </a:solidFill>
            </a:endParaRPr>
          </a:p>
        </p:txBody>
      </p:sp>
      <p:sp>
        <p:nvSpPr>
          <p:cNvPr id="10" name="Скругленный прямоугольник 9"/>
          <p:cNvSpPr/>
          <p:nvPr/>
        </p:nvSpPr>
        <p:spPr>
          <a:xfrm>
            <a:off x="172618" y="3717032"/>
            <a:ext cx="8784976" cy="1800200"/>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a:solidFill>
                  <a:schemeClr val="tx1"/>
                </a:solidFill>
              </a:rPr>
              <a:t>: «Иисуса Христа иудеи искали убить за то, что Он будто бы нарушает субботу, что делает Себя равным Богу и что многие уверовали в Него; а Лазаря за что? Не за то что ли, что он ожил? Но что же тут за преступление? Очевидно, это – дело зависти. Иудеи завидовали не только благодетелю, но и тем, кому Он благодетельствовал. Поэтому они и слепорожденного отлучили от синагоги, и теперь совещаются убить </a:t>
            </a:r>
            <a:r>
              <a:rPr lang="ru-RU" sz="1600" b="1" i="1" dirty="0" smtClean="0">
                <a:solidFill>
                  <a:schemeClr val="tx1"/>
                </a:solidFill>
              </a:rPr>
              <a:t>Лазаря. </a:t>
            </a:r>
            <a:r>
              <a:rPr lang="ru-RU" sz="1600" b="1" i="1" dirty="0">
                <a:solidFill>
                  <a:schemeClr val="tx1"/>
                </a:solidFill>
              </a:rPr>
              <a:t>Сильно раздражало их и то предположение, что множество народа, оставив приближающийся праздник, пойдет ко Иисусу </a:t>
            </a:r>
            <a:r>
              <a:rPr lang="ru-RU" sz="1600" b="1" i="1" dirty="0" smtClean="0">
                <a:solidFill>
                  <a:schemeClr val="tx1"/>
                </a:solidFill>
              </a:rPr>
              <a:t>Христу».</a:t>
            </a:r>
            <a:endParaRPr lang="ru-RU" sz="1600" b="1" i="1" dirty="0">
              <a:solidFill>
                <a:schemeClr val="tx1"/>
              </a:solidFill>
            </a:endParaRPr>
          </a:p>
        </p:txBody>
      </p:sp>
    </p:spTree>
    <p:extLst>
      <p:ext uri="{BB962C8B-B14F-4D97-AF65-F5344CB8AC3E}">
        <p14:creationId xmlns:p14="http://schemas.microsoft.com/office/powerpoint/2010/main" val="327523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3"/>
                                        </p:tgtEl>
                                      </p:cBhvr>
                                    </p:animEffect>
                                    <p:set>
                                      <p:cBhvr>
                                        <p:cTn id="30" dur="1" fill="hold">
                                          <p:stCondLst>
                                            <p:cond delay="499"/>
                                          </p:stCondLst>
                                        </p:cTn>
                                        <p:tgtEl>
                                          <p:spTgt spid="3"/>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wipe(down)">
                                      <p:cBhvr>
                                        <p:cTn id="35" dur="500"/>
                                        <p:tgtEl>
                                          <p:spTgt spid="8"/>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8"/>
                                        </p:tgtEl>
                                      </p:cBhvr>
                                    </p:animEffect>
                                    <p:set>
                                      <p:cBhvr>
                                        <p:cTn id="40" dur="1" fill="hold">
                                          <p:stCondLst>
                                            <p:cond delay="499"/>
                                          </p:stCondLst>
                                        </p:cTn>
                                        <p:tgtEl>
                                          <p:spTgt spid="8"/>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6"/>
                                        </p:tgtEl>
                                        <p:attrNameLst>
                                          <p:attrName>style.visibility</p:attrName>
                                        </p:attrNameLst>
                                      </p:cBhvr>
                                      <p:to>
                                        <p:strVal val="visible"/>
                                      </p:to>
                                    </p:set>
                                    <p:animEffect transition="in" filter="wipe(down)">
                                      <p:cBhvr>
                                        <p:cTn id="45" dur="500"/>
                                        <p:tgtEl>
                                          <p:spTgt spid="6"/>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6"/>
                                        </p:tgtEl>
                                      </p:cBhvr>
                                    </p:animEffect>
                                    <p:set>
                                      <p:cBhvr>
                                        <p:cTn id="50" dur="1" fill="hold">
                                          <p:stCondLst>
                                            <p:cond delay="499"/>
                                          </p:stCondLst>
                                        </p:cTn>
                                        <p:tgtEl>
                                          <p:spTgt spid="6"/>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7"/>
                                        </p:tgtEl>
                                        <p:attrNameLst>
                                          <p:attrName>style.visibility</p:attrName>
                                        </p:attrNameLst>
                                      </p:cBhvr>
                                      <p:to>
                                        <p:strVal val="visible"/>
                                      </p:to>
                                    </p:set>
                                    <p:animEffect transition="in" filter="wipe(down)">
                                      <p:cBhvr>
                                        <p:cTn id="55" dur="500"/>
                                        <p:tgtEl>
                                          <p:spTgt spid="7"/>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grpId="1" nodeType="clickEffect">
                                  <p:stCondLst>
                                    <p:cond delay="0"/>
                                  </p:stCondLst>
                                  <p:childTnLst>
                                    <p:animEffect transition="out" filter="fade">
                                      <p:cBhvr>
                                        <p:cTn id="59" dur="500"/>
                                        <p:tgtEl>
                                          <p:spTgt spid="7"/>
                                        </p:tgtEl>
                                      </p:cBhvr>
                                    </p:animEffect>
                                    <p:set>
                                      <p:cBhvr>
                                        <p:cTn id="60" dur="1" fill="hold">
                                          <p:stCondLst>
                                            <p:cond delay="499"/>
                                          </p:stCondLst>
                                        </p:cTn>
                                        <p:tgtEl>
                                          <p:spTgt spid="7"/>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grpId="0" nodeType="clickEffect">
                                  <p:stCondLst>
                                    <p:cond delay="0"/>
                                  </p:stCondLst>
                                  <p:childTnLst>
                                    <p:set>
                                      <p:cBhvr>
                                        <p:cTn id="64" dur="1" fill="hold">
                                          <p:stCondLst>
                                            <p:cond delay="0"/>
                                          </p:stCondLst>
                                        </p:cTn>
                                        <p:tgtEl>
                                          <p:spTgt spid="9"/>
                                        </p:tgtEl>
                                        <p:attrNameLst>
                                          <p:attrName>style.visibility</p:attrName>
                                        </p:attrNameLst>
                                      </p:cBhvr>
                                      <p:to>
                                        <p:strVal val="visible"/>
                                      </p:to>
                                    </p:set>
                                    <p:animEffect transition="in" filter="wipe(down)">
                                      <p:cBhvr>
                                        <p:cTn id="65" dur="500"/>
                                        <p:tgtEl>
                                          <p:spTgt spid="9"/>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xit" presetSubtype="0" fill="hold" grpId="1" nodeType="clickEffect">
                                  <p:stCondLst>
                                    <p:cond delay="0"/>
                                  </p:stCondLst>
                                  <p:childTnLst>
                                    <p:animEffect transition="out" filter="fade">
                                      <p:cBhvr>
                                        <p:cTn id="69" dur="500"/>
                                        <p:tgtEl>
                                          <p:spTgt spid="9"/>
                                        </p:tgtEl>
                                      </p:cBhvr>
                                    </p:animEffect>
                                    <p:set>
                                      <p:cBhvr>
                                        <p:cTn id="70" dur="1" fill="hold">
                                          <p:stCondLst>
                                            <p:cond delay="499"/>
                                          </p:stCondLst>
                                        </p:cTn>
                                        <p:tgtEl>
                                          <p:spTgt spid="9"/>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grpId="0" nodeType="clickEffect">
                                  <p:stCondLst>
                                    <p:cond delay="0"/>
                                  </p:stCondLst>
                                  <p:childTnLst>
                                    <p:set>
                                      <p:cBhvr>
                                        <p:cTn id="74" dur="1" fill="hold">
                                          <p:stCondLst>
                                            <p:cond delay="0"/>
                                          </p:stCondLst>
                                        </p:cTn>
                                        <p:tgtEl>
                                          <p:spTgt spid="10"/>
                                        </p:tgtEl>
                                        <p:attrNameLst>
                                          <p:attrName>style.visibility</p:attrName>
                                        </p:attrNameLst>
                                      </p:cBhvr>
                                      <p:to>
                                        <p:strVal val="visible"/>
                                      </p:to>
                                    </p:set>
                                    <p:animEffect transition="in" filter="wipe(down)">
                                      <p:cBhvr>
                                        <p:cTn id="75" dur="500"/>
                                        <p:tgtEl>
                                          <p:spTgt spid="10"/>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xit" presetSubtype="0" fill="hold" grpId="1" nodeType="clickEffect">
                                  <p:stCondLst>
                                    <p:cond delay="0"/>
                                  </p:stCondLst>
                                  <p:childTnLst>
                                    <p:animEffect transition="out" filter="fade">
                                      <p:cBhvr>
                                        <p:cTn id="79" dur="500"/>
                                        <p:tgtEl>
                                          <p:spTgt spid="10"/>
                                        </p:tgtEl>
                                      </p:cBhvr>
                                    </p:animEffect>
                                    <p:set>
                                      <p:cBhvr>
                                        <p:cTn id="80"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P spid="2" grpId="1" animBg="1"/>
      <p:bldP spid="3" grpId="0" animBg="1"/>
      <p:bldP spid="3" grpId="1" animBg="1"/>
      <p:bldP spid="6" grpId="0" animBg="1"/>
      <p:bldP spid="6" grpId="1" animBg="1"/>
      <p:bldP spid="7" grpId="0" animBg="1"/>
      <p:bldP spid="7" grpId="1" animBg="1"/>
      <p:bldP spid="8" grpId="0" animBg="1"/>
      <p:bldP spid="8" grpId="1" animBg="1"/>
      <p:bldP spid="9" grpId="0" animBg="1"/>
      <p:bldP spid="9" grpId="1" animBg="1"/>
      <p:bldP spid="10" grpId="0" animBg="1"/>
      <p:bldP spid="10"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1" descr="F:\лекции по Н. З\15\i_03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6157" y="1556792"/>
            <a:ext cx="5616624" cy="440934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3" name="Таблица 12"/>
          <p:cNvGraphicFramePr>
            <a:graphicFrameLocks noGrp="1"/>
          </p:cNvGraphicFramePr>
          <p:nvPr>
            <p:extLst>
              <p:ext uri="{D42A27DB-BD31-4B8C-83A1-F6EECF244321}">
                <p14:modId xmlns:p14="http://schemas.microsoft.com/office/powerpoint/2010/main" val="1313259264"/>
              </p:ext>
            </p:extLst>
          </p:nvPr>
        </p:nvGraphicFramePr>
        <p:xfrm>
          <a:off x="228336" y="548680"/>
          <a:ext cx="8712968" cy="6217920"/>
        </p:xfrm>
        <a:graphic>
          <a:graphicData uri="http://schemas.openxmlformats.org/drawingml/2006/table">
            <a:tbl>
              <a:tblPr firstRow="1" bandRow="1">
                <a:tableStyleId>{22838BEF-8BB2-4498-84A7-C5851F593DF1}</a:tableStyleId>
              </a:tblPr>
              <a:tblGrid>
                <a:gridCol w="1008112"/>
                <a:gridCol w="7704856"/>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dirty="0" smtClean="0"/>
                        <a:t>Матфей</a:t>
                      </a:r>
                    </a:p>
                    <a:p>
                      <a:pPr marL="0" marR="0" indent="0" algn="ctr" defTabSz="914400" rtl="0" eaLnBrk="1" fontAlgn="auto" latinLnBrk="0" hangingPunct="1">
                        <a:lnSpc>
                          <a:spcPct val="100000"/>
                        </a:lnSpc>
                        <a:spcBef>
                          <a:spcPts val="0"/>
                        </a:spcBef>
                        <a:spcAft>
                          <a:spcPts val="0"/>
                        </a:spcAft>
                        <a:buClrTx/>
                        <a:buSzTx/>
                        <a:buFontTx/>
                        <a:buNone/>
                        <a:tabLst/>
                        <a:defRPr/>
                      </a:pPr>
                      <a:r>
                        <a:rPr lang="ru-RU" sz="1600" dirty="0" smtClean="0"/>
                        <a:t>(26, 6-7)</a:t>
                      </a:r>
                      <a:endParaRPr lang="ru-RU" sz="1600" dirty="0" smtClean="0">
                        <a:solidFill>
                          <a:schemeClr val="tx1"/>
                        </a:solidFill>
                      </a:endParaRPr>
                    </a:p>
                    <a:p>
                      <a:endParaRPr lang="ru-RU" sz="1600" b="1" dirty="0" smtClean="0">
                        <a:hlinkClick r:id="rId3" tooltip="Евангелие от Матфея"/>
                      </a:endParaRPr>
                    </a:p>
                  </a:txBody>
                  <a:tcPr anchor="ctr">
                    <a:solidFill>
                      <a:schemeClr val="accent5">
                        <a:lumMod val="60000"/>
                        <a:lumOff val="40000"/>
                      </a:schemeClr>
                    </a:solidFill>
                  </a:tcPr>
                </a:tc>
                <a:tc>
                  <a:txBody>
                    <a:bodyPr/>
                    <a:lstStyle/>
                    <a:p>
                      <a:r>
                        <a:rPr lang="ru-RU" sz="1200" b="1" dirty="0"/>
                        <a:t>Когда же Иисус был </a:t>
                      </a:r>
                      <a:r>
                        <a:rPr lang="ru-RU" sz="1200" b="1" dirty="0" smtClean="0"/>
                        <a:t>в </a:t>
                      </a:r>
                      <a:r>
                        <a:rPr lang="ru-RU" sz="1200" b="1" dirty="0" err="1" smtClean="0">
                          <a:solidFill>
                            <a:srgbClr val="FF0000"/>
                          </a:solidFill>
                        </a:rPr>
                        <a:t>Вифании</a:t>
                      </a:r>
                      <a:r>
                        <a:rPr lang="ru-RU" sz="1200" b="1" dirty="0" smtClean="0">
                          <a:solidFill>
                            <a:srgbClr val="FF0000"/>
                          </a:solidFill>
                        </a:rPr>
                        <a:t>, </a:t>
                      </a:r>
                      <a:r>
                        <a:rPr lang="ru-RU" sz="1200" b="1" dirty="0">
                          <a:solidFill>
                            <a:srgbClr val="FF0000"/>
                          </a:solidFill>
                        </a:rPr>
                        <a:t>в доме Симона прокаженного</a:t>
                      </a:r>
                      <a:r>
                        <a:rPr lang="ru-RU" sz="1200" b="1" dirty="0"/>
                        <a:t>, приступила к Нему женщина </a:t>
                      </a:r>
                      <a:r>
                        <a:rPr lang="ru-RU" sz="1200" b="1" dirty="0" smtClean="0"/>
                        <a:t>с </a:t>
                      </a:r>
                      <a:r>
                        <a:rPr lang="ru-RU" sz="1200" b="1" dirty="0" err="1" smtClean="0"/>
                        <a:t>алавастровым</a:t>
                      </a:r>
                      <a:r>
                        <a:rPr lang="ru-RU" sz="1200" b="1" dirty="0" smtClean="0"/>
                        <a:t> сосудом мира  </a:t>
                      </a:r>
                      <a:r>
                        <a:rPr lang="ru-RU" sz="1200" b="1" dirty="0"/>
                        <a:t>драгоценного и возливала Ему возлежащему на голову. Увидев это, </a:t>
                      </a:r>
                      <a:r>
                        <a:rPr lang="ru-RU" sz="1200" b="1" dirty="0">
                          <a:solidFill>
                            <a:srgbClr val="7030A0"/>
                          </a:solidFill>
                        </a:rPr>
                        <a:t>ученики Его вознегодовали </a:t>
                      </a:r>
                      <a:r>
                        <a:rPr lang="ru-RU" sz="1200" b="1" dirty="0"/>
                        <a:t>и говорили: к чему такая трата? Ибо можно было бы </a:t>
                      </a:r>
                      <a:r>
                        <a:rPr lang="ru-RU" sz="1200" b="1" dirty="0">
                          <a:solidFill>
                            <a:srgbClr val="00B050"/>
                          </a:solidFill>
                        </a:rPr>
                        <a:t>продать это миро за большую цену и дать нищим</a:t>
                      </a:r>
                      <a:r>
                        <a:rPr lang="ru-RU" sz="1200" b="1" dirty="0"/>
                        <a:t>. Но Иисус, уразумев сие, сказал им: что смущаете женщину? она доброе дело сделала для Меня: ибо нищих всегда имеете с собою, а Меня не всегда имеете; возлив миро сие на тело Мое, она приготовила Меня к погребению</a:t>
                      </a:r>
                      <a:endParaRPr lang="ru-RU" sz="1200" b="1" dirty="0">
                        <a:solidFill>
                          <a:schemeClr val="tx1"/>
                        </a:solidFill>
                      </a:endParaRPr>
                    </a:p>
                  </a:txBody>
                  <a:tcPr anchor="ctr">
                    <a:solidFill>
                      <a:schemeClr val="accent5">
                        <a:lumMod val="40000"/>
                        <a:lumOff val="60000"/>
                      </a:schemeClr>
                    </a:solidFill>
                  </a:tcPr>
                </a:tc>
              </a:tr>
              <a:tr h="370840">
                <a:tc>
                  <a:txBody>
                    <a:bodyPr/>
                    <a:lstStyle/>
                    <a:p>
                      <a:pPr algn="ctr"/>
                      <a:r>
                        <a:rPr lang="ru-RU" sz="1600" b="1" dirty="0" smtClean="0"/>
                        <a:t>Марк</a:t>
                      </a:r>
                    </a:p>
                    <a:p>
                      <a:pPr algn="ctr"/>
                      <a:r>
                        <a:rPr lang="ru-RU" sz="1600" b="1" dirty="0" smtClean="0"/>
                        <a:t> (14, 3-9)</a:t>
                      </a:r>
                      <a:endParaRPr lang="ru-RU" sz="1600" b="1" dirty="0">
                        <a:solidFill>
                          <a:schemeClr val="tx1"/>
                        </a:solidFill>
                      </a:endParaRPr>
                    </a:p>
                  </a:txBody>
                  <a:tcPr anchor="ctr">
                    <a:solidFill>
                      <a:schemeClr val="accent5">
                        <a:lumMod val="60000"/>
                        <a:lumOff val="40000"/>
                      </a:schemeClr>
                    </a:solidFill>
                  </a:tcPr>
                </a:tc>
                <a:tc>
                  <a:txBody>
                    <a:bodyPr/>
                    <a:lstStyle/>
                    <a:p>
                      <a:r>
                        <a:rPr lang="ru-RU" sz="1200" b="1" dirty="0"/>
                        <a:t>И когда был Он в </a:t>
                      </a:r>
                      <a:r>
                        <a:rPr lang="ru-RU" sz="1200" b="1" dirty="0" err="1">
                          <a:solidFill>
                            <a:srgbClr val="FF0000"/>
                          </a:solidFill>
                        </a:rPr>
                        <a:t>Вифании</a:t>
                      </a:r>
                      <a:r>
                        <a:rPr lang="ru-RU" sz="1200" b="1" dirty="0">
                          <a:solidFill>
                            <a:srgbClr val="FF0000"/>
                          </a:solidFill>
                        </a:rPr>
                        <a:t>, в доме Симона прокаженного</a:t>
                      </a:r>
                      <a:r>
                        <a:rPr lang="ru-RU" sz="1200" b="1" dirty="0"/>
                        <a:t>, и возлежал, — пришла женщина с </a:t>
                      </a:r>
                      <a:r>
                        <a:rPr lang="ru-RU" sz="1200" b="1" dirty="0" err="1"/>
                        <a:t>алавастровым</a:t>
                      </a:r>
                      <a:r>
                        <a:rPr lang="ru-RU" sz="1200" b="1" dirty="0"/>
                        <a:t> сосудом мира из нарда чистого, драгоценного и, разбив сосуд, возлила Ему на голову. </a:t>
                      </a:r>
                      <a:r>
                        <a:rPr lang="ru-RU" sz="1200" b="1" dirty="0">
                          <a:solidFill>
                            <a:srgbClr val="7030A0"/>
                          </a:solidFill>
                        </a:rPr>
                        <a:t>Некоторые же вознегодовали</a:t>
                      </a:r>
                      <a:r>
                        <a:rPr lang="ru-RU" sz="1200" b="1" dirty="0"/>
                        <a:t> и говорили между собою: к чему сия трата мира? Ибо можно было бы </a:t>
                      </a:r>
                      <a:r>
                        <a:rPr lang="ru-RU" sz="1200" b="1" dirty="0">
                          <a:solidFill>
                            <a:srgbClr val="00B050"/>
                          </a:solidFill>
                        </a:rPr>
                        <a:t>продать его более нежели за триста динариев и раздать нищим</a:t>
                      </a:r>
                      <a:r>
                        <a:rPr lang="ru-RU" sz="1200" b="1" dirty="0"/>
                        <a:t>. И роптали на неё. Но Иисус сказал: оставьте её; что её смущаете? Она доброе дело сделала для Меня. Ибо нищих всегда имеете с собою и, когда захотите, можете им благотворить; а Меня не всегда имеете. Она сделала, что могла: предварила помазать тело Мое к погребению</a:t>
                      </a:r>
                      <a:endParaRPr lang="ru-RU" sz="1200" b="1" dirty="0">
                        <a:solidFill>
                          <a:schemeClr val="tx1"/>
                        </a:solidFill>
                      </a:endParaRPr>
                    </a:p>
                  </a:txBody>
                  <a:tcPr anchor="ctr">
                    <a:solidFill>
                      <a:schemeClr val="accent5">
                        <a:lumMod val="40000"/>
                        <a:lumOff val="60000"/>
                      </a:schemeClr>
                    </a:solidFill>
                  </a:tcPr>
                </a:tc>
              </a:tr>
              <a:tr h="370840">
                <a:tc>
                  <a:txBody>
                    <a:bodyPr/>
                    <a:lstStyle/>
                    <a:p>
                      <a:pPr algn="ctr"/>
                      <a:r>
                        <a:rPr lang="ru-RU" sz="1600" b="1" dirty="0" smtClean="0"/>
                        <a:t>Лука </a:t>
                      </a:r>
                    </a:p>
                    <a:p>
                      <a:pPr algn="ctr"/>
                      <a:r>
                        <a:rPr lang="ru-RU" sz="1600" b="1" dirty="0" smtClean="0"/>
                        <a:t>(7, 37-48)</a:t>
                      </a:r>
                      <a:endParaRPr lang="ru-RU" sz="1600" b="1" dirty="0">
                        <a:solidFill>
                          <a:schemeClr val="tx1"/>
                        </a:solidFill>
                      </a:endParaRPr>
                    </a:p>
                  </a:txBody>
                  <a:tcPr anchor="ctr">
                    <a:solidFill>
                      <a:schemeClr val="accent5">
                        <a:lumMod val="60000"/>
                        <a:lumOff val="40000"/>
                      </a:schemeClr>
                    </a:solidFill>
                  </a:tcPr>
                </a:tc>
                <a:tc>
                  <a:txBody>
                    <a:bodyPr/>
                    <a:lstStyle/>
                    <a:p>
                      <a:r>
                        <a:rPr lang="ru-RU" sz="1200" b="1" dirty="0"/>
                        <a:t>И вот, женщина того города, которая была грешница, узнав, что Он возлежит </a:t>
                      </a:r>
                      <a:r>
                        <a:rPr lang="ru-RU" sz="1200" b="1" dirty="0">
                          <a:solidFill>
                            <a:srgbClr val="FF0000"/>
                          </a:solidFill>
                        </a:rPr>
                        <a:t>в </a:t>
                      </a:r>
                      <a:r>
                        <a:rPr lang="ru-RU" sz="1200" b="1" dirty="0" smtClean="0">
                          <a:solidFill>
                            <a:srgbClr val="FF0000"/>
                          </a:solidFill>
                        </a:rPr>
                        <a:t>доме фарисея</a:t>
                      </a:r>
                      <a:r>
                        <a:rPr lang="ru-RU" sz="1200" b="1" dirty="0" smtClean="0"/>
                        <a:t>, </a:t>
                      </a:r>
                      <a:r>
                        <a:rPr lang="ru-RU" sz="1200" b="1" dirty="0"/>
                        <a:t>принесла </a:t>
                      </a:r>
                      <a:r>
                        <a:rPr lang="ru-RU" sz="1200" b="1" dirty="0" err="1" smtClean="0"/>
                        <a:t>алавастровый</a:t>
                      </a:r>
                      <a:r>
                        <a:rPr lang="ru-RU" sz="1200" b="1" dirty="0" smtClean="0"/>
                        <a:t> </a:t>
                      </a:r>
                      <a:r>
                        <a:rPr lang="ru-RU" sz="1200" b="1" dirty="0"/>
                        <a:t>сосуд </a:t>
                      </a:r>
                      <a:r>
                        <a:rPr lang="ru-RU" sz="1200" b="1" dirty="0" smtClean="0"/>
                        <a:t>с миром и</a:t>
                      </a:r>
                      <a:r>
                        <a:rPr lang="ru-RU" sz="1200" b="1" dirty="0"/>
                        <a:t>, став позади у ног Его и плача, начала обливать ноги Его слезами и отирать волосами головы своей, и целовала ноги Его, и мазала миром. Видя это, </a:t>
                      </a:r>
                      <a:r>
                        <a:rPr lang="ru-RU" sz="1200" b="1" dirty="0" smtClean="0"/>
                        <a:t>фарисей, </a:t>
                      </a:r>
                      <a:r>
                        <a:rPr lang="ru-RU" sz="1200" b="1" dirty="0"/>
                        <a:t>пригласивший Его, сказал сам в себе: если бы Он был пророк, то знал бы, кто и какая женщина прикасается к Нему, ибо она грешница. Обратившись к нему, Иисус сказал: </a:t>
                      </a:r>
                      <a:r>
                        <a:rPr lang="ru-RU" sz="1200" b="1" dirty="0">
                          <a:solidFill>
                            <a:srgbClr val="FF0000"/>
                          </a:solidFill>
                        </a:rPr>
                        <a:t>Симон</a:t>
                      </a:r>
                      <a:r>
                        <a:rPr lang="ru-RU" sz="1200" b="1" dirty="0"/>
                        <a:t>! Я имею нечто сказать тебе. Он говорит: скажи, Учитель. Иисус сказал: у одного заимодавца было два должника: один должен был пятьсот динариев, а другой пятьдесят, но как они не имели чем заплатить, он простил обоим. Скажи же, который из них более возлюбит его? Симон отвечал: думаю, тот, которому более простил. Он сказал ему: правильно ты рассудил. И, обратившись к женщине, сказал Симону: видишь ли ты эту женщину? Я пришёл в дом твой, и ты воды Мне на ноги не дал, а она слезами облила Мне ноги и волосами головы своей отерла; ты целования Мне не дал, а она, с тех пор как Я пришёл, не перестает целовать у Меня ноги; ты головы Мне маслом не помазал, а она миром помазала Мне ноги. А потому сказываю тебе: прощаются грехи её многие за то, что она возлюбила много, а кому мало прощается, тот мало любит. Ей же сказал: прощаются тебе грехи</a:t>
                      </a:r>
                      <a:endParaRPr lang="ru-RU" sz="1200" b="1" dirty="0">
                        <a:solidFill>
                          <a:schemeClr val="tx1"/>
                        </a:solidFill>
                      </a:endParaRPr>
                    </a:p>
                  </a:txBody>
                  <a:tcPr anchor="ctr">
                    <a:solidFill>
                      <a:schemeClr val="accent5">
                        <a:lumMod val="40000"/>
                        <a:lumOff val="60000"/>
                      </a:schemeClr>
                    </a:solidFill>
                  </a:tcPr>
                </a:tc>
              </a:tr>
              <a:tr h="370840">
                <a:tc>
                  <a:txBody>
                    <a:bodyPr/>
                    <a:lstStyle/>
                    <a:p>
                      <a:pPr algn="ctr"/>
                      <a:r>
                        <a:rPr lang="ru-RU" sz="1600" b="1" dirty="0" smtClean="0"/>
                        <a:t>Иоанн </a:t>
                      </a:r>
                    </a:p>
                    <a:p>
                      <a:pPr algn="ctr"/>
                      <a:r>
                        <a:rPr lang="ru-RU" sz="1600" b="1" dirty="0" smtClean="0"/>
                        <a:t>(12, 1-3)</a:t>
                      </a:r>
                      <a:endParaRPr lang="ru-RU" sz="1600" b="1" dirty="0">
                        <a:solidFill>
                          <a:schemeClr val="tx1"/>
                        </a:solidFill>
                      </a:endParaRPr>
                    </a:p>
                  </a:txBody>
                  <a:tcPr anchor="ctr">
                    <a:solidFill>
                      <a:schemeClr val="accent5">
                        <a:lumMod val="60000"/>
                        <a:lumOff val="40000"/>
                      </a:schemeClr>
                    </a:solidFill>
                  </a:tcPr>
                </a:tc>
                <a:tc>
                  <a:txBody>
                    <a:bodyPr/>
                    <a:lstStyle/>
                    <a:p>
                      <a:r>
                        <a:rPr lang="ru-RU" sz="1200" b="1" dirty="0"/>
                        <a:t>За шесть дней до Пасхи пришёл Иисус в </a:t>
                      </a:r>
                      <a:r>
                        <a:rPr lang="ru-RU" sz="1200" b="1" dirty="0" err="1">
                          <a:solidFill>
                            <a:srgbClr val="FF0000"/>
                          </a:solidFill>
                        </a:rPr>
                        <a:t>Вифанию</a:t>
                      </a:r>
                      <a:r>
                        <a:rPr lang="ru-RU" sz="1200" b="1" dirty="0">
                          <a:solidFill>
                            <a:srgbClr val="FF0000"/>
                          </a:solidFill>
                        </a:rPr>
                        <a:t>, где был </a:t>
                      </a:r>
                      <a:r>
                        <a:rPr lang="ru-RU" sz="1200" b="1" dirty="0" smtClean="0">
                          <a:solidFill>
                            <a:srgbClr val="FF0000"/>
                          </a:solidFill>
                        </a:rPr>
                        <a:t>Лазарь </a:t>
                      </a:r>
                      <a:r>
                        <a:rPr lang="ru-RU" sz="1200" b="1" dirty="0"/>
                        <a:t>умерший, которого Он воскресил из мертвых. Там приготовили Ему вечерю, и </a:t>
                      </a:r>
                      <a:r>
                        <a:rPr lang="ru-RU" sz="1200" b="1" dirty="0" smtClean="0"/>
                        <a:t>Марфа </a:t>
                      </a:r>
                      <a:r>
                        <a:rPr lang="ru-RU" sz="1200" b="1" dirty="0"/>
                        <a:t>служила, и Лазарь был одним из возлежавших с Ним. </a:t>
                      </a:r>
                      <a:r>
                        <a:rPr lang="ru-RU" sz="1200" b="1" dirty="0" smtClean="0">
                          <a:solidFill>
                            <a:srgbClr val="FF0000"/>
                          </a:solidFill>
                        </a:rPr>
                        <a:t>Мария</a:t>
                      </a:r>
                      <a:r>
                        <a:rPr lang="ru-RU" sz="1200" b="1" dirty="0" smtClean="0"/>
                        <a:t> </a:t>
                      </a:r>
                      <a:r>
                        <a:rPr lang="ru-RU" sz="1200" b="1" dirty="0"/>
                        <a:t>же, взяв фунт нардового чистого драгоценного мира, помазала ноги Иисуса и отерла волосами своими ноги Его; и дом наполнился благоуханием от мира. </a:t>
                      </a:r>
                      <a:r>
                        <a:rPr lang="ru-RU" sz="1200" b="1" dirty="0" smtClean="0"/>
                        <a:t>Тогда </a:t>
                      </a:r>
                      <a:r>
                        <a:rPr lang="ru-RU" sz="1200" b="1" dirty="0" smtClean="0">
                          <a:solidFill>
                            <a:srgbClr val="7030A0"/>
                          </a:solidFill>
                        </a:rPr>
                        <a:t>один из учеников Его, Иуда Симонов Искариот</a:t>
                      </a:r>
                      <a:r>
                        <a:rPr lang="ru-RU" sz="1200" b="1" dirty="0" smtClean="0"/>
                        <a:t>, который хотел предать Его, сказал: Для чего бы не </a:t>
                      </a:r>
                      <a:r>
                        <a:rPr lang="ru-RU" sz="1200" b="1" dirty="0" smtClean="0">
                          <a:solidFill>
                            <a:srgbClr val="00B050"/>
                          </a:solidFill>
                        </a:rPr>
                        <a:t>продать это миро за триста динариев и не раздать нищим</a:t>
                      </a:r>
                      <a:r>
                        <a:rPr lang="ru-RU" sz="1200" b="1" dirty="0" smtClean="0"/>
                        <a:t>? Сказал же он это не потому, чтобы заботился о нищих, но потому что был вор. Он имел [при себе денежный] ящик и носил, что туда опускали. Иисус же сказал: оставьте её; она сберегла это на день погребения Моего. Ибо нищих всегда имеете с собою, а Меня не всегда.</a:t>
                      </a:r>
                      <a:endParaRPr lang="ru-RU" sz="1200" b="1" dirty="0">
                        <a:solidFill>
                          <a:schemeClr val="tx1"/>
                        </a:solidFill>
                      </a:endParaRPr>
                    </a:p>
                  </a:txBody>
                  <a:tcPr anchor="ctr">
                    <a:solidFill>
                      <a:schemeClr val="accent5">
                        <a:lumMod val="40000"/>
                        <a:lumOff val="60000"/>
                      </a:schemeClr>
                    </a:solidFill>
                  </a:tcPr>
                </a:tc>
              </a:tr>
            </a:tbl>
          </a:graphicData>
        </a:graphic>
      </p:graphicFrame>
      <p:graphicFrame>
        <p:nvGraphicFramePr>
          <p:cNvPr id="5" name="Объект 4"/>
          <p:cNvGraphicFramePr>
            <a:graphicFrameLocks noGrp="1"/>
          </p:cNvGraphicFramePr>
          <p:nvPr>
            <p:ph idx="1"/>
            <p:extLst>
              <p:ext uri="{D42A27DB-BD31-4B8C-83A1-F6EECF244321}">
                <p14:modId xmlns:p14="http://schemas.microsoft.com/office/powerpoint/2010/main" val="2927598291"/>
              </p:ext>
            </p:extLst>
          </p:nvPr>
        </p:nvGraphicFramePr>
        <p:xfrm>
          <a:off x="395536" y="836712"/>
          <a:ext cx="8229600" cy="3476920"/>
        </p:xfrm>
        <a:graphic>
          <a:graphicData uri="http://schemas.openxmlformats.org/drawingml/2006/table">
            <a:tbl>
              <a:tblPr firstRow="1" bandRow="1">
                <a:tableStyleId>{0505E3EF-67EA-436B-97B2-0124C06EBD24}</a:tableStyleId>
              </a:tblPr>
              <a:tblGrid>
                <a:gridCol w="1378496"/>
                <a:gridCol w="1913344"/>
                <a:gridCol w="1645920"/>
                <a:gridCol w="1645920"/>
                <a:gridCol w="1645920"/>
              </a:tblGrid>
              <a:tr h="370840">
                <a:tc>
                  <a:txBody>
                    <a:bodyPr/>
                    <a:lstStyle/>
                    <a:p>
                      <a:pPr algn="ctr"/>
                      <a:endParaRPr lang="ru-RU" dirty="0"/>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a:r>
                        <a:rPr lang="ru-RU" dirty="0" smtClean="0"/>
                        <a:t>Матфей (26, 6-7)</a:t>
                      </a:r>
                      <a:endParaRPr lang="ru-RU" dirty="0">
                        <a:solidFill>
                          <a:schemeClr val="tx1"/>
                        </a:solidFill>
                      </a:endParaRP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a:r>
                        <a:rPr lang="ru-RU" dirty="0" smtClean="0"/>
                        <a:t>Марк (14, 3-9)</a:t>
                      </a:r>
                      <a:endParaRPr lang="ru-RU" dirty="0">
                        <a:solidFill>
                          <a:schemeClr val="tx1"/>
                        </a:solidFill>
                      </a:endParaRP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a:r>
                        <a:rPr lang="ru-RU" dirty="0" smtClean="0"/>
                        <a:t>Лука (7, 37-48)</a:t>
                      </a:r>
                      <a:endParaRPr lang="ru-RU" dirty="0">
                        <a:solidFill>
                          <a:schemeClr val="tx1"/>
                        </a:solidFill>
                      </a:endParaRP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a:r>
                        <a:rPr lang="ru-RU" dirty="0" smtClean="0"/>
                        <a:t>Иоанн (12, 1-8)</a:t>
                      </a:r>
                      <a:endParaRPr lang="ru-RU" dirty="0">
                        <a:solidFill>
                          <a:schemeClr val="tx1"/>
                        </a:solidFill>
                      </a:endParaRP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r>
              <a:tr h="370840">
                <a:tc>
                  <a:txBody>
                    <a:bodyPr/>
                    <a:lstStyle/>
                    <a:p>
                      <a:pPr marL="0" algn="ctr" defTabSz="914400" rtl="0" eaLnBrk="1" latinLnBrk="0" hangingPunct="1"/>
                      <a:r>
                        <a:rPr lang="ru-RU" sz="1800" b="1" kern="1200" dirty="0"/>
                        <a:t>Город</a:t>
                      </a:r>
                      <a:endParaRPr lang="ru-RU" sz="1800" b="1" kern="1200" dirty="0">
                        <a:solidFill>
                          <a:schemeClr val="tx1"/>
                        </a:solidFill>
                        <a:latin typeface="+mn-lt"/>
                        <a:ea typeface="+mn-ea"/>
                        <a:cs typeface="+mn-cs"/>
                      </a:endParaRP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a:r>
                        <a:rPr lang="ru-RU" sz="1600" b="1" dirty="0" err="1"/>
                        <a:t>Вифания</a:t>
                      </a:r>
                      <a:endParaRPr lang="ru-RU" sz="1600" b="1" dirty="0"/>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600" b="1" dirty="0" err="1"/>
                        <a:t>Вифания</a:t>
                      </a:r>
                      <a:endParaRPr lang="ru-RU" sz="1600" b="1" dirty="0"/>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600" b="1"/>
                        <a:t>Не назван, в Галилее, возможно Наин</a:t>
                      </a: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600" b="1"/>
                        <a:t>Вифания</a:t>
                      </a: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algn="ctr" defTabSz="914400" rtl="0" eaLnBrk="1" latinLnBrk="0" hangingPunct="1"/>
                      <a:r>
                        <a:rPr lang="ru-RU" sz="1800" b="1" kern="1200" dirty="0" smtClean="0"/>
                        <a:t>Место</a:t>
                      </a:r>
                      <a:endParaRPr lang="ru-RU" sz="1800" b="1" kern="1200" dirty="0">
                        <a:solidFill>
                          <a:schemeClr val="tx1"/>
                        </a:solidFill>
                        <a:latin typeface="+mn-lt"/>
                        <a:ea typeface="+mn-ea"/>
                        <a:cs typeface="+mn-cs"/>
                      </a:endParaRP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a:r>
                        <a:rPr lang="ru-RU" sz="1600" b="1" dirty="0"/>
                        <a:t>Дом Симона прокаженного</a:t>
                      </a: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600" b="1" dirty="0"/>
                        <a:t>Дом Симона прокаженного</a:t>
                      </a: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600" b="1"/>
                        <a:t>Дом Симона Фарисея</a:t>
                      </a: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600" b="1" dirty="0"/>
                        <a:t>Дом в </a:t>
                      </a:r>
                      <a:r>
                        <a:rPr lang="ru-RU" sz="1600" b="1" dirty="0" err="1"/>
                        <a:t>Вифании</a:t>
                      </a:r>
                      <a:r>
                        <a:rPr lang="ru-RU" sz="1600" b="1" dirty="0"/>
                        <a:t>, где был и Лазарь</a:t>
                      </a: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algn="ctr" defTabSz="914400" rtl="0" eaLnBrk="1" latinLnBrk="0" hangingPunct="1"/>
                      <a:r>
                        <a:rPr lang="ru-RU" sz="1800" b="1" kern="1200" dirty="0" smtClean="0"/>
                        <a:t>День</a:t>
                      </a:r>
                      <a:endParaRPr lang="ru-RU" sz="1800" b="1" kern="1200" dirty="0">
                        <a:solidFill>
                          <a:schemeClr val="tx1"/>
                        </a:solidFill>
                        <a:latin typeface="+mn-lt"/>
                        <a:ea typeface="+mn-ea"/>
                        <a:cs typeface="+mn-cs"/>
                      </a:endParaRP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a:r>
                        <a:rPr lang="ru-RU" sz="1600" b="1" dirty="0"/>
                        <a:t>Среда страстной недели</a:t>
                      </a: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ru-RU" sz="1600" b="1" dirty="0"/>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600" b="1" dirty="0"/>
                        <a:t>Задолго до Страстной недели</a:t>
                      </a: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600" b="1"/>
                        <a:t>Суббота, за день до входа в Иерусалим</a:t>
                      </a: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algn="ctr" defTabSz="914400" rtl="0" eaLnBrk="1" latinLnBrk="0" hangingPunct="1"/>
                      <a:r>
                        <a:rPr lang="ru-RU" sz="1800" b="1" kern="1200" dirty="0" smtClean="0"/>
                        <a:t>Женщина</a:t>
                      </a:r>
                      <a:endParaRPr lang="ru-RU" sz="1800" b="1" kern="1200" dirty="0">
                        <a:solidFill>
                          <a:schemeClr val="tx1"/>
                        </a:solidFill>
                        <a:latin typeface="+mn-lt"/>
                        <a:ea typeface="+mn-ea"/>
                        <a:cs typeface="+mn-cs"/>
                      </a:endParaRP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a:r>
                        <a:rPr lang="ru-RU" sz="1600" b="1"/>
                        <a:t>некая женщина</a:t>
                      </a: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600" b="1"/>
                        <a:t>некая женщина</a:t>
                      </a: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600" b="1" dirty="0" smtClean="0"/>
                        <a:t>грешница из «того города»</a:t>
                      </a:r>
                      <a:endParaRPr lang="ru-RU" sz="1600" b="1" dirty="0"/>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600" b="1" dirty="0" smtClean="0"/>
                        <a:t>Мария, </a:t>
                      </a:r>
                      <a:r>
                        <a:rPr lang="ru-RU" sz="1600" b="1" dirty="0"/>
                        <a:t>сестра Лазаря</a:t>
                      </a: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marL="0" algn="ctr" defTabSz="914400" rtl="0" eaLnBrk="1" latinLnBrk="0" hangingPunct="1"/>
                      <a:r>
                        <a:rPr lang="ru-RU" sz="1800" b="1" kern="1200" dirty="0" smtClean="0"/>
                        <a:t>Действия</a:t>
                      </a:r>
                      <a:endParaRPr lang="ru-RU" sz="1800" b="1" kern="1200" dirty="0">
                        <a:solidFill>
                          <a:schemeClr val="tx1"/>
                        </a:solidFill>
                        <a:latin typeface="+mn-lt"/>
                        <a:ea typeface="+mn-ea"/>
                        <a:cs typeface="+mn-cs"/>
                      </a:endParaRP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a:r>
                        <a:rPr lang="ru-RU" sz="1600" b="1"/>
                        <a:t>помазание головы</a:t>
                      </a: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600" b="1"/>
                        <a:t>помазание головы</a:t>
                      </a: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600" b="1" dirty="0"/>
                        <a:t>омовение ног</a:t>
                      </a: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1600" b="1" dirty="0" smtClean="0"/>
                        <a:t>омовение ног</a:t>
                      </a:r>
                      <a:endParaRPr lang="ru-RU" sz="1600" b="1" dirty="0"/>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 name="Скругленный прямоугольник 5"/>
          <p:cNvSpPr/>
          <p:nvPr/>
        </p:nvSpPr>
        <p:spPr>
          <a:xfrm>
            <a:off x="1370113" y="116632"/>
            <a:ext cx="6408712" cy="432048"/>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2400" b="1" dirty="0" smtClean="0">
                <a:solidFill>
                  <a:schemeClr val="tx1"/>
                </a:solidFill>
              </a:rPr>
              <a:t>Вопрос помазания Иисуса Христа </a:t>
            </a:r>
            <a:r>
              <a:rPr lang="ru-RU" sz="2400" b="1" dirty="0">
                <a:solidFill>
                  <a:schemeClr val="tx1"/>
                </a:solidFill>
              </a:rPr>
              <a:t>миром</a:t>
            </a:r>
          </a:p>
        </p:txBody>
      </p:sp>
      <p:sp>
        <p:nvSpPr>
          <p:cNvPr id="10" name="Скругленный прямоугольник 9"/>
          <p:cNvSpPr/>
          <p:nvPr/>
        </p:nvSpPr>
        <p:spPr>
          <a:xfrm>
            <a:off x="395536" y="4509120"/>
            <a:ext cx="8378568" cy="180020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r>
              <a:rPr lang="ru-RU" sz="1600" b="1" dirty="0">
                <a:solidFill>
                  <a:schemeClr val="tx1"/>
                </a:solidFill>
              </a:rPr>
              <a:t>Часть </a:t>
            </a:r>
            <a:r>
              <a:rPr lang="ru-RU" sz="1600" b="1" dirty="0" smtClean="0">
                <a:solidFill>
                  <a:schemeClr val="tx1"/>
                </a:solidFill>
              </a:rPr>
              <a:t>исследователей</a:t>
            </a:r>
            <a:r>
              <a:rPr lang="ru-RU" sz="1600" b="1" baseline="30000" dirty="0">
                <a:solidFill>
                  <a:schemeClr val="tx1"/>
                </a:solidFill>
              </a:rPr>
              <a:t> </a:t>
            </a:r>
            <a:r>
              <a:rPr lang="ru-RU" sz="1600" b="1" dirty="0" smtClean="0">
                <a:solidFill>
                  <a:schemeClr val="tx1"/>
                </a:solidFill>
              </a:rPr>
              <a:t>предложила </a:t>
            </a:r>
            <a:r>
              <a:rPr lang="ru-RU" sz="1600" b="1" dirty="0">
                <a:solidFill>
                  <a:schemeClr val="tx1"/>
                </a:solidFill>
              </a:rPr>
              <a:t>следующее решение проблемы:</a:t>
            </a:r>
          </a:p>
          <a:p>
            <a:pPr marL="285750" indent="-285750">
              <a:buFont typeface="Arial" panose="020B0604020202020204" pitchFamily="34" charset="0"/>
              <a:buChar char="•"/>
            </a:pPr>
            <a:r>
              <a:rPr lang="ru-RU" sz="1600" b="1" dirty="0">
                <a:solidFill>
                  <a:schemeClr val="tx1"/>
                </a:solidFill>
              </a:rPr>
              <a:t>Матфей и Марк описывают одно и то же событие, причем Матфей опирается на данные </a:t>
            </a:r>
            <a:r>
              <a:rPr lang="ru-RU" sz="1600" b="1" dirty="0" smtClean="0">
                <a:solidFill>
                  <a:schemeClr val="tx1"/>
                </a:solidFill>
              </a:rPr>
              <a:t>Марка;</a:t>
            </a:r>
            <a:endParaRPr lang="ru-RU" sz="1600" b="1" dirty="0">
              <a:solidFill>
                <a:schemeClr val="tx1"/>
              </a:solidFill>
            </a:endParaRPr>
          </a:p>
          <a:p>
            <a:pPr marL="285750" indent="-285750">
              <a:buFont typeface="Arial" panose="020B0604020202020204" pitchFamily="34" charset="0"/>
              <a:buChar char="•"/>
            </a:pPr>
            <a:r>
              <a:rPr lang="ru-RU" sz="1600" b="1" dirty="0">
                <a:solidFill>
                  <a:schemeClr val="tx1"/>
                </a:solidFill>
              </a:rPr>
              <a:t>Лука, вероятней всего, рассказывает о другом омовении, которое хронологически имело место намного </a:t>
            </a:r>
            <a:r>
              <a:rPr lang="ru-RU" sz="1600" b="1" dirty="0" smtClean="0">
                <a:solidFill>
                  <a:schemeClr val="tx1"/>
                </a:solidFill>
              </a:rPr>
              <a:t>раньше;</a:t>
            </a:r>
            <a:endParaRPr lang="ru-RU" sz="1600" b="1" dirty="0">
              <a:solidFill>
                <a:schemeClr val="tx1"/>
              </a:solidFill>
            </a:endParaRPr>
          </a:p>
          <a:p>
            <a:pPr marL="285750" indent="-285750">
              <a:buFont typeface="Arial" panose="020B0604020202020204" pitchFamily="34" charset="0"/>
              <a:buChar char="•"/>
            </a:pPr>
            <a:r>
              <a:rPr lang="ru-RU" sz="1600" b="1" dirty="0">
                <a:solidFill>
                  <a:schemeClr val="tx1"/>
                </a:solidFill>
              </a:rPr>
              <a:t>Иоанн комбинирует оба рассказа, добавляя к нему подробности из служения </a:t>
            </a:r>
            <a:r>
              <a:rPr lang="ru-RU" sz="1600" b="1" dirty="0" smtClean="0">
                <a:solidFill>
                  <a:schemeClr val="tx1"/>
                </a:solidFill>
              </a:rPr>
              <a:t>Марфы. </a:t>
            </a:r>
            <a:endParaRPr lang="ru-RU" sz="1600" b="1" dirty="0">
              <a:solidFill>
                <a:schemeClr val="tx1"/>
              </a:solidFill>
            </a:endParaRPr>
          </a:p>
        </p:txBody>
      </p:sp>
      <p:sp>
        <p:nvSpPr>
          <p:cNvPr id="12" name="Скругленный прямоугольник 11"/>
          <p:cNvSpPr/>
          <p:nvPr/>
        </p:nvSpPr>
        <p:spPr>
          <a:xfrm>
            <a:off x="323528" y="4581128"/>
            <a:ext cx="8496944" cy="194421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r>
              <a:rPr lang="ru-RU" sz="1600" b="1" dirty="0" err="1">
                <a:solidFill>
                  <a:schemeClr val="tx1"/>
                </a:solidFill>
              </a:rPr>
              <a:t>Ориген</a:t>
            </a:r>
            <a:r>
              <a:rPr lang="ru-RU" sz="1600" b="1" dirty="0">
                <a:solidFill>
                  <a:schemeClr val="tx1"/>
                </a:solidFill>
              </a:rPr>
              <a:t> считал, что всего было 3 помазания и 3 помазавших, в хронологической последовательности:</a:t>
            </a:r>
          </a:p>
          <a:p>
            <a:pPr marL="171450" indent="-171450">
              <a:buFont typeface="Arial" panose="020B0604020202020204" pitchFamily="34" charset="0"/>
              <a:buChar char="•"/>
            </a:pPr>
            <a:r>
              <a:rPr lang="ru-RU" sz="1600" b="1" dirty="0">
                <a:solidFill>
                  <a:schemeClr val="tx1"/>
                </a:solidFill>
              </a:rPr>
              <a:t>безымянной блудницей в доме Симона фарисея, в Галилее, о котором говорится только в Евангелии от Луки;</a:t>
            </a:r>
          </a:p>
          <a:p>
            <a:pPr marL="171450" indent="-171450">
              <a:buFont typeface="Arial" panose="020B0604020202020204" pitchFamily="34" charset="0"/>
              <a:buChar char="•"/>
            </a:pPr>
            <a:r>
              <a:rPr lang="ru-RU" sz="1600" b="1" dirty="0">
                <a:solidFill>
                  <a:schemeClr val="tx1"/>
                </a:solidFill>
              </a:rPr>
              <a:t>Марией, сестрой Лазаря, в их доме в </a:t>
            </a:r>
            <a:r>
              <a:rPr lang="ru-RU" sz="1600" b="1" dirty="0" err="1">
                <a:solidFill>
                  <a:schemeClr val="tx1"/>
                </a:solidFill>
              </a:rPr>
              <a:t>Вифании</a:t>
            </a:r>
            <a:r>
              <a:rPr lang="ru-RU" sz="1600" b="1" dirty="0">
                <a:solidFill>
                  <a:schemeClr val="tx1"/>
                </a:solidFill>
              </a:rPr>
              <a:t>, после воскрешения Лазаря, но до входа в Иерусалим, то есть в субботу (Евангелие от Иоанна);</a:t>
            </a:r>
          </a:p>
          <a:p>
            <a:pPr marL="171450" indent="-171450">
              <a:buFont typeface="Arial" panose="020B0604020202020204" pitchFamily="34" charset="0"/>
              <a:buChar char="•"/>
            </a:pPr>
            <a:r>
              <a:rPr lang="ru-RU" sz="1600" b="1" dirty="0">
                <a:solidFill>
                  <a:schemeClr val="tx1"/>
                </a:solidFill>
              </a:rPr>
              <a:t>другой женщиной в доме Симона прокаженного в </a:t>
            </a:r>
            <a:r>
              <a:rPr lang="ru-RU" sz="1600" b="1" dirty="0" err="1">
                <a:solidFill>
                  <a:schemeClr val="tx1"/>
                </a:solidFill>
              </a:rPr>
              <a:t>Вифании</a:t>
            </a:r>
            <a:r>
              <a:rPr lang="ru-RU" sz="1600" b="1" dirty="0">
                <a:solidFill>
                  <a:schemeClr val="tx1"/>
                </a:solidFill>
              </a:rPr>
              <a:t> в Страстную среду (у Матфея и Марка).</a:t>
            </a:r>
          </a:p>
        </p:txBody>
      </p:sp>
      <p:sp>
        <p:nvSpPr>
          <p:cNvPr id="14" name="Скругленный прямоугольник 13"/>
          <p:cNvSpPr/>
          <p:nvPr/>
        </p:nvSpPr>
        <p:spPr>
          <a:xfrm>
            <a:off x="323528" y="4725144"/>
            <a:ext cx="8450576" cy="187220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lIns="0" rIns="0" rtlCol="0" anchor="ctr"/>
          <a:lstStyle/>
          <a:p>
            <a:pPr algn="ctr"/>
            <a:r>
              <a:rPr lang="ru-RU" sz="1600" b="1" dirty="0" err="1">
                <a:solidFill>
                  <a:schemeClr val="tx1"/>
                </a:solidFill>
              </a:rPr>
              <a:t>Свт</a:t>
            </a:r>
            <a:r>
              <a:rPr lang="ru-RU" sz="1600" b="1" dirty="0">
                <a:solidFill>
                  <a:schemeClr val="tx1"/>
                </a:solidFill>
              </a:rPr>
              <a:t>. Иероним отличал грешницу из 7-ой главы Евангелия от Луки от женщины, совершившей помазание в </a:t>
            </a:r>
            <a:r>
              <a:rPr lang="ru-RU" sz="1600" b="1" dirty="0" err="1">
                <a:solidFill>
                  <a:schemeClr val="tx1"/>
                </a:solidFill>
              </a:rPr>
              <a:t>Вифании</a:t>
            </a:r>
            <a:r>
              <a:rPr lang="ru-RU" sz="1600" b="1" dirty="0">
                <a:solidFill>
                  <a:schemeClr val="tx1"/>
                </a:solidFill>
              </a:rPr>
              <a:t>. </a:t>
            </a:r>
            <a:r>
              <a:rPr lang="ru-RU" sz="1600" b="1" dirty="0" err="1">
                <a:solidFill>
                  <a:schemeClr val="tx1"/>
                </a:solidFill>
              </a:rPr>
              <a:t>Свт</a:t>
            </a:r>
            <a:r>
              <a:rPr lang="ru-RU" sz="1600" b="1" dirty="0">
                <a:solidFill>
                  <a:schemeClr val="tx1"/>
                </a:solidFill>
              </a:rPr>
              <a:t>. Амвросий Медиоланский также различает помазания в Галилее и </a:t>
            </a:r>
            <a:r>
              <a:rPr lang="ru-RU" sz="1600" b="1" dirty="0" err="1">
                <a:solidFill>
                  <a:schemeClr val="tx1"/>
                </a:solidFill>
              </a:rPr>
              <a:t>Вифании</a:t>
            </a:r>
            <a:r>
              <a:rPr lang="ru-RU" sz="1600" b="1" dirty="0">
                <a:solidFill>
                  <a:schemeClr val="tx1"/>
                </a:solidFill>
              </a:rPr>
              <a:t>, но воздерживается от окончательного суждения по поводу того, кто их совершил, говоря что это могла быть и одна и та же, и разные женщины. </a:t>
            </a:r>
            <a:r>
              <a:rPr lang="ru-RU" sz="1600" b="1" dirty="0" err="1">
                <a:solidFill>
                  <a:schemeClr val="tx1"/>
                </a:solidFill>
              </a:rPr>
              <a:t>Свт</a:t>
            </a:r>
            <a:r>
              <a:rPr lang="ru-RU" sz="1600" b="1" dirty="0">
                <a:solidFill>
                  <a:schemeClr val="tx1"/>
                </a:solidFill>
              </a:rPr>
              <a:t>. Иоанн Златоуст допускал, что у Матфея, Марка и Луки речь может идти об одной и той же женщине, но отличал её от Марии, сестры Лазаря. А </a:t>
            </a:r>
            <a:r>
              <a:rPr lang="ru-RU" sz="1600" b="1" dirty="0" err="1">
                <a:solidFill>
                  <a:schemeClr val="tx1"/>
                </a:solidFill>
              </a:rPr>
              <a:t>блж</a:t>
            </a:r>
            <a:r>
              <a:rPr lang="ru-RU" sz="1600" b="1" dirty="0">
                <a:solidFill>
                  <a:schemeClr val="tx1"/>
                </a:solidFill>
              </a:rPr>
              <a:t>.  Августин и </a:t>
            </a:r>
            <a:r>
              <a:rPr lang="ru-RU" sz="1600" b="1" dirty="0" err="1">
                <a:solidFill>
                  <a:schemeClr val="tx1"/>
                </a:solidFill>
              </a:rPr>
              <a:t>свт</a:t>
            </a:r>
            <a:r>
              <a:rPr lang="ru-RU" sz="1600" b="1" dirty="0">
                <a:solidFill>
                  <a:schemeClr val="tx1"/>
                </a:solidFill>
              </a:rPr>
              <a:t>. Григорий </a:t>
            </a:r>
            <a:r>
              <a:rPr lang="ru-RU" sz="1600" b="1" dirty="0" err="1">
                <a:solidFill>
                  <a:schemeClr val="tx1"/>
                </a:solidFill>
              </a:rPr>
              <a:t>Двоеслов</a:t>
            </a:r>
            <a:r>
              <a:rPr lang="ru-RU" sz="1600" b="1" dirty="0">
                <a:solidFill>
                  <a:schemeClr val="tx1"/>
                </a:solidFill>
              </a:rPr>
              <a:t> считали, что была одна помазавшая, но два помазания.</a:t>
            </a:r>
          </a:p>
        </p:txBody>
      </p:sp>
    </p:spTree>
    <p:extLst>
      <p:ext uri="{BB962C8B-B14F-4D97-AF65-F5344CB8AC3E}">
        <p14:creationId xmlns:p14="http://schemas.microsoft.com/office/powerpoint/2010/main" val="2277728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par>
                                <p:cTn id="8" presetID="22" presetClass="entr" presetSubtype="4" fill="hold" nodeType="withEffect">
                                  <p:stCondLst>
                                    <p:cond delay="0"/>
                                  </p:stCondLst>
                                  <p:childTnLst>
                                    <p:set>
                                      <p:cBhvr>
                                        <p:cTn id="9" dur="1" fill="hold">
                                          <p:stCondLst>
                                            <p:cond delay="0"/>
                                          </p:stCondLst>
                                        </p:cTn>
                                        <p:tgtEl>
                                          <p:spTgt spid="2049"/>
                                        </p:tgtEl>
                                        <p:attrNameLst>
                                          <p:attrName>style.visibility</p:attrName>
                                        </p:attrNameLst>
                                      </p:cBhvr>
                                      <p:to>
                                        <p:strVal val="visible"/>
                                      </p:to>
                                    </p:set>
                                    <p:animEffect transition="in" filter="wipe(down)">
                                      <p:cBhvr>
                                        <p:cTn id="10" dur="500"/>
                                        <p:tgtEl>
                                          <p:spTgt spid="204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2049"/>
                                        </p:tgtEl>
                                      </p:cBhvr>
                                    </p:animEffect>
                                    <p:set>
                                      <p:cBhvr>
                                        <p:cTn id="15" dur="1" fill="hold">
                                          <p:stCondLst>
                                            <p:cond delay="499"/>
                                          </p:stCondLst>
                                        </p:cTn>
                                        <p:tgtEl>
                                          <p:spTgt spid="2049"/>
                                        </p:tgtEl>
                                        <p:attrNameLst>
                                          <p:attrName>style.visibility</p:attrName>
                                        </p:attrNameLst>
                                      </p:cBhvr>
                                      <p:to>
                                        <p:strVal val="hidden"/>
                                      </p:to>
                                    </p:set>
                                  </p:childTnLst>
                                </p:cTn>
                              </p:par>
                            </p:childTnLst>
                          </p:cTn>
                        </p:par>
                        <p:par>
                          <p:cTn id="16" fill="hold">
                            <p:stCondLst>
                              <p:cond delay="500"/>
                            </p:stCondLst>
                            <p:childTnLst>
                              <p:par>
                                <p:cTn id="17" presetID="22" presetClass="entr" presetSubtype="4" fill="hold" nodeType="after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wipe(down)">
                                      <p:cBhvr>
                                        <p:cTn id="19" dur="500"/>
                                        <p:tgtEl>
                                          <p:spTgt spid="13"/>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xit" presetSubtype="0" fill="hold" nodeType="clickEffect">
                                  <p:stCondLst>
                                    <p:cond delay="0"/>
                                  </p:stCondLst>
                                  <p:childTnLst>
                                    <p:animEffect transition="out" filter="fade">
                                      <p:cBhvr>
                                        <p:cTn id="23" dur="500"/>
                                        <p:tgtEl>
                                          <p:spTgt spid="13"/>
                                        </p:tgtEl>
                                      </p:cBhvr>
                                    </p:animEffect>
                                    <p:set>
                                      <p:cBhvr>
                                        <p:cTn id="24" dur="1" fill="hold">
                                          <p:stCondLst>
                                            <p:cond delay="499"/>
                                          </p:stCondLst>
                                        </p:cTn>
                                        <p:tgtEl>
                                          <p:spTgt spid="13"/>
                                        </p:tgtEl>
                                        <p:attrNameLst>
                                          <p:attrName>style.visibility</p:attrName>
                                        </p:attrNameLst>
                                      </p:cBhvr>
                                      <p:to>
                                        <p:strVal val="hidden"/>
                                      </p:to>
                                    </p:set>
                                  </p:childTnLst>
                                </p:cTn>
                              </p:par>
                              <p:par>
                                <p:cTn id="25" presetID="22" presetClass="entr" presetSubtype="4" fill="hold" nodeType="with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wipe(down)">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500"/>
                                        <p:tgtEl>
                                          <p:spTgt spid="10"/>
                                        </p:tgtEl>
                                      </p:cBhvr>
                                    </p:animEffect>
                                    <p:set>
                                      <p:cBhvr>
                                        <p:cTn id="37" dur="1" fill="hold">
                                          <p:stCondLst>
                                            <p:cond delay="499"/>
                                          </p:stCondLst>
                                        </p:cTn>
                                        <p:tgtEl>
                                          <p:spTgt spid="10"/>
                                        </p:tgtEl>
                                        <p:attrNameLst>
                                          <p:attrName>style.visibility</p:attrName>
                                        </p:attrNameLst>
                                      </p:cBhvr>
                                      <p:to>
                                        <p:strVal val="hidden"/>
                                      </p:to>
                                    </p:set>
                                  </p:childTnLst>
                                </p:cTn>
                              </p:par>
                            </p:childTnLst>
                          </p:cTn>
                        </p:par>
                        <p:par>
                          <p:cTn id="38" fill="hold">
                            <p:stCondLst>
                              <p:cond delay="500"/>
                            </p:stCondLst>
                            <p:childTnLst>
                              <p:par>
                                <p:cTn id="39" presetID="22" presetClass="entr" presetSubtype="4" fill="hold" grpId="0" nodeType="after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wipe(down)">
                                      <p:cBhvr>
                                        <p:cTn id="41" dur="500"/>
                                        <p:tgtEl>
                                          <p:spTgt spid="12"/>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xit" presetSubtype="0" fill="hold" grpId="1" nodeType="clickEffect">
                                  <p:stCondLst>
                                    <p:cond delay="0"/>
                                  </p:stCondLst>
                                  <p:childTnLst>
                                    <p:animEffect transition="out" filter="fade">
                                      <p:cBhvr>
                                        <p:cTn id="45" dur="500"/>
                                        <p:tgtEl>
                                          <p:spTgt spid="12"/>
                                        </p:tgtEl>
                                      </p:cBhvr>
                                    </p:animEffect>
                                    <p:set>
                                      <p:cBhvr>
                                        <p:cTn id="46" dur="1" fill="hold">
                                          <p:stCondLst>
                                            <p:cond delay="499"/>
                                          </p:stCondLst>
                                        </p:cTn>
                                        <p:tgtEl>
                                          <p:spTgt spid="12"/>
                                        </p:tgtEl>
                                        <p:attrNameLst>
                                          <p:attrName>style.visibility</p:attrName>
                                        </p:attrNameLst>
                                      </p:cBhvr>
                                      <p:to>
                                        <p:strVal val="hidden"/>
                                      </p:to>
                                    </p:set>
                                  </p:childTnLst>
                                </p:cTn>
                              </p:par>
                            </p:childTnLst>
                          </p:cTn>
                        </p:par>
                        <p:par>
                          <p:cTn id="47" fill="hold">
                            <p:stCondLst>
                              <p:cond delay="500"/>
                            </p:stCondLst>
                            <p:childTnLst>
                              <p:par>
                                <p:cTn id="48" presetID="22" presetClass="entr" presetSubtype="4" fill="hold" grpId="0" nodeType="afterEffect">
                                  <p:stCondLst>
                                    <p:cond delay="0"/>
                                  </p:stCondLst>
                                  <p:childTnLst>
                                    <p:set>
                                      <p:cBhvr>
                                        <p:cTn id="49" dur="1" fill="hold">
                                          <p:stCondLst>
                                            <p:cond delay="0"/>
                                          </p:stCondLst>
                                        </p:cTn>
                                        <p:tgtEl>
                                          <p:spTgt spid="14"/>
                                        </p:tgtEl>
                                        <p:attrNameLst>
                                          <p:attrName>style.visibility</p:attrName>
                                        </p:attrNameLst>
                                      </p:cBhvr>
                                      <p:to>
                                        <p:strVal val="visible"/>
                                      </p:to>
                                    </p:set>
                                    <p:animEffect transition="in" filter="wipe(down)">
                                      <p:cBhvr>
                                        <p:cTn id="5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10" grpId="1" animBg="1"/>
      <p:bldP spid="12" grpId="0" animBg="1"/>
      <p:bldP spid="12" grpId="1" animBg="1"/>
      <p:bldP spid="1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pattFill prst="ltUpDiag">
          <a:fgClr>
            <a:schemeClr val="bg2">
              <a:lumMod val="50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755576" y="332656"/>
            <a:ext cx="7632848" cy="864096"/>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r>
              <a:rPr lang="ru-RU" sz="3600" b="1" dirty="0" smtClean="0">
                <a:solidFill>
                  <a:schemeClr val="tx1"/>
                </a:solidFill>
              </a:rPr>
              <a:t>Домашнее задание</a:t>
            </a:r>
            <a:endParaRPr lang="ru-RU" sz="3600" b="1" dirty="0">
              <a:solidFill>
                <a:schemeClr val="tx1"/>
              </a:solidFill>
            </a:endParaRPr>
          </a:p>
        </p:txBody>
      </p:sp>
      <p:sp>
        <p:nvSpPr>
          <p:cNvPr id="5" name="Прямоугольник 4"/>
          <p:cNvSpPr/>
          <p:nvPr/>
        </p:nvSpPr>
        <p:spPr>
          <a:xfrm>
            <a:off x="377612" y="1628800"/>
            <a:ext cx="8388775" cy="4968552"/>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002">
            <a:schemeClr val="lt2"/>
          </a:fillRef>
          <a:effectRef idx="0">
            <a:schemeClr val="accent1"/>
          </a:effectRef>
          <a:fontRef idx="minor">
            <a:schemeClr val="lt1"/>
          </a:fontRef>
        </p:style>
        <p:txBody>
          <a:bodyPr rtlCol="0" anchor="ctr"/>
          <a:lstStyle/>
          <a:p>
            <a:r>
              <a:rPr lang="ru-RU" sz="2800" b="1" dirty="0" smtClean="0">
                <a:solidFill>
                  <a:schemeClr val="tx1"/>
                </a:solidFill>
              </a:rPr>
              <a:t>Прочитать следующие отрывки:</a:t>
            </a:r>
          </a:p>
          <a:p>
            <a:pPr marL="457200" indent="-457200">
              <a:buFont typeface="Arial" panose="020B0604020202020204" pitchFamily="34" charset="0"/>
              <a:buChar char="•"/>
            </a:pPr>
            <a:r>
              <a:rPr lang="ru-RU" sz="2800" b="1" dirty="0">
                <a:solidFill>
                  <a:schemeClr val="tx1"/>
                </a:solidFill>
              </a:rPr>
              <a:t>Вход Господень в Иерусалим (Мф. 21, 1-11; 14-17; </a:t>
            </a:r>
            <a:r>
              <a:rPr lang="ru-RU" sz="2800" b="1" dirty="0" err="1">
                <a:solidFill>
                  <a:schemeClr val="tx1"/>
                </a:solidFill>
              </a:rPr>
              <a:t>Мк</a:t>
            </a:r>
            <a:r>
              <a:rPr lang="ru-RU" sz="2800" b="1" dirty="0">
                <a:solidFill>
                  <a:schemeClr val="tx1"/>
                </a:solidFill>
              </a:rPr>
              <a:t>. 11, 1-11; </a:t>
            </a:r>
            <a:r>
              <a:rPr lang="ru-RU" sz="2800" b="1" dirty="0" err="1">
                <a:solidFill>
                  <a:schemeClr val="tx1"/>
                </a:solidFill>
              </a:rPr>
              <a:t>Лк</a:t>
            </a:r>
            <a:r>
              <a:rPr lang="ru-RU" sz="2800" b="1" dirty="0">
                <a:solidFill>
                  <a:schemeClr val="tx1"/>
                </a:solidFill>
              </a:rPr>
              <a:t>. 12, 29-44; Ин. 12, 12-19</a:t>
            </a:r>
            <a:r>
              <a:rPr lang="ru-RU" sz="2800" b="1" dirty="0" smtClean="0">
                <a:solidFill>
                  <a:schemeClr val="tx1"/>
                </a:solidFill>
              </a:rPr>
              <a:t>).</a:t>
            </a:r>
          </a:p>
          <a:p>
            <a:pPr marL="457200" indent="-457200">
              <a:buFont typeface="Arial" panose="020B0604020202020204" pitchFamily="34" charset="0"/>
              <a:buChar char="•"/>
            </a:pPr>
            <a:r>
              <a:rPr lang="ru-RU" sz="2800" b="1" dirty="0" smtClean="0">
                <a:solidFill>
                  <a:schemeClr val="tx1"/>
                </a:solidFill>
              </a:rPr>
              <a:t> </a:t>
            </a:r>
            <a:r>
              <a:rPr lang="ru-RU" sz="2800" b="1" dirty="0">
                <a:solidFill>
                  <a:schemeClr val="tx1"/>
                </a:solidFill>
              </a:rPr>
              <a:t>Ответ Господа на желание эллинов видеть Его (Ин. 12:21-26).</a:t>
            </a:r>
          </a:p>
          <a:p>
            <a:pPr marL="457200" indent="-457200">
              <a:buFont typeface="Arial" panose="020B0604020202020204" pitchFamily="34" charset="0"/>
              <a:buChar char="•"/>
            </a:pPr>
            <a:r>
              <a:rPr lang="ru-RU" sz="2800" b="1" dirty="0">
                <a:solidFill>
                  <a:schemeClr val="tx1"/>
                </a:solidFill>
              </a:rPr>
              <a:t>Бесплодная смоковница. Изгнание торговцев из храма (Мф. 21, 12-13; 18-19; </a:t>
            </a:r>
            <a:r>
              <a:rPr lang="ru-RU" sz="2800" b="1" dirty="0" err="1">
                <a:solidFill>
                  <a:schemeClr val="tx1"/>
                </a:solidFill>
              </a:rPr>
              <a:t>Мк</a:t>
            </a:r>
            <a:r>
              <a:rPr lang="ru-RU" sz="2800" b="1" dirty="0">
                <a:solidFill>
                  <a:schemeClr val="tx1"/>
                </a:solidFill>
              </a:rPr>
              <a:t>. 11, 12-19; </a:t>
            </a:r>
            <a:r>
              <a:rPr lang="ru-RU" sz="2800" b="1" dirty="0" err="1">
                <a:solidFill>
                  <a:schemeClr val="tx1"/>
                </a:solidFill>
              </a:rPr>
              <a:t>Лк</a:t>
            </a:r>
            <a:r>
              <a:rPr lang="ru-RU" sz="2800" b="1" dirty="0">
                <a:solidFill>
                  <a:schemeClr val="tx1"/>
                </a:solidFill>
              </a:rPr>
              <a:t>. 19, 45-48). </a:t>
            </a:r>
          </a:p>
          <a:p>
            <a:pPr marL="457200" indent="-457200">
              <a:buFont typeface="Arial" panose="020B0604020202020204" pitchFamily="34" charset="0"/>
              <a:buChar char="•"/>
            </a:pPr>
            <a:r>
              <a:rPr lang="ru-RU" sz="2800" b="1" dirty="0">
                <a:solidFill>
                  <a:schemeClr val="tx1"/>
                </a:solidFill>
              </a:rPr>
              <a:t>Ответ Христа первосвященникам и книжникам о Своей власти (Мф. 21, 23 - 22, 14; </a:t>
            </a:r>
            <a:r>
              <a:rPr lang="ru-RU" sz="2800" b="1" dirty="0" err="1">
                <a:solidFill>
                  <a:schemeClr val="tx1"/>
                </a:solidFill>
              </a:rPr>
              <a:t>Мк</a:t>
            </a:r>
            <a:r>
              <a:rPr lang="ru-RU" sz="2800" b="1" dirty="0">
                <a:solidFill>
                  <a:schemeClr val="tx1"/>
                </a:solidFill>
              </a:rPr>
              <a:t>. 11, 27 – 12, 12; </a:t>
            </a:r>
            <a:r>
              <a:rPr lang="ru-RU" sz="2800" b="1" dirty="0" err="1">
                <a:solidFill>
                  <a:schemeClr val="tx1"/>
                </a:solidFill>
              </a:rPr>
              <a:t>Лк</a:t>
            </a:r>
            <a:r>
              <a:rPr lang="ru-RU" sz="2800" b="1" dirty="0">
                <a:solidFill>
                  <a:schemeClr val="tx1"/>
                </a:solidFill>
              </a:rPr>
              <a:t>. 20, 1-19).</a:t>
            </a:r>
            <a:endParaRPr lang="ru-RU" sz="2800" b="1" dirty="0" smtClean="0">
              <a:solidFill>
                <a:schemeClr val="tx1"/>
              </a:solidFill>
            </a:endParaRPr>
          </a:p>
        </p:txBody>
      </p:sp>
    </p:spTree>
    <p:extLst>
      <p:ext uri="{BB962C8B-B14F-4D97-AF65-F5344CB8AC3E}">
        <p14:creationId xmlns:p14="http://schemas.microsoft.com/office/powerpoint/2010/main" val="29435403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down)">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ltUpDiag">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3324389195"/>
              </p:ext>
            </p:extLst>
          </p:nvPr>
        </p:nvGraphicFramePr>
        <p:xfrm>
          <a:off x="251520" y="836712"/>
          <a:ext cx="8640960" cy="3516240"/>
        </p:xfrm>
        <a:graphic>
          <a:graphicData uri="http://schemas.openxmlformats.org/drawingml/2006/table">
            <a:tbl>
              <a:tblPr firstRow="1" bandRow="1">
                <a:tableStyleId>{93296810-A885-4BE3-A3E7-6D5BEEA58F35}</a:tableStyleId>
              </a:tblPr>
              <a:tblGrid>
                <a:gridCol w="2664296"/>
                <a:gridCol w="3240360"/>
                <a:gridCol w="2736304"/>
              </a:tblGrid>
              <a:tr h="288000">
                <a:tc>
                  <a:txBody>
                    <a:bodyPr/>
                    <a:lstStyle/>
                    <a:p>
                      <a:pPr algn="ctr"/>
                      <a:r>
                        <a:rPr lang="ru-RU" sz="1800" b="1" kern="1200" dirty="0" smtClean="0">
                          <a:solidFill>
                            <a:schemeClr val="tx1"/>
                          </a:solidFill>
                          <a:effectLst/>
                        </a:rPr>
                        <a:t>Мф. 19, 13-15</a:t>
                      </a:r>
                      <a:endParaRPr lang="ru-RU" b="1" dirty="0">
                        <a:solidFill>
                          <a:schemeClr val="tx1"/>
                        </a:solidFill>
                      </a:endParaRPr>
                    </a:p>
                  </a:txBody>
                  <a:tcPr marL="18000" marR="18000" marT="18000" marB="18000"/>
                </a:tc>
                <a:tc>
                  <a:txBody>
                    <a:bodyPr/>
                    <a:lstStyle/>
                    <a:p>
                      <a:pPr algn="ctr"/>
                      <a:r>
                        <a:rPr lang="ru-RU" sz="1800" b="1" kern="1200" dirty="0" err="1" smtClean="0">
                          <a:solidFill>
                            <a:schemeClr val="tx1"/>
                          </a:solidFill>
                          <a:effectLst/>
                        </a:rPr>
                        <a:t>Мк</a:t>
                      </a:r>
                      <a:r>
                        <a:rPr lang="ru-RU" sz="1800" b="1" kern="1200" dirty="0" smtClean="0">
                          <a:solidFill>
                            <a:schemeClr val="tx1"/>
                          </a:solidFill>
                          <a:effectLst/>
                        </a:rPr>
                        <a:t>. 10, 13-16</a:t>
                      </a:r>
                      <a:endParaRPr lang="ru-RU" b="1" dirty="0">
                        <a:solidFill>
                          <a:schemeClr val="tx1"/>
                        </a:solidFill>
                      </a:endParaRPr>
                    </a:p>
                  </a:txBody>
                  <a:tcPr marL="18000" marR="18000" marT="18000" marB="1800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b="1" kern="1200" dirty="0" err="1" smtClean="0">
                          <a:solidFill>
                            <a:schemeClr val="tx1"/>
                          </a:solidFill>
                          <a:effectLst/>
                        </a:rPr>
                        <a:t>Лк</a:t>
                      </a:r>
                      <a:r>
                        <a:rPr lang="ru-RU" sz="1800" b="1" kern="1200" dirty="0" smtClean="0">
                          <a:solidFill>
                            <a:schemeClr val="tx1"/>
                          </a:solidFill>
                          <a:effectLst/>
                        </a:rPr>
                        <a:t>. 18, 15-17</a:t>
                      </a:r>
                      <a:endParaRPr lang="ru-RU" b="1" dirty="0">
                        <a:solidFill>
                          <a:schemeClr val="tx1"/>
                        </a:solidFill>
                      </a:endParaRPr>
                    </a:p>
                  </a:txBody>
                  <a:tcPr marL="18000" marR="18000" marT="18000" marB="18000"/>
                </a:tc>
              </a:tr>
              <a:tr h="370840">
                <a:tc>
                  <a:txBody>
                    <a:bodyPr/>
                    <a:lstStyle/>
                    <a:p>
                      <a:r>
                        <a:rPr lang="ru-RU" sz="1600" b="1" dirty="0" smtClean="0">
                          <a:solidFill>
                            <a:schemeClr val="tx1"/>
                          </a:solidFill>
                        </a:rPr>
                        <a:t>13. Тогда приведены были к Нему дети, чтобы Он возложил на них руки и помолился; ученики же возбраняли им. </a:t>
                      </a:r>
                    </a:p>
                    <a:p>
                      <a:r>
                        <a:rPr lang="ru-RU" sz="1600" b="1" dirty="0" smtClean="0">
                          <a:solidFill>
                            <a:schemeClr val="tx1"/>
                          </a:solidFill>
                        </a:rPr>
                        <a:t>14. Но Иисус сказал: пустите детей и не препятствуйте им приходить ко Мне, ибо таковых есть Царство Небесное. </a:t>
                      </a:r>
                    </a:p>
                    <a:p>
                      <a:r>
                        <a:rPr lang="ru-RU" sz="1600" b="1" dirty="0" smtClean="0">
                          <a:solidFill>
                            <a:schemeClr val="tx1"/>
                          </a:solidFill>
                        </a:rPr>
                        <a:t>15. И, возложив на них руки, пошел оттуда. </a:t>
                      </a:r>
                      <a:endParaRPr lang="ru-RU" sz="1600" b="1" dirty="0">
                        <a:solidFill>
                          <a:schemeClr val="tx1"/>
                        </a:solidFill>
                      </a:endParaRPr>
                    </a:p>
                  </a:txBody>
                  <a:tcPr marL="18000" marR="18000" marT="18000" marB="18000"/>
                </a:tc>
                <a:tc>
                  <a:txBody>
                    <a:bodyPr/>
                    <a:lstStyle/>
                    <a:p>
                      <a:r>
                        <a:rPr lang="ru-RU" sz="1600" b="1" dirty="0" smtClean="0">
                          <a:solidFill>
                            <a:schemeClr val="tx1"/>
                          </a:solidFill>
                        </a:rPr>
                        <a:t>13. Приносили к Нему детей, чтобы Он прикоснулся к ним; ученики же не допускали приносящих. </a:t>
                      </a:r>
                    </a:p>
                    <a:p>
                      <a:r>
                        <a:rPr lang="ru-RU" sz="1600" b="1" dirty="0" smtClean="0">
                          <a:solidFill>
                            <a:schemeClr val="tx1"/>
                          </a:solidFill>
                        </a:rPr>
                        <a:t>14. Увидев то, Иисус </a:t>
                      </a:r>
                      <a:r>
                        <a:rPr lang="ru-RU" sz="1600" b="1" dirty="0" smtClean="0">
                          <a:solidFill>
                            <a:schemeClr val="accent2"/>
                          </a:solidFill>
                        </a:rPr>
                        <a:t>вознегодовал</a:t>
                      </a:r>
                      <a:r>
                        <a:rPr lang="ru-RU" sz="1600" b="1" dirty="0" smtClean="0">
                          <a:solidFill>
                            <a:schemeClr val="tx1"/>
                          </a:solidFill>
                        </a:rPr>
                        <a:t> и сказал им: пустите детей приходить ко Мне и не препятствуйте им, ибо таковых есть Царствие Божие. </a:t>
                      </a:r>
                    </a:p>
                    <a:p>
                      <a:r>
                        <a:rPr lang="ru-RU" sz="1600" b="1" dirty="0" smtClean="0">
                          <a:solidFill>
                            <a:schemeClr val="tx1"/>
                          </a:solidFill>
                        </a:rPr>
                        <a:t>15. Истинно говорю вам: кто не примет Царствия Божия, как дитя, тот не войдет в него. </a:t>
                      </a:r>
                    </a:p>
                    <a:p>
                      <a:r>
                        <a:rPr lang="ru-RU" sz="1600" b="1" dirty="0" smtClean="0">
                          <a:solidFill>
                            <a:schemeClr val="tx1"/>
                          </a:solidFill>
                        </a:rPr>
                        <a:t>16. И, обняв их, возложил руки на них и благословил их. </a:t>
                      </a:r>
                      <a:endParaRPr lang="ru-RU" sz="1600" b="1" dirty="0">
                        <a:solidFill>
                          <a:schemeClr val="tx1"/>
                        </a:solidFill>
                      </a:endParaRPr>
                    </a:p>
                  </a:txBody>
                  <a:tcPr marL="18000" marR="18000" marT="18000" marB="18000"/>
                </a:tc>
                <a:tc>
                  <a:txBody>
                    <a:bodyPr/>
                    <a:lstStyle/>
                    <a:p>
                      <a:r>
                        <a:rPr lang="ru-RU" sz="1600" b="1" dirty="0" smtClean="0">
                          <a:solidFill>
                            <a:schemeClr val="tx1"/>
                          </a:solidFill>
                        </a:rPr>
                        <a:t>15. Приносили к Нему и младенцев, чтобы Он прикоснулся к ним; ученики же, видя то, возбраняли им. </a:t>
                      </a:r>
                    </a:p>
                    <a:p>
                      <a:r>
                        <a:rPr lang="ru-RU" sz="1600" b="1" dirty="0" smtClean="0">
                          <a:solidFill>
                            <a:schemeClr val="tx1"/>
                          </a:solidFill>
                        </a:rPr>
                        <a:t>16. Но Иисус, подозвав их, сказал: пустите детей приходить ко Мне и не возбраняйте им, ибо таковых есть Царствие Божие. </a:t>
                      </a:r>
                    </a:p>
                    <a:p>
                      <a:r>
                        <a:rPr lang="ru-RU" sz="1600" b="1" dirty="0" smtClean="0">
                          <a:solidFill>
                            <a:schemeClr val="tx1"/>
                          </a:solidFill>
                        </a:rPr>
                        <a:t>17. Истинно говорю вам: кто не примет Царствия Божия, как дитя, тот не войдет в него. </a:t>
                      </a:r>
                      <a:endParaRPr lang="ru-RU" sz="1600" b="1" dirty="0">
                        <a:solidFill>
                          <a:schemeClr val="tx1"/>
                        </a:solidFill>
                      </a:endParaRPr>
                    </a:p>
                  </a:txBody>
                  <a:tcPr marL="18000" marR="18000" marT="18000" marB="18000"/>
                </a:tc>
              </a:tr>
            </a:tbl>
          </a:graphicData>
        </a:graphic>
      </p:graphicFrame>
      <p:sp>
        <p:nvSpPr>
          <p:cNvPr id="4" name="Скругленный прямоугольник 3"/>
          <p:cNvSpPr/>
          <p:nvPr/>
        </p:nvSpPr>
        <p:spPr>
          <a:xfrm>
            <a:off x="3059832" y="260648"/>
            <a:ext cx="3168352" cy="36004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400" b="1" dirty="0">
                <a:solidFill>
                  <a:schemeClr val="tx1"/>
                </a:solidFill>
              </a:rPr>
              <a:t>Благословение </a:t>
            </a:r>
            <a:r>
              <a:rPr lang="ru-RU" sz="2400" b="1" dirty="0" smtClean="0">
                <a:solidFill>
                  <a:schemeClr val="tx1"/>
                </a:solidFill>
              </a:rPr>
              <a:t>детей</a:t>
            </a:r>
            <a:endParaRPr lang="ru-RU" sz="2400" dirty="0">
              <a:solidFill>
                <a:schemeClr val="tx1"/>
              </a:solidFill>
            </a:endParaRPr>
          </a:p>
        </p:txBody>
      </p:sp>
      <p:sp>
        <p:nvSpPr>
          <p:cNvPr id="2" name="Скругленный прямоугольник 1"/>
          <p:cNvSpPr/>
          <p:nvPr/>
        </p:nvSpPr>
        <p:spPr>
          <a:xfrm>
            <a:off x="323528" y="4653136"/>
            <a:ext cx="8568952" cy="1152128"/>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a:t>
            </a:r>
            <a:r>
              <a:rPr lang="ru-RU" sz="1600" b="1" dirty="0">
                <a:solidFill>
                  <a:schemeClr val="tx1"/>
                </a:solidFill>
              </a:rPr>
              <a:t>: </a:t>
            </a:r>
            <a:r>
              <a:rPr lang="ru-RU" sz="1600" b="1" i="1" dirty="0">
                <a:solidFill>
                  <a:schemeClr val="tx1"/>
                </a:solidFill>
              </a:rPr>
              <a:t>«Матери приносили детей, чтобы дети их получили благословение чрез прикосновение рук Его. Но женщины с детьми подходили в беспорядке и с шумом, а потому ученики и не допускали их. Кроме того, ученики полагали, что достоинство их Учителя может унижаться, если будут подносить </a:t>
            </a:r>
            <a:r>
              <a:rPr lang="ru-RU" sz="1600" b="1" i="1" dirty="0" smtClean="0">
                <a:solidFill>
                  <a:schemeClr val="tx1"/>
                </a:solidFill>
              </a:rPr>
              <a:t>детей».</a:t>
            </a:r>
            <a:endParaRPr lang="ru-RU" sz="1600" b="1" i="1" dirty="0">
              <a:solidFill>
                <a:schemeClr val="tx1"/>
              </a:solidFill>
            </a:endParaRPr>
          </a:p>
        </p:txBody>
      </p:sp>
      <p:sp>
        <p:nvSpPr>
          <p:cNvPr id="3" name="Скругленный прямоугольник 2"/>
          <p:cNvSpPr/>
          <p:nvPr/>
        </p:nvSpPr>
        <p:spPr>
          <a:xfrm>
            <a:off x="323528" y="4653136"/>
            <a:ext cx="8568952" cy="1944216"/>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lang="ru-RU" sz="1500" b="1" dirty="0" err="1" smtClean="0">
                <a:solidFill>
                  <a:schemeClr val="tx1"/>
                </a:solidFill>
              </a:rPr>
              <a:t>Свт</a:t>
            </a:r>
            <a:r>
              <a:rPr lang="ru-RU" sz="1500" b="1" dirty="0" smtClean="0">
                <a:solidFill>
                  <a:schemeClr val="tx1"/>
                </a:solidFill>
              </a:rPr>
              <a:t>. </a:t>
            </a:r>
            <a:r>
              <a:rPr lang="ru-RU" sz="1500" b="1" dirty="0">
                <a:solidFill>
                  <a:schemeClr val="tx1"/>
                </a:solidFill>
              </a:rPr>
              <a:t>Иоанн Златоуст: </a:t>
            </a:r>
            <a:r>
              <a:rPr lang="ru-RU" sz="1500" b="1" i="1" dirty="0" smtClean="0">
                <a:solidFill>
                  <a:schemeClr val="tx1"/>
                </a:solidFill>
              </a:rPr>
              <a:t>«Душа </a:t>
            </a:r>
            <a:r>
              <a:rPr lang="ru-RU" sz="1500" b="1" i="1" dirty="0">
                <a:solidFill>
                  <a:schemeClr val="tx1"/>
                </a:solidFill>
              </a:rPr>
              <a:t>дитяти чиста от всех страстей; дитя не помнит обид и к обидевшим подбегает как к друзьям, как бы ничего не бывало; сколько бы мать ни наказывала свое дитя, оно всегда </a:t>
            </a:r>
            <a:r>
              <a:rPr lang="ru-RU" sz="1500" b="1" i="1" dirty="0" err="1">
                <a:solidFill>
                  <a:schemeClr val="tx1"/>
                </a:solidFill>
              </a:rPr>
              <a:t>однакож</a:t>
            </a:r>
            <a:r>
              <a:rPr lang="ru-RU" sz="1500" b="1" i="1" dirty="0">
                <a:solidFill>
                  <a:schemeClr val="tx1"/>
                </a:solidFill>
              </a:rPr>
              <a:t> ищет ее, и более всех любит ее. Представь ему царицу в диадеме: оно не предпочтет ее матери, облеченной в рубище. </a:t>
            </a:r>
            <a:r>
              <a:rPr lang="ru-RU" sz="1500" b="1" i="1" dirty="0" smtClean="0">
                <a:solidFill>
                  <a:schemeClr val="tx1"/>
                </a:solidFill>
              </a:rPr>
              <a:t>Дитя </a:t>
            </a:r>
            <a:r>
              <a:rPr lang="ru-RU" sz="1500" b="1" i="1" dirty="0">
                <a:solidFill>
                  <a:schemeClr val="tx1"/>
                </a:solidFill>
              </a:rPr>
              <a:t>ничего более не требует, кроме необходимого, не печалится, как мы, о потере денег и тому подобном; равно как не радуется подобно нам о таких скоропреходящих вещах; дитя не пристрастно к красоте телесной. Вот почему Христос и сказал: таковых </a:t>
            </a:r>
            <a:r>
              <a:rPr lang="ru-RU" sz="1500" b="1" i="1" dirty="0" err="1">
                <a:solidFill>
                  <a:schemeClr val="tx1"/>
                </a:solidFill>
              </a:rPr>
              <a:t>бо</a:t>
            </a:r>
            <a:r>
              <a:rPr lang="ru-RU" sz="1500" b="1" i="1" dirty="0">
                <a:solidFill>
                  <a:schemeClr val="tx1"/>
                </a:solidFill>
              </a:rPr>
              <a:t> есть царствие небесное, чтобы мы по свободной воле делали то, что дети делают по </a:t>
            </a:r>
            <a:r>
              <a:rPr lang="ru-RU" sz="1500" b="1" i="1" dirty="0" smtClean="0">
                <a:solidFill>
                  <a:schemeClr val="tx1"/>
                </a:solidFill>
              </a:rPr>
              <a:t>природе».</a:t>
            </a:r>
            <a:endParaRPr lang="ru-RU" sz="1500" b="1" i="1" dirty="0">
              <a:solidFill>
                <a:schemeClr val="tx1"/>
              </a:solidFill>
            </a:endParaRPr>
          </a:p>
        </p:txBody>
      </p:sp>
      <p:sp>
        <p:nvSpPr>
          <p:cNvPr id="6" name="Скругленный прямоугольник 5"/>
          <p:cNvSpPr/>
          <p:nvPr/>
        </p:nvSpPr>
        <p:spPr>
          <a:xfrm>
            <a:off x="323528" y="4869160"/>
            <a:ext cx="8568952" cy="936104"/>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««ибо </a:t>
            </a:r>
            <a:r>
              <a:rPr lang="ru-RU" sz="1600" b="1" i="1" dirty="0">
                <a:solidFill>
                  <a:schemeClr val="tx1"/>
                </a:solidFill>
              </a:rPr>
              <a:t>таковых есть Царствие Божие». Заметь, не сказал: сих детей «есть Царствие», но «таковых», то есть стяжавших такое же незлобие, какое дети имеют по </a:t>
            </a:r>
            <a:r>
              <a:rPr lang="ru-RU" sz="1600" b="1" i="1" dirty="0" smtClean="0">
                <a:solidFill>
                  <a:schemeClr val="tx1"/>
                </a:solidFill>
              </a:rPr>
              <a:t>природе».</a:t>
            </a:r>
            <a:endParaRPr lang="ru-RU" sz="1600" b="1" i="1" dirty="0">
              <a:solidFill>
                <a:schemeClr val="tx1"/>
              </a:solidFill>
            </a:endParaRPr>
          </a:p>
        </p:txBody>
      </p:sp>
      <p:pic>
        <p:nvPicPr>
          <p:cNvPr id="2050" name="Picture 2" descr="E:\лекции по Н. З\28\__20130614_192712805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933595"/>
            <a:ext cx="7416824" cy="566375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9033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2050"/>
                                        </p:tgtEl>
                                        <p:attrNameLst>
                                          <p:attrName>style.visibility</p:attrName>
                                        </p:attrNameLst>
                                      </p:cBhvr>
                                      <p:to>
                                        <p:strVal val="visible"/>
                                      </p:to>
                                    </p:set>
                                    <p:animEffect transition="in" filter="wipe(down)">
                                      <p:cBhvr>
                                        <p:cTn id="10" dur="500"/>
                                        <p:tgtEl>
                                          <p:spTgt spid="205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2050"/>
                                        </p:tgtEl>
                                      </p:cBhvr>
                                    </p:animEffect>
                                    <p:set>
                                      <p:cBhvr>
                                        <p:cTn id="15" dur="1" fill="hold">
                                          <p:stCondLst>
                                            <p:cond delay="499"/>
                                          </p:stCondLst>
                                        </p:cTn>
                                        <p:tgtEl>
                                          <p:spTgt spid="2050"/>
                                        </p:tgtEl>
                                        <p:attrNameLst>
                                          <p:attrName>style.visibility</p:attrName>
                                        </p:attrNameLst>
                                      </p:cBhvr>
                                      <p:to>
                                        <p:strVal val="hidden"/>
                                      </p:to>
                                    </p:set>
                                  </p:childTnLst>
                                </p:cTn>
                              </p:par>
                            </p:childTnLst>
                          </p:cTn>
                        </p:par>
                        <p:par>
                          <p:cTn id="16" fill="hold">
                            <p:stCondLst>
                              <p:cond delay="500"/>
                            </p:stCondLst>
                            <p:childTnLst>
                              <p:par>
                                <p:cTn id="17" presetID="22" presetClass="entr" presetSubtype="4"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down)">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wipe(down)">
                                      <p:cBhvr>
                                        <p:cTn id="24" dur="500"/>
                                        <p:tgtEl>
                                          <p:spTgt spid="2"/>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500"/>
                                        <p:tgtEl>
                                          <p:spTgt spid="2"/>
                                        </p:tgtEl>
                                      </p:cBhvr>
                                    </p:animEffect>
                                    <p:set>
                                      <p:cBhvr>
                                        <p:cTn id="29" dur="1" fill="hold">
                                          <p:stCondLst>
                                            <p:cond delay="499"/>
                                          </p:stCondLst>
                                        </p:cTn>
                                        <p:tgtEl>
                                          <p:spTgt spid="2"/>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3"/>
                                        </p:tgtEl>
                                        <p:attrNameLst>
                                          <p:attrName>style.visibility</p:attrName>
                                        </p:attrNameLst>
                                      </p:cBhvr>
                                      <p:to>
                                        <p:strVal val="visible"/>
                                      </p:to>
                                    </p:set>
                                    <p:animEffect transition="in" filter="wipe(down)">
                                      <p:cBhvr>
                                        <p:cTn id="34" dur="500"/>
                                        <p:tgtEl>
                                          <p:spTgt spid="3"/>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500"/>
                                        <p:tgtEl>
                                          <p:spTgt spid="3"/>
                                        </p:tgtEl>
                                      </p:cBhvr>
                                    </p:animEffect>
                                    <p:set>
                                      <p:cBhvr>
                                        <p:cTn id="39" dur="1" fill="hold">
                                          <p:stCondLst>
                                            <p:cond delay="499"/>
                                          </p:stCondLst>
                                        </p:cTn>
                                        <p:tgtEl>
                                          <p:spTgt spid="3"/>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6"/>
                                        </p:tgtEl>
                                        <p:attrNameLst>
                                          <p:attrName>style.visibility</p:attrName>
                                        </p:attrNameLst>
                                      </p:cBhvr>
                                      <p:to>
                                        <p:strVal val="visible"/>
                                      </p:to>
                                    </p:set>
                                    <p:animEffect transition="in" filter="wipe(down)">
                                      <p:cBhvr>
                                        <p:cTn id="44" dur="500"/>
                                        <p:tgtEl>
                                          <p:spTgt spid="6"/>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xit" presetSubtype="0" fill="hold" grpId="1" nodeType="clickEffect">
                                  <p:stCondLst>
                                    <p:cond delay="0"/>
                                  </p:stCondLst>
                                  <p:childTnLst>
                                    <p:animEffect transition="out" filter="fade">
                                      <p:cBhvr>
                                        <p:cTn id="48" dur="500"/>
                                        <p:tgtEl>
                                          <p:spTgt spid="6"/>
                                        </p:tgtEl>
                                      </p:cBhvr>
                                    </p:animEffect>
                                    <p:set>
                                      <p:cBhvr>
                                        <p:cTn id="49"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P spid="2" grpId="1" animBg="1"/>
      <p:bldP spid="3" grpId="0" animBg="1"/>
      <p:bldP spid="3" grpId="1" animBg="1"/>
      <p:bldP spid="6" grpId="0" animBg="1"/>
      <p:bldP spid="6"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ltUpDiag">
          <a:fgClr>
            <a:schemeClr val="accent3">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1780568455"/>
              </p:ext>
            </p:extLst>
          </p:nvPr>
        </p:nvGraphicFramePr>
        <p:xfrm>
          <a:off x="107504" y="692696"/>
          <a:ext cx="8928992" cy="6030840"/>
        </p:xfrm>
        <a:graphic>
          <a:graphicData uri="http://schemas.openxmlformats.org/drawingml/2006/table">
            <a:tbl>
              <a:tblPr firstRow="1" bandRow="1">
                <a:tableStyleId>{F5AB1C69-6EDB-4FF4-983F-18BD219EF322}</a:tableStyleId>
              </a:tblPr>
              <a:tblGrid>
                <a:gridCol w="3240360"/>
                <a:gridCol w="3127035"/>
                <a:gridCol w="2561597"/>
              </a:tblGrid>
              <a:tr h="252000">
                <a:tc>
                  <a:txBody>
                    <a:bodyPr/>
                    <a:lstStyle/>
                    <a:p>
                      <a:pPr algn="ctr"/>
                      <a:r>
                        <a:rPr lang="ru-RU" sz="1600" b="1" kern="1200" dirty="0" smtClean="0">
                          <a:solidFill>
                            <a:schemeClr val="tx1"/>
                          </a:solidFill>
                          <a:effectLst/>
                        </a:rPr>
                        <a:t>Мф. 19, 16-22</a:t>
                      </a:r>
                      <a:endParaRPr lang="ru-RU" sz="1600" b="1" dirty="0">
                        <a:solidFill>
                          <a:schemeClr val="tx1"/>
                        </a:solidFill>
                      </a:endParaRPr>
                    </a:p>
                  </a:txBody>
                  <a:tcPr marL="18000" marR="18000" marT="18000" marB="18000"/>
                </a:tc>
                <a:tc>
                  <a:txBody>
                    <a:bodyPr/>
                    <a:lstStyle/>
                    <a:p>
                      <a:pPr algn="ctr"/>
                      <a:r>
                        <a:rPr lang="ru-RU" sz="1600" b="1" kern="1200" dirty="0" err="1" smtClean="0">
                          <a:solidFill>
                            <a:schemeClr val="tx1"/>
                          </a:solidFill>
                          <a:effectLst/>
                        </a:rPr>
                        <a:t>Мк</a:t>
                      </a:r>
                      <a:r>
                        <a:rPr lang="ru-RU" sz="1600" b="1" kern="1200" dirty="0" smtClean="0">
                          <a:solidFill>
                            <a:schemeClr val="tx1"/>
                          </a:solidFill>
                          <a:effectLst/>
                        </a:rPr>
                        <a:t>. 10, 17-22</a:t>
                      </a:r>
                      <a:endParaRPr lang="ru-RU" sz="1600" b="1" dirty="0">
                        <a:solidFill>
                          <a:schemeClr val="tx1"/>
                        </a:solidFill>
                      </a:endParaRPr>
                    </a:p>
                  </a:txBody>
                  <a:tcPr marL="18000" marR="18000" marT="18000" marB="1800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kern="1200" dirty="0" err="1" smtClean="0">
                          <a:solidFill>
                            <a:schemeClr val="tx1"/>
                          </a:solidFill>
                          <a:effectLst/>
                        </a:rPr>
                        <a:t>Лк</a:t>
                      </a:r>
                      <a:r>
                        <a:rPr lang="ru-RU" sz="1600" b="1" kern="1200" dirty="0" smtClean="0">
                          <a:solidFill>
                            <a:schemeClr val="tx1"/>
                          </a:solidFill>
                          <a:effectLst/>
                        </a:rPr>
                        <a:t>. 18, 18-23</a:t>
                      </a:r>
                      <a:endParaRPr lang="ru-RU" sz="1600" b="1" dirty="0">
                        <a:solidFill>
                          <a:schemeClr val="tx1"/>
                        </a:solidFill>
                      </a:endParaRPr>
                    </a:p>
                  </a:txBody>
                  <a:tcPr marL="18000" marR="18000" marT="18000" marB="18000"/>
                </a:tc>
              </a:tr>
              <a:tr h="370840">
                <a:tc>
                  <a:txBody>
                    <a:bodyPr/>
                    <a:lstStyle/>
                    <a:p>
                      <a:r>
                        <a:rPr lang="ru-RU" sz="1500" b="1" dirty="0" smtClean="0">
                          <a:solidFill>
                            <a:schemeClr val="tx1"/>
                          </a:solidFill>
                        </a:rPr>
                        <a:t>16. И вот, некто, подойдя, сказал Ему: Учитель </a:t>
                      </a:r>
                      <a:r>
                        <a:rPr lang="ru-RU" sz="1500" b="1" dirty="0" err="1" smtClean="0">
                          <a:solidFill>
                            <a:schemeClr val="tx1"/>
                          </a:solidFill>
                        </a:rPr>
                        <a:t>благий</a:t>
                      </a:r>
                      <a:r>
                        <a:rPr lang="ru-RU" sz="1500" b="1" dirty="0" smtClean="0">
                          <a:solidFill>
                            <a:schemeClr val="tx1"/>
                          </a:solidFill>
                        </a:rPr>
                        <a:t>! что сделать мне </a:t>
                      </a:r>
                      <a:r>
                        <a:rPr lang="ru-RU" sz="1500" b="1" dirty="0" smtClean="0">
                          <a:solidFill>
                            <a:schemeClr val="accent2"/>
                          </a:solidFill>
                        </a:rPr>
                        <a:t>доброго</a:t>
                      </a:r>
                      <a:r>
                        <a:rPr lang="ru-RU" sz="1500" b="1" dirty="0" smtClean="0">
                          <a:solidFill>
                            <a:schemeClr val="tx1"/>
                          </a:solidFill>
                        </a:rPr>
                        <a:t>, чтобы иметь жизнь вечную? </a:t>
                      </a:r>
                    </a:p>
                    <a:p>
                      <a:r>
                        <a:rPr lang="ru-RU" sz="1500" b="1" dirty="0" smtClean="0">
                          <a:solidFill>
                            <a:schemeClr val="tx1"/>
                          </a:solidFill>
                        </a:rPr>
                        <a:t>17. Он же сказал ему: что ты называешь Меня благим? Никто не благ, как только один Бог. Если же хочешь войти в жизнь вечную, соблюди заповеди. </a:t>
                      </a:r>
                    </a:p>
                    <a:p>
                      <a:r>
                        <a:rPr lang="ru-RU" sz="1500" b="1" dirty="0" smtClean="0">
                          <a:solidFill>
                            <a:schemeClr val="tx1"/>
                          </a:solidFill>
                        </a:rPr>
                        <a:t>18. Говорит Ему: какие? Иисус же сказал: не убивай; не прелюбодействуй; не кради; не лжесвидетельствуй; </a:t>
                      </a:r>
                    </a:p>
                    <a:p>
                      <a:r>
                        <a:rPr lang="ru-RU" sz="1500" b="1" dirty="0" smtClean="0">
                          <a:solidFill>
                            <a:schemeClr val="tx1"/>
                          </a:solidFill>
                        </a:rPr>
                        <a:t>19. почитай отца и мать; и: люби ближнего твоего, как самого себя. </a:t>
                      </a:r>
                    </a:p>
                    <a:p>
                      <a:r>
                        <a:rPr lang="ru-RU" sz="1500" b="1" dirty="0" smtClean="0">
                          <a:solidFill>
                            <a:schemeClr val="tx1"/>
                          </a:solidFill>
                        </a:rPr>
                        <a:t>20. Юноша говорит Ему: все это сохранил я от юности моей; </a:t>
                      </a:r>
                      <a:r>
                        <a:rPr lang="ru-RU" sz="1500" b="1" dirty="0" smtClean="0">
                          <a:solidFill>
                            <a:schemeClr val="accent2"/>
                          </a:solidFill>
                        </a:rPr>
                        <a:t>чего еще недостает мне?</a:t>
                      </a:r>
                      <a:r>
                        <a:rPr lang="ru-RU" sz="1500" b="1" dirty="0" smtClean="0">
                          <a:solidFill>
                            <a:schemeClr val="tx1"/>
                          </a:solidFill>
                        </a:rPr>
                        <a:t> </a:t>
                      </a:r>
                    </a:p>
                    <a:p>
                      <a:r>
                        <a:rPr lang="ru-RU" sz="1500" b="1" dirty="0" smtClean="0">
                          <a:solidFill>
                            <a:schemeClr val="tx1"/>
                          </a:solidFill>
                        </a:rPr>
                        <a:t>21. Иисус сказал ему: </a:t>
                      </a:r>
                      <a:r>
                        <a:rPr lang="ru-RU" sz="1500" b="1" dirty="0" smtClean="0">
                          <a:solidFill>
                            <a:srgbClr val="00B050"/>
                          </a:solidFill>
                        </a:rPr>
                        <a:t>если хочешь быть совершенным</a:t>
                      </a:r>
                      <a:r>
                        <a:rPr lang="ru-RU" sz="1500" b="1" dirty="0" smtClean="0">
                          <a:solidFill>
                            <a:schemeClr val="tx1"/>
                          </a:solidFill>
                        </a:rPr>
                        <a:t>, пойди, продай имение твое и раздай нищим; и будешь иметь сокровище на небесах; и приходи и следуй за Мною. </a:t>
                      </a:r>
                    </a:p>
                    <a:p>
                      <a:r>
                        <a:rPr lang="ru-RU" sz="1500" b="1" dirty="0" smtClean="0">
                          <a:solidFill>
                            <a:schemeClr val="tx1"/>
                          </a:solidFill>
                        </a:rPr>
                        <a:t>22. Услышав слово сие, юноша отошел с печалью, потому что у него было большое имение. </a:t>
                      </a:r>
                      <a:endParaRPr lang="ru-RU" sz="1500" b="1" dirty="0">
                        <a:solidFill>
                          <a:schemeClr val="tx1"/>
                        </a:solidFill>
                      </a:endParaRPr>
                    </a:p>
                  </a:txBody>
                  <a:tcPr marL="18000" marR="18000" marT="18000" marB="18000"/>
                </a:tc>
                <a:tc>
                  <a:txBody>
                    <a:bodyPr/>
                    <a:lstStyle/>
                    <a:p>
                      <a:r>
                        <a:rPr lang="ru-RU" sz="1500" b="1" dirty="0" smtClean="0">
                          <a:solidFill>
                            <a:schemeClr val="tx1"/>
                          </a:solidFill>
                        </a:rPr>
                        <a:t>17. Когда выходил Он в путь, подбежал некто, пал пред Ним на колени и спросил Его: Учитель </a:t>
                      </a:r>
                      <a:r>
                        <a:rPr lang="ru-RU" sz="1500" b="1" dirty="0" err="1" smtClean="0">
                          <a:solidFill>
                            <a:schemeClr val="tx1"/>
                          </a:solidFill>
                        </a:rPr>
                        <a:t>благий</a:t>
                      </a:r>
                      <a:r>
                        <a:rPr lang="ru-RU" sz="1500" b="1" dirty="0" smtClean="0">
                          <a:solidFill>
                            <a:schemeClr val="tx1"/>
                          </a:solidFill>
                        </a:rPr>
                        <a:t>! что мне делать, чтобы наследовать жизнь вечную? </a:t>
                      </a:r>
                    </a:p>
                    <a:p>
                      <a:r>
                        <a:rPr lang="ru-RU" sz="1500" b="1" dirty="0" smtClean="0">
                          <a:solidFill>
                            <a:schemeClr val="tx1"/>
                          </a:solidFill>
                        </a:rPr>
                        <a:t>18. Иисус сказал ему: что ты называешь Меня благим? Никто не благ, как только один Бог. </a:t>
                      </a:r>
                    </a:p>
                    <a:p>
                      <a:r>
                        <a:rPr lang="ru-RU" sz="1500" b="1" dirty="0" smtClean="0">
                          <a:solidFill>
                            <a:schemeClr val="tx1"/>
                          </a:solidFill>
                        </a:rPr>
                        <a:t>19. Знаешь заповеди: не прелюбодействуй, не убивай, не кради, не лжесвидетельствуй, не обижай, почитай отца твоего и мать. </a:t>
                      </a:r>
                    </a:p>
                    <a:p>
                      <a:r>
                        <a:rPr lang="ru-RU" sz="1500" b="1" dirty="0" smtClean="0">
                          <a:solidFill>
                            <a:schemeClr val="tx1"/>
                          </a:solidFill>
                        </a:rPr>
                        <a:t>20. Он же сказал Ему в ответ: Учитель! все это сохранил я от юности моей. </a:t>
                      </a:r>
                    </a:p>
                    <a:p>
                      <a:r>
                        <a:rPr lang="ru-RU" sz="1500" b="1" dirty="0" smtClean="0">
                          <a:solidFill>
                            <a:schemeClr val="tx1"/>
                          </a:solidFill>
                        </a:rPr>
                        <a:t>21. </a:t>
                      </a:r>
                      <a:r>
                        <a:rPr lang="ru-RU" sz="1500" b="1" dirty="0" smtClean="0">
                          <a:solidFill>
                            <a:schemeClr val="accent2"/>
                          </a:solidFill>
                        </a:rPr>
                        <a:t>Иисус, взглянув на него, полюбил его </a:t>
                      </a:r>
                      <a:r>
                        <a:rPr lang="ru-RU" sz="1500" b="1" dirty="0" smtClean="0">
                          <a:solidFill>
                            <a:schemeClr val="tx1"/>
                          </a:solidFill>
                        </a:rPr>
                        <a:t>и сказал ему: </a:t>
                      </a:r>
                      <a:r>
                        <a:rPr lang="ru-RU" sz="1500" b="1" dirty="0" smtClean="0">
                          <a:solidFill>
                            <a:srgbClr val="00B050"/>
                          </a:solidFill>
                        </a:rPr>
                        <a:t>одного тебе недостает</a:t>
                      </a:r>
                      <a:r>
                        <a:rPr lang="ru-RU" sz="1500" b="1" dirty="0" smtClean="0">
                          <a:solidFill>
                            <a:schemeClr val="tx1"/>
                          </a:solidFill>
                        </a:rPr>
                        <a:t>: пойди, все, что имеешь, продай и раздай нищим, и будешь иметь сокровище на небесах; и приходи, последуй за Мною, </a:t>
                      </a:r>
                      <a:r>
                        <a:rPr lang="ru-RU" sz="1500" b="1" dirty="0" smtClean="0">
                          <a:solidFill>
                            <a:schemeClr val="accent2"/>
                          </a:solidFill>
                        </a:rPr>
                        <a:t>взяв крест</a:t>
                      </a:r>
                      <a:r>
                        <a:rPr lang="ru-RU" sz="1500" b="1" dirty="0" smtClean="0">
                          <a:solidFill>
                            <a:schemeClr val="tx1"/>
                          </a:solidFill>
                        </a:rPr>
                        <a:t>. </a:t>
                      </a:r>
                    </a:p>
                    <a:p>
                      <a:r>
                        <a:rPr lang="ru-RU" sz="1500" b="1" dirty="0" smtClean="0">
                          <a:solidFill>
                            <a:schemeClr val="tx1"/>
                          </a:solidFill>
                        </a:rPr>
                        <a:t>22. Он же, смутившись от сего слова, отошел с печалью, потому что у него было большое имение. </a:t>
                      </a:r>
                      <a:endParaRPr lang="ru-RU" sz="1500" b="1" dirty="0">
                        <a:solidFill>
                          <a:schemeClr val="tx1"/>
                        </a:solidFill>
                      </a:endParaRPr>
                    </a:p>
                  </a:txBody>
                  <a:tcPr marL="18000" marR="18000" marT="18000" marB="18000"/>
                </a:tc>
                <a:tc>
                  <a:txBody>
                    <a:bodyPr/>
                    <a:lstStyle/>
                    <a:p>
                      <a:r>
                        <a:rPr lang="ru-RU" sz="1500" b="1" dirty="0" smtClean="0">
                          <a:solidFill>
                            <a:schemeClr val="tx1"/>
                          </a:solidFill>
                        </a:rPr>
                        <a:t>18. И спросил Его </a:t>
                      </a:r>
                      <a:r>
                        <a:rPr lang="ru-RU" sz="1500" b="1" dirty="0" smtClean="0">
                          <a:solidFill>
                            <a:schemeClr val="accent2"/>
                          </a:solidFill>
                        </a:rPr>
                        <a:t>некто из начальствующих</a:t>
                      </a:r>
                      <a:r>
                        <a:rPr lang="ru-RU" sz="1500" b="1" dirty="0" smtClean="0">
                          <a:solidFill>
                            <a:schemeClr val="tx1"/>
                          </a:solidFill>
                        </a:rPr>
                        <a:t>: Учитель </a:t>
                      </a:r>
                      <a:r>
                        <a:rPr lang="ru-RU" sz="1500" b="1" dirty="0" err="1" smtClean="0">
                          <a:solidFill>
                            <a:schemeClr val="tx1"/>
                          </a:solidFill>
                        </a:rPr>
                        <a:t>благий</a:t>
                      </a:r>
                      <a:r>
                        <a:rPr lang="ru-RU" sz="1500" b="1" dirty="0" smtClean="0">
                          <a:solidFill>
                            <a:schemeClr val="tx1"/>
                          </a:solidFill>
                        </a:rPr>
                        <a:t>! что мне делать, чтобы наследовать жизнь вечную? </a:t>
                      </a:r>
                    </a:p>
                    <a:p>
                      <a:r>
                        <a:rPr lang="ru-RU" sz="1500" b="1" dirty="0" smtClean="0">
                          <a:solidFill>
                            <a:schemeClr val="tx1"/>
                          </a:solidFill>
                        </a:rPr>
                        <a:t>19. Иисус сказал ему: что ты называешь Меня благим? никто не благ, как только один Бог; </a:t>
                      </a:r>
                    </a:p>
                    <a:p>
                      <a:r>
                        <a:rPr lang="ru-RU" sz="1500" b="1" dirty="0" smtClean="0">
                          <a:solidFill>
                            <a:schemeClr val="tx1"/>
                          </a:solidFill>
                        </a:rPr>
                        <a:t>20. знаешь заповеди: не прелюбодействуй, не убивай, не кради, не лжесвидетельствуй, почитай отца твоего и матерь твою. </a:t>
                      </a:r>
                    </a:p>
                    <a:p>
                      <a:r>
                        <a:rPr lang="ru-RU" sz="1500" b="1" dirty="0" smtClean="0">
                          <a:solidFill>
                            <a:schemeClr val="tx1"/>
                          </a:solidFill>
                        </a:rPr>
                        <a:t>21. Он же сказал: все это сохранил я от юности моей. </a:t>
                      </a:r>
                    </a:p>
                    <a:p>
                      <a:r>
                        <a:rPr lang="ru-RU" sz="1500" b="1" dirty="0" smtClean="0">
                          <a:solidFill>
                            <a:schemeClr val="tx1"/>
                          </a:solidFill>
                        </a:rPr>
                        <a:t>22. Услышав это, Иисус сказал ему: </a:t>
                      </a:r>
                      <a:r>
                        <a:rPr lang="ru-RU" sz="1500" b="1" dirty="0" smtClean="0">
                          <a:solidFill>
                            <a:srgbClr val="00B050"/>
                          </a:solidFill>
                        </a:rPr>
                        <a:t>еще одного недостает тебе</a:t>
                      </a:r>
                      <a:r>
                        <a:rPr lang="ru-RU" sz="1500" b="1" dirty="0" smtClean="0">
                          <a:solidFill>
                            <a:schemeClr val="tx1"/>
                          </a:solidFill>
                        </a:rPr>
                        <a:t>: все, что имеешь, продай и раздай нищим, и будешь иметь сокровище на небесах, и приходи, следуй за Мною. </a:t>
                      </a:r>
                    </a:p>
                    <a:p>
                      <a:r>
                        <a:rPr lang="ru-RU" sz="1500" b="1" dirty="0" smtClean="0">
                          <a:solidFill>
                            <a:schemeClr val="tx1"/>
                          </a:solidFill>
                        </a:rPr>
                        <a:t>23. Он же, услышав сие, опечалился, потому что был очень богат. </a:t>
                      </a:r>
                      <a:endParaRPr lang="ru-RU" sz="1500" b="1" dirty="0">
                        <a:solidFill>
                          <a:schemeClr val="tx1"/>
                        </a:solidFill>
                      </a:endParaRPr>
                    </a:p>
                  </a:txBody>
                  <a:tcPr marL="18000" marR="18000" marT="18000" marB="18000"/>
                </a:tc>
              </a:tr>
            </a:tbl>
          </a:graphicData>
        </a:graphic>
      </p:graphicFrame>
      <p:sp>
        <p:nvSpPr>
          <p:cNvPr id="11" name="Скругленный прямоугольник 10"/>
          <p:cNvSpPr/>
          <p:nvPr/>
        </p:nvSpPr>
        <p:spPr>
          <a:xfrm>
            <a:off x="143508" y="3356992"/>
            <a:ext cx="8871784" cy="1512168"/>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Прп</a:t>
            </a:r>
            <a:r>
              <a:rPr lang="ru-RU" sz="1600" b="1" dirty="0" smtClean="0">
                <a:solidFill>
                  <a:schemeClr val="tx1"/>
                </a:solidFill>
              </a:rPr>
              <a:t>. </a:t>
            </a:r>
            <a:r>
              <a:rPr lang="ru-RU" sz="1600" b="1" dirty="0" err="1" smtClean="0">
                <a:solidFill>
                  <a:schemeClr val="tx1"/>
                </a:solidFill>
              </a:rPr>
              <a:t>Иустин</a:t>
            </a:r>
            <a:r>
              <a:rPr lang="ru-RU" sz="1600" b="1" dirty="0" smtClean="0">
                <a:solidFill>
                  <a:schemeClr val="tx1"/>
                </a:solidFill>
              </a:rPr>
              <a:t> </a:t>
            </a:r>
            <a:r>
              <a:rPr lang="ru-RU" sz="1600" b="1" dirty="0">
                <a:solidFill>
                  <a:schemeClr val="tx1"/>
                </a:solidFill>
              </a:rPr>
              <a:t>(Попович): </a:t>
            </a:r>
            <a:r>
              <a:rPr lang="ru-RU" sz="1600" b="1" i="1" dirty="0">
                <a:solidFill>
                  <a:schemeClr val="tx1"/>
                </a:solidFill>
              </a:rPr>
              <a:t>«Что такое совершенство? Соблюдение всех заповедей Божиих = всех добродетелей евангельских. А их человек может соблюдать, только если весь пойдет за Господом Христом, весь без остатка. </a:t>
            </a:r>
            <a:r>
              <a:rPr lang="ru-RU" sz="1600" b="1" i="1" dirty="0" smtClean="0">
                <a:solidFill>
                  <a:schemeClr val="tx1"/>
                </a:solidFill>
              </a:rPr>
              <a:t>Первый </a:t>
            </a:r>
            <a:r>
              <a:rPr lang="ru-RU" sz="1600" b="1" i="1" dirty="0">
                <a:solidFill>
                  <a:schemeClr val="tx1"/>
                </a:solidFill>
              </a:rPr>
              <a:t>подвиг, который открывает путь совершенства: Христа ради отказаться от всего </a:t>
            </a:r>
            <a:r>
              <a:rPr lang="ru-RU" sz="1600" b="1" i="1" dirty="0" err="1">
                <a:solidFill>
                  <a:schemeClr val="tx1"/>
                </a:solidFill>
              </a:rPr>
              <a:t>имънiя</a:t>
            </a:r>
            <a:r>
              <a:rPr lang="ru-RU" sz="1600" b="1" i="1" dirty="0">
                <a:solidFill>
                  <a:schemeClr val="tx1"/>
                </a:solidFill>
              </a:rPr>
              <a:t> и раздать нищим, ибо это доказывает, что тебе Христос Господь стал всем и вся во всех мирах. Ты ничего не имеешь кроме </a:t>
            </a:r>
            <a:r>
              <a:rPr lang="ru-RU" sz="1600" b="1" i="1" dirty="0" smtClean="0">
                <a:solidFill>
                  <a:schemeClr val="tx1"/>
                </a:solidFill>
              </a:rPr>
              <a:t>Него».</a:t>
            </a:r>
            <a:endParaRPr lang="ru-RU" sz="1600" b="1" i="1" dirty="0">
              <a:solidFill>
                <a:schemeClr val="tx1"/>
              </a:solidFill>
            </a:endParaRPr>
          </a:p>
        </p:txBody>
      </p:sp>
      <p:sp>
        <p:nvSpPr>
          <p:cNvPr id="10" name="Скругленный прямоугольник 9"/>
          <p:cNvSpPr/>
          <p:nvPr/>
        </p:nvSpPr>
        <p:spPr>
          <a:xfrm>
            <a:off x="107504" y="5661248"/>
            <a:ext cx="8907788" cy="1008112"/>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a:solidFill>
                  <a:schemeClr val="tx1"/>
                </a:solidFill>
              </a:rPr>
              <a:t>Иероним: </a:t>
            </a:r>
            <a:r>
              <a:rPr lang="ru-RU" sz="1500" b="1" i="1" dirty="0">
                <a:solidFill>
                  <a:schemeClr val="tx1"/>
                </a:solidFill>
              </a:rPr>
              <a:t>«Но кто бы ни захотел быть совершенным, тот должен продать то, что имеет</a:t>
            </a:r>
            <a:r>
              <a:rPr lang="ru-RU" sz="1500" b="1" i="1" dirty="0" smtClean="0">
                <a:solidFill>
                  <a:schemeClr val="tx1"/>
                </a:solidFill>
              </a:rPr>
              <a:t>; и </a:t>
            </a:r>
            <a:r>
              <a:rPr lang="ru-RU" sz="1500" b="1" i="1" dirty="0">
                <a:solidFill>
                  <a:schemeClr val="tx1"/>
                </a:solidFill>
              </a:rPr>
              <a:t>когда продаст, все отдать нищим, и таким образом приготовить себе сокровище в Царстве Небесном. Но и это будет достаточно для совершенства только тогда, когда, презрев богатство, таковой последует Спасителю, то есть, оставив зло, будет делать </a:t>
            </a:r>
            <a:r>
              <a:rPr lang="ru-RU" sz="1500" b="1" i="1" dirty="0" smtClean="0">
                <a:solidFill>
                  <a:schemeClr val="tx1"/>
                </a:solidFill>
              </a:rPr>
              <a:t>добро».</a:t>
            </a:r>
            <a:endParaRPr lang="ru-RU" sz="1500" b="1" i="1" dirty="0">
              <a:solidFill>
                <a:schemeClr val="tx1"/>
              </a:solidFill>
            </a:endParaRPr>
          </a:p>
        </p:txBody>
      </p:sp>
      <p:sp>
        <p:nvSpPr>
          <p:cNvPr id="9" name="Скругленный прямоугольник 8"/>
          <p:cNvSpPr/>
          <p:nvPr/>
        </p:nvSpPr>
        <p:spPr>
          <a:xfrm>
            <a:off x="107504" y="1124744"/>
            <a:ext cx="8907788" cy="1944216"/>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500" b="1" dirty="0">
                <a:solidFill>
                  <a:schemeClr val="tx1"/>
                </a:solidFill>
              </a:rPr>
              <a:t>Лопухин: </a:t>
            </a:r>
            <a:r>
              <a:rPr lang="ru-RU" sz="1500" b="1" i="1" dirty="0">
                <a:solidFill>
                  <a:schemeClr val="tx1"/>
                </a:solidFill>
              </a:rPr>
              <a:t>«Ближайший смысл Его ответа даже тот, что достаточно исполнить указанные Им ветхозаветные заповеди, чтобы войти в жизнь вечную. Но это исполнение предполагает множество градаций, и нельзя сказать, чтобы человек, охраняя одно или другое, сделался истинно совершенным. Не убивающий ближнего оружием делает, конечно, хорошо, поступает согласно заповеди Божией. Но не убивающий его даже словом делает лучше. Уклоняющийся от нанесения ему обид и всякого вреда — еще лучше. Есть люди, которые не только </a:t>
            </a:r>
            <a:r>
              <a:rPr lang="ru-RU" sz="1500" b="1" i="1" dirty="0" smtClean="0">
                <a:solidFill>
                  <a:schemeClr val="tx1"/>
                </a:solidFill>
              </a:rPr>
              <a:t>не </a:t>
            </a:r>
            <a:r>
              <a:rPr lang="ru-RU" sz="1500" b="1" i="1" dirty="0">
                <a:solidFill>
                  <a:schemeClr val="tx1"/>
                </a:solidFill>
              </a:rPr>
              <a:t>наносят никакого вреда, но даже и не говорят ничего худого про своих ближних. Это — ступень, еще более высокая при соблюдении одной и той же заповеди. То же и относительно других </a:t>
            </a:r>
            <a:r>
              <a:rPr lang="ru-RU" sz="1500" b="1" i="1" dirty="0" smtClean="0">
                <a:solidFill>
                  <a:schemeClr val="tx1"/>
                </a:solidFill>
              </a:rPr>
              <a:t>заповедей».</a:t>
            </a:r>
            <a:endParaRPr lang="ru-RU" sz="1500" b="1" i="1" dirty="0">
              <a:solidFill>
                <a:schemeClr val="tx1"/>
              </a:solidFill>
            </a:endParaRPr>
          </a:p>
        </p:txBody>
      </p:sp>
      <p:sp>
        <p:nvSpPr>
          <p:cNvPr id="8" name="Скругленный прямоугольник 7"/>
          <p:cNvSpPr/>
          <p:nvPr/>
        </p:nvSpPr>
        <p:spPr>
          <a:xfrm>
            <a:off x="143508" y="3140968"/>
            <a:ext cx="8856984" cy="864096"/>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a:t>
            </a:r>
            <a:r>
              <a:rPr lang="ru-RU" sz="1600" b="1" i="1" dirty="0">
                <a:solidFill>
                  <a:schemeClr val="tx1"/>
                </a:solidFill>
              </a:rPr>
              <a:t>: «спрашивает не для того, чтобы искушать Иисуса, - нет, - а думал, что, кроме заповедей закона, есть еще другие, которые будут его путеводителями в жизнь вечную. Так сильно было его желание спастись</a:t>
            </a:r>
            <a:r>
              <a:rPr lang="ru-RU" sz="1600" b="1" i="1" dirty="0" smtClean="0">
                <a:solidFill>
                  <a:schemeClr val="tx1"/>
                </a:solidFill>
              </a:rPr>
              <a:t>!». </a:t>
            </a:r>
            <a:endParaRPr lang="ru-RU" sz="1600" b="1" i="1" dirty="0">
              <a:solidFill>
                <a:schemeClr val="tx1"/>
              </a:solidFill>
            </a:endParaRPr>
          </a:p>
        </p:txBody>
      </p:sp>
      <p:sp>
        <p:nvSpPr>
          <p:cNvPr id="7" name="Скругленный прямоугольник 6"/>
          <p:cNvSpPr/>
          <p:nvPr/>
        </p:nvSpPr>
        <p:spPr>
          <a:xfrm>
            <a:off x="158308" y="1772816"/>
            <a:ext cx="8856984" cy="2088232"/>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dirty="0" err="1" smtClean="0">
                <a:solidFill>
                  <a:schemeClr val="tx1"/>
                </a:solidFill>
              </a:rPr>
              <a:t>Прп</a:t>
            </a:r>
            <a:r>
              <a:rPr lang="ru-RU" sz="1500" b="1" dirty="0" smtClean="0">
                <a:solidFill>
                  <a:schemeClr val="tx1"/>
                </a:solidFill>
              </a:rPr>
              <a:t>. </a:t>
            </a:r>
            <a:r>
              <a:rPr lang="ru-RU" sz="1500" b="1" dirty="0" err="1" smtClean="0">
                <a:solidFill>
                  <a:schemeClr val="tx1"/>
                </a:solidFill>
              </a:rPr>
              <a:t>Иустин</a:t>
            </a:r>
            <a:r>
              <a:rPr lang="ru-RU" sz="1500" b="1" dirty="0" smtClean="0">
                <a:solidFill>
                  <a:schemeClr val="tx1"/>
                </a:solidFill>
              </a:rPr>
              <a:t> </a:t>
            </a:r>
            <a:r>
              <a:rPr lang="ru-RU" sz="1500" b="1" dirty="0">
                <a:solidFill>
                  <a:schemeClr val="tx1"/>
                </a:solidFill>
              </a:rPr>
              <a:t>(Попович): </a:t>
            </a:r>
            <a:r>
              <a:rPr lang="ru-RU" sz="1500" b="1" i="1" dirty="0">
                <a:solidFill>
                  <a:schemeClr val="tx1"/>
                </a:solidFill>
              </a:rPr>
              <a:t>«В восприятии и сознании </a:t>
            </a:r>
            <a:r>
              <a:rPr lang="ru-RU" sz="1500" b="1" i="1" dirty="0" err="1">
                <a:solidFill>
                  <a:schemeClr val="tx1"/>
                </a:solidFill>
              </a:rPr>
              <a:t>совопросника</a:t>
            </a:r>
            <a:r>
              <a:rPr lang="ru-RU" sz="1500" b="1" i="1" dirty="0">
                <a:solidFill>
                  <a:schemeClr val="tx1"/>
                </a:solidFill>
              </a:rPr>
              <a:t> жизнь вечная органически связана с добром: Учитель </a:t>
            </a:r>
            <a:r>
              <a:rPr lang="ru-RU" sz="1500" b="1" i="1" dirty="0" err="1">
                <a:solidFill>
                  <a:schemeClr val="tx1"/>
                </a:solidFill>
              </a:rPr>
              <a:t>Благий</a:t>
            </a:r>
            <a:r>
              <a:rPr lang="ru-RU" sz="1500" b="1" i="1" dirty="0">
                <a:solidFill>
                  <a:schemeClr val="tx1"/>
                </a:solidFill>
              </a:rPr>
              <a:t>! что сделать мне </a:t>
            </a:r>
            <a:r>
              <a:rPr lang="ru-RU" sz="1500" b="1" i="1" dirty="0" err="1">
                <a:solidFill>
                  <a:schemeClr val="tx1"/>
                </a:solidFill>
              </a:rPr>
              <a:t>добраго</a:t>
            </a:r>
            <a:r>
              <a:rPr lang="ru-RU" sz="1500" b="1" i="1" dirty="0">
                <a:solidFill>
                  <a:schemeClr val="tx1"/>
                </a:solidFill>
              </a:rPr>
              <a:t>, чтобы </a:t>
            </a:r>
            <a:r>
              <a:rPr lang="ru-RU" sz="1500" b="1" i="1" dirty="0" err="1">
                <a:solidFill>
                  <a:schemeClr val="tx1"/>
                </a:solidFill>
              </a:rPr>
              <a:t>иметъ</a:t>
            </a:r>
            <a:r>
              <a:rPr lang="ru-RU" sz="1500" b="1" i="1" dirty="0">
                <a:solidFill>
                  <a:schemeClr val="tx1"/>
                </a:solidFill>
              </a:rPr>
              <a:t> жизнь </a:t>
            </a:r>
            <a:r>
              <a:rPr lang="ru-RU" sz="1500" b="1" i="1" dirty="0" smtClean="0">
                <a:solidFill>
                  <a:schemeClr val="tx1"/>
                </a:solidFill>
              </a:rPr>
              <a:t>вечную? Вечное </a:t>
            </a:r>
            <a:r>
              <a:rPr lang="ru-RU" sz="1500" b="1" i="1" dirty="0">
                <a:solidFill>
                  <a:schemeClr val="tx1"/>
                </a:solidFill>
              </a:rPr>
              <a:t>и благое — это </a:t>
            </a:r>
            <a:r>
              <a:rPr lang="ru-RU" sz="1500" b="1" i="1" dirty="0" smtClean="0">
                <a:solidFill>
                  <a:schemeClr val="tx1"/>
                </a:solidFill>
              </a:rPr>
              <a:t>синонимы. Через </a:t>
            </a:r>
            <a:r>
              <a:rPr lang="ru-RU" sz="1500" b="1" i="1" dirty="0">
                <a:solidFill>
                  <a:schemeClr val="tx1"/>
                </a:solidFill>
              </a:rPr>
              <a:t>каждое доброе дело в душу человеческую нисходит понемногу вечного, понемногу вечности. Соделанное добро, - это уже осуществленная частица вечного в человеческом существе и жизни. Какая-то Божественная сила струится через любое добро и разливается по человеческому существу, ибо любое добро своим тончайшим нервом связано с Богом и приходит от Бога. И, приходя от Бога, оно приносит нечто Божие. Осуществленное в человеке, оно его делает вечным, и человек становится рассадником вечного, </a:t>
            </a:r>
            <a:r>
              <a:rPr lang="ru-RU" sz="1500" b="1" i="1" dirty="0" smtClean="0">
                <a:solidFill>
                  <a:schemeClr val="tx1"/>
                </a:solidFill>
              </a:rPr>
              <a:t>бессмертного».</a:t>
            </a:r>
            <a:endParaRPr lang="ru-RU" sz="1500" b="1" i="1" dirty="0">
              <a:solidFill>
                <a:schemeClr val="tx1"/>
              </a:solidFill>
            </a:endParaRPr>
          </a:p>
        </p:txBody>
      </p:sp>
      <p:sp>
        <p:nvSpPr>
          <p:cNvPr id="6" name="Скругленный прямоугольник 5"/>
          <p:cNvSpPr/>
          <p:nvPr/>
        </p:nvSpPr>
        <p:spPr>
          <a:xfrm>
            <a:off x="158308" y="3501008"/>
            <a:ext cx="8842184" cy="864096"/>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smtClean="0">
                <a:solidFill>
                  <a:schemeClr val="tx1"/>
                </a:solidFill>
              </a:rPr>
              <a:t>«Если </a:t>
            </a:r>
            <a:r>
              <a:rPr lang="ru-RU" sz="1600" b="1" i="1" dirty="0">
                <a:solidFill>
                  <a:schemeClr val="tx1"/>
                </a:solidFill>
              </a:rPr>
              <a:t>ты обращаешься ко Мне только, как к «учителю», следовательно, как к обыкновенному человеку, то не следует Меня называть благим, ибо это название приличествует только </a:t>
            </a:r>
            <a:r>
              <a:rPr lang="ru-RU" sz="1600" b="1" i="1" dirty="0" smtClean="0">
                <a:solidFill>
                  <a:schemeClr val="tx1"/>
                </a:solidFill>
              </a:rPr>
              <a:t>Богу».</a:t>
            </a:r>
            <a:endParaRPr lang="ru-RU" sz="1600" b="1" i="1" dirty="0">
              <a:solidFill>
                <a:schemeClr val="tx1"/>
              </a:solidFill>
            </a:endParaRPr>
          </a:p>
        </p:txBody>
      </p:sp>
      <p:sp>
        <p:nvSpPr>
          <p:cNvPr id="2" name="Скругленный прямоугольник 1"/>
          <p:cNvSpPr/>
          <p:nvPr/>
        </p:nvSpPr>
        <p:spPr>
          <a:xfrm>
            <a:off x="143508" y="2420888"/>
            <a:ext cx="8856984" cy="936104"/>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«Этот человек подошел не с целью искушать Христа, но с целью получить наставление, так как жаждал жизни вечной. Только он подошел к Христу, как простому человеку, а не как к </a:t>
            </a:r>
            <a:r>
              <a:rPr lang="ru-RU" sz="1600" b="1" i="1" dirty="0" smtClean="0">
                <a:solidFill>
                  <a:schemeClr val="tx1"/>
                </a:solidFill>
              </a:rPr>
              <a:t>Богу».</a:t>
            </a:r>
            <a:endParaRPr lang="ru-RU" sz="1600" b="1" i="1" dirty="0">
              <a:solidFill>
                <a:schemeClr val="tx1"/>
              </a:solidFill>
            </a:endParaRPr>
          </a:p>
        </p:txBody>
      </p:sp>
      <p:sp>
        <p:nvSpPr>
          <p:cNvPr id="3" name="Скругленный прямоугольник 2"/>
          <p:cNvSpPr/>
          <p:nvPr/>
        </p:nvSpPr>
        <p:spPr>
          <a:xfrm>
            <a:off x="158308" y="1916832"/>
            <a:ext cx="8856984" cy="1008112"/>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Зигабен</a:t>
            </a:r>
            <a:r>
              <a:rPr lang="ru-RU" sz="1600" b="1" i="1" dirty="0">
                <a:solidFill>
                  <a:schemeClr val="tx1"/>
                </a:solidFill>
              </a:rPr>
              <a:t>: «Это не был испорченный юноша, как некоторые говорят, иначе Иисус Христос не полюбил бы его, взглянув на него, как сказал Марк (10, 21). В других отношениях он был хорош и сильно желал достигнуть вечной жизни, но терние любостяжания портило плодоносную почву души </a:t>
            </a:r>
            <a:r>
              <a:rPr lang="ru-RU" sz="1600" b="1" i="1" dirty="0" smtClean="0">
                <a:solidFill>
                  <a:schemeClr val="tx1"/>
                </a:solidFill>
              </a:rPr>
              <a:t>его».</a:t>
            </a:r>
            <a:endParaRPr lang="ru-RU" sz="1600" b="1" i="1" dirty="0">
              <a:solidFill>
                <a:schemeClr val="tx1"/>
              </a:solidFill>
            </a:endParaRPr>
          </a:p>
        </p:txBody>
      </p:sp>
      <p:sp>
        <p:nvSpPr>
          <p:cNvPr id="4" name="Скругленный прямоугольник 3"/>
          <p:cNvSpPr/>
          <p:nvPr/>
        </p:nvSpPr>
        <p:spPr>
          <a:xfrm>
            <a:off x="2555776" y="116632"/>
            <a:ext cx="4032448" cy="37460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2400" b="1" dirty="0" smtClean="0">
                <a:solidFill>
                  <a:schemeClr val="tx1"/>
                </a:solidFill>
              </a:rPr>
              <a:t>Ответ </a:t>
            </a:r>
            <a:r>
              <a:rPr lang="ru-RU" sz="2400" b="1" dirty="0">
                <a:solidFill>
                  <a:schemeClr val="tx1"/>
                </a:solidFill>
              </a:rPr>
              <a:t>богатому юноше</a:t>
            </a:r>
            <a:endParaRPr lang="ru-RU" sz="2400" dirty="0"/>
          </a:p>
        </p:txBody>
      </p:sp>
      <p:sp>
        <p:nvSpPr>
          <p:cNvPr id="12" name="Скругленный прямоугольник 11"/>
          <p:cNvSpPr/>
          <p:nvPr/>
        </p:nvSpPr>
        <p:spPr>
          <a:xfrm>
            <a:off x="143508" y="4725144"/>
            <a:ext cx="8856984" cy="1152128"/>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«Но юноша опечалился. Хотя он и желал, хотя почва сердца его была глубока и тучна, однако семя слова Господня было подавлено тернием богатства, «ибо, - замечает евангелист, - у него было большое имение». Кто немного имеет, тот менее и опутан узами имущества, но чем больше богатство, тем крепче оковы налагает </a:t>
            </a:r>
            <a:r>
              <a:rPr lang="ru-RU" sz="1600" b="1" i="1" dirty="0" smtClean="0">
                <a:solidFill>
                  <a:schemeClr val="tx1"/>
                </a:solidFill>
              </a:rPr>
              <a:t>оно».</a:t>
            </a:r>
            <a:endParaRPr lang="ru-RU" sz="1600" b="1" i="1" dirty="0">
              <a:solidFill>
                <a:schemeClr val="tx1"/>
              </a:solidFill>
            </a:endParaRPr>
          </a:p>
        </p:txBody>
      </p:sp>
      <p:sp>
        <p:nvSpPr>
          <p:cNvPr id="13" name="Скругленный прямоугольник 12"/>
          <p:cNvSpPr/>
          <p:nvPr/>
        </p:nvSpPr>
        <p:spPr>
          <a:xfrm>
            <a:off x="158308" y="3933056"/>
            <a:ext cx="8842184" cy="648072"/>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a:solidFill>
                  <a:schemeClr val="tx1"/>
                </a:solidFill>
              </a:rPr>
              <a:t>Иероним: </a:t>
            </a:r>
            <a:r>
              <a:rPr lang="ru-RU" sz="1600" b="1" i="1" dirty="0">
                <a:solidFill>
                  <a:schemeClr val="tx1"/>
                </a:solidFill>
              </a:rPr>
              <a:t>«Здесь указывается и причина печали, - в том, что он имел много имений, то есть те тернии и волчцы, которые подавили семена </a:t>
            </a:r>
            <a:r>
              <a:rPr lang="ru-RU" sz="1600" b="1" i="1" dirty="0" smtClean="0">
                <a:solidFill>
                  <a:schemeClr val="tx1"/>
                </a:solidFill>
              </a:rPr>
              <a:t>Божественные».</a:t>
            </a:r>
            <a:endParaRPr lang="ru-RU" sz="1600" b="1" i="1" dirty="0">
              <a:solidFill>
                <a:schemeClr val="tx1"/>
              </a:solidFill>
            </a:endParaRPr>
          </a:p>
        </p:txBody>
      </p:sp>
      <p:sp>
        <p:nvSpPr>
          <p:cNvPr id="14" name="Скругленный прямоугольник 13"/>
          <p:cNvSpPr/>
          <p:nvPr/>
        </p:nvSpPr>
        <p:spPr>
          <a:xfrm>
            <a:off x="158308" y="4257092"/>
            <a:ext cx="8842184" cy="1620180"/>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 </a:t>
            </a:r>
            <a:r>
              <a:rPr lang="ru-RU" sz="1600" b="1" i="1" dirty="0">
                <a:solidFill>
                  <a:schemeClr val="tx1"/>
                </a:solidFill>
              </a:rPr>
              <a:t>«приращение богатства более и более возжигает пламя страсти и делает богачей беднее прежнего: возбуждая в них беспрестанно новые пожелания, заставляет чрез то сознавать всю свою нищету. Смотри вот, какую силу и здесь показала эта страсть. Того, кто с радостью и усердием подошел к Иисусу, так помрачила она и так отяготила, что, когда Христос повелел ему раздать имение свое, он не мог даже дать Ему никакого ответа, но отошел от Него молча, с поникшим лицом и с </a:t>
            </a:r>
            <a:r>
              <a:rPr lang="ru-RU" sz="1600" b="1" i="1" dirty="0" smtClean="0">
                <a:solidFill>
                  <a:schemeClr val="tx1"/>
                </a:solidFill>
              </a:rPr>
              <a:t>печалью».</a:t>
            </a:r>
            <a:endParaRPr lang="ru-RU" sz="1600" b="1" i="1" dirty="0">
              <a:solidFill>
                <a:schemeClr val="tx1"/>
              </a:solidFill>
            </a:endParaRPr>
          </a:p>
        </p:txBody>
      </p:sp>
      <p:sp>
        <p:nvSpPr>
          <p:cNvPr id="15" name="Скругленный прямоугольник 14"/>
          <p:cNvSpPr/>
          <p:nvPr/>
        </p:nvSpPr>
        <p:spPr>
          <a:xfrm>
            <a:off x="150661" y="5067182"/>
            <a:ext cx="8842184" cy="1440160"/>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«А имение это у гневливого - его гнев, у прелюбодея - его прелюбодейная склонность, у злопамятного - </a:t>
            </a:r>
            <a:r>
              <a:rPr lang="ru-RU" sz="1600" b="1" i="1" dirty="0" err="1">
                <a:solidFill>
                  <a:schemeClr val="tx1"/>
                </a:solidFill>
              </a:rPr>
              <a:t>памятозлобие</a:t>
            </a:r>
            <a:r>
              <a:rPr lang="ru-RU" sz="1600" b="1" i="1" dirty="0">
                <a:solidFill>
                  <a:schemeClr val="tx1"/>
                </a:solidFill>
              </a:rPr>
              <a:t> и т. д. Продай же это и отдай бедным, то есть демонам, у которых нет ничего доброго. Возврати свои страсти виновникам страстей и тогда будешь иметь сокровище, то есть Христа, на небе, то есть в своем уме, поднявшемся на </a:t>
            </a:r>
            <a:r>
              <a:rPr lang="ru-RU" sz="1600" b="1" i="1" dirty="0" smtClean="0">
                <a:solidFill>
                  <a:schemeClr val="tx1"/>
                </a:solidFill>
              </a:rPr>
              <a:t>высоту».</a:t>
            </a:r>
            <a:endParaRPr lang="ru-RU" sz="1600" b="1" i="1" dirty="0">
              <a:solidFill>
                <a:schemeClr val="tx1"/>
              </a:solidFill>
            </a:endParaRPr>
          </a:p>
        </p:txBody>
      </p:sp>
      <p:pic>
        <p:nvPicPr>
          <p:cNvPr id="3074" name="Picture 2" descr="E:\лекции по Н. З\28\Christ_and_the_Rich_Young_Rul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588" y="752980"/>
            <a:ext cx="8061358" cy="57543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6495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3074"/>
                                        </p:tgtEl>
                                        <p:attrNameLst>
                                          <p:attrName>style.visibility</p:attrName>
                                        </p:attrNameLst>
                                      </p:cBhvr>
                                      <p:to>
                                        <p:strVal val="visible"/>
                                      </p:to>
                                    </p:set>
                                    <p:animEffect transition="in" filter="wipe(down)">
                                      <p:cBhvr>
                                        <p:cTn id="10" dur="500"/>
                                        <p:tgtEl>
                                          <p:spTgt spid="307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3074"/>
                                        </p:tgtEl>
                                      </p:cBhvr>
                                    </p:animEffect>
                                    <p:set>
                                      <p:cBhvr>
                                        <p:cTn id="15" dur="1" fill="hold">
                                          <p:stCondLst>
                                            <p:cond delay="499"/>
                                          </p:stCondLst>
                                        </p:cTn>
                                        <p:tgtEl>
                                          <p:spTgt spid="3074"/>
                                        </p:tgtEl>
                                        <p:attrNameLst>
                                          <p:attrName>style.visibility</p:attrName>
                                        </p:attrNameLst>
                                      </p:cBhvr>
                                      <p:to>
                                        <p:strVal val="hidden"/>
                                      </p:to>
                                    </p:set>
                                  </p:childTnLst>
                                </p:cTn>
                              </p:par>
                              <p:par>
                                <p:cTn id="16" presetID="22" presetClass="entr" presetSubtype="4"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xit" presetSubtype="4" fill="hold" grpId="1" nodeType="clickEffect">
                                  <p:stCondLst>
                                    <p:cond delay="0"/>
                                  </p:stCondLst>
                                  <p:childTnLst>
                                    <p:animEffect transition="out" filter="wipe(down)">
                                      <p:cBhvr>
                                        <p:cTn id="27" dur="500"/>
                                        <p:tgtEl>
                                          <p:spTgt spid="3"/>
                                        </p:tgtEl>
                                      </p:cBhvr>
                                    </p:animEffect>
                                    <p:set>
                                      <p:cBhvr>
                                        <p:cTn id="28" dur="1" fill="hold">
                                          <p:stCondLst>
                                            <p:cond delay="499"/>
                                          </p:stCondLst>
                                        </p:cTn>
                                        <p:tgtEl>
                                          <p:spTgt spid="3"/>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wipe(down)">
                                      <p:cBhvr>
                                        <p:cTn id="33" dur="500"/>
                                        <p:tgtEl>
                                          <p:spTgt spid="7"/>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grpId="1" nodeType="clickEffect">
                                  <p:stCondLst>
                                    <p:cond delay="0"/>
                                  </p:stCondLst>
                                  <p:childTnLst>
                                    <p:animEffect transition="out" filter="fade">
                                      <p:cBhvr>
                                        <p:cTn id="37" dur="500"/>
                                        <p:tgtEl>
                                          <p:spTgt spid="7"/>
                                        </p:tgtEl>
                                      </p:cBhvr>
                                    </p:animEffect>
                                    <p:set>
                                      <p:cBhvr>
                                        <p:cTn id="38" dur="1" fill="hold">
                                          <p:stCondLst>
                                            <p:cond delay="499"/>
                                          </p:stCondLst>
                                        </p:cTn>
                                        <p:tgtEl>
                                          <p:spTgt spid="7"/>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animEffect transition="in" filter="wipe(down)">
                                      <p:cBhvr>
                                        <p:cTn id="43" dur="500"/>
                                        <p:tgtEl>
                                          <p:spTgt spid="2"/>
                                        </p:tgtEl>
                                      </p:cBhvr>
                                    </p:animEffect>
                                  </p:childTnLst>
                                </p:cTn>
                              </p:par>
                            </p:childTnLst>
                          </p:cTn>
                        </p:par>
                        <p:par>
                          <p:cTn id="44" fill="hold">
                            <p:stCondLst>
                              <p:cond delay="500"/>
                            </p:stCondLst>
                            <p:childTnLst>
                              <p:par>
                                <p:cTn id="45" presetID="22" presetClass="entr" presetSubtype="4" fill="hold" grpId="0" nodeType="afterEffect">
                                  <p:stCondLst>
                                    <p:cond delay="1000"/>
                                  </p:stCondLst>
                                  <p:childTnLst>
                                    <p:set>
                                      <p:cBhvr>
                                        <p:cTn id="46" dur="1" fill="hold">
                                          <p:stCondLst>
                                            <p:cond delay="0"/>
                                          </p:stCondLst>
                                        </p:cTn>
                                        <p:tgtEl>
                                          <p:spTgt spid="6"/>
                                        </p:tgtEl>
                                        <p:attrNameLst>
                                          <p:attrName>style.visibility</p:attrName>
                                        </p:attrNameLst>
                                      </p:cBhvr>
                                      <p:to>
                                        <p:strVal val="visible"/>
                                      </p:to>
                                    </p:set>
                                    <p:animEffect transition="in" filter="wipe(down)">
                                      <p:cBhvr>
                                        <p:cTn id="47" dur="500"/>
                                        <p:tgtEl>
                                          <p:spTgt spid="6"/>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xit" presetSubtype="0" fill="hold" grpId="1" nodeType="clickEffect">
                                  <p:stCondLst>
                                    <p:cond delay="0"/>
                                  </p:stCondLst>
                                  <p:childTnLst>
                                    <p:animEffect transition="out" filter="fade">
                                      <p:cBhvr>
                                        <p:cTn id="51" dur="500"/>
                                        <p:tgtEl>
                                          <p:spTgt spid="2"/>
                                        </p:tgtEl>
                                      </p:cBhvr>
                                    </p:animEffect>
                                    <p:set>
                                      <p:cBhvr>
                                        <p:cTn id="52" dur="1" fill="hold">
                                          <p:stCondLst>
                                            <p:cond delay="499"/>
                                          </p:stCondLst>
                                        </p:cTn>
                                        <p:tgtEl>
                                          <p:spTgt spid="2"/>
                                        </p:tgtEl>
                                        <p:attrNameLst>
                                          <p:attrName>style.visibility</p:attrName>
                                        </p:attrNameLst>
                                      </p:cBhvr>
                                      <p:to>
                                        <p:strVal val="hidden"/>
                                      </p:to>
                                    </p:set>
                                  </p:childTnLst>
                                </p:cTn>
                              </p:par>
                              <p:par>
                                <p:cTn id="53" presetID="10" presetClass="exit" presetSubtype="0" fill="hold" grpId="1" nodeType="withEffect">
                                  <p:stCondLst>
                                    <p:cond delay="0"/>
                                  </p:stCondLst>
                                  <p:childTnLst>
                                    <p:animEffect transition="out" filter="fade">
                                      <p:cBhvr>
                                        <p:cTn id="54" dur="500"/>
                                        <p:tgtEl>
                                          <p:spTgt spid="6"/>
                                        </p:tgtEl>
                                      </p:cBhvr>
                                    </p:animEffect>
                                    <p:set>
                                      <p:cBhvr>
                                        <p:cTn id="55" dur="1" fill="hold">
                                          <p:stCondLst>
                                            <p:cond delay="499"/>
                                          </p:stCondLst>
                                        </p:cTn>
                                        <p:tgtEl>
                                          <p:spTgt spid="6"/>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22" presetClass="entr" presetSubtype="4" fill="hold" grpId="0" nodeType="clickEffect">
                                  <p:stCondLst>
                                    <p:cond delay="0"/>
                                  </p:stCondLst>
                                  <p:childTnLst>
                                    <p:set>
                                      <p:cBhvr>
                                        <p:cTn id="59" dur="1" fill="hold">
                                          <p:stCondLst>
                                            <p:cond delay="0"/>
                                          </p:stCondLst>
                                        </p:cTn>
                                        <p:tgtEl>
                                          <p:spTgt spid="8"/>
                                        </p:tgtEl>
                                        <p:attrNameLst>
                                          <p:attrName>style.visibility</p:attrName>
                                        </p:attrNameLst>
                                      </p:cBhvr>
                                      <p:to>
                                        <p:strVal val="visible"/>
                                      </p:to>
                                    </p:set>
                                    <p:animEffect transition="in" filter="wipe(down)">
                                      <p:cBhvr>
                                        <p:cTn id="60" dur="500"/>
                                        <p:tgtEl>
                                          <p:spTgt spid="8"/>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xit" presetSubtype="0" fill="hold" grpId="1" nodeType="clickEffect">
                                  <p:stCondLst>
                                    <p:cond delay="0"/>
                                  </p:stCondLst>
                                  <p:childTnLst>
                                    <p:animEffect transition="out" filter="fade">
                                      <p:cBhvr>
                                        <p:cTn id="64" dur="500"/>
                                        <p:tgtEl>
                                          <p:spTgt spid="8"/>
                                        </p:tgtEl>
                                      </p:cBhvr>
                                    </p:animEffect>
                                    <p:set>
                                      <p:cBhvr>
                                        <p:cTn id="65" dur="1" fill="hold">
                                          <p:stCondLst>
                                            <p:cond delay="499"/>
                                          </p:stCondLst>
                                        </p:cTn>
                                        <p:tgtEl>
                                          <p:spTgt spid="8"/>
                                        </p:tgtEl>
                                        <p:attrNameLst>
                                          <p:attrName>style.visibility</p:attrName>
                                        </p:attrNameLst>
                                      </p:cBhvr>
                                      <p:to>
                                        <p:strVal val="hidden"/>
                                      </p:to>
                                    </p:set>
                                  </p:childTnLst>
                                </p:cTn>
                              </p:par>
                            </p:childTnLst>
                          </p:cTn>
                        </p:par>
                      </p:childTnLst>
                    </p:cTn>
                  </p:par>
                  <p:par>
                    <p:cTn id="66" fill="hold">
                      <p:stCondLst>
                        <p:cond delay="indefinite"/>
                      </p:stCondLst>
                      <p:childTnLst>
                        <p:par>
                          <p:cTn id="67" fill="hold">
                            <p:stCondLst>
                              <p:cond delay="0"/>
                            </p:stCondLst>
                            <p:childTnLst>
                              <p:par>
                                <p:cTn id="68" presetID="22" presetClass="entr" presetSubtype="4" fill="hold" grpId="0" nodeType="clickEffect">
                                  <p:stCondLst>
                                    <p:cond delay="0"/>
                                  </p:stCondLst>
                                  <p:childTnLst>
                                    <p:set>
                                      <p:cBhvr>
                                        <p:cTn id="69" dur="1" fill="hold">
                                          <p:stCondLst>
                                            <p:cond delay="0"/>
                                          </p:stCondLst>
                                        </p:cTn>
                                        <p:tgtEl>
                                          <p:spTgt spid="9"/>
                                        </p:tgtEl>
                                        <p:attrNameLst>
                                          <p:attrName>style.visibility</p:attrName>
                                        </p:attrNameLst>
                                      </p:cBhvr>
                                      <p:to>
                                        <p:strVal val="visible"/>
                                      </p:to>
                                    </p:set>
                                    <p:animEffect transition="in" filter="wipe(down)">
                                      <p:cBhvr>
                                        <p:cTn id="70" dur="500"/>
                                        <p:tgtEl>
                                          <p:spTgt spid="9"/>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xit" presetSubtype="0" fill="hold" grpId="1" nodeType="clickEffect">
                                  <p:stCondLst>
                                    <p:cond delay="0"/>
                                  </p:stCondLst>
                                  <p:childTnLst>
                                    <p:animEffect transition="out" filter="fade">
                                      <p:cBhvr>
                                        <p:cTn id="74" dur="500"/>
                                        <p:tgtEl>
                                          <p:spTgt spid="9"/>
                                        </p:tgtEl>
                                      </p:cBhvr>
                                    </p:animEffect>
                                    <p:set>
                                      <p:cBhvr>
                                        <p:cTn id="75" dur="1" fill="hold">
                                          <p:stCondLst>
                                            <p:cond delay="499"/>
                                          </p:stCondLst>
                                        </p:cTn>
                                        <p:tgtEl>
                                          <p:spTgt spid="9"/>
                                        </p:tgtEl>
                                        <p:attrNameLst>
                                          <p:attrName>style.visibility</p:attrName>
                                        </p:attrNameLst>
                                      </p:cBhvr>
                                      <p:to>
                                        <p:strVal val="hidden"/>
                                      </p:to>
                                    </p:set>
                                  </p:childTnLst>
                                </p:cTn>
                              </p:par>
                            </p:childTnLst>
                          </p:cTn>
                        </p:par>
                      </p:childTnLst>
                    </p:cTn>
                  </p:par>
                  <p:par>
                    <p:cTn id="76" fill="hold">
                      <p:stCondLst>
                        <p:cond delay="indefinite"/>
                      </p:stCondLst>
                      <p:childTnLst>
                        <p:par>
                          <p:cTn id="77" fill="hold">
                            <p:stCondLst>
                              <p:cond delay="0"/>
                            </p:stCondLst>
                            <p:childTnLst>
                              <p:par>
                                <p:cTn id="78" presetID="22" presetClass="entr" presetSubtype="4" fill="hold" grpId="0" nodeType="clickEffect">
                                  <p:stCondLst>
                                    <p:cond delay="0"/>
                                  </p:stCondLst>
                                  <p:childTnLst>
                                    <p:set>
                                      <p:cBhvr>
                                        <p:cTn id="79" dur="1" fill="hold">
                                          <p:stCondLst>
                                            <p:cond delay="0"/>
                                          </p:stCondLst>
                                        </p:cTn>
                                        <p:tgtEl>
                                          <p:spTgt spid="10"/>
                                        </p:tgtEl>
                                        <p:attrNameLst>
                                          <p:attrName>style.visibility</p:attrName>
                                        </p:attrNameLst>
                                      </p:cBhvr>
                                      <p:to>
                                        <p:strVal val="visible"/>
                                      </p:to>
                                    </p:set>
                                    <p:animEffect transition="in" filter="wipe(down)">
                                      <p:cBhvr>
                                        <p:cTn id="80" dur="500"/>
                                        <p:tgtEl>
                                          <p:spTgt spid="10"/>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xit" presetSubtype="0" fill="hold" grpId="1" nodeType="clickEffect">
                                  <p:stCondLst>
                                    <p:cond delay="0"/>
                                  </p:stCondLst>
                                  <p:childTnLst>
                                    <p:animEffect transition="out" filter="fade">
                                      <p:cBhvr>
                                        <p:cTn id="84" dur="500"/>
                                        <p:tgtEl>
                                          <p:spTgt spid="10"/>
                                        </p:tgtEl>
                                      </p:cBhvr>
                                    </p:animEffect>
                                    <p:set>
                                      <p:cBhvr>
                                        <p:cTn id="85" dur="1" fill="hold">
                                          <p:stCondLst>
                                            <p:cond delay="499"/>
                                          </p:stCondLst>
                                        </p:cTn>
                                        <p:tgtEl>
                                          <p:spTgt spid="10"/>
                                        </p:tgtEl>
                                        <p:attrNameLst>
                                          <p:attrName>style.visibility</p:attrName>
                                        </p:attrNameLst>
                                      </p:cBhvr>
                                      <p:to>
                                        <p:strVal val="hidden"/>
                                      </p:to>
                                    </p:set>
                                  </p:childTnLst>
                                </p:cTn>
                              </p:par>
                            </p:childTnLst>
                          </p:cTn>
                        </p:par>
                      </p:childTnLst>
                    </p:cTn>
                  </p:par>
                  <p:par>
                    <p:cTn id="86" fill="hold">
                      <p:stCondLst>
                        <p:cond delay="indefinite"/>
                      </p:stCondLst>
                      <p:childTnLst>
                        <p:par>
                          <p:cTn id="87" fill="hold">
                            <p:stCondLst>
                              <p:cond delay="0"/>
                            </p:stCondLst>
                            <p:childTnLst>
                              <p:par>
                                <p:cTn id="88" presetID="22" presetClass="entr" presetSubtype="4" fill="hold" grpId="0" nodeType="clickEffect">
                                  <p:stCondLst>
                                    <p:cond delay="0"/>
                                  </p:stCondLst>
                                  <p:childTnLst>
                                    <p:set>
                                      <p:cBhvr>
                                        <p:cTn id="89" dur="1" fill="hold">
                                          <p:stCondLst>
                                            <p:cond delay="0"/>
                                          </p:stCondLst>
                                        </p:cTn>
                                        <p:tgtEl>
                                          <p:spTgt spid="11"/>
                                        </p:tgtEl>
                                        <p:attrNameLst>
                                          <p:attrName>style.visibility</p:attrName>
                                        </p:attrNameLst>
                                      </p:cBhvr>
                                      <p:to>
                                        <p:strVal val="visible"/>
                                      </p:to>
                                    </p:set>
                                    <p:animEffect transition="in" filter="wipe(down)">
                                      <p:cBhvr>
                                        <p:cTn id="90" dur="500"/>
                                        <p:tgtEl>
                                          <p:spTgt spid="11"/>
                                        </p:tgtEl>
                                      </p:cBhvr>
                                    </p:animEffect>
                                  </p:childTnLst>
                                </p:cTn>
                              </p:par>
                            </p:childTnLst>
                          </p:cTn>
                        </p:par>
                      </p:childTnLst>
                    </p:cTn>
                  </p:par>
                  <p:par>
                    <p:cTn id="91" fill="hold">
                      <p:stCondLst>
                        <p:cond delay="indefinite"/>
                      </p:stCondLst>
                      <p:childTnLst>
                        <p:par>
                          <p:cTn id="92" fill="hold">
                            <p:stCondLst>
                              <p:cond delay="0"/>
                            </p:stCondLst>
                            <p:childTnLst>
                              <p:par>
                                <p:cTn id="93" presetID="10" presetClass="exit" presetSubtype="0" fill="hold" grpId="1" nodeType="clickEffect">
                                  <p:stCondLst>
                                    <p:cond delay="0"/>
                                  </p:stCondLst>
                                  <p:childTnLst>
                                    <p:animEffect transition="out" filter="fade">
                                      <p:cBhvr>
                                        <p:cTn id="94" dur="500"/>
                                        <p:tgtEl>
                                          <p:spTgt spid="11"/>
                                        </p:tgtEl>
                                      </p:cBhvr>
                                    </p:animEffect>
                                    <p:set>
                                      <p:cBhvr>
                                        <p:cTn id="95" dur="1" fill="hold">
                                          <p:stCondLst>
                                            <p:cond delay="499"/>
                                          </p:stCondLst>
                                        </p:cTn>
                                        <p:tgtEl>
                                          <p:spTgt spid="11"/>
                                        </p:tgtEl>
                                        <p:attrNameLst>
                                          <p:attrName>style.visibility</p:attrName>
                                        </p:attrNameLst>
                                      </p:cBhvr>
                                      <p:to>
                                        <p:strVal val="hidden"/>
                                      </p:to>
                                    </p:set>
                                  </p:childTnLst>
                                </p:cTn>
                              </p:par>
                            </p:childTnLst>
                          </p:cTn>
                        </p:par>
                      </p:childTnLst>
                    </p:cTn>
                  </p:par>
                  <p:par>
                    <p:cTn id="96" fill="hold">
                      <p:stCondLst>
                        <p:cond delay="indefinite"/>
                      </p:stCondLst>
                      <p:childTnLst>
                        <p:par>
                          <p:cTn id="97" fill="hold">
                            <p:stCondLst>
                              <p:cond delay="0"/>
                            </p:stCondLst>
                            <p:childTnLst>
                              <p:par>
                                <p:cTn id="98" presetID="22" presetClass="entr" presetSubtype="4" fill="hold" grpId="0" nodeType="clickEffect">
                                  <p:stCondLst>
                                    <p:cond delay="0"/>
                                  </p:stCondLst>
                                  <p:childTnLst>
                                    <p:set>
                                      <p:cBhvr>
                                        <p:cTn id="99" dur="1" fill="hold">
                                          <p:stCondLst>
                                            <p:cond delay="0"/>
                                          </p:stCondLst>
                                        </p:cTn>
                                        <p:tgtEl>
                                          <p:spTgt spid="12"/>
                                        </p:tgtEl>
                                        <p:attrNameLst>
                                          <p:attrName>style.visibility</p:attrName>
                                        </p:attrNameLst>
                                      </p:cBhvr>
                                      <p:to>
                                        <p:strVal val="visible"/>
                                      </p:to>
                                    </p:set>
                                    <p:animEffect transition="in" filter="wipe(down)">
                                      <p:cBhvr>
                                        <p:cTn id="100" dur="500"/>
                                        <p:tgtEl>
                                          <p:spTgt spid="12"/>
                                        </p:tgtEl>
                                      </p:cBhvr>
                                    </p:animEffect>
                                  </p:childTnLst>
                                </p:cTn>
                              </p:par>
                            </p:childTnLst>
                          </p:cTn>
                        </p:par>
                        <p:par>
                          <p:cTn id="101" fill="hold">
                            <p:stCondLst>
                              <p:cond delay="500"/>
                            </p:stCondLst>
                            <p:childTnLst>
                              <p:par>
                                <p:cTn id="102" presetID="22" presetClass="entr" presetSubtype="4" fill="hold" grpId="0" nodeType="afterEffect">
                                  <p:stCondLst>
                                    <p:cond delay="500"/>
                                  </p:stCondLst>
                                  <p:childTnLst>
                                    <p:set>
                                      <p:cBhvr>
                                        <p:cTn id="103" dur="1" fill="hold">
                                          <p:stCondLst>
                                            <p:cond delay="0"/>
                                          </p:stCondLst>
                                        </p:cTn>
                                        <p:tgtEl>
                                          <p:spTgt spid="13"/>
                                        </p:tgtEl>
                                        <p:attrNameLst>
                                          <p:attrName>style.visibility</p:attrName>
                                        </p:attrNameLst>
                                      </p:cBhvr>
                                      <p:to>
                                        <p:strVal val="visible"/>
                                      </p:to>
                                    </p:set>
                                    <p:animEffect transition="in" filter="wipe(down)">
                                      <p:cBhvr>
                                        <p:cTn id="104" dur="500"/>
                                        <p:tgtEl>
                                          <p:spTgt spid="13"/>
                                        </p:tgtEl>
                                      </p:cBhvr>
                                    </p:animEffect>
                                  </p:childTnLst>
                                </p:cTn>
                              </p:par>
                            </p:childTnLst>
                          </p:cTn>
                        </p:par>
                      </p:childTnLst>
                    </p:cTn>
                  </p:par>
                  <p:par>
                    <p:cTn id="105" fill="hold">
                      <p:stCondLst>
                        <p:cond delay="indefinite"/>
                      </p:stCondLst>
                      <p:childTnLst>
                        <p:par>
                          <p:cTn id="106" fill="hold">
                            <p:stCondLst>
                              <p:cond delay="0"/>
                            </p:stCondLst>
                            <p:childTnLst>
                              <p:par>
                                <p:cTn id="107" presetID="10" presetClass="exit" presetSubtype="0" fill="hold" grpId="1" nodeType="clickEffect">
                                  <p:stCondLst>
                                    <p:cond delay="0"/>
                                  </p:stCondLst>
                                  <p:childTnLst>
                                    <p:animEffect transition="out" filter="fade">
                                      <p:cBhvr>
                                        <p:cTn id="108" dur="500"/>
                                        <p:tgtEl>
                                          <p:spTgt spid="12"/>
                                        </p:tgtEl>
                                      </p:cBhvr>
                                    </p:animEffect>
                                    <p:set>
                                      <p:cBhvr>
                                        <p:cTn id="109" dur="1" fill="hold">
                                          <p:stCondLst>
                                            <p:cond delay="499"/>
                                          </p:stCondLst>
                                        </p:cTn>
                                        <p:tgtEl>
                                          <p:spTgt spid="12"/>
                                        </p:tgtEl>
                                        <p:attrNameLst>
                                          <p:attrName>style.visibility</p:attrName>
                                        </p:attrNameLst>
                                      </p:cBhvr>
                                      <p:to>
                                        <p:strVal val="hidden"/>
                                      </p:to>
                                    </p:set>
                                  </p:childTnLst>
                                </p:cTn>
                              </p:par>
                              <p:par>
                                <p:cTn id="110" presetID="10" presetClass="exit" presetSubtype="0" fill="hold" grpId="1" nodeType="withEffect">
                                  <p:stCondLst>
                                    <p:cond delay="0"/>
                                  </p:stCondLst>
                                  <p:childTnLst>
                                    <p:animEffect transition="out" filter="fade">
                                      <p:cBhvr>
                                        <p:cTn id="111" dur="500"/>
                                        <p:tgtEl>
                                          <p:spTgt spid="13"/>
                                        </p:tgtEl>
                                      </p:cBhvr>
                                    </p:animEffect>
                                    <p:set>
                                      <p:cBhvr>
                                        <p:cTn id="112" dur="1" fill="hold">
                                          <p:stCondLst>
                                            <p:cond delay="499"/>
                                          </p:stCondLst>
                                        </p:cTn>
                                        <p:tgtEl>
                                          <p:spTgt spid="13"/>
                                        </p:tgtEl>
                                        <p:attrNameLst>
                                          <p:attrName>style.visibility</p:attrName>
                                        </p:attrNameLst>
                                      </p:cBhvr>
                                      <p:to>
                                        <p:strVal val="hidden"/>
                                      </p:to>
                                    </p:set>
                                  </p:childTnLst>
                                </p:cTn>
                              </p:par>
                            </p:childTnLst>
                          </p:cTn>
                        </p:par>
                      </p:childTnLst>
                    </p:cTn>
                  </p:par>
                  <p:par>
                    <p:cTn id="113" fill="hold">
                      <p:stCondLst>
                        <p:cond delay="indefinite"/>
                      </p:stCondLst>
                      <p:childTnLst>
                        <p:par>
                          <p:cTn id="114" fill="hold">
                            <p:stCondLst>
                              <p:cond delay="0"/>
                            </p:stCondLst>
                            <p:childTnLst>
                              <p:par>
                                <p:cTn id="115" presetID="22" presetClass="entr" presetSubtype="4" fill="hold" grpId="0" nodeType="clickEffect">
                                  <p:stCondLst>
                                    <p:cond delay="0"/>
                                  </p:stCondLst>
                                  <p:childTnLst>
                                    <p:set>
                                      <p:cBhvr>
                                        <p:cTn id="116" dur="1" fill="hold">
                                          <p:stCondLst>
                                            <p:cond delay="0"/>
                                          </p:stCondLst>
                                        </p:cTn>
                                        <p:tgtEl>
                                          <p:spTgt spid="14"/>
                                        </p:tgtEl>
                                        <p:attrNameLst>
                                          <p:attrName>style.visibility</p:attrName>
                                        </p:attrNameLst>
                                      </p:cBhvr>
                                      <p:to>
                                        <p:strVal val="visible"/>
                                      </p:to>
                                    </p:set>
                                    <p:animEffect transition="in" filter="wipe(down)">
                                      <p:cBhvr>
                                        <p:cTn id="117" dur="500"/>
                                        <p:tgtEl>
                                          <p:spTgt spid="14"/>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xit" presetSubtype="0" fill="hold" grpId="1" nodeType="clickEffect">
                                  <p:stCondLst>
                                    <p:cond delay="0"/>
                                  </p:stCondLst>
                                  <p:childTnLst>
                                    <p:animEffect transition="out" filter="fade">
                                      <p:cBhvr>
                                        <p:cTn id="121" dur="500"/>
                                        <p:tgtEl>
                                          <p:spTgt spid="14"/>
                                        </p:tgtEl>
                                      </p:cBhvr>
                                    </p:animEffect>
                                    <p:set>
                                      <p:cBhvr>
                                        <p:cTn id="122" dur="1" fill="hold">
                                          <p:stCondLst>
                                            <p:cond delay="499"/>
                                          </p:stCondLst>
                                        </p:cTn>
                                        <p:tgtEl>
                                          <p:spTgt spid="14"/>
                                        </p:tgtEl>
                                        <p:attrNameLst>
                                          <p:attrName>style.visibility</p:attrName>
                                        </p:attrNameLst>
                                      </p:cBhvr>
                                      <p:to>
                                        <p:strVal val="hidden"/>
                                      </p:to>
                                    </p:set>
                                  </p:childTnLst>
                                </p:cTn>
                              </p:par>
                            </p:childTnLst>
                          </p:cTn>
                        </p:par>
                      </p:childTnLst>
                    </p:cTn>
                  </p:par>
                  <p:par>
                    <p:cTn id="123" fill="hold">
                      <p:stCondLst>
                        <p:cond delay="indefinite"/>
                      </p:stCondLst>
                      <p:childTnLst>
                        <p:par>
                          <p:cTn id="124" fill="hold">
                            <p:stCondLst>
                              <p:cond delay="0"/>
                            </p:stCondLst>
                            <p:childTnLst>
                              <p:par>
                                <p:cTn id="125" presetID="22" presetClass="entr" presetSubtype="4" fill="hold" grpId="0" nodeType="clickEffect">
                                  <p:stCondLst>
                                    <p:cond delay="0"/>
                                  </p:stCondLst>
                                  <p:childTnLst>
                                    <p:set>
                                      <p:cBhvr>
                                        <p:cTn id="126" dur="1" fill="hold">
                                          <p:stCondLst>
                                            <p:cond delay="0"/>
                                          </p:stCondLst>
                                        </p:cTn>
                                        <p:tgtEl>
                                          <p:spTgt spid="15"/>
                                        </p:tgtEl>
                                        <p:attrNameLst>
                                          <p:attrName>style.visibility</p:attrName>
                                        </p:attrNameLst>
                                      </p:cBhvr>
                                      <p:to>
                                        <p:strVal val="visible"/>
                                      </p:to>
                                    </p:set>
                                    <p:animEffect transition="in" filter="wipe(down)">
                                      <p:cBhvr>
                                        <p:cTn id="127" dur="500"/>
                                        <p:tgtEl>
                                          <p:spTgt spid="15"/>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xit" presetSubtype="0" fill="hold" grpId="1" nodeType="clickEffect">
                                  <p:stCondLst>
                                    <p:cond delay="0"/>
                                  </p:stCondLst>
                                  <p:childTnLst>
                                    <p:animEffect transition="out" filter="fade">
                                      <p:cBhvr>
                                        <p:cTn id="131" dur="500"/>
                                        <p:tgtEl>
                                          <p:spTgt spid="15"/>
                                        </p:tgtEl>
                                      </p:cBhvr>
                                    </p:animEffect>
                                    <p:set>
                                      <p:cBhvr>
                                        <p:cTn id="132" dur="1" fill="hold">
                                          <p:stCondLst>
                                            <p:cond delay="4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0" grpId="0" animBg="1"/>
      <p:bldP spid="10" grpId="1" animBg="1"/>
      <p:bldP spid="9" grpId="0" animBg="1"/>
      <p:bldP spid="9" grpId="1" animBg="1"/>
      <p:bldP spid="8" grpId="0" animBg="1"/>
      <p:bldP spid="8" grpId="1" animBg="1"/>
      <p:bldP spid="7" grpId="0" animBg="1"/>
      <p:bldP spid="7" grpId="1" animBg="1"/>
      <p:bldP spid="6" grpId="0" animBg="1"/>
      <p:bldP spid="6" grpId="1" animBg="1"/>
      <p:bldP spid="2" grpId="0" animBg="1"/>
      <p:bldP spid="2" grpId="1" animBg="1"/>
      <p:bldP spid="3" grpId="0" animBg="1"/>
      <p:bldP spid="3" grpId="1" animBg="1"/>
      <p:bldP spid="4" grpId="0" animBg="1"/>
      <p:bldP spid="12" grpId="0" animBg="1"/>
      <p:bldP spid="12" grpId="1" animBg="1"/>
      <p:bldP spid="13" grpId="0" animBg="1"/>
      <p:bldP spid="13" grpId="1" animBg="1"/>
      <p:bldP spid="14" grpId="0" animBg="1"/>
      <p:bldP spid="14" grpId="1" animBg="1"/>
      <p:bldP spid="15" grpId="0" animBg="1"/>
      <p:bldP spid="15"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pattFill prst="ltUpDiag">
          <a:fgClr>
            <a:schemeClr val="accent3">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3590632819"/>
              </p:ext>
            </p:extLst>
          </p:nvPr>
        </p:nvGraphicFramePr>
        <p:xfrm>
          <a:off x="251520" y="836712"/>
          <a:ext cx="8640960" cy="4217280"/>
        </p:xfrm>
        <a:graphic>
          <a:graphicData uri="http://schemas.openxmlformats.org/drawingml/2006/table">
            <a:tbl>
              <a:tblPr firstRow="1" bandRow="1">
                <a:tableStyleId>{F5AB1C69-6EDB-4FF4-983F-18BD219EF322}</a:tableStyleId>
              </a:tblPr>
              <a:tblGrid>
                <a:gridCol w="2736304"/>
                <a:gridCol w="3600400"/>
                <a:gridCol w="2304256"/>
              </a:tblGrid>
              <a:tr h="252000">
                <a:tc>
                  <a:txBody>
                    <a:bodyPr/>
                    <a:lstStyle/>
                    <a:p>
                      <a:pPr algn="ctr"/>
                      <a:r>
                        <a:rPr lang="ru-RU" sz="1600" b="1" kern="1200" dirty="0" smtClean="0">
                          <a:solidFill>
                            <a:schemeClr val="tx1"/>
                          </a:solidFill>
                          <a:effectLst/>
                        </a:rPr>
                        <a:t>Мф. 19, 23-25</a:t>
                      </a:r>
                      <a:endParaRPr lang="ru-RU" sz="1600" b="1" dirty="0">
                        <a:solidFill>
                          <a:schemeClr val="tx1"/>
                        </a:solidFill>
                      </a:endParaRPr>
                    </a:p>
                  </a:txBody>
                  <a:tcPr marL="18000" marR="18000" marT="18000" marB="18000"/>
                </a:tc>
                <a:tc>
                  <a:txBody>
                    <a:bodyPr/>
                    <a:lstStyle/>
                    <a:p>
                      <a:pPr algn="ctr"/>
                      <a:r>
                        <a:rPr lang="ru-RU" sz="1600" b="1" kern="1200" dirty="0" err="1" smtClean="0">
                          <a:solidFill>
                            <a:schemeClr val="tx1"/>
                          </a:solidFill>
                          <a:effectLst/>
                        </a:rPr>
                        <a:t>Мк</a:t>
                      </a:r>
                      <a:r>
                        <a:rPr lang="ru-RU" sz="1600" b="1" kern="1200" dirty="0" smtClean="0">
                          <a:solidFill>
                            <a:schemeClr val="tx1"/>
                          </a:solidFill>
                          <a:effectLst/>
                        </a:rPr>
                        <a:t>. 10, 23-27</a:t>
                      </a:r>
                      <a:endParaRPr lang="ru-RU" sz="1600" b="1" dirty="0">
                        <a:solidFill>
                          <a:schemeClr val="tx1"/>
                        </a:solidFill>
                      </a:endParaRPr>
                    </a:p>
                  </a:txBody>
                  <a:tcPr marL="18000" marR="18000" marT="18000" marB="1800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kern="1200" dirty="0" err="1" smtClean="0">
                          <a:solidFill>
                            <a:schemeClr val="tx1"/>
                          </a:solidFill>
                          <a:effectLst/>
                        </a:rPr>
                        <a:t>Лк</a:t>
                      </a:r>
                      <a:r>
                        <a:rPr lang="ru-RU" sz="1600" b="1" kern="1200" dirty="0" smtClean="0">
                          <a:solidFill>
                            <a:schemeClr val="tx1"/>
                          </a:solidFill>
                          <a:effectLst/>
                        </a:rPr>
                        <a:t>. 18, 24-27</a:t>
                      </a:r>
                      <a:endParaRPr lang="ru-RU" sz="1600" b="1" dirty="0">
                        <a:solidFill>
                          <a:schemeClr val="tx1"/>
                        </a:solidFill>
                      </a:endParaRPr>
                    </a:p>
                  </a:txBody>
                  <a:tcPr marL="18000" marR="18000" marT="18000" marB="18000"/>
                </a:tc>
              </a:tr>
              <a:tr h="370840">
                <a:tc>
                  <a:txBody>
                    <a:bodyPr/>
                    <a:lstStyle/>
                    <a:p>
                      <a:r>
                        <a:rPr lang="ru-RU" sz="1600" b="1" dirty="0" smtClean="0">
                          <a:solidFill>
                            <a:schemeClr val="tx1"/>
                          </a:solidFill>
                        </a:rPr>
                        <a:t>23. Иисус же сказал ученикам Своим: истинно говорю вам, что трудно </a:t>
                      </a:r>
                      <a:r>
                        <a:rPr lang="ru-RU" sz="1600" b="1" dirty="0" smtClean="0">
                          <a:solidFill>
                            <a:srgbClr val="00B050"/>
                          </a:solidFill>
                        </a:rPr>
                        <a:t>богатому</a:t>
                      </a:r>
                      <a:r>
                        <a:rPr lang="ru-RU" sz="1600" b="1" dirty="0" smtClean="0">
                          <a:solidFill>
                            <a:schemeClr val="tx1"/>
                          </a:solidFill>
                        </a:rPr>
                        <a:t> войти в Царство Небесное; </a:t>
                      </a:r>
                    </a:p>
                    <a:p>
                      <a:r>
                        <a:rPr lang="ru-RU" sz="1600" b="1" dirty="0" smtClean="0">
                          <a:solidFill>
                            <a:schemeClr val="tx1"/>
                          </a:solidFill>
                        </a:rPr>
                        <a:t>24. и еще говорю вам: удобнее верблюду пройти сквозь игольные уши, нежели богатому войти в Царство Божие. </a:t>
                      </a:r>
                    </a:p>
                    <a:p>
                      <a:r>
                        <a:rPr lang="ru-RU" sz="1600" b="1" dirty="0" smtClean="0">
                          <a:solidFill>
                            <a:schemeClr val="tx1"/>
                          </a:solidFill>
                        </a:rPr>
                        <a:t>25. Услышав это, ученики Его весьма изумились и сказали: так кто же может спастись? </a:t>
                      </a:r>
                    </a:p>
                    <a:p>
                      <a:pPr marL="0" marR="0" indent="0" algn="l" defTabSz="914400" rtl="0" eaLnBrk="1" fontAlgn="auto" latinLnBrk="0" hangingPunct="1">
                        <a:lnSpc>
                          <a:spcPct val="100000"/>
                        </a:lnSpc>
                        <a:spcBef>
                          <a:spcPts val="0"/>
                        </a:spcBef>
                        <a:spcAft>
                          <a:spcPts val="0"/>
                        </a:spcAft>
                        <a:buClrTx/>
                        <a:buSzTx/>
                        <a:buFontTx/>
                        <a:buNone/>
                        <a:tabLst/>
                        <a:defRPr/>
                      </a:pPr>
                      <a:r>
                        <a:rPr lang="ru-RU" sz="1600" b="1" dirty="0" smtClean="0">
                          <a:solidFill>
                            <a:schemeClr val="tx1"/>
                          </a:solidFill>
                        </a:rPr>
                        <a:t>26. А Иисус, воззрев, сказал им: человекам это невозможно, Богу же все возможно. </a:t>
                      </a:r>
                    </a:p>
                  </a:txBody>
                  <a:tcPr marL="18000" marR="18000" marT="18000" marB="18000"/>
                </a:tc>
                <a:tc>
                  <a:txBody>
                    <a:bodyPr/>
                    <a:lstStyle/>
                    <a:p>
                      <a:r>
                        <a:rPr lang="ru-RU" sz="1600" b="1" dirty="0" smtClean="0">
                          <a:solidFill>
                            <a:schemeClr val="tx1"/>
                          </a:solidFill>
                        </a:rPr>
                        <a:t>23. И, посмотрев вокруг, Иисус говорит ученикам Своим: как трудно имеющим богатство войти в Царствие Божие! </a:t>
                      </a:r>
                    </a:p>
                    <a:p>
                      <a:r>
                        <a:rPr lang="ru-RU" sz="1600" b="1" dirty="0" smtClean="0">
                          <a:solidFill>
                            <a:schemeClr val="tx1"/>
                          </a:solidFill>
                        </a:rPr>
                        <a:t>24. Ученики ужаснулись от слов Его. Но Иисус опять говорит им в ответ: дети! как трудно </a:t>
                      </a:r>
                      <a:r>
                        <a:rPr lang="ru-RU" sz="1600" b="1" dirty="0" smtClean="0">
                          <a:solidFill>
                            <a:srgbClr val="00B050"/>
                          </a:solidFill>
                        </a:rPr>
                        <a:t>надеющимся на богатство </a:t>
                      </a:r>
                      <a:r>
                        <a:rPr lang="ru-RU" sz="1600" b="1" dirty="0" smtClean="0">
                          <a:solidFill>
                            <a:schemeClr val="tx1"/>
                          </a:solidFill>
                        </a:rPr>
                        <a:t>войти в Царствие Божие! </a:t>
                      </a:r>
                    </a:p>
                    <a:p>
                      <a:r>
                        <a:rPr lang="ru-RU" sz="1600" b="1" dirty="0" smtClean="0">
                          <a:solidFill>
                            <a:schemeClr val="tx1"/>
                          </a:solidFill>
                        </a:rPr>
                        <a:t>25. Удобнее верблюду пройти сквозь игольные уши, нежели богатому войти в Царствие Божие. </a:t>
                      </a:r>
                    </a:p>
                    <a:p>
                      <a:r>
                        <a:rPr lang="ru-RU" sz="1600" b="1" dirty="0" smtClean="0">
                          <a:solidFill>
                            <a:schemeClr val="tx1"/>
                          </a:solidFill>
                        </a:rPr>
                        <a:t>26. Они же чрезвычайно изумлялись и говорили между собою: кто же может спастись? </a:t>
                      </a:r>
                    </a:p>
                    <a:p>
                      <a:r>
                        <a:rPr lang="ru-RU" sz="1600" b="1" dirty="0" smtClean="0">
                          <a:solidFill>
                            <a:schemeClr val="tx1"/>
                          </a:solidFill>
                        </a:rPr>
                        <a:t>27. Иисус, воззрев на них, говорит: </a:t>
                      </a:r>
                      <a:r>
                        <a:rPr lang="ru-RU" sz="1600" b="1" dirty="0" smtClean="0">
                          <a:solidFill>
                            <a:srgbClr val="00B050"/>
                          </a:solidFill>
                        </a:rPr>
                        <a:t>человекам это невозможно, но не Богу, ибо все возможно Богу. </a:t>
                      </a:r>
                    </a:p>
                  </a:txBody>
                  <a:tcPr marL="18000" marR="18000" marT="18000" marB="18000"/>
                </a:tc>
                <a:tc>
                  <a:txBody>
                    <a:bodyPr/>
                    <a:lstStyle/>
                    <a:p>
                      <a:r>
                        <a:rPr lang="ru-RU" sz="1600" b="1" dirty="0" smtClean="0">
                          <a:solidFill>
                            <a:schemeClr val="tx1"/>
                          </a:solidFill>
                        </a:rPr>
                        <a:t>24. Иисус, видя, что он опечалился, сказал: как трудно </a:t>
                      </a:r>
                      <a:r>
                        <a:rPr lang="ru-RU" sz="1600" b="1" dirty="0" smtClean="0">
                          <a:solidFill>
                            <a:srgbClr val="00B050"/>
                          </a:solidFill>
                        </a:rPr>
                        <a:t>имеющим богатство </a:t>
                      </a:r>
                      <a:r>
                        <a:rPr lang="ru-RU" sz="1600" b="1" dirty="0" smtClean="0">
                          <a:solidFill>
                            <a:schemeClr val="tx1"/>
                          </a:solidFill>
                        </a:rPr>
                        <a:t>войти в Царствие Божие! </a:t>
                      </a:r>
                    </a:p>
                    <a:p>
                      <a:r>
                        <a:rPr lang="ru-RU" sz="1600" b="1" dirty="0" smtClean="0">
                          <a:solidFill>
                            <a:schemeClr val="tx1"/>
                          </a:solidFill>
                        </a:rPr>
                        <a:t>25. ибо удобнее верблюду пройти сквозь игольные уши, нежели богатому войти в Царствие Божие. </a:t>
                      </a:r>
                    </a:p>
                    <a:p>
                      <a:r>
                        <a:rPr lang="ru-RU" sz="1600" b="1" dirty="0" smtClean="0">
                          <a:solidFill>
                            <a:schemeClr val="tx1"/>
                          </a:solidFill>
                        </a:rPr>
                        <a:t>26. Слышавшие сие сказали: кто же может спастись? </a:t>
                      </a:r>
                    </a:p>
                    <a:p>
                      <a:r>
                        <a:rPr lang="ru-RU" sz="1600" b="1" dirty="0" smtClean="0">
                          <a:solidFill>
                            <a:schemeClr val="tx1"/>
                          </a:solidFill>
                        </a:rPr>
                        <a:t>27. Но Он сказал: </a:t>
                      </a:r>
                      <a:r>
                        <a:rPr lang="ru-RU" sz="1600" b="1" dirty="0" smtClean="0">
                          <a:solidFill>
                            <a:srgbClr val="00B050"/>
                          </a:solidFill>
                        </a:rPr>
                        <a:t>невозможное человекам возможно Богу. </a:t>
                      </a:r>
                      <a:endParaRPr lang="ru-RU" sz="1600" b="1" dirty="0">
                        <a:solidFill>
                          <a:srgbClr val="00B050"/>
                        </a:solidFill>
                      </a:endParaRPr>
                    </a:p>
                  </a:txBody>
                  <a:tcPr marL="18000" marR="18000" marT="18000" marB="18000"/>
                </a:tc>
              </a:tr>
            </a:tbl>
          </a:graphicData>
        </a:graphic>
      </p:graphicFrame>
      <p:sp>
        <p:nvSpPr>
          <p:cNvPr id="7" name="Скругленный прямоугольник 6"/>
          <p:cNvSpPr/>
          <p:nvPr/>
        </p:nvSpPr>
        <p:spPr>
          <a:xfrm>
            <a:off x="251520" y="2420888"/>
            <a:ext cx="8640960" cy="2016224"/>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 </a:t>
            </a:r>
            <a:r>
              <a:rPr lang="ru-RU" sz="1600" b="1" i="1" dirty="0">
                <a:solidFill>
                  <a:schemeClr val="tx1"/>
                </a:solidFill>
              </a:rPr>
              <a:t>«Христос этими словами не богатство порицает, но тех, которые пристрастились к нему. Но если трудно войти в царствие небесное богатому, то что сказать о </a:t>
            </a:r>
            <a:r>
              <a:rPr lang="ru-RU" sz="1600" b="1" i="1" dirty="0" err="1">
                <a:solidFill>
                  <a:schemeClr val="tx1"/>
                </a:solidFill>
              </a:rPr>
              <a:t>любостяжателе</a:t>
            </a:r>
            <a:r>
              <a:rPr lang="ru-RU" sz="1600" b="1" i="1" dirty="0">
                <a:solidFill>
                  <a:schemeClr val="tx1"/>
                </a:solidFill>
              </a:rPr>
              <a:t>? Если не давать от своего имения другому есть уже препятствие на пути к царствию, то представь, какой собирает огонь тот, кто захватывает чужое! Но для чего же Христос сказал ученикам Своим, что трудно богачу войти в царствие небесное, когда они были бедны и даже ничего не имели? Для того, чтобы научить их не стыдиться бедности и как бы оправдаться пред ними в том, почему Он прежде советовал им ничего не </a:t>
            </a:r>
            <a:r>
              <a:rPr lang="ru-RU" sz="1600" b="1" i="1" dirty="0" smtClean="0">
                <a:solidFill>
                  <a:schemeClr val="tx1"/>
                </a:solidFill>
              </a:rPr>
              <a:t>иметь».</a:t>
            </a:r>
            <a:endParaRPr lang="ru-RU" sz="1600" b="1" i="1" dirty="0">
              <a:solidFill>
                <a:schemeClr val="tx1"/>
              </a:solidFill>
            </a:endParaRPr>
          </a:p>
        </p:txBody>
      </p:sp>
      <p:sp>
        <p:nvSpPr>
          <p:cNvPr id="10" name="Скругленный прямоугольник 9"/>
          <p:cNvSpPr/>
          <p:nvPr/>
        </p:nvSpPr>
        <p:spPr>
          <a:xfrm>
            <a:off x="251520" y="1556792"/>
            <a:ext cx="8640960" cy="1260140"/>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 </a:t>
            </a:r>
            <a:r>
              <a:rPr lang="ru-RU" sz="1600" b="1" i="1" dirty="0" smtClean="0">
                <a:solidFill>
                  <a:schemeClr val="tx1"/>
                </a:solidFill>
              </a:rPr>
              <a:t>«</a:t>
            </a:r>
            <a:r>
              <a:rPr lang="ru-RU" sz="1600" b="1" i="1" dirty="0">
                <a:solidFill>
                  <a:schemeClr val="tx1"/>
                </a:solidFill>
              </a:rPr>
              <a:t>Удобнее, говорит, есть </a:t>
            </a:r>
            <a:r>
              <a:rPr lang="ru-RU" sz="1600" b="1" i="1" dirty="0" err="1">
                <a:solidFill>
                  <a:schemeClr val="tx1"/>
                </a:solidFill>
              </a:rPr>
              <a:t>велбуду</a:t>
            </a:r>
            <a:r>
              <a:rPr lang="ru-RU" sz="1600" b="1" i="1" dirty="0">
                <a:solidFill>
                  <a:schemeClr val="tx1"/>
                </a:solidFill>
              </a:rPr>
              <a:t> </a:t>
            </a:r>
            <a:r>
              <a:rPr lang="ru-RU" sz="1600" b="1" i="1" dirty="0" err="1">
                <a:solidFill>
                  <a:schemeClr val="tx1"/>
                </a:solidFill>
              </a:rPr>
              <a:t>сквозе</a:t>
            </a:r>
            <a:r>
              <a:rPr lang="ru-RU" sz="1600" b="1" i="1" dirty="0">
                <a:solidFill>
                  <a:schemeClr val="tx1"/>
                </a:solidFill>
              </a:rPr>
              <a:t> </a:t>
            </a:r>
            <a:r>
              <a:rPr lang="ru-RU" sz="1600" b="1" i="1" dirty="0" err="1">
                <a:solidFill>
                  <a:schemeClr val="tx1"/>
                </a:solidFill>
              </a:rPr>
              <a:t>иглины</a:t>
            </a:r>
            <a:r>
              <a:rPr lang="ru-RU" sz="1600" b="1" i="1" dirty="0">
                <a:solidFill>
                  <a:schemeClr val="tx1"/>
                </a:solidFill>
              </a:rPr>
              <a:t> уши </a:t>
            </a:r>
            <a:r>
              <a:rPr lang="ru-RU" sz="1600" b="1" i="1" dirty="0" err="1">
                <a:solidFill>
                  <a:schemeClr val="tx1"/>
                </a:solidFill>
              </a:rPr>
              <a:t>проити</a:t>
            </a:r>
            <a:r>
              <a:rPr lang="ru-RU" sz="1600" b="1" i="1" dirty="0">
                <a:solidFill>
                  <a:schemeClr val="tx1"/>
                </a:solidFill>
              </a:rPr>
              <a:t>, </a:t>
            </a:r>
            <a:r>
              <a:rPr lang="ru-RU" sz="1600" b="1" i="1" dirty="0" err="1">
                <a:solidFill>
                  <a:schemeClr val="tx1"/>
                </a:solidFill>
              </a:rPr>
              <a:t>неже</a:t>
            </a:r>
            <a:r>
              <a:rPr lang="ru-RU" sz="1600" b="1" i="1" dirty="0">
                <a:solidFill>
                  <a:schemeClr val="tx1"/>
                </a:solidFill>
              </a:rPr>
              <a:t> </a:t>
            </a:r>
            <a:r>
              <a:rPr lang="ru-RU" sz="1600" b="1" i="1" dirty="0" err="1">
                <a:solidFill>
                  <a:schemeClr val="tx1"/>
                </a:solidFill>
              </a:rPr>
              <a:t>богату</a:t>
            </a:r>
            <a:r>
              <a:rPr lang="ru-RU" sz="1600" b="1" i="1" dirty="0">
                <a:solidFill>
                  <a:schemeClr val="tx1"/>
                </a:solidFill>
              </a:rPr>
              <a:t> в царствие Божие. А отсюда видно, что немалая и награда ожидает тех, кто при богатстве умеет жить благоразумно. Потому Христос называет такой образ жизни делом Божиим, чтобы показать, что много нужно благодати тому, кто хочет так </a:t>
            </a:r>
            <a:r>
              <a:rPr lang="ru-RU" sz="1600" b="1" i="1" dirty="0" smtClean="0">
                <a:solidFill>
                  <a:schemeClr val="tx1"/>
                </a:solidFill>
              </a:rPr>
              <a:t>жить».</a:t>
            </a:r>
            <a:endParaRPr lang="ru-RU" sz="1600" b="1" i="1" dirty="0">
              <a:solidFill>
                <a:schemeClr val="tx1"/>
              </a:solidFill>
            </a:endParaRPr>
          </a:p>
        </p:txBody>
      </p:sp>
      <p:sp>
        <p:nvSpPr>
          <p:cNvPr id="9" name="Скругленный прямоугольник 8"/>
          <p:cNvSpPr/>
          <p:nvPr/>
        </p:nvSpPr>
        <p:spPr>
          <a:xfrm>
            <a:off x="251520" y="3573016"/>
            <a:ext cx="8640960" cy="864096"/>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Блж</a:t>
            </a:r>
            <a:r>
              <a:rPr lang="ru-RU" sz="1600" b="1" i="1" dirty="0" smtClean="0">
                <a:solidFill>
                  <a:schemeClr val="tx1"/>
                </a:solidFill>
              </a:rPr>
              <a:t>. </a:t>
            </a:r>
            <a:r>
              <a:rPr lang="ru-RU" sz="1600" b="1" i="1" dirty="0">
                <a:solidFill>
                  <a:schemeClr val="tx1"/>
                </a:solidFill>
              </a:rPr>
              <a:t>Иероним: «Он не сказал: «Невозможно, чтобы богатый вошел в Царство Небесное», а сказал: «Трудно». Где указывается трудность, там не представляется невозможность, а только заявляется о </a:t>
            </a:r>
            <a:r>
              <a:rPr lang="ru-RU" sz="1600" b="1" i="1" dirty="0" smtClean="0">
                <a:solidFill>
                  <a:schemeClr val="tx1"/>
                </a:solidFill>
              </a:rPr>
              <a:t>трудности».</a:t>
            </a:r>
            <a:endParaRPr lang="ru-RU" sz="1600" b="1" i="1" dirty="0">
              <a:solidFill>
                <a:schemeClr val="tx1"/>
              </a:solidFill>
            </a:endParaRPr>
          </a:p>
        </p:txBody>
      </p:sp>
      <p:sp>
        <p:nvSpPr>
          <p:cNvPr id="8" name="Скругленный прямоугольник 7"/>
          <p:cNvSpPr/>
          <p:nvPr/>
        </p:nvSpPr>
        <p:spPr>
          <a:xfrm>
            <a:off x="251520" y="3573016"/>
            <a:ext cx="8640960" cy="1512168"/>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Удобнее верблюду пройти сквозь игольные уши, нежели богатому войти в Царствие Божие» – это народное </a:t>
            </a:r>
            <a:r>
              <a:rPr lang="ru-RU" sz="1600" b="1" i="1" dirty="0" err="1">
                <a:solidFill>
                  <a:schemeClr val="tx1"/>
                </a:solidFill>
              </a:rPr>
              <a:t>присловие</a:t>
            </a:r>
            <a:r>
              <a:rPr lang="ru-RU" sz="1600" b="1" i="1" dirty="0">
                <a:solidFill>
                  <a:schemeClr val="tx1"/>
                </a:solidFill>
              </a:rPr>
              <a:t>, доселе употребительное на Востоке, означающее, что дело невозможно или чрезвычайно трудно исполнимо. Некоторые под «верблюдом» понимают тут корабельный канат, делавшийся из верблюжьей шерсти. Другие полагают, что под «игольными ушами» здесь надо понимать очень низкие и узкие калитки, через которые с трудом пролезает </a:t>
            </a:r>
            <a:r>
              <a:rPr lang="ru-RU" sz="1600" b="1" i="1" dirty="0" smtClean="0">
                <a:solidFill>
                  <a:schemeClr val="tx1"/>
                </a:solidFill>
              </a:rPr>
              <a:t>верблюд».</a:t>
            </a:r>
            <a:endParaRPr lang="ru-RU" sz="1600" b="1" i="1" dirty="0">
              <a:solidFill>
                <a:schemeClr val="tx1"/>
              </a:solidFill>
            </a:endParaRPr>
          </a:p>
        </p:txBody>
      </p:sp>
      <p:sp>
        <p:nvSpPr>
          <p:cNvPr id="4" name="Скругленный прямоугольник 3"/>
          <p:cNvSpPr/>
          <p:nvPr/>
        </p:nvSpPr>
        <p:spPr>
          <a:xfrm>
            <a:off x="2195736" y="260648"/>
            <a:ext cx="4824536" cy="36004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2400" b="1" dirty="0" smtClean="0">
                <a:solidFill>
                  <a:schemeClr val="tx1"/>
                </a:solidFill>
              </a:rPr>
              <a:t>Наставление Христа о богатстве</a:t>
            </a:r>
            <a:endParaRPr lang="ru-RU" sz="2400" b="1" dirty="0">
              <a:solidFill>
                <a:schemeClr val="tx1"/>
              </a:solidFill>
            </a:endParaRPr>
          </a:p>
        </p:txBody>
      </p:sp>
      <p:sp>
        <p:nvSpPr>
          <p:cNvPr id="6" name="Скругленный прямоугольник 5"/>
          <p:cNvSpPr/>
          <p:nvPr/>
        </p:nvSpPr>
        <p:spPr>
          <a:xfrm>
            <a:off x="251520" y="5085184"/>
            <a:ext cx="8712968" cy="1512168"/>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500" b="1" dirty="0" err="1" smtClean="0">
                <a:solidFill>
                  <a:schemeClr val="tx1"/>
                </a:solidFill>
              </a:rPr>
              <a:t>Глатков</a:t>
            </a:r>
            <a:r>
              <a:rPr lang="ru-RU" sz="1500" b="1" dirty="0" smtClean="0">
                <a:solidFill>
                  <a:schemeClr val="tx1"/>
                </a:solidFill>
              </a:rPr>
              <a:t>: </a:t>
            </a:r>
            <a:r>
              <a:rPr lang="ru-RU" sz="1500" b="1" i="1" dirty="0" smtClean="0">
                <a:solidFill>
                  <a:schemeClr val="tx1"/>
                </a:solidFill>
              </a:rPr>
              <a:t>«</a:t>
            </a:r>
            <a:r>
              <a:rPr lang="ru-RU" sz="1500" b="1" i="1" dirty="0">
                <a:solidFill>
                  <a:schemeClr val="tx1"/>
                </a:solidFill>
              </a:rPr>
              <a:t>Богатство, честно приобретенное, как дар Божий, не может быть само по себе злом, от которого необходимо во что бы то ни стало отделаться. Зло заключается не в богатстве, а в пристрастии к нему, в любостяжании, порабощающем человека и отвращающем его от Бога; но так как страсть эта сильна, и люди, давшие ей волю, не в силах бывают потом справиться с ней, то, говоря вообще, богатому трудно войти в Царство Божие, а самонадеянному богачу так же невозможно, как </a:t>
            </a:r>
            <a:r>
              <a:rPr lang="ru-RU" sz="1500" b="1" i="1" dirty="0" smtClean="0">
                <a:solidFill>
                  <a:schemeClr val="tx1"/>
                </a:solidFill>
              </a:rPr>
              <a:t>верблюду </a:t>
            </a:r>
            <a:r>
              <a:rPr lang="ru-RU" sz="1500" b="1" i="1" dirty="0">
                <a:solidFill>
                  <a:schemeClr val="tx1"/>
                </a:solidFill>
              </a:rPr>
              <a:t>пройти сквозь игольные </a:t>
            </a:r>
            <a:r>
              <a:rPr lang="ru-RU" sz="1500" b="1" i="1" dirty="0" smtClean="0">
                <a:solidFill>
                  <a:schemeClr val="tx1"/>
                </a:solidFill>
              </a:rPr>
              <a:t>уши».</a:t>
            </a:r>
            <a:endParaRPr lang="ru-RU" sz="1500" b="1" i="1" dirty="0">
              <a:solidFill>
                <a:schemeClr val="tx1"/>
              </a:solidFill>
            </a:endParaRPr>
          </a:p>
        </p:txBody>
      </p:sp>
      <p:sp>
        <p:nvSpPr>
          <p:cNvPr id="11" name="Скругленный прямоугольник 10"/>
          <p:cNvSpPr/>
          <p:nvPr/>
        </p:nvSpPr>
        <p:spPr>
          <a:xfrm>
            <a:off x="251520" y="5085184"/>
            <a:ext cx="8712968" cy="1368152"/>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err="1" smtClean="0">
                <a:solidFill>
                  <a:schemeClr val="tx1"/>
                </a:solidFill>
              </a:rPr>
              <a:t>Глатков</a:t>
            </a:r>
            <a:r>
              <a:rPr lang="ru-RU" sz="1600" b="1" i="1" dirty="0" smtClean="0">
                <a:solidFill>
                  <a:schemeClr val="tx1"/>
                </a:solidFill>
              </a:rPr>
              <a:t>: «</a:t>
            </a:r>
            <a:r>
              <a:rPr lang="ru-RU" sz="1600" b="1" i="1" dirty="0">
                <a:solidFill>
                  <a:schemeClr val="tx1"/>
                </a:solidFill>
              </a:rPr>
              <a:t>Какое-нибудь посланное Богом испытание, какое-нибудь семейное несчастье или иное горе заставляют иногда таких самонадеянных богачей призадуматься над бессилием их богатства, над бессмысленностью и бесцельностью прожитой ими жизни; и если они, потеряв всякую надежду спастись своим богатством, отвращаются от своего идола и идут к Богу, прося Его помощи, то спасение становится возможным и для </a:t>
            </a:r>
            <a:r>
              <a:rPr lang="ru-RU" sz="1600" b="1" i="1" dirty="0" smtClean="0">
                <a:solidFill>
                  <a:schemeClr val="tx1"/>
                </a:solidFill>
              </a:rPr>
              <a:t>них».</a:t>
            </a:r>
            <a:endParaRPr lang="ru-RU" sz="1600" b="1" i="1" dirty="0">
              <a:solidFill>
                <a:schemeClr val="tx1"/>
              </a:solidFill>
            </a:endParaRPr>
          </a:p>
        </p:txBody>
      </p:sp>
    </p:spTree>
    <p:extLst>
      <p:ext uri="{BB962C8B-B14F-4D97-AF65-F5344CB8AC3E}">
        <p14:creationId xmlns:p14="http://schemas.microsoft.com/office/powerpoint/2010/main" val="4283040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7"/>
                                        </p:tgtEl>
                                      </p:cBhvr>
                                    </p:animEffect>
                                    <p:set>
                                      <p:cBhvr>
                                        <p:cTn id="20" dur="1" fill="hold">
                                          <p:stCondLst>
                                            <p:cond delay="499"/>
                                          </p:stCondLst>
                                        </p:cTn>
                                        <p:tgtEl>
                                          <p:spTgt spid="7"/>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6"/>
                                        </p:tgtEl>
                                      </p:cBhvr>
                                    </p:animEffect>
                                    <p:set>
                                      <p:cBhvr>
                                        <p:cTn id="30" dur="1" fill="hold">
                                          <p:stCondLst>
                                            <p:cond delay="499"/>
                                          </p:stCondLst>
                                        </p:cTn>
                                        <p:tgtEl>
                                          <p:spTgt spid="6"/>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down)">
                                      <p:cBhvr>
                                        <p:cTn id="35" dur="500"/>
                                        <p:tgtEl>
                                          <p:spTgt spid="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9"/>
                                        </p:tgtEl>
                                      </p:cBhvr>
                                    </p:animEffect>
                                    <p:set>
                                      <p:cBhvr>
                                        <p:cTn id="40" dur="1" fill="hold">
                                          <p:stCondLst>
                                            <p:cond delay="499"/>
                                          </p:stCondLst>
                                        </p:cTn>
                                        <p:tgtEl>
                                          <p:spTgt spid="9"/>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wipe(down)">
                                      <p:cBhvr>
                                        <p:cTn id="45" dur="500"/>
                                        <p:tgtEl>
                                          <p:spTgt spid="8"/>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8"/>
                                        </p:tgtEl>
                                      </p:cBhvr>
                                    </p:animEffect>
                                    <p:set>
                                      <p:cBhvr>
                                        <p:cTn id="50" dur="1" fill="hold">
                                          <p:stCondLst>
                                            <p:cond delay="499"/>
                                          </p:stCondLst>
                                        </p:cTn>
                                        <p:tgtEl>
                                          <p:spTgt spid="8"/>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Effect transition="in" filter="wipe(down)">
                                      <p:cBhvr>
                                        <p:cTn id="55" dur="500"/>
                                        <p:tgtEl>
                                          <p:spTgt spid="10"/>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grpId="1" nodeType="clickEffect">
                                  <p:stCondLst>
                                    <p:cond delay="0"/>
                                  </p:stCondLst>
                                  <p:childTnLst>
                                    <p:animEffect transition="out" filter="fade">
                                      <p:cBhvr>
                                        <p:cTn id="59" dur="500"/>
                                        <p:tgtEl>
                                          <p:spTgt spid="10"/>
                                        </p:tgtEl>
                                      </p:cBhvr>
                                    </p:animEffect>
                                    <p:set>
                                      <p:cBhvr>
                                        <p:cTn id="60" dur="1" fill="hold">
                                          <p:stCondLst>
                                            <p:cond delay="499"/>
                                          </p:stCondLst>
                                        </p:cTn>
                                        <p:tgtEl>
                                          <p:spTgt spid="10"/>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grpId="0" nodeType="clickEffect">
                                  <p:stCondLst>
                                    <p:cond delay="0"/>
                                  </p:stCondLst>
                                  <p:childTnLst>
                                    <p:set>
                                      <p:cBhvr>
                                        <p:cTn id="64" dur="1" fill="hold">
                                          <p:stCondLst>
                                            <p:cond delay="0"/>
                                          </p:stCondLst>
                                        </p:cTn>
                                        <p:tgtEl>
                                          <p:spTgt spid="11"/>
                                        </p:tgtEl>
                                        <p:attrNameLst>
                                          <p:attrName>style.visibility</p:attrName>
                                        </p:attrNameLst>
                                      </p:cBhvr>
                                      <p:to>
                                        <p:strVal val="visible"/>
                                      </p:to>
                                    </p:set>
                                    <p:animEffect transition="in" filter="wipe(down)">
                                      <p:cBhvr>
                                        <p:cTn id="65" dur="500"/>
                                        <p:tgtEl>
                                          <p:spTgt spid="11"/>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xit" presetSubtype="0" fill="hold" grpId="1" nodeType="clickEffect">
                                  <p:stCondLst>
                                    <p:cond delay="0"/>
                                  </p:stCondLst>
                                  <p:childTnLst>
                                    <p:animEffect transition="out" filter="fade">
                                      <p:cBhvr>
                                        <p:cTn id="69" dur="500"/>
                                        <p:tgtEl>
                                          <p:spTgt spid="11"/>
                                        </p:tgtEl>
                                      </p:cBhvr>
                                    </p:animEffect>
                                    <p:set>
                                      <p:cBhvr>
                                        <p:cTn id="70"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10" grpId="0" animBg="1"/>
      <p:bldP spid="10" grpId="1" animBg="1"/>
      <p:bldP spid="9" grpId="0" animBg="1"/>
      <p:bldP spid="9" grpId="1" animBg="1"/>
      <p:bldP spid="8" grpId="0" animBg="1"/>
      <p:bldP spid="8" grpId="1" animBg="1"/>
      <p:bldP spid="4" grpId="0" animBg="1"/>
      <p:bldP spid="6" grpId="0" animBg="1"/>
      <p:bldP spid="6" grpId="1" animBg="1"/>
      <p:bldP spid="11" grpId="0" animBg="1"/>
      <p:bldP spid="11"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pattFill prst="ltUpDiag">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1443092494"/>
              </p:ext>
            </p:extLst>
          </p:nvPr>
        </p:nvGraphicFramePr>
        <p:xfrm>
          <a:off x="251520" y="836712"/>
          <a:ext cx="8640960" cy="4760400"/>
        </p:xfrm>
        <a:graphic>
          <a:graphicData uri="http://schemas.openxmlformats.org/drawingml/2006/table">
            <a:tbl>
              <a:tblPr firstRow="1" bandRow="1">
                <a:tableStyleId>{7DF18680-E054-41AD-8BC1-D1AEF772440D}</a:tableStyleId>
              </a:tblPr>
              <a:tblGrid>
                <a:gridCol w="3456384"/>
                <a:gridCol w="3240360"/>
                <a:gridCol w="1944216"/>
              </a:tblGrid>
              <a:tr h="324000">
                <a:tc>
                  <a:txBody>
                    <a:bodyPr/>
                    <a:lstStyle/>
                    <a:p>
                      <a:pPr algn="ctr"/>
                      <a:r>
                        <a:rPr lang="ru-RU" sz="1600" kern="1200" dirty="0" smtClean="0">
                          <a:solidFill>
                            <a:schemeClr val="tx1"/>
                          </a:solidFill>
                          <a:effectLst/>
                        </a:rPr>
                        <a:t>Мф. 19, 27-30</a:t>
                      </a:r>
                      <a:endParaRPr lang="ru-RU" sz="1600" dirty="0">
                        <a:solidFill>
                          <a:schemeClr val="tx1"/>
                        </a:solidFill>
                      </a:endParaRPr>
                    </a:p>
                  </a:txBody>
                  <a:tcPr/>
                </a:tc>
                <a:tc>
                  <a:txBody>
                    <a:bodyPr/>
                    <a:lstStyle/>
                    <a:p>
                      <a:pPr algn="ctr"/>
                      <a:r>
                        <a:rPr lang="ru-RU" sz="1600" kern="1200" dirty="0" err="1" smtClean="0">
                          <a:solidFill>
                            <a:schemeClr val="tx1"/>
                          </a:solidFill>
                          <a:effectLst/>
                        </a:rPr>
                        <a:t>Мк</a:t>
                      </a:r>
                      <a:r>
                        <a:rPr lang="ru-RU" sz="1600" kern="1200" dirty="0" smtClean="0">
                          <a:solidFill>
                            <a:schemeClr val="tx1"/>
                          </a:solidFill>
                          <a:effectLst/>
                        </a:rPr>
                        <a:t>. 10, 28-31</a:t>
                      </a:r>
                      <a:endParaRPr lang="ru-RU" sz="16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kern="1200" dirty="0" err="1" smtClean="0">
                          <a:solidFill>
                            <a:schemeClr val="tx1"/>
                          </a:solidFill>
                          <a:effectLst/>
                        </a:rPr>
                        <a:t>Лк</a:t>
                      </a:r>
                      <a:r>
                        <a:rPr lang="ru-RU" sz="1600" kern="1200" dirty="0" smtClean="0">
                          <a:solidFill>
                            <a:schemeClr val="tx1"/>
                          </a:solidFill>
                          <a:effectLst/>
                        </a:rPr>
                        <a:t>. 18, 28-30</a:t>
                      </a:r>
                      <a:endParaRPr lang="ru-RU" sz="1600" dirty="0">
                        <a:solidFill>
                          <a:schemeClr val="tx1"/>
                        </a:solidFill>
                      </a:endParaRPr>
                    </a:p>
                  </a:txBody>
                  <a:tcPr/>
                </a:tc>
              </a:tr>
              <a:tr h="370840">
                <a:tc>
                  <a:txBody>
                    <a:bodyPr/>
                    <a:lstStyle/>
                    <a:p>
                      <a:r>
                        <a:rPr lang="ru-RU" sz="1600" b="1" dirty="0" smtClean="0">
                          <a:solidFill>
                            <a:schemeClr val="tx1"/>
                          </a:solidFill>
                        </a:rPr>
                        <a:t>27. Тогда Петр, отвечая, сказал Ему: вот, мы оставили все и последовали за Тобою; что же будет нам? </a:t>
                      </a:r>
                    </a:p>
                    <a:p>
                      <a:r>
                        <a:rPr lang="ru-RU" sz="1600" b="1" dirty="0" smtClean="0">
                          <a:solidFill>
                            <a:schemeClr val="tx1"/>
                          </a:solidFill>
                        </a:rPr>
                        <a:t>28. Иисус же сказал им: истинно говорю вам, что вы, последовавшие за Мною, — в пакибытии, когда сядет Сын Человеческий на престоле славы Своей, сядете и вы на двенадцати престолах судить двенадцать колен </a:t>
                      </a:r>
                      <a:r>
                        <a:rPr lang="ru-RU" sz="1600" b="1" dirty="0" err="1" smtClean="0">
                          <a:solidFill>
                            <a:schemeClr val="tx1"/>
                          </a:solidFill>
                        </a:rPr>
                        <a:t>Израилевых</a:t>
                      </a:r>
                      <a:r>
                        <a:rPr lang="ru-RU" sz="1600" b="1" dirty="0" smtClean="0">
                          <a:solidFill>
                            <a:schemeClr val="tx1"/>
                          </a:solidFill>
                        </a:rPr>
                        <a:t>. </a:t>
                      </a:r>
                    </a:p>
                    <a:p>
                      <a:r>
                        <a:rPr lang="ru-RU" sz="1600" b="1" dirty="0" smtClean="0">
                          <a:solidFill>
                            <a:schemeClr val="tx1"/>
                          </a:solidFill>
                        </a:rPr>
                        <a:t>29. И всякий, кто оставит </a:t>
                      </a:r>
                      <a:r>
                        <a:rPr lang="ru-RU" sz="1600" b="1" dirty="0" err="1" smtClean="0">
                          <a:solidFill>
                            <a:schemeClr val="tx1"/>
                          </a:solidFill>
                        </a:rPr>
                        <a:t>домы</a:t>
                      </a:r>
                      <a:r>
                        <a:rPr lang="ru-RU" sz="1600" b="1" dirty="0" smtClean="0">
                          <a:solidFill>
                            <a:schemeClr val="tx1"/>
                          </a:solidFill>
                        </a:rPr>
                        <a:t>, или братьев, или сестер, или отца, или мать, или жену, или детей, или земли, ради имени Моего, получит во сто крат и наследует жизнь вечную. </a:t>
                      </a:r>
                    </a:p>
                    <a:p>
                      <a:r>
                        <a:rPr lang="ru-RU" sz="1600" b="1" dirty="0" smtClean="0">
                          <a:solidFill>
                            <a:schemeClr val="tx1"/>
                          </a:solidFill>
                        </a:rPr>
                        <a:t>30. Многие же будут первые последними, и последние первыми.</a:t>
                      </a:r>
                    </a:p>
                  </a:txBody>
                  <a:tcPr marL="18000" marR="18000" marT="18000" marB="18000"/>
                </a:tc>
                <a:tc>
                  <a:txBody>
                    <a:bodyPr/>
                    <a:lstStyle/>
                    <a:p>
                      <a:r>
                        <a:rPr lang="ru-RU" sz="1600" b="1" dirty="0" smtClean="0">
                          <a:solidFill>
                            <a:schemeClr val="tx1"/>
                          </a:solidFill>
                        </a:rPr>
                        <a:t>28. И начал Петр говорить Ему: вот, мы оставили все и последовали за Тобою. </a:t>
                      </a:r>
                    </a:p>
                    <a:p>
                      <a:r>
                        <a:rPr lang="ru-RU" sz="1600" b="1" dirty="0" smtClean="0">
                          <a:solidFill>
                            <a:schemeClr val="tx1"/>
                          </a:solidFill>
                        </a:rPr>
                        <a:t>29. Иисус сказал в ответ: истинно говорю вам: нет никого, кто оставил бы дом, или братьев, или сестер, или отца, или мать, или жену, или детей, или земли, ради Меня и Евангелия, </a:t>
                      </a:r>
                    </a:p>
                    <a:p>
                      <a:r>
                        <a:rPr lang="ru-RU" sz="1600" b="1" dirty="0" smtClean="0">
                          <a:solidFill>
                            <a:schemeClr val="tx1"/>
                          </a:solidFill>
                        </a:rPr>
                        <a:t>30. и не получил бы ныне, во время сие, среди гонений, во сто крат более домов, и братьев и сестер, и отцов, и матерей, и детей, и земель, а в веке грядущем жизни вечной. </a:t>
                      </a:r>
                    </a:p>
                    <a:p>
                      <a:r>
                        <a:rPr lang="ru-RU" sz="1600" b="1" dirty="0" smtClean="0">
                          <a:solidFill>
                            <a:schemeClr val="tx1"/>
                          </a:solidFill>
                        </a:rPr>
                        <a:t>31. Многие же будут первые последними, и последние первыми. </a:t>
                      </a:r>
                    </a:p>
                  </a:txBody>
                  <a:tcPr marL="18000" marR="18000" marT="18000" marB="18000"/>
                </a:tc>
                <a:tc>
                  <a:txBody>
                    <a:bodyPr/>
                    <a:lstStyle/>
                    <a:p>
                      <a:r>
                        <a:rPr lang="ru-RU" sz="1600" b="1" dirty="0" smtClean="0">
                          <a:solidFill>
                            <a:schemeClr val="tx1"/>
                          </a:solidFill>
                        </a:rPr>
                        <a:t>28. Петр же сказал: вот, мы оставили все и последовали за Тобою. </a:t>
                      </a:r>
                    </a:p>
                    <a:p>
                      <a:r>
                        <a:rPr lang="ru-RU" sz="1600" b="1" dirty="0" smtClean="0">
                          <a:solidFill>
                            <a:schemeClr val="tx1"/>
                          </a:solidFill>
                        </a:rPr>
                        <a:t>29. Он сказал им: истинно говорю вам: нет никого, кто оставил бы дом, или родителей, или братьев, или сестер, или жену, или детей для Царствия Божия, </a:t>
                      </a:r>
                    </a:p>
                    <a:p>
                      <a:r>
                        <a:rPr lang="ru-RU" sz="1600" b="1" dirty="0" smtClean="0">
                          <a:solidFill>
                            <a:schemeClr val="tx1"/>
                          </a:solidFill>
                        </a:rPr>
                        <a:t>30. и не получил бы гораздо более в сие время, и в век будущий жизни вечной. </a:t>
                      </a:r>
                      <a:endParaRPr lang="ru-RU" sz="1600" b="1" dirty="0">
                        <a:solidFill>
                          <a:schemeClr val="tx1"/>
                        </a:solidFill>
                      </a:endParaRPr>
                    </a:p>
                  </a:txBody>
                  <a:tcPr marL="18000" marR="18000" marT="18000" marB="18000"/>
                </a:tc>
              </a:tr>
            </a:tbl>
          </a:graphicData>
        </a:graphic>
      </p:graphicFrame>
      <p:sp>
        <p:nvSpPr>
          <p:cNvPr id="4" name="Скругленный прямоугольник 3"/>
          <p:cNvSpPr/>
          <p:nvPr/>
        </p:nvSpPr>
        <p:spPr>
          <a:xfrm>
            <a:off x="2267744" y="260648"/>
            <a:ext cx="4608512" cy="36004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ru-RU" sz="2400" b="1" dirty="0">
                <a:solidFill>
                  <a:schemeClr val="tx1"/>
                </a:solidFill>
              </a:rPr>
              <a:t>Вопрос апостола Петра</a:t>
            </a:r>
          </a:p>
        </p:txBody>
      </p:sp>
      <p:sp>
        <p:nvSpPr>
          <p:cNvPr id="2" name="Скругленный прямоугольник 1"/>
          <p:cNvSpPr/>
          <p:nvPr/>
        </p:nvSpPr>
        <p:spPr>
          <a:xfrm>
            <a:off x="323528" y="5301208"/>
            <a:ext cx="8568952" cy="1440160"/>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Глатков</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Иисус сказал юноше: «Если хочешь быть совершенным, продай имение свое и раздай нищим»; а Апостолы были так бедны, что им нечего было продавать для раздачи нищим, потому они и спросили: могут ли они стать совершенными при своей бедности</a:t>
            </a:r>
            <a:r>
              <a:rPr lang="ru-RU" sz="1600" b="1" i="1" dirty="0" smtClean="0">
                <a:solidFill>
                  <a:schemeClr val="tx1"/>
                </a:solidFill>
              </a:rPr>
              <a:t>?». </a:t>
            </a:r>
            <a:r>
              <a:rPr lang="ru-RU" sz="1600" b="1" dirty="0">
                <a:solidFill>
                  <a:schemeClr val="tx1"/>
                </a:solidFill>
              </a:rPr>
              <a:t>Они имели – сети, уды, лодки да бедные жилища, но это немногое было их все, что они действительно оставили ради </a:t>
            </a:r>
            <a:r>
              <a:rPr lang="ru-RU" sz="1600" b="1" dirty="0" err="1">
                <a:solidFill>
                  <a:schemeClr val="tx1"/>
                </a:solidFill>
              </a:rPr>
              <a:t>последования</a:t>
            </a:r>
            <a:r>
              <a:rPr lang="ru-RU" sz="1600" b="1" dirty="0">
                <a:solidFill>
                  <a:schemeClr val="tx1"/>
                </a:solidFill>
              </a:rPr>
              <a:t> за Христом, и этим явили подлинное самоотвержение.</a:t>
            </a:r>
            <a:endParaRPr lang="ru-RU" sz="1600" b="1" i="1" dirty="0">
              <a:solidFill>
                <a:schemeClr val="tx1"/>
              </a:solidFill>
            </a:endParaRPr>
          </a:p>
        </p:txBody>
      </p:sp>
      <p:sp>
        <p:nvSpPr>
          <p:cNvPr id="3" name="Скругленный прямоугольник 2"/>
          <p:cNvSpPr/>
          <p:nvPr/>
        </p:nvSpPr>
        <p:spPr>
          <a:xfrm>
            <a:off x="323528" y="5373216"/>
            <a:ext cx="8568952" cy="1152128"/>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«Хотя Петр, будучи беден, по-видимому, не оставил чего-либо большого, однако знай, что на самом деле и он оставил многое. Мы, люди, бываем крепко привязаны и к немногому. Петр же пренебрег всем приятным в мире, подавил даже и естественную любовь к </a:t>
            </a:r>
            <a:r>
              <a:rPr lang="ru-RU" sz="1600" b="1" i="1" dirty="0" smtClean="0">
                <a:solidFill>
                  <a:schemeClr val="tx1"/>
                </a:solidFill>
              </a:rPr>
              <a:t>родителям».</a:t>
            </a:r>
            <a:endParaRPr lang="ru-RU" sz="1600" b="1" i="1" dirty="0">
              <a:solidFill>
                <a:schemeClr val="tx1"/>
              </a:solidFill>
            </a:endParaRPr>
          </a:p>
        </p:txBody>
      </p:sp>
      <p:sp>
        <p:nvSpPr>
          <p:cNvPr id="6" name="Скругленный прямоугольник 5"/>
          <p:cNvSpPr/>
          <p:nvPr/>
        </p:nvSpPr>
        <p:spPr>
          <a:xfrm>
            <a:off x="323528" y="5229200"/>
            <a:ext cx="8568952" cy="1296144"/>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 </a:t>
            </a:r>
            <a:r>
              <a:rPr lang="ru-RU" sz="1600" b="1" i="1" dirty="0">
                <a:solidFill>
                  <a:schemeClr val="tx1"/>
                </a:solidFill>
              </a:rPr>
              <a:t>«Христос требовал от богатого двух вещей: чтобы он отдал имение свое нищим, и чтобы последовал за Ним. Поэтому и апостол указывает на эти же два действия: на оставление имения и </a:t>
            </a:r>
            <a:r>
              <a:rPr lang="ru-RU" sz="1600" b="1" i="1" dirty="0" err="1">
                <a:solidFill>
                  <a:schemeClr val="tx1"/>
                </a:solidFill>
              </a:rPr>
              <a:t>последование</a:t>
            </a:r>
            <a:r>
              <a:rPr lang="ru-RU" sz="1600" b="1" i="1" dirty="0">
                <a:solidFill>
                  <a:schemeClr val="tx1"/>
                </a:solidFill>
              </a:rPr>
              <a:t> за Иисусом. </a:t>
            </a:r>
            <a:r>
              <a:rPr lang="ru-RU" sz="1600" b="1" i="1" dirty="0" smtClean="0">
                <a:solidFill>
                  <a:schemeClr val="tx1"/>
                </a:solidFill>
              </a:rPr>
              <a:t>Оставление </a:t>
            </a:r>
            <a:r>
              <a:rPr lang="ru-RU" sz="1600" b="1" i="1" dirty="0">
                <a:solidFill>
                  <a:schemeClr val="tx1"/>
                </a:solidFill>
              </a:rPr>
              <a:t>всего было нужно для </a:t>
            </a:r>
            <a:r>
              <a:rPr lang="ru-RU" sz="1600" b="1" i="1" dirty="0" err="1">
                <a:solidFill>
                  <a:schemeClr val="tx1"/>
                </a:solidFill>
              </a:rPr>
              <a:t>последования</a:t>
            </a:r>
            <a:r>
              <a:rPr lang="ru-RU" sz="1600" b="1" i="1" dirty="0">
                <a:solidFill>
                  <a:schemeClr val="tx1"/>
                </a:solidFill>
              </a:rPr>
              <a:t>: </a:t>
            </a:r>
            <a:r>
              <a:rPr lang="ru-RU" sz="1600" b="1" i="1" dirty="0" err="1">
                <a:solidFill>
                  <a:schemeClr val="tx1"/>
                </a:solidFill>
              </a:rPr>
              <a:t>последование</a:t>
            </a:r>
            <a:r>
              <a:rPr lang="ru-RU" sz="1600" b="1" i="1" dirty="0">
                <a:solidFill>
                  <a:schemeClr val="tx1"/>
                </a:solidFill>
              </a:rPr>
              <a:t> чрез оставление сделалось удобнее, и за то, что они оставили все, были исполнены надежды и </a:t>
            </a:r>
            <a:r>
              <a:rPr lang="ru-RU" sz="1600" b="1" i="1" dirty="0" smtClean="0">
                <a:solidFill>
                  <a:schemeClr val="tx1"/>
                </a:solidFill>
              </a:rPr>
              <a:t>радости».</a:t>
            </a:r>
            <a:endParaRPr lang="ru-RU" sz="1600" b="1" i="1" dirty="0">
              <a:solidFill>
                <a:schemeClr val="tx1"/>
              </a:solidFill>
            </a:endParaRPr>
          </a:p>
        </p:txBody>
      </p:sp>
      <p:sp>
        <p:nvSpPr>
          <p:cNvPr id="7" name="Скругленный прямоугольник 6"/>
          <p:cNvSpPr/>
          <p:nvPr/>
        </p:nvSpPr>
        <p:spPr>
          <a:xfrm>
            <a:off x="251520" y="3673378"/>
            <a:ext cx="8640960" cy="2419918"/>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i="1" dirty="0" err="1" smtClean="0">
                <a:solidFill>
                  <a:schemeClr val="tx1"/>
                </a:solidFill>
              </a:rPr>
              <a:t>Глатков</a:t>
            </a:r>
            <a:r>
              <a:rPr lang="ru-RU" sz="1500" b="1" i="1" dirty="0" smtClean="0">
                <a:solidFill>
                  <a:schemeClr val="tx1"/>
                </a:solidFill>
              </a:rPr>
              <a:t>: «</a:t>
            </a:r>
            <a:r>
              <a:rPr lang="ru-RU" sz="1500" b="1" i="1" dirty="0">
                <a:solidFill>
                  <a:schemeClr val="tx1"/>
                </a:solidFill>
              </a:rPr>
              <a:t>Это — награда всем вообще последователям Христа, которые, зная Его учение, уверовали в Него умом и сердцем как в Бога; но Апостолам, которые оставили и пошли за Ним единственно лишь по призыву Его и по указанию некоторым из них Иоанном Крестителем, которые пошли за Ним в то время, когда еще не открылось Его учение и не было еще совершено Им столько чудес; таким людям, взявшимся к тому же пронести учение Христа по всему миру, должна быть иная, высшая награда: они должны разделить славу Христа. Потому-то Иисус и сказал им, что в пакибытии, то есть при воскрешении для нового бытия, новой жизни, всех людей, когда-либо живших, — когда явится Сын Человеческий в Своей божественной славе, то и они, Апостолы, разделят с Ним эту славу, и такое возвышение их над всем родом человеческим осудит двенадцать колен не уверовавших в Него </a:t>
            </a:r>
            <a:r>
              <a:rPr lang="ru-RU" sz="1500" b="1" i="1" dirty="0" smtClean="0">
                <a:solidFill>
                  <a:schemeClr val="tx1"/>
                </a:solidFill>
              </a:rPr>
              <a:t>израильтян».</a:t>
            </a:r>
            <a:endParaRPr lang="ru-RU" sz="1500" b="1" i="1" dirty="0">
              <a:solidFill>
                <a:schemeClr val="tx1"/>
              </a:solidFill>
            </a:endParaRPr>
          </a:p>
        </p:txBody>
      </p:sp>
      <p:sp>
        <p:nvSpPr>
          <p:cNvPr id="8" name="Скругленный прямоугольник 7"/>
          <p:cNvSpPr/>
          <p:nvPr/>
        </p:nvSpPr>
        <p:spPr>
          <a:xfrm>
            <a:off x="251520" y="4869160"/>
            <a:ext cx="8640960" cy="1008112"/>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a:solidFill>
                  <a:schemeClr val="tx1"/>
                </a:solidFill>
              </a:rPr>
              <a:t>Иероним: </a:t>
            </a:r>
            <a:r>
              <a:rPr lang="ru-RU" sz="1600" b="1" i="1" dirty="0" smtClean="0">
                <a:solidFill>
                  <a:schemeClr val="tx1"/>
                </a:solidFill>
              </a:rPr>
              <a:t>«Тот</a:t>
            </a:r>
            <a:r>
              <a:rPr lang="ru-RU" sz="1600" b="1" i="1" dirty="0">
                <a:solidFill>
                  <a:schemeClr val="tx1"/>
                </a:solidFill>
              </a:rPr>
              <a:t>, кто ради веры во Христа и проповеди Евангелия оставит с презрением все склонности и богатства, и удовольствия мира, </a:t>
            </a:r>
            <a:r>
              <a:rPr lang="ru-RU" sz="1600" b="1" i="1" dirty="0" smtClean="0">
                <a:solidFill>
                  <a:schemeClr val="tx1"/>
                </a:solidFill>
              </a:rPr>
              <a:t>тот </a:t>
            </a:r>
            <a:r>
              <a:rPr lang="ru-RU" sz="1600" b="1" i="1" dirty="0">
                <a:solidFill>
                  <a:schemeClr val="tx1"/>
                </a:solidFill>
              </a:rPr>
              <a:t>в сто раз больше получит и будет обладать вечной </a:t>
            </a:r>
            <a:r>
              <a:rPr lang="ru-RU" sz="1600" b="1" i="1" dirty="0" smtClean="0">
                <a:solidFill>
                  <a:schemeClr val="tx1"/>
                </a:solidFill>
              </a:rPr>
              <a:t>жизнью».</a:t>
            </a:r>
            <a:endParaRPr lang="ru-RU" sz="1600" b="1" i="1" dirty="0">
              <a:solidFill>
                <a:schemeClr val="tx1"/>
              </a:solidFill>
            </a:endParaRPr>
          </a:p>
        </p:txBody>
      </p:sp>
      <p:sp>
        <p:nvSpPr>
          <p:cNvPr id="9" name="Скругленный прямоугольник 8"/>
          <p:cNvSpPr/>
          <p:nvPr/>
        </p:nvSpPr>
        <p:spPr>
          <a:xfrm>
            <a:off x="251520" y="1916832"/>
            <a:ext cx="8568952" cy="1728192"/>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Прп</a:t>
            </a:r>
            <a:r>
              <a:rPr lang="ru-RU" sz="1600" b="1" dirty="0" smtClean="0">
                <a:solidFill>
                  <a:schemeClr val="tx1"/>
                </a:solidFill>
              </a:rPr>
              <a:t>. </a:t>
            </a:r>
            <a:r>
              <a:rPr lang="ru-RU" sz="1600" b="1" dirty="0" err="1" smtClean="0">
                <a:solidFill>
                  <a:schemeClr val="tx1"/>
                </a:solidFill>
              </a:rPr>
              <a:t>Иустин</a:t>
            </a:r>
            <a:r>
              <a:rPr lang="ru-RU" sz="1600" b="1" dirty="0" smtClean="0">
                <a:solidFill>
                  <a:schemeClr val="tx1"/>
                </a:solidFill>
              </a:rPr>
              <a:t> </a:t>
            </a:r>
            <a:r>
              <a:rPr lang="ru-RU" sz="1600" b="1" dirty="0">
                <a:solidFill>
                  <a:schemeClr val="tx1"/>
                </a:solidFill>
              </a:rPr>
              <a:t>(Попович): </a:t>
            </a:r>
            <a:r>
              <a:rPr lang="ru-RU" sz="1600" b="1" i="1" dirty="0">
                <a:solidFill>
                  <a:schemeClr val="tx1"/>
                </a:solidFill>
              </a:rPr>
              <a:t>««Каждый», </a:t>
            </a:r>
            <a:r>
              <a:rPr lang="ru-RU" sz="1600" b="1" i="1" dirty="0" smtClean="0">
                <a:solidFill>
                  <a:schemeClr val="tx1"/>
                </a:solidFill>
              </a:rPr>
              <a:t>кто </a:t>
            </a:r>
            <a:r>
              <a:rPr lang="ru-RU" sz="1600" b="1" i="1" dirty="0">
                <a:solidFill>
                  <a:schemeClr val="tx1"/>
                </a:solidFill>
              </a:rPr>
              <a:t>предпочтет Господа Христа всему - получит все это сторицею, и жизнь вечную. Свидетели тому бесчисленные святые: Мученики, Исповедники, Апостолы, </a:t>
            </a:r>
            <a:r>
              <a:rPr lang="ru-RU" sz="1600" b="1" i="1" dirty="0" err="1">
                <a:solidFill>
                  <a:schemeClr val="tx1"/>
                </a:solidFill>
              </a:rPr>
              <a:t>Бессребренники</a:t>
            </a:r>
            <a:r>
              <a:rPr lang="ru-RU" sz="1600" b="1" i="1" dirty="0">
                <a:solidFill>
                  <a:schemeClr val="tx1"/>
                </a:solidFill>
              </a:rPr>
              <a:t>, Преподобные, святые Отцы, Праведники, и остальные усердные христиане. Всех их </a:t>
            </a:r>
            <a:r>
              <a:rPr lang="ru-RU" sz="1600" b="1" i="1" dirty="0" err="1">
                <a:solidFill>
                  <a:schemeClr val="tx1"/>
                </a:solidFill>
              </a:rPr>
              <a:t>всебогатый</a:t>
            </a:r>
            <a:r>
              <a:rPr lang="ru-RU" sz="1600" b="1" i="1" dirty="0">
                <a:solidFill>
                  <a:schemeClr val="tx1"/>
                </a:solidFill>
              </a:rPr>
              <a:t> Богочеловек - Господь Христос обогатил и обогащает, Своим </a:t>
            </a:r>
            <a:r>
              <a:rPr lang="ru-RU" sz="1600" b="1" i="1" dirty="0" err="1">
                <a:solidFill>
                  <a:schemeClr val="tx1"/>
                </a:solidFill>
              </a:rPr>
              <a:t>небоземным</a:t>
            </a:r>
            <a:r>
              <a:rPr lang="ru-RU" sz="1600" b="1" i="1" dirty="0">
                <a:solidFill>
                  <a:schemeClr val="tx1"/>
                </a:solidFill>
              </a:rPr>
              <a:t> Евангелием: непреходящими </a:t>
            </a:r>
            <a:r>
              <a:rPr lang="ru-RU" sz="1600" b="1" i="1" dirty="0" err="1">
                <a:solidFill>
                  <a:schemeClr val="tx1"/>
                </a:solidFill>
              </a:rPr>
              <a:t>благовестиями</a:t>
            </a:r>
            <a:r>
              <a:rPr lang="ru-RU" sz="1600" b="1" i="1" dirty="0">
                <a:solidFill>
                  <a:schemeClr val="tx1"/>
                </a:solidFill>
              </a:rPr>
              <a:t> и блаженствами за веру в Него и любовь к Нему через нашу жизнь в святых таинствах евангельских и святых добродетелях </a:t>
            </a:r>
            <a:r>
              <a:rPr lang="ru-RU" sz="1600" b="1" i="1" dirty="0" smtClean="0">
                <a:solidFill>
                  <a:schemeClr val="tx1"/>
                </a:solidFill>
              </a:rPr>
              <a:t>евангельских».</a:t>
            </a:r>
            <a:endParaRPr lang="ru-RU" sz="1600" b="1" i="1" dirty="0">
              <a:solidFill>
                <a:schemeClr val="tx1"/>
              </a:solidFill>
            </a:endParaRPr>
          </a:p>
        </p:txBody>
      </p:sp>
      <p:sp>
        <p:nvSpPr>
          <p:cNvPr id="10" name="Скругленный прямоугольник 9"/>
          <p:cNvSpPr/>
          <p:nvPr/>
        </p:nvSpPr>
        <p:spPr>
          <a:xfrm>
            <a:off x="251520" y="3673378"/>
            <a:ext cx="8640960" cy="2419918"/>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smtClean="0">
                <a:solidFill>
                  <a:schemeClr val="tx1"/>
                </a:solidFill>
              </a:rPr>
              <a:t>Апостолы </a:t>
            </a:r>
            <a:r>
              <a:rPr lang="ru-RU" sz="1600" b="1" dirty="0">
                <a:solidFill>
                  <a:schemeClr val="tx1"/>
                </a:solidFill>
              </a:rPr>
              <a:t>будут судить евреев не как судьи, а как </a:t>
            </a:r>
            <a:r>
              <a:rPr lang="ru-RU" sz="1600" b="1" dirty="0" smtClean="0">
                <a:solidFill>
                  <a:schemeClr val="tx1"/>
                </a:solidFill>
              </a:rPr>
              <a:t>свидетели - </a:t>
            </a:r>
            <a:r>
              <a:rPr lang="ru-RU" sz="1600" b="1" dirty="0" err="1" smtClean="0">
                <a:solidFill>
                  <a:schemeClr val="tx1"/>
                </a:solidFill>
              </a:rPr>
              <a:t>свт</a:t>
            </a:r>
            <a:r>
              <a:rPr lang="ru-RU" sz="1600" b="1" dirty="0" smtClean="0">
                <a:solidFill>
                  <a:schemeClr val="tx1"/>
                </a:solidFill>
              </a:rPr>
              <a:t>. Иоанн Златоуст: </a:t>
            </a:r>
            <a:r>
              <a:rPr lang="ru-RU" sz="1600" b="1" i="1" dirty="0" smtClean="0">
                <a:solidFill>
                  <a:schemeClr val="tx1"/>
                </a:solidFill>
              </a:rPr>
              <a:t>«В </a:t>
            </a:r>
            <a:r>
              <a:rPr lang="ru-RU" sz="1600" b="1" i="1" dirty="0">
                <a:solidFill>
                  <a:schemeClr val="tx1"/>
                </a:solidFill>
              </a:rPr>
              <a:t>каком смысле сказал Господь о царице </a:t>
            </a:r>
            <a:r>
              <a:rPr lang="ru-RU" sz="1600" b="1" i="1" dirty="0" err="1">
                <a:solidFill>
                  <a:schemeClr val="tx1"/>
                </a:solidFill>
              </a:rPr>
              <a:t>Южской</a:t>
            </a:r>
            <a:r>
              <a:rPr lang="ru-RU" sz="1600" b="1" i="1" dirty="0">
                <a:solidFill>
                  <a:schemeClr val="tx1"/>
                </a:solidFill>
              </a:rPr>
              <a:t>, что она осудит род тот, и о </a:t>
            </a:r>
            <a:r>
              <a:rPr lang="ru-RU" sz="1600" b="1" i="1" dirty="0" err="1">
                <a:solidFill>
                  <a:schemeClr val="tx1"/>
                </a:solidFill>
              </a:rPr>
              <a:t>ниневитянах</a:t>
            </a:r>
            <a:r>
              <a:rPr lang="ru-RU" sz="1600" b="1" i="1" dirty="0">
                <a:solidFill>
                  <a:schemeClr val="tx1"/>
                </a:solidFill>
              </a:rPr>
              <a:t>, что они осудят их, в том же смысле говорит и об Апостолах. Иудеи были воспитаны в тех же самых законах и по тем обычаям, и вели такой же образ жизни, как и Апостолы. Поэтому, когда они в свое оправдание скажут, что мы не могли уверовать во Христа потому, что закон воспрещал принимать заповеди Его, то Господь, указав им на Апостолов, имевших один с ними закон и однако же уверовавших, всех их осудит, как о том и раньше сказал: посему они будут вам судьями. Престолы не означают седалища, но ими означается неизреченная слава и честь</a:t>
            </a:r>
            <a:r>
              <a:rPr lang="ru-RU" sz="1600" b="1" i="1" dirty="0" smtClean="0">
                <a:solidFill>
                  <a:schemeClr val="tx1"/>
                </a:solidFill>
              </a:rPr>
              <a:t>».</a:t>
            </a:r>
            <a:endParaRPr lang="ru-RU" sz="1600" b="1" i="1" dirty="0">
              <a:solidFill>
                <a:schemeClr val="tx1"/>
              </a:solidFill>
            </a:endParaRPr>
          </a:p>
        </p:txBody>
      </p:sp>
      <p:sp>
        <p:nvSpPr>
          <p:cNvPr id="11" name="Скругленный прямоугольник 10"/>
          <p:cNvSpPr/>
          <p:nvPr/>
        </p:nvSpPr>
        <p:spPr>
          <a:xfrm>
            <a:off x="251520" y="5445224"/>
            <a:ext cx="8640960" cy="1296144"/>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«Многие, которые в настоящей жизни кажутся первыми, будут последними в будущей жизни, и наоборот – те, которые кажутся последними здесь, там будут первыми. Это сказано вообще ко всем, чтобы предпочитаемые в настоящей жизни не гордились, и презираемые здесь не отчаивались, а в частности слова эти направлены к фарисеям и другим, им подобным, всеми силами оспаривающим </a:t>
            </a:r>
            <a:r>
              <a:rPr lang="ru-RU" sz="1600" b="1" i="1" dirty="0" smtClean="0">
                <a:solidFill>
                  <a:schemeClr val="tx1"/>
                </a:solidFill>
              </a:rPr>
              <a:t>первенство».</a:t>
            </a:r>
            <a:endParaRPr lang="ru-RU" sz="1600" b="1" i="1" dirty="0">
              <a:solidFill>
                <a:schemeClr val="tx1"/>
              </a:solidFill>
            </a:endParaRPr>
          </a:p>
        </p:txBody>
      </p:sp>
    </p:spTree>
    <p:extLst>
      <p:ext uri="{BB962C8B-B14F-4D97-AF65-F5344CB8AC3E}">
        <p14:creationId xmlns:p14="http://schemas.microsoft.com/office/powerpoint/2010/main" val="2403241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par>
                          <p:cTn id="21" fill="hold">
                            <p:stCondLst>
                              <p:cond delay="500"/>
                            </p:stCondLst>
                            <p:childTnLst>
                              <p:par>
                                <p:cTn id="22" presetID="22" presetClass="entr" presetSubtype="4" fill="hold" grpId="0" nodeType="after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wipe(down)">
                                      <p:cBhvr>
                                        <p:cTn id="24" dur="500"/>
                                        <p:tgtEl>
                                          <p:spTgt spid="3"/>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500"/>
                                        <p:tgtEl>
                                          <p:spTgt spid="3"/>
                                        </p:tgtEl>
                                      </p:cBhvr>
                                    </p:animEffect>
                                    <p:set>
                                      <p:cBhvr>
                                        <p:cTn id="29" dur="1" fill="hold">
                                          <p:stCondLst>
                                            <p:cond delay="499"/>
                                          </p:stCondLst>
                                        </p:cTn>
                                        <p:tgtEl>
                                          <p:spTgt spid="3"/>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wipe(down)">
                                      <p:cBhvr>
                                        <p:cTn id="34" dur="500"/>
                                        <p:tgtEl>
                                          <p:spTgt spid="6"/>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500"/>
                                        <p:tgtEl>
                                          <p:spTgt spid="6"/>
                                        </p:tgtEl>
                                      </p:cBhvr>
                                    </p:animEffect>
                                    <p:set>
                                      <p:cBhvr>
                                        <p:cTn id="39" dur="1" fill="hold">
                                          <p:stCondLst>
                                            <p:cond delay="499"/>
                                          </p:stCondLst>
                                        </p:cTn>
                                        <p:tgtEl>
                                          <p:spTgt spid="6"/>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wipe(down)">
                                      <p:cBhvr>
                                        <p:cTn id="44" dur="500"/>
                                        <p:tgtEl>
                                          <p:spTgt spid="8"/>
                                        </p:tgtEl>
                                      </p:cBhvr>
                                    </p:animEffect>
                                  </p:childTnLst>
                                </p:cTn>
                              </p:par>
                            </p:childTnLst>
                          </p:cTn>
                        </p:par>
                        <p:par>
                          <p:cTn id="45" fill="hold">
                            <p:stCondLst>
                              <p:cond delay="500"/>
                            </p:stCondLst>
                            <p:childTnLst>
                              <p:par>
                                <p:cTn id="46" presetID="22" presetClass="entr" presetSubtype="4" fill="hold" grpId="0" nodeType="afterEffect">
                                  <p:stCondLst>
                                    <p:cond delay="1000"/>
                                  </p:stCondLst>
                                  <p:childTnLst>
                                    <p:set>
                                      <p:cBhvr>
                                        <p:cTn id="47" dur="1" fill="hold">
                                          <p:stCondLst>
                                            <p:cond delay="0"/>
                                          </p:stCondLst>
                                        </p:cTn>
                                        <p:tgtEl>
                                          <p:spTgt spid="9"/>
                                        </p:tgtEl>
                                        <p:attrNameLst>
                                          <p:attrName>style.visibility</p:attrName>
                                        </p:attrNameLst>
                                      </p:cBhvr>
                                      <p:to>
                                        <p:strVal val="visible"/>
                                      </p:to>
                                    </p:set>
                                    <p:animEffect transition="in" filter="wipe(down)">
                                      <p:cBhvr>
                                        <p:cTn id="48" dur="500"/>
                                        <p:tgtEl>
                                          <p:spTgt spid="9"/>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xit" presetSubtype="0" fill="hold" grpId="1" nodeType="clickEffect">
                                  <p:stCondLst>
                                    <p:cond delay="0"/>
                                  </p:stCondLst>
                                  <p:childTnLst>
                                    <p:animEffect transition="out" filter="fade">
                                      <p:cBhvr>
                                        <p:cTn id="52" dur="500"/>
                                        <p:tgtEl>
                                          <p:spTgt spid="8"/>
                                        </p:tgtEl>
                                      </p:cBhvr>
                                    </p:animEffect>
                                    <p:set>
                                      <p:cBhvr>
                                        <p:cTn id="53" dur="1" fill="hold">
                                          <p:stCondLst>
                                            <p:cond delay="499"/>
                                          </p:stCondLst>
                                        </p:cTn>
                                        <p:tgtEl>
                                          <p:spTgt spid="8"/>
                                        </p:tgtEl>
                                        <p:attrNameLst>
                                          <p:attrName>style.visibility</p:attrName>
                                        </p:attrNameLst>
                                      </p:cBhvr>
                                      <p:to>
                                        <p:strVal val="hidden"/>
                                      </p:to>
                                    </p:set>
                                  </p:childTnLst>
                                </p:cTn>
                              </p:par>
                              <p:par>
                                <p:cTn id="54" presetID="10" presetClass="exit" presetSubtype="0" fill="hold" grpId="1" nodeType="withEffect">
                                  <p:stCondLst>
                                    <p:cond delay="0"/>
                                  </p:stCondLst>
                                  <p:childTnLst>
                                    <p:animEffect transition="out" filter="fade">
                                      <p:cBhvr>
                                        <p:cTn id="55" dur="500"/>
                                        <p:tgtEl>
                                          <p:spTgt spid="9"/>
                                        </p:tgtEl>
                                      </p:cBhvr>
                                    </p:animEffect>
                                    <p:set>
                                      <p:cBhvr>
                                        <p:cTn id="56" dur="1" fill="hold">
                                          <p:stCondLst>
                                            <p:cond delay="499"/>
                                          </p:stCondLst>
                                        </p:cTn>
                                        <p:tgtEl>
                                          <p:spTgt spid="9"/>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22" presetClass="entr" presetSubtype="4" fill="hold" grpId="0" nodeType="clickEffect">
                                  <p:stCondLst>
                                    <p:cond delay="0"/>
                                  </p:stCondLst>
                                  <p:childTnLst>
                                    <p:set>
                                      <p:cBhvr>
                                        <p:cTn id="60" dur="1" fill="hold">
                                          <p:stCondLst>
                                            <p:cond delay="0"/>
                                          </p:stCondLst>
                                        </p:cTn>
                                        <p:tgtEl>
                                          <p:spTgt spid="7"/>
                                        </p:tgtEl>
                                        <p:attrNameLst>
                                          <p:attrName>style.visibility</p:attrName>
                                        </p:attrNameLst>
                                      </p:cBhvr>
                                      <p:to>
                                        <p:strVal val="visible"/>
                                      </p:to>
                                    </p:set>
                                    <p:animEffect transition="in" filter="wipe(down)">
                                      <p:cBhvr>
                                        <p:cTn id="61" dur="500"/>
                                        <p:tgtEl>
                                          <p:spTgt spid="7"/>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xit" presetSubtype="0" fill="hold" grpId="1" nodeType="clickEffect">
                                  <p:stCondLst>
                                    <p:cond delay="0"/>
                                  </p:stCondLst>
                                  <p:childTnLst>
                                    <p:animEffect transition="out" filter="fade">
                                      <p:cBhvr>
                                        <p:cTn id="65" dur="500"/>
                                        <p:tgtEl>
                                          <p:spTgt spid="7"/>
                                        </p:tgtEl>
                                      </p:cBhvr>
                                    </p:animEffect>
                                    <p:set>
                                      <p:cBhvr>
                                        <p:cTn id="66" dur="1" fill="hold">
                                          <p:stCondLst>
                                            <p:cond delay="499"/>
                                          </p:stCondLst>
                                        </p:cTn>
                                        <p:tgtEl>
                                          <p:spTgt spid="7"/>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22" presetClass="entr" presetSubtype="4" fill="hold" grpId="0" nodeType="clickEffect">
                                  <p:stCondLst>
                                    <p:cond delay="0"/>
                                  </p:stCondLst>
                                  <p:childTnLst>
                                    <p:set>
                                      <p:cBhvr>
                                        <p:cTn id="70" dur="1" fill="hold">
                                          <p:stCondLst>
                                            <p:cond delay="0"/>
                                          </p:stCondLst>
                                        </p:cTn>
                                        <p:tgtEl>
                                          <p:spTgt spid="10"/>
                                        </p:tgtEl>
                                        <p:attrNameLst>
                                          <p:attrName>style.visibility</p:attrName>
                                        </p:attrNameLst>
                                      </p:cBhvr>
                                      <p:to>
                                        <p:strVal val="visible"/>
                                      </p:to>
                                    </p:set>
                                    <p:animEffect transition="in" filter="wipe(down)">
                                      <p:cBhvr>
                                        <p:cTn id="71" dur="500"/>
                                        <p:tgtEl>
                                          <p:spTgt spid="10"/>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xit" presetSubtype="0" fill="hold" grpId="1" nodeType="clickEffect">
                                  <p:stCondLst>
                                    <p:cond delay="0"/>
                                  </p:stCondLst>
                                  <p:childTnLst>
                                    <p:animEffect transition="out" filter="fade">
                                      <p:cBhvr>
                                        <p:cTn id="75" dur="500"/>
                                        <p:tgtEl>
                                          <p:spTgt spid="10"/>
                                        </p:tgtEl>
                                      </p:cBhvr>
                                    </p:animEffect>
                                    <p:set>
                                      <p:cBhvr>
                                        <p:cTn id="76" dur="1" fill="hold">
                                          <p:stCondLst>
                                            <p:cond delay="499"/>
                                          </p:stCondLst>
                                        </p:cTn>
                                        <p:tgtEl>
                                          <p:spTgt spid="10"/>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22" presetClass="entr" presetSubtype="4" fill="hold" grpId="0" nodeType="clickEffect">
                                  <p:stCondLst>
                                    <p:cond delay="0"/>
                                  </p:stCondLst>
                                  <p:childTnLst>
                                    <p:set>
                                      <p:cBhvr>
                                        <p:cTn id="80" dur="1" fill="hold">
                                          <p:stCondLst>
                                            <p:cond delay="0"/>
                                          </p:stCondLst>
                                        </p:cTn>
                                        <p:tgtEl>
                                          <p:spTgt spid="11"/>
                                        </p:tgtEl>
                                        <p:attrNameLst>
                                          <p:attrName>style.visibility</p:attrName>
                                        </p:attrNameLst>
                                      </p:cBhvr>
                                      <p:to>
                                        <p:strVal val="visible"/>
                                      </p:to>
                                    </p:set>
                                    <p:animEffect transition="in" filter="wipe(down)">
                                      <p:cBhvr>
                                        <p:cTn id="81" dur="500"/>
                                        <p:tgtEl>
                                          <p:spTgt spid="11"/>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xit" presetSubtype="0" fill="hold" grpId="1" nodeType="clickEffect">
                                  <p:stCondLst>
                                    <p:cond delay="0"/>
                                  </p:stCondLst>
                                  <p:childTnLst>
                                    <p:animEffect transition="out" filter="fade">
                                      <p:cBhvr>
                                        <p:cTn id="85" dur="500"/>
                                        <p:tgtEl>
                                          <p:spTgt spid="11"/>
                                        </p:tgtEl>
                                      </p:cBhvr>
                                    </p:animEffect>
                                    <p:set>
                                      <p:cBhvr>
                                        <p:cTn id="86"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P spid="2" grpId="1" animBg="1"/>
      <p:bldP spid="3" grpId="0" animBg="1"/>
      <p:bldP spid="3" grpId="1" animBg="1"/>
      <p:bldP spid="6" grpId="0" animBg="1"/>
      <p:bldP spid="6" grpId="1"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pattFill prst="ltUpDiag">
          <a:fgClr>
            <a:schemeClr val="tx2">
              <a:lumMod val="60000"/>
              <a:lumOff val="40000"/>
            </a:schemeClr>
          </a:fgClr>
          <a:bgClr>
            <a:schemeClr val="bg1"/>
          </a:bgClr>
        </a:pattFill>
        <a:effectLst/>
      </p:bgPr>
    </p:bg>
    <p:spTree>
      <p:nvGrpSpPr>
        <p:cNvPr id="1" name=""/>
        <p:cNvGrpSpPr/>
        <p:nvPr/>
      </p:nvGrpSpPr>
      <p:grpSpPr>
        <a:xfrm>
          <a:off x="0" y="0"/>
          <a:ext cx="0" cy="0"/>
          <a:chOff x="0" y="0"/>
          <a:chExt cx="0" cy="0"/>
        </a:xfrm>
      </p:grpSpPr>
      <p:pic>
        <p:nvPicPr>
          <p:cNvPr id="1026" name="Picture 2" descr="E:\лекции по Н. З\28\image001_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575572"/>
            <a:ext cx="6552728" cy="628242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graphicFrame>
        <p:nvGraphicFramePr>
          <p:cNvPr id="5" name="Объект 4"/>
          <p:cNvGraphicFramePr>
            <a:graphicFrameLocks noGrp="1"/>
          </p:cNvGraphicFramePr>
          <p:nvPr>
            <p:ph idx="1"/>
            <p:extLst>
              <p:ext uri="{D42A27DB-BD31-4B8C-83A1-F6EECF244321}">
                <p14:modId xmlns:p14="http://schemas.microsoft.com/office/powerpoint/2010/main" val="3520289099"/>
              </p:ext>
            </p:extLst>
          </p:nvPr>
        </p:nvGraphicFramePr>
        <p:xfrm>
          <a:off x="179511" y="723104"/>
          <a:ext cx="8784977" cy="5802240"/>
        </p:xfrm>
        <a:graphic>
          <a:graphicData uri="http://schemas.openxmlformats.org/drawingml/2006/table">
            <a:tbl>
              <a:tblPr firstRow="1" bandRow="1">
                <a:tableStyleId>{5C22544A-7EE6-4342-B048-85BDC9FD1C3A}</a:tableStyleId>
              </a:tblPr>
              <a:tblGrid>
                <a:gridCol w="2479630"/>
                <a:gridCol w="3117251"/>
                <a:gridCol w="3188096"/>
              </a:tblGrid>
              <a:tr h="252000">
                <a:tc>
                  <a:txBody>
                    <a:bodyPr/>
                    <a:lstStyle/>
                    <a:p>
                      <a:pPr algn="ctr"/>
                      <a:r>
                        <a:rPr lang="ru-RU" sz="1600" b="1" kern="1200" dirty="0" smtClean="0">
                          <a:solidFill>
                            <a:schemeClr val="tx1"/>
                          </a:solidFill>
                          <a:effectLst/>
                          <a:latin typeface="+mn-lt"/>
                          <a:ea typeface="+mn-ea"/>
                          <a:cs typeface="+mn-cs"/>
                        </a:rPr>
                        <a:t>Мф. 20, 29-34</a:t>
                      </a:r>
                      <a:endParaRPr lang="ru-RU" sz="1600" b="1" dirty="0">
                        <a:solidFill>
                          <a:schemeClr val="tx1"/>
                        </a:solidFill>
                      </a:endParaRPr>
                    </a:p>
                  </a:txBody>
                  <a:tcPr marL="18000" marR="18000" marT="18000" marB="18000"/>
                </a:tc>
                <a:tc>
                  <a:txBody>
                    <a:bodyPr/>
                    <a:lstStyle/>
                    <a:p>
                      <a:pPr algn="ctr"/>
                      <a:r>
                        <a:rPr lang="ru-RU" sz="1600" b="1" kern="1200" dirty="0" err="1" smtClean="0">
                          <a:solidFill>
                            <a:schemeClr val="tx1"/>
                          </a:solidFill>
                          <a:effectLst/>
                          <a:latin typeface="+mn-lt"/>
                          <a:ea typeface="+mn-ea"/>
                          <a:cs typeface="+mn-cs"/>
                        </a:rPr>
                        <a:t>Мк</a:t>
                      </a:r>
                      <a:r>
                        <a:rPr lang="ru-RU" sz="1600" b="1" kern="1200" dirty="0" smtClean="0">
                          <a:solidFill>
                            <a:schemeClr val="tx1"/>
                          </a:solidFill>
                          <a:effectLst/>
                          <a:latin typeface="+mn-lt"/>
                          <a:ea typeface="+mn-ea"/>
                          <a:cs typeface="+mn-cs"/>
                        </a:rPr>
                        <a:t>. 10, 46-52</a:t>
                      </a:r>
                      <a:endParaRPr lang="ru-RU" sz="1600" b="1" dirty="0">
                        <a:solidFill>
                          <a:schemeClr val="tx1"/>
                        </a:solidFill>
                      </a:endParaRPr>
                    </a:p>
                  </a:txBody>
                  <a:tcPr marL="18000" marR="18000" marT="18000" marB="1800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kern="1200" dirty="0" err="1" smtClean="0">
                          <a:solidFill>
                            <a:schemeClr val="tx1"/>
                          </a:solidFill>
                          <a:effectLst/>
                          <a:latin typeface="+mn-lt"/>
                          <a:ea typeface="+mn-ea"/>
                          <a:cs typeface="+mn-cs"/>
                        </a:rPr>
                        <a:t>Лк</a:t>
                      </a:r>
                      <a:r>
                        <a:rPr lang="ru-RU" sz="1600" b="1" kern="1200" dirty="0" smtClean="0">
                          <a:solidFill>
                            <a:schemeClr val="tx1"/>
                          </a:solidFill>
                          <a:effectLst/>
                          <a:latin typeface="+mn-lt"/>
                          <a:ea typeface="+mn-ea"/>
                          <a:cs typeface="+mn-cs"/>
                        </a:rPr>
                        <a:t>. 18, 35-43</a:t>
                      </a:r>
                      <a:endParaRPr lang="ru-RU" sz="1600" b="1" dirty="0">
                        <a:solidFill>
                          <a:schemeClr val="tx1"/>
                        </a:solidFill>
                      </a:endParaRPr>
                    </a:p>
                  </a:txBody>
                  <a:tcPr marL="18000" marR="18000" marT="18000" marB="18000"/>
                </a:tc>
              </a:tr>
              <a:tr h="370840">
                <a:tc>
                  <a:txBody>
                    <a:bodyPr/>
                    <a:lstStyle/>
                    <a:p>
                      <a:r>
                        <a:rPr lang="ru-RU" sz="1500" b="1" dirty="0" smtClean="0"/>
                        <a:t>29. И когда </a:t>
                      </a:r>
                      <a:r>
                        <a:rPr lang="ru-RU" sz="1500" b="1" dirty="0" smtClean="0">
                          <a:solidFill>
                            <a:schemeClr val="accent2"/>
                          </a:solidFill>
                        </a:rPr>
                        <a:t>выходили они из Иерихона</a:t>
                      </a:r>
                      <a:r>
                        <a:rPr lang="ru-RU" sz="1500" b="1" dirty="0" smtClean="0"/>
                        <a:t>, за Ним следовало множество народа. </a:t>
                      </a:r>
                    </a:p>
                    <a:p>
                      <a:r>
                        <a:rPr lang="ru-RU" sz="1500" b="1" dirty="0" smtClean="0"/>
                        <a:t>30. И вот, </a:t>
                      </a:r>
                      <a:r>
                        <a:rPr lang="ru-RU" sz="1500" b="1" dirty="0" smtClean="0">
                          <a:solidFill>
                            <a:schemeClr val="accent2"/>
                          </a:solidFill>
                        </a:rPr>
                        <a:t>двое слепых</a:t>
                      </a:r>
                      <a:r>
                        <a:rPr lang="ru-RU" sz="1500" b="1" dirty="0" smtClean="0"/>
                        <a:t>, сидевшие у дороги, услышав, что Иисус идет мимо, начали кричать: помилуй нас, Господи, Сын Давидов! </a:t>
                      </a:r>
                    </a:p>
                    <a:p>
                      <a:r>
                        <a:rPr lang="ru-RU" sz="1500" b="1" dirty="0" smtClean="0"/>
                        <a:t>31. Народ же заставлял их молчать; но они еще громче стали кричать: помилуй нас, Господи, Сын Давидов! </a:t>
                      </a:r>
                    </a:p>
                    <a:p>
                      <a:r>
                        <a:rPr lang="ru-RU" sz="1500" b="1" dirty="0" smtClean="0"/>
                        <a:t>32. Иисус, остановившись, подозвал их и сказал: чего вы хотите от Меня? </a:t>
                      </a:r>
                    </a:p>
                    <a:p>
                      <a:r>
                        <a:rPr lang="ru-RU" sz="1500" b="1" dirty="0" smtClean="0"/>
                        <a:t>33. Они говорят Ему: Господи! чтобы открылись глаза наши. </a:t>
                      </a:r>
                    </a:p>
                    <a:p>
                      <a:r>
                        <a:rPr lang="ru-RU" sz="1500" b="1" dirty="0" smtClean="0"/>
                        <a:t>34. Иисус же, умилосердившись, прикоснулся к глазам их; и тотчас прозрели глаза их, и они пошли за Ним. </a:t>
                      </a:r>
                      <a:endParaRPr lang="ru-RU" sz="1500" b="1" dirty="0"/>
                    </a:p>
                  </a:txBody>
                  <a:tcPr marL="18000" marR="18000" marT="18000" marB="18000"/>
                </a:tc>
                <a:tc>
                  <a:txBody>
                    <a:bodyPr/>
                    <a:lstStyle/>
                    <a:p>
                      <a:r>
                        <a:rPr lang="ru-RU" sz="1500" b="1" dirty="0" smtClean="0"/>
                        <a:t>46. </a:t>
                      </a:r>
                      <a:r>
                        <a:rPr lang="ru-RU" sz="1500" b="1" dirty="0" smtClean="0">
                          <a:solidFill>
                            <a:schemeClr val="accent2"/>
                          </a:solidFill>
                        </a:rPr>
                        <a:t>Приходят в Иерихон</a:t>
                      </a:r>
                      <a:r>
                        <a:rPr lang="ru-RU" sz="1500" b="1" dirty="0" smtClean="0"/>
                        <a:t>. И когда выходил Он из Иерихона с учениками Своими и множеством народа, </a:t>
                      </a:r>
                      <a:r>
                        <a:rPr lang="ru-RU" sz="1500" b="1" dirty="0" err="1" smtClean="0">
                          <a:solidFill>
                            <a:schemeClr val="accent2"/>
                          </a:solidFill>
                        </a:rPr>
                        <a:t>Вартимей</a:t>
                      </a:r>
                      <a:r>
                        <a:rPr lang="ru-RU" sz="1500" b="1" dirty="0" smtClean="0">
                          <a:solidFill>
                            <a:schemeClr val="accent2"/>
                          </a:solidFill>
                        </a:rPr>
                        <a:t>, сын </a:t>
                      </a:r>
                      <a:r>
                        <a:rPr lang="ru-RU" sz="1500" b="1" dirty="0" err="1" smtClean="0">
                          <a:solidFill>
                            <a:schemeClr val="accent2"/>
                          </a:solidFill>
                        </a:rPr>
                        <a:t>Тимеев</a:t>
                      </a:r>
                      <a:r>
                        <a:rPr lang="ru-RU" sz="1500" b="1" dirty="0" smtClean="0">
                          <a:solidFill>
                            <a:schemeClr val="accent2"/>
                          </a:solidFill>
                        </a:rPr>
                        <a:t>, слепой </a:t>
                      </a:r>
                      <a:r>
                        <a:rPr lang="ru-RU" sz="1500" b="1" dirty="0" smtClean="0">
                          <a:solidFill>
                            <a:schemeClr val="tx1"/>
                          </a:solidFill>
                        </a:rPr>
                        <a:t>сидел у дороги</a:t>
                      </a:r>
                      <a:r>
                        <a:rPr lang="ru-RU" sz="1500" b="1" dirty="0" smtClean="0"/>
                        <a:t>, прося милостыни. </a:t>
                      </a:r>
                    </a:p>
                    <a:p>
                      <a:r>
                        <a:rPr lang="ru-RU" sz="1500" b="1" dirty="0" smtClean="0"/>
                        <a:t>47. Услышав, что это Иисус </a:t>
                      </a:r>
                      <a:r>
                        <a:rPr lang="ru-RU" sz="1500" b="1" dirty="0" err="1" smtClean="0"/>
                        <a:t>Назорей</a:t>
                      </a:r>
                      <a:r>
                        <a:rPr lang="ru-RU" sz="1500" b="1" dirty="0" smtClean="0"/>
                        <a:t>, он начал кричать и говорить: Иисус, Сын Давидов! помилуй меня. </a:t>
                      </a:r>
                    </a:p>
                    <a:p>
                      <a:r>
                        <a:rPr lang="ru-RU" sz="1500" b="1" dirty="0" smtClean="0"/>
                        <a:t>48. Многие заставляли его молчать; но он еще более стал кричать: Сын Давидов! помилуй меня. </a:t>
                      </a:r>
                    </a:p>
                    <a:p>
                      <a:r>
                        <a:rPr lang="ru-RU" sz="1500" b="1" dirty="0" smtClean="0"/>
                        <a:t>49. Иисус остановился и велел его позвать. Зовут слепого и говорят ему: не бойся, вставай, зовет тебя. </a:t>
                      </a:r>
                    </a:p>
                    <a:p>
                      <a:r>
                        <a:rPr lang="ru-RU" sz="1500" b="1" dirty="0" smtClean="0"/>
                        <a:t>50. Он сбросил с себя верхнюю одежду, встал и пришел к Иисусу. </a:t>
                      </a:r>
                    </a:p>
                    <a:p>
                      <a:r>
                        <a:rPr lang="ru-RU" sz="1500" b="1" dirty="0" smtClean="0"/>
                        <a:t>51. Отвечая ему, Иисус спросил: чего ты хочешь от Меня? Слепой сказал Ему: Учитель! чтобы мне прозреть. </a:t>
                      </a:r>
                    </a:p>
                    <a:p>
                      <a:r>
                        <a:rPr lang="ru-RU" sz="1500" b="1" dirty="0" smtClean="0"/>
                        <a:t>52. Иисус сказал ему: иди, вера твоя спасла тебя. И он тотчас прозрел и пошел за Иисусом по дороге. </a:t>
                      </a:r>
                      <a:endParaRPr lang="ru-RU" sz="1500" b="1" dirty="0"/>
                    </a:p>
                  </a:txBody>
                  <a:tcPr marL="18000" marR="18000" marT="18000" marB="18000"/>
                </a:tc>
                <a:tc>
                  <a:txBody>
                    <a:bodyPr/>
                    <a:lstStyle/>
                    <a:p>
                      <a:r>
                        <a:rPr lang="ru-RU" sz="1500" b="1" dirty="0" smtClean="0"/>
                        <a:t>35. Когда же </a:t>
                      </a:r>
                      <a:r>
                        <a:rPr lang="ru-RU" sz="1500" b="1" dirty="0" smtClean="0">
                          <a:solidFill>
                            <a:schemeClr val="accent2"/>
                          </a:solidFill>
                        </a:rPr>
                        <a:t>подходил Он к Иерихону</a:t>
                      </a:r>
                      <a:r>
                        <a:rPr lang="ru-RU" sz="1500" b="1" dirty="0" smtClean="0"/>
                        <a:t>, </a:t>
                      </a:r>
                      <a:r>
                        <a:rPr lang="ru-RU" sz="1500" b="1" dirty="0" smtClean="0">
                          <a:solidFill>
                            <a:schemeClr val="accent2"/>
                          </a:solidFill>
                        </a:rPr>
                        <a:t>один слепой </a:t>
                      </a:r>
                      <a:r>
                        <a:rPr lang="ru-RU" sz="1500" b="1" dirty="0" smtClean="0"/>
                        <a:t>сидел у дороги, прося милостыни, </a:t>
                      </a:r>
                    </a:p>
                    <a:p>
                      <a:r>
                        <a:rPr lang="ru-RU" sz="1500" b="1" dirty="0" smtClean="0"/>
                        <a:t>36. и, услышав, что мимо него проходит народ, спросил: что это такое? </a:t>
                      </a:r>
                    </a:p>
                    <a:p>
                      <a:r>
                        <a:rPr lang="ru-RU" sz="1500" b="1" dirty="0" smtClean="0"/>
                        <a:t>37. Ему сказали, что Иисус </a:t>
                      </a:r>
                      <a:r>
                        <a:rPr lang="ru-RU" sz="1500" b="1" dirty="0" err="1" smtClean="0"/>
                        <a:t>Назорей</a:t>
                      </a:r>
                      <a:r>
                        <a:rPr lang="ru-RU" sz="1500" b="1" dirty="0" smtClean="0"/>
                        <a:t> идет. </a:t>
                      </a:r>
                    </a:p>
                    <a:p>
                      <a:r>
                        <a:rPr lang="ru-RU" sz="1500" b="1" dirty="0" smtClean="0"/>
                        <a:t>38. Тогда он закричал: Иисус, Сын Давидов! помилуй меня. </a:t>
                      </a:r>
                    </a:p>
                    <a:p>
                      <a:r>
                        <a:rPr lang="ru-RU" sz="1500" b="1" dirty="0" smtClean="0"/>
                        <a:t>39. Шедшие впереди заставляли его молчать; но он еще громче кричал: Сын Давидов! помилуй меня. </a:t>
                      </a:r>
                    </a:p>
                    <a:p>
                      <a:r>
                        <a:rPr lang="ru-RU" sz="1500" b="1" dirty="0" smtClean="0"/>
                        <a:t>40. Иисус, остановившись, велел привести его к Себе: и, когда тот подошел к Нему, спросил его: </a:t>
                      </a:r>
                    </a:p>
                    <a:p>
                      <a:r>
                        <a:rPr lang="ru-RU" sz="1500" b="1" dirty="0" smtClean="0"/>
                        <a:t>41. чего ты хочешь от Меня? Он сказал: Господи! чтобы мне прозреть. </a:t>
                      </a:r>
                    </a:p>
                    <a:p>
                      <a:r>
                        <a:rPr lang="ru-RU" sz="1500" b="1" dirty="0" smtClean="0"/>
                        <a:t>42. Иисус сказал ему: прозри! вера твоя спасла тебя. </a:t>
                      </a:r>
                    </a:p>
                    <a:p>
                      <a:r>
                        <a:rPr lang="ru-RU" sz="1500" b="1" dirty="0" smtClean="0"/>
                        <a:t>43. И он тотчас прозрел и пошел за Ним, славя Бога; и весь народ, видя это, воздал хвалу Богу. </a:t>
                      </a:r>
                      <a:endParaRPr lang="ru-RU" sz="1500" b="1" dirty="0"/>
                    </a:p>
                  </a:txBody>
                  <a:tcPr marL="18000" marR="18000" marT="18000" marB="18000"/>
                </a:tc>
              </a:tr>
            </a:tbl>
          </a:graphicData>
        </a:graphic>
      </p:graphicFrame>
      <p:sp>
        <p:nvSpPr>
          <p:cNvPr id="4" name="Скругленный прямоугольник 3"/>
          <p:cNvSpPr/>
          <p:nvPr/>
        </p:nvSpPr>
        <p:spPr>
          <a:xfrm>
            <a:off x="1619672" y="116632"/>
            <a:ext cx="5976664" cy="36004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400" b="1" dirty="0">
                <a:solidFill>
                  <a:schemeClr val="tx1"/>
                </a:solidFill>
              </a:rPr>
              <a:t>Исцеление двух иерихонских слепцов</a:t>
            </a:r>
            <a:endParaRPr lang="ru-RU" sz="2400" dirty="0">
              <a:solidFill>
                <a:schemeClr val="tx1"/>
              </a:solidFill>
            </a:endParaRPr>
          </a:p>
        </p:txBody>
      </p:sp>
      <p:pic>
        <p:nvPicPr>
          <p:cNvPr id="1027" name="Picture 3" descr="E:\лекции по Н. З\7\06897_173_bible-map-1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9344" y="-2187624"/>
            <a:ext cx="5904656" cy="9324436"/>
          </a:xfrm>
          <a:prstGeom prst="rect">
            <a:avLst/>
          </a:prstGeom>
          <a:noFill/>
          <a:extLst>
            <a:ext uri="{909E8E84-426E-40DD-AFC4-6F175D3DCCD1}">
              <a14:hiddenFill xmlns:a14="http://schemas.microsoft.com/office/drawing/2010/main">
                <a:solidFill>
                  <a:srgbClr val="FFFFFF"/>
                </a:solidFill>
              </a14:hiddenFill>
            </a:ext>
          </a:extLst>
        </p:spPr>
      </p:pic>
      <p:sp>
        <p:nvSpPr>
          <p:cNvPr id="2" name="Скругленный прямоугольник 1"/>
          <p:cNvSpPr/>
          <p:nvPr/>
        </p:nvSpPr>
        <p:spPr>
          <a:xfrm>
            <a:off x="179512" y="2708920"/>
            <a:ext cx="8784976" cy="1296144"/>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«хотя Лука и Марк говорят об одном слепце, однако в этом нет разногласия с Матфеем: они упомянули о более известном. Объясняется и иначе: Лука говорит, что Господь исцелил слепого до входа в Иерихон, а Марк - что по выходе из Иерихона, Матфей же, предпочитая краткость, о том и другом повествует </a:t>
            </a:r>
            <a:r>
              <a:rPr lang="ru-RU" sz="1600" b="1" i="1" dirty="0" smtClean="0">
                <a:solidFill>
                  <a:schemeClr val="tx1"/>
                </a:solidFill>
              </a:rPr>
              <a:t>одновременно».</a:t>
            </a:r>
            <a:endParaRPr lang="ru-RU" sz="1600" b="1" i="1" dirty="0">
              <a:solidFill>
                <a:schemeClr val="tx1"/>
              </a:solidFill>
            </a:endParaRPr>
          </a:p>
        </p:txBody>
      </p:sp>
      <p:sp>
        <p:nvSpPr>
          <p:cNvPr id="3" name="Скругленный прямоугольник 2"/>
          <p:cNvSpPr/>
          <p:nvPr/>
        </p:nvSpPr>
        <p:spPr>
          <a:xfrm>
            <a:off x="153868" y="1700808"/>
            <a:ext cx="8784976" cy="864096"/>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a:solidFill>
                  <a:schemeClr val="tx1"/>
                </a:solidFill>
              </a:rPr>
              <a:t>Еп</a:t>
            </a:r>
            <a:r>
              <a:rPr lang="ru-RU" sz="1600" b="1" dirty="0">
                <a:solidFill>
                  <a:schemeClr val="tx1"/>
                </a:solidFill>
              </a:rPr>
              <a:t>. Михаил объясняет, что употребленное св. Лукою греч. слово «</a:t>
            </a:r>
            <a:r>
              <a:rPr lang="ru-RU" sz="1600" b="1" dirty="0" err="1">
                <a:solidFill>
                  <a:schemeClr val="tx1"/>
                </a:solidFill>
              </a:rPr>
              <a:t>энгизин</a:t>
            </a:r>
            <a:r>
              <a:rPr lang="ru-RU" sz="1600" b="1" dirty="0">
                <a:solidFill>
                  <a:schemeClr val="tx1"/>
                </a:solidFill>
              </a:rPr>
              <a:t>» означает, собственно, не входить, а находиться близ чего-либо; следовательно, правильнее было бы сказать, что чудо совершил Господь, находясь близ Иерихона – при выходе из него или при входе – все равно.</a:t>
            </a:r>
          </a:p>
        </p:txBody>
      </p:sp>
      <p:sp>
        <p:nvSpPr>
          <p:cNvPr id="6" name="Скругленный прямоугольник 5"/>
          <p:cNvSpPr/>
          <p:nvPr/>
        </p:nvSpPr>
        <p:spPr>
          <a:xfrm>
            <a:off x="179512" y="4725144"/>
            <a:ext cx="8759332" cy="2088232"/>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«Слепые по молве узнали о Господе и, узнавши, что Он проходит мимо, воспользовались удобным временем. Они уверовали, что Иисус, происшедший от семени </a:t>
            </a:r>
            <a:r>
              <a:rPr lang="ru-RU" sz="1600" b="1" i="1" dirty="0" err="1">
                <a:solidFill>
                  <a:schemeClr val="tx1"/>
                </a:solidFill>
              </a:rPr>
              <a:t>Давидова</a:t>
            </a:r>
            <a:r>
              <a:rPr lang="ru-RU" sz="1600" b="1" i="1" dirty="0">
                <a:solidFill>
                  <a:schemeClr val="tx1"/>
                </a:solidFill>
              </a:rPr>
              <a:t> по плоти, может исцелить их. Имея такую пламенную веру, они не молчали, а когда их заставляли умолкнуть, еще громче кричали. Посему Господь и не спрашивает их, имеют ли они веру в Него, но спрашивает только, чего они хотят, чтобы кто-либо не подумал, что слепцы хотели одного, а Он им дал другое. </a:t>
            </a:r>
            <a:r>
              <a:rPr lang="ru-RU" sz="1600" b="1" i="1" dirty="0" smtClean="0">
                <a:solidFill>
                  <a:schemeClr val="tx1"/>
                </a:solidFill>
              </a:rPr>
              <a:t>Он </a:t>
            </a:r>
            <a:r>
              <a:rPr lang="ru-RU" sz="1600" b="1" i="1" dirty="0">
                <a:solidFill>
                  <a:schemeClr val="tx1"/>
                </a:solidFill>
              </a:rPr>
              <a:t>исцеляет их прикосновением, дабы мы знали, что каждый член Его Святой плоти есть член животворящий и </a:t>
            </a:r>
            <a:r>
              <a:rPr lang="ru-RU" sz="1600" b="1" i="1" dirty="0" smtClean="0">
                <a:solidFill>
                  <a:schemeClr val="tx1"/>
                </a:solidFill>
              </a:rPr>
              <a:t>божественный».</a:t>
            </a:r>
            <a:endParaRPr lang="ru-RU" sz="1600" b="1" i="1" dirty="0">
              <a:solidFill>
                <a:schemeClr val="tx1"/>
              </a:solidFill>
            </a:endParaRPr>
          </a:p>
        </p:txBody>
      </p:sp>
      <p:sp>
        <p:nvSpPr>
          <p:cNvPr id="7" name="Скругленный прямоугольник 6"/>
          <p:cNvSpPr/>
          <p:nvPr/>
        </p:nvSpPr>
        <p:spPr>
          <a:xfrm>
            <a:off x="153868" y="4797152"/>
            <a:ext cx="8784976" cy="1872208"/>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«Под слепыми разумей уверовавших во Христа из язычников: они исцелены Христом, так сказать, по пути. Христос пришел главным образом не ради язычников, а ради потомков Израиля. Как слепцы узнали о Христе по слуху, так и язычники от </a:t>
            </a:r>
            <a:r>
              <a:rPr lang="ru-RU" sz="1600" b="1" i="1" dirty="0" err="1">
                <a:solidFill>
                  <a:schemeClr val="tx1"/>
                </a:solidFill>
              </a:rPr>
              <a:t>слышания</a:t>
            </a:r>
            <a:r>
              <a:rPr lang="ru-RU" sz="1600" b="1" i="1" dirty="0">
                <a:solidFill>
                  <a:schemeClr val="tx1"/>
                </a:solidFill>
              </a:rPr>
              <a:t> уверовали и познали Христа. Заставлявшие слепых замолчать и не произносить имени </a:t>
            </a:r>
            <a:r>
              <a:rPr lang="ru-RU" sz="1600" b="1" i="1" dirty="0" err="1">
                <a:solidFill>
                  <a:schemeClr val="tx1"/>
                </a:solidFill>
              </a:rPr>
              <a:t>Иисусова</a:t>
            </a:r>
            <a:r>
              <a:rPr lang="ru-RU" sz="1600" b="1" i="1" dirty="0">
                <a:solidFill>
                  <a:schemeClr val="tx1"/>
                </a:solidFill>
              </a:rPr>
              <a:t> - это гонители христиан. Они силились заградить уста церкви, но она еще явственнее исповедовала имя Христово. За то она и исцелена: она ясно узрела свет истины и стала следовать Христу, подражая Ему в своей </a:t>
            </a:r>
            <a:r>
              <a:rPr lang="ru-RU" sz="1600" b="1" i="1" dirty="0" smtClean="0">
                <a:solidFill>
                  <a:schemeClr val="tx1"/>
                </a:solidFill>
              </a:rPr>
              <a:t>жизни».</a:t>
            </a:r>
            <a:endParaRPr lang="ru-RU" sz="1600" b="1" i="1" dirty="0">
              <a:solidFill>
                <a:schemeClr val="tx1"/>
              </a:solidFill>
            </a:endParaRPr>
          </a:p>
        </p:txBody>
      </p:sp>
    </p:spTree>
    <p:extLst>
      <p:ext uri="{BB962C8B-B14F-4D97-AF65-F5344CB8AC3E}">
        <p14:creationId xmlns:p14="http://schemas.microsoft.com/office/powerpoint/2010/main" val="1860155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wipe(down)">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1026"/>
                                        </p:tgtEl>
                                      </p:cBhvr>
                                    </p:animEffect>
                                    <p:set>
                                      <p:cBhvr>
                                        <p:cTn id="15" dur="1" fill="hold">
                                          <p:stCondLst>
                                            <p:cond delay="499"/>
                                          </p:stCondLst>
                                        </p:cTn>
                                        <p:tgtEl>
                                          <p:spTgt spid="1026"/>
                                        </p:tgtEl>
                                        <p:attrNameLst>
                                          <p:attrName>style.visibility</p:attrName>
                                        </p:attrNameLst>
                                      </p:cBhvr>
                                      <p:to>
                                        <p:strVal val="hidden"/>
                                      </p:to>
                                    </p:set>
                                  </p:childTnLst>
                                </p:cTn>
                              </p:par>
                              <p:par>
                                <p:cTn id="16" presetID="22" presetClass="entr" presetSubtype="4"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1027"/>
                                        </p:tgtEl>
                                        <p:attrNameLst>
                                          <p:attrName>style.visibility</p:attrName>
                                        </p:attrNameLst>
                                      </p:cBhvr>
                                      <p:to>
                                        <p:strVal val="visible"/>
                                      </p:to>
                                    </p:set>
                                    <p:animEffect transition="in" filter="wipe(down)">
                                      <p:cBhvr>
                                        <p:cTn id="23" dur="500"/>
                                        <p:tgtEl>
                                          <p:spTgt spid="1027"/>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nodeType="clickEffect">
                                  <p:stCondLst>
                                    <p:cond delay="0"/>
                                  </p:stCondLst>
                                  <p:childTnLst>
                                    <p:animEffect transition="out" filter="fade">
                                      <p:cBhvr>
                                        <p:cTn id="27" dur="500"/>
                                        <p:tgtEl>
                                          <p:spTgt spid="1027"/>
                                        </p:tgtEl>
                                      </p:cBhvr>
                                    </p:animEffect>
                                    <p:set>
                                      <p:cBhvr>
                                        <p:cTn id="28" dur="1" fill="hold">
                                          <p:stCondLst>
                                            <p:cond delay="499"/>
                                          </p:stCondLst>
                                        </p:cTn>
                                        <p:tgtEl>
                                          <p:spTgt spid="1027"/>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wipe(down)">
                                      <p:cBhvr>
                                        <p:cTn id="33" dur="500"/>
                                        <p:tgtEl>
                                          <p:spTgt spid="3"/>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grpId="1" nodeType="clickEffect">
                                  <p:stCondLst>
                                    <p:cond delay="0"/>
                                  </p:stCondLst>
                                  <p:childTnLst>
                                    <p:animEffect transition="out" filter="fade">
                                      <p:cBhvr>
                                        <p:cTn id="37" dur="500"/>
                                        <p:tgtEl>
                                          <p:spTgt spid="3"/>
                                        </p:tgtEl>
                                      </p:cBhvr>
                                    </p:animEffect>
                                    <p:set>
                                      <p:cBhvr>
                                        <p:cTn id="38" dur="1" fill="hold">
                                          <p:stCondLst>
                                            <p:cond delay="499"/>
                                          </p:stCondLst>
                                        </p:cTn>
                                        <p:tgtEl>
                                          <p:spTgt spid="3"/>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animEffect transition="in" filter="wipe(down)">
                                      <p:cBhvr>
                                        <p:cTn id="43" dur="500"/>
                                        <p:tgtEl>
                                          <p:spTgt spid="2"/>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xit" presetSubtype="0" fill="hold" grpId="1" nodeType="clickEffect">
                                  <p:stCondLst>
                                    <p:cond delay="0"/>
                                  </p:stCondLst>
                                  <p:childTnLst>
                                    <p:animEffect transition="out" filter="fade">
                                      <p:cBhvr>
                                        <p:cTn id="47" dur="500"/>
                                        <p:tgtEl>
                                          <p:spTgt spid="2"/>
                                        </p:tgtEl>
                                      </p:cBhvr>
                                    </p:animEffect>
                                    <p:set>
                                      <p:cBhvr>
                                        <p:cTn id="48" dur="1" fill="hold">
                                          <p:stCondLst>
                                            <p:cond delay="499"/>
                                          </p:stCondLst>
                                        </p:cTn>
                                        <p:tgtEl>
                                          <p:spTgt spid="2"/>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6"/>
                                        </p:tgtEl>
                                        <p:attrNameLst>
                                          <p:attrName>style.visibility</p:attrName>
                                        </p:attrNameLst>
                                      </p:cBhvr>
                                      <p:to>
                                        <p:strVal val="visible"/>
                                      </p:to>
                                    </p:set>
                                    <p:animEffect transition="in" filter="wipe(down)">
                                      <p:cBhvr>
                                        <p:cTn id="53" dur="500"/>
                                        <p:tgtEl>
                                          <p:spTgt spid="6"/>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xit" presetSubtype="0" fill="hold" grpId="1" nodeType="clickEffect">
                                  <p:stCondLst>
                                    <p:cond delay="0"/>
                                  </p:stCondLst>
                                  <p:childTnLst>
                                    <p:animEffect transition="out" filter="fade">
                                      <p:cBhvr>
                                        <p:cTn id="57" dur="500"/>
                                        <p:tgtEl>
                                          <p:spTgt spid="6"/>
                                        </p:tgtEl>
                                      </p:cBhvr>
                                    </p:animEffect>
                                    <p:set>
                                      <p:cBhvr>
                                        <p:cTn id="58" dur="1" fill="hold">
                                          <p:stCondLst>
                                            <p:cond delay="499"/>
                                          </p:stCondLst>
                                        </p:cTn>
                                        <p:tgtEl>
                                          <p:spTgt spid="6"/>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7"/>
                                        </p:tgtEl>
                                        <p:attrNameLst>
                                          <p:attrName>style.visibility</p:attrName>
                                        </p:attrNameLst>
                                      </p:cBhvr>
                                      <p:to>
                                        <p:strVal val="visible"/>
                                      </p:to>
                                    </p:set>
                                    <p:animEffect transition="in" filter="wipe(down)">
                                      <p:cBhvr>
                                        <p:cTn id="63" dur="500"/>
                                        <p:tgtEl>
                                          <p:spTgt spid="7"/>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xit" presetSubtype="0" fill="hold" grpId="1" nodeType="clickEffect">
                                  <p:stCondLst>
                                    <p:cond delay="0"/>
                                  </p:stCondLst>
                                  <p:childTnLst>
                                    <p:animEffect transition="out" filter="fade">
                                      <p:cBhvr>
                                        <p:cTn id="67" dur="500"/>
                                        <p:tgtEl>
                                          <p:spTgt spid="7"/>
                                        </p:tgtEl>
                                      </p:cBhvr>
                                    </p:animEffect>
                                    <p:set>
                                      <p:cBhvr>
                                        <p:cTn id="68"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P spid="2" grpId="1" animBg="1"/>
      <p:bldP spid="3" grpId="0" animBg="1"/>
      <p:bldP spid="3" grpId="1" animBg="1"/>
      <p:bldP spid="6" grpId="0" animBg="1"/>
      <p:bldP spid="6" grpId="1" animBg="1"/>
      <p:bldP spid="7" grpId="0" animBg="1"/>
      <p:bldP spid="7"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pattFill prst="ltUpDiag">
          <a:fgClr>
            <a:schemeClr val="tx2">
              <a:lumMod val="60000"/>
              <a:lumOff val="40000"/>
            </a:schemeClr>
          </a:fgClr>
          <a:bgClr>
            <a:schemeClr val="bg1"/>
          </a:bgClr>
        </a:pattFill>
        <a:effectLst/>
      </p:bgPr>
    </p:bg>
    <p:spTree>
      <p:nvGrpSpPr>
        <p:cNvPr id="1" name=""/>
        <p:cNvGrpSpPr/>
        <p:nvPr/>
      </p:nvGrpSpPr>
      <p:grpSpPr>
        <a:xfrm>
          <a:off x="0" y="0"/>
          <a:ext cx="0" cy="0"/>
          <a:chOff x="0" y="0"/>
          <a:chExt cx="0" cy="0"/>
        </a:xfrm>
      </p:grpSpPr>
      <p:pic>
        <p:nvPicPr>
          <p:cNvPr id="4098" name="Picture 2" descr="E:\лекции по Н. З\28\LebedevKV_ObraschenZakhey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3530" y="1052736"/>
            <a:ext cx="7238870" cy="544725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graphicFrame>
        <p:nvGraphicFramePr>
          <p:cNvPr id="5" name="Объект 4"/>
          <p:cNvGraphicFramePr>
            <a:graphicFrameLocks noGrp="1"/>
          </p:cNvGraphicFramePr>
          <p:nvPr>
            <p:ph idx="1"/>
            <p:extLst>
              <p:ext uri="{D42A27DB-BD31-4B8C-83A1-F6EECF244321}">
                <p14:modId xmlns:p14="http://schemas.microsoft.com/office/powerpoint/2010/main" val="1918170250"/>
              </p:ext>
            </p:extLst>
          </p:nvPr>
        </p:nvGraphicFramePr>
        <p:xfrm>
          <a:off x="457200" y="1052736"/>
          <a:ext cx="8229600" cy="3632200"/>
        </p:xfrm>
        <a:graphic>
          <a:graphicData uri="http://schemas.openxmlformats.org/drawingml/2006/table">
            <a:tbl>
              <a:tblPr firstRow="1" bandRow="1">
                <a:tableStyleId>{5C22544A-7EE6-4342-B048-85BDC9FD1C3A}</a:tableStyleId>
              </a:tblPr>
              <a:tblGrid>
                <a:gridCol w="8229600"/>
              </a:tblGrid>
              <a:tr h="370840">
                <a:tc>
                  <a:txBody>
                    <a:bodyPr/>
                    <a:lstStyle/>
                    <a:p>
                      <a:pPr algn="ctr"/>
                      <a:r>
                        <a:rPr lang="ru-RU" sz="1800" b="1" kern="1200" dirty="0" err="1" smtClean="0">
                          <a:solidFill>
                            <a:schemeClr val="tx1"/>
                          </a:solidFill>
                          <a:effectLst/>
                          <a:latin typeface="+mn-lt"/>
                          <a:ea typeface="+mn-ea"/>
                          <a:cs typeface="+mn-cs"/>
                        </a:rPr>
                        <a:t>Лк</a:t>
                      </a:r>
                      <a:r>
                        <a:rPr lang="ru-RU" sz="1800" b="1" kern="1200" dirty="0" smtClean="0">
                          <a:solidFill>
                            <a:schemeClr val="tx1"/>
                          </a:solidFill>
                          <a:effectLst/>
                          <a:latin typeface="+mn-lt"/>
                          <a:ea typeface="+mn-ea"/>
                          <a:cs typeface="+mn-cs"/>
                        </a:rPr>
                        <a:t>. 19, 1-10</a:t>
                      </a:r>
                      <a:endParaRPr lang="ru-RU" dirty="0">
                        <a:solidFill>
                          <a:schemeClr val="tx1"/>
                        </a:solidFill>
                      </a:endParaRPr>
                    </a:p>
                  </a:txBody>
                  <a:tcPr/>
                </a:tc>
              </a:tr>
              <a:tr h="370840">
                <a:tc>
                  <a:txBody>
                    <a:bodyPr/>
                    <a:lstStyle/>
                    <a:p>
                      <a:r>
                        <a:rPr lang="ru-RU" sz="1600" b="1" dirty="0" smtClean="0"/>
                        <a:t>1. Потом Иисус вошел в Иерихон и проходил через него. </a:t>
                      </a:r>
                    </a:p>
                    <a:p>
                      <a:r>
                        <a:rPr lang="ru-RU" sz="1600" b="1" dirty="0" smtClean="0"/>
                        <a:t>2. И вот, некто, именем </a:t>
                      </a:r>
                      <a:r>
                        <a:rPr lang="ru-RU" sz="1600" b="1" dirty="0" err="1" smtClean="0"/>
                        <a:t>Закхей</a:t>
                      </a:r>
                      <a:r>
                        <a:rPr lang="ru-RU" sz="1600" b="1" dirty="0" smtClean="0"/>
                        <a:t>, начальник мытарей и человек богатый, </a:t>
                      </a:r>
                    </a:p>
                    <a:p>
                      <a:r>
                        <a:rPr lang="ru-RU" sz="1600" b="1" dirty="0" smtClean="0"/>
                        <a:t>3. искал видеть Иисуса, кто Он, но не мог за народом, потому что мал был ростом, </a:t>
                      </a:r>
                    </a:p>
                    <a:p>
                      <a:r>
                        <a:rPr lang="ru-RU" sz="1600" b="1" dirty="0" smtClean="0"/>
                        <a:t>4. и, забежав вперед, взлез на смоковницу, чтобы увидеть Его, потому что Ему надлежало проходить мимо нее. </a:t>
                      </a:r>
                    </a:p>
                    <a:p>
                      <a:r>
                        <a:rPr lang="ru-RU" sz="1600" b="1" dirty="0" smtClean="0"/>
                        <a:t>5. Иисус, когда пришел на это место, взглянув, увидел его и сказал ему: </a:t>
                      </a:r>
                      <a:r>
                        <a:rPr lang="ru-RU" sz="1600" b="1" dirty="0" err="1" smtClean="0"/>
                        <a:t>Закхей</a:t>
                      </a:r>
                      <a:r>
                        <a:rPr lang="ru-RU" sz="1600" b="1" dirty="0" smtClean="0"/>
                        <a:t>! сойди скорее, ибо сегодня надобно Мне быть у тебя в доме. </a:t>
                      </a:r>
                    </a:p>
                    <a:p>
                      <a:r>
                        <a:rPr lang="ru-RU" sz="1600" b="1" dirty="0" smtClean="0"/>
                        <a:t>6. И он поспешно сошел и принял Его с радостью. </a:t>
                      </a:r>
                    </a:p>
                    <a:p>
                      <a:r>
                        <a:rPr lang="ru-RU" sz="1600" b="1" dirty="0" smtClean="0"/>
                        <a:t>7. И все, видя то, начали роптать, и говорили, что Он зашел к грешному человеку; </a:t>
                      </a:r>
                    </a:p>
                    <a:p>
                      <a:r>
                        <a:rPr lang="ru-RU" sz="1600" b="1" dirty="0" smtClean="0"/>
                        <a:t>8. </a:t>
                      </a:r>
                      <a:r>
                        <a:rPr lang="ru-RU" sz="1600" b="1" dirty="0" err="1" smtClean="0"/>
                        <a:t>Закхей</a:t>
                      </a:r>
                      <a:r>
                        <a:rPr lang="ru-RU" sz="1600" b="1" dirty="0" smtClean="0"/>
                        <a:t> же, став, сказал Господу: Господи! половину имения моего я отдам нищим, и, если кого чем обидел, воздам вчетверо. </a:t>
                      </a:r>
                    </a:p>
                    <a:p>
                      <a:r>
                        <a:rPr lang="ru-RU" sz="1600" b="1" dirty="0" smtClean="0"/>
                        <a:t>9. Иисус сказал ему: ныне пришло спасение дому сему, потому что и он сын Авраама, </a:t>
                      </a:r>
                    </a:p>
                    <a:p>
                      <a:r>
                        <a:rPr lang="ru-RU" sz="1600" b="1" dirty="0" smtClean="0"/>
                        <a:t>10. ибо Сын Человеческий пришел взыскать и спасти погибшее. </a:t>
                      </a:r>
                      <a:endParaRPr lang="ru-RU" sz="1600" b="1" dirty="0"/>
                    </a:p>
                  </a:txBody>
                  <a:tcPr/>
                </a:tc>
              </a:tr>
            </a:tbl>
          </a:graphicData>
        </a:graphic>
      </p:graphicFrame>
      <p:sp>
        <p:nvSpPr>
          <p:cNvPr id="4" name="Скругленный прямоугольник 3"/>
          <p:cNvSpPr/>
          <p:nvPr/>
        </p:nvSpPr>
        <p:spPr>
          <a:xfrm>
            <a:off x="2555776" y="260648"/>
            <a:ext cx="4104456" cy="36004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400" b="1" dirty="0">
                <a:solidFill>
                  <a:schemeClr val="tx1"/>
                </a:solidFill>
              </a:rPr>
              <a:t>Обращение </a:t>
            </a:r>
            <a:r>
              <a:rPr lang="ru-RU" sz="2400" b="1" dirty="0" err="1">
                <a:solidFill>
                  <a:schemeClr val="tx1"/>
                </a:solidFill>
              </a:rPr>
              <a:t>Закхея</a:t>
            </a:r>
            <a:endParaRPr lang="ru-RU" sz="2400" dirty="0">
              <a:solidFill>
                <a:schemeClr val="tx1"/>
              </a:solidFill>
            </a:endParaRPr>
          </a:p>
        </p:txBody>
      </p:sp>
      <p:sp>
        <p:nvSpPr>
          <p:cNvPr id="2" name="Скругленный прямоугольник 1"/>
          <p:cNvSpPr/>
          <p:nvPr/>
        </p:nvSpPr>
        <p:spPr>
          <a:xfrm>
            <a:off x="467544" y="3140968"/>
            <a:ext cx="8208912" cy="864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«когда он пожелал увидеть Иисуса и для сего взлез на смоковницу, Господь усматривает его прежде, чем он сам увидел Его. Так Бог везде предваряет нас, лишь только увидит нашу </a:t>
            </a:r>
            <a:r>
              <a:rPr lang="ru-RU" sz="1600" b="1" i="1" dirty="0" smtClean="0">
                <a:solidFill>
                  <a:schemeClr val="tx1"/>
                </a:solidFill>
              </a:rPr>
              <a:t>готовность».</a:t>
            </a:r>
            <a:endParaRPr lang="ru-RU" sz="1600" b="1" i="1" dirty="0">
              <a:solidFill>
                <a:schemeClr val="tx1"/>
              </a:solidFill>
            </a:endParaRPr>
          </a:p>
        </p:txBody>
      </p:sp>
      <p:sp>
        <p:nvSpPr>
          <p:cNvPr id="3" name="Скругленный прямоугольник 2"/>
          <p:cNvSpPr/>
          <p:nvPr/>
        </p:nvSpPr>
        <p:spPr>
          <a:xfrm>
            <a:off x="467544" y="4725144"/>
            <a:ext cx="8208912" cy="1224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«Под домом разумеется </a:t>
            </a:r>
            <a:r>
              <a:rPr lang="ru-RU" sz="1600" b="1" i="1" dirty="0" err="1">
                <a:solidFill>
                  <a:schemeClr val="tx1"/>
                </a:solidFill>
              </a:rPr>
              <a:t>Закхей</a:t>
            </a:r>
            <a:r>
              <a:rPr lang="ru-RU" sz="1600" b="1" i="1" dirty="0">
                <a:solidFill>
                  <a:schemeClr val="tx1"/>
                </a:solidFill>
              </a:rPr>
              <a:t>, потому что бездушное здание Господь не назвал бы сыном </a:t>
            </a:r>
            <a:r>
              <a:rPr lang="ru-RU" sz="1600" b="1" i="1" dirty="0" err="1">
                <a:solidFill>
                  <a:schemeClr val="tx1"/>
                </a:solidFill>
              </a:rPr>
              <a:t>Авраамовым</a:t>
            </a:r>
            <a:r>
              <a:rPr lang="ru-RU" sz="1600" b="1" i="1" dirty="0">
                <a:solidFill>
                  <a:schemeClr val="tx1"/>
                </a:solidFill>
              </a:rPr>
              <a:t>, а очевидно назвал так одушевленного хозяина дома. Назвал его «сыном </a:t>
            </a:r>
            <a:r>
              <a:rPr lang="ru-RU" sz="1600" b="1" i="1" dirty="0" err="1">
                <a:solidFill>
                  <a:schemeClr val="tx1"/>
                </a:solidFill>
              </a:rPr>
              <a:t>Авраамовым</a:t>
            </a:r>
            <a:r>
              <a:rPr lang="ru-RU" sz="1600" b="1" i="1" dirty="0">
                <a:solidFill>
                  <a:schemeClr val="tx1"/>
                </a:solidFill>
              </a:rPr>
              <a:t>», быть может, потому, что он уверовал и оправдался верой, а может быть, и потому, что великодушно презрел богатство и возлюбил бедных подобно сему </a:t>
            </a:r>
            <a:r>
              <a:rPr lang="ru-RU" sz="1600" b="1" i="1" dirty="0" smtClean="0">
                <a:solidFill>
                  <a:schemeClr val="tx1"/>
                </a:solidFill>
              </a:rPr>
              <a:t>патриарху».</a:t>
            </a:r>
            <a:endParaRPr lang="ru-RU" sz="1600" b="1" i="1" dirty="0">
              <a:solidFill>
                <a:schemeClr val="tx1"/>
              </a:solidFill>
            </a:endParaRPr>
          </a:p>
        </p:txBody>
      </p:sp>
      <p:sp>
        <p:nvSpPr>
          <p:cNvPr id="6" name="Скругленный прямоугольник 5"/>
          <p:cNvSpPr/>
          <p:nvPr/>
        </p:nvSpPr>
        <p:spPr>
          <a:xfrm>
            <a:off x="467544" y="4653136"/>
            <a:ext cx="8280920" cy="20882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500" b="1" i="1" dirty="0">
                <a:solidFill>
                  <a:schemeClr val="tx1"/>
                </a:solidFill>
              </a:rPr>
              <a:t>«Всяк, кто старше многих в злобе, мал духовным ростом, ибо плоть и дух противоположны между собой, и потому не может увидеть Иисуса за народом; то есть, смущаемый страстями и житейскими делами, не может видеть Иисуса действующего, движущегося и ходящего. А хождение Иисуса то и означает, когда Христос нечто действует в нас. Такой человек, никогда не видавший Иисуса ходящего и не испытавший никакого действия, приличного Христу, часто от раскаяния приходит в сознание и взлезает на смоковницу, то есть презирает и попирает всякое удовольствие и приятность, которые означаются смоковницей, и таким образом, возвысившись над собой и полагая восхождение в сердце, усматривается Иисусом, и сам усматривает </a:t>
            </a:r>
            <a:r>
              <a:rPr lang="ru-RU" sz="1500" b="1" i="1" dirty="0" smtClean="0">
                <a:solidFill>
                  <a:schemeClr val="tx1"/>
                </a:solidFill>
              </a:rPr>
              <a:t>Его».</a:t>
            </a:r>
            <a:endParaRPr lang="ru-RU" sz="1500" b="1" i="1" dirty="0">
              <a:solidFill>
                <a:schemeClr val="tx1"/>
              </a:solidFill>
            </a:endParaRPr>
          </a:p>
        </p:txBody>
      </p:sp>
      <p:sp>
        <p:nvSpPr>
          <p:cNvPr id="7" name="Скругленный прямоугольник 6"/>
          <p:cNvSpPr/>
          <p:nvPr/>
        </p:nvSpPr>
        <p:spPr>
          <a:xfrm>
            <a:off x="467544" y="5085184"/>
            <a:ext cx="8280920" cy="16344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i="1" dirty="0">
                <a:solidFill>
                  <a:schemeClr val="tx1"/>
                </a:solidFill>
              </a:rPr>
              <a:t>«Тогда Господь говорит ему: «сойди скорее», то есть </a:t>
            </a:r>
            <a:r>
              <a:rPr lang="ru-RU" sz="1500" b="1" i="1" dirty="0" smtClean="0">
                <a:solidFill>
                  <a:schemeClr val="tx1"/>
                </a:solidFill>
              </a:rPr>
              <a:t>смирись </a:t>
            </a:r>
            <a:r>
              <a:rPr lang="ru-RU" sz="1500" b="1" i="1" dirty="0">
                <a:solidFill>
                  <a:schemeClr val="tx1"/>
                </a:solidFill>
              </a:rPr>
              <a:t>скорее, ибо </a:t>
            </a:r>
            <a:r>
              <a:rPr lang="ru-RU" sz="1500" b="1" i="1" dirty="0" smtClean="0">
                <a:solidFill>
                  <a:schemeClr val="tx1"/>
                </a:solidFill>
              </a:rPr>
              <a:t>Мне </a:t>
            </a:r>
            <a:r>
              <a:rPr lang="ru-RU" sz="1500" b="1" i="1" dirty="0">
                <a:solidFill>
                  <a:schemeClr val="tx1"/>
                </a:solidFill>
              </a:rPr>
              <a:t>надобно быть у тебя в доме. Такой человек половину имения отдает нищим, то есть бесам. Имение у нас двоякого рода, то есть телесное и душевное. Все телесное праведник уступает бесам, поистине нищим и лишенным всякого блага. Если таковой обидел кого чем, он уплачивает вчетверо. Сим </a:t>
            </a:r>
            <a:r>
              <a:rPr lang="ru-RU" sz="1500" b="1" i="1" dirty="0" err="1">
                <a:solidFill>
                  <a:schemeClr val="tx1"/>
                </a:solidFill>
              </a:rPr>
              <a:t>намекается</a:t>
            </a:r>
            <a:r>
              <a:rPr lang="ru-RU" sz="1500" b="1" i="1" dirty="0">
                <a:solidFill>
                  <a:schemeClr val="tx1"/>
                </a:solidFill>
              </a:rPr>
              <a:t> на то, что всякий, чрез покаяние переходящий на путь, противный прежней злобе, четырьмя добродетелями врачует все прежние грехи и таким образом получает </a:t>
            </a:r>
            <a:r>
              <a:rPr lang="ru-RU" sz="1500" b="1" i="1" dirty="0" smtClean="0">
                <a:solidFill>
                  <a:schemeClr val="tx1"/>
                </a:solidFill>
              </a:rPr>
              <a:t>спасение».</a:t>
            </a:r>
            <a:endParaRPr lang="ru-RU" sz="1500" b="1" i="1" dirty="0">
              <a:solidFill>
                <a:schemeClr val="tx1"/>
              </a:solidFill>
            </a:endParaRPr>
          </a:p>
        </p:txBody>
      </p:sp>
    </p:spTree>
    <p:extLst>
      <p:ext uri="{BB962C8B-B14F-4D97-AF65-F5344CB8AC3E}">
        <p14:creationId xmlns:p14="http://schemas.microsoft.com/office/powerpoint/2010/main" val="1494311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4098"/>
                                        </p:tgtEl>
                                        <p:attrNameLst>
                                          <p:attrName>style.visibility</p:attrName>
                                        </p:attrNameLst>
                                      </p:cBhvr>
                                      <p:to>
                                        <p:strVal val="visible"/>
                                      </p:to>
                                    </p:set>
                                    <p:animEffect transition="in" filter="wipe(down)">
                                      <p:cBhvr>
                                        <p:cTn id="10" dur="500"/>
                                        <p:tgtEl>
                                          <p:spTgt spid="409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4098"/>
                                        </p:tgtEl>
                                      </p:cBhvr>
                                    </p:animEffect>
                                    <p:set>
                                      <p:cBhvr>
                                        <p:cTn id="15" dur="1" fill="hold">
                                          <p:stCondLst>
                                            <p:cond delay="499"/>
                                          </p:stCondLst>
                                        </p:cTn>
                                        <p:tgtEl>
                                          <p:spTgt spid="4098"/>
                                        </p:tgtEl>
                                        <p:attrNameLst>
                                          <p:attrName>style.visibility</p:attrName>
                                        </p:attrNameLst>
                                      </p:cBhvr>
                                      <p:to>
                                        <p:strVal val="hidden"/>
                                      </p:to>
                                    </p:set>
                                  </p:childTnLst>
                                </p:cTn>
                              </p:par>
                              <p:par>
                                <p:cTn id="16" presetID="22" presetClass="entr" presetSubtype="4"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wipe(down)">
                                      <p:cBhvr>
                                        <p:cTn id="23" dur="500"/>
                                        <p:tgtEl>
                                          <p:spTgt spid="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500"/>
                                        <p:tgtEl>
                                          <p:spTgt spid="2"/>
                                        </p:tgtEl>
                                      </p:cBhvr>
                                    </p:animEffect>
                                    <p:set>
                                      <p:cBhvr>
                                        <p:cTn id="28" dur="1" fill="hold">
                                          <p:stCondLst>
                                            <p:cond delay="499"/>
                                          </p:stCondLst>
                                        </p:cTn>
                                        <p:tgtEl>
                                          <p:spTgt spid="2"/>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wipe(down)">
                                      <p:cBhvr>
                                        <p:cTn id="33" dur="500"/>
                                        <p:tgtEl>
                                          <p:spTgt spid="3"/>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grpId="1" nodeType="clickEffect">
                                  <p:stCondLst>
                                    <p:cond delay="0"/>
                                  </p:stCondLst>
                                  <p:childTnLst>
                                    <p:animEffect transition="out" filter="fade">
                                      <p:cBhvr>
                                        <p:cTn id="37" dur="500"/>
                                        <p:tgtEl>
                                          <p:spTgt spid="3"/>
                                        </p:tgtEl>
                                      </p:cBhvr>
                                    </p:animEffect>
                                    <p:set>
                                      <p:cBhvr>
                                        <p:cTn id="38" dur="1" fill="hold">
                                          <p:stCondLst>
                                            <p:cond delay="499"/>
                                          </p:stCondLst>
                                        </p:cTn>
                                        <p:tgtEl>
                                          <p:spTgt spid="3"/>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wipe(down)">
                                      <p:cBhvr>
                                        <p:cTn id="43" dur="500"/>
                                        <p:tgtEl>
                                          <p:spTgt spid="6"/>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xit" presetSubtype="0" fill="hold" grpId="1" nodeType="clickEffect">
                                  <p:stCondLst>
                                    <p:cond delay="0"/>
                                  </p:stCondLst>
                                  <p:childTnLst>
                                    <p:animEffect transition="out" filter="fade">
                                      <p:cBhvr>
                                        <p:cTn id="47" dur="500"/>
                                        <p:tgtEl>
                                          <p:spTgt spid="6"/>
                                        </p:tgtEl>
                                      </p:cBhvr>
                                    </p:animEffect>
                                    <p:set>
                                      <p:cBhvr>
                                        <p:cTn id="48" dur="1" fill="hold">
                                          <p:stCondLst>
                                            <p:cond delay="499"/>
                                          </p:stCondLst>
                                        </p:cTn>
                                        <p:tgtEl>
                                          <p:spTgt spid="6"/>
                                        </p:tgtEl>
                                        <p:attrNameLst>
                                          <p:attrName>style.visibility</p:attrName>
                                        </p:attrNameLst>
                                      </p:cBhvr>
                                      <p:to>
                                        <p:strVal val="hidden"/>
                                      </p:to>
                                    </p:set>
                                  </p:childTnLst>
                                </p:cTn>
                              </p:par>
                              <p:par>
                                <p:cTn id="49" presetID="22" presetClass="entr" presetSubtype="4" fill="hold" grpId="0" nodeType="withEffect">
                                  <p:stCondLst>
                                    <p:cond delay="0"/>
                                  </p:stCondLst>
                                  <p:childTnLst>
                                    <p:set>
                                      <p:cBhvr>
                                        <p:cTn id="50" dur="1" fill="hold">
                                          <p:stCondLst>
                                            <p:cond delay="0"/>
                                          </p:stCondLst>
                                        </p:cTn>
                                        <p:tgtEl>
                                          <p:spTgt spid="7"/>
                                        </p:tgtEl>
                                        <p:attrNameLst>
                                          <p:attrName>style.visibility</p:attrName>
                                        </p:attrNameLst>
                                      </p:cBhvr>
                                      <p:to>
                                        <p:strVal val="visible"/>
                                      </p:to>
                                    </p:set>
                                    <p:animEffect transition="in" filter="wipe(down)">
                                      <p:cBhvr>
                                        <p:cTn id="51" dur="500"/>
                                        <p:tgtEl>
                                          <p:spTgt spid="7"/>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xit" presetSubtype="0" fill="hold" grpId="1" nodeType="clickEffect">
                                  <p:stCondLst>
                                    <p:cond delay="0"/>
                                  </p:stCondLst>
                                  <p:childTnLst>
                                    <p:animEffect transition="out" filter="fade">
                                      <p:cBhvr>
                                        <p:cTn id="55" dur="500"/>
                                        <p:tgtEl>
                                          <p:spTgt spid="7"/>
                                        </p:tgtEl>
                                      </p:cBhvr>
                                    </p:animEffect>
                                    <p:set>
                                      <p:cBhvr>
                                        <p:cTn id="56"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P spid="2" grpId="1" animBg="1"/>
      <p:bldP spid="3" grpId="0" animBg="1"/>
      <p:bldP spid="3" grpId="1" animBg="1"/>
      <p:bldP spid="6" grpId="0" animBg="1"/>
      <p:bldP spid="6" grpId="1" animBg="1"/>
      <p:bldP spid="7" grpId="0" animBg="1"/>
      <p:bldP spid="7"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pattFill prst="ltUpDiag">
          <a:fgClr>
            <a:schemeClr val="accent1">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1341794401"/>
              </p:ext>
            </p:extLst>
          </p:nvPr>
        </p:nvGraphicFramePr>
        <p:xfrm>
          <a:off x="251520" y="481928"/>
          <a:ext cx="8640960" cy="6259440"/>
        </p:xfrm>
        <a:graphic>
          <a:graphicData uri="http://schemas.openxmlformats.org/drawingml/2006/table">
            <a:tbl>
              <a:tblPr firstRow="1" bandRow="1">
                <a:tableStyleId>{5C22544A-7EE6-4342-B048-85BDC9FD1C3A}</a:tableStyleId>
              </a:tblPr>
              <a:tblGrid>
                <a:gridCol w="8640960"/>
              </a:tblGrid>
              <a:tr h="252000">
                <a:tc>
                  <a:txBody>
                    <a:bodyPr/>
                    <a:lstStyle/>
                    <a:p>
                      <a:pPr algn="ctr"/>
                      <a:r>
                        <a:rPr lang="ru-RU" sz="1600" b="1" kern="1200" dirty="0" err="1" smtClean="0">
                          <a:solidFill>
                            <a:schemeClr val="tx1"/>
                          </a:solidFill>
                          <a:effectLst/>
                          <a:latin typeface="+mn-lt"/>
                          <a:ea typeface="+mn-ea"/>
                          <a:cs typeface="+mn-cs"/>
                        </a:rPr>
                        <a:t>Лк</a:t>
                      </a:r>
                      <a:r>
                        <a:rPr lang="ru-RU" sz="1600" b="1" kern="1200" dirty="0" smtClean="0">
                          <a:solidFill>
                            <a:schemeClr val="tx1"/>
                          </a:solidFill>
                          <a:effectLst/>
                          <a:latin typeface="+mn-lt"/>
                          <a:ea typeface="+mn-ea"/>
                          <a:cs typeface="+mn-cs"/>
                        </a:rPr>
                        <a:t>. 19, 11-28</a:t>
                      </a:r>
                      <a:endParaRPr lang="ru-RU" sz="1600" b="1" dirty="0">
                        <a:solidFill>
                          <a:schemeClr val="tx1"/>
                        </a:solidFill>
                      </a:endParaRPr>
                    </a:p>
                  </a:txBody>
                  <a:tcPr marL="18000" marR="18000" marT="18000" marB="18000"/>
                </a:tc>
              </a:tr>
              <a:tr h="370840">
                <a:tc>
                  <a:txBody>
                    <a:bodyPr/>
                    <a:lstStyle/>
                    <a:p>
                      <a:r>
                        <a:rPr lang="ru-RU" sz="1500" b="1" dirty="0" smtClean="0"/>
                        <a:t>11. Когда же они слушали это, присовокупил притчу: ибо Он был близ Иерусалима, и они думали, что скоро должно открыться Царствие Божие. </a:t>
                      </a:r>
                    </a:p>
                    <a:p>
                      <a:r>
                        <a:rPr lang="ru-RU" sz="1500" b="1" dirty="0" smtClean="0"/>
                        <a:t>12. Итак сказал: некоторый человек высокого рода отправлялся в дальнюю страну, чтобы получить себе царство и возвратиться; </a:t>
                      </a:r>
                    </a:p>
                    <a:p>
                      <a:r>
                        <a:rPr lang="ru-RU" sz="1500" b="1" dirty="0" smtClean="0"/>
                        <a:t>13. призвав же десять рабов своих, дал им десять мин и сказал им: употребляйте их в оборот, пока я возвращусь. </a:t>
                      </a:r>
                    </a:p>
                    <a:p>
                      <a:r>
                        <a:rPr lang="ru-RU" sz="1500" b="1" dirty="0" smtClean="0"/>
                        <a:t>14. Но граждане ненавидели его и отправили вслед за ним посольство, сказав: не хотим, чтобы он царствовал над нами. </a:t>
                      </a:r>
                    </a:p>
                    <a:p>
                      <a:r>
                        <a:rPr lang="ru-RU" sz="1500" b="1" dirty="0" smtClean="0"/>
                        <a:t>15. И когда возвратился, получив царство, велел призвать к себе рабов тех, которым дал серебро, чтобы узнать, кто что приобрел. </a:t>
                      </a:r>
                    </a:p>
                    <a:p>
                      <a:r>
                        <a:rPr lang="ru-RU" sz="1500" b="1" dirty="0" smtClean="0"/>
                        <a:t>16. Пришел первый и сказал: господин! мина твоя принесла десять мин. </a:t>
                      </a:r>
                    </a:p>
                    <a:p>
                      <a:r>
                        <a:rPr lang="ru-RU" sz="1500" b="1" dirty="0" smtClean="0"/>
                        <a:t>17. И сказал ему: хорошо, добрый раб! за то, что ты в малом был верен, возьми в управление десять городов. </a:t>
                      </a:r>
                    </a:p>
                    <a:p>
                      <a:r>
                        <a:rPr lang="ru-RU" sz="1500" b="1" dirty="0" smtClean="0"/>
                        <a:t>18. Пришел второй и сказал: господин! мина твоя принесла пять мин. </a:t>
                      </a:r>
                    </a:p>
                    <a:p>
                      <a:r>
                        <a:rPr lang="ru-RU" sz="1500" b="1" dirty="0" smtClean="0"/>
                        <a:t>19. Сказал и этому: и ты будь над пятью городами. </a:t>
                      </a:r>
                    </a:p>
                    <a:p>
                      <a:r>
                        <a:rPr lang="ru-RU" sz="1500" b="1" dirty="0" smtClean="0"/>
                        <a:t>20. Пришел третий и сказал: господин! вот твоя мина, которую я хранил, завернув в платок, </a:t>
                      </a:r>
                    </a:p>
                    <a:p>
                      <a:r>
                        <a:rPr lang="ru-RU" sz="1500" b="1" dirty="0" smtClean="0"/>
                        <a:t>21. ибо я боялся тебя, потому что ты человек жестокий: берешь, чего не клал, и жнешь, чего не сеял. </a:t>
                      </a:r>
                    </a:p>
                    <a:p>
                      <a:r>
                        <a:rPr lang="ru-RU" sz="1500" b="1" dirty="0" smtClean="0"/>
                        <a:t>22. Господин сказал ему: твоими устами буду судить тебя, лукавый раб! ты знал, что я человек жестокий, беру, чего не клал, и жну, чего не сеял; </a:t>
                      </a:r>
                    </a:p>
                    <a:p>
                      <a:r>
                        <a:rPr lang="ru-RU" sz="1500" b="1" dirty="0" smtClean="0"/>
                        <a:t>23. для чего же ты не отдал серебра моего в оборот, чтобы я, придя, получил его с прибылью? </a:t>
                      </a:r>
                    </a:p>
                    <a:p>
                      <a:r>
                        <a:rPr lang="ru-RU" sz="1500" b="1" dirty="0" smtClean="0"/>
                        <a:t>24. И сказал предстоящим: возьмите у него мину и дайте имеющему десять мин. </a:t>
                      </a:r>
                    </a:p>
                    <a:p>
                      <a:r>
                        <a:rPr lang="ru-RU" sz="1500" b="1" dirty="0" smtClean="0"/>
                        <a:t>25. И сказали ему: господин! у него есть десять мин. </a:t>
                      </a:r>
                    </a:p>
                    <a:p>
                      <a:r>
                        <a:rPr lang="ru-RU" sz="1500" b="1" dirty="0" smtClean="0"/>
                        <a:t>26. Сказываю вам, что всякому имеющему дано будет, а у </a:t>
                      </a:r>
                      <a:r>
                        <a:rPr lang="ru-RU" sz="1500" b="1" dirty="0" err="1" smtClean="0"/>
                        <a:t>неимеющего</a:t>
                      </a:r>
                      <a:r>
                        <a:rPr lang="ru-RU" sz="1500" b="1" dirty="0" smtClean="0"/>
                        <a:t> отнимется и то, что имеет; </a:t>
                      </a:r>
                    </a:p>
                    <a:p>
                      <a:r>
                        <a:rPr lang="ru-RU" sz="1500" b="1" dirty="0" smtClean="0"/>
                        <a:t>27. врагов же моих тех, которые не хотели, чтобы я царствовал над ними, приведите сюда и избейте предо мною. </a:t>
                      </a:r>
                    </a:p>
                    <a:p>
                      <a:r>
                        <a:rPr lang="ru-RU" sz="1500" b="1" dirty="0" smtClean="0"/>
                        <a:t>28. Сказав это, Он пошел далее, восходя в Иерусалим. </a:t>
                      </a:r>
                      <a:endParaRPr lang="ru-RU" sz="1500" b="1" dirty="0"/>
                    </a:p>
                  </a:txBody>
                  <a:tcPr marL="18000" marR="18000" marT="18000" marB="18000"/>
                </a:tc>
              </a:tr>
            </a:tbl>
          </a:graphicData>
        </a:graphic>
      </p:graphicFrame>
      <p:sp>
        <p:nvSpPr>
          <p:cNvPr id="2" name="Скругленный прямоугольник 1"/>
          <p:cNvSpPr/>
          <p:nvPr/>
        </p:nvSpPr>
        <p:spPr>
          <a:xfrm>
            <a:off x="251520" y="1268760"/>
            <a:ext cx="8568952" cy="1368152"/>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Глатков</a:t>
            </a:r>
            <a:r>
              <a:rPr lang="ru-RU" sz="1600" b="1" dirty="0">
                <a:solidFill>
                  <a:schemeClr val="tx1"/>
                </a:solidFill>
              </a:rPr>
              <a:t>: </a:t>
            </a:r>
            <a:r>
              <a:rPr lang="ru-RU" sz="1600" b="1" i="1" dirty="0">
                <a:solidFill>
                  <a:schemeClr val="tx1"/>
                </a:solidFill>
              </a:rPr>
              <a:t>«Многие из сопровождавших Иисуса в этом путешествии Его думали, что по прибытии в Иерусалим Он объявит Себя Царем </a:t>
            </a:r>
            <a:r>
              <a:rPr lang="ru-RU" sz="1600" b="1" i="1" dirty="0" err="1">
                <a:solidFill>
                  <a:schemeClr val="tx1"/>
                </a:solidFill>
              </a:rPr>
              <a:t>Израилевым</a:t>
            </a:r>
            <a:r>
              <a:rPr lang="ru-RU" sz="1600" b="1" i="1" dirty="0">
                <a:solidFill>
                  <a:schemeClr val="tx1"/>
                </a:solidFill>
              </a:rPr>
              <a:t>, что настанет, наконец, давно ожидаемое евреями Царство Мессии</a:t>
            </a:r>
            <a:r>
              <a:rPr lang="ru-RU" sz="1600" b="1" i="1" dirty="0" smtClean="0">
                <a:solidFill>
                  <a:schemeClr val="tx1"/>
                </a:solidFill>
              </a:rPr>
              <a:t>. </a:t>
            </a:r>
            <a:r>
              <a:rPr lang="ru-RU" sz="1600" b="1" i="1" dirty="0">
                <a:solidFill>
                  <a:schemeClr val="tx1"/>
                </a:solidFill>
              </a:rPr>
              <a:t>Поэтому Иисус </a:t>
            </a:r>
            <a:r>
              <a:rPr lang="ru-RU" sz="1600" b="1" i="1" dirty="0" smtClean="0">
                <a:solidFill>
                  <a:schemeClr val="tx1"/>
                </a:solidFill>
              </a:rPr>
              <a:t>нашел </a:t>
            </a:r>
            <a:r>
              <a:rPr lang="ru-RU" sz="1600" b="1" i="1" dirty="0">
                <a:solidFill>
                  <a:schemeClr val="tx1"/>
                </a:solidFill>
              </a:rPr>
              <a:t>необходимым еще раз разъяснить, что Царство Небесное откроется нескоро, и что, следовательно, напрасны мечты евреев о скором открытии ожидаемого ими Царства </a:t>
            </a:r>
            <a:r>
              <a:rPr lang="ru-RU" sz="1600" b="1" i="1" dirty="0" smtClean="0">
                <a:solidFill>
                  <a:schemeClr val="tx1"/>
                </a:solidFill>
              </a:rPr>
              <a:t>Мессии».</a:t>
            </a:r>
            <a:endParaRPr lang="ru-RU" sz="1600" b="1" i="1" dirty="0">
              <a:solidFill>
                <a:schemeClr val="tx1"/>
              </a:solidFill>
            </a:endParaRPr>
          </a:p>
        </p:txBody>
      </p:sp>
      <p:sp>
        <p:nvSpPr>
          <p:cNvPr id="4" name="Скругленный прямоугольник 3"/>
          <p:cNvSpPr/>
          <p:nvPr/>
        </p:nvSpPr>
        <p:spPr>
          <a:xfrm>
            <a:off x="2987824" y="44624"/>
            <a:ext cx="3168352" cy="288032"/>
          </a:xfrm>
          <a:prstGeom prst="roundRect">
            <a:avLst/>
          </a:prstGeom>
        </p:spPr>
        <p:style>
          <a:lnRef idx="0">
            <a:schemeClr val="accent1"/>
          </a:lnRef>
          <a:fillRef idx="3">
            <a:schemeClr val="accent1"/>
          </a:fillRef>
          <a:effectRef idx="3">
            <a:schemeClr val="accent1"/>
          </a:effectRef>
          <a:fontRef idx="minor">
            <a:schemeClr val="lt1"/>
          </a:fontRef>
        </p:style>
        <p:txBody>
          <a:bodyPr tIns="0" bIns="0" rtlCol="0" anchor="ctr"/>
          <a:lstStyle/>
          <a:p>
            <a:pPr algn="ctr"/>
            <a:r>
              <a:rPr lang="ru-RU" sz="2200" b="1" dirty="0">
                <a:solidFill>
                  <a:schemeClr val="tx1"/>
                </a:solidFill>
              </a:rPr>
              <a:t>Притча о десяти минах</a:t>
            </a:r>
            <a:endParaRPr lang="ru-RU" sz="2200" dirty="0">
              <a:solidFill>
                <a:schemeClr val="tx1"/>
              </a:solidFill>
            </a:endParaRPr>
          </a:p>
        </p:txBody>
      </p:sp>
      <p:sp>
        <p:nvSpPr>
          <p:cNvPr id="3" name="Скругленный прямоугольник 2"/>
          <p:cNvSpPr/>
          <p:nvPr/>
        </p:nvSpPr>
        <p:spPr>
          <a:xfrm>
            <a:off x="251520" y="1700808"/>
            <a:ext cx="8640960" cy="1080120"/>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«Господь, чтобы показать им, что они рассуждают неразумно, ибо Царствие Его не чувственное, </a:t>
            </a:r>
            <a:r>
              <a:rPr lang="ru-RU" sz="1600" b="1" i="1" dirty="0" smtClean="0">
                <a:solidFill>
                  <a:schemeClr val="tx1"/>
                </a:solidFill>
              </a:rPr>
              <a:t>говорит </a:t>
            </a:r>
            <a:r>
              <a:rPr lang="ru-RU" sz="1600" b="1" i="1" dirty="0">
                <a:solidFill>
                  <a:schemeClr val="tx1"/>
                </a:solidFill>
              </a:rPr>
              <a:t>настоящую притчу, выводя Себя в лице человека высокого рода. Ибо хотя Он </a:t>
            </a:r>
            <a:r>
              <a:rPr lang="ru-RU" sz="1600" b="1" i="1" dirty="0" err="1">
                <a:solidFill>
                  <a:schemeClr val="tx1"/>
                </a:solidFill>
              </a:rPr>
              <a:t>соделался</a:t>
            </a:r>
            <a:r>
              <a:rPr lang="ru-RU" sz="1600" b="1" i="1" dirty="0">
                <a:solidFill>
                  <a:schemeClr val="tx1"/>
                </a:solidFill>
              </a:rPr>
              <a:t> человеком, но не отступил и от высоты и благородства </a:t>
            </a:r>
            <a:r>
              <a:rPr lang="ru-RU" sz="1600" b="1" i="1" dirty="0" smtClean="0">
                <a:solidFill>
                  <a:schemeClr val="tx1"/>
                </a:solidFill>
              </a:rPr>
              <a:t>Божества».</a:t>
            </a:r>
            <a:endParaRPr lang="ru-RU" sz="1600" b="1" i="1" dirty="0">
              <a:solidFill>
                <a:schemeClr val="tx1"/>
              </a:solidFill>
            </a:endParaRPr>
          </a:p>
        </p:txBody>
      </p:sp>
      <p:sp>
        <p:nvSpPr>
          <p:cNvPr id="6" name="Скругленный прямоугольник 5"/>
          <p:cNvSpPr/>
          <p:nvPr/>
        </p:nvSpPr>
        <p:spPr>
          <a:xfrm>
            <a:off x="251520" y="2924944"/>
            <a:ext cx="8640960" cy="864096"/>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Образ </a:t>
            </a:r>
            <a:r>
              <a:rPr lang="ru-RU" sz="1600" b="1" i="1" dirty="0" smtClean="0">
                <a:solidFill>
                  <a:schemeClr val="tx1"/>
                </a:solidFill>
              </a:rPr>
              <a:t>взят от </a:t>
            </a:r>
            <a:r>
              <a:rPr lang="ru-RU" sz="1600" b="1" i="1" dirty="0">
                <a:solidFill>
                  <a:schemeClr val="tx1"/>
                </a:solidFill>
              </a:rPr>
              <a:t>положения в то время царской власти в Иудее. Иудейские цари должны были отправляться для утверждения в своем царском достоинстве в Рим. Так делал </a:t>
            </a:r>
            <a:r>
              <a:rPr lang="ru-RU" sz="1600" b="1" i="1" dirty="0" err="1">
                <a:solidFill>
                  <a:schemeClr val="tx1"/>
                </a:solidFill>
              </a:rPr>
              <a:t>Архелай</a:t>
            </a:r>
            <a:r>
              <a:rPr lang="ru-RU" sz="1600" b="1" i="1" dirty="0">
                <a:solidFill>
                  <a:schemeClr val="tx1"/>
                </a:solidFill>
              </a:rPr>
              <a:t>, сын Ирода Великого, так же поступил и Ирод Антипа, тетрарх Галилеи</a:t>
            </a:r>
            <a:r>
              <a:rPr lang="ru-RU" sz="1600" b="1" i="1" dirty="0" smtClean="0">
                <a:solidFill>
                  <a:schemeClr val="tx1"/>
                </a:solidFill>
              </a:rPr>
              <a:t>».</a:t>
            </a:r>
            <a:endParaRPr lang="ru-RU" sz="1600" b="1" i="1" dirty="0">
              <a:solidFill>
                <a:schemeClr val="tx1"/>
              </a:solidFill>
            </a:endParaRPr>
          </a:p>
        </p:txBody>
      </p:sp>
      <p:sp>
        <p:nvSpPr>
          <p:cNvPr id="7" name="Скругленный прямоугольник 6"/>
          <p:cNvSpPr/>
          <p:nvPr/>
        </p:nvSpPr>
        <p:spPr>
          <a:xfrm>
            <a:off x="261374" y="3934291"/>
            <a:ext cx="8640960" cy="1078885"/>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Глатков</a:t>
            </a:r>
            <a:r>
              <a:rPr lang="ru-RU" sz="1600" b="1" dirty="0">
                <a:solidFill>
                  <a:schemeClr val="tx1"/>
                </a:solidFill>
              </a:rPr>
              <a:t>: </a:t>
            </a:r>
            <a:r>
              <a:rPr lang="ru-RU" sz="1600" b="1" i="1" dirty="0">
                <a:solidFill>
                  <a:schemeClr val="tx1"/>
                </a:solidFill>
              </a:rPr>
              <a:t>«здесь человеком высокого рода надо считать Самого Иисуса Христа, отправляющегося после вознесения Своего как бы в дальнюю, неведомую нам страну, с тем, чтобы по прошествии некоторого, довольно продолжительного времени, вернуться, то есть прийти вторично во славе Своей, для Суда над родом человеческим».</a:t>
            </a:r>
          </a:p>
        </p:txBody>
      </p:sp>
      <p:sp>
        <p:nvSpPr>
          <p:cNvPr id="8" name="Скругленный прямоугольник 7"/>
          <p:cNvSpPr/>
          <p:nvPr/>
        </p:nvSpPr>
        <p:spPr>
          <a:xfrm>
            <a:off x="251520" y="2240868"/>
            <a:ext cx="8650814" cy="684076"/>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Рабы» Его суть те, коим вверены служения в Церкви. Говорится, что их </a:t>
            </a:r>
            <a:r>
              <a:rPr lang="ru-RU" sz="1600" b="1" i="1" dirty="0" smtClean="0">
                <a:solidFill>
                  <a:schemeClr val="tx1"/>
                </a:solidFill>
              </a:rPr>
              <a:t>«десять</a:t>
            </a:r>
            <a:r>
              <a:rPr lang="ru-RU" sz="1600" b="1" i="1" dirty="0">
                <a:solidFill>
                  <a:schemeClr val="tx1"/>
                </a:solidFill>
              </a:rPr>
              <a:t>», по причине совершенства церковного </a:t>
            </a:r>
            <a:r>
              <a:rPr lang="ru-RU" sz="1600" b="1" i="1" dirty="0" err="1" smtClean="0">
                <a:solidFill>
                  <a:schemeClr val="tx1"/>
                </a:solidFill>
              </a:rPr>
              <a:t>предстоятельства</a:t>
            </a:r>
            <a:r>
              <a:rPr lang="ru-RU" sz="1600" b="1" i="1" dirty="0" smtClean="0">
                <a:solidFill>
                  <a:schemeClr val="tx1"/>
                </a:solidFill>
              </a:rPr>
              <a:t>».</a:t>
            </a:r>
            <a:endParaRPr lang="ru-RU" sz="1600" b="1" i="1" dirty="0">
              <a:solidFill>
                <a:schemeClr val="tx1"/>
              </a:solidFill>
            </a:endParaRPr>
          </a:p>
        </p:txBody>
      </p:sp>
      <p:sp>
        <p:nvSpPr>
          <p:cNvPr id="9" name="Скругленный прямоугольник 8"/>
          <p:cNvSpPr/>
          <p:nvPr/>
        </p:nvSpPr>
        <p:spPr>
          <a:xfrm>
            <a:off x="251520" y="3140968"/>
            <a:ext cx="8650814" cy="1296144"/>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Глатков</a:t>
            </a:r>
            <a:r>
              <a:rPr lang="ru-RU" sz="1600" b="1" dirty="0">
                <a:solidFill>
                  <a:schemeClr val="tx1"/>
                </a:solidFill>
              </a:rPr>
              <a:t>: </a:t>
            </a:r>
            <a:r>
              <a:rPr lang="ru-RU" sz="1600" b="1" i="1" dirty="0">
                <a:solidFill>
                  <a:schemeClr val="tx1"/>
                </a:solidFill>
              </a:rPr>
              <a:t>«Отходя к Отцу Своему, Христос оставил Своим ученикам и будущим последователям, рабам Своим, богатство, заключающееся в Его учении, подтвержденном примером Его жизни. Это богатство надо было употребить в дело, чтобы сделаться достойными членами ожидаемого Царства. Всем дано поровну, все могли извлечь одинаковую </a:t>
            </a:r>
            <a:r>
              <a:rPr lang="ru-RU" sz="1600" b="1" i="1" dirty="0" smtClean="0">
                <a:solidFill>
                  <a:schemeClr val="tx1"/>
                </a:solidFill>
              </a:rPr>
              <a:t>пользу».</a:t>
            </a:r>
            <a:endParaRPr lang="ru-RU" sz="1600" b="1" i="1" dirty="0">
              <a:solidFill>
                <a:schemeClr val="tx1"/>
              </a:solidFill>
            </a:endParaRPr>
          </a:p>
        </p:txBody>
      </p:sp>
      <p:sp>
        <p:nvSpPr>
          <p:cNvPr id="10" name="Скругленный прямоугольник 9"/>
          <p:cNvSpPr/>
          <p:nvPr/>
        </p:nvSpPr>
        <p:spPr>
          <a:xfrm>
            <a:off x="1835696" y="1916832"/>
            <a:ext cx="2880320" cy="288032"/>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rPr>
              <a:t>Мина – 100 драхм</a:t>
            </a:r>
          </a:p>
        </p:txBody>
      </p:sp>
      <p:sp>
        <p:nvSpPr>
          <p:cNvPr id="11" name="Скругленный прямоугольник 10"/>
          <p:cNvSpPr/>
          <p:nvPr/>
        </p:nvSpPr>
        <p:spPr>
          <a:xfrm>
            <a:off x="251520" y="2636912"/>
            <a:ext cx="8650814" cy="1512168"/>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Аверкий</a:t>
            </a:r>
            <a:r>
              <a:rPr lang="ru-RU" sz="1600" b="1" i="1" dirty="0" smtClean="0">
                <a:solidFill>
                  <a:schemeClr val="tx1"/>
                </a:solidFill>
              </a:rPr>
              <a:t>: «</a:t>
            </a:r>
            <a:r>
              <a:rPr lang="ru-RU" sz="1600" b="1" i="1" dirty="0">
                <a:solidFill>
                  <a:schemeClr val="tx1"/>
                </a:solidFill>
              </a:rPr>
              <a:t>Здесь </a:t>
            </a:r>
            <a:r>
              <a:rPr lang="ru-RU" sz="1600" b="1" i="1" dirty="0" smtClean="0">
                <a:solidFill>
                  <a:schemeClr val="tx1"/>
                </a:solidFill>
              </a:rPr>
              <a:t>напоминается </a:t>
            </a:r>
            <a:r>
              <a:rPr lang="ru-RU" sz="1600" b="1" i="1" dirty="0">
                <a:solidFill>
                  <a:schemeClr val="tx1"/>
                </a:solidFill>
              </a:rPr>
              <a:t>недавний случай с </a:t>
            </a:r>
            <a:r>
              <a:rPr lang="ru-RU" sz="1600" b="1" i="1" dirty="0" err="1">
                <a:solidFill>
                  <a:schemeClr val="tx1"/>
                </a:solidFill>
              </a:rPr>
              <a:t>Архелаем</a:t>
            </a:r>
            <a:r>
              <a:rPr lang="ru-RU" sz="1600" b="1" i="1" dirty="0">
                <a:solidFill>
                  <a:schemeClr val="tx1"/>
                </a:solidFill>
              </a:rPr>
              <a:t>, ездившим в Рим. Иудеи, не любившие его, отправили в Рим посольство из 50 человек, просить, чтобы он не был утвержден царем, хотя и напрасно. В отношении к Господу Иисусу Христу здесь имеется в виду отвержение Его еврейским народом, как своего Мессии, но напрасно, ибо Он остался, как их, так и всего мира Царем и Судией, Который потребует отчета от рабов Своих и накажет не хотевших признавать Его </a:t>
            </a:r>
            <a:r>
              <a:rPr lang="ru-RU" sz="1600" b="1" i="1" dirty="0" smtClean="0">
                <a:solidFill>
                  <a:schemeClr val="tx1"/>
                </a:solidFill>
              </a:rPr>
              <a:t>власти».</a:t>
            </a:r>
            <a:endParaRPr lang="ru-RU" sz="1600" b="1" i="1" dirty="0">
              <a:solidFill>
                <a:schemeClr val="tx1"/>
              </a:solidFill>
            </a:endParaRPr>
          </a:p>
        </p:txBody>
      </p:sp>
      <p:sp>
        <p:nvSpPr>
          <p:cNvPr id="12" name="Скругленный прямоугольник 11"/>
          <p:cNvSpPr/>
          <p:nvPr/>
        </p:nvSpPr>
        <p:spPr>
          <a:xfrm>
            <a:off x="261374" y="3140968"/>
            <a:ext cx="8631106" cy="1152128"/>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Глатков</a:t>
            </a:r>
            <a:r>
              <a:rPr lang="ru-RU" sz="1600" b="1" dirty="0">
                <a:solidFill>
                  <a:schemeClr val="tx1"/>
                </a:solidFill>
              </a:rPr>
              <a:t>: </a:t>
            </a:r>
            <a:r>
              <a:rPr lang="ru-RU" sz="1600" b="1" i="1" dirty="0">
                <a:solidFill>
                  <a:schemeClr val="tx1"/>
                </a:solidFill>
              </a:rPr>
              <a:t>«Когда Христос придет вторично судить людей, </a:t>
            </a:r>
            <a:r>
              <a:rPr lang="ru-RU" sz="1600" b="1" i="1" dirty="0" smtClean="0">
                <a:solidFill>
                  <a:schemeClr val="tx1"/>
                </a:solidFill>
              </a:rPr>
              <a:t>когда </a:t>
            </a:r>
            <a:r>
              <a:rPr lang="ru-RU" sz="1600" b="1" i="1" dirty="0">
                <a:solidFill>
                  <a:schemeClr val="tx1"/>
                </a:solidFill>
              </a:rPr>
              <a:t>возвратится к </a:t>
            </a:r>
            <a:r>
              <a:rPr lang="ru-RU" sz="1600" b="1" i="1" dirty="0" smtClean="0">
                <a:solidFill>
                  <a:schemeClr val="tx1"/>
                </a:solidFill>
              </a:rPr>
              <a:t>нам </a:t>
            </a:r>
            <a:r>
              <a:rPr lang="ru-RU" sz="1600" b="1" i="1" dirty="0">
                <a:solidFill>
                  <a:schemeClr val="tx1"/>
                </a:solidFill>
              </a:rPr>
              <a:t>Царем Небесным и потребует от нас, рабов Своих, отчет в употреблении дарованных нам благ; и мы должны будем объявить, кто из нас и что именно приобрел, то есть какие добрые дела совершил, что может представить в оправдание своей </a:t>
            </a:r>
            <a:r>
              <a:rPr lang="ru-RU" sz="1600" b="1" i="1" dirty="0" smtClean="0">
                <a:solidFill>
                  <a:schemeClr val="tx1"/>
                </a:solidFill>
              </a:rPr>
              <a:t>жизни».</a:t>
            </a:r>
            <a:endParaRPr lang="ru-RU" sz="1600" b="1" i="1" dirty="0">
              <a:solidFill>
                <a:schemeClr val="tx1"/>
              </a:solidFill>
            </a:endParaRPr>
          </a:p>
        </p:txBody>
      </p:sp>
      <p:sp>
        <p:nvSpPr>
          <p:cNvPr id="13" name="Скругленный прямоугольник 12"/>
          <p:cNvSpPr/>
          <p:nvPr/>
        </p:nvSpPr>
        <p:spPr>
          <a:xfrm>
            <a:off x="261374" y="4293096"/>
            <a:ext cx="8631106" cy="1584176"/>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Глатков</a:t>
            </a:r>
            <a:r>
              <a:rPr lang="ru-RU" sz="1600" b="1" dirty="0">
                <a:solidFill>
                  <a:schemeClr val="tx1"/>
                </a:solidFill>
              </a:rPr>
              <a:t>: </a:t>
            </a:r>
            <a:r>
              <a:rPr lang="ru-RU" sz="1600" b="1" i="1" dirty="0" smtClean="0">
                <a:solidFill>
                  <a:schemeClr val="tx1"/>
                </a:solidFill>
              </a:rPr>
              <a:t>«Первый </a:t>
            </a:r>
            <a:r>
              <a:rPr lang="ru-RU" sz="1600" b="1" i="1" dirty="0">
                <a:solidFill>
                  <a:schemeClr val="tx1"/>
                </a:solidFill>
              </a:rPr>
              <a:t>раб и скажет: «Господи! Твое благодатное учение, Твое указание мне пути к Царству Небесному принесло мне большую пользу: я воспользовался им, я полюбил ближних, как самого себя, я облегчал их страдания, я помогал им в нужде, я душу свою положил за них». Придет второй раб и тоже представит в оправдание своей жизни совершенные им добрые дела; придет множество подобных им рабов, и все за свою верность Царю получат </a:t>
            </a:r>
            <a:r>
              <a:rPr lang="ru-RU" sz="1600" b="1" i="1" dirty="0" smtClean="0">
                <a:solidFill>
                  <a:schemeClr val="tx1"/>
                </a:solidFill>
              </a:rPr>
              <a:t>награды».</a:t>
            </a:r>
            <a:endParaRPr lang="ru-RU" sz="1600" b="1" i="1" dirty="0">
              <a:solidFill>
                <a:schemeClr val="tx1"/>
              </a:solidFill>
            </a:endParaRPr>
          </a:p>
        </p:txBody>
      </p:sp>
      <p:sp>
        <p:nvSpPr>
          <p:cNvPr id="16" name="Скругленный прямоугольник 15"/>
          <p:cNvSpPr/>
          <p:nvPr/>
        </p:nvSpPr>
        <p:spPr>
          <a:xfrm>
            <a:off x="261374" y="3573016"/>
            <a:ext cx="8640960" cy="2232248"/>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500" b="1" i="1" dirty="0" err="1" smtClean="0">
                <a:solidFill>
                  <a:schemeClr val="tx1"/>
                </a:solidFill>
              </a:rPr>
              <a:t>Блж</a:t>
            </a:r>
            <a:r>
              <a:rPr lang="ru-RU" sz="1500" b="1" i="1" dirty="0" smtClean="0">
                <a:solidFill>
                  <a:schemeClr val="tx1"/>
                </a:solidFill>
              </a:rPr>
              <a:t>. </a:t>
            </a:r>
            <a:r>
              <a:rPr lang="ru-RU" sz="1500" b="1" i="1" dirty="0" err="1" smtClean="0">
                <a:solidFill>
                  <a:schemeClr val="tx1"/>
                </a:solidFill>
              </a:rPr>
              <a:t>Феофилакт</a:t>
            </a:r>
            <a:r>
              <a:rPr lang="ru-RU" sz="1500" b="1" i="1" dirty="0">
                <a:solidFill>
                  <a:schemeClr val="tx1"/>
                </a:solidFill>
              </a:rPr>
              <a:t>: «Мы понимаем это не о слове только и учении, но и о нравственных добродетелях. Ибо и в них Бог дал нам дарования, одному - поста, другому - милостыни, иному - кротости, иному - смирения. И если мы будем бодрствовать, то умножим сии дарования; если же будем небрежны и добровольно умрем, то впоследствии будем слагать вину на Бога, как обыкновенно мы говорим: что ж мне делать? если такой-то будет свят, то потому, что Бог благоволит ему, и он свят; а мне не благоволит, и я не свят; и тот был Петр, иной Павел. Безумный человек! Самая мина (данная тебе) делает тебя Петром и Павлом. Делай по силе и принеси что-нибудь Давшему, если не столько, сколько Петр и Павел: ибо они получили по мине, и ты - мину. </a:t>
            </a:r>
            <a:r>
              <a:rPr lang="ru-RU" sz="1500" b="1" i="1" dirty="0" smtClean="0">
                <a:solidFill>
                  <a:schemeClr val="tx1"/>
                </a:solidFill>
              </a:rPr>
              <a:t>Поэтому</a:t>
            </a:r>
            <a:r>
              <a:rPr lang="ru-RU" sz="1500" b="1" i="1" dirty="0">
                <a:solidFill>
                  <a:schemeClr val="tx1"/>
                </a:solidFill>
              </a:rPr>
              <a:t>, оказываясь недостойными дарований, мы лишаемся </a:t>
            </a:r>
            <a:r>
              <a:rPr lang="ru-RU" sz="1500" b="1" i="1" dirty="0" smtClean="0">
                <a:solidFill>
                  <a:schemeClr val="tx1"/>
                </a:solidFill>
              </a:rPr>
              <a:t>оных».</a:t>
            </a:r>
            <a:endParaRPr lang="ru-RU" sz="1500" b="1" i="1" dirty="0">
              <a:solidFill>
                <a:schemeClr val="tx1"/>
              </a:solidFill>
            </a:endParaRPr>
          </a:p>
        </p:txBody>
      </p:sp>
      <p:sp>
        <p:nvSpPr>
          <p:cNvPr id="14" name="Скругленный прямоугольник 13"/>
          <p:cNvSpPr/>
          <p:nvPr/>
        </p:nvSpPr>
        <p:spPr>
          <a:xfrm>
            <a:off x="251520" y="4725144"/>
            <a:ext cx="8640960" cy="1296144"/>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smtClean="0">
                <a:solidFill>
                  <a:schemeClr val="tx1"/>
                </a:solidFill>
              </a:rPr>
              <a:t>«</a:t>
            </a:r>
            <a:r>
              <a:rPr lang="ru-RU" sz="1600" b="1" i="1" dirty="0">
                <a:solidFill>
                  <a:schemeClr val="tx1"/>
                </a:solidFill>
              </a:rPr>
              <a:t>Скрывший свою мину или талант будет наказан, как «раб лукавый и ленивый», не пожелавший трудиться над данными ему дарами благости Божией, в котором благодать Божия остается бесплодной. Обвинения ленивым рабом своего господина в жестокости это – обычное самооправдание грешника, по греховности своей потерявшего чувство </a:t>
            </a:r>
            <a:r>
              <a:rPr lang="ru-RU" sz="1600" b="1" i="1" dirty="0" err="1">
                <a:solidFill>
                  <a:schemeClr val="tx1"/>
                </a:solidFill>
              </a:rPr>
              <a:t>сыновства</a:t>
            </a:r>
            <a:r>
              <a:rPr lang="ru-RU" sz="1600" b="1" i="1" dirty="0">
                <a:solidFill>
                  <a:schemeClr val="tx1"/>
                </a:solidFill>
              </a:rPr>
              <a:t> к Богу и представляющего Бога поэтому жестоким и </a:t>
            </a:r>
            <a:r>
              <a:rPr lang="ru-RU" sz="1600" b="1" i="1" dirty="0" smtClean="0">
                <a:solidFill>
                  <a:schemeClr val="tx1"/>
                </a:solidFill>
              </a:rPr>
              <a:t>несправедливым».</a:t>
            </a:r>
            <a:endParaRPr lang="ru-RU" sz="1600" b="1" i="1" dirty="0">
              <a:solidFill>
                <a:schemeClr val="tx1"/>
              </a:solidFill>
            </a:endParaRPr>
          </a:p>
        </p:txBody>
      </p:sp>
      <p:sp>
        <p:nvSpPr>
          <p:cNvPr id="15" name="Скругленный прямоугольник 14"/>
          <p:cNvSpPr/>
          <p:nvPr/>
        </p:nvSpPr>
        <p:spPr>
          <a:xfrm>
            <a:off x="261374" y="5373216"/>
            <a:ext cx="8631106" cy="1296144"/>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Глатков</a:t>
            </a:r>
            <a:r>
              <a:rPr lang="ru-RU" sz="1600" b="1" dirty="0">
                <a:solidFill>
                  <a:schemeClr val="tx1"/>
                </a:solidFill>
              </a:rPr>
              <a:t>: </a:t>
            </a:r>
            <a:r>
              <a:rPr lang="ru-RU" sz="1600" b="1" i="1" dirty="0">
                <a:solidFill>
                  <a:schemeClr val="tx1"/>
                </a:solidFill>
              </a:rPr>
              <a:t>««Почему же ты, лукавый раб (скажет ему Христос), не передал другим то знание Божией правды, какое тебе было дано? Почему ты не научил, не просветил тех, кто нуждался в этом свете? Если ты заблуждался, думая, что не можешь поработать на благо ближних, то ты все-таки должен был, по крайней мере, подвинуть к тому других и их усилиями умножить данное тебе богатство?»».</a:t>
            </a:r>
          </a:p>
        </p:txBody>
      </p:sp>
    </p:spTree>
    <p:extLst>
      <p:ext uri="{BB962C8B-B14F-4D97-AF65-F5344CB8AC3E}">
        <p14:creationId xmlns:p14="http://schemas.microsoft.com/office/powerpoint/2010/main" val="4279496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wipe(down)">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wipe(down)">
                                      <p:cBhvr>
                                        <p:cTn id="35" dur="5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3"/>
                                        </p:tgtEl>
                                      </p:cBhvr>
                                    </p:animEffect>
                                    <p:set>
                                      <p:cBhvr>
                                        <p:cTn id="40" dur="1" fill="hold">
                                          <p:stCondLst>
                                            <p:cond delay="499"/>
                                          </p:stCondLst>
                                        </p:cTn>
                                        <p:tgtEl>
                                          <p:spTgt spid="3"/>
                                        </p:tgtEl>
                                        <p:attrNameLst>
                                          <p:attrName>style.visibility</p:attrName>
                                        </p:attrNameLst>
                                      </p:cBhvr>
                                      <p:to>
                                        <p:strVal val="hidden"/>
                                      </p:to>
                                    </p:set>
                                  </p:childTnLst>
                                </p:cTn>
                              </p:par>
                              <p:par>
                                <p:cTn id="41" presetID="10" presetClass="exit" presetSubtype="0" fill="hold" grpId="1" nodeType="withEffect">
                                  <p:stCondLst>
                                    <p:cond delay="0"/>
                                  </p:stCondLst>
                                  <p:childTnLst>
                                    <p:animEffect transition="out" filter="fade">
                                      <p:cBhvr>
                                        <p:cTn id="42" dur="500"/>
                                        <p:tgtEl>
                                          <p:spTgt spid="6"/>
                                        </p:tgtEl>
                                      </p:cBhvr>
                                    </p:animEffect>
                                    <p:set>
                                      <p:cBhvr>
                                        <p:cTn id="43" dur="1" fill="hold">
                                          <p:stCondLst>
                                            <p:cond delay="499"/>
                                          </p:stCondLst>
                                        </p:cTn>
                                        <p:tgtEl>
                                          <p:spTgt spid="6"/>
                                        </p:tgtEl>
                                        <p:attrNameLst>
                                          <p:attrName>style.visibility</p:attrName>
                                        </p:attrNameLst>
                                      </p:cBhvr>
                                      <p:to>
                                        <p:strVal val="hidden"/>
                                      </p:to>
                                    </p:set>
                                  </p:childTnLst>
                                </p:cTn>
                              </p:par>
                              <p:par>
                                <p:cTn id="44" presetID="10" presetClass="exit" presetSubtype="0" fill="hold" grpId="1" nodeType="withEffect">
                                  <p:stCondLst>
                                    <p:cond delay="0"/>
                                  </p:stCondLst>
                                  <p:childTnLst>
                                    <p:animEffect transition="out" filter="fade">
                                      <p:cBhvr>
                                        <p:cTn id="45" dur="500"/>
                                        <p:tgtEl>
                                          <p:spTgt spid="7"/>
                                        </p:tgtEl>
                                      </p:cBhvr>
                                    </p:animEffect>
                                    <p:set>
                                      <p:cBhvr>
                                        <p:cTn id="46" dur="1" fill="hold">
                                          <p:stCondLst>
                                            <p:cond delay="499"/>
                                          </p:stCondLst>
                                        </p:cTn>
                                        <p:tgtEl>
                                          <p:spTgt spid="7"/>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grpId="0" nodeType="clickEffect">
                                  <p:stCondLst>
                                    <p:cond delay="0"/>
                                  </p:stCondLst>
                                  <p:childTnLst>
                                    <p:set>
                                      <p:cBhvr>
                                        <p:cTn id="50" dur="1" fill="hold">
                                          <p:stCondLst>
                                            <p:cond delay="0"/>
                                          </p:stCondLst>
                                        </p:cTn>
                                        <p:tgtEl>
                                          <p:spTgt spid="8"/>
                                        </p:tgtEl>
                                        <p:attrNameLst>
                                          <p:attrName>style.visibility</p:attrName>
                                        </p:attrNameLst>
                                      </p:cBhvr>
                                      <p:to>
                                        <p:strVal val="visible"/>
                                      </p:to>
                                    </p:set>
                                    <p:animEffect transition="in" filter="wipe(down)">
                                      <p:cBhvr>
                                        <p:cTn id="51" dur="500"/>
                                        <p:tgtEl>
                                          <p:spTgt spid="8"/>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4" fill="hold" grpId="0" nodeType="clickEffect">
                                  <p:stCondLst>
                                    <p:cond delay="0"/>
                                  </p:stCondLst>
                                  <p:childTnLst>
                                    <p:set>
                                      <p:cBhvr>
                                        <p:cTn id="55" dur="1" fill="hold">
                                          <p:stCondLst>
                                            <p:cond delay="0"/>
                                          </p:stCondLst>
                                        </p:cTn>
                                        <p:tgtEl>
                                          <p:spTgt spid="9"/>
                                        </p:tgtEl>
                                        <p:attrNameLst>
                                          <p:attrName>style.visibility</p:attrName>
                                        </p:attrNameLst>
                                      </p:cBhvr>
                                      <p:to>
                                        <p:strVal val="visible"/>
                                      </p:to>
                                    </p:set>
                                    <p:animEffect transition="in" filter="wipe(down)">
                                      <p:cBhvr>
                                        <p:cTn id="56" dur="500"/>
                                        <p:tgtEl>
                                          <p:spTgt spid="9"/>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4" fill="hold" grpId="0" nodeType="clickEffect">
                                  <p:stCondLst>
                                    <p:cond delay="0"/>
                                  </p:stCondLst>
                                  <p:childTnLst>
                                    <p:set>
                                      <p:cBhvr>
                                        <p:cTn id="60" dur="1" fill="hold">
                                          <p:stCondLst>
                                            <p:cond delay="0"/>
                                          </p:stCondLst>
                                        </p:cTn>
                                        <p:tgtEl>
                                          <p:spTgt spid="10"/>
                                        </p:tgtEl>
                                        <p:attrNameLst>
                                          <p:attrName>style.visibility</p:attrName>
                                        </p:attrNameLst>
                                      </p:cBhvr>
                                      <p:to>
                                        <p:strVal val="visible"/>
                                      </p:to>
                                    </p:set>
                                    <p:animEffect transition="in" filter="wipe(down)">
                                      <p:cBhvr>
                                        <p:cTn id="61" dur="500"/>
                                        <p:tgtEl>
                                          <p:spTgt spid="10"/>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xit" presetSubtype="0" fill="hold" grpId="1" nodeType="clickEffect">
                                  <p:stCondLst>
                                    <p:cond delay="0"/>
                                  </p:stCondLst>
                                  <p:childTnLst>
                                    <p:animEffect transition="out" filter="fade">
                                      <p:cBhvr>
                                        <p:cTn id="65" dur="500"/>
                                        <p:tgtEl>
                                          <p:spTgt spid="8"/>
                                        </p:tgtEl>
                                      </p:cBhvr>
                                    </p:animEffect>
                                    <p:set>
                                      <p:cBhvr>
                                        <p:cTn id="66" dur="1" fill="hold">
                                          <p:stCondLst>
                                            <p:cond delay="499"/>
                                          </p:stCondLst>
                                        </p:cTn>
                                        <p:tgtEl>
                                          <p:spTgt spid="8"/>
                                        </p:tgtEl>
                                        <p:attrNameLst>
                                          <p:attrName>style.visibility</p:attrName>
                                        </p:attrNameLst>
                                      </p:cBhvr>
                                      <p:to>
                                        <p:strVal val="hidden"/>
                                      </p:to>
                                    </p:set>
                                  </p:childTnLst>
                                </p:cTn>
                              </p:par>
                              <p:par>
                                <p:cTn id="67" presetID="10" presetClass="exit" presetSubtype="0" fill="hold" grpId="1" nodeType="withEffect">
                                  <p:stCondLst>
                                    <p:cond delay="0"/>
                                  </p:stCondLst>
                                  <p:childTnLst>
                                    <p:animEffect transition="out" filter="fade">
                                      <p:cBhvr>
                                        <p:cTn id="68" dur="500"/>
                                        <p:tgtEl>
                                          <p:spTgt spid="9"/>
                                        </p:tgtEl>
                                      </p:cBhvr>
                                    </p:animEffect>
                                    <p:set>
                                      <p:cBhvr>
                                        <p:cTn id="69" dur="1" fill="hold">
                                          <p:stCondLst>
                                            <p:cond delay="499"/>
                                          </p:stCondLst>
                                        </p:cTn>
                                        <p:tgtEl>
                                          <p:spTgt spid="9"/>
                                        </p:tgtEl>
                                        <p:attrNameLst>
                                          <p:attrName>style.visibility</p:attrName>
                                        </p:attrNameLst>
                                      </p:cBhvr>
                                      <p:to>
                                        <p:strVal val="hidden"/>
                                      </p:to>
                                    </p:set>
                                  </p:childTnLst>
                                </p:cTn>
                              </p:par>
                              <p:par>
                                <p:cTn id="70" presetID="10" presetClass="exit" presetSubtype="0" fill="hold" grpId="1" nodeType="withEffect">
                                  <p:stCondLst>
                                    <p:cond delay="0"/>
                                  </p:stCondLst>
                                  <p:childTnLst>
                                    <p:animEffect transition="out" filter="fade">
                                      <p:cBhvr>
                                        <p:cTn id="71" dur="500"/>
                                        <p:tgtEl>
                                          <p:spTgt spid="10"/>
                                        </p:tgtEl>
                                      </p:cBhvr>
                                    </p:animEffect>
                                    <p:set>
                                      <p:cBhvr>
                                        <p:cTn id="72" dur="1" fill="hold">
                                          <p:stCondLst>
                                            <p:cond delay="499"/>
                                          </p:stCondLst>
                                        </p:cTn>
                                        <p:tgtEl>
                                          <p:spTgt spid="10"/>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11"/>
                                        </p:tgtEl>
                                        <p:attrNameLst>
                                          <p:attrName>style.visibility</p:attrName>
                                        </p:attrNameLst>
                                      </p:cBhvr>
                                      <p:to>
                                        <p:strVal val="visible"/>
                                      </p:to>
                                    </p:set>
                                    <p:animEffect transition="in" filter="wipe(down)">
                                      <p:cBhvr>
                                        <p:cTn id="77" dur="500"/>
                                        <p:tgtEl>
                                          <p:spTgt spid="11"/>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xit" presetSubtype="0" fill="hold" grpId="1" nodeType="clickEffect">
                                  <p:stCondLst>
                                    <p:cond delay="0"/>
                                  </p:stCondLst>
                                  <p:childTnLst>
                                    <p:animEffect transition="out" filter="fade">
                                      <p:cBhvr>
                                        <p:cTn id="81" dur="500"/>
                                        <p:tgtEl>
                                          <p:spTgt spid="11"/>
                                        </p:tgtEl>
                                      </p:cBhvr>
                                    </p:animEffect>
                                    <p:set>
                                      <p:cBhvr>
                                        <p:cTn id="82" dur="1" fill="hold">
                                          <p:stCondLst>
                                            <p:cond delay="499"/>
                                          </p:stCondLst>
                                        </p:cTn>
                                        <p:tgtEl>
                                          <p:spTgt spid="11"/>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12"/>
                                        </p:tgtEl>
                                        <p:attrNameLst>
                                          <p:attrName>style.visibility</p:attrName>
                                        </p:attrNameLst>
                                      </p:cBhvr>
                                      <p:to>
                                        <p:strVal val="visible"/>
                                      </p:to>
                                    </p:set>
                                    <p:animEffect transition="in" filter="wipe(down)">
                                      <p:cBhvr>
                                        <p:cTn id="87" dur="500"/>
                                        <p:tgtEl>
                                          <p:spTgt spid="12"/>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xit" presetSubtype="0" fill="hold" grpId="1" nodeType="clickEffect">
                                  <p:stCondLst>
                                    <p:cond delay="0"/>
                                  </p:stCondLst>
                                  <p:childTnLst>
                                    <p:animEffect transition="out" filter="fade">
                                      <p:cBhvr>
                                        <p:cTn id="91" dur="500"/>
                                        <p:tgtEl>
                                          <p:spTgt spid="12"/>
                                        </p:tgtEl>
                                      </p:cBhvr>
                                    </p:animEffect>
                                    <p:set>
                                      <p:cBhvr>
                                        <p:cTn id="92" dur="1" fill="hold">
                                          <p:stCondLst>
                                            <p:cond delay="499"/>
                                          </p:stCondLst>
                                        </p:cTn>
                                        <p:tgtEl>
                                          <p:spTgt spid="12"/>
                                        </p:tgtEl>
                                        <p:attrNameLst>
                                          <p:attrName>style.visibility</p:attrName>
                                        </p:attrNameLst>
                                      </p:cBhvr>
                                      <p:to>
                                        <p:strVal val="hidden"/>
                                      </p:to>
                                    </p:set>
                                  </p:childTnLst>
                                </p:cTn>
                              </p:par>
                            </p:childTnLst>
                          </p:cTn>
                        </p:par>
                      </p:childTnLst>
                    </p:cTn>
                  </p:par>
                  <p:par>
                    <p:cTn id="93" fill="hold">
                      <p:stCondLst>
                        <p:cond delay="indefinite"/>
                      </p:stCondLst>
                      <p:childTnLst>
                        <p:par>
                          <p:cTn id="94" fill="hold">
                            <p:stCondLst>
                              <p:cond delay="0"/>
                            </p:stCondLst>
                            <p:childTnLst>
                              <p:par>
                                <p:cTn id="95" presetID="22" presetClass="entr" presetSubtype="4" fill="hold" grpId="0" nodeType="clickEffect">
                                  <p:stCondLst>
                                    <p:cond delay="0"/>
                                  </p:stCondLst>
                                  <p:childTnLst>
                                    <p:set>
                                      <p:cBhvr>
                                        <p:cTn id="96" dur="1" fill="hold">
                                          <p:stCondLst>
                                            <p:cond delay="0"/>
                                          </p:stCondLst>
                                        </p:cTn>
                                        <p:tgtEl>
                                          <p:spTgt spid="13"/>
                                        </p:tgtEl>
                                        <p:attrNameLst>
                                          <p:attrName>style.visibility</p:attrName>
                                        </p:attrNameLst>
                                      </p:cBhvr>
                                      <p:to>
                                        <p:strVal val="visible"/>
                                      </p:to>
                                    </p:set>
                                    <p:animEffect transition="in" filter="wipe(down)">
                                      <p:cBhvr>
                                        <p:cTn id="97" dur="500"/>
                                        <p:tgtEl>
                                          <p:spTgt spid="13"/>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xit" presetSubtype="0" fill="hold" grpId="1" nodeType="clickEffect">
                                  <p:stCondLst>
                                    <p:cond delay="0"/>
                                  </p:stCondLst>
                                  <p:childTnLst>
                                    <p:animEffect transition="out" filter="fade">
                                      <p:cBhvr>
                                        <p:cTn id="101" dur="500"/>
                                        <p:tgtEl>
                                          <p:spTgt spid="13"/>
                                        </p:tgtEl>
                                      </p:cBhvr>
                                    </p:animEffect>
                                    <p:set>
                                      <p:cBhvr>
                                        <p:cTn id="102" dur="1" fill="hold">
                                          <p:stCondLst>
                                            <p:cond delay="499"/>
                                          </p:stCondLst>
                                        </p:cTn>
                                        <p:tgtEl>
                                          <p:spTgt spid="13"/>
                                        </p:tgtEl>
                                        <p:attrNameLst>
                                          <p:attrName>style.visibility</p:attrName>
                                        </p:attrNameLst>
                                      </p:cBhvr>
                                      <p:to>
                                        <p:strVal val="hidden"/>
                                      </p:to>
                                    </p:set>
                                  </p:childTnLst>
                                </p:cTn>
                              </p:par>
                            </p:childTnLst>
                          </p:cTn>
                        </p:par>
                      </p:childTnLst>
                    </p:cTn>
                  </p:par>
                  <p:par>
                    <p:cTn id="103" fill="hold">
                      <p:stCondLst>
                        <p:cond delay="indefinite"/>
                      </p:stCondLst>
                      <p:childTnLst>
                        <p:par>
                          <p:cTn id="104" fill="hold">
                            <p:stCondLst>
                              <p:cond delay="0"/>
                            </p:stCondLst>
                            <p:childTnLst>
                              <p:par>
                                <p:cTn id="105" presetID="22" presetClass="entr" presetSubtype="4" fill="hold" grpId="0" nodeType="clickEffect">
                                  <p:stCondLst>
                                    <p:cond delay="0"/>
                                  </p:stCondLst>
                                  <p:childTnLst>
                                    <p:set>
                                      <p:cBhvr>
                                        <p:cTn id="106" dur="1" fill="hold">
                                          <p:stCondLst>
                                            <p:cond delay="0"/>
                                          </p:stCondLst>
                                        </p:cTn>
                                        <p:tgtEl>
                                          <p:spTgt spid="14"/>
                                        </p:tgtEl>
                                        <p:attrNameLst>
                                          <p:attrName>style.visibility</p:attrName>
                                        </p:attrNameLst>
                                      </p:cBhvr>
                                      <p:to>
                                        <p:strVal val="visible"/>
                                      </p:to>
                                    </p:set>
                                    <p:animEffect transition="in" filter="wipe(down)">
                                      <p:cBhvr>
                                        <p:cTn id="107" dur="500"/>
                                        <p:tgtEl>
                                          <p:spTgt spid="14"/>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xit" presetSubtype="0" fill="hold" grpId="1" nodeType="clickEffect">
                                  <p:stCondLst>
                                    <p:cond delay="0"/>
                                  </p:stCondLst>
                                  <p:childTnLst>
                                    <p:animEffect transition="out" filter="fade">
                                      <p:cBhvr>
                                        <p:cTn id="111" dur="500"/>
                                        <p:tgtEl>
                                          <p:spTgt spid="14"/>
                                        </p:tgtEl>
                                      </p:cBhvr>
                                    </p:animEffect>
                                    <p:set>
                                      <p:cBhvr>
                                        <p:cTn id="112" dur="1" fill="hold">
                                          <p:stCondLst>
                                            <p:cond delay="499"/>
                                          </p:stCondLst>
                                        </p:cTn>
                                        <p:tgtEl>
                                          <p:spTgt spid="14"/>
                                        </p:tgtEl>
                                        <p:attrNameLst>
                                          <p:attrName>style.visibility</p:attrName>
                                        </p:attrNameLst>
                                      </p:cBhvr>
                                      <p:to>
                                        <p:strVal val="hidden"/>
                                      </p:to>
                                    </p:set>
                                  </p:childTnLst>
                                </p:cTn>
                              </p:par>
                            </p:childTnLst>
                          </p:cTn>
                        </p:par>
                      </p:childTnLst>
                    </p:cTn>
                  </p:par>
                  <p:par>
                    <p:cTn id="113" fill="hold">
                      <p:stCondLst>
                        <p:cond delay="indefinite"/>
                      </p:stCondLst>
                      <p:childTnLst>
                        <p:par>
                          <p:cTn id="114" fill="hold">
                            <p:stCondLst>
                              <p:cond delay="0"/>
                            </p:stCondLst>
                            <p:childTnLst>
                              <p:par>
                                <p:cTn id="115" presetID="22" presetClass="entr" presetSubtype="4" fill="hold" grpId="0" nodeType="clickEffect">
                                  <p:stCondLst>
                                    <p:cond delay="0"/>
                                  </p:stCondLst>
                                  <p:childTnLst>
                                    <p:set>
                                      <p:cBhvr>
                                        <p:cTn id="116" dur="1" fill="hold">
                                          <p:stCondLst>
                                            <p:cond delay="0"/>
                                          </p:stCondLst>
                                        </p:cTn>
                                        <p:tgtEl>
                                          <p:spTgt spid="15"/>
                                        </p:tgtEl>
                                        <p:attrNameLst>
                                          <p:attrName>style.visibility</p:attrName>
                                        </p:attrNameLst>
                                      </p:cBhvr>
                                      <p:to>
                                        <p:strVal val="visible"/>
                                      </p:to>
                                    </p:set>
                                    <p:animEffect transition="in" filter="wipe(down)">
                                      <p:cBhvr>
                                        <p:cTn id="117" dur="500"/>
                                        <p:tgtEl>
                                          <p:spTgt spid="15"/>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xit" presetSubtype="0" fill="hold" grpId="1" nodeType="clickEffect">
                                  <p:stCondLst>
                                    <p:cond delay="0"/>
                                  </p:stCondLst>
                                  <p:childTnLst>
                                    <p:animEffect transition="out" filter="fade">
                                      <p:cBhvr>
                                        <p:cTn id="121" dur="500"/>
                                        <p:tgtEl>
                                          <p:spTgt spid="15"/>
                                        </p:tgtEl>
                                      </p:cBhvr>
                                    </p:animEffect>
                                    <p:set>
                                      <p:cBhvr>
                                        <p:cTn id="122" dur="1" fill="hold">
                                          <p:stCondLst>
                                            <p:cond delay="499"/>
                                          </p:stCondLst>
                                        </p:cTn>
                                        <p:tgtEl>
                                          <p:spTgt spid="15"/>
                                        </p:tgtEl>
                                        <p:attrNameLst>
                                          <p:attrName>style.visibility</p:attrName>
                                        </p:attrNameLst>
                                      </p:cBhvr>
                                      <p:to>
                                        <p:strVal val="hidden"/>
                                      </p:to>
                                    </p:set>
                                  </p:childTnLst>
                                </p:cTn>
                              </p:par>
                            </p:childTnLst>
                          </p:cTn>
                        </p:par>
                      </p:childTnLst>
                    </p:cTn>
                  </p:par>
                  <p:par>
                    <p:cTn id="123" fill="hold">
                      <p:stCondLst>
                        <p:cond delay="indefinite"/>
                      </p:stCondLst>
                      <p:childTnLst>
                        <p:par>
                          <p:cTn id="124" fill="hold">
                            <p:stCondLst>
                              <p:cond delay="0"/>
                            </p:stCondLst>
                            <p:childTnLst>
                              <p:par>
                                <p:cTn id="125" presetID="22" presetClass="entr" presetSubtype="4" fill="hold" grpId="0" nodeType="clickEffect">
                                  <p:stCondLst>
                                    <p:cond delay="0"/>
                                  </p:stCondLst>
                                  <p:childTnLst>
                                    <p:set>
                                      <p:cBhvr>
                                        <p:cTn id="126" dur="1" fill="hold">
                                          <p:stCondLst>
                                            <p:cond delay="0"/>
                                          </p:stCondLst>
                                        </p:cTn>
                                        <p:tgtEl>
                                          <p:spTgt spid="16"/>
                                        </p:tgtEl>
                                        <p:attrNameLst>
                                          <p:attrName>style.visibility</p:attrName>
                                        </p:attrNameLst>
                                      </p:cBhvr>
                                      <p:to>
                                        <p:strVal val="visible"/>
                                      </p:to>
                                    </p:set>
                                    <p:animEffect transition="in" filter="wipe(down)">
                                      <p:cBhvr>
                                        <p:cTn id="127" dur="500"/>
                                        <p:tgtEl>
                                          <p:spTgt spid="16"/>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xit" presetSubtype="0" fill="hold" grpId="1" nodeType="clickEffect">
                                  <p:stCondLst>
                                    <p:cond delay="0"/>
                                  </p:stCondLst>
                                  <p:childTnLst>
                                    <p:animEffect transition="out" filter="fade">
                                      <p:cBhvr>
                                        <p:cTn id="131" dur="500"/>
                                        <p:tgtEl>
                                          <p:spTgt spid="16"/>
                                        </p:tgtEl>
                                      </p:cBhvr>
                                    </p:animEffect>
                                    <p:set>
                                      <p:cBhvr>
                                        <p:cTn id="132" dur="1" fill="hold">
                                          <p:stCondLst>
                                            <p:cond delay="4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4" grpId="0" animBg="1"/>
      <p:bldP spid="3" grpId="0" animBg="1"/>
      <p:bldP spid="3" grpId="1" animBg="1"/>
      <p:bldP spid="6" grpId="0" animBg="1"/>
      <p:bldP spid="6" grpId="1"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6" grpId="0" animBg="1"/>
      <p:bldP spid="16" grpId="1" animBg="1"/>
      <p:bldP spid="14" grpId="0" animBg="1"/>
      <p:bldP spid="14" grpId="1" animBg="1"/>
      <p:bldP spid="15" grpId="0" animBg="1"/>
      <p:bldP spid="15"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a:pattFill prst="dkDnDiag">
            <a:fgClr>
              <a:schemeClr val="accent6">
                <a:lumMod val="60000"/>
                <a:lumOff val="40000"/>
              </a:schemeClr>
            </a:fgClr>
            <a:bgClr>
              <a:schemeClr val="bg1"/>
            </a:bgClr>
          </a:pattFill>
        </p:spPr>
        <p:txBody>
          <a:bodyPr/>
          <a:lstStyle/>
          <a:p>
            <a:endParaRPr lang="ru-RU" dirty="0"/>
          </a:p>
        </p:txBody>
      </p:sp>
      <p:sp>
        <p:nvSpPr>
          <p:cNvPr id="25" name="Скругленный прямоугольник 24"/>
          <p:cNvSpPr/>
          <p:nvPr/>
        </p:nvSpPr>
        <p:spPr>
          <a:xfrm>
            <a:off x="4427984" y="3501008"/>
            <a:ext cx="4564986" cy="321346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3"/>
          </a:lnRef>
          <a:fillRef idx="3">
            <a:schemeClr val="accent3"/>
          </a:fillRef>
          <a:effectRef idx="3">
            <a:schemeClr val="accent3"/>
          </a:effectRef>
          <a:fontRef idx="minor">
            <a:schemeClr val="lt1"/>
          </a:fontRef>
        </p:style>
        <p:txBody>
          <a:bodyPr lIns="0" rIns="0" rtlCol="0" anchor="ctr"/>
          <a:lstStyle/>
          <a:p>
            <a:pPr algn="ctr"/>
            <a:r>
              <a:rPr lang="ru-RU" sz="1600" b="1" dirty="0">
                <a:solidFill>
                  <a:schemeClr val="tx1"/>
                </a:solidFill>
              </a:rPr>
              <a:t>В воскрешении Лазаря Господь ясно показал черты и всеобщего </a:t>
            </a:r>
            <a:r>
              <a:rPr lang="ru-RU" sz="1600" b="1" dirty="0" smtClean="0">
                <a:solidFill>
                  <a:schemeClr val="tx1"/>
                </a:solidFill>
              </a:rPr>
              <a:t>воскресения. Рассуждая </a:t>
            </a:r>
            <a:r>
              <a:rPr lang="ru-RU" sz="1600" b="1" dirty="0">
                <a:solidFill>
                  <a:schemeClr val="tx1"/>
                </a:solidFill>
              </a:rPr>
              <a:t>о всеобщности воскресения, преподобный Ефрем Сирин замечает, что неслучайно Господь воскресил 3 людей: девочку, лишь только усопшую, юношу, несомого на кладбище, и истлевающего Лазаря: </a:t>
            </a:r>
            <a:r>
              <a:rPr lang="ru-RU" sz="1600" b="1" i="1" dirty="0" smtClean="0">
                <a:solidFill>
                  <a:schemeClr val="tx1"/>
                </a:solidFill>
              </a:rPr>
              <a:t>«В </a:t>
            </a:r>
            <a:r>
              <a:rPr lang="ru-RU" sz="1600" b="1" i="1" dirty="0">
                <a:solidFill>
                  <a:schemeClr val="tx1"/>
                </a:solidFill>
              </a:rPr>
              <a:t>доме, на пути и из гроба возвращал Он умерших к жизни, чтобы на всей дороге смерти поставить </a:t>
            </a:r>
            <a:r>
              <a:rPr lang="ru-RU" sz="1600" b="1" i="1" dirty="0" err="1">
                <a:solidFill>
                  <a:schemeClr val="tx1"/>
                </a:solidFill>
              </a:rPr>
              <a:t>путемерия</a:t>
            </a:r>
            <a:r>
              <a:rPr lang="ru-RU" sz="1600" b="1" i="1" dirty="0">
                <a:solidFill>
                  <a:schemeClr val="tx1"/>
                </a:solidFill>
              </a:rPr>
              <a:t>, по всей стезе умерших рассеять надежду жизни, и в начале, и в середине, и в конце ее явить </a:t>
            </a:r>
            <a:r>
              <a:rPr lang="ru-RU" sz="1600" b="1" i="1" dirty="0" smtClean="0">
                <a:solidFill>
                  <a:schemeClr val="tx1"/>
                </a:solidFill>
              </a:rPr>
              <a:t>воскресение».</a:t>
            </a:r>
            <a:endParaRPr lang="ru-RU" sz="1600" b="1" i="1" dirty="0">
              <a:solidFill>
                <a:schemeClr val="tx1"/>
              </a:solidFill>
            </a:endParaRPr>
          </a:p>
        </p:txBody>
      </p:sp>
      <p:pic>
        <p:nvPicPr>
          <p:cNvPr id="1026" name="Picture 2" descr="C:\Users\1\Desktop\картинки к 2 лекции\484px-Воскрешение_Лазаря.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548680"/>
            <a:ext cx="5040560" cy="623780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
        <p:nvSpPr>
          <p:cNvPr id="4" name="Скругленный прямоугольник 3"/>
          <p:cNvSpPr/>
          <p:nvPr/>
        </p:nvSpPr>
        <p:spPr>
          <a:xfrm>
            <a:off x="1691680" y="116632"/>
            <a:ext cx="5616624" cy="360040"/>
          </a:xfrm>
          <a:prstGeom prst="roundRect">
            <a:avLst/>
          </a:prstGeom>
          <a:blipFill dpi="0" rotWithShape="1">
            <a:blip r:embed="rId3">
              <a:alphaModFix amt="89000"/>
            </a:blip>
            <a:srcRect/>
            <a:tile tx="0" ty="0" sx="100000" sy="100000" flip="none" algn="tl"/>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a:solidFill>
                  <a:schemeClr val="tx1"/>
                </a:solidFill>
              </a:rPr>
              <a:t>Воскрешение </a:t>
            </a:r>
            <a:r>
              <a:rPr lang="ru-RU" sz="2800" b="1" dirty="0" smtClean="0">
                <a:solidFill>
                  <a:schemeClr val="tx1"/>
                </a:solidFill>
              </a:rPr>
              <a:t>Лазаря (</a:t>
            </a:r>
            <a:r>
              <a:rPr lang="ru-RU" sz="2800" b="1" dirty="0">
                <a:solidFill>
                  <a:schemeClr val="tx1"/>
                </a:solidFill>
              </a:rPr>
              <a:t>Ин. 11, 1-46</a:t>
            </a:r>
            <a:r>
              <a:rPr lang="ru-RU" sz="2800" b="1" dirty="0" smtClean="0">
                <a:solidFill>
                  <a:schemeClr val="tx1"/>
                </a:solidFill>
              </a:rPr>
              <a:t>) </a:t>
            </a:r>
            <a:endParaRPr lang="ru-RU" sz="2800" b="1" dirty="0">
              <a:solidFill>
                <a:schemeClr val="tx1"/>
              </a:solidFill>
            </a:endParaRPr>
          </a:p>
        </p:txBody>
      </p:sp>
      <p:sp>
        <p:nvSpPr>
          <p:cNvPr id="5" name="Скругленный прямоугольник 4"/>
          <p:cNvSpPr/>
          <p:nvPr/>
        </p:nvSpPr>
        <p:spPr>
          <a:xfrm>
            <a:off x="4716016" y="1196752"/>
            <a:ext cx="4032448" cy="4968552"/>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6"/>
          </a:lnRef>
          <a:fillRef idx="2">
            <a:schemeClr val="accent6"/>
          </a:fillRef>
          <a:effectRef idx="1">
            <a:schemeClr val="accent6"/>
          </a:effectRef>
          <a:fontRef idx="minor">
            <a:schemeClr val="dk1"/>
          </a:fontRef>
        </p:style>
        <p:txBody>
          <a:bodyPr lIns="0" rIns="0" rtlCol="0" anchor="ctr"/>
          <a:lstStyle/>
          <a:p>
            <a:pPr algn="ctr">
              <a:lnSpc>
                <a:spcPct val="90000"/>
              </a:lnSpc>
            </a:pPr>
            <a:r>
              <a:rPr lang="ru-RU" sz="1400" b="1" dirty="0" smtClean="0">
                <a:solidFill>
                  <a:schemeClr val="tx1"/>
                </a:solidFill>
              </a:rPr>
              <a:t>Святитель </a:t>
            </a:r>
            <a:r>
              <a:rPr lang="ru-RU" sz="1400" b="1" dirty="0" err="1">
                <a:solidFill>
                  <a:schemeClr val="tx1"/>
                </a:solidFill>
              </a:rPr>
              <a:t>Амфилохий</a:t>
            </a:r>
            <a:r>
              <a:rPr lang="ru-RU" sz="1400" b="1" dirty="0">
                <a:solidFill>
                  <a:schemeClr val="tx1"/>
                </a:solidFill>
              </a:rPr>
              <a:t> </a:t>
            </a:r>
            <a:r>
              <a:rPr lang="ru-RU" sz="1400" b="1" dirty="0" err="1">
                <a:solidFill>
                  <a:schemeClr val="tx1"/>
                </a:solidFill>
              </a:rPr>
              <a:t>Иконийский</a:t>
            </a:r>
            <a:r>
              <a:rPr lang="ru-RU" sz="1400" b="1" dirty="0">
                <a:solidFill>
                  <a:schemeClr val="tx1"/>
                </a:solidFill>
              </a:rPr>
              <a:t>: </a:t>
            </a:r>
            <a:r>
              <a:rPr lang="ru-RU" sz="1400" b="1" i="1" dirty="0" smtClean="0">
                <a:solidFill>
                  <a:schemeClr val="tx1"/>
                </a:solidFill>
              </a:rPr>
              <a:t>«Только </a:t>
            </a:r>
            <a:r>
              <a:rPr lang="ru-RU" sz="1400" b="1" i="1" dirty="0">
                <a:solidFill>
                  <a:schemeClr val="tx1"/>
                </a:solidFill>
              </a:rPr>
              <a:t>это чудо они не могли оклеветать. Они оклеветали исцеление слепорожденного, говоря: 'Это он. Это не он. Похож на него' (Ин. 9: 9). Они оклеветали воскрешение дочери </a:t>
            </a:r>
            <a:r>
              <a:rPr lang="ru-RU" sz="1400" b="1" i="1" dirty="0" err="1">
                <a:solidFill>
                  <a:schemeClr val="tx1"/>
                </a:solidFill>
              </a:rPr>
              <a:t>Иаира</a:t>
            </a:r>
            <a:r>
              <a:rPr lang="ru-RU" sz="1400" b="1" i="1" dirty="0">
                <a:solidFill>
                  <a:schemeClr val="tx1"/>
                </a:solidFill>
              </a:rPr>
              <a:t>, говоря, что она находилась в глубоком сне и не была предана совершенной смерти. Они оклеветали воскрешение единородного сына вдовы, говоря, что он только принял на себя вид смерти и не был поглощен властью смерти. Они оклеветали чудо с засохшей смоковницей, говоря, что она засохла от скудости почвы, а не по слову Господа. Они оклеветали превращение воды в вино, говоря, что это была шутка над теми, кто уже опьянел на пиру и ничего не чувствовал. Только воскресение Лазаря они не могли оклеветать». </a:t>
            </a:r>
            <a:r>
              <a:rPr lang="ru-RU" sz="1400" b="1" dirty="0">
                <a:solidFill>
                  <a:schemeClr val="tx1"/>
                </a:solidFill>
              </a:rPr>
              <a:t>Они сами показали гроб умершего, отвалили камень от входа в пещеру, вдохнули смрад разлагающегося тела, своими ушами услышали призыв мертвецу воскреснуть, своими глазами увидели первые его шаги по воскресении, своими руками развязали погребальные пелены, убедившись, что это не </a:t>
            </a:r>
            <a:r>
              <a:rPr lang="ru-RU" sz="1400" b="1" dirty="0" smtClean="0">
                <a:solidFill>
                  <a:schemeClr val="tx1"/>
                </a:solidFill>
              </a:rPr>
              <a:t>призрак.</a:t>
            </a:r>
            <a:endParaRPr lang="ru-RU" sz="1400" b="1" dirty="0">
              <a:solidFill>
                <a:schemeClr val="tx1"/>
              </a:solidFill>
            </a:endParaRPr>
          </a:p>
        </p:txBody>
      </p:sp>
      <p:sp>
        <p:nvSpPr>
          <p:cNvPr id="8" name="Стрелка вправо 7"/>
          <p:cNvSpPr/>
          <p:nvPr/>
        </p:nvSpPr>
        <p:spPr>
          <a:xfrm>
            <a:off x="157477" y="836711"/>
            <a:ext cx="4126491" cy="2206187"/>
          </a:xfrm>
          <a:prstGeom prst="rightArrow">
            <a:avLst/>
          </a:prstGeom>
        </p:spPr>
        <p:style>
          <a:lnRef idx="0">
            <a:schemeClr val="accent4"/>
          </a:lnRef>
          <a:fillRef idx="3">
            <a:schemeClr val="accent4"/>
          </a:fillRef>
          <a:effectRef idx="3">
            <a:schemeClr val="accent4"/>
          </a:effectRef>
          <a:fontRef idx="minor">
            <a:schemeClr val="lt1"/>
          </a:fontRef>
        </p:style>
        <p:txBody>
          <a:bodyPr lIns="72000" rIns="72000" rtlCol="0" anchor="ctr"/>
          <a:lstStyle/>
          <a:p>
            <a:pPr algn="ctr"/>
            <a:r>
              <a:rPr lang="ru-RU" b="1" dirty="0" smtClean="0">
                <a:solidFill>
                  <a:schemeClr val="tx1"/>
                </a:solidFill>
              </a:rPr>
              <a:t>«Если </a:t>
            </a:r>
            <a:r>
              <a:rPr lang="ru-RU" b="1" dirty="0">
                <a:solidFill>
                  <a:schemeClr val="tx1"/>
                </a:solidFill>
              </a:rPr>
              <a:t>Моисея и пророков не слушают, то если бы кто и из мертвых воскрес, не </a:t>
            </a:r>
            <a:r>
              <a:rPr lang="ru-RU" b="1" dirty="0" smtClean="0">
                <a:solidFill>
                  <a:schemeClr val="tx1"/>
                </a:solidFill>
              </a:rPr>
              <a:t>поверят» (</a:t>
            </a:r>
            <a:r>
              <a:rPr lang="ru-RU" b="1" dirty="0" err="1">
                <a:solidFill>
                  <a:schemeClr val="tx1"/>
                </a:solidFill>
              </a:rPr>
              <a:t>Лк</a:t>
            </a:r>
            <a:r>
              <a:rPr lang="ru-RU" b="1" dirty="0">
                <a:solidFill>
                  <a:schemeClr val="tx1"/>
                </a:solidFill>
              </a:rPr>
              <a:t>. </a:t>
            </a:r>
            <a:r>
              <a:rPr lang="ru-RU" b="1" dirty="0" smtClean="0">
                <a:solidFill>
                  <a:schemeClr val="tx1"/>
                </a:solidFill>
              </a:rPr>
              <a:t>16, 31</a:t>
            </a:r>
            <a:r>
              <a:rPr lang="ru-RU" b="1" dirty="0">
                <a:solidFill>
                  <a:schemeClr val="tx1"/>
                </a:solidFill>
              </a:rPr>
              <a:t>). </a:t>
            </a:r>
            <a:endParaRPr lang="ru-RU" dirty="0"/>
          </a:p>
        </p:txBody>
      </p:sp>
      <p:sp>
        <p:nvSpPr>
          <p:cNvPr id="10" name="Скругленный прямоугольник 9"/>
          <p:cNvSpPr/>
          <p:nvPr/>
        </p:nvSpPr>
        <p:spPr>
          <a:xfrm>
            <a:off x="4499992" y="836710"/>
            <a:ext cx="4392488" cy="2206187"/>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b="1" dirty="0" smtClean="0">
                <a:solidFill>
                  <a:schemeClr val="tx1"/>
                </a:solidFill>
              </a:rPr>
              <a:t>45-46,53 ст.: «Тогда </a:t>
            </a:r>
            <a:r>
              <a:rPr lang="ru-RU" b="1" dirty="0">
                <a:solidFill>
                  <a:schemeClr val="tx1"/>
                </a:solidFill>
              </a:rPr>
              <a:t>многие из Иудеев, пришедших к Марии и видевших, что сотворил Иисус, уверовали в </a:t>
            </a:r>
            <a:r>
              <a:rPr lang="ru-RU" b="1" dirty="0" smtClean="0">
                <a:solidFill>
                  <a:schemeClr val="tx1"/>
                </a:solidFill>
              </a:rPr>
              <a:t>Него. </a:t>
            </a:r>
            <a:r>
              <a:rPr lang="ru-RU" b="1" dirty="0">
                <a:solidFill>
                  <a:schemeClr val="tx1"/>
                </a:solidFill>
              </a:rPr>
              <a:t>А некоторые из них пошли к фарисеям и сказали им, что сделал Иисус… </a:t>
            </a:r>
            <a:r>
              <a:rPr lang="ru-RU" b="1" dirty="0" smtClean="0">
                <a:solidFill>
                  <a:schemeClr val="tx1"/>
                </a:solidFill>
              </a:rPr>
              <a:t>С </a:t>
            </a:r>
            <a:r>
              <a:rPr lang="ru-RU" b="1" dirty="0">
                <a:solidFill>
                  <a:schemeClr val="tx1"/>
                </a:solidFill>
              </a:rPr>
              <a:t>этого дня положили убить Его.</a:t>
            </a:r>
          </a:p>
        </p:txBody>
      </p:sp>
      <p:sp>
        <p:nvSpPr>
          <p:cNvPr id="11" name="Стрелка вправо 10"/>
          <p:cNvSpPr/>
          <p:nvPr/>
        </p:nvSpPr>
        <p:spPr>
          <a:xfrm>
            <a:off x="157477" y="4221088"/>
            <a:ext cx="4126491" cy="2376264"/>
          </a:xfrm>
          <a:prstGeom prst="rightArrow">
            <a:avLst/>
          </a:prstGeom>
        </p:spPr>
        <p:style>
          <a:lnRef idx="0">
            <a:schemeClr val="accent3"/>
          </a:lnRef>
          <a:fillRef idx="3">
            <a:schemeClr val="accent3"/>
          </a:fillRef>
          <a:effectRef idx="3">
            <a:schemeClr val="accent3"/>
          </a:effectRef>
          <a:fontRef idx="minor">
            <a:schemeClr val="lt1"/>
          </a:fontRef>
        </p:style>
        <p:txBody>
          <a:bodyPr lIns="0" rIns="0" rtlCol="0" anchor="ctr"/>
          <a:lstStyle/>
          <a:p>
            <a:pPr algn="ctr"/>
            <a:r>
              <a:rPr lang="ru-RU" b="1" dirty="0" smtClean="0">
                <a:solidFill>
                  <a:schemeClr val="tx1"/>
                </a:solidFill>
              </a:rPr>
              <a:t>«Наступает </a:t>
            </a:r>
            <a:r>
              <a:rPr lang="ru-RU" b="1" dirty="0">
                <a:solidFill>
                  <a:schemeClr val="tx1"/>
                </a:solidFill>
              </a:rPr>
              <a:t>время, когда мертвые услышат глас Сына Божия и, услышав, </a:t>
            </a:r>
            <a:r>
              <a:rPr lang="ru-RU" b="1" dirty="0" smtClean="0">
                <a:solidFill>
                  <a:schemeClr val="tx1"/>
                </a:solidFill>
              </a:rPr>
              <a:t>оживут» </a:t>
            </a:r>
            <a:r>
              <a:rPr lang="ru-RU" b="1" dirty="0">
                <a:solidFill>
                  <a:schemeClr val="tx1"/>
                </a:solidFill>
              </a:rPr>
              <a:t>(Ин. </a:t>
            </a:r>
            <a:r>
              <a:rPr lang="ru-RU" b="1" dirty="0" smtClean="0">
                <a:solidFill>
                  <a:schemeClr val="tx1"/>
                </a:solidFill>
              </a:rPr>
              <a:t>5, 25</a:t>
            </a:r>
            <a:r>
              <a:rPr lang="ru-RU" b="1" dirty="0">
                <a:solidFill>
                  <a:schemeClr val="tx1"/>
                </a:solidFill>
              </a:rPr>
              <a:t>).</a:t>
            </a:r>
          </a:p>
        </p:txBody>
      </p:sp>
      <p:sp>
        <p:nvSpPr>
          <p:cNvPr id="12" name="Скругленный прямоугольник 11"/>
          <p:cNvSpPr/>
          <p:nvPr/>
        </p:nvSpPr>
        <p:spPr>
          <a:xfrm>
            <a:off x="4499992" y="4221088"/>
            <a:ext cx="4392488" cy="2376264"/>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b="1" dirty="0" smtClean="0">
                <a:solidFill>
                  <a:schemeClr val="tx1"/>
                </a:solidFill>
              </a:rPr>
              <a:t>25-26, 43-44 ст.: «Я </a:t>
            </a:r>
            <a:r>
              <a:rPr lang="ru-RU" b="1" dirty="0" err="1">
                <a:solidFill>
                  <a:schemeClr val="tx1"/>
                </a:solidFill>
              </a:rPr>
              <a:t>есмь</a:t>
            </a:r>
            <a:r>
              <a:rPr lang="ru-RU" b="1" dirty="0">
                <a:solidFill>
                  <a:schemeClr val="tx1"/>
                </a:solidFill>
              </a:rPr>
              <a:t> воскресение и жизнь; верующий в Меня, если и умрет, </a:t>
            </a:r>
            <a:r>
              <a:rPr lang="ru-RU" b="1" dirty="0" smtClean="0">
                <a:solidFill>
                  <a:schemeClr val="tx1"/>
                </a:solidFill>
              </a:rPr>
              <a:t>оживет. </a:t>
            </a:r>
            <a:r>
              <a:rPr lang="ru-RU" b="1" dirty="0">
                <a:solidFill>
                  <a:schemeClr val="tx1"/>
                </a:solidFill>
              </a:rPr>
              <a:t>И всякий, живущий и верующий в Меня, не умрет </a:t>
            </a:r>
            <a:r>
              <a:rPr lang="ru-RU" b="1" dirty="0" smtClean="0">
                <a:solidFill>
                  <a:schemeClr val="tx1"/>
                </a:solidFill>
              </a:rPr>
              <a:t>вовек… Он </a:t>
            </a:r>
            <a:r>
              <a:rPr lang="ru-RU" b="1" dirty="0">
                <a:solidFill>
                  <a:schemeClr val="tx1"/>
                </a:solidFill>
              </a:rPr>
              <a:t>воззвал громким голосом: Лазарь! иди </a:t>
            </a:r>
            <a:r>
              <a:rPr lang="ru-RU" b="1" dirty="0" smtClean="0">
                <a:solidFill>
                  <a:schemeClr val="tx1"/>
                </a:solidFill>
              </a:rPr>
              <a:t>вон. </a:t>
            </a:r>
            <a:r>
              <a:rPr lang="ru-RU" b="1" dirty="0">
                <a:solidFill>
                  <a:schemeClr val="tx1"/>
                </a:solidFill>
              </a:rPr>
              <a:t>И вышел умерший, обвитый по рукам и ногам погребальными </a:t>
            </a:r>
            <a:r>
              <a:rPr lang="ru-RU" b="1" dirty="0" smtClean="0">
                <a:solidFill>
                  <a:schemeClr val="tx1"/>
                </a:solidFill>
              </a:rPr>
              <a:t>пеленами…»</a:t>
            </a:r>
            <a:endParaRPr lang="ru-RU" b="1" dirty="0">
              <a:solidFill>
                <a:schemeClr val="tx1"/>
              </a:solidFill>
            </a:endParaRPr>
          </a:p>
        </p:txBody>
      </p:sp>
    </p:spTree>
    <p:extLst>
      <p:ext uri="{BB962C8B-B14F-4D97-AF65-F5344CB8AC3E}">
        <p14:creationId xmlns:p14="http://schemas.microsoft.com/office/powerpoint/2010/main" val="813024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wipe(down)">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35" presetClass="path" presetSubtype="0" accel="50000" decel="50000" fill="hold" nodeType="clickEffect">
                                  <p:stCondLst>
                                    <p:cond delay="0"/>
                                  </p:stCondLst>
                                  <p:childTnLst>
                                    <p:animMotion origin="layout" path="M 0 2.43293E-6 L -0.25191 -0.00324 " pathEditMode="relative" rAng="0" ptsTypes="AA">
                                      <p:cBhvr>
                                        <p:cTn id="14" dur="1500" fill="hold"/>
                                        <p:tgtEl>
                                          <p:spTgt spid="1026"/>
                                        </p:tgtEl>
                                        <p:attrNameLst>
                                          <p:attrName>ppt_x</p:attrName>
                                          <p:attrName>ppt_y</p:attrName>
                                        </p:attrNameLst>
                                      </p:cBhvr>
                                      <p:rCtr x="-12604" y="-162"/>
                                    </p:animMotion>
                                  </p:childTnLst>
                                </p:cTn>
                              </p:par>
                              <p:par>
                                <p:cTn id="15" presetID="6" presetClass="emph" presetSubtype="0" fill="hold" nodeType="withEffect">
                                  <p:stCondLst>
                                    <p:cond delay="0"/>
                                  </p:stCondLst>
                                  <p:childTnLst>
                                    <p:animScale>
                                      <p:cBhvr>
                                        <p:cTn id="16" dur="1500" fill="hold"/>
                                        <p:tgtEl>
                                          <p:spTgt spid="1026"/>
                                        </p:tgtEl>
                                      </p:cBhvr>
                                      <p:by x="80000" y="80000"/>
                                    </p:animScale>
                                  </p:childTnLst>
                                </p:cTn>
                              </p:par>
                              <p:par>
                                <p:cTn id="17" presetID="22" presetClass="entr" presetSubtype="4"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down)">
                                      <p:cBhvr>
                                        <p:cTn id="19" dur="1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xit" presetSubtype="0" fill="hold" grpId="1" nodeType="clickEffect">
                                  <p:stCondLst>
                                    <p:cond delay="0"/>
                                  </p:stCondLst>
                                  <p:childTnLst>
                                    <p:animEffect transition="out" filter="fade">
                                      <p:cBhvr>
                                        <p:cTn id="23" dur="500"/>
                                        <p:tgtEl>
                                          <p:spTgt spid="5"/>
                                        </p:tgtEl>
                                      </p:cBhvr>
                                    </p:animEffect>
                                    <p:set>
                                      <p:cBhvr>
                                        <p:cTn id="24" dur="1" fill="hold">
                                          <p:stCondLst>
                                            <p:cond delay="499"/>
                                          </p:stCondLst>
                                        </p:cTn>
                                        <p:tgtEl>
                                          <p:spTgt spid="5"/>
                                        </p:tgtEl>
                                        <p:attrNameLst>
                                          <p:attrName>style.visibility</p:attrName>
                                        </p:attrNameLst>
                                      </p:cBhvr>
                                      <p:to>
                                        <p:strVal val="hidden"/>
                                      </p:to>
                                    </p:set>
                                  </p:childTnLst>
                                </p:cTn>
                              </p:par>
                              <p:par>
                                <p:cTn id="25" presetID="10" presetClass="exit" presetSubtype="0" fill="hold" nodeType="withEffect">
                                  <p:stCondLst>
                                    <p:cond delay="0"/>
                                  </p:stCondLst>
                                  <p:childTnLst>
                                    <p:animEffect transition="out" filter="fade">
                                      <p:cBhvr>
                                        <p:cTn id="26" dur="500"/>
                                        <p:tgtEl>
                                          <p:spTgt spid="1026"/>
                                        </p:tgtEl>
                                      </p:cBhvr>
                                    </p:animEffect>
                                    <p:set>
                                      <p:cBhvr>
                                        <p:cTn id="27" dur="1" fill="hold">
                                          <p:stCondLst>
                                            <p:cond delay="499"/>
                                          </p:stCondLst>
                                        </p:cTn>
                                        <p:tgtEl>
                                          <p:spTgt spid="1026"/>
                                        </p:tgtEl>
                                        <p:attrNameLst>
                                          <p:attrName>style.visibility</p:attrName>
                                        </p:attrNameLst>
                                      </p:cBhvr>
                                      <p:to>
                                        <p:strVal val="hidden"/>
                                      </p:to>
                                    </p:set>
                                  </p:childTnLst>
                                </p:cTn>
                              </p:par>
                              <p:par>
                                <p:cTn id="28" presetID="10" presetClass="exit" presetSubtype="0" fill="hold" grpId="1" nodeType="withEffect">
                                  <p:stCondLst>
                                    <p:cond delay="0"/>
                                  </p:stCondLst>
                                  <p:childTnLst>
                                    <p:animEffect transition="out" filter="fade">
                                      <p:cBhvr>
                                        <p:cTn id="29" dur="500"/>
                                        <p:tgtEl>
                                          <p:spTgt spid="4"/>
                                        </p:tgtEl>
                                      </p:cBhvr>
                                    </p:animEffect>
                                    <p:set>
                                      <p:cBhvr>
                                        <p:cTn id="30" dur="1" fill="hold">
                                          <p:stCondLst>
                                            <p:cond delay="499"/>
                                          </p:stCondLst>
                                        </p:cTn>
                                        <p:tgtEl>
                                          <p:spTgt spid="4"/>
                                        </p:tgtEl>
                                        <p:attrNameLst>
                                          <p:attrName>style.visibility</p:attrName>
                                        </p:attrNameLst>
                                      </p:cBhvr>
                                      <p:to>
                                        <p:strVal val="hidden"/>
                                      </p:to>
                                    </p:set>
                                  </p:childTnLst>
                                </p:cTn>
                              </p:par>
                              <p:par>
                                <p:cTn id="31" presetID="22" presetClass="entr" presetSubtype="4" fill="hold" grpId="0" nodeType="with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wipe(down)">
                                      <p:cBhvr>
                                        <p:cTn id="33" dur="500"/>
                                        <p:tgtEl>
                                          <p:spTgt spid="8"/>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wipe(down)">
                                      <p:cBhvr>
                                        <p:cTn id="36" dur="500"/>
                                        <p:tgtEl>
                                          <p:spTgt spid="10"/>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wipe(down)">
                                      <p:cBhvr>
                                        <p:cTn id="41" dur="500"/>
                                        <p:tgtEl>
                                          <p:spTgt spid="11"/>
                                        </p:tgtEl>
                                      </p:cBhvr>
                                    </p:animEffect>
                                  </p:childTnLst>
                                </p:cTn>
                              </p:par>
                              <p:par>
                                <p:cTn id="42" presetID="22" presetClass="entr" presetSubtype="4" fill="hold" grpId="0" nodeType="withEffect">
                                  <p:stCondLst>
                                    <p:cond delay="0"/>
                                  </p:stCondLst>
                                  <p:childTnLst>
                                    <p:set>
                                      <p:cBhvr>
                                        <p:cTn id="43" dur="1" fill="hold">
                                          <p:stCondLst>
                                            <p:cond delay="0"/>
                                          </p:stCondLst>
                                        </p:cTn>
                                        <p:tgtEl>
                                          <p:spTgt spid="12"/>
                                        </p:tgtEl>
                                        <p:attrNameLst>
                                          <p:attrName>style.visibility</p:attrName>
                                        </p:attrNameLst>
                                      </p:cBhvr>
                                      <p:to>
                                        <p:strVal val="visible"/>
                                      </p:to>
                                    </p:set>
                                    <p:animEffect transition="in" filter="wipe(down)">
                                      <p:cBhvr>
                                        <p:cTn id="44" dur="500"/>
                                        <p:tgtEl>
                                          <p:spTgt spid="12"/>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xit" presetSubtype="0" fill="hold" grpId="1" nodeType="clickEffect">
                                  <p:stCondLst>
                                    <p:cond delay="0"/>
                                  </p:stCondLst>
                                  <p:childTnLst>
                                    <p:animEffect transition="out" filter="fade">
                                      <p:cBhvr>
                                        <p:cTn id="48" dur="500"/>
                                        <p:tgtEl>
                                          <p:spTgt spid="12"/>
                                        </p:tgtEl>
                                      </p:cBhvr>
                                    </p:animEffect>
                                    <p:set>
                                      <p:cBhvr>
                                        <p:cTn id="49" dur="1" fill="hold">
                                          <p:stCondLst>
                                            <p:cond delay="499"/>
                                          </p:stCondLst>
                                        </p:cTn>
                                        <p:tgtEl>
                                          <p:spTgt spid="12"/>
                                        </p:tgtEl>
                                        <p:attrNameLst>
                                          <p:attrName>style.visibility</p:attrName>
                                        </p:attrNameLst>
                                      </p:cBhvr>
                                      <p:to>
                                        <p:strVal val="hidden"/>
                                      </p:to>
                                    </p:set>
                                  </p:childTnLst>
                                </p:cTn>
                              </p:par>
                              <p:par>
                                <p:cTn id="50" presetID="22" presetClass="entr" presetSubtype="4" fill="hold" grpId="0" nodeType="withEffect">
                                  <p:stCondLst>
                                    <p:cond delay="0"/>
                                  </p:stCondLst>
                                  <p:childTnLst>
                                    <p:set>
                                      <p:cBhvr>
                                        <p:cTn id="51" dur="1" fill="hold">
                                          <p:stCondLst>
                                            <p:cond delay="0"/>
                                          </p:stCondLst>
                                        </p:cTn>
                                        <p:tgtEl>
                                          <p:spTgt spid="25"/>
                                        </p:tgtEl>
                                        <p:attrNameLst>
                                          <p:attrName>style.visibility</p:attrName>
                                        </p:attrNameLst>
                                      </p:cBhvr>
                                      <p:to>
                                        <p:strVal val="visible"/>
                                      </p:to>
                                    </p:set>
                                    <p:animEffect transition="in" filter="wipe(down)">
                                      <p:cBhvr>
                                        <p:cTn id="52" dur="500"/>
                                        <p:tgtEl>
                                          <p:spTgt spid="25"/>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1" nodeType="clickEffect">
                                  <p:stCondLst>
                                    <p:cond delay="0"/>
                                  </p:stCondLst>
                                  <p:childTnLst>
                                    <p:animEffect transition="out" filter="fade">
                                      <p:cBhvr>
                                        <p:cTn id="56" dur="500"/>
                                        <p:tgtEl>
                                          <p:spTgt spid="8"/>
                                        </p:tgtEl>
                                      </p:cBhvr>
                                    </p:animEffect>
                                    <p:set>
                                      <p:cBhvr>
                                        <p:cTn id="57" dur="1" fill="hold">
                                          <p:stCondLst>
                                            <p:cond delay="499"/>
                                          </p:stCondLst>
                                        </p:cTn>
                                        <p:tgtEl>
                                          <p:spTgt spid="8"/>
                                        </p:tgtEl>
                                        <p:attrNameLst>
                                          <p:attrName>style.visibility</p:attrName>
                                        </p:attrNameLst>
                                      </p:cBhvr>
                                      <p:to>
                                        <p:strVal val="hidden"/>
                                      </p:to>
                                    </p:set>
                                  </p:childTnLst>
                                </p:cTn>
                              </p:par>
                              <p:par>
                                <p:cTn id="58" presetID="10" presetClass="exit" presetSubtype="0" fill="hold" grpId="1" nodeType="withEffect">
                                  <p:stCondLst>
                                    <p:cond delay="0"/>
                                  </p:stCondLst>
                                  <p:childTnLst>
                                    <p:animEffect transition="out" filter="fade">
                                      <p:cBhvr>
                                        <p:cTn id="59" dur="500"/>
                                        <p:tgtEl>
                                          <p:spTgt spid="10"/>
                                        </p:tgtEl>
                                      </p:cBhvr>
                                    </p:animEffect>
                                    <p:set>
                                      <p:cBhvr>
                                        <p:cTn id="60" dur="1" fill="hold">
                                          <p:stCondLst>
                                            <p:cond delay="499"/>
                                          </p:stCondLst>
                                        </p:cTn>
                                        <p:tgtEl>
                                          <p:spTgt spid="10"/>
                                        </p:tgtEl>
                                        <p:attrNameLst>
                                          <p:attrName>style.visibility</p:attrName>
                                        </p:attrNameLst>
                                      </p:cBhvr>
                                      <p:to>
                                        <p:strVal val="hidden"/>
                                      </p:to>
                                    </p:set>
                                  </p:childTnLst>
                                </p:cTn>
                              </p:par>
                              <p:par>
                                <p:cTn id="61" presetID="10" presetClass="exit" presetSubtype="0" fill="hold" grpId="1" nodeType="withEffect">
                                  <p:stCondLst>
                                    <p:cond delay="0"/>
                                  </p:stCondLst>
                                  <p:childTnLst>
                                    <p:animEffect transition="out" filter="fade">
                                      <p:cBhvr>
                                        <p:cTn id="62" dur="500"/>
                                        <p:tgtEl>
                                          <p:spTgt spid="11"/>
                                        </p:tgtEl>
                                      </p:cBhvr>
                                    </p:animEffect>
                                    <p:set>
                                      <p:cBhvr>
                                        <p:cTn id="63" dur="1" fill="hold">
                                          <p:stCondLst>
                                            <p:cond delay="499"/>
                                          </p:stCondLst>
                                        </p:cTn>
                                        <p:tgtEl>
                                          <p:spTgt spid="11"/>
                                        </p:tgtEl>
                                        <p:attrNameLst>
                                          <p:attrName>style.visibility</p:attrName>
                                        </p:attrNameLst>
                                      </p:cBhvr>
                                      <p:to>
                                        <p:strVal val="hidden"/>
                                      </p:to>
                                    </p:set>
                                  </p:childTnLst>
                                </p:cTn>
                              </p:par>
                              <p:par>
                                <p:cTn id="64" presetID="10" presetClass="exit" presetSubtype="0" fill="hold" grpId="1" nodeType="withEffect">
                                  <p:stCondLst>
                                    <p:cond delay="0"/>
                                  </p:stCondLst>
                                  <p:childTnLst>
                                    <p:animEffect transition="out" filter="fade">
                                      <p:cBhvr>
                                        <p:cTn id="65" dur="500"/>
                                        <p:tgtEl>
                                          <p:spTgt spid="25"/>
                                        </p:tgtEl>
                                      </p:cBhvr>
                                    </p:animEffect>
                                    <p:set>
                                      <p:cBhvr>
                                        <p:cTn id="66" dur="1" fill="hold">
                                          <p:stCondLst>
                                            <p:cond delay="499"/>
                                          </p:stCondLst>
                                        </p:cTn>
                                        <p:tgtEl>
                                          <p:spTgt spid="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5" grpId="1" animBg="1"/>
      <p:bldP spid="4" grpId="0" animBg="1"/>
      <p:bldP spid="4" grpId="1" animBg="1"/>
      <p:bldP spid="5" grpId="0" animBg="1"/>
      <p:bldP spid="5" grpId="1" animBg="1"/>
      <p:bldP spid="8" grpId="0" animBg="1"/>
      <p:bldP spid="8" grpId="1" animBg="1"/>
      <p:bldP spid="10" grpId="0" animBg="1"/>
      <p:bldP spid="10" grpId="1" animBg="1"/>
      <p:bldP spid="11" grpId="0" animBg="1"/>
      <p:bldP spid="11" grpId="1" animBg="1"/>
      <p:bldP spid="12" grpId="0" animBg="1"/>
      <p:bldP spid="12" grpId="1" animBg="1"/>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746</TotalTime>
  <Words>11305</Words>
  <Application>Microsoft Office PowerPoint</Application>
  <PresentationFormat>Экран (4:3)</PresentationFormat>
  <Paragraphs>359</Paragraphs>
  <Slides>16</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Тема Office</vt:lpstr>
      <vt:lpstr>Лекция 28. Благословение детей и ответ богатому юноше. Вопрос апостола Петра. Исцеление двух иерихонских слепцов. Обращение Закхея. Притча о десяти минах. Воскрешение Лазаря. Вечеря в доме Симона прокаженного.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27. Благословение детей и ответ богатому юноше. Вопрос апостола Петра. Воскрешение Лазаря. Исцеление двух иерихонских слепцов. Обращение Закхея. Притча о десяти минах. Вечеря в доме Симона прокаженного.</dc:title>
  <dc:creator>Николай Казинов</dc:creator>
  <cp:lastModifiedBy>Преподаватель</cp:lastModifiedBy>
  <cp:revision>119</cp:revision>
  <dcterms:created xsi:type="dcterms:W3CDTF">2014-11-22T11:56:05Z</dcterms:created>
  <dcterms:modified xsi:type="dcterms:W3CDTF">2014-11-27T16:00:53Z</dcterms:modified>
</cp:coreProperties>
</file>