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0" r:id="rId4"/>
    <p:sldId id="261" r:id="rId5"/>
    <p:sldId id="264" r:id="rId6"/>
    <p:sldId id="258" r:id="rId7"/>
    <p:sldId id="262" r:id="rId8"/>
    <p:sldId id="263" r:id="rId9"/>
    <p:sldId id="259"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96" y="-6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9F542-B6DE-4DEC-B793-F4F42C78A30B}" type="datetimeFigureOut">
              <a:rPr lang="ru-RU" smtClean="0"/>
              <a:t>15.11.2014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B76A6E-4054-47A2-BECC-C9B35D736ED0}" type="slidenum">
              <a:rPr lang="ru-RU" smtClean="0"/>
              <a:t>‹#›</a:t>
            </a:fld>
            <a:endParaRPr lang="ru-RU"/>
          </a:p>
        </p:txBody>
      </p:sp>
    </p:spTree>
    <p:extLst>
      <p:ext uri="{BB962C8B-B14F-4D97-AF65-F5344CB8AC3E}">
        <p14:creationId xmlns:p14="http://schemas.microsoft.com/office/powerpoint/2010/main" val="3817811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9</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15.11.2014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15.11.2014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15.11.2014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15.11.2014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15.11.2014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bible.optina.ru/new:rim:11:11"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342900" indent="-342900"/>
            <a:r>
              <a:rPr lang="ru-RU" sz="3600" b="1" dirty="0" smtClean="0"/>
              <a:t>Лекция 27. Притча </a:t>
            </a:r>
            <a:r>
              <a:rPr lang="ru-RU" sz="3600" b="1" dirty="0"/>
              <a:t>о неверном управителе, притча о богаче и </a:t>
            </a:r>
            <a:r>
              <a:rPr lang="ru-RU" sz="3600" b="1" dirty="0" smtClean="0"/>
              <a:t>Лазаре. Исцеление </a:t>
            </a:r>
            <a:r>
              <a:rPr lang="ru-RU" sz="3600" b="1" dirty="0"/>
              <a:t>десяти </a:t>
            </a:r>
            <a:r>
              <a:rPr lang="ru-RU" sz="3600" b="1" dirty="0" smtClean="0"/>
              <a:t>прокаженных. Ответ </a:t>
            </a:r>
            <a:r>
              <a:rPr lang="ru-RU" sz="3600" b="1" dirty="0"/>
              <a:t>фарисеям о времени пришествия Царства </a:t>
            </a:r>
            <a:r>
              <a:rPr lang="ru-RU" sz="3600" b="1" dirty="0" smtClean="0"/>
              <a:t>Божия. Учение </a:t>
            </a:r>
            <a:r>
              <a:rPr lang="ru-RU" sz="3600" b="1" dirty="0"/>
              <a:t>Христа о нерасторжимости </a:t>
            </a:r>
            <a:r>
              <a:rPr lang="ru-RU" sz="3600" b="1" dirty="0" smtClean="0"/>
              <a:t>брака.</a:t>
            </a:r>
            <a:r>
              <a:rPr lang="ru-RU" sz="3600" b="1" dirty="0"/>
              <a:t/>
            </a:r>
            <a:br>
              <a:rPr lang="ru-RU" sz="3600" b="1" dirty="0"/>
            </a:br>
            <a:endParaRPr lang="ru-RU" sz="3600" dirty="0"/>
          </a:p>
        </p:txBody>
      </p:sp>
    </p:spTree>
    <p:extLst>
      <p:ext uri="{BB962C8B-B14F-4D97-AF65-F5344CB8AC3E}">
        <p14:creationId xmlns:p14="http://schemas.microsoft.com/office/powerpoint/2010/main" val="1359916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14" name="Скругленный прямоугольник 13"/>
          <p:cNvSpPr/>
          <p:nvPr/>
        </p:nvSpPr>
        <p:spPr>
          <a:xfrm>
            <a:off x="251520" y="4365104"/>
            <a:ext cx="8640960" cy="180020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Под образом </a:t>
            </a:r>
            <a:r>
              <a:rPr lang="ru-RU" sz="1600" b="1" dirty="0">
                <a:solidFill>
                  <a:schemeClr val="tx1"/>
                </a:solidFill>
              </a:rPr>
              <a:t>господина, имевшего управителя, надо разуметь Самого Бога; под неверным управителем — людей, которые употребляют дарованные им Богом богатство не согласно с возвещенной им волей Божией, то есть не помогают нуждающимся ближним своим. Требование господином притчи отчета от своего управителя приравнивают истребованию Богом отчета от каждого человека, переселившегося в вечность. Под должниками разумеют всех нуждающихся в посторонней помощи, а под друзьями, принимающими в свои дома отставленного управителя, — ангелов и угодников Божиих.</a:t>
            </a:r>
          </a:p>
        </p:txBody>
      </p:sp>
      <p:graphicFrame>
        <p:nvGraphicFramePr>
          <p:cNvPr id="5" name="Объект 4"/>
          <p:cNvGraphicFramePr>
            <a:graphicFrameLocks noGrp="1"/>
          </p:cNvGraphicFramePr>
          <p:nvPr>
            <p:ph idx="1"/>
            <p:extLst>
              <p:ext uri="{D42A27DB-BD31-4B8C-83A1-F6EECF244321}">
                <p14:modId xmlns:p14="http://schemas.microsoft.com/office/powerpoint/2010/main" val="3959925498"/>
              </p:ext>
            </p:extLst>
          </p:nvPr>
        </p:nvGraphicFramePr>
        <p:xfrm>
          <a:off x="251520" y="620688"/>
          <a:ext cx="8640960" cy="6168000"/>
        </p:xfrm>
        <a:graphic>
          <a:graphicData uri="http://schemas.openxmlformats.org/drawingml/2006/table">
            <a:tbl>
              <a:tblPr firstRow="1" bandRow="1">
                <a:tableStyleId>{00A15C55-8517-42AA-B614-E9B94910E393}</a:tableStyleId>
              </a:tblPr>
              <a:tblGrid>
                <a:gridCol w="8640960"/>
              </a:tblGrid>
              <a:tr h="252000">
                <a:tc>
                  <a:txBody>
                    <a:bodyPr/>
                    <a:lstStyle/>
                    <a:p>
                      <a:pPr algn="ctr"/>
                      <a:r>
                        <a:rPr lang="ru-RU" sz="1600" b="1" dirty="0" err="1" smtClean="0">
                          <a:solidFill>
                            <a:schemeClr val="tx1"/>
                          </a:solidFill>
                        </a:rPr>
                        <a:t>Лк</a:t>
                      </a:r>
                      <a:r>
                        <a:rPr lang="ru-RU" sz="1600" b="1" dirty="0" smtClean="0">
                          <a:solidFill>
                            <a:schemeClr val="tx1"/>
                          </a:solidFill>
                        </a:rPr>
                        <a:t>.</a:t>
                      </a:r>
                      <a:r>
                        <a:rPr lang="ru-RU" sz="1600" b="1" baseline="0" dirty="0" smtClean="0">
                          <a:solidFill>
                            <a:schemeClr val="tx1"/>
                          </a:solidFill>
                        </a:rPr>
                        <a:t> 16, 1-13</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1. Сказал же и к ученикам Своим: один человек был богат и имел управителя, на которого донесено было ему, что расточает имение его; </a:t>
                      </a:r>
                    </a:p>
                    <a:p>
                      <a:r>
                        <a:rPr lang="ru-RU" sz="1600" b="1" dirty="0" smtClean="0">
                          <a:solidFill>
                            <a:schemeClr val="tx1"/>
                          </a:solidFill>
                        </a:rPr>
                        <a:t>2. и, призвав его, сказал ему: что это я слышу о тебе? дай отчет в управлении твоем, ибо ты не можешь более управлять. </a:t>
                      </a:r>
                    </a:p>
                    <a:p>
                      <a:r>
                        <a:rPr lang="ru-RU" sz="1600" b="1" dirty="0" smtClean="0">
                          <a:solidFill>
                            <a:schemeClr val="tx1"/>
                          </a:solidFill>
                        </a:rPr>
                        <a:t>3. Тогда управитель сказал сам в себе: что мне делать? господин мой отнимает у меня управление домом; копать не могу, просить стыжусь; </a:t>
                      </a:r>
                    </a:p>
                    <a:p>
                      <a:r>
                        <a:rPr lang="ru-RU" sz="1600" b="1" dirty="0" smtClean="0">
                          <a:solidFill>
                            <a:schemeClr val="tx1"/>
                          </a:solidFill>
                        </a:rPr>
                        <a:t>4. знаю, что сделать, чтобы приняли меня в </a:t>
                      </a:r>
                      <a:r>
                        <a:rPr lang="ru-RU" sz="1600" b="1" dirty="0" err="1" smtClean="0">
                          <a:solidFill>
                            <a:schemeClr val="tx1"/>
                          </a:solidFill>
                        </a:rPr>
                        <a:t>домы</a:t>
                      </a:r>
                      <a:r>
                        <a:rPr lang="ru-RU" sz="1600" b="1" dirty="0" smtClean="0">
                          <a:solidFill>
                            <a:schemeClr val="tx1"/>
                          </a:solidFill>
                        </a:rPr>
                        <a:t> свои, когда отставлен буду от управления домом. </a:t>
                      </a:r>
                    </a:p>
                    <a:p>
                      <a:r>
                        <a:rPr lang="ru-RU" sz="1600" b="1" dirty="0" smtClean="0">
                          <a:solidFill>
                            <a:schemeClr val="tx1"/>
                          </a:solidFill>
                        </a:rPr>
                        <a:t>5. И, призвав должников господина своего, каждого порознь, сказал первому: сколько ты должен господину моему? </a:t>
                      </a:r>
                    </a:p>
                    <a:p>
                      <a:r>
                        <a:rPr lang="ru-RU" sz="1600" b="1" dirty="0" smtClean="0">
                          <a:solidFill>
                            <a:schemeClr val="tx1"/>
                          </a:solidFill>
                        </a:rPr>
                        <a:t>6. Он сказал: сто мер масла. И сказал ему: возьми твою расписку и садись скорее, напиши: пятьдесят. </a:t>
                      </a:r>
                    </a:p>
                    <a:p>
                      <a:r>
                        <a:rPr lang="ru-RU" sz="1600" b="1" dirty="0" smtClean="0">
                          <a:solidFill>
                            <a:schemeClr val="tx1"/>
                          </a:solidFill>
                        </a:rPr>
                        <a:t>7. Потом другому сказал: а ты сколько должен? Он отвечал: сто мер пшеницы. И сказал ему: возьми твою расписку и напиши: восемьдесят. </a:t>
                      </a:r>
                    </a:p>
                    <a:p>
                      <a:r>
                        <a:rPr lang="ru-RU" sz="1600" b="1" dirty="0" smtClean="0">
                          <a:solidFill>
                            <a:schemeClr val="tx1"/>
                          </a:solidFill>
                        </a:rPr>
                        <a:t>8. И похвалил господин управителя неверного, что догадливо поступил; ибо сыны века сего догадливее сынов света в своем роде. </a:t>
                      </a:r>
                    </a:p>
                    <a:p>
                      <a:r>
                        <a:rPr lang="ru-RU" sz="1600" b="1" dirty="0" smtClean="0">
                          <a:solidFill>
                            <a:schemeClr val="tx1"/>
                          </a:solidFill>
                        </a:rPr>
                        <a:t>9. И Я говорю вам: приобретайте себе друзей богатством неправедным, чтобы они, когда обнищаете, приняли вас в вечные обители. </a:t>
                      </a:r>
                    </a:p>
                    <a:p>
                      <a:r>
                        <a:rPr lang="ru-RU" sz="1600" b="1" dirty="0" smtClean="0">
                          <a:solidFill>
                            <a:schemeClr val="tx1"/>
                          </a:solidFill>
                        </a:rPr>
                        <a:t>10. Верный в малом и во многом верен, а неверный в малом неверен и во многом. </a:t>
                      </a:r>
                    </a:p>
                    <a:p>
                      <a:r>
                        <a:rPr lang="ru-RU" sz="1600" b="1" dirty="0" smtClean="0">
                          <a:solidFill>
                            <a:schemeClr val="tx1"/>
                          </a:solidFill>
                        </a:rPr>
                        <a:t>11. Итак, если вы в неправедном богатстве не были верны, кто поверит вам истинное? </a:t>
                      </a:r>
                    </a:p>
                    <a:p>
                      <a:r>
                        <a:rPr lang="ru-RU" sz="1600" b="1" dirty="0" smtClean="0">
                          <a:solidFill>
                            <a:schemeClr val="tx1"/>
                          </a:solidFill>
                        </a:rPr>
                        <a:t>12. И если в чужом не были верны, кто даст вам ваше? </a:t>
                      </a:r>
                    </a:p>
                    <a:p>
                      <a:r>
                        <a:rPr lang="ru-RU" sz="1600" b="1" dirty="0" smtClean="0">
                          <a:solidFill>
                            <a:schemeClr val="tx1"/>
                          </a:solidFill>
                        </a:rPr>
                        <a:t>13. Никакой слуга не может служить двум господам, ибо или одного будет ненавидеть, а другого любить, или одному станет усердствовать, а о другом </a:t>
                      </a:r>
                      <a:r>
                        <a:rPr lang="ru-RU" sz="1600" b="1" dirty="0" err="1" smtClean="0">
                          <a:solidFill>
                            <a:schemeClr val="tx1"/>
                          </a:solidFill>
                        </a:rPr>
                        <a:t>нерадеть</a:t>
                      </a:r>
                      <a:r>
                        <a:rPr lang="ru-RU" sz="1600" b="1" dirty="0" smtClean="0">
                          <a:solidFill>
                            <a:schemeClr val="tx1"/>
                          </a:solidFill>
                        </a:rPr>
                        <a:t>. Не можете служить Богу и </a:t>
                      </a:r>
                      <a:r>
                        <a:rPr lang="ru-RU" sz="1600" b="1" dirty="0" err="1" smtClean="0">
                          <a:solidFill>
                            <a:schemeClr val="tx1"/>
                          </a:solidFill>
                        </a:rPr>
                        <a:t>маммоне</a:t>
                      </a:r>
                      <a:r>
                        <a:rPr lang="ru-RU" sz="1600" b="1" dirty="0" smtClean="0">
                          <a:solidFill>
                            <a:schemeClr val="tx1"/>
                          </a:solidFill>
                        </a:rPr>
                        <a:t>. </a:t>
                      </a:r>
                    </a:p>
                  </a:txBody>
                  <a:tcPr marL="18000" marR="18000" marT="18000" marB="18000"/>
                </a:tc>
              </a:tr>
            </a:tbl>
          </a:graphicData>
        </a:graphic>
      </p:graphicFrame>
      <p:sp>
        <p:nvSpPr>
          <p:cNvPr id="11" name="Скругленный прямоугольник 10"/>
          <p:cNvSpPr/>
          <p:nvPr/>
        </p:nvSpPr>
        <p:spPr>
          <a:xfrm>
            <a:off x="251520" y="5085184"/>
            <a:ext cx="8640960" cy="93610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«Не </a:t>
            </a:r>
            <a:r>
              <a:rPr lang="ru-RU" sz="1500" b="1" i="1" dirty="0">
                <a:solidFill>
                  <a:schemeClr val="tx1"/>
                </a:solidFill>
              </a:rPr>
              <a:t>можете служить Богу и </a:t>
            </a:r>
            <a:r>
              <a:rPr lang="ru-RU" sz="1500" b="1" i="1" dirty="0" err="1" smtClean="0">
                <a:solidFill>
                  <a:schemeClr val="tx1"/>
                </a:solidFill>
              </a:rPr>
              <a:t>маммоне</a:t>
            </a:r>
            <a:r>
              <a:rPr lang="ru-RU" sz="1500" b="1" i="1" dirty="0" smtClean="0">
                <a:solidFill>
                  <a:schemeClr val="tx1"/>
                </a:solidFill>
              </a:rPr>
              <a:t>, </a:t>
            </a:r>
            <a:r>
              <a:rPr lang="ru-RU" sz="1500" b="1" i="1" dirty="0">
                <a:solidFill>
                  <a:schemeClr val="tx1"/>
                </a:solidFill>
              </a:rPr>
              <a:t>то есть невозможно тому быть слугой Божиим, кто привязался к богатству и по пристрастию к нему нечто удерживает за </a:t>
            </a:r>
            <a:r>
              <a:rPr lang="ru-RU" sz="1500" b="1" i="1" dirty="0" smtClean="0">
                <a:solidFill>
                  <a:schemeClr val="tx1"/>
                </a:solidFill>
              </a:rPr>
              <a:t>собой».</a:t>
            </a:r>
            <a:endParaRPr lang="ru-RU" sz="1500" b="1" i="1" dirty="0">
              <a:solidFill>
                <a:schemeClr val="tx1"/>
              </a:solidFill>
            </a:endParaRPr>
          </a:p>
        </p:txBody>
      </p:sp>
      <p:sp>
        <p:nvSpPr>
          <p:cNvPr id="9" name="Скругленный прямоугольник 8"/>
          <p:cNvSpPr/>
          <p:nvPr/>
        </p:nvSpPr>
        <p:spPr>
          <a:xfrm>
            <a:off x="251520" y="4869160"/>
            <a:ext cx="8612356" cy="172819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a:t>
            </a:r>
            <a:r>
              <a:rPr lang="ru-RU" sz="1500" b="1" i="1" dirty="0">
                <a:solidFill>
                  <a:schemeClr val="tx1"/>
                </a:solidFill>
              </a:rPr>
              <a:t>Сынами века» сего называет тех, кои придумывают все, что на земле полезно для них, а «сынами света» тех, кои из любви к Богу, должны преподавать другим духовное богатство. Итак, здесь говорится, что люди, поставляемые в управители человеческим имением, всячески стараются о том, чтобы после отставки от управления иметь утешение, а сыны света, поставляемые, то есть получающие в доверие управление духовным имением, нисколько не думают о том, чтобы после сего получить себе пользу».</a:t>
            </a:r>
          </a:p>
        </p:txBody>
      </p:sp>
      <p:sp>
        <p:nvSpPr>
          <p:cNvPr id="6" name="Скругленный прямоугольник 5"/>
          <p:cNvSpPr/>
          <p:nvPr/>
        </p:nvSpPr>
        <p:spPr>
          <a:xfrm>
            <a:off x="222916" y="1412776"/>
            <a:ext cx="8640960" cy="165618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«Господь </a:t>
            </a:r>
            <a:r>
              <a:rPr lang="ru-RU" sz="1500" b="1" i="1" dirty="0">
                <a:solidFill>
                  <a:schemeClr val="tx1"/>
                </a:solidFill>
              </a:rPr>
              <a:t>желает здесь научить нас хорошо распоряжаться вверенным нам богатством. И, во-первых, мы научаемся тому, что мы не господа имения, ибо ничего собственного не имеем, но что мы управители чужого, вверенного нам Владыкой с тем, чтобы мы располагали </a:t>
            </a:r>
            <a:r>
              <a:rPr lang="ru-RU" sz="1500" b="1" i="1" dirty="0" smtClean="0">
                <a:solidFill>
                  <a:schemeClr val="tx1"/>
                </a:solidFill>
              </a:rPr>
              <a:t>имением, </a:t>
            </a:r>
            <a:r>
              <a:rPr lang="ru-RU" sz="1500" b="1" i="1" dirty="0">
                <a:solidFill>
                  <a:schemeClr val="tx1"/>
                </a:solidFill>
              </a:rPr>
              <a:t>как Он повелевает. Потом научаемся тому, что если мы </a:t>
            </a:r>
            <a:r>
              <a:rPr lang="ru-RU" sz="1500" b="1" i="1" dirty="0" smtClean="0">
                <a:solidFill>
                  <a:schemeClr val="tx1"/>
                </a:solidFill>
              </a:rPr>
              <a:t>вверенное </a:t>
            </a:r>
            <a:r>
              <a:rPr lang="ru-RU" sz="1500" b="1" i="1" dirty="0">
                <a:solidFill>
                  <a:schemeClr val="tx1"/>
                </a:solidFill>
              </a:rPr>
              <a:t>нам </a:t>
            </a:r>
            <a:r>
              <a:rPr lang="ru-RU" sz="1500" b="1" i="1" dirty="0" err="1" smtClean="0">
                <a:solidFill>
                  <a:schemeClr val="tx1"/>
                </a:solidFill>
              </a:rPr>
              <a:t>богатсво</a:t>
            </a:r>
            <a:r>
              <a:rPr lang="ru-RU" sz="1500" b="1" i="1" dirty="0" smtClean="0">
                <a:solidFill>
                  <a:schemeClr val="tx1"/>
                </a:solidFill>
              </a:rPr>
              <a:t> расточаем </a:t>
            </a:r>
            <a:r>
              <a:rPr lang="ru-RU" sz="1500" b="1" i="1" dirty="0">
                <a:solidFill>
                  <a:schemeClr val="tx1"/>
                </a:solidFill>
              </a:rPr>
              <a:t>на свои прихоти, то мы такие управители, на которых сделан донос. Ибо воля </a:t>
            </a:r>
            <a:r>
              <a:rPr lang="ru-RU" sz="1500" b="1" i="1" dirty="0" smtClean="0">
                <a:solidFill>
                  <a:schemeClr val="tx1"/>
                </a:solidFill>
              </a:rPr>
              <a:t>Владыки, </a:t>
            </a:r>
            <a:r>
              <a:rPr lang="ru-RU" sz="1500" b="1" i="1" dirty="0">
                <a:solidFill>
                  <a:schemeClr val="tx1"/>
                </a:solidFill>
              </a:rPr>
              <a:t>чтобы вверенное нам мы употребляли на нужды </a:t>
            </a:r>
            <a:r>
              <a:rPr lang="ru-RU" sz="1500" b="1" i="1" dirty="0" err="1">
                <a:solidFill>
                  <a:schemeClr val="tx1"/>
                </a:solidFill>
              </a:rPr>
              <a:t>сослужителей</a:t>
            </a:r>
            <a:r>
              <a:rPr lang="ru-RU" sz="1500" b="1" i="1" dirty="0">
                <a:solidFill>
                  <a:schemeClr val="tx1"/>
                </a:solidFill>
              </a:rPr>
              <a:t>, а не на собственные </a:t>
            </a:r>
            <a:r>
              <a:rPr lang="ru-RU" sz="1500" b="1" i="1" dirty="0" smtClean="0">
                <a:solidFill>
                  <a:schemeClr val="tx1"/>
                </a:solidFill>
              </a:rPr>
              <a:t>удовольствия».</a:t>
            </a:r>
            <a:endParaRPr lang="ru-RU" sz="1500" b="1" i="1" dirty="0">
              <a:solidFill>
                <a:schemeClr val="tx1"/>
              </a:solidFill>
            </a:endParaRPr>
          </a:p>
        </p:txBody>
      </p:sp>
      <p:sp>
        <p:nvSpPr>
          <p:cNvPr id="7" name="Скругленный прямоугольник 6"/>
          <p:cNvSpPr/>
          <p:nvPr/>
        </p:nvSpPr>
        <p:spPr>
          <a:xfrm>
            <a:off x="222916" y="3717032"/>
            <a:ext cx="8640960" cy="187220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smtClean="0">
                <a:solidFill>
                  <a:schemeClr val="tx1"/>
                </a:solidFill>
              </a:rPr>
              <a:t> «</a:t>
            </a:r>
            <a:r>
              <a:rPr lang="ru-RU" sz="1500" b="1" i="1" dirty="0">
                <a:solidFill>
                  <a:schemeClr val="tx1"/>
                </a:solidFill>
              </a:rPr>
              <a:t>поздно мы ощутим, куда нам обратиться, и </a:t>
            </a:r>
            <a:r>
              <a:rPr lang="ru-RU" sz="1500" b="1" i="1" dirty="0" smtClean="0">
                <a:solidFill>
                  <a:schemeClr val="tx1"/>
                </a:solidFill>
              </a:rPr>
              <a:t>в </a:t>
            </a:r>
            <a:r>
              <a:rPr lang="ru-RU" sz="1500" b="1" i="1" dirty="0">
                <a:solidFill>
                  <a:schemeClr val="tx1"/>
                </a:solidFill>
              </a:rPr>
              <a:t>этот день мы не можем ни трудиться, ибо тогда не время делать, ни милостыни просить, ибо неблагоприлично, так как девы просившие (милостыни) названы глупыми (Мф. 25, 8). Что же остается делать? Разделить с братьями это имение, чтобы, когда перейдем отселе, то есть переселимся из здешней жизни, бедные приняли нас в вечные обители. Ибо нищим во Христе назначены в удел вечные обители, в которые они могут принять явивших им любовь здесь чрез раздачу </a:t>
            </a:r>
            <a:r>
              <a:rPr lang="ru-RU" sz="1500" b="1" i="1" dirty="0" smtClean="0">
                <a:solidFill>
                  <a:schemeClr val="tx1"/>
                </a:solidFill>
              </a:rPr>
              <a:t>богатства».</a:t>
            </a:r>
            <a:endParaRPr lang="ru-RU" sz="1500" b="1" i="1" dirty="0">
              <a:solidFill>
                <a:schemeClr val="tx1"/>
              </a:solidFill>
            </a:endParaRPr>
          </a:p>
        </p:txBody>
      </p:sp>
      <p:sp>
        <p:nvSpPr>
          <p:cNvPr id="10" name="Скругленный прямоугольник 9"/>
          <p:cNvSpPr/>
          <p:nvPr/>
        </p:nvSpPr>
        <p:spPr>
          <a:xfrm>
            <a:off x="251520" y="3717032"/>
            <a:ext cx="8640960" cy="172819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a:t>
            </a:r>
            <a:r>
              <a:rPr lang="ru-RU" sz="1500" b="1" i="1" dirty="0">
                <a:solidFill>
                  <a:schemeClr val="tx1"/>
                </a:solidFill>
              </a:rPr>
              <a:t>Верный в малом», то есть хорошо распоряжавшийся вверенным ему имением в мире сем, верен «и во многом», то есть и в будущем веке достоин истинного богатства. Малым называет земное богатство, так как оно поистине мало, даже ничтожно, поскольку скоропреходящее, а многим - богатство Небесное, так как оно всегда пребывает и прибывает. Поэтому, кто оказался неверным в сем земном богатстве и данное на общую пользу братьев присвоил себе, тот не будет достоин и того многого, но будет отвергнут как </a:t>
            </a:r>
            <a:r>
              <a:rPr lang="ru-RU" sz="1500" b="1" i="1" dirty="0" smtClean="0">
                <a:solidFill>
                  <a:schemeClr val="tx1"/>
                </a:solidFill>
              </a:rPr>
              <a:t>неверный».</a:t>
            </a:r>
            <a:endParaRPr lang="ru-RU" sz="1500" b="1" i="1" dirty="0">
              <a:solidFill>
                <a:schemeClr val="tx1"/>
              </a:solidFill>
            </a:endParaRPr>
          </a:p>
        </p:txBody>
      </p:sp>
      <p:sp>
        <p:nvSpPr>
          <p:cNvPr id="2" name="Скругленный прямоугольник 1"/>
          <p:cNvSpPr/>
          <p:nvPr/>
        </p:nvSpPr>
        <p:spPr>
          <a:xfrm>
            <a:off x="251520" y="4221088"/>
            <a:ext cx="8640960" cy="244827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«Всякая </a:t>
            </a:r>
            <a:r>
              <a:rPr lang="ru-RU" sz="1500" b="1" i="1" dirty="0">
                <a:solidFill>
                  <a:schemeClr val="tx1"/>
                </a:solidFill>
              </a:rPr>
              <a:t>притча </a:t>
            </a:r>
            <a:r>
              <a:rPr lang="ru-RU" sz="1500" b="1" i="1" dirty="0" err="1">
                <a:solidFill>
                  <a:schemeClr val="tx1"/>
                </a:solidFill>
              </a:rPr>
              <a:t>прикровенно</a:t>
            </a:r>
            <a:r>
              <a:rPr lang="ru-RU" sz="1500" b="1" i="1" dirty="0">
                <a:solidFill>
                  <a:schemeClr val="tx1"/>
                </a:solidFill>
              </a:rPr>
              <a:t> и образно объясняет сущность какого-нибудь предмета, но не она во всем подобна тому предмету, для объяснения которого берется. Поэтому не должно все части притчи изъяснять до тонкости, но, воспользовавшись предметом, насколько прилично, прочие части нужно опускать без внимания, как прибавленные для целости притчи, а с предметом не имеющие никакого соответствия. Так нужно поступить и с предложенной притчей. Ибо если мы возьмемся до тонкой подробности объяснять все, кто домоправитель, кто приставил его к управлению, кто донес на него, кто должники, почему один должен маслом, а другой - пшеницей, почему говорится, что они должны были по сто, и если все прочее вообще будем исследовать с излишним любопытством, то мы сделаем речь темной, причем, вынужденные затруднениями, может быть, дойдем и до смешных </a:t>
            </a:r>
            <a:r>
              <a:rPr lang="ru-RU" sz="1500" b="1" i="1" dirty="0" smtClean="0">
                <a:solidFill>
                  <a:schemeClr val="tx1"/>
                </a:solidFill>
              </a:rPr>
              <a:t>объяснений».</a:t>
            </a:r>
            <a:endParaRPr lang="ru-RU" sz="1500" b="1" i="1" dirty="0">
              <a:solidFill>
                <a:schemeClr val="tx1"/>
              </a:solidFill>
            </a:endParaRPr>
          </a:p>
        </p:txBody>
      </p:sp>
      <p:sp>
        <p:nvSpPr>
          <p:cNvPr id="13" name="Скругленный прямоугольник 12"/>
          <p:cNvSpPr/>
          <p:nvPr/>
        </p:nvSpPr>
        <p:spPr>
          <a:xfrm>
            <a:off x="251520" y="5301208"/>
            <a:ext cx="8640960" cy="72008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rPr>
              <a:t>«</a:t>
            </a:r>
            <a:r>
              <a:rPr lang="ru-RU" sz="1600" b="1" i="1" dirty="0">
                <a:solidFill>
                  <a:schemeClr val="tx1"/>
                </a:solidFill>
              </a:rPr>
              <a:t>Неправедным называется то богатство, которое Господь вручил нам для употребления на нужды братьев и </a:t>
            </a:r>
            <a:r>
              <a:rPr lang="ru-RU" sz="1600" b="1" i="1" dirty="0" err="1">
                <a:solidFill>
                  <a:schemeClr val="tx1"/>
                </a:solidFill>
              </a:rPr>
              <a:t>сослужителей</a:t>
            </a:r>
            <a:r>
              <a:rPr lang="ru-RU" sz="1600" b="1" i="1" dirty="0">
                <a:solidFill>
                  <a:schemeClr val="tx1"/>
                </a:solidFill>
              </a:rPr>
              <a:t>, а мы удерживаем оное для самих себя</a:t>
            </a:r>
            <a:r>
              <a:rPr lang="ru-RU" sz="1600" dirty="0" smtClean="0">
                <a:solidFill>
                  <a:schemeClr val="tx1"/>
                </a:solidFill>
              </a:rPr>
              <a:t>».</a:t>
            </a:r>
            <a:endParaRPr lang="ru-RU" sz="1600" dirty="0">
              <a:solidFill>
                <a:schemeClr val="tx1"/>
              </a:solidFill>
            </a:endParaRPr>
          </a:p>
        </p:txBody>
      </p:sp>
      <p:sp>
        <p:nvSpPr>
          <p:cNvPr id="12" name="Скругленный прямоугольник 11"/>
          <p:cNvSpPr/>
          <p:nvPr/>
        </p:nvSpPr>
        <p:spPr>
          <a:xfrm>
            <a:off x="184450" y="1700808"/>
            <a:ext cx="8669564" cy="309634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Свт</a:t>
            </a:r>
            <a:r>
              <a:rPr lang="ru-RU" sz="1500" b="1" dirty="0" smtClean="0">
                <a:solidFill>
                  <a:schemeClr val="tx1"/>
                </a:solidFill>
              </a:rPr>
              <a:t>. Филарет: </a:t>
            </a:r>
            <a:r>
              <a:rPr lang="ru-RU" sz="1500" b="1" i="1" dirty="0" smtClean="0">
                <a:solidFill>
                  <a:schemeClr val="tx1"/>
                </a:solidFill>
              </a:rPr>
              <a:t>«У </a:t>
            </a:r>
            <a:r>
              <a:rPr lang="ru-RU" sz="1500" b="1" i="1" dirty="0" err="1">
                <a:solidFill>
                  <a:schemeClr val="tx1"/>
                </a:solidFill>
              </a:rPr>
              <a:t>сириян</a:t>
            </a:r>
            <a:r>
              <a:rPr lang="ru-RU" sz="1500" b="1" i="1" dirty="0">
                <a:solidFill>
                  <a:schemeClr val="tx1"/>
                </a:solidFill>
              </a:rPr>
              <a:t> был идол, который назывался </a:t>
            </a:r>
            <a:r>
              <a:rPr lang="ru-RU" sz="1500" b="1" i="1" dirty="0" err="1">
                <a:solidFill>
                  <a:schemeClr val="tx1"/>
                </a:solidFill>
              </a:rPr>
              <a:t>маммона</a:t>
            </a:r>
            <a:r>
              <a:rPr lang="ru-RU" sz="1500" b="1" i="1" dirty="0">
                <a:solidFill>
                  <a:schemeClr val="tx1"/>
                </a:solidFill>
              </a:rPr>
              <a:t> и суеверно почитался покровителем богатства. От сего и к самому богатству перенесено то же название: </a:t>
            </a:r>
            <a:r>
              <a:rPr lang="ru-RU" sz="1500" b="1" i="1" dirty="0" err="1">
                <a:solidFill>
                  <a:schemeClr val="tx1"/>
                </a:solidFill>
              </a:rPr>
              <a:t>маммона</a:t>
            </a:r>
            <a:r>
              <a:rPr lang="ru-RU" sz="1500" b="1" i="1" dirty="0">
                <a:solidFill>
                  <a:schemeClr val="tx1"/>
                </a:solidFill>
              </a:rPr>
              <a:t>. Господь, конечно, не без причины, вместо простого названия богатства употребил слово </a:t>
            </a:r>
            <a:r>
              <a:rPr lang="ru-RU" sz="1500" b="1" i="1" dirty="0" err="1">
                <a:solidFill>
                  <a:schemeClr val="tx1"/>
                </a:solidFill>
              </a:rPr>
              <a:t>маммона</a:t>
            </a:r>
            <a:r>
              <a:rPr lang="ru-RU" sz="1500" b="1" i="1" dirty="0">
                <a:solidFill>
                  <a:schemeClr val="tx1"/>
                </a:solidFill>
              </a:rPr>
              <a:t>, в котором с понятием богатства объединяется понятие </a:t>
            </a:r>
            <a:r>
              <a:rPr lang="ru-RU" sz="1500" b="1" i="1" dirty="0" err="1">
                <a:solidFill>
                  <a:schemeClr val="tx1"/>
                </a:solidFill>
              </a:rPr>
              <a:t>идолослужения</a:t>
            </a:r>
            <a:r>
              <a:rPr lang="ru-RU" sz="1500" b="1" i="1" dirty="0">
                <a:solidFill>
                  <a:schemeClr val="tx1"/>
                </a:solidFill>
              </a:rPr>
              <a:t>; </a:t>
            </a:r>
            <a:r>
              <a:rPr lang="ru-RU" sz="1500" b="1" i="1" dirty="0" smtClean="0">
                <a:solidFill>
                  <a:schemeClr val="tx1"/>
                </a:solidFill>
              </a:rPr>
              <a:t>и... </a:t>
            </a:r>
            <a:r>
              <a:rPr lang="ru-RU" sz="1500" b="1" i="1" dirty="0">
                <a:solidFill>
                  <a:schemeClr val="tx1"/>
                </a:solidFill>
              </a:rPr>
              <a:t>хотел означить не просто богатство, но богатство, с пристрастием собираемое, с пристрастием обладаемое, делающееся идолом сердца. Таким образом определяется смысл и целого выражения: </a:t>
            </a:r>
            <a:r>
              <a:rPr lang="ru-RU" sz="1500" b="1" i="1" dirty="0" err="1">
                <a:solidFill>
                  <a:schemeClr val="tx1"/>
                </a:solidFill>
              </a:rPr>
              <a:t>маммоны</a:t>
            </a:r>
            <a:r>
              <a:rPr lang="ru-RU" sz="1500" b="1" i="1" dirty="0">
                <a:solidFill>
                  <a:schemeClr val="tx1"/>
                </a:solidFill>
              </a:rPr>
              <a:t> неправды. Это значит богатство, которое через пристрастие к нему сделалось неправедным или порочным; ибо в священном языке неправда может означать вообще порок, подобно как и правда — вообще добродетель. Что же посему значит наставление: сотворите себе друга от </a:t>
            </a:r>
            <a:r>
              <a:rPr lang="ru-RU" sz="1500" b="1" i="1" dirty="0" err="1">
                <a:solidFill>
                  <a:schemeClr val="tx1"/>
                </a:solidFill>
              </a:rPr>
              <a:t>маммоны</a:t>
            </a:r>
            <a:r>
              <a:rPr lang="ru-RU" sz="1500" b="1" i="1" dirty="0">
                <a:solidFill>
                  <a:schemeClr val="tx1"/>
                </a:solidFill>
              </a:rPr>
              <a:t> неправды? Это значит: богатство, которое через пристрастие легко становится у вас </a:t>
            </a:r>
            <a:r>
              <a:rPr lang="ru-RU" sz="1500" b="1" i="1" dirty="0" err="1">
                <a:solidFill>
                  <a:schemeClr val="tx1"/>
                </a:solidFill>
              </a:rPr>
              <a:t>маммоною</a:t>
            </a:r>
            <a:r>
              <a:rPr lang="ru-RU" sz="1500" b="1" i="1" dirty="0">
                <a:solidFill>
                  <a:schemeClr val="tx1"/>
                </a:solidFill>
              </a:rPr>
              <a:t> неправды, веществом порока, идолом, обратите в доброе стяжение через благотворение бедным и приобретите в них духовных друзей и молитвенников за вас</a:t>
            </a:r>
            <a:r>
              <a:rPr lang="ru-RU" sz="1500" b="1" i="1" dirty="0" smtClean="0">
                <a:solidFill>
                  <a:schemeClr val="tx1"/>
                </a:solidFill>
              </a:rPr>
              <a:t>».</a:t>
            </a:r>
            <a:endParaRPr lang="ru-RU" sz="1500" b="1" i="1" dirty="0">
              <a:solidFill>
                <a:schemeClr val="tx1"/>
              </a:solidFill>
            </a:endParaRPr>
          </a:p>
        </p:txBody>
      </p:sp>
      <p:sp>
        <p:nvSpPr>
          <p:cNvPr id="3" name="Скругленный прямоугольник 2"/>
          <p:cNvSpPr/>
          <p:nvPr/>
        </p:nvSpPr>
        <p:spPr>
          <a:xfrm>
            <a:off x="251520" y="3429000"/>
            <a:ext cx="8640960" cy="43204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a:solidFill>
                  <a:schemeClr val="tx1"/>
                </a:solidFill>
              </a:rPr>
              <a:t>Свт</a:t>
            </a:r>
            <a:r>
              <a:rPr lang="ru-RU" sz="1500" b="1" i="1" dirty="0">
                <a:solidFill>
                  <a:schemeClr val="tx1"/>
                </a:solidFill>
              </a:rPr>
              <a:t>. Феофан </a:t>
            </a:r>
            <a:r>
              <a:rPr lang="ru-RU" sz="1500" b="1" i="1" dirty="0" smtClean="0">
                <a:solidFill>
                  <a:schemeClr val="tx1"/>
                </a:solidFill>
              </a:rPr>
              <a:t>Затворник: «</a:t>
            </a:r>
            <a:r>
              <a:rPr lang="ru-RU" sz="1500" b="1" i="1" dirty="0">
                <a:solidFill>
                  <a:schemeClr val="tx1"/>
                </a:solidFill>
              </a:rPr>
              <a:t>Из всех притчей Спасителя эта, кажется, самая трудная...»</a:t>
            </a:r>
          </a:p>
        </p:txBody>
      </p:sp>
      <p:sp>
        <p:nvSpPr>
          <p:cNvPr id="8" name="Скругленный прямоугольник 7"/>
          <p:cNvSpPr/>
          <p:nvPr/>
        </p:nvSpPr>
        <p:spPr>
          <a:xfrm>
            <a:off x="251520" y="1916832"/>
            <a:ext cx="8612356" cy="115212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a:solidFill>
                  <a:schemeClr val="tx1"/>
                </a:solidFill>
              </a:rPr>
              <a:t>Блж</a:t>
            </a:r>
            <a:r>
              <a:rPr lang="ru-RU" sz="1500" b="1" i="1" dirty="0">
                <a:solidFill>
                  <a:schemeClr val="tx1"/>
                </a:solidFill>
              </a:rPr>
              <a:t>. </a:t>
            </a:r>
            <a:r>
              <a:rPr lang="ru-RU" sz="1500" b="1" i="1" dirty="0" err="1">
                <a:solidFill>
                  <a:schemeClr val="tx1"/>
                </a:solidFill>
              </a:rPr>
              <a:t>Феофилакт</a:t>
            </a:r>
            <a:r>
              <a:rPr lang="ru-RU" sz="1500" b="1" i="1" dirty="0" smtClean="0">
                <a:solidFill>
                  <a:schemeClr val="tx1"/>
                </a:solidFill>
              </a:rPr>
              <a:t>: «Когда </a:t>
            </a:r>
            <a:r>
              <a:rPr lang="ru-RU" sz="1500" b="1" i="1" dirty="0">
                <a:solidFill>
                  <a:schemeClr val="tx1"/>
                </a:solidFill>
              </a:rPr>
              <a:t>же на нас доносят и мы имеем быть отставленными от управления имением, то есть исторгнутыми из здешней жизни, когда именно мы будем давать отчет в управлении после преставления отселе, тогда мы поздно примечаем, что нужно делать, и приобретаем себе друзей богатством </a:t>
            </a:r>
            <a:r>
              <a:rPr lang="ru-RU" sz="1500" b="1" i="1" dirty="0" smtClean="0">
                <a:solidFill>
                  <a:schemeClr val="tx1"/>
                </a:solidFill>
              </a:rPr>
              <a:t>неправедным». </a:t>
            </a:r>
            <a:endParaRPr lang="ru-RU" sz="1500" b="1" i="1" dirty="0">
              <a:solidFill>
                <a:schemeClr val="tx1"/>
              </a:solidFill>
            </a:endParaRPr>
          </a:p>
        </p:txBody>
      </p:sp>
      <p:sp>
        <p:nvSpPr>
          <p:cNvPr id="4" name="Скругленный прямоугольник 3"/>
          <p:cNvSpPr/>
          <p:nvPr/>
        </p:nvSpPr>
        <p:spPr>
          <a:xfrm>
            <a:off x="1979712" y="116632"/>
            <a:ext cx="5112568"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a:solidFill>
                  <a:schemeClr val="tx1"/>
                </a:solidFill>
              </a:rPr>
              <a:t>Притча о неверном управителе</a:t>
            </a:r>
          </a:p>
        </p:txBody>
      </p:sp>
      <p:sp>
        <p:nvSpPr>
          <p:cNvPr id="15" name="Скругленный прямоугольник 14"/>
          <p:cNvSpPr/>
          <p:nvPr/>
        </p:nvSpPr>
        <p:spPr>
          <a:xfrm>
            <a:off x="251520" y="3645024"/>
            <a:ext cx="8612356" cy="273630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smtClean="0">
                <a:solidFill>
                  <a:schemeClr val="tx1"/>
                </a:solidFill>
              </a:rPr>
              <a:t>Лопухин: </a:t>
            </a:r>
            <a:r>
              <a:rPr lang="ru-RU" sz="1500" b="1" i="1" dirty="0" smtClean="0">
                <a:solidFill>
                  <a:schemeClr val="tx1"/>
                </a:solidFill>
              </a:rPr>
              <a:t>«Обычное </a:t>
            </a:r>
            <a:r>
              <a:rPr lang="ru-RU" sz="1500" b="1" i="1" dirty="0">
                <a:solidFill>
                  <a:schemeClr val="tx1"/>
                </a:solidFill>
              </a:rPr>
              <a:t>толкование этого изречения такое: мирские люди лучше умеют устраивать свои дела, чем христиане, достигая высоких, ими поставленных целей. Но с таким толкованием трудно согласиться. </a:t>
            </a:r>
            <a:r>
              <a:rPr lang="ru-RU" sz="1500" b="1" i="1" dirty="0" smtClean="0">
                <a:solidFill>
                  <a:schemeClr val="tx1"/>
                </a:solidFill>
              </a:rPr>
              <a:t>Чем </a:t>
            </a:r>
            <a:r>
              <a:rPr lang="ru-RU" sz="1500" b="1" i="1" dirty="0">
                <a:solidFill>
                  <a:schemeClr val="tx1"/>
                </a:solidFill>
              </a:rPr>
              <a:t>же догадливее мирские люди, привязанные к миру, людей, преданных Христу</a:t>
            </a:r>
            <a:r>
              <a:rPr lang="ru-RU" sz="1500" b="1" i="1" dirty="0" smtClean="0">
                <a:solidFill>
                  <a:schemeClr val="tx1"/>
                </a:solidFill>
              </a:rPr>
              <a:t>? </a:t>
            </a:r>
            <a:r>
              <a:rPr lang="ru-RU" sz="1500" b="1" i="1" dirty="0">
                <a:solidFill>
                  <a:schemeClr val="tx1"/>
                </a:solidFill>
              </a:rPr>
              <a:t>«сыны века сего» – это мытари, которые, по взгляду фарисеев, жили в духовной </a:t>
            </a:r>
            <a:r>
              <a:rPr lang="ru-RU" sz="1500" b="1" i="1" dirty="0" err="1">
                <a:solidFill>
                  <a:schemeClr val="tx1"/>
                </a:solidFill>
              </a:rPr>
              <a:t>темноте,занятые</a:t>
            </a:r>
            <a:r>
              <a:rPr lang="ru-RU" sz="1500" b="1" i="1" dirty="0">
                <a:solidFill>
                  <a:schemeClr val="tx1"/>
                </a:solidFill>
              </a:rPr>
              <a:t> исключительно мелкими земными интересами (сбором податей), а «сыны света» – это фарисеи, которые считали себя вполне просвещенными (ср. Рим.2:19) и которых Христос так называет, конечно, в ироническом смысле. К этому толкованию приходит и прибавленное Христом выражение: «в своем роде». Этим Он показывает, что подразумевает здесь не «сынов света» в собственном смысле этого слова, а «сынов света» в особенном, своем роде. Таким образом, смысл выражения будет такой: ибо мытари благоразумнее </a:t>
            </a:r>
            <a:r>
              <a:rPr lang="ru-RU" sz="1500" b="1" i="1" dirty="0" smtClean="0">
                <a:solidFill>
                  <a:schemeClr val="tx1"/>
                </a:solidFill>
              </a:rPr>
              <a:t>фарисеев».</a:t>
            </a:r>
            <a:endParaRPr lang="ru-RU" sz="1500" b="1" i="1" dirty="0">
              <a:solidFill>
                <a:schemeClr val="tx1"/>
              </a:solidFill>
            </a:endParaRPr>
          </a:p>
        </p:txBody>
      </p:sp>
      <p:sp>
        <p:nvSpPr>
          <p:cNvPr id="16" name="Скругленный прямоугольник 15"/>
          <p:cNvSpPr/>
          <p:nvPr/>
        </p:nvSpPr>
        <p:spPr>
          <a:xfrm>
            <a:off x="251520" y="4653136"/>
            <a:ext cx="8640960" cy="201622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Свт</a:t>
            </a:r>
            <a:r>
              <a:rPr lang="ru-RU" sz="1600" b="1" dirty="0">
                <a:solidFill>
                  <a:schemeClr val="tx1"/>
                </a:solidFill>
              </a:rPr>
              <a:t>. Феофан Затворник</a:t>
            </a:r>
            <a:r>
              <a:rPr lang="ru-RU" sz="1600" b="1" i="1" dirty="0">
                <a:solidFill>
                  <a:schemeClr val="tx1"/>
                </a:solidFill>
              </a:rPr>
              <a:t>: «За что похвален неправедный эконом? Не за правду, а за то, что умудрился выпутаться из стеснительных обстоятельств, в какие попал... Так ухитряйтесь и вы отвратить главную беду, грозящую вам. Какую беду? Ту, что ведь вы грешны, а за грехи что ожидает вас? Осуждение и такое состояние, в коем вы будете бедственнее всякого бедствующего. Вы находитесь теперь совершенно в таком же положении, в каком тот управитель... Мудрость правителя в чем состояла? В том, что он умудрился обеспечить свое будущее. Умудритесь и вы то же сделать. Как? Чрез благотворение и милостыню. Облегчайте участь нуждающихся, – и это спасет вас</a:t>
            </a:r>
            <a:r>
              <a:rPr lang="ru-RU" sz="1600" b="1" i="1" dirty="0" smtClean="0">
                <a:solidFill>
                  <a:schemeClr val="tx1"/>
                </a:solidFill>
              </a:rPr>
              <a:t>».</a:t>
            </a:r>
            <a:endParaRPr lang="ru-RU" sz="1600" b="1" i="1" dirty="0">
              <a:solidFill>
                <a:schemeClr val="tx1"/>
              </a:solidFill>
            </a:endParaRPr>
          </a:p>
        </p:txBody>
      </p:sp>
      <p:sp>
        <p:nvSpPr>
          <p:cNvPr id="17" name="Скругленный прямоугольник 16"/>
          <p:cNvSpPr/>
          <p:nvPr/>
        </p:nvSpPr>
        <p:spPr>
          <a:xfrm>
            <a:off x="222916" y="4365104"/>
            <a:ext cx="8669564" cy="230425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Глатков</a:t>
            </a:r>
            <a:r>
              <a:rPr lang="ru-RU" sz="1500" b="1" dirty="0" smtClean="0">
                <a:solidFill>
                  <a:schemeClr val="tx1"/>
                </a:solidFill>
              </a:rPr>
              <a:t>:</a:t>
            </a:r>
            <a:r>
              <a:rPr lang="ru-RU" sz="1500" b="1" i="1" dirty="0" smtClean="0">
                <a:solidFill>
                  <a:schemeClr val="tx1"/>
                </a:solidFill>
              </a:rPr>
              <a:t> «Господин </a:t>
            </a:r>
            <a:r>
              <a:rPr lang="ru-RU" sz="1500" b="1" i="1" dirty="0">
                <a:solidFill>
                  <a:schemeClr val="tx1"/>
                </a:solidFill>
              </a:rPr>
              <a:t>не только не предал его суду, но даже похвалил. Эта похвала доказывает, что, уменьшая сумму долгов арендаторов, управитель никакого ущерба господину своему не причинил и ничего преступного не совершил. Но что же он сделал? Притесняя арендаторов при сдаче им полей и садов, он брал с них арендную плату выше того размера, который назначен был его господином, и весь излишек брал себе. Теперь же, отыскивая выход из своего тяжелого положения, он вспомнил арендаторов, которых притеснял; совесть заговорила в нем, он раскаялся и захотел загладить свой грех перед ними добрым делом. Он позвал их и простил им только те излишки арендной платы, которые выторговал у них в свою пользу, а так как излишки эти были неодинаковы, то одному он простил 50% его долга, а другому только 20</a:t>
            </a:r>
            <a:r>
              <a:rPr lang="ru-RU" sz="1500" b="1" i="1" dirty="0" smtClean="0">
                <a:solidFill>
                  <a:schemeClr val="tx1"/>
                </a:solidFill>
              </a:rPr>
              <a:t>%»</a:t>
            </a:r>
            <a:endParaRPr lang="ru-RU" sz="1500" b="1" i="1" dirty="0">
              <a:solidFill>
                <a:schemeClr val="tx1"/>
              </a:solidFill>
            </a:endParaRPr>
          </a:p>
        </p:txBody>
      </p:sp>
    </p:spTree>
    <p:extLst>
      <p:ext uri="{BB962C8B-B14F-4D97-AF65-F5344CB8AC3E}">
        <p14:creationId xmlns:p14="http://schemas.microsoft.com/office/powerpoint/2010/main" val="2601135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2"/>
                                        </p:tgtEl>
                                      </p:cBhvr>
                                    </p:animEffect>
                                    <p:set>
                                      <p:cBhvr>
                                        <p:cTn id="30" dur="1" fill="hold">
                                          <p:stCondLst>
                                            <p:cond delay="499"/>
                                          </p:stCondLst>
                                        </p:cTn>
                                        <p:tgtEl>
                                          <p:spTgt spid="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14"/>
                                        </p:tgtEl>
                                      </p:cBhvr>
                                    </p:animEffect>
                                    <p:set>
                                      <p:cBhvr>
                                        <p:cTn id="40" dur="1" fill="hold">
                                          <p:stCondLst>
                                            <p:cond delay="499"/>
                                          </p:stCondLst>
                                        </p:cTn>
                                        <p:tgtEl>
                                          <p:spTgt spid="1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wipe(down)">
                                      <p:cBhvr>
                                        <p:cTn id="45" dur="500"/>
                                        <p:tgtEl>
                                          <p:spTgt spid="6"/>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6"/>
                                        </p:tgtEl>
                                      </p:cBhvr>
                                    </p:animEffect>
                                    <p:set>
                                      <p:cBhvr>
                                        <p:cTn id="50" dur="1" fill="hold">
                                          <p:stCondLst>
                                            <p:cond delay="499"/>
                                          </p:stCondLst>
                                        </p:cTn>
                                        <p:tgtEl>
                                          <p:spTgt spid="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7"/>
                                        </p:tgtEl>
                                        <p:attrNameLst>
                                          <p:attrName>style.visibility</p:attrName>
                                        </p:attrNameLst>
                                      </p:cBhvr>
                                      <p:to>
                                        <p:strVal val="visible"/>
                                      </p:to>
                                    </p:set>
                                    <p:animEffect transition="in" filter="wipe(down)">
                                      <p:cBhvr>
                                        <p:cTn id="65" dur="500"/>
                                        <p:tgtEl>
                                          <p:spTgt spid="7"/>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7"/>
                                        </p:tgtEl>
                                      </p:cBhvr>
                                    </p:animEffect>
                                    <p:set>
                                      <p:cBhvr>
                                        <p:cTn id="70" dur="1" fill="hold">
                                          <p:stCondLst>
                                            <p:cond delay="499"/>
                                          </p:stCondLst>
                                        </p:cTn>
                                        <p:tgtEl>
                                          <p:spTgt spid="7"/>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ipe(down)">
                                      <p:cBhvr>
                                        <p:cTn id="75" dur="500"/>
                                        <p:tgtEl>
                                          <p:spTgt spid="9"/>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9"/>
                                        </p:tgtEl>
                                      </p:cBhvr>
                                    </p:animEffect>
                                    <p:set>
                                      <p:cBhvr>
                                        <p:cTn id="80" dur="1" fill="hold">
                                          <p:stCondLst>
                                            <p:cond delay="499"/>
                                          </p:stCondLst>
                                        </p:cTn>
                                        <p:tgtEl>
                                          <p:spTgt spid="9"/>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15"/>
                                        </p:tgtEl>
                                        <p:attrNameLst>
                                          <p:attrName>style.visibility</p:attrName>
                                        </p:attrNameLst>
                                      </p:cBhvr>
                                      <p:to>
                                        <p:strVal val="visible"/>
                                      </p:to>
                                    </p:set>
                                    <p:animEffect transition="in" filter="wipe(down)">
                                      <p:cBhvr>
                                        <p:cTn id="85" dur="500"/>
                                        <p:tgtEl>
                                          <p:spTgt spid="15"/>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15"/>
                                        </p:tgtEl>
                                      </p:cBhvr>
                                    </p:animEffect>
                                    <p:set>
                                      <p:cBhvr>
                                        <p:cTn id="90" dur="1" fill="hold">
                                          <p:stCondLst>
                                            <p:cond delay="499"/>
                                          </p:stCondLst>
                                        </p:cTn>
                                        <p:tgtEl>
                                          <p:spTgt spid="15"/>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13"/>
                                        </p:tgtEl>
                                        <p:attrNameLst>
                                          <p:attrName>style.visibility</p:attrName>
                                        </p:attrNameLst>
                                      </p:cBhvr>
                                      <p:to>
                                        <p:strVal val="visible"/>
                                      </p:to>
                                    </p:set>
                                    <p:animEffect transition="in" filter="wipe(down)">
                                      <p:cBhvr>
                                        <p:cTn id="95" dur="500"/>
                                        <p:tgtEl>
                                          <p:spTgt spid="13"/>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xit" presetSubtype="0" fill="hold" grpId="1" nodeType="clickEffect">
                                  <p:stCondLst>
                                    <p:cond delay="0"/>
                                  </p:stCondLst>
                                  <p:childTnLst>
                                    <p:animEffect transition="out" filter="fade">
                                      <p:cBhvr>
                                        <p:cTn id="99" dur="500"/>
                                        <p:tgtEl>
                                          <p:spTgt spid="13"/>
                                        </p:tgtEl>
                                      </p:cBhvr>
                                    </p:animEffect>
                                    <p:set>
                                      <p:cBhvr>
                                        <p:cTn id="100" dur="1" fill="hold">
                                          <p:stCondLst>
                                            <p:cond delay="499"/>
                                          </p:stCondLst>
                                        </p:cTn>
                                        <p:tgtEl>
                                          <p:spTgt spid="13"/>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22" presetClass="entr" presetSubtype="4" fill="hold" grpId="0" nodeType="clickEffect">
                                  <p:stCondLst>
                                    <p:cond delay="0"/>
                                  </p:stCondLst>
                                  <p:childTnLst>
                                    <p:set>
                                      <p:cBhvr>
                                        <p:cTn id="104" dur="1" fill="hold">
                                          <p:stCondLst>
                                            <p:cond delay="0"/>
                                          </p:stCondLst>
                                        </p:cTn>
                                        <p:tgtEl>
                                          <p:spTgt spid="12"/>
                                        </p:tgtEl>
                                        <p:attrNameLst>
                                          <p:attrName>style.visibility</p:attrName>
                                        </p:attrNameLst>
                                      </p:cBhvr>
                                      <p:to>
                                        <p:strVal val="visible"/>
                                      </p:to>
                                    </p:set>
                                    <p:animEffect transition="in" filter="wipe(down)">
                                      <p:cBhvr>
                                        <p:cTn id="105" dur="500"/>
                                        <p:tgtEl>
                                          <p:spTgt spid="12"/>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xit" presetSubtype="0" fill="hold" grpId="1" nodeType="clickEffect">
                                  <p:stCondLst>
                                    <p:cond delay="0"/>
                                  </p:stCondLst>
                                  <p:childTnLst>
                                    <p:animEffect transition="out" filter="fade">
                                      <p:cBhvr>
                                        <p:cTn id="109" dur="500"/>
                                        <p:tgtEl>
                                          <p:spTgt spid="12"/>
                                        </p:tgtEl>
                                      </p:cBhvr>
                                    </p:animEffect>
                                    <p:set>
                                      <p:cBhvr>
                                        <p:cTn id="110" dur="1" fill="hold">
                                          <p:stCondLst>
                                            <p:cond delay="499"/>
                                          </p:stCondLst>
                                        </p:cTn>
                                        <p:tgtEl>
                                          <p:spTgt spid="12"/>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grpId="0" nodeType="clickEffect">
                                  <p:stCondLst>
                                    <p:cond delay="0"/>
                                  </p:stCondLst>
                                  <p:childTnLst>
                                    <p:set>
                                      <p:cBhvr>
                                        <p:cTn id="114" dur="1" fill="hold">
                                          <p:stCondLst>
                                            <p:cond delay="0"/>
                                          </p:stCondLst>
                                        </p:cTn>
                                        <p:tgtEl>
                                          <p:spTgt spid="10"/>
                                        </p:tgtEl>
                                        <p:attrNameLst>
                                          <p:attrName>style.visibility</p:attrName>
                                        </p:attrNameLst>
                                      </p:cBhvr>
                                      <p:to>
                                        <p:strVal val="visible"/>
                                      </p:to>
                                    </p:set>
                                    <p:animEffect transition="in" filter="wipe(down)">
                                      <p:cBhvr>
                                        <p:cTn id="115" dur="500"/>
                                        <p:tgtEl>
                                          <p:spTgt spid="10"/>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xit" presetSubtype="0" fill="hold" grpId="1" nodeType="clickEffect">
                                  <p:stCondLst>
                                    <p:cond delay="0"/>
                                  </p:stCondLst>
                                  <p:childTnLst>
                                    <p:animEffect transition="out" filter="fade">
                                      <p:cBhvr>
                                        <p:cTn id="119" dur="500"/>
                                        <p:tgtEl>
                                          <p:spTgt spid="10"/>
                                        </p:tgtEl>
                                      </p:cBhvr>
                                    </p:animEffect>
                                    <p:set>
                                      <p:cBhvr>
                                        <p:cTn id="120" dur="1" fill="hold">
                                          <p:stCondLst>
                                            <p:cond delay="499"/>
                                          </p:stCondLst>
                                        </p:cTn>
                                        <p:tgtEl>
                                          <p:spTgt spid="10"/>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22" presetClass="entr" presetSubtype="4" fill="hold" grpId="0" nodeType="clickEffect">
                                  <p:stCondLst>
                                    <p:cond delay="0"/>
                                  </p:stCondLst>
                                  <p:childTnLst>
                                    <p:set>
                                      <p:cBhvr>
                                        <p:cTn id="124" dur="1" fill="hold">
                                          <p:stCondLst>
                                            <p:cond delay="0"/>
                                          </p:stCondLst>
                                        </p:cTn>
                                        <p:tgtEl>
                                          <p:spTgt spid="11"/>
                                        </p:tgtEl>
                                        <p:attrNameLst>
                                          <p:attrName>style.visibility</p:attrName>
                                        </p:attrNameLst>
                                      </p:cBhvr>
                                      <p:to>
                                        <p:strVal val="visible"/>
                                      </p:to>
                                    </p:set>
                                    <p:animEffect transition="in" filter="wipe(down)">
                                      <p:cBhvr>
                                        <p:cTn id="125" dur="500"/>
                                        <p:tgtEl>
                                          <p:spTgt spid="11"/>
                                        </p:tgtEl>
                                      </p:cBhvr>
                                    </p:animEffect>
                                  </p:childTnLst>
                                </p:cTn>
                              </p:par>
                            </p:childTnLst>
                          </p:cTn>
                        </p:par>
                      </p:childTnLst>
                    </p:cTn>
                  </p:par>
                  <p:par>
                    <p:cTn id="126" fill="hold">
                      <p:stCondLst>
                        <p:cond delay="indefinite"/>
                      </p:stCondLst>
                      <p:childTnLst>
                        <p:par>
                          <p:cTn id="127" fill="hold">
                            <p:stCondLst>
                              <p:cond delay="0"/>
                            </p:stCondLst>
                            <p:childTnLst>
                              <p:par>
                                <p:cTn id="128" presetID="10" presetClass="exit" presetSubtype="0" fill="hold" grpId="1" nodeType="clickEffect">
                                  <p:stCondLst>
                                    <p:cond delay="0"/>
                                  </p:stCondLst>
                                  <p:childTnLst>
                                    <p:animEffect transition="out" filter="fade">
                                      <p:cBhvr>
                                        <p:cTn id="129" dur="500"/>
                                        <p:tgtEl>
                                          <p:spTgt spid="11"/>
                                        </p:tgtEl>
                                      </p:cBhvr>
                                    </p:animEffect>
                                    <p:set>
                                      <p:cBhvr>
                                        <p:cTn id="130" dur="1" fill="hold">
                                          <p:stCondLst>
                                            <p:cond delay="499"/>
                                          </p:stCondLst>
                                        </p:cTn>
                                        <p:tgtEl>
                                          <p:spTgt spid="11"/>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22" presetClass="entr" presetSubtype="4" fill="hold" grpId="0" nodeType="clickEffect">
                                  <p:stCondLst>
                                    <p:cond delay="0"/>
                                  </p:stCondLst>
                                  <p:childTnLst>
                                    <p:set>
                                      <p:cBhvr>
                                        <p:cTn id="134" dur="1" fill="hold">
                                          <p:stCondLst>
                                            <p:cond delay="0"/>
                                          </p:stCondLst>
                                        </p:cTn>
                                        <p:tgtEl>
                                          <p:spTgt spid="16"/>
                                        </p:tgtEl>
                                        <p:attrNameLst>
                                          <p:attrName>style.visibility</p:attrName>
                                        </p:attrNameLst>
                                      </p:cBhvr>
                                      <p:to>
                                        <p:strVal val="visible"/>
                                      </p:to>
                                    </p:set>
                                    <p:animEffect transition="in" filter="wipe(down)">
                                      <p:cBhvr>
                                        <p:cTn id="135" dur="500"/>
                                        <p:tgtEl>
                                          <p:spTgt spid="16"/>
                                        </p:tgtEl>
                                      </p:cBhvr>
                                    </p:animEffect>
                                  </p:childTnLst>
                                </p:cTn>
                              </p:par>
                            </p:childTnLst>
                          </p:cTn>
                        </p:par>
                      </p:childTnLst>
                    </p:cTn>
                  </p:par>
                  <p:par>
                    <p:cTn id="136" fill="hold">
                      <p:stCondLst>
                        <p:cond delay="indefinite"/>
                      </p:stCondLst>
                      <p:childTnLst>
                        <p:par>
                          <p:cTn id="137" fill="hold">
                            <p:stCondLst>
                              <p:cond delay="0"/>
                            </p:stCondLst>
                            <p:childTnLst>
                              <p:par>
                                <p:cTn id="138" presetID="22" presetClass="entr" presetSubtype="4" fill="hold" grpId="0" nodeType="clickEffect">
                                  <p:stCondLst>
                                    <p:cond delay="0"/>
                                  </p:stCondLst>
                                  <p:childTnLst>
                                    <p:set>
                                      <p:cBhvr>
                                        <p:cTn id="139" dur="1" fill="hold">
                                          <p:stCondLst>
                                            <p:cond delay="0"/>
                                          </p:stCondLst>
                                        </p:cTn>
                                        <p:tgtEl>
                                          <p:spTgt spid="17"/>
                                        </p:tgtEl>
                                        <p:attrNameLst>
                                          <p:attrName>style.visibility</p:attrName>
                                        </p:attrNameLst>
                                      </p:cBhvr>
                                      <p:to>
                                        <p:strVal val="visible"/>
                                      </p:to>
                                    </p:set>
                                    <p:animEffect transition="in" filter="wipe(down)">
                                      <p:cBhvr>
                                        <p:cTn id="140" dur="500"/>
                                        <p:tgtEl>
                                          <p:spTgt spid="17"/>
                                        </p:tgtEl>
                                      </p:cBhvr>
                                    </p:animEffect>
                                  </p:childTnLst>
                                </p:cTn>
                              </p:par>
                            </p:childTnLst>
                          </p:cTn>
                        </p:par>
                      </p:childTnLst>
                    </p:cTn>
                  </p:par>
                  <p:par>
                    <p:cTn id="141" fill="hold">
                      <p:stCondLst>
                        <p:cond delay="indefinite"/>
                      </p:stCondLst>
                      <p:childTnLst>
                        <p:par>
                          <p:cTn id="142" fill="hold">
                            <p:stCondLst>
                              <p:cond delay="0"/>
                            </p:stCondLst>
                            <p:childTnLst>
                              <p:par>
                                <p:cTn id="143" presetID="10" presetClass="exit" presetSubtype="0" fill="hold" grpId="1" nodeType="clickEffect">
                                  <p:stCondLst>
                                    <p:cond delay="0"/>
                                  </p:stCondLst>
                                  <p:childTnLst>
                                    <p:animEffect transition="out" filter="fade">
                                      <p:cBhvr>
                                        <p:cTn id="144" dur="500"/>
                                        <p:tgtEl>
                                          <p:spTgt spid="16"/>
                                        </p:tgtEl>
                                      </p:cBhvr>
                                    </p:animEffect>
                                    <p:set>
                                      <p:cBhvr>
                                        <p:cTn id="145"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1" grpId="0" animBg="1"/>
      <p:bldP spid="11" grpId="1" animBg="1"/>
      <p:bldP spid="9" grpId="0" animBg="1"/>
      <p:bldP spid="9" grpId="1" animBg="1"/>
      <p:bldP spid="6" grpId="0" animBg="1"/>
      <p:bldP spid="6" grpId="1" animBg="1"/>
      <p:bldP spid="7" grpId="0" animBg="1"/>
      <p:bldP spid="7" grpId="1" animBg="1"/>
      <p:bldP spid="10" grpId="0" animBg="1"/>
      <p:bldP spid="10" grpId="1" animBg="1"/>
      <p:bldP spid="2" grpId="0" animBg="1"/>
      <p:bldP spid="2" grpId="1" animBg="1"/>
      <p:bldP spid="13" grpId="0" animBg="1"/>
      <p:bldP spid="13" grpId="1" animBg="1"/>
      <p:bldP spid="12" grpId="0" animBg="1"/>
      <p:bldP spid="12" grpId="1" animBg="1"/>
      <p:bldP spid="3" grpId="0" animBg="1"/>
      <p:bldP spid="3" grpId="1" animBg="1"/>
      <p:bldP spid="8" grpId="0" animBg="1"/>
      <p:bldP spid="8" grpId="1" animBg="1"/>
      <p:bldP spid="4" grpId="0" animBg="1"/>
      <p:bldP spid="15" grpId="0" animBg="1"/>
      <p:bldP spid="15" grpId="1" animBg="1"/>
      <p:bldP spid="16" grpId="0" animBg="1"/>
      <p:bldP spid="16" grpId="1"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736325631"/>
              </p:ext>
            </p:extLst>
          </p:nvPr>
        </p:nvGraphicFramePr>
        <p:xfrm>
          <a:off x="457200" y="692696"/>
          <a:ext cx="8229600" cy="1925320"/>
        </p:xfrm>
        <a:graphic>
          <a:graphicData uri="http://schemas.openxmlformats.org/drawingml/2006/table">
            <a:tbl>
              <a:tblPr firstRow="1" bandRow="1">
                <a:tableStyleId>{00A15C55-8517-42AA-B614-E9B94910E393}</a:tableStyleId>
              </a:tblPr>
              <a:tblGrid>
                <a:gridCol w="82296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dirty="0" err="1" smtClean="0">
                          <a:solidFill>
                            <a:schemeClr val="tx1"/>
                          </a:solidFill>
                        </a:rPr>
                        <a:t>Лк</a:t>
                      </a:r>
                      <a:r>
                        <a:rPr lang="ru-RU" sz="1800" b="1" dirty="0" smtClean="0">
                          <a:solidFill>
                            <a:schemeClr val="tx1"/>
                          </a:solidFill>
                        </a:rPr>
                        <a:t>.</a:t>
                      </a:r>
                      <a:r>
                        <a:rPr lang="ru-RU" sz="1800" b="1" baseline="0" dirty="0" smtClean="0">
                          <a:solidFill>
                            <a:schemeClr val="tx1"/>
                          </a:solidFill>
                        </a:rPr>
                        <a:t> 16, 14-17</a:t>
                      </a:r>
                      <a:endParaRPr lang="ru-RU" b="1" dirty="0">
                        <a:solidFill>
                          <a:schemeClr val="tx1"/>
                        </a:solidFill>
                      </a:endParaRPr>
                    </a:p>
                  </a:txBody>
                  <a:tcPr/>
                </a:tc>
              </a:tr>
              <a:tr h="370840">
                <a:tc>
                  <a:txBody>
                    <a:bodyPr/>
                    <a:lstStyle/>
                    <a:p>
                      <a:r>
                        <a:rPr lang="ru-RU" sz="1600" b="1" dirty="0" smtClean="0">
                          <a:solidFill>
                            <a:schemeClr val="tx1"/>
                          </a:solidFill>
                        </a:rPr>
                        <a:t>14. Слышали все это и фарисеи, которые были сребролюбивы, и они смеялись над Ним. </a:t>
                      </a:r>
                    </a:p>
                    <a:p>
                      <a:r>
                        <a:rPr lang="ru-RU" sz="1600" b="1" dirty="0" smtClean="0">
                          <a:solidFill>
                            <a:schemeClr val="tx1"/>
                          </a:solidFill>
                        </a:rPr>
                        <a:t>15. Он сказал им: вы выказываете себя праведниками пред людьми, но Бог знает сердца ваши, ибо что высоко у людей, то мерзость пред Богом. </a:t>
                      </a:r>
                    </a:p>
                    <a:p>
                      <a:r>
                        <a:rPr lang="ru-RU" sz="1600" b="1" dirty="0" smtClean="0">
                          <a:solidFill>
                            <a:schemeClr val="tx1"/>
                          </a:solidFill>
                        </a:rPr>
                        <a:t>16. Закон и пророки до Иоанна; с сего времени Царствие Божие благовествуется, и всякий усилием входит в него. </a:t>
                      </a:r>
                    </a:p>
                    <a:p>
                      <a:r>
                        <a:rPr lang="ru-RU" sz="1600" b="1" dirty="0" smtClean="0">
                          <a:solidFill>
                            <a:schemeClr val="tx1"/>
                          </a:solidFill>
                        </a:rPr>
                        <a:t>17. Но скорее небо и земля прейдут, нежели одна черта из закона пропадет.</a:t>
                      </a:r>
                    </a:p>
                  </a:txBody>
                  <a:tcPr/>
                </a:tc>
              </a:tr>
            </a:tbl>
          </a:graphicData>
        </a:graphic>
      </p:graphicFrame>
      <p:sp>
        <p:nvSpPr>
          <p:cNvPr id="2" name="Скругленный прямоугольник 1"/>
          <p:cNvSpPr/>
          <p:nvPr/>
        </p:nvSpPr>
        <p:spPr>
          <a:xfrm>
            <a:off x="539552" y="2924944"/>
            <a:ext cx="8136904" cy="136815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Лопухин: </a:t>
            </a:r>
            <a:r>
              <a:rPr lang="ru-RU" sz="1600" b="1" i="1" dirty="0" smtClean="0">
                <a:solidFill>
                  <a:schemeClr val="tx1"/>
                </a:solidFill>
              </a:rPr>
              <a:t>«Фарисеи</a:t>
            </a:r>
            <a:r>
              <a:rPr lang="ru-RU" sz="1600" b="1" i="1" dirty="0">
                <a:solidFill>
                  <a:schemeClr val="tx1"/>
                </a:solidFill>
              </a:rPr>
              <a:t>, которые </a:t>
            </a:r>
            <a:r>
              <a:rPr lang="ru-RU" sz="1600" b="1" i="1" dirty="0" smtClean="0">
                <a:solidFill>
                  <a:schemeClr val="tx1"/>
                </a:solidFill>
              </a:rPr>
              <a:t>посмеивались </a:t>
            </a:r>
            <a:r>
              <a:rPr lang="ru-RU" sz="1600" b="1" i="1" dirty="0">
                <a:solidFill>
                  <a:schemeClr val="tx1"/>
                </a:solidFill>
              </a:rPr>
              <a:t>над Христом – очевидно, потому, что им казалось совершенной нелепостью Его мнение о земном богатстве. Закон, говорили они себе, иначе смотрит на богатство: там обещается богатство в награду праведникам за их добродетели, следовательно, оно никак не может быть названо </a:t>
            </a:r>
            <a:r>
              <a:rPr lang="ru-RU" sz="1600" b="1" i="1" dirty="0" smtClean="0">
                <a:solidFill>
                  <a:schemeClr val="tx1"/>
                </a:solidFill>
              </a:rPr>
              <a:t>неправедным».</a:t>
            </a:r>
            <a:endParaRPr lang="ru-RU" sz="1600" b="1" i="1" dirty="0">
              <a:solidFill>
                <a:schemeClr val="tx1"/>
              </a:solidFill>
            </a:endParaRPr>
          </a:p>
        </p:txBody>
      </p:sp>
      <p:sp>
        <p:nvSpPr>
          <p:cNvPr id="3" name="Скругленный прямоугольник 2"/>
          <p:cNvSpPr/>
          <p:nvPr/>
        </p:nvSpPr>
        <p:spPr>
          <a:xfrm>
            <a:off x="539552" y="4581128"/>
            <a:ext cx="8136904"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«вы </a:t>
            </a:r>
            <a:r>
              <a:rPr lang="ru-RU" sz="1600" b="1" i="1" dirty="0">
                <a:solidFill>
                  <a:schemeClr val="tx1"/>
                </a:solidFill>
              </a:rPr>
              <a:t>представляете себя праведниками пред людьми и думаете, будто вам одним дано разуметь то, что нужно, и учить; поэтому вы и смеетесь над Моими словами как неразумными, желая почитаться у черни учителями истины. Но не так на деле. Потому что Бог знает сердца ваши и считает вас мерзкими за ваше </a:t>
            </a:r>
            <a:r>
              <a:rPr lang="ru-RU" sz="1600" b="1" i="1" dirty="0" err="1">
                <a:solidFill>
                  <a:schemeClr val="tx1"/>
                </a:solidFill>
              </a:rPr>
              <a:t>высокомудрие</a:t>
            </a:r>
            <a:r>
              <a:rPr lang="ru-RU" sz="1600" b="1" i="1" dirty="0">
                <a:solidFill>
                  <a:schemeClr val="tx1"/>
                </a:solidFill>
              </a:rPr>
              <a:t> и пристрастие к людской славе».</a:t>
            </a:r>
          </a:p>
        </p:txBody>
      </p:sp>
      <p:sp>
        <p:nvSpPr>
          <p:cNvPr id="5" name="Скругленный прямоугольник 4"/>
          <p:cNvSpPr/>
          <p:nvPr/>
        </p:nvSpPr>
        <p:spPr>
          <a:xfrm>
            <a:off x="467544" y="3429000"/>
            <a:ext cx="8280920" cy="223224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«Чтобы кто-нибудь подобно фарисеям не сказал Ему с насмешкой: что Ты говоришь? Ты противоречишь Закону: он благословляет богатством, а Ты учишь </a:t>
            </a:r>
            <a:r>
              <a:rPr lang="ru-RU" sz="1600" b="1" i="1" dirty="0" err="1">
                <a:solidFill>
                  <a:schemeClr val="tx1"/>
                </a:solidFill>
              </a:rPr>
              <a:t>нестяжательности</a:t>
            </a:r>
            <a:r>
              <a:rPr lang="ru-RU" sz="1600" b="1" i="1" dirty="0">
                <a:solidFill>
                  <a:schemeClr val="tx1"/>
                </a:solidFill>
              </a:rPr>
              <a:t>? - поэтому Господь говорит: Закон и пророки имели время до Иоанна и хорошо так учили, потому что слушатели были тогда в юном возрасте. Но с того времени, как явился Иоанн, почти бесплотный по </a:t>
            </a:r>
            <a:r>
              <a:rPr lang="ru-RU" sz="1600" b="1" i="1" dirty="0" err="1">
                <a:solidFill>
                  <a:schemeClr val="tx1"/>
                </a:solidFill>
              </a:rPr>
              <a:t>нестяжательности</a:t>
            </a:r>
            <a:r>
              <a:rPr lang="ru-RU" sz="1600" b="1" i="1" dirty="0">
                <a:solidFill>
                  <a:schemeClr val="tx1"/>
                </a:solidFill>
              </a:rPr>
              <a:t> и нестяжательный почти по бесплотности, и проповедал Царствие Небесное, блага земные уже не имеют времени, а проповедуется Царствие Небесное. Поэтому желающие небес должны на земле усвоить себе </a:t>
            </a:r>
            <a:r>
              <a:rPr lang="ru-RU" sz="1600" b="1" i="1" dirty="0" err="1" smtClean="0">
                <a:solidFill>
                  <a:schemeClr val="tx1"/>
                </a:solidFill>
              </a:rPr>
              <a:t>нестяжательность</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194991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2"/>
                                        </p:tgtEl>
                                      </p:cBhvr>
                                    </p:animEffect>
                                    <p:set>
                                      <p:cBhvr>
                                        <p:cTn id="22" dur="1" fill="hold">
                                          <p:stCondLst>
                                            <p:cond delay="499"/>
                                          </p:stCondLst>
                                        </p:cTn>
                                        <p:tgtEl>
                                          <p:spTgt spid="2"/>
                                        </p:tgtEl>
                                        <p:attrNameLst>
                                          <p:attrName>style.visibility</p:attrName>
                                        </p:attrNameLst>
                                      </p:cBhvr>
                                      <p:to>
                                        <p:strVal val="hidden"/>
                                      </p:to>
                                    </p:set>
                                  </p:childTnLst>
                                </p:cTn>
                              </p:par>
                              <p:par>
                                <p:cTn id="23" presetID="10" presetClass="exit" presetSubtype="0" fill="hold" grpId="1" nodeType="withEffect">
                                  <p:stCondLst>
                                    <p:cond delay="0"/>
                                  </p:stCondLst>
                                  <p:childTnLst>
                                    <p:animEffect transition="out" filter="fade">
                                      <p:cBhvr>
                                        <p:cTn id="24" dur="500"/>
                                        <p:tgtEl>
                                          <p:spTgt spid="3"/>
                                        </p:tgtEl>
                                      </p:cBhvr>
                                    </p:animEffect>
                                    <p:set>
                                      <p:cBhvr>
                                        <p:cTn id="25" dur="1" fill="hold">
                                          <p:stCondLst>
                                            <p:cond delay="499"/>
                                          </p:stCondLst>
                                        </p:cTn>
                                        <p:tgtEl>
                                          <p:spTgt spid="3"/>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ipe(down)">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500"/>
                                        <p:tgtEl>
                                          <p:spTgt spid="5"/>
                                        </p:tgtEl>
                                      </p:cBhvr>
                                    </p:animEffect>
                                    <p:set>
                                      <p:cBhvr>
                                        <p:cTn id="35"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5" grpId="0" animBg="1"/>
      <p:bldP spid="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Dn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1026" name="Picture 2" descr="E:\лекции по Н. З\27\49119.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836712"/>
            <a:ext cx="6982801" cy="56832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2963336359"/>
              </p:ext>
            </p:extLst>
          </p:nvPr>
        </p:nvGraphicFramePr>
        <p:xfrm>
          <a:off x="251520" y="789240"/>
          <a:ext cx="8640960" cy="5192640"/>
        </p:xfrm>
        <a:graphic>
          <a:graphicData uri="http://schemas.openxmlformats.org/drawingml/2006/table">
            <a:tbl>
              <a:tblPr firstRow="1" bandRow="1">
                <a:tableStyleId>{7DF18680-E054-41AD-8BC1-D1AEF772440D}</a:tableStyleId>
              </a:tblPr>
              <a:tblGrid>
                <a:gridCol w="8640960"/>
              </a:tblGrid>
              <a:tr h="252000">
                <a:tc>
                  <a:txBody>
                    <a:bodyPr/>
                    <a:lstStyle/>
                    <a:p>
                      <a:pPr algn="ctr"/>
                      <a:r>
                        <a:rPr lang="ru-RU" sz="1600" b="1" dirty="0" err="1" smtClean="0">
                          <a:solidFill>
                            <a:schemeClr val="tx1"/>
                          </a:solidFill>
                        </a:rPr>
                        <a:t>Лк</a:t>
                      </a:r>
                      <a:r>
                        <a:rPr lang="ru-RU" sz="1600" b="1" dirty="0" smtClean="0">
                          <a:solidFill>
                            <a:schemeClr val="tx1"/>
                          </a:solidFill>
                        </a:rPr>
                        <a:t>. 16,</a:t>
                      </a:r>
                      <a:r>
                        <a:rPr lang="ru-RU" sz="1600" b="1" baseline="0" dirty="0" smtClean="0">
                          <a:solidFill>
                            <a:schemeClr val="tx1"/>
                          </a:solidFill>
                        </a:rPr>
                        <a:t> 19-31</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19. Некоторый человек был богат, одевался в порфиру и виссон и каждый день пиршествовал блистательно. </a:t>
                      </a:r>
                    </a:p>
                    <a:p>
                      <a:r>
                        <a:rPr lang="ru-RU" sz="1600" b="1" dirty="0" smtClean="0">
                          <a:solidFill>
                            <a:schemeClr val="tx1"/>
                          </a:solidFill>
                        </a:rPr>
                        <a:t>20. Был также некоторый нищий, именем Лазарь, который лежал у ворот его в струпьях </a:t>
                      </a:r>
                    </a:p>
                    <a:p>
                      <a:r>
                        <a:rPr lang="ru-RU" sz="1600" b="1" dirty="0" smtClean="0">
                          <a:solidFill>
                            <a:schemeClr val="tx1"/>
                          </a:solidFill>
                        </a:rPr>
                        <a:t>21. и желал напитаться крошками, падающими со стола богача, и псы, приходя, лизали струпья его. </a:t>
                      </a:r>
                    </a:p>
                    <a:p>
                      <a:r>
                        <a:rPr lang="ru-RU" sz="1600" b="1" dirty="0" smtClean="0">
                          <a:solidFill>
                            <a:schemeClr val="tx1"/>
                          </a:solidFill>
                        </a:rPr>
                        <a:t>22. Умер нищий и отнесен был Ангелами на лоно </a:t>
                      </a:r>
                      <a:r>
                        <a:rPr lang="ru-RU" sz="1600" b="1" dirty="0" err="1" smtClean="0">
                          <a:solidFill>
                            <a:schemeClr val="tx1"/>
                          </a:solidFill>
                        </a:rPr>
                        <a:t>Авраамово</a:t>
                      </a:r>
                      <a:r>
                        <a:rPr lang="ru-RU" sz="1600" b="1" dirty="0" smtClean="0">
                          <a:solidFill>
                            <a:schemeClr val="tx1"/>
                          </a:solidFill>
                        </a:rPr>
                        <a:t>. Умер и богач, и похоронили его. </a:t>
                      </a:r>
                    </a:p>
                    <a:p>
                      <a:r>
                        <a:rPr lang="ru-RU" sz="1600" b="1" dirty="0" smtClean="0">
                          <a:solidFill>
                            <a:schemeClr val="tx1"/>
                          </a:solidFill>
                        </a:rPr>
                        <a:t>23. И в аде, будучи в муках, он поднял глаза свои, увидел вдали Авраама и Лазаря на лоне его </a:t>
                      </a:r>
                    </a:p>
                    <a:p>
                      <a:r>
                        <a:rPr lang="ru-RU" sz="1600" b="1" dirty="0" smtClean="0">
                          <a:solidFill>
                            <a:schemeClr val="tx1"/>
                          </a:solidFill>
                        </a:rPr>
                        <a:t>24. и, возопив, сказал: отче Аврааме! умилосердись надо мною и пошли Лазаря, чтобы омочил конец перста своего в воде и прохладил язык мой, ибо я мучаюсь в пламени сем. </a:t>
                      </a:r>
                    </a:p>
                    <a:p>
                      <a:r>
                        <a:rPr lang="ru-RU" sz="1600" b="1" dirty="0" smtClean="0">
                          <a:solidFill>
                            <a:schemeClr val="tx1"/>
                          </a:solidFill>
                        </a:rPr>
                        <a:t>25. Но Авраам сказал: чадо! вспомни, что ты получил уже доброе твое в жизни твоей, а Лазарь — злое; ныне же он здесь утешается, а ты страдаешь; </a:t>
                      </a:r>
                    </a:p>
                    <a:p>
                      <a:r>
                        <a:rPr lang="ru-RU" sz="1600" b="1" dirty="0" smtClean="0">
                          <a:solidFill>
                            <a:schemeClr val="tx1"/>
                          </a:solidFill>
                        </a:rPr>
                        <a:t>26. и сверх всего того между нами и вами утверждена великая пропасть, так что хотящие перейти отсюда к вам не могут, также и оттуда к нам не переходят. </a:t>
                      </a:r>
                    </a:p>
                    <a:p>
                      <a:r>
                        <a:rPr lang="ru-RU" sz="1600" b="1" dirty="0" smtClean="0">
                          <a:solidFill>
                            <a:schemeClr val="tx1"/>
                          </a:solidFill>
                        </a:rPr>
                        <a:t>27. Тогда сказал он: так прошу тебя, отче, пошли его в дом отца моего, </a:t>
                      </a:r>
                    </a:p>
                    <a:p>
                      <a:r>
                        <a:rPr lang="ru-RU" sz="1600" b="1" dirty="0" smtClean="0">
                          <a:solidFill>
                            <a:schemeClr val="tx1"/>
                          </a:solidFill>
                        </a:rPr>
                        <a:t>28. ибо у меня пять братьев; пусть он засвидетельствует им, чтобы и они не пришли в это место мучения. </a:t>
                      </a:r>
                    </a:p>
                    <a:p>
                      <a:r>
                        <a:rPr lang="ru-RU" sz="1600" b="1" dirty="0" smtClean="0">
                          <a:solidFill>
                            <a:schemeClr val="tx1"/>
                          </a:solidFill>
                        </a:rPr>
                        <a:t>29. Авраам сказал ему: у них есть Моисей и пророки; пусть слушают их. </a:t>
                      </a:r>
                    </a:p>
                    <a:p>
                      <a:r>
                        <a:rPr lang="ru-RU" sz="1600" b="1" dirty="0" smtClean="0">
                          <a:solidFill>
                            <a:schemeClr val="tx1"/>
                          </a:solidFill>
                        </a:rPr>
                        <a:t>30. Он же сказал: нет, отче Аврааме, но если кто из мертвых придет к ним, покаются. </a:t>
                      </a:r>
                    </a:p>
                    <a:p>
                      <a:r>
                        <a:rPr lang="ru-RU" sz="1600" b="1" dirty="0" smtClean="0">
                          <a:solidFill>
                            <a:schemeClr val="tx1"/>
                          </a:solidFill>
                        </a:rPr>
                        <a:t>31. Тогда Авраам сказал ему: если Моисея и пророков не слушают, то если бы кто и из мертвых воскрес, не поверят. </a:t>
                      </a:r>
                      <a:endParaRPr lang="ru-RU" sz="1600" b="1" dirty="0">
                        <a:solidFill>
                          <a:schemeClr val="tx1"/>
                        </a:solidFill>
                      </a:endParaRPr>
                    </a:p>
                  </a:txBody>
                  <a:tcPr marL="18000" marR="18000" marT="18000" marB="18000"/>
                </a:tc>
              </a:tr>
            </a:tbl>
          </a:graphicData>
        </a:graphic>
      </p:graphicFrame>
      <p:sp>
        <p:nvSpPr>
          <p:cNvPr id="13" name="Скругленный прямоугольник 12"/>
          <p:cNvSpPr/>
          <p:nvPr/>
        </p:nvSpPr>
        <p:spPr>
          <a:xfrm>
            <a:off x="251520" y="3861048"/>
            <a:ext cx="8640960" cy="165618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«Хотя </a:t>
            </a:r>
            <a:r>
              <a:rPr lang="ru-RU" sz="1600" b="1" i="1" dirty="0">
                <a:solidFill>
                  <a:schemeClr val="tx1"/>
                </a:solidFill>
              </a:rPr>
              <a:t>некоторые осквернили себя злодеяниями, хотя дошли до крайней степени злобы, но когда-нибудь сделали же они одно или два добрых дела. Поэтому и богач имел какие-нибудь добрые дела, и так как он в благоденствии здешней жизни получил воздаяние, то и говорится, что он получил доброе» свое. «А Лазарь - злое». Может быть, и он совершил одно или два злых дела и в скорби, которую здесь претерпел, получил за них должное воздаяние. Поэтому он утешается, а ты </a:t>
            </a:r>
            <a:r>
              <a:rPr lang="ru-RU" sz="1600" b="1" i="1" dirty="0" smtClean="0">
                <a:solidFill>
                  <a:schemeClr val="tx1"/>
                </a:solidFill>
              </a:rPr>
              <a:t>страждешь».</a:t>
            </a:r>
            <a:endParaRPr lang="ru-RU" sz="1600" b="1" i="1" dirty="0">
              <a:solidFill>
                <a:schemeClr val="tx1"/>
              </a:solidFill>
            </a:endParaRPr>
          </a:p>
        </p:txBody>
      </p:sp>
      <p:sp>
        <p:nvSpPr>
          <p:cNvPr id="14" name="Скругленный прямоугольник 13"/>
          <p:cNvSpPr/>
          <p:nvPr/>
        </p:nvSpPr>
        <p:spPr>
          <a:xfrm>
            <a:off x="251520" y="4293096"/>
            <a:ext cx="8640960" cy="93610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Пропасть означает расстояние и различие между праведными и грешниками. </a:t>
            </a:r>
            <a:r>
              <a:rPr lang="ru-RU" sz="1600" b="1" i="1" dirty="0" smtClean="0">
                <a:solidFill>
                  <a:schemeClr val="tx1"/>
                </a:solidFill>
              </a:rPr>
              <a:t>И как </a:t>
            </a:r>
            <a:r>
              <a:rPr lang="ru-RU" sz="1600" b="1" i="1" dirty="0">
                <a:solidFill>
                  <a:schemeClr val="tx1"/>
                </a:solidFill>
              </a:rPr>
              <a:t>из участи праведников невозможно кому-нибудь перейти в место грешников, так невозможно, учит нас Авраам, перейти из места мучения в место </a:t>
            </a:r>
            <a:r>
              <a:rPr lang="ru-RU" sz="1600" b="1" i="1" dirty="0" smtClean="0">
                <a:solidFill>
                  <a:schemeClr val="tx1"/>
                </a:solidFill>
              </a:rPr>
              <a:t>праведников».</a:t>
            </a:r>
            <a:endParaRPr lang="ru-RU" sz="1600" b="1" i="1" dirty="0">
              <a:solidFill>
                <a:schemeClr val="tx1"/>
              </a:solidFill>
            </a:endParaRPr>
          </a:p>
        </p:txBody>
      </p:sp>
      <p:sp>
        <p:nvSpPr>
          <p:cNvPr id="16" name="Скругленный прямоугольник 15"/>
          <p:cNvSpPr/>
          <p:nvPr/>
        </p:nvSpPr>
        <p:spPr>
          <a:xfrm>
            <a:off x="251520" y="3678324"/>
            <a:ext cx="8640960" cy="133485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«Если </a:t>
            </a:r>
            <a:r>
              <a:rPr lang="ru-RU" sz="1600" b="1" i="1" dirty="0">
                <a:solidFill>
                  <a:schemeClr val="tx1"/>
                </a:solidFill>
              </a:rPr>
              <a:t>мы не слушаем Писаний, то не поверим и тем, кто пришел бы к нам из ада. Это очевидно из примера иудеев. Они, так как не слушали Писаний, не поверили и тогда, когда видели мертвых воскресшими, даже помышляли и убить Лазаря (Ин. 12, 10). Равным образом и после того, как при Распятии Господа воскресли многие усопшие (Мф. 27, 52), иудеи дышали на апостолов еще большим </a:t>
            </a:r>
            <a:r>
              <a:rPr lang="ru-RU" sz="1600" b="1" i="1" dirty="0" smtClean="0">
                <a:solidFill>
                  <a:schemeClr val="tx1"/>
                </a:solidFill>
              </a:rPr>
              <a:t>убийством».</a:t>
            </a:r>
            <a:endParaRPr lang="ru-RU" sz="1600" b="1" i="1" dirty="0">
              <a:solidFill>
                <a:schemeClr val="tx1"/>
              </a:solidFill>
            </a:endParaRPr>
          </a:p>
        </p:txBody>
      </p:sp>
      <p:sp>
        <p:nvSpPr>
          <p:cNvPr id="17" name="Скругленный прямоугольник 16"/>
          <p:cNvSpPr/>
          <p:nvPr/>
        </p:nvSpPr>
        <p:spPr>
          <a:xfrm>
            <a:off x="251520" y="5247693"/>
            <a:ext cx="8640960" cy="72008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«Ты, - говорит, - не так печешься о братьях, как Бог, Творец их. Он приставил к ним бесчисленных </a:t>
            </a:r>
            <a:r>
              <a:rPr lang="ru-RU" sz="1600" b="1" i="1" dirty="0" smtClean="0">
                <a:solidFill>
                  <a:schemeClr val="tx1"/>
                </a:solidFill>
              </a:rPr>
              <a:t>наставников».</a:t>
            </a:r>
            <a:endParaRPr lang="ru-RU" sz="1600" b="1" i="1" dirty="0">
              <a:solidFill>
                <a:schemeClr val="tx1"/>
              </a:solidFill>
            </a:endParaRPr>
          </a:p>
        </p:txBody>
      </p:sp>
      <p:sp>
        <p:nvSpPr>
          <p:cNvPr id="18" name="Скругленный прямоугольник 17"/>
          <p:cNvSpPr/>
          <p:nvPr/>
        </p:nvSpPr>
        <p:spPr>
          <a:xfrm>
            <a:off x="251520" y="3501008"/>
            <a:ext cx="8640960" cy="316835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a:solidFill>
                  <a:schemeClr val="tx1"/>
                </a:solidFill>
              </a:rPr>
              <a:t>«Можно понимать притчу сию и в переносном смысле, например, так, что лицом богача обозначается народ еврейский. Он прежде был именно богат, обогащен всяким знанием и мудростью, и речениями Божиими, которые честнее злата и </a:t>
            </a:r>
            <a:r>
              <a:rPr lang="ru-RU" sz="1500" b="1" dirty="0" err="1">
                <a:solidFill>
                  <a:schemeClr val="tx1"/>
                </a:solidFill>
              </a:rPr>
              <a:t>камений</a:t>
            </a:r>
            <a:r>
              <a:rPr lang="ru-RU" sz="1500" b="1" dirty="0">
                <a:solidFill>
                  <a:schemeClr val="tx1"/>
                </a:solidFill>
              </a:rPr>
              <a:t> многоценных (Притч. 3, 14-15). Он одевался в порфиру и виссон, имея царство и священство и сам будучи царским священством Богу (Исх. 19, 6). Он и веселился на все дни блистательно, ибо всякий день утром и вечером приносил жертвы. Лазарем были язычники, народ, бедный Божественными дарованиями и мудростью и лежавший у ворот. Ибо язычникам не позволено было входить в дом Божий; вход их туда считался </a:t>
            </a:r>
            <a:r>
              <a:rPr lang="ru-RU" sz="1500" b="1" dirty="0" smtClean="0">
                <a:solidFill>
                  <a:schemeClr val="tx1"/>
                </a:solidFill>
              </a:rPr>
              <a:t>осквернением. </a:t>
            </a:r>
            <a:r>
              <a:rPr lang="ru-RU" sz="1500" b="1" dirty="0">
                <a:solidFill>
                  <a:schemeClr val="tx1"/>
                </a:solidFill>
              </a:rPr>
              <a:t>Язычники изранены были зловонными грехами и своими ранами питали бесстыдных псов, бесов; ибо язвы наши (духовные) для них удовольствие. Что же далее? Народ еврейский умер для Бога, и кости его омертвели, так как он не делал никакого движения к добру. И Лазарь, что есть народ языческий, умер для греха. Иудеи, умершие в грехах своих, </a:t>
            </a:r>
            <a:r>
              <a:rPr lang="ru-RU" sz="1500" b="1" dirty="0" err="1">
                <a:solidFill>
                  <a:schemeClr val="tx1"/>
                </a:solidFill>
              </a:rPr>
              <a:t>сожигаются</a:t>
            </a:r>
            <a:r>
              <a:rPr lang="ru-RU" sz="1500" b="1" dirty="0">
                <a:solidFill>
                  <a:schemeClr val="tx1"/>
                </a:solidFill>
              </a:rPr>
              <a:t> пламенем зависти, ревнуя, как говорит апостол, о том, что язычники приняты в веру </a:t>
            </a:r>
            <a:r>
              <a:rPr lang="ru-RU" sz="1500" b="1" dirty="0">
                <a:solidFill>
                  <a:schemeClr val="tx1"/>
                </a:solidFill>
                <a:hlinkClick r:id="rId3" tooltip="new:rim:11:11"/>
              </a:rPr>
              <a:t>(Рим. 11, 11)</a:t>
            </a:r>
            <a:r>
              <a:rPr lang="ru-RU" sz="1500" b="1" dirty="0">
                <a:solidFill>
                  <a:schemeClr val="tx1"/>
                </a:solidFill>
              </a:rPr>
              <a:t>. А язычники, прежде бедный и бесславный народ, по справедливости живут в недрах Авраама, отца </a:t>
            </a:r>
            <a:r>
              <a:rPr lang="ru-RU" sz="1500" b="1" dirty="0" smtClean="0">
                <a:solidFill>
                  <a:schemeClr val="tx1"/>
                </a:solidFill>
              </a:rPr>
              <a:t>язычников».</a:t>
            </a:r>
            <a:endParaRPr lang="ru-RU" sz="1500" b="1" dirty="0">
              <a:solidFill>
                <a:schemeClr val="tx1"/>
              </a:solidFill>
            </a:endParaRPr>
          </a:p>
        </p:txBody>
      </p:sp>
      <p:sp>
        <p:nvSpPr>
          <p:cNvPr id="15" name="Скругленный прямоугольник 14"/>
          <p:cNvSpPr/>
          <p:nvPr/>
        </p:nvSpPr>
        <p:spPr>
          <a:xfrm>
            <a:off x="251520" y="5013176"/>
            <a:ext cx="8640960"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«умоляет послать в дом отца своего Лазаря из мертвых, не просто кого-нибудь из мертвых, но Лазаря, чтобы видевшие его прежде больным и бесчестным увидели теперь увенчанным славой и здоровым, и бывшие свидетелями его убожества сами сделались созерцателями его славы».</a:t>
            </a:r>
          </a:p>
        </p:txBody>
      </p:sp>
      <p:sp>
        <p:nvSpPr>
          <p:cNvPr id="4" name="Скругленный прямоугольник 3"/>
          <p:cNvSpPr/>
          <p:nvPr/>
        </p:nvSpPr>
        <p:spPr>
          <a:xfrm>
            <a:off x="2411760" y="188640"/>
            <a:ext cx="4248472" cy="36004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400" b="1" dirty="0" smtClean="0">
                <a:solidFill>
                  <a:schemeClr val="tx1"/>
                </a:solidFill>
              </a:rPr>
              <a:t>Притча </a:t>
            </a:r>
            <a:r>
              <a:rPr lang="ru-RU" sz="2400" b="1" dirty="0">
                <a:solidFill>
                  <a:schemeClr val="tx1"/>
                </a:solidFill>
              </a:rPr>
              <a:t>о богаче и Лазаре</a:t>
            </a:r>
          </a:p>
        </p:txBody>
      </p:sp>
      <p:sp>
        <p:nvSpPr>
          <p:cNvPr id="2" name="Скругленный прямоугольник 1"/>
          <p:cNvSpPr/>
          <p:nvPr/>
        </p:nvSpPr>
        <p:spPr>
          <a:xfrm>
            <a:off x="251520" y="5301208"/>
            <a:ext cx="8640960" cy="136815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a:t>
            </a:r>
            <a:r>
              <a:rPr lang="ru-RU" sz="1600" b="1" dirty="0" err="1" smtClean="0">
                <a:solidFill>
                  <a:schemeClr val="tx1"/>
                </a:solidFill>
              </a:rPr>
              <a:t>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«Речь эта есть именно притча, а не действительное событие, как некоторые думали без основания. Ибо не настало еще время ни праведным наследовать блага, ни грешным - противное. А Господь придал речи образность, чтобы как немилосердных вразумить, что им предлежит в будущем, так и </a:t>
            </a:r>
            <a:r>
              <a:rPr lang="ru-RU" sz="1600" b="1" i="1" dirty="0" err="1">
                <a:solidFill>
                  <a:schemeClr val="tx1"/>
                </a:solidFill>
              </a:rPr>
              <a:t>злостраждущих</a:t>
            </a:r>
            <a:r>
              <a:rPr lang="ru-RU" sz="1600" b="1" i="1" dirty="0">
                <a:solidFill>
                  <a:schemeClr val="tx1"/>
                </a:solidFill>
              </a:rPr>
              <a:t> научить, что они будут благополучны за то, что переносят </a:t>
            </a:r>
            <a:r>
              <a:rPr lang="ru-RU" sz="1600" b="1" i="1" dirty="0" smtClean="0">
                <a:solidFill>
                  <a:schemeClr val="tx1"/>
                </a:solidFill>
              </a:rPr>
              <a:t>здесь».</a:t>
            </a:r>
            <a:endParaRPr lang="ru-RU" sz="1600" b="1" i="1" dirty="0">
              <a:solidFill>
                <a:schemeClr val="tx1"/>
              </a:solidFill>
            </a:endParaRPr>
          </a:p>
        </p:txBody>
      </p:sp>
      <p:sp>
        <p:nvSpPr>
          <p:cNvPr id="3" name="Скругленный прямоугольник 2"/>
          <p:cNvSpPr/>
          <p:nvPr/>
        </p:nvSpPr>
        <p:spPr>
          <a:xfrm>
            <a:off x="251520" y="1844824"/>
            <a:ext cx="8640960" cy="158417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«Богача в притчу Господь взял без имени, поскольку он недостоин и именоваться пред Богом, как и чрез Пророка сказано: «не помяну имен их устами моими» (</a:t>
            </a:r>
            <a:r>
              <a:rPr lang="ru-RU" sz="1600" b="1" i="1" dirty="0" err="1">
                <a:solidFill>
                  <a:schemeClr val="tx1"/>
                </a:solidFill>
              </a:rPr>
              <a:t>Пс</a:t>
            </a:r>
            <a:r>
              <a:rPr lang="ru-RU" sz="1600" b="1" i="1" dirty="0">
                <a:solidFill>
                  <a:schemeClr val="tx1"/>
                </a:solidFill>
              </a:rPr>
              <a:t>. 15, 4). А о нищем упоминает по имени, ибо имена праведных записываются в книге жизни. Говорят же, по преданию евреев, что в то время был в Иерусалиме некто Лазарь, находившийся в крайней бедности и болезни, и что Господь о нем упомянул, взяв его в притчу как явного и </a:t>
            </a:r>
            <a:r>
              <a:rPr lang="ru-RU" sz="1600" b="1" i="1" dirty="0" smtClean="0">
                <a:solidFill>
                  <a:schemeClr val="tx1"/>
                </a:solidFill>
              </a:rPr>
              <a:t>известного».</a:t>
            </a:r>
            <a:endParaRPr lang="ru-RU" sz="1600" b="1" i="1" dirty="0">
              <a:solidFill>
                <a:schemeClr val="tx1"/>
              </a:solidFill>
            </a:endParaRPr>
          </a:p>
        </p:txBody>
      </p:sp>
      <p:sp>
        <p:nvSpPr>
          <p:cNvPr id="6" name="Скругленный прямоугольник 5"/>
          <p:cNvSpPr/>
          <p:nvPr/>
        </p:nvSpPr>
        <p:spPr>
          <a:xfrm>
            <a:off x="251520" y="1412776"/>
            <a:ext cx="8640960" cy="50405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Порфира – это шерстяная ткань, окрашенная в дорогую пурпурную краску, употреблявшаяся для приготовления верхней одежды (красного цвета)</a:t>
            </a:r>
          </a:p>
        </p:txBody>
      </p:sp>
      <p:sp>
        <p:nvSpPr>
          <p:cNvPr id="7" name="Скругленный прямоугольник 6"/>
          <p:cNvSpPr/>
          <p:nvPr/>
        </p:nvSpPr>
        <p:spPr>
          <a:xfrm>
            <a:off x="251520" y="2132856"/>
            <a:ext cx="8640960" cy="50405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a:t>
            </a:r>
            <a:r>
              <a:rPr lang="ru-RU" sz="1600" b="1" i="1" dirty="0">
                <a:solidFill>
                  <a:schemeClr val="tx1"/>
                </a:solidFill>
              </a:rPr>
              <a:t>Виссон</a:t>
            </a:r>
            <a:r>
              <a:rPr lang="ru-RU" sz="1600" b="1" dirty="0">
                <a:solidFill>
                  <a:schemeClr val="tx1"/>
                </a:solidFill>
              </a:rPr>
              <a:t>» – тончайшая белая ткань, приготовлявшаяся из хлопка (следовательно, не льняная) и употреблявшаяся на приготовление нижней одежды. </a:t>
            </a:r>
          </a:p>
        </p:txBody>
      </p:sp>
      <p:sp>
        <p:nvSpPr>
          <p:cNvPr id="8" name="Скругленный прямоугольник 7"/>
          <p:cNvSpPr/>
          <p:nvPr/>
        </p:nvSpPr>
        <p:spPr>
          <a:xfrm>
            <a:off x="251520" y="4437112"/>
            <a:ext cx="8640960" cy="180020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В </a:t>
            </a:r>
            <a:r>
              <a:rPr lang="ru-RU" sz="1600" b="1" dirty="0" smtClean="0">
                <a:solidFill>
                  <a:schemeClr val="tx1"/>
                </a:solidFill>
              </a:rPr>
              <a:t>этой притче Господь </a:t>
            </a:r>
            <a:r>
              <a:rPr lang="ru-RU" sz="1600" b="1" dirty="0">
                <a:solidFill>
                  <a:schemeClr val="tx1"/>
                </a:solidFill>
              </a:rPr>
              <a:t>показывает, к каким ужасным последствиям ведет неправильное пользование </a:t>
            </a:r>
            <a:r>
              <a:rPr lang="ru-RU" sz="1600" b="1" dirty="0" smtClean="0">
                <a:solidFill>
                  <a:schemeClr val="tx1"/>
                </a:solidFill>
              </a:rPr>
              <a:t>богатством. </a:t>
            </a:r>
            <a:r>
              <a:rPr lang="ru-RU" sz="1600" b="1" dirty="0">
                <a:solidFill>
                  <a:schemeClr val="tx1"/>
                </a:solidFill>
              </a:rPr>
              <a:t>Притча </a:t>
            </a:r>
            <a:r>
              <a:rPr lang="ru-RU" sz="1600" b="1" dirty="0" smtClean="0">
                <a:solidFill>
                  <a:schemeClr val="tx1"/>
                </a:solidFill>
              </a:rPr>
              <a:t>направлена </a:t>
            </a:r>
            <a:r>
              <a:rPr lang="ru-RU" sz="1600" b="1" dirty="0">
                <a:solidFill>
                  <a:schemeClr val="tx1"/>
                </a:solidFill>
              </a:rPr>
              <a:t>не прямо против фарисеев, потому что их нельзя было уподобить беззаботному о своем спасении богачу, но против их взгляда на богатство, как на что-то совершенно безвредное для дела спасения, даже как на свидетельство о праведности имеющего его человека. Господь показывает, что оно вовсе не является доказательством праведности и что оно часто приносит величайший вред его обладателю и низводит его после смерти в адскую бездну. </a:t>
            </a:r>
          </a:p>
        </p:txBody>
      </p:sp>
      <p:sp>
        <p:nvSpPr>
          <p:cNvPr id="9" name="Скругленный прямоугольник 8"/>
          <p:cNvSpPr/>
          <p:nvPr/>
        </p:nvSpPr>
        <p:spPr>
          <a:xfrm>
            <a:off x="251520" y="2384884"/>
            <a:ext cx="8640960" cy="140415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«Что же? Лазарь, находясь в таком бедственном положении, хулил Бога, поносил роскошную жизнь богача? Осуждал бесчеловечие? Роптал на Промысл? Нет, ничего такого он не помышлял, но переносил все с великим любомудрием. Откуда это видно? Из того, что, когда умер, его приняли Ангелы. Ибо если бы он был </a:t>
            </a:r>
            <a:r>
              <a:rPr lang="ru-RU" sz="1600" b="1" i="1" dirty="0" err="1">
                <a:solidFill>
                  <a:schemeClr val="tx1"/>
                </a:solidFill>
              </a:rPr>
              <a:t>ропотник</a:t>
            </a:r>
            <a:r>
              <a:rPr lang="ru-RU" sz="1600" b="1" i="1" dirty="0">
                <a:solidFill>
                  <a:schemeClr val="tx1"/>
                </a:solidFill>
              </a:rPr>
              <a:t> и богохульник, он не удостоился бы такой чести - сопровождения и несения </a:t>
            </a:r>
            <a:r>
              <a:rPr lang="ru-RU" sz="1600" b="1" i="1" dirty="0" smtClean="0">
                <a:solidFill>
                  <a:schemeClr val="tx1"/>
                </a:solidFill>
              </a:rPr>
              <a:t>Ангелами».</a:t>
            </a:r>
            <a:endParaRPr lang="ru-RU" sz="1600" b="1" i="1" dirty="0">
              <a:solidFill>
                <a:schemeClr val="tx1"/>
              </a:solidFill>
            </a:endParaRPr>
          </a:p>
        </p:txBody>
      </p:sp>
      <p:sp>
        <p:nvSpPr>
          <p:cNvPr id="10" name="Скругленный прямоугольник 9"/>
          <p:cNvSpPr/>
          <p:nvPr/>
        </p:nvSpPr>
        <p:spPr>
          <a:xfrm>
            <a:off x="251520" y="2636912"/>
            <a:ext cx="8640960" cy="104141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«Еще при жизни богача душа его была поистине зарыта, она носила плоть как бы гроб. Поэтому и по смерти его он не Ангелами возводится, но низводится в ад. Ибо не помышлявший никогда ни о чем высоком и небесном достоин самого низшего </a:t>
            </a:r>
            <a:r>
              <a:rPr lang="ru-RU" sz="1600" b="1" i="1" dirty="0" smtClean="0">
                <a:solidFill>
                  <a:schemeClr val="tx1"/>
                </a:solidFill>
              </a:rPr>
              <a:t>места».</a:t>
            </a:r>
            <a:endParaRPr lang="ru-RU" sz="1600" b="1" i="1" dirty="0">
              <a:solidFill>
                <a:schemeClr val="tx1"/>
              </a:solidFill>
            </a:endParaRPr>
          </a:p>
        </p:txBody>
      </p:sp>
      <p:sp>
        <p:nvSpPr>
          <p:cNvPr id="11" name="Скругленный прямоугольник 10"/>
          <p:cNvSpPr/>
          <p:nvPr/>
        </p:nvSpPr>
        <p:spPr>
          <a:xfrm>
            <a:off x="251520" y="2780928"/>
            <a:ext cx="8640960" cy="165618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«Господь сего </a:t>
            </a:r>
            <a:r>
              <a:rPr lang="ru-RU" sz="1600" b="1" i="1" dirty="0">
                <a:solidFill>
                  <a:schemeClr val="tx1"/>
                </a:solidFill>
              </a:rPr>
              <a:t>богача осудил пред лицом Лазаря, чтобы видя, в каком состоянии находится теперь Лазарь, богатый чувствовал, чего он лишился чрез бесчеловечие. Почему же богатый увидел Лазаря не у другого кого из праведных, но на лоне Авраама? Поскольку Авраам был гостеприимен, а богатого нужно было обличить в нелюбви к гостеприимству, поэтому богатый и видит Лазаря с Авраамом. Сей и мимо проходящих приглашал в дом свой, а тот презирал и лежащего внутри </a:t>
            </a:r>
            <a:r>
              <a:rPr lang="ru-RU" sz="1600" b="1" i="1" dirty="0" smtClean="0">
                <a:solidFill>
                  <a:schemeClr val="tx1"/>
                </a:solidFill>
              </a:rPr>
              <a:t>дома».</a:t>
            </a:r>
            <a:endParaRPr lang="ru-RU" sz="1600" b="1" i="1" dirty="0">
              <a:solidFill>
                <a:schemeClr val="tx1"/>
              </a:solidFill>
            </a:endParaRPr>
          </a:p>
        </p:txBody>
      </p:sp>
      <p:sp>
        <p:nvSpPr>
          <p:cNvPr id="12" name="Скругленный прямоугольник 11"/>
          <p:cNvSpPr/>
          <p:nvPr/>
        </p:nvSpPr>
        <p:spPr>
          <a:xfrm>
            <a:off x="251520" y="3284984"/>
            <a:ext cx="8640960" cy="100811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«Почему богатый обращает просьбу свою не к Лазарю, а к Аврааму? Может быть, он стыдился, а может быть, думал, что Лазарь помнит его зло, и по своим делам заключал и о </a:t>
            </a:r>
            <a:r>
              <a:rPr lang="ru-RU" sz="1600" b="1" i="1" dirty="0" smtClean="0">
                <a:solidFill>
                  <a:schemeClr val="tx1"/>
                </a:solidFill>
              </a:rPr>
              <a:t>Лазаре».</a:t>
            </a:r>
            <a:endParaRPr lang="ru-RU" sz="1600" b="1" i="1" dirty="0">
              <a:solidFill>
                <a:schemeClr val="tx1"/>
              </a:solidFill>
            </a:endParaRPr>
          </a:p>
        </p:txBody>
      </p:sp>
    </p:spTree>
    <p:extLst>
      <p:ext uri="{BB962C8B-B14F-4D97-AF65-F5344CB8AC3E}">
        <p14:creationId xmlns:p14="http://schemas.microsoft.com/office/powerpoint/2010/main" val="1458976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par>
                                <p:cTn id="16" presetID="10" presetClass="exit" presetSubtype="0" fill="hold" nodeType="withEffect">
                                  <p:stCondLst>
                                    <p:cond delay="0"/>
                                  </p:stCondLst>
                                  <p:childTnLst>
                                    <p:animEffect transition="out" filter="fade">
                                      <p:cBhvr>
                                        <p:cTn id="17" dur="500"/>
                                        <p:tgtEl>
                                          <p:spTgt spid="1026"/>
                                        </p:tgtEl>
                                      </p:cBhvr>
                                    </p:animEffect>
                                    <p:set>
                                      <p:cBhvr>
                                        <p:cTn id="18" dur="1" fill="hold">
                                          <p:stCondLst>
                                            <p:cond delay="499"/>
                                          </p:stCondLst>
                                        </p:cTn>
                                        <p:tgtEl>
                                          <p:spTgt spid="102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down)">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2"/>
                                        </p:tgtEl>
                                      </p:cBhvr>
                                    </p:animEffect>
                                    <p:set>
                                      <p:cBhvr>
                                        <p:cTn id="38" dur="1" fill="hold">
                                          <p:stCondLst>
                                            <p:cond delay="499"/>
                                          </p:stCondLst>
                                        </p:cTn>
                                        <p:tgtEl>
                                          <p:spTgt spid="2"/>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wipe(down)">
                                      <p:cBhvr>
                                        <p:cTn id="43" dur="500"/>
                                        <p:tgtEl>
                                          <p:spTgt spid="3"/>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3"/>
                                        </p:tgtEl>
                                      </p:cBhvr>
                                    </p:animEffect>
                                    <p:set>
                                      <p:cBhvr>
                                        <p:cTn id="48" dur="1" fill="hold">
                                          <p:stCondLst>
                                            <p:cond delay="499"/>
                                          </p:stCondLst>
                                        </p:cTn>
                                        <p:tgtEl>
                                          <p:spTgt spid="3"/>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ipe(down)">
                                      <p:cBhvr>
                                        <p:cTn id="53" dur="500"/>
                                        <p:tgtEl>
                                          <p:spTgt spid="6"/>
                                        </p:tgtEl>
                                      </p:cBhvr>
                                    </p:animEffect>
                                  </p:childTnLst>
                                </p:cTn>
                              </p:par>
                            </p:childTnLst>
                          </p:cTn>
                        </p:par>
                        <p:par>
                          <p:cTn id="54" fill="hold">
                            <p:stCondLst>
                              <p:cond delay="500"/>
                            </p:stCondLst>
                            <p:childTnLst>
                              <p:par>
                                <p:cTn id="55" presetID="22" presetClass="entr" presetSubtype="4" fill="hold" grpId="0" nodeType="afterEffect">
                                  <p:stCondLst>
                                    <p:cond delay="50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grpId="1" nodeType="clickEffect">
                                  <p:stCondLst>
                                    <p:cond delay="0"/>
                                  </p:stCondLst>
                                  <p:childTnLst>
                                    <p:animEffect transition="out" filter="fade">
                                      <p:cBhvr>
                                        <p:cTn id="61" dur="500"/>
                                        <p:tgtEl>
                                          <p:spTgt spid="6"/>
                                        </p:tgtEl>
                                      </p:cBhvr>
                                    </p:animEffect>
                                    <p:set>
                                      <p:cBhvr>
                                        <p:cTn id="62" dur="1" fill="hold">
                                          <p:stCondLst>
                                            <p:cond delay="499"/>
                                          </p:stCondLst>
                                        </p:cTn>
                                        <p:tgtEl>
                                          <p:spTgt spid="6"/>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7"/>
                                        </p:tgtEl>
                                      </p:cBhvr>
                                    </p:animEffect>
                                    <p:set>
                                      <p:cBhvr>
                                        <p:cTn id="65" dur="1" fill="hold">
                                          <p:stCondLst>
                                            <p:cond delay="499"/>
                                          </p:stCondLst>
                                        </p:cTn>
                                        <p:tgtEl>
                                          <p:spTgt spid="7"/>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wipe(down)">
                                      <p:cBhvr>
                                        <p:cTn id="70" dur="500"/>
                                        <p:tgtEl>
                                          <p:spTgt spid="9"/>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500"/>
                                        <p:tgtEl>
                                          <p:spTgt spid="9"/>
                                        </p:tgtEl>
                                      </p:cBhvr>
                                    </p:animEffect>
                                    <p:set>
                                      <p:cBhvr>
                                        <p:cTn id="75" dur="1" fill="hold">
                                          <p:stCondLst>
                                            <p:cond delay="499"/>
                                          </p:stCondLst>
                                        </p:cTn>
                                        <p:tgtEl>
                                          <p:spTgt spid="9"/>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10"/>
                                        </p:tgtEl>
                                        <p:attrNameLst>
                                          <p:attrName>style.visibility</p:attrName>
                                        </p:attrNameLst>
                                      </p:cBhvr>
                                      <p:to>
                                        <p:strVal val="visible"/>
                                      </p:to>
                                    </p:set>
                                    <p:animEffect transition="in" filter="wipe(down)">
                                      <p:cBhvr>
                                        <p:cTn id="80" dur="500"/>
                                        <p:tgtEl>
                                          <p:spTgt spid="10"/>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500"/>
                                        <p:tgtEl>
                                          <p:spTgt spid="10"/>
                                        </p:tgtEl>
                                      </p:cBhvr>
                                    </p:animEffect>
                                    <p:set>
                                      <p:cBhvr>
                                        <p:cTn id="85" dur="1" fill="hold">
                                          <p:stCondLst>
                                            <p:cond delay="499"/>
                                          </p:stCondLst>
                                        </p:cTn>
                                        <p:tgtEl>
                                          <p:spTgt spid="10"/>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11"/>
                                        </p:tgtEl>
                                        <p:attrNameLst>
                                          <p:attrName>style.visibility</p:attrName>
                                        </p:attrNameLst>
                                      </p:cBhvr>
                                      <p:to>
                                        <p:strVal val="visible"/>
                                      </p:to>
                                    </p:set>
                                    <p:animEffect transition="in" filter="wipe(down)">
                                      <p:cBhvr>
                                        <p:cTn id="90" dur="500"/>
                                        <p:tgtEl>
                                          <p:spTgt spid="11"/>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1" nodeType="clickEffect">
                                  <p:stCondLst>
                                    <p:cond delay="0"/>
                                  </p:stCondLst>
                                  <p:childTnLst>
                                    <p:animEffect transition="out" filter="fade">
                                      <p:cBhvr>
                                        <p:cTn id="94" dur="500"/>
                                        <p:tgtEl>
                                          <p:spTgt spid="11"/>
                                        </p:tgtEl>
                                      </p:cBhvr>
                                    </p:animEffect>
                                    <p:set>
                                      <p:cBhvr>
                                        <p:cTn id="95" dur="1" fill="hold">
                                          <p:stCondLst>
                                            <p:cond delay="499"/>
                                          </p:stCondLst>
                                        </p:cTn>
                                        <p:tgtEl>
                                          <p:spTgt spid="11"/>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grpId="0" nodeType="clickEffect">
                                  <p:stCondLst>
                                    <p:cond delay="0"/>
                                  </p:stCondLst>
                                  <p:childTnLst>
                                    <p:set>
                                      <p:cBhvr>
                                        <p:cTn id="99" dur="1" fill="hold">
                                          <p:stCondLst>
                                            <p:cond delay="0"/>
                                          </p:stCondLst>
                                        </p:cTn>
                                        <p:tgtEl>
                                          <p:spTgt spid="12"/>
                                        </p:tgtEl>
                                        <p:attrNameLst>
                                          <p:attrName>style.visibility</p:attrName>
                                        </p:attrNameLst>
                                      </p:cBhvr>
                                      <p:to>
                                        <p:strVal val="visible"/>
                                      </p:to>
                                    </p:set>
                                    <p:animEffect transition="in" filter="wipe(down)">
                                      <p:cBhvr>
                                        <p:cTn id="100" dur="500"/>
                                        <p:tgtEl>
                                          <p:spTgt spid="12"/>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xit" presetSubtype="0" fill="hold" grpId="1" nodeType="clickEffect">
                                  <p:stCondLst>
                                    <p:cond delay="0"/>
                                  </p:stCondLst>
                                  <p:childTnLst>
                                    <p:animEffect transition="out" filter="fade">
                                      <p:cBhvr>
                                        <p:cTn id="104" dur="500"/>
                                        <p:tgtEl>
                                          <p:spTgt spid="12"/>
                                        </p:tgtEl>
                                      </p:cBhvr>
                                    </p:animEffect>
                                    <p:set>
                                      <p:cBhvr>
                                        <p:cTn id="105" dur="1" fill="hold">
                                          <p:stCondLst>
                                            <p:cond delay="499"/>
                                          </p:stCondLst>
                                        </p:cTn>
                                        <p:tgtEl>
                                          <p:spTgt spid="12"/>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grpId="0" nodeType="clickEffect">
                                  <p:stCondLst>
                                    <p:cond delay="0"/>
                                  </p:stCondLst>
                                  <p:childTnLst>
                                    <p:set>
                                      <p:cBhvr>
                                        <p:cTn id="109" dur="1" fill="hold">
                                          <p:stCondLst>
                                            <p:cond delay="0"/>
                                          </p:stCondLst>
                                        </p:cTn>
                                        <p:tgtEl>
                                          <p:spTgt spid="13"/>
                                        </p:tgtEl>
                                        <p:attrNameLst>
                                          <p:attrName>style.visibility</p:attrName>
                                        </p:attrNameLst>
                                      </p:cBhvr>
                                      <p:to>
                                        <p:strVal val="visible"/>
                                      </p:to>
                                    </p:set>
                                    <p:animEffect transition="in" filter="wipe(down)">
                                      <p:cBhvr>
                                        <p:cTn id="110" dur="500"/>
                                        <p:tgtEl>
                                          <p:spTgt spid="13"/>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xit" presetSubtype="0" fill="hold" grpId="1" nodeType="clickEffect">
                                  <p:stCondLst>
                                    <p:cond delay="0"/>
                                  </p:stCondLst>
                                  <p:childTnLst>
                                    <p:animEffect transition="out" filter="fade">
                                      <p:cBhvr>
                                        <p:cTn id="114" dur="500"/>
                                        <p:tgtEl>
                                          <p:spTgt spid="13"/>
                                        </p:tgtEl>
                                      </p:cBhvr>
                                    </p:animEffect>
                                    <p:set>
                                      <p:cBhvr>
                                        <p:cTn id="115" dur="1" fill="hold">
                                          <p:stCondLst>
                                            <p:cond delay="499"/>
                                          </p:stCondLst>
                                        </p:cTn>
                                        <p:tgtEl>
                                          <p:spTgt spid="13"/>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14"/>
                                        </p:tgtEl>
                                        <p:attrNameLst>
                                          <p:attrName>style.visibility</p:attrName>
                                        </p:attrNameLst>
                                      </p:cBhvr>
                                      <p:to>
                                        <p:strVal val="visible"/>
                                      </p:to>
                                    </p:set>
                                    <p:animEffect transition="in" filter="wipe(down)">
                                      <p:cBhvr>
                                        <p:cTn id="120" dur="500"/>
                                        <p:tgtEl>
                                          <p:spTgt spid="14"/>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xit" presetSubtype="0" fill="hold" grpId="1" nodeType="clickEffect">
                                  <p:stCondLst>
                                    <p:cond delay="0"/>
                                  </p:stCondLst>
                                  <p:childTnLst>
                                    <p:animEffect transition="out" filter="fade">
                                      <p:cBhvr>
                                        <p:cTn id="124" dur="500"/>
                                        <p:tgtEl>
                                          <p:spTgt spid="14"/>
                                        </p:tgtEl>
                                      </p:cBhvr>
                                    </p:animEffect>
                                    <p:set>
                                      <p:cBhvr>
                                        <p:cTn id="125" dur="1" fill="hold">
                                          <p:stCondLst>
                                            <p:cond delay="499"/>
                                          </p:stCondLst>
                                        </p:cTn>
                                        <p:tgtEl>
                                          <p:spTgt spid="14"/>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grpId="0" nodeType="clickEffect">
                                  <p:stCondLst>
                                    <p:cond delay="0"/>
                                  </p:stCondLst>
                                  <p:childTnLst>
                                    <p:set>
                                      <p:cBhvr>
                                        <p:cTn id="129" dur="1" fill="hold">
                                          <p:stCondLst>
                                            <p:cond delay="0"/>
                                          </p:stCondLst>
                                        </p:cTn>
                                        <p:tgtEl>
                                          <p:spTgt spid="15"/>
                                        </p:tgtEl>
                                        <p:attrNameLst>
                                          <p:attrName>style.visibility</p:attrName>
                                        </p:attrNameLst>
                                      </p:cBhvr>
                                      <p:to>
                                        <p:strVal val="visible"/>
                                      </p:to>
                                    </p:set>
                                    <p:animEffect transition="in" filter="wipe(down)">
                                      <p:cBhvr>
                                        <p:cTn id="130" dur="500"/>
                                        <p:tgtEl>
                                          <p:spTgt spid="15"/>
                                        </p:tgtEl>
                                      </p:cBhvr>
                                    </p:animEffect>
                                  </p:childTnLst>
                                </p:cTn>
                              </p:par>
                            </p:childTnLst>
                          </p:cTn>
                        </p:par>
                      </p:childTnLst>
                    </p:cTn>
                  </p:par>
                  <p:par>
                    <p:cTn id="131" fill="hold">
                      <p:stCondLst>
                        <p:cond delay="indefinite"/>
                      </p:stCondLst>
                      <p:childTnLst>
                        <p:par>
                          <p:cTn id="132" fill="hold">
                            <p:stCondLst>
                              <p:cond delay="0"/>
                            </p:stCondLst>
                            <p:childTnLst>
                              <p:par>
                                <p:cTn id="133" presetID="10" presetClass="exit" presetSubtype="0" fill="hold" grpId="1" nodeType="clickEffect">
                                  <p:stCondLst>
                                    <p:cond delay="0"/>
                                  </p:stCondLst>
                                  <p:childTnLst>
                                    <p:animEffect transition="out" filter="fade">
                                      <p:cBhvr>
                                        <p:cTn id="134" dur="500"/>
                                        <p:tgtEl>
                                          <p:spTgt spid="15"/>
                                        </p:tgtEl>
                                      </p:cBhvr>
                                    </p:animEffect>
                                    <p:set>
                                      <p:cBhvr>
                                        <p:cTn id="135" dur="1" fill="hold">
                                          <p:stCondLst>
                                            <p:cond delay="499"/>
                                          </p:stCondLst>
                                        </p:cTn>
                                        <p:tgtEl>
                                          <p:spTgt spid="15"/>
                                        </p:tgtEl>
                                        <p:attrNameLst>
                                          <p:attrName>style.visibility</p:attrName>
                                        </p:attrNameLst>
                                      </p:cBhvr>
                                      <p:to>
                                        <p:strVal val="hidden"/>
                                      </p:to>
                                    </p:set>
                                  </p:childTnLst>
                                </p:cTn>
                              </p:par>
                            </p:childTnLst>
                          </p:cTn>
                        </p:par>
                      </p:childTnLst>
                    </p:cTn>
                  </p:par>
                  <p:par>
                    <p:cTn id="136" fill="hold">
                      <p:stCondLst>
                        <p:cond delay="indefinite"/>
                      </p:stCondLst>
                      <p:childTnLst>
                        <p:par>
                          <p:cTn id="137" fill="hold">
                            <p:stCondLst>
                              <p:cond delay="0"/>
                            </p:stCondLst>
                            <p:childTnLst>
                              <p:par>
                                <p:cTn id="138" presetID="22" presetClass="entr" presetSubtype="4" fill="hold" grpId="0" nodeType="clickEffect">
                                  <p:stCondLst>
                                    <p:cond delay="0"/>
                                  </p:stCondLst>
                                  <p:childTnLst>
                                    <p:set>
                                      <p:cBhvr>
                                        <p:cTn id="139" dur="1" fill="hold">
                                          <p:stCondLst>
                                            <p:cond delay="0"/>
                                          </p:stCondLst>
                                        </p:cTn>
                                        <p:tgtEl>
                                          <p:spTgt spid="17"/>
                                        </p:tgtEl>
                                        <p:attrNameLst>
                                          <p:attrName>style.visibility</p:attrName>
                                        </p:attrNameLst>
                                      </p:cBhvr>
                                      <p:to>
                                        <p:strVal val="visible"/>
                                      </p:to>
                                    </p:set>
                                    <p:animEffect transition="in" filter="wipe(down)">
                                      <p:cBhvr>
                                        <p:cTn id="140" dur="500"/>
                                        <p:tgtEl>
                                          <p:spTgt spid="17"/>
                                        </p:tgtEl>
                                      </p:cBhvr>
                                    </p:animEffect>
                                  </p:childTnLst>
                                </p:cTn>
                              </p:par>
                            </p:childTnLst>
                          </p:cTn>
                        </p:par>
                      </p:childTnLst>
                    </p:cTn>
                  </p:par>
                  <p:par>
                    <p:cTn id="141" fill="hold">
                      <p:stCondLst>
                        <p:cond delay="indefinite"/>
                      </p:stCondLst>
                      <p:childTnLst>
                        <p:par>
                          <p:cTn id="142" fill="hold">
                            <p:stCondLst>
                              <p:cond delay="0"/>
                            </p:stCondLst>
                            <p:childTnLst>
                              <p:par>
                                <p:cTn id="143" presetID="10" presetClass="exit" presetSubtype="0" fill="hold" grpId="1" nodeType="clickEffect">
                                  <p:stCondLst>
                                    <p:cond delay="0"/>
                                  </p:stCondLst>
                                  <p:childTnLst>
                                    <p:animEffect transition="out" filter="fade">
                                      <p:cBhvr>
                                        <p:cTn id="144" dur="500"/>
                                        <p:tgtEl>
                                          <p:spTgt spid="17"/>
                                        </p:tgtEl>
                                      </p:cBhvr>
                                    </p:animEffect>
                                    <p:set>
                                      <p:cBhvr>
                                        <p:cTn id="145" dur="1" fill="hold">
                                          <p:stCondLst>
                                            <p:cond delay="499"/>
                                          </p:stCondLst>
                                        </p:cTn>
                                        <p:tgtEl>
                                          <p:spTgt spid="17"/>
                                        </p:tgtEl>
                                        <p:attrNameLst>
                                          <p:attrName>style.visibility</p:attrName>
                                        </p:attrNameLst>
                                      </p:cBhvr>
                                      <p:to>
                                        <p:strVal val="hidden"/>
                                      </p:to>
                                    </p:set>
                                  </p:childTnLst>
                                </p:cTn>
                              </p:par>
                            </p:childTnLst>
                          </p:cTn>
                        </p:par>
                      </p:childTnLst>
                    </p:cTn>
                  </p:par>
                  <p:par>
                    <p:cTn id="146" fill="hold">
                      <p:stCondLst>
                        <p:cond delay="indefinite"/>
                      </p:stCondLst>
                      <p:childTnLst>
                        <p:par>
                          <p:cTn id="147" fill="hold">
                            <p:stCondLst>
                              <p:cond delay="0"/>
                            </p:stCondLst>
                            <p:childTnLst>
                              <p:par>
                                <p:cTn id="148" presetID="22" presetClass="entr" presetSubtype="4" fill="hold" grpId="0" nodeType="clickEffect">
                                  <p:stCondLst>
                                    <p:cond delay="0"/>
                                  </p:stCondLst>
                                  <p:childTnLst>
                                    <p:set>
                                      <p:cBhvr>
                                        <p:cTn id="149" dur="1" fill="hold">
                                          <p:stCondLst>
                                            <p:cond delay="0"/>
                                          </p:stCondLst>
                                        </p:cTn>
                                        <p:tgtEl>
                                          <p:spTgt spid="16"/>
                                        </p:tgtEl>
                                        <p:attrNameLst>
                                          <p:attrName>style.visibility</p:attrName>
                                        </p:attrNameLst>
                                      </p:cBhvr>
                                      <p:to>
                                        <p:strVal val="visible"/>
                                      </p:to>
                                    </p:set>
                                    <p:animEffect transition="in" filter="wipe(down)">
                                      <p:cBhvr>
                                        <p:cTn id="150" dur="500"/>
                                        <p:tgtEl>
                                          <p:spTgt spid="16"/>
                                        </p:tgtEl>
                                      </p:cBhvr>
                                    </p:animEffect>
                                  </p:childTnLst>
                                </p:cTn>
                              </p:par>
                            </p:childTnLst>
                          </p:cTn>
                        </p:par>
                      </p:childTnLst>
                    </p:cTn>
                  </p:par>
                  <p:par>
                    <p:cTn id="151" fill="hold">
                      <p:stCondLst>
                        <p:cond delay="indefinite"/>
                      </p:stCondLst>
                      <p:childTnLst>
                        <p:par>
                          <p:cTn id="152" fill="hold">
                            <p:stCondLst>
                              <p:cond delay="0"/>
                            </p:stCondLst>
                            <p:childTnLst>
                              <p:par>
                                <p:cTn id="153" presetID="10" presetClass="exit" presetSubtype="0" fill="hold" grpId="1" nodeType="clickEffect">
                                  <p:stCondLst>
                                    <p:cond delay="0"/>
                                  </p:stCondLst>
                                  <p:childTnLst>
                                    <p:animEffect transition="out" filter="fade">
                                      <p:cBhvr>
                                        <p:cTn id="154" dur="500"/>
                                        <p:tgtEl>
                                          <p:spTgt spid="16"/>
                                        </p:tgtEl>
                                      </p:cBhvr>
                                    </p:animEffect>
                                    <p:set>
                                      <p:cBhvr>
                                        <p:cTn id="155" dur="1" fill="hold">
                                          <p:stCondLst>
                                            <p:cond delay="499"/>
                                          </p:stCondLst>
                                        </p:cTn>
                                        <p:tgtEl>
                                          <p:spTgt spid="16"/>
                                        </p:tgtEl>
                                        <p:attrNameLst>
                                          <p:attrName>style.visibility</p:attrName>
                                        </p:attrNameLst>
                                      </p:cBhvr>
                                      <p:to>
                                        <p:strVal val="hidden"/>
                                      </p:to>
                                    </p:set>
                                  </p:childTnLst>
                                </p:cTn>
                              </p:par>
                            </p:childTnLst>
                          </p:cTn>
                        </p:par>
                      </p:childTnLst>
                    </p:cTn>
                  </p:par>
                  <p:par>
                    <p:cTn id="156" fill="hold">
                      <p:stCondLst>
                        <p:cond delay="indefinite"/>
                      </p:stCondLst>
                      <p:childTnLst>
                        <p:par>
                          <p:cTn id="157" fill="hold">
                            <p:stCondLst>
                              <p:cond delay="0"/>
                            </p:stCondLst>
                            <p:childTnLst>
                              <p:par>
                                <p:cTn id="158" presetID="22" presetClass="entr" presetSubtype="4" fill="hold" grpId="0" nodeType="clickEffect">
                                  <p:stCondLst>
                                    <p:cond delay="0"/>
                                  </p:stCondLst>
                                  <p:childTnLst>
                                    <p:set>
                                      <p:cBhvr>
                                        <p:cTn id="159" dur="1" fill="hold">
                                          <p:stCondLst>
                                            <p:cond delay="0"/>
                                          </p:stCondLst>
                                        </p:cTn>
                                        <p:tgtEl>
                                          <p:spTgt spid="18"/>
                                        </p:tgtEl>
                                        <p:attrNameLst>
                                          <p:attrName>style.visibility</p:attrName>
                                        </p:attrNameLst>
                                      </p:cBhvr>
                                      <p:to>
                                        <p:strVal val="visible"/>
                                      </p:to>
                                    </p:set>
                                    <p:animEffect transition="in" filter="wipe(down)">
                                      <p:cBhvr>
                                        <p:cTn id="160" dur="500"/>
                                        <p:tgtEl>
                                          <p:spTgt spid="18"/>
                                        </p:tgtEl>
                                      </p:cBhvr>
                                    </p:animEffect>
                                  </p:childTnLst>
                                </p:cTn>
                              </p:par>
                            </p:childTnLst>
                          </p:cTn>
                        </p:par>
                      </p:childTnLst>
                    </p:cTn>
                  </p:par>
                  <p:par>
                    <p:cTn id="161" fill="hold">
                      <p:stCondLst>
                        <p:cond delay="indefinite"/>
                      </p:stCondLst>
                      <p:childTnLst>
                        <p:par>
                          <p:cTn id="162" fill="hold">
                            <p:stCondLst>
                              <p:cond delay="0"/>
                            </p:stCondLst>
                            <p:childTnLst>
                              <p:par>
                                <p:cTn id="163" presetID="10" presetClass="exit" presetSubtype="0" fill="hold" grpId="1" nodeType="clickEffect">
                                  <p:stCondLst>
                                    <p:cond delay="0"/>
                                  </p:stCondLst>
                                  <p:childTnLst>
                                    <p:animEffect transition="out" filter="fade">
                                      <p:cBhvr>
                                        <p:cTn id="164" dur="500"/>
                                        <p:tgtEl>
                                          <p:spTgt spid="18"/>
                                        </p:tgtEl>
                                      </p:cBhvr>
                                    </p:animEffect>
                                    <p:set>
                                      <p:cBhvr>
                                        <p:cTn id="165"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6" grpId="0" animBg="1"/>
      <p:bldP spid="16" grpId="1" animBg="1"/>
      <p:bldP spid="17" grpId="0" animBg="1"/>
      <p:bldP spid="17" grpId="1" animBg="1"/>
      <p:bldP spid="18" grpId="0" animBg="1"/>
      <p:bldP spid="18" grpId="1" animBg="1"/>
      <p:bldP spid="15" grpId="0" animBg="1"/>
      <p:bldP spid="15" grpId="1" animBg="1"/>
      <p:bldP spid="4" grpId="0"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4098" name="Picture 2" descr="C:\Users\1\Desktop\картинки к 2 лекции\35982.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975557"/>
            <a:ext cx="7584922" cy="569380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8" name="Скругленный прямоугольник 7"/>
          <p:cNvSpPr/>
          <p:nvPr/>
        </p:nvSpPr>
        <p:spPr>
          <a:xfrm>
            <a:off x="355376" y="4647043"/>
            <a:ext cx="8496944" cy="201622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«Чудо </a:t>
            </a:r>
            <a:r>
              <a:rPr lang="ru-RU" sz="1600" b="1" i="1" dirty="0">
                <a:solidFill>
                  <a:schemeClr val="tx1"/>
                </a:solidFill>
              </a:rPr>
              <a:t>сие намекает и на общее спасение, бывшее для всего рода человеческого. Десять прокаженных обозначают всю природу человеческую, прокаженную злобой, носящую на себе безобразие греха, живущую за нечистоту свою вне города небесного и отстоящую далеко от Бога. И хотя </a:t>
            </a:r>
            <a:r>
              <a:rPr lang="ru-RU" sz="1600" b="1" i="1" dirty="0" smtClean="0">
                <a:solidFill>
                  <a:schemeClr val="tx1"/>
                </a:solidFill>
              </a:rPr>
              <a:t>Он (Господь) </a:t>
            </a:r>
            <a:r>
              <a:rPr lang="ru-RU" sz="1600" b="1" i="1" dirty="0">
                <a:solidFill>
                  <a:schemeClr val="tx1"/>
                </a:solidFill>
              </a:rPr>
              <a:t>уврачевал всю прокаженную природу, воплотившись и вкусив смерть за всякого человека, однако иудеи, несмотря на то, что со стороны Господа очищены от всех нечистот прокаженного греха, оказались неблагодарными и не обратились от суетного своего </a:t>
            </a:r>
            <a:r>
              <a:rPr lang="ru-RU" sz="1600" b="1" i="1" dirty="0" smtClean="0">
                <a:solidFill>
                  <a:schemeClr val="tx1"/>
                </a:solidFill>
              </a:rPr>
              <a:t>пути... </a:t>
            </a:r>
            <a:r>
              <a:rPr lang="ru-RU" sz="1600" b="1" i="1" dirty="0">
                <a:solidFill>
                  <a:schemeClr val="tx1"/>
                </a:solidFill>
              </a:rPr>
              <a:t>А язычники, народ чуждый, признали очистившего их и прославили Его </a:t>
            </a:r>
            <a:r>
              <a:rPr lang="ru-RU" sz="1600" b="1" i="1" dirty="0" smtClean="0">
                <a:solidFill>
                  <a:schemeClr val="tx1"/>
                </a:solidFill>
              </a:rPr>
              <a:t>верой».</a:t>
            </a:r>
            <a:endParaRPr lang="ru-RU" sz="1600" b="1" i="1" dirty="0">
              <a:solidFill>
                <a:schemeClr val="tx1"/>
              </a:solidFill>
            </a:endParaRPr>
          </a:p>
        </p:txBody>
      </p:sp>
      <p:sp>
        <p:nvSpPr>
          <p:cNvPr id="2" name="Скругленный прямоугольник 1"/>
          <p:cNvSpPr/>
          <p:nvPr/>
        </p:nvSpPr>
        <p:spPr>
          <a:xfrm>
            <a:off x="355376" y="4647043"/>
            <a:ext cx="8496944" cy="20223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Николай Сербский: </a:t>
            </a:r>
            <a:r>
              <a:rPr lang="ru-RU" sz="1600" b="1" i="1" dirty="0" smtClean="0">
                <a:solidFill>
                  <a:schemeClr val="tx1"/>
                </a:solidFill>
              </a:rPr>
              <a:t>«Почему </a:t>
            </a:r>
            <a:r>
              <a:rPr lang="ru-RU" sz="1600" b="1" i="1" dirty="0">
                <a:solidFill>
                  <a:schemeClr val="tx1"/>
                </a:solidFill>
              </a:rPr>
              <a:t>Господь посылает их к священникам? Потому что на священниках лежала обязанность провозглашать прокаженных нечистыми и изгонять их из общества, а исцеленных признавать чистыми и здоровыми и возвращать их в человеческое общество (Лев.13:34,44). Господь не хочет нарушать закон, тем более что закон не мешал, а, напротив, помогал в данном случае Его делу, поскольку сами священники получили бы возможность убедиться, что десять прокаженных исцелились, и сами это подтвердили бы и </a:t>
            </a:r>
            <a:r>
              <a:rPr lang="ru-RU" sz="1600" b="1" i="1" dirty="0" smtClean="0">
                <a:solidFill>
                  <a:schemeClr val="tx1"/>
                </a:solidFill>
              </a:rPr>
              <a:t>засвидетельствовали».</a:t>
            </a:r>
            <a:endParaRPr lang="ru-RU" sz="1600" b="1" i="1" dirty="0">
              <a:solidFill>
                <a:schemeClr val="tx1"/>
              </a:solidFill>
            </a:endParaRPr>
          </a:p>
        </p:txBody>
      </p:sp>
      <p:sp>
        <p:nvSpPr>
          <p:cNvPr id="3" name="Объект 2"/>
          <p:cNvSpPr>
            <a:spLocks noGrp="1"/>
          </p:cNvSpPr>
          <p:nvPr>
            <p:ph idx="1"/>
          </p:nvPr>
        </p:nvSpPr>
        <p:spPr/>
        <p:txBody>
          <a:bodyPr/>
          <a:lstStyle/>
          <a:p>
            <a:endParaRPr lang="ru-RU"/>
          </a:p>
        </p:txBody>
      </p:sp>
      <p:sp>
        <p:nvSpPr>
          <p:cNvPr id="10" name="Скругленный прямоугольник 9"/>
          <p:cNvSpPr/>
          <p:nvPr/>
        </p:nvSpPr>
        <p:spPr>
          <a:xfrm>
            <a:off x="5292080" y="1196752"/>
            <a:ext cx="3744416" cy="532859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a:solidFill>
                  <a:schemeClr val="tx1"/>
                </a:solidFill>
              </a:rPr>
              <a:t>Из всех болезней на Востоке, о которых упоминается в Библии, проказа – самая страшная и отвратительная. Проявляется она на теле пятнами, подобным пятнам лишайным, сначала на лице, возле носа и глаз, а затем постепенно распространяется по всему телу, и все тело покрывается струпьями. Лицо при этом распухает, нос высыхает и заостряется, обоняние пропадает вовсе, кожа делается буроватого цвета и растрескивается, голос сипнет, волосы выпадают, глаза начинают слезиться, образуются злокачественные язвы, издающие </a:t>
            </a:r>
            <a:r>
              <a:rPr lang="ru-RU" sz="1600" b="1" dirty="0" smtClean="0">
                <a:solidFill>
                  <a:schemeClr val="tx1"/>
                </a:solidFill>
              </a:rPr>
              <a:t>смрад, </a:t>
            </a:r>
            <a:r>
              <a:rPr lang="ru-RU" sz="1600" b="1" dirty="0">
                <a:solidFill>
                  <a:schemeClr val="tx1"/>
                </a:solidFill>
              </a:rPr>
              <a:t>суставы рук и ног немеют, все тело дряхлеет, затем отпадают ногти, пальцы и отдельные суставы, пока не наступит, наконец, смерть, прекращающая муки страдальца. </a:t>
            </a:r>
          </a:p>
        </p:txBody>
      </p:sp>
      <p:sp>
        <p:nvSpPr>
          <p:cNvPr id="4" name="Скругленный прямоугольник 3"/>
          <p:cNvSpPr/>
          <p:nvPr/>
        </p:nvSpPr>
        <p:spPr>
          <a:xfrm>
            <a:off x="971600" y="260648"/>
            <a:ext cx="7200800" cy="50405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Исцеление </a:t>
            </a:r>
            <a:r>
              <a:rPr lang="ru-RU" sz="2400" b="1" dirty="0">
                <a:solidFill>
                  <a:schemeClr val="tx1"/>
                </a:solidFill>
              </a:rPr>
              <a:t>десяти </a:t>
            </a:r>
            <a:r>
              <a:rPr lang="ru-RU" sz="2400" b="1" dirty="0" smtClean="0">
                <a:solidFill>
                  <a:schemeClr val="tx1"/>
                </a:solidFill>
              </a:rPr>
              <a:t>прокаженных (</a:t>
            </a:r>
            <a:r>
              <a:rPr lang="ru-RU" sz="2400" b="1" dirty="0" err="1">
                <a:solidFill>
                  <a:schemeClr val="tx1"/>
                </a:solidFill>
              </a:rPr>
              <a:t>Лк</a:t>
            </a:r>
            <a:r>
              <a:rPr lang="ru-RU" sz="2400" b="1" dirty="0">
                <a:solidFill>
                  <a:schemeClr val="tx1"/>
                </a:solidFill>
              </a:rPr>
              <a:t>. 17, 11-19</a:t>
            </a:r>
            <a:r>
              <a:rPr lang="ru-RU" sz="2400" b="1" dirty="0" smtClean="0">
                <a:solidFill>
                  <a:schemeClr val="tx1"/>
                </a:solidFill>
              </a:rPr>
              <a:t>)</a:t>
            </a:r>
            <a:endParaRPr lang="ru-RU" sz="2400" b="1" dirty="0">
              <a:solidFill>
                <a:schemeClr val="tx1"/>
              </a:solidFill>
            </a:endParaRPr>
          </a:p>
        </p:txBody>
      </p:sp>
      <p:sp>
        <p:nvSpPr>
          <p:cNvPr id="6" name="Прямоугольник 5"/>
          <p:cNvSpPr/>
          <p:nvPr/>
        </p:nvSpPr>
        <p:spPr>
          <a:xfrm>
            <a:off x="539552" y="975557"/>
            <a:ext cx="8136904" cy="338954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216000" rtlCol="0" anchor="ctr"/>
          <a:lstStyle/>
          <a:p>
            <a:r>
              <a:rPr lang="ru-RU" b="1" dirty="0">
                <a:solidFill>
                  <a:schemeClr val="tx1"/>
                </a:solidFill>
              </a:rPr>
              <a:t>11. Идя в Иерусалим, Он проходил между </a:t>
            </a:r>
            <a:r>
              <a:rPr lang="ru-RU" b="1" dirty="0" err="1">
                <a:solidFill>
                  <a:schemeClr val="tx1"/>
                </a:solidFill>
              </a:rPr>
              <a:t>Самариею</a:t>
            </a:r>
            <a:r>
              <a:rPr lang="ru-RU" b="1" dirty="0">
                <a:solidFill>
                  <a:schemeClr val="tx1"/>
                </a:solidFill>
              </a:rPr>
              <a:t> и </a:t>
            </a:r>
            <a:r>
              <a:rPr lang="ru-RU" b="1" dirty="0" err="1">
                <a:solidFill>
                  <a:schemeClr val="tx1"/>
                </a:solidFill>
              </a:rPr>
              <a:t>Галилеею</a:t>
            </a:r>
            <a:r>
              <a:rPr lang="ru-RU" b="1" dirty="0">
                <a:solidFill>
                  <a:schemeClr val="tx1"/>
                </a:solidFill>
              </a:rPr>
              <a:t>.</a:t>
            </a:r>
          </a:p>
          <a:p>
            <a:r>
              <a:rPr lang="ru-RU" b="1" dirty="0">
                <a:solidFill>
                  <a:schemeClr val="tx1"/>
                </a:solidFill>
              </a:rPr>
              <a:t>12. И когда входил Он в одно селение, встретили Его десять человек прокаженных, которые остановились вдали</a:t>
            </a:r>
          </a:p>
          <a:p>
            <a:r>
              <a:rPr lang="ru-RU" b="1" dirty="0">
                <a:solidFill>
                  <a:schemeClr val="tx1"/>
                </a:solidFill>
              </a:rPr>
              <a:t>13. и громким голосом говорили: Иисус Наставник! помилуй нас.</a:t>
            </a:r>
          </a:p>
          <a:p>
            <a:r>
              <a:rPr lang="ru-RU" b="1" dirty="0">
                <a:solidFill>
                  <a:schemeClr val="tx1"/>
                </a:solidFill>
              </a:rPr>
              <a:t>14. Увидев их, Он сказал им: пойдите, покажитесь священникам. И когда они шли, очистились.</a:t>
            </a:r>
          </a:p>
          <a:p>
            <a:r>
              <a:rPr lang="ru-RU" b="1" dirty="0">
                <a:solidFill>
                  <a:schemeClr val="tx1"/>
                </a:solidFill>
              </a:rPr>
              <a:t>15. Один же из них, видя, что исцелен, возвратился, громким голосом прославляя Бога,</a:t>
            </a:r>
          </a:p>
          <a:p>
            <a:r>
              <a:rPr lang="ru-RU" b="1" dirty="0">
                <a:solidFill>
                  <a:schemeClr val="tx1"/>
                </a:solidFill>
              </a:rPr>
              <a:t>16. и пал ниц к ногам Его, благодаря Его; и это был Самарянин.</a:t>
            </a:r>
          </a:p>
          <a:p>
            <a:r>
              <a:rPr lang="ru-RU" b="1" dirty="0">
                <a:solidFill>
                  <a:schemeClr val="tx1"/>
                </a:solidFill>
              </a:rPr>
              <a:t>17. Тогда Иисус сказал: не десять ли очистились? где же девять?</a:t>
            </a:r>
          </a:p>
          <a:p>
            <a:r>
              <a:rPr lang="ru-RU" b="1" dirty="0">
                <a:solidFill>
                  <a:schemeClr val="tx1"/>
                </a:solidFill>
              </a:rPr>
              <a:t>18. как они не возвратились воздать славу Богу, кроме сего иноплеменника?</a:t>
            </a:r>
          </a:p>
          <a:p>
            <a:r>
              <a:rPr lang="ru-RU" b="1" dirty="0">
                <a:solidFill>
                  <a:schemeClr val="tx1"/>
                </a:solidFill>
              </a:rPr>
              <a:t>19. И сказал ему: встань, иди; вера твоя спасла тебя.</a:t>
            </a:r>
          </a:p>
        </p:txBody>
      </p:sp>
      <p:sp>
        <p:nvSpPr>
          <p:cNvPr id="7" name="Скругленный прямоугольник 6"/>
          <p:cNvSpPr/>
          <p:nvPr/>
        </p:nvSpPr>
        <p:spPr>
          <a:xfrm>
            <a:off x="503548" y="4773075"/>
            <a:ext cx="8136904" cy="93610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ru-RU" b="1" dirty="0" smtClean="0">
                <a:solidFill>
                  <a:schemeClr val="tx1"/>
                </a:solidFill>
              </a:rPr>
              <a:t>Перед нами свидетельство, что самаряне (язычники) были </a:t>
            </a:r>
            <a:r>
              <a:rPr lang="ru-RU" b="1" dirty="0">
                <a:solidFill>
                  <a:schemeClr val="tx1"/>
                </a:solidFill>
              </a:rPr>
              <a:t>более способными оценить блага открывшегося Царства Божия, чем иудеи, которые давно уже были подготовляемы к принятию этого Царства.</a:t>
            </a:r>
          </a:p>
        </p:txBody>
      </p:sp>
    </p:spTree>
    <p:extLst>
      <p:ext uri="{BB962C8B-B14F-4D97-AF65-F5344CB8AC3E}">
        <p14:creationId xmlns:p14="http://schemas.microsoft.com/office/powerpoint/2010/main" val="56343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wipe(down)">
                                      <p:cBhvr>
                                        <p:cTn id="10" dur="500"/>
                                        <p:tgtEl>
                                          <p:spTgt spid="4098"/>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nodeType="clickEffect">
                                  <p:stCondLst>
                                    <p:cond delay="0"/>
                                  </p:stCondLst>
                                  <p:childTnLst>
                                    <p:animScale>
                                      <p:cBhvr>
                                        <p:cTn id="14" dur="1500" fill="hold"/>
                                        <p:tgtEl>
                                          <p:spTgt spid="4098"/>
                                        </p:tgtEl>
                                      </p:cBhvr>
                                      <p:by x="60000" y="60000"/>
                                    </p:animScale>
                                  </p:childTnLst>
                                </p:cTn>
                              </p:par>
                              <p:par>
                                <p:cTn id="15" presetID="35" presetClass="path" presetSubtype="0" accel="50000" decel="50000" fill="hold" nodeType="withEffect">
                                  <p:stCondLst>
                                    <p:cond delay="0"/>
                                  </p:stCondLst>
                                  <p:childTnLst>
                                    <p:animMotion origin="layout" path="M 4.16667E-6 -1.76688E-6 L -0.21789 0.00555 " pathEditMode="relative" rAng="0" ptsTypes="AA">
                                      <p:cBhvr>
                                        <p:cTn id="16" dur="1500" fill="hold"/>
                                        <p:tgtEl>
                                          <p:spTgt spid="4098"/>
                                        </p:tgtEl>
                                        <p:attrNameLst>
                                          <p:attrName>ppt_x</p:attrName>
                                          <p:attrName>ppt_y</p:attrName>
                                        </p:attrNameLst>
                                      </p:cBhvr>
                                      <p:rCtr x="-10903" y="278"/>
                                    </p:animMotion>
                                  </p:childTnLst>
                                </p:cTn>
                              </p:par>
                              <p:par>
                                <p:cTn id="17" presetID="22" presetClass="entr" presetSubtype="4"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1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nodeType="clickEffect">
                                  <p:stCondLst>
                                    <p:cond delay="0"/>
                                  </p:stCondLst>
                                  <p:childTnLst>
                                    <p:animEffect transition="out" filter="fade">
                                      <p:cBhvr>
                                        <p:cTn id="23" dur="500"/>
                                        <p:tgtEl>
                                          <p:spTgt spid="4098"/>
                                        </p:tgtEl>
                                      </p:cBhvr>
                                    </p:animEffect>
                                    <p:set>
                                      <p:cBhvr>
                                        <p:cTn id="24" dur="1" fill="hold">
                                          <p:stCondLst>
                                            <p:cond delay="499"/>
                                          </p:stCondLst>
                                        </p:cTn>
                                        <p:tgtEl>
                                          <p:spTgt spid="4098"/>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par>
                                <p:cTn id="28" presetID="22" presetClass="entr" presetSubtype="4" fill="hold" grpId="0" nodeType="with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wipe(down)">
                                      <p:cBhvr>
                                        <p:cTn id="45" dur="500"/>
                                        <p:tgtEl>
                                          <p:spTgt spid="2"/>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2"/>
                                        </p:tgtEl>
                                      </p:cBhvr>
                                    </p:animEffect>
                                    <p:set>
                                      <p:cBhvr>
                                        <p:cTn id="50" dur="1" fill="hold">
                                          <p:stCondLst>
                                            <p:cond delay="499"/>
                                          </p:stCondLst>
                                        </p:cTn>
                                        <p:tgtEl>
                                          <p:spTgt spid="2"/>
                                        </p:tgtEl>
                                        <p:attrNameLst>
                                          <p:attrName>style.visibility</p:attrName>
                                        </p:attrNameLst>
                                      </p:cBhvr>
                                      <p:to>
                                        <p:strVal val="hidden"/>
                                      </p:to>
                                    </p:set>
                                  </p:childTnLst>
                                </p:cTn>
                              </p:par>
                              <p:par>
                                <p:cTn id="51" presetID="22" presetClass="entr" presetSubtype="4"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wipe(down)">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8"/>
                                        </p:tgtEl>
                                      </p:cBhvr>
                                    </p:animEffect>
                                    <p:set>
                                      <p:cBhvr>
                                        <p:cTn id="58"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2" grpId="0" animBg="1"/>
      <p:bldP spid="2" grpId="1" animBg="1"/>
      <p:bldP spid="10" grpId="0" animBg="1"/>
      <p:bldP spid="10" grpId="1" animBg="1"/>
      <p:bldP spid="4" grpId="0" animBg="1"/>
      <p:bldP spid="6" grpId="0" animBg="1"/>
      <p:bldP spid="7" grpId="0" animBg="1"/>
      <p:bldP spid="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816542604"/>
              </p:ext>
            </p:extLst>
          </p:nvPr>
        </p:nvGraphicFramePr>
        <p:xfrm>
          <a:off x="179512" y="908720"/>
          <a:ext cx="8784976" cy="5802240"/>
        </p:xfrm>
        <a:graphic>
          <a:graphicData uri="http://schemas.openxmlformats.org/drawingml/2006/table">
            <a:tbl>
              <a:tblPr firstRow="1" bandRow="1">
                <a:tableStyleId>{F5AB1C69-6EDB-4FF4-983F-18BD219EF322}</a:tableStyleId>
              </a:tblPr>
              <a:tblGrid>
                <a:gridCol w="8784976"/>
              </a:tblGrid>
              <a:tr h="252000">
                <a:tc>
                  <a:txBody>
                    <a:bodyPr/>
                    <a:lstStyle/>
                    <a:p>
                      <a:pPr algn="ctr"/>
                      <a:r>
                        <a:rPr lang="ru-RU" sz="1600" b="1" kern="1200" dirty="0" err="1" smtClean="0">
                          <a:solidFill>
                            <a:schemeClr val="tx1"/>
                          </a:solidFill>
                          <a:effectLst/>
                        </a:rPr>
                        <a:t>Лк</a:t>
                      </a:r>
                      <a:r>
                        <a:rPr lang="ru-RU" sz="1600" b="1" kern="1200" dirty="0" smtClean="0">
                          <a:solidFill>
                            <a:schemeClr val="tx1"/>
                          </a:solidFill>
                          <a:effectLst/>
                        </a:rPr>
                        <a:t>. 17, 20-21</a:t>
                      </a:r>
                      <a:endParaRPr lang="ru-RU" sz="1600" b="1" dirty="0">
                        <a:solidFill>
                          <a:schemeClr val="tx1"/>
                        </a:solidFill>
                      </a:endParaRPr>
                    </a:p>
                  </a:txBody>
                  <a:tcPr marL="18000" marR="18000" marT="18000" marB="18000"/>
                </a:tc>
              </a:tr>
              <a:tr h="370840">
                <a:tc>
                  <a:txBody>
                    <a:bodyPr/>
                    <a:lstStyle/>
                    <a:p>
                      <a:r>
                        <a:rPr lang="ru-RU" sz="1500" b="1" dirty="0" smtClean="0">
                          <a:solidFill>
                            <a:schemeClr val="tx1"/>
                          </a:solidFill>
                        </a:rPr>
                        <a:t>20. Быв же спрошен фарисеями, когда придет Царствие Божие, отвечал им: не придет Царствие Божие приметным образом, </a:t>
                      </a:r>
                    </a:p>
                    <a:p>
                      <a:r>
                        <a:rPr lang="ru-RU" sz="1500" b="1" dirty="0" smtClean="0">
                          <a:solidFill>
                            <a:schemeClr val="tx1"/>
                          </a:solidFill>
                        </a:rPr>
                        <a:t>21. и не скажут: вот, оно здесь, или: вот, там. Ибо вот, Царствие Божие внутрь вас есть. </a:t>
                      </a:r>
                    </a:p>
                    <a:p>
                      <a:r>
                        <a:rPr lang="ru-RU" sz="1500" b="1" dirty="0" smtClean="0">
                          <a:solidFill>
                            <a:schemeClr val="tx1"/>
                          </a:solidFill>
                        </a:rPr>
                        <a:t>22. Сказал также ученикам: придут дни, когда пожелаете видеть хотя один из дней Сына Человеческого, и не увидите; </a:t>
                      </a:r>
                    </a:p>
                    <a:p>
                      <a:r>
                        <a:rPr lang="ru-RU" sz="1500" b="1" dirty="0" smtClean="0">
                          <a:solidFill>
                            <a:schemeClr val="tx1"/>
                          </a:solidFill>
                        </a:rPr>
                        <a:t>23. и скажут вам: вот, здесь, или: вот, там, — не ходите и не гоняйтесь, </a:t>
                      </a:r>
                    </a:p>
                    <a:p>
                      <a:r>
                        <a:rPr lang="ru-RU" sz="1500" b="1" dirty="0" smtClean="0">
                          <a:solidFill>
                            <a:schemeClr val="tx1"/>
                          </a:solidFill>
                        </a:rPr>
                        <a:t>24. ибо, как молния, сверкнувшая от одного края неба, блистает до другого края неба, так будет Сын Человеческий в день Свой. </a:t>
                      </a:r>
                    </a:p>
                    <a:p>
                      <a:r>
                        <a:rPr lang="ru-RU" sz="1500" b="1" dirty="0" smtClean="0">
                          <a:solidFill>
                            <a:schemeClr val="tx1"/>
                          </a:solidFill>
                        </a:rPr>
                        <a:t>25. Но прежде надлежит Ему много пострадать и быть </a:t>
                      </a:r>
                      <a:r>
                        <a:rPr lang="ru-RU" sz="1500" b="1" dirty="0" err="1" smtClean="0">
                          <a:solidFill>
                            <a:schemeClr val="tx1"/>
                          </a:solidFill>
                        </a:rPr>
                        <a:t>отвержену</a:t>
                      </a:r>
                      <a:r>
                        <a:rPr lang="ru-RU" sz="1500" b="1" dirty="0" smtClean="0">
                          <a:solidFill>
                            <a:schemeClr val="tx1"/>
                          </a:solidFill>
                        </a:rPr>
                        <a:t> родом сим. </a:t>
                      </a:r>
                    </a:p>
                    <a:p>
                      <a:r>
                        <a:rPr lang="ru-RU" sz="1500" b="1" dirty="0" smtClean="0">
                          <a:solidFill>
                            <a:schemeClr val="tx1"/>
                          </a:solidFill>
                        </a:rPr>
                        <a:t>26. И как было во дни Ноя, так будет и во дни Сына Человеческого: </a:t>
                      </a:r>
                    </a:p>
                    <a:p>
                      <a:r>
                        <a:rPr lang="ru-RU" sz="1500" b="1" dirty="0" smtClean="0">
                          <a:solidFill>
                            <a:schemeClr val="tx1"/>
                          </a:solidFill>
                        </a:rPr>
                        <a:t>27. ели, пили, женились, выходили замуж, до того дня, как вошел Ной в ковчег, и пришел потоп и погубил всех. </a:t>
                      </a:r>
                    </a:p>
                    <a:p>
                      <a:r>
                        <a:rPr lang="ru-RU" sz="1500" b="1" dirty="0" smtClean="0">
                          <a:solidFill>
                            <a:schemeClr val="tx1"/>
                          </a:solidFill>
                        </a:rPr>
                        <a:t>28. Так же, как было и во дни Лота: ели, пили, покупали, продавали, садили, строили; </a:t>
                      </a:r>
                    </a:p>
                    <a:p>
                      <a:r>
                        <a:rPr lang="ru-RU" sz="1500" b="1" dirty="0" smtClean="0">
                          <a:solidFill>
                            <a:schemeClr val="tx1"/>
                          </a:solidFill>
                        </a:rPr>
                        <a:t>29. но в день, в который Лот вышел из Содома, пролился с неба дождь огненный и серный и истребил всех; </a:t>
                      </a:r>
                    </a:p>
                    <a:p>
                      <a:r>
                        <a:rPr lang="ru-RU" sz="1500" b="1" dirty="0" smtClean="0">
                          <a:solidFill>
                            <a:schemeClr val="tx1"/>
                          </a:solidFill>
                        </a:rPr>
                        <a:t>30. так будет и в тот день, когда Сын Человеческий явится. </a:t>
                      </a:r>
                    </a:p>
                    <a:p>
                      <a:r>
                        <a:rPr lang="ru-RU" sz="1500" b="1" dirty="0" smtClean="0">
                          <a:solidFill>
                            <a:schemeClr val="tx1"/>
                          </a:solidFill>
                        </a:rPr>
                        <a:t>31. В тот день, кто будет на кровле, а вещи его в доме, тот не сходи взять их; и кто будет на поле, также не обращайся назад. </a:t>
                      </a:r>
                    </a:p>
                    <a:p>
                      <a:r>
                        <a:rPr lang="ru-RU" sz="1500" b="1" dirty="0" smtClean="0">
                          <a:solidFill>
                            <a:schemeClr val="tx1"/>
                          </a:solidFill>
                        </a:rPr>
                        <a:t>32. Вспоминайте жену </a:t>
                      </a:r>
                      <a:r>
                        <a:rPr lang="ru-RU" sz="1500" b="1" dirty="0" err="1" smtClean="0">
                          <a:solidFill>
                            <a:schemeClr val="tx1"/>
                          </a:solidFill>
                        </a:rPr>
                        <a:t>Лотову</a:t>
                      </a:r>
                      <a:r>
                        <a:rPr lang="ru-RU" sz="1500" b="1" dirty="0" smtClean="0">
                          <a:solidFill>
                            <a:schemeClr val="tx1"/>
                          </a:solidFill>
                        </a:rPr>
                        <a:t>. </a:t>
                      </a:r>
                    </a:p>
                    <a:p>
                      <a:r>
                        <a:rPr lang="ru-RU" sz="1500" b="1" dirty="0" smtClean="0">
                          <a:solidFill>
                            <a:schemeClr val="tx1"/>
                          </a:solidFill>
                        </a:rPr>
                        <a:t>33. Кто станет сберегать душу свою, тот погубит ее; а кто погубит ее, тот оживит ее. </a:t>
                      </a:r>
                    </a:p>
                    <a:p>
                      <a:r>
                        <a:rPr lang="ru-RU" sz="1500" b="1" dirty="0" smtClean="0">
                          <a:solidFill>
                            <a:schemeClr val="tx1"/>
                          </a:solidFill>
                        </a:rPr>
                        <a:t>34. Сказываю вам: в ту ночь будут двое на одной постели: один возьмется, а другой </a:t>
                      </a:r>
                      <a:r>
                        <a:rPr lang="ru-RU" sz="1500" b="1" dirty="0" err="1" smtClean="0">
                          <a:solidFill>
                            <a:schemeClr val="tx1"/>
                          </a:solidFill>
                        </a:rPr>
                        <a:t>оставится</a:t>
                      </a:r>
                      <a:r>
                        <a:rPr lang="ru-RU" sz="1500" b="1" dirty="0" smtClean="0">
                          <a:solidFill>
                            <a:schemeClr val="tx1"/>
                          </a:solidFill>
                        </a:rPr>
                        <a:t>; </a:t>
                      </a:r>
                    </a:p>
                    <a:p>
                      <a:r>
                        <a:rPr lang="ru-RU" sz="1500" b="1" dirty="0" smtClean="0">
                          <a:solidFill>
                            <a:schemeClr val="tx1"/>
                          </a:solidFill>
                        </a:rPr>
                        <a:t>35. две будут молоть вместе: одна возьмется, а другая </a:t>
                      </a:r>
                      <a:r>
                        <a:rPr lang="ru-RU" sz="1500" b="1" dirty="0" err="1" smtClean="0">
                          <a:solidFill>
                            <a:schemeClr val="tx1"/>
                          </a:solidFill>
                        </a:rPr>
                        <a:t>оставится</a:t>
                      </a:r>
                      <a:r>
                        <a:rPr lang="ru-RU" sz="1500" b="1" dirty="0" smtClean="0">
                          <a:solidFill>
                            <a:schemeClr val="tx1"/>
                          </a:solidFill>
                        </a:rPr>
                        <a:t>; </a:t>
                      </a:r>
                    </a:p>
                    <a:p>
                      <a:r>
                        <a:rPr lang="ru-RU" sz="1500" b="1" dirty="0" smtClean="0">
                          <a:solidFill>
                            <a:schemeClr val="tx1"/>
                          </a:solidFill>
                        </a:rPr>
                        <a:t>36. двое будут на поле: один возьмется, а другой </a:t>
                      </a:r>
                      <a:r>
                        <a:rPr lang="ru-RU" sz="1500" b="1" dirty="0" err="1" smtClean="0">
                          <a:solidFill>
                            <a:schemeClr val="tx1"/>
                          </a:solidFill>
                        </a:rPr>
                        <a:t>оставится</a:t>
                      </a:r>
                      <a:r>
                        <a:rPr lang="ru-RU" sz="1500" b="1" dirty="0" smtClean="0">
                          <a:solidFill>
                            <a:schemeClr val="tx1"/>
                          </a:solidFill>
                        </a:rPr>
                        <a:t>. </a:t>
                      </a:r>
                    </a:p>
                    <a:p>
                      <a:r>
                        <a:rPr lang="ru-RU" sz="1500" b="1" dirty="0" smtClean="0">
                          <a:solidFill>
                            <a:schemeClr val="tx1"/>
                          </a:solidFill>
                        </a:rPr>
                        <a:t>37. На это сказали Ему: где, Господи? Он же сказал им: где труп, там соберутся и орлы. </a:t>
                      </a:r>
                      <a:endParaRPr lang="ru-RU" sz="1500" b="1" dirty="0">
                        <a:solidFill>
                          <a:schemeClr val="tx1"/>
                        </a:solidFill>
                      </a:endParaRPr>
                    </a:p>
                  </a:txBody>
                  <a:tcPr marL="18000" marR="18000" marT="18000" marB="18000"/>
                </a:tc>
              </a:tr>
            </a:tbl>
          </a:graphicData>
        </a:graphic>
      </p:graphicFrame>
      <p:sp>
        <p:nvSpPr>
          <p:cNvPr id="12" name="Скругленный прямоугольник 11"/>
          <p:cNvSpPr/>
          <p:nvPr/>
        </p:nvSpPr>
        <p:spPr>
          <a:xfrm>
            <a:off x="181485" y="4725144"/>
            <a:ext cx="8783003" cy="201622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«Евангелист Матфей (Мф. 24) говорит, что все это Господь сказал о пленении Иерусалима, намекая на осаду от неприятелей и на то, что при нашествии римлян должно бежать от них без оглядки: находящимся на кровле не нужно сходить в дом, чтобы взять что-нибудь из житейского, но должно тотчас бежать, ибо тут не время спокойствия, чтобы собирать сосуды; равным образом, находящимся в поле не нужно возвращаться домой, а даже и тому, кто будет дома, нужно бежать. Ничего впрочем нет удивительного, если это сбылось при взятии Иерусалима и опять сбудется в пришествие антихриста».</a:t>
            </a:r>
          </a:p>
        </p:txBody>
      </p:sp>
      <p:sp>
        <p:nvSpPr>
          <p:cNvPr id="11" name="Скругленный прямоугольник 10"/>
          <p:cNvSpPr/>
          <p:nvPr/>
        </p:nvSpPr>
        <p:spPr>
          <a:xfrm>
            <a:off x="181485" y="3501008"/>
            <a:ext cx="8712968" cy="136815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«Никто, - говорит, - в гонение антихриста не старайся сберегать свою душу, ибо таковой погубит ее. А кто предаст себя на смерть и вообще на бедствия, тот спасется, не преклоняясь пред мучителем из любви к жизни... не сходи за сосудами? Нет, не оставляй добродетели и из-за внешних благ, ни даже из-за самого сбережения души не решайся преклониться пред обольстителем и </a:t>
            </a:r>
            <a:r>
              <a:rPr lang="ru-RU" sz="1600" b="1" i="1" dirty="0" smtClean="0">
                <a:solidFill>
                  <a:schemeClr val="tx1"/>
                </a:solidFill>
              </a:rPr>
              <a:t>гонителем».</a:t>
            </a:r>
            <a:endParaRPr lang="ru-RU" sz="1600" b="1" i="1" dirty="0">
              <a:solidFill>
                <a:schemeClr val="tx1"/>
              </a:solidFill>
            </a:endParaRPr>
          </a:p>
        </p:txBody>
      </p:sp>
      <p:sp>
        <p:nvSpPr>
          <p:cNvPr id="10" name="Скругленный прямоугольник 9"/>
          <p:cNvSpPr/>
          <p:nvPr/>
        </p:nvSpPr>
        <p:spPr>
          <a:xfrm>
            <a:off x="181485" y="5373216"/>
            <a:ext cx="8712968" cy="108012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«В тот день пришествия </a:t>
            </a:r>
            <a:r>
              <a:rPr lang="ru-RU" sz="1600" b="1" i="1" dirty="0" err="1">
                <a:solidFill>
                  <a:schemeClr val="tx1"/>
                </a:solidFill>
              </a:rPr>
              <a:t>антихристова</a:t>
            </a:r>
            <a:r>
              <a:rPr lang="ru-RU" sz="1600" b="1" i="1" dirty="0">
                <a:solidFill>
                  <a:schemeClr val="tx1"/>
                </a:solidFill>
              </a:rPr>
              <a:t> кто будет «на кровле», то есть на высоте добродетели, тот не сходи с оной, не спускайся за каким ни есть житейским предметом</a:t>
            </a:r>
            <a:r>
              <a:rPr lang="ru-RU" sz="1600" b="1" i="1" dirty="0" smtClean="0">
                <a:solidFill>
                  <a:schemeClr val="tx1"/>
                </a:solidFill>
              </a:rPr>
              <a:t>.  </a:t>
            </a:r>
            <a:r>
              <a:rPr lang="ru-RU" sz="1600" b="1" i="1" dirty="0">
                <a:solidFill>
                  <a:schemeClr val="tx1"/>
                </a:solidFill>
              </a:rPr>
              <a:t>И находящемуся в поле, то есть в мире сем возделывающему добродетель не должно обращаться назад, но должно простираться </a:t>
            </a:r>
            <a:r>
              <a:rPr lang="ru-RU" sz="1600" b="1" i="1" dirty="0" smtClean="0">
                <a:solidFill>
                  <a:schemeClr val="tx1"/>
                </a:solidFill>
              </a:rPr>
              <a:t>вперед».</a:t>
            </a:r>
            <a:endParaRPr lang="ru-RU" sz="1600" b="1" i="1" dirty="0">
              <a:solidFill>
                <a:schemeClr val="tx1"/>
              </a:solidFill>
            </a:endParaRPr>
          </a:p>
        </p:txBody>
      </p:sp>
      <p:sp>
        <p:nvSpPr>
          <p:cNvPr id="2" name="Скругленный прямоугольник 1"/>
          <p:cNvSpPr/>
          <p:nvPr/>
        </p:nvSpPr>
        <p:spPr>
          <a:xfrm>
            <a:off x="179512" y="1772816"/>
            <a:ext cx="8784976" cy="136815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smtClean="0">
                <a:solidFill>
                  <a:schemeClr val="tx1"/>
                </a:solidFill>
              </a:rPr>
              <a:t>«Господь </a:t>
            </a:r>
            <a:r>
              <a:rPr lang="ru-RU" sz="1600" b="1" i="1" dirty="0">
                <a:solidFill>
                  <a:schemeClr val="tx1"/>
                </a:solidFill>
              </a:rPr>
              <a:t>часто в Своем учении упоминал о Царствии Божием. Но фарисеи, при слухе об оном, смеялись над Господом и поэтому приступили с вопросом, когда оно придет, в виде насмешки над Ним, как над чудаком, проповедующим о необычайном и странном предмете. Ибо никто из прежде бывших учителей и пророков не упоминал о нем (Царствии Божием</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179512" y="1988840"/>
            <a:ext cx="8784976" cy="172819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a:solidFill>
                  <a:schemeClr val="tx1"/>
                </a:solidFill>
              </a:rPr>
              <a:t>«Господь о времени пришествия Царствия говорит, что оно неизвестно и не подлежит наблюдению; поскольку Царствие Божие не имеет определенного времени, но для желающего присуще во всякую пору. Ибо Царствие Божие, без сомнения, составляет жизнь и устроение себя по образу Ангелов. Тогда, говорится, поистине Бог царствует, когда в душах наших не находится ничего мирского, но когда мы во всем ведем себя выше мира. А такой образ жизни мы имеем внутри себя, то есть, когда захотим. Ибо для веры не нужно ни продолжительного времени, ни путешествий, но вера, и в след за верой - жизнь богоугодная, близки к </a:t>
            </a:r>
            <a:r>
              <a:rPr lang="ru-RU" sz="1500" b="1" i="1" dirty="0" smtClean="0">
                <a:solidFill>
                  <a:schemeClr val="tx1"/>
                </a:solidFill>
              </a:rPr>
              <a:t>нам».</a:t>
            </a:r>
            <a:endParaRPr lang="ru-RU" sz="1500" b="1" i="1" dirty="0">
              <a:solidFill>
                <a:schemeClr val="tx1"/>
              </a:solidFill>
            </a:endParaRPr>
          </a:p>
        </p:txBody>
      </p:sp>
      <p:sp>
        <p:nvSpPr>
          <p:cNvPr id="4" name="Скругленный прямоугольник 3"/>
          <p:cNvSpPr/>
          <p:nvPr/>
        </p:nvSpPr>
        <p:spPr>
          <a:xfrm>
            <a:off x="755576" y="188640"/>
            <a:ext cx="7776864"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a:solidFill>
                  <a:schemeClr val="tx1"/>
                </a:solidFill>
              </a:rPr>
              <a:t>Ответ фарисеям о времени пришествия Царства Божия</a:t>
            </a:r>
            <a:endParaRPr lang="ru-RU" sz="2400" dirty="0">
              <a:solidFill>
                <a:schemeClr val="tx1"/>
              </a:solidFill>
            </a:endParaRPr>
          </a:p>
        </p:txBody>
      </p:sp>
      <p:sp>
        <p:nvSpPr>
          <p:cNvPr id="6" name="Скругленный прямоугольник 5"/>
          <p:cNvSpPr/>
          <p:nvPr/>
        </p:nvSpPr>
        <p:spPr>
          <a:xfrm>
            <a:off x="179512" y="2420888"/>
            <a:ext cx="8784976" cy="190821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«Вам </a:t>
            </a:r>
            <a:r>
              <a:rPr lang="ru-RU" sz="1600" b="1" i="1" dirty="0">
                <a:solidFill>
                  <a:schemeClr val="tx1"/>
                </a:solidFill>
              </a:rPr>
              <a:t>присуще Царствие Божие, доколе Я нахожусь с вами. Присуще оно вам не потому только, что вы уверовали в Меня и последовали Мне, но и потому, что вы живете теперь с совершенной </a:t>
            </a:r>
            <a:r>
              <a:rPr lang="ru-RU" sz="1600" b="1" i="1" dirty="0" err="1">
                <a:solidFill>
                  <a:schemeClr val="tx1"/>
                </a:solidFill>
              </a:rPr>
              <a:t>беззаботливостью</a:t>
            </a:r>
            <a:r>
              <a:rPr lang="ru-RU" sz="1600" b="1" i="1" dirty="0">
                <a:solidFill>
                  <a:schemeClr val="tx1"/>
                </a:solidFill>
              </a:rPr>
              <a:t>, так как Я пекусь и помышляю о вас. Но когда Я не буду с вами, придут такие дни, что вы преданы будете опасностям, ведены будете к владыкам и царям. Тогда вы, как Царствия Божия, пожелаете теперешней безопасной жизни, какую ведете при Мне, и многократно пожелаете получить хотя бы один из Моих дней, то есть дней Моего пребывания с вами, как дней </a:t>
            </a:r>
            <a:r>
              <a:rPr lang="ru-RU" sz="1600" b="1" i="1" dirty="0" smtClean="0">
                <a:solidFill>
                  <a:schemeClr val="tx1"/>
                </a:solidFill>
              </a:rPr>
              <a:t>безопаснейших».</a:t>
            </a:r>
            <a:endParaRPr lang="ru-RU" sz="1600" b="1" i="1" dirty="0">
              <a:solidFill>
                <a:schemeClr val="tx1"/>
              </a:solidFill>
            </a:endParaRPr>
          </a:p>
        </p:txBody>
      </p:sp>
      <p:sp>
        <p:nvSpPr>
          <p:cNvPr id="7" name="Скругленный прямоугольник 6"/>
          <p:cNvSpPr/>
          <p:nvPr/>
        </p:nvSpPr>
        <p:spPr>
          <a:xfrm>
            <a:off x="179512" y="3068960"/>
            <a:ext cx="8712968" cy="108012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«Не слушайте - говорит, - ничьих убеждений, будто Я пришел здесь или там. Ибо второе Мое пришествие, блистательнейшее и славнейшее, не ограничится каким-нибудь местом, а как молния не скрывается, но является с одного края земли на другом краю, так светло и явно будет и второе Мое пришествие и ни для кого не будет </a:t>
            </a:r>
            <a:r>
              <a:rPr lang="ru-RU" sz="1600" b="1" i="1" dirty="0" smtClean="0">
                <a:solidFill>
                  <a:schemeClr val="tx1"/>
                </a:solidFill>
              </a:rPr>
              <a:t>сокрыто».</a:t>
            </a:r>
            <a:endParaRPr lang="ru-RU" sz="1600" b="1" i="1" dirty="0">
              <a:solidFill>
                <a:schemeClr val="tx1"/>
              </a:solidFill>
            </a:endParaRPr>
          </a:p>
        </p:txBody>
      </p:sp>
      <p:sp>
        <p:nvSpPr>
          <p:cNvPr id="8" name="Скругленный прямоугольник 7"/>
          <p:cNvSpPr/>
          <p:nvPr/>
        </p:nvSpPr>
        <p:spPr>
          <a:xfrm>
            <a:off x="251520" y="3582017"/>
            <a:ext cx="8784976" cy="1071119"/>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«Я Сам, имеющий явиться как молния, прежде должен много пострадать и быть отверженным, и потом прийти в этой славе. Пусть же это будет для вас убеждением к добродетели и ободрением к терпению, то есть смотрите на Меня и уповайте, что и вам за перенесение опасностей и за отвержение достанется в удел слава, подобно как и </a:t>
            </a:r>
            <a:r>
              <a:rPr lang="ru-RU" sz="1600" b="1" i="1" dirty="0" smtClean="0">
                <a:solidFill>
                  <a:schemeClr val="tx1"/>
                </a:solidFill>
              </a:rPr>
              <a:t>Мне».</a:t>
            </a:r>
            <a:endParaRPr lang="ru-RU" sz="1600" b="1" i="1" dirty="0">
              <a:solidFill>
                <a:schemeClr val="tx1"/>
              </a:solidFill>
            </a:endParaRPr>
          </a:p>
        </p:txBody>
      </p:sp>
      <p:sp>
        <p:nvSpPr>
          <p:cNvPr id="9" name="Скругленный прямоугольник 8"/>
          <p:cNvSpPr/>
          <p:nvPr/>
        </p:nvSpPr>
        <p:spPr>
          <a:xfrm>
            <a:off x="179512" y="4869160"/>
            <a:ext cx="8784976" cy="187220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a:solidFill>
                  <a:schemeClr val="tx1"/>
                </a:solidFill>
              </a:rPr>
              <a:t>«Господь указывает на внезапность и неожиданность Своего пришествия. Ибо как при Ное внезапно пришел потоп и погубил всех, так будет и пришествие Его. Примерами этими, то есть примером людей </a:t>
            </a:r>
            <a:r>
              <a:rPr lang="ru-RU" sz="1500" b="1" i="1" dirty="0" err="1">
                <a:solidFill>
                  <a:schemeClr val="tx1"/>
                </a:solidFill>
              </a:rPr>
              <a:t>предпотопных</a:t>
            </a:r>
            <a:r>
              <a:rPr lang="ru-RU" sz="1500" b="1" i="1" dirty="0">
                <a:solidFill>
                  <a:schemeClr val="tx1"/>
                </a:solidFill>
              </a:rPr>
              <a:t> и </a:t>
            </a:r>
            <a:r>
              <a:rPr lang="ru-RU" sz="1500" b="1" i="1" dirty="0" err="1">
                <a:solidFill>
                  <a:schemeClr val="tx1"/>
                </a:solidFill>
              </a:rPr>
              <a:t>содомлян</a:t>
            </a:r>
            <a:r>
              <a:rPr lang="ru-RU" sz="1500" b="1" i="1" dirty="0">
                <a:solidFill>
                  <a:schemeClr val="tx1"/>
                </a:solidFill>
              </a:rPr>
              <a:t> (пред пожаром), </a:t>
            </a:r>
            <a:r>
              <a:rPr lang="ru-RU" sz="1500" b="1" i="1" dirty="0" err="1">
                <a:solidFill>
                  <a:schemeClr val="tx1"/>
                </a:solidFill>
              </a:rPr>
              <a:t>намекается</a:t>
            </a:r>
            <a:r>
              <a:rPr lang="ru-RU" sz="1500" b="1" i="1" dirty="0">
                <a:solidFill>
                  <a:schemeClr val="tx1"/>
                </a:solidFill>
              </a:rPr>
              <a:t> и на то, что в пришествие антихриста между людьми умножатся все неприличные удовольствия, что люди будут распутны и преданы преступным удовольствиям. Итак, люди погрязнут тогда во всяком чувственном наслаждении, подобно как при Ное, и не будут ожидать никакой неприятности, даже не поверят, если кто-нибудь заговорит им о приключении какой-либо беды, подобно людям, жившим в дни </a:t>
            </a:r>
            <a:r>
              <a:rPr lang="ru-RU" sz="1500" b="1" i="1" dirty="0" err="1">
                <a:solidFill>
                  <a:schemeClr val="tx1"/>
                </a:solidFill>
              </a:rPr>
              <a:t>Ноевы</a:t>
            </a:r>
            <a:r>
              <a:rPr lang="ru-RU" sz="1500" b="1" i="1" dirty="0">
                <a:solidFill>
                  <a:schemeClr val="tx1"/>
                </a:solidFill>
              </a:rPr>
              <a:t> и во дни </a:t>
            </a:r>
            <a:r>
              <a:rPr lang="ru-RU" sz="1500" b="1" i="1" dirty="0" err="1" smtClean="0">
                <a:solidFill>
                  <a:schemeClr val="tx1"/>
                </a:solidFill>
              </a:rPr>
              <a:t>Лотовы</a:t>
            </a:r>
            <a:r>
              <a:rPr lang="ru-RU" sz="1500" b="1" i="1" dirty="0" smtClean="0">
                <a:solidFill>
                  <a:schemeClr val="tx1"/>
                </a:solidFill>
              </a:rPr>
              <a:t>».</a:t>
            </a:r>
            <a:endParaRPr lang="ru-RU" sz="1500" b="1" i="1" dirty="0">
              <a:solidFill>
                <a:schemeClr val="tx1"/>
              </a:solidFill>
            </a:endParaRPr>
          </a:p>
        </p:txBody>
      </p:sp>
      <p:sp>
        <p:nvSpPr>
          <p:cNvPr id="13" name="Скругленный прямоугольник 12"/>
          <p:cNvSpPr/>
          <p:nvPr/>
        </p:nvSpPr>
        <p:spPr>
          <a:xfrm>
            <a:off x="181485" y="3789040"/>
            <a:ext cx="8783003" cy="187220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«двое будут на одной постели, показывает беззаботность людей. Равно и </a:t>
            </a:r>
            <a:r>
              <a:rPr lang="ru-RU" sz="1600" b="1" i="1" dirty="0" err="1">
                <a:solidFill>
                  <a:schemeClr val="tx1"/>
                </a:solidFill>
              </a:rPr>
              <a:t>молотье</a:t>
            </a:r>
            <a:r>
              <a:rPr lang="ru-RU" sz="1600" b="1" i="1" dirty="0">
                <a:solidFill>
                  <a:schemeClr val="tx1"/>
                </a:solidFill>
              </a:rPr>
              <a:t> обозначает неожиданность пришествия. Научаемся еще и тому, что пришествие последует ночью. Итак, Господь говорит, что и из богатых, покоящихся на постели, одни спасутся, а другие нет. Он показывает, что не все богатые погибают, не все бедные спасаются, но и из богатых один возьмется и будет восхищен в сретение Господу (1 </a:t>
            </a:r>
            <a:r>
              <a:rPr lang="ru-RU" sz="1600" b="1" i="1" dirty="0" err="1">
                <a:solidFill>
                  <a:schemeClr val="tx1"/>
                </a:solidFill>
              </a:rPr>
              <a:t>Сол</a:t>
            </a:r>
            <a:r>
              <a:rPr lang="ru-RU" sz="1600" b="1" i="1" dirty="0">
                <a:solidFill>
                  <a:schemeClr val="tx1"/>
                </a:solidFill>
              </a:rPr>
              <a:t>. 4, 17), как легкий духом и небесный, а другой </a:t>
            </a:r>
            <a:r>
              <a:rPr lang="ru-RU" sz="1600" b="1" i="1" dirty="0" err="1">
                <a:solidFill>
                  <a:schemeClr val="tx1"/>
                </a:solidFill>
              </a:rPr>
              <a:t>оставится</a:t>
            </a:r>
            <a:r>
              <a:rPr lang="ru-RU" sz="1600" b="1" i="1" dirty="0">
                <a:solidFill>
                  <a:schemeClr val="tx1"/>
                </a:solidFill>
              </a:rPr>
              <a:t> внизу, как осужденный. Подобным образом и из бедных, которые означены мелющими, один спасется, а другой </a:t>
            </a:r>
            <a:r>
              <a:rPr lang="ru-RU" sz="1600" b="1" i="1" dirty="0" smtClean="0">
                <a:solidFill>
                  <a:schemeClr val="tx1"/>
                </a:solidFill>
              </a:rPr>
              <a:t>нет».</a:t>
            </a:r>
            <a:endParaRPr lang="ru-RU" sz="1600" b="1" i="1" dirty="0">
              <a:solidFill>
                <a:schemeClr val="tx1"/>
              </a:solidFill>
            </a:endParaRPr>
          </a:p>
        </p:txBody>
      </p:sp>
      <p:sp>
        <p:nvSpPr>
          <p:cNvPr id="14" name="Скругленный прямоугольник 13"/>
          <p:cNvSpPr/>
          <p:nvPr/>
        </p:nvSpPr>
        <p:spPr>
          <a:xfrm>
            <a:off x="181485" y="5661248"/>
            <a:ext cx="8783003" cy="79208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Господь </a:t>
            </a:r>
            <a:r>
              <a:rPr lang="ru-RU" sz="1600" b="1" dirty="0" smtClean="0">
                <a:solidFill>
                  <a:schemeClr val="tx1"/>
                </a:solidFill>
              </a:rPr>
              <a:t>отвечает </a:t>
            </a:r>
            <a:r>
              <a:rPr lang="ru-RU" sz="1600" b="1" dirty="0">
                <a:solidFill>
                  <a:schemeClr val="tx1"/>
                </a:solidFill>
              </a:rPr>
              <a:t>им поговоркой: «Где труп, там соберутся и орлы» (Аввакума 1:8), т.е. как хищные птицы слетаются туда, где лежит труп, так и карающий суд Божий проявит себя там, где замерла внутренняя жизнь и началось духовное разложение</a:t>
            </a:r>
          </a:p>
        </p:txBody>
      </p:sp>
    </p:spTree>
    <p:extLst>
      <p:ext uri="{BB962C8B-B14F-4D97-AF65-F5344CB8AC3E}">
        <p14:creationId xmlns:p14="http://schemas.microsoft.com/office/powerpoint/2010/main" val="134330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wipe(down)">
                                      <p:cBhvr>
                                        <p:cTn id="65" dur="500"/>
                                        <p:tgtEl>
                                          <p:spTgt spid="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9"/>
                                        </p:tgtEl>
                                      </p:cBhvr>
                                    </p:animEffect>
                                    <p:set>
                                      <p:cBhvr>
                                        <p:cTn id="70" dur="1" fill="hold">
                                          <p:stCondLst>
                                            <p:cond delay="499"/>
                                          </p:stCondLst>
                                        </p:cTn>
                                        <p:tgtEl>
                                          <p:spTgt spid="9"/>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wipe(down)">
                                      <p:cBhvr>
                                        <p:cTn id="75" dur="500"/>
                                        <p:tgtEl>
                                          <p:spTgt spid="10"/>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10"/>
                                        </p:tgtEl>
                                      </p:cBhvr>
                                    </p:animEffect>
                                    <p:set>
                                      <p:cBhvr>
                                        <p:cTn id="80" dur="1" fill="hold">
                                          <p:stCondLst>
                                            <p:cond delay="499"/>
                                          </p:stCondLst>
                                        </p:cTn>
                                        <p:tgtEl>
                                          <p:spTgt spid="10"/>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00"/>
                                        <p:tgtEl>
                                          <p:spTgt spid="11"/>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11"/>
                                        </p:tgtEl>
                                      </p:cBhvr>
                                    </p:animEffect>
                                    <p:set>
                                      <p:cBhvr>
                                        <p:cTn id="90" dur="1" fill="hold">
                                          <p:stCondLst>
                                            <p:cond delay="499"/>
                                          </p:stCondLst>
                                        </p:cTn>
                                        <p:tgtEl>
                                          <p:spTgt spid="11"/>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12"/>
                                        </p:tgtEl>
                                        <p:attrNameLst>
                                          <p:attrName>style.visibility</p:attrName>
                                        </p:attrNameLst>
                                      </p:cBhvr>
                                      <p:to>
                                        <p:strVal val="visible"/>
                                      </p:to>
                                    </p:set>
                                    <p:animEffect transition="in" filter="wipe(down)">
                                      <p:cBhvr>
                                        <p:cTn id="95" dur="500"/>
                                        <p:tgtEl>
                                          <p:spTgt spid="12"/>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xit" presetSubtype="0" fill="hold" grpId="1" nodeType="clickEffect">
                                  <p:stCondLst>
                                    <p:cond delay="0"/>
                                  </p:stCondLst>
                                  <p:childTnLst>
                                    <p:animEffect transition="out" filter="fade">
                                      <p:cBhvr>
                                        <p:cTn id="99" dur="500"/>
                                        <p:tgtEl>
                                          <p:spTgt spid="12"/>
                                        </p:tgtEl>
                                      </p:cBhvr>
                                    </p:animEffect>
                                    <p:set>
                                      <p:cBhvr>
                                        <p:cTn id="100" dur="1" fill="hold">
                                          <p:stCondLst>
                                            <p:cond delay="499"/>
                                          </p:stCondLst>
                                        </p:cTn>
                                        <p:tgtEl>
                                          <p:spTgt spid="12"/>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22" presetClass="entr" presetSubtype="4" fill="hold" grpId="0" nodeType="clickEffect">
                                  <p:stCondLst>
                                    <p:cond delay="0"/>
                                  </p:stCondLst>
                                  <p:childTnLst>
                                    <p:set>
                                      <p:cBhvr>
                                        <p:cTn id="104" dur="1" fill="hold">
                                          <p:stCondLst>
                                            <p:cond delay="0"/>
                                          </p:stCondLst>
                                        </p:cTn>
                                        <p:tgtEl>
                                          <p:spTgt spid="13"/>
                                        </p:tgtEl>
                                        <p:attrNameLst>
                                          <p:attrName>style.visibility</p:attrName>
                                        </p:attrNameLst>
                                      </p:cBhvr>
                                      <p:to>
                                        <p:strVal val="visible"/>
                                      </p:to>
                                    </p:set>
                                    <p:animEffect transition="in" filter="wipe(down)">
                                      <p:cBhvr>
                                        <p:cTn id="105" dur="500"/>
                                        <p:tgtEl>
                                          <p:spTgt spid="13"/>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xit" presetSubtype="0" fill="hold" grpId="1" nodeType="clickEffect">
                                  <p:stCondLst>
                                    <p:cond delay="0"/>
                                  </p:stCondLst>
                                  <p:childTnLst>
                                    <p:animEffect transition="out" filter="fade">
                                      <p:cBhvr>
                                        <p:cTn id="109" dur="500"/>
                                        <p:tgtEl>
                                          <p:spTgt spid="13"/>
                                        </p:tgtEl>
                                      </p:cBhvr>
                                    </p:animEffect>
                                    <p:set>
                                      <p:cBhvr>
                                        <p:cTn id="110" dur="1" fill="hold">
                                          <p:stCondLst>
                                            <p:cond delay="499"/>
                                          </p:stCondLst>
                                        </p:cTn>
                                        <p:tgtEl>
                                          <p:spTgt spid="13"/>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grpId="0" nodeType="clickEffect">
                                  <p:stCondLst>
                                    <p:cond delay="0"/>
                                  </p:stCondLst>
                                  <p:childTnLst>
                                    <p:set>
                                      <p:cBhvr>
                                        <p:cTn id="114" dur="1" fill="hold">
                                          <p:stCondLst>
                                            <p:cond delay="0"/>
                                          </p:stCondLst>
                                        </p:cTn>
                                        <p:tgtEl>
                                          <p:spTgt spid="14"/>
                                        </p:tgtEl>
                                        <p:attrNameLst>
                                          <p:attrName>style.visibility</p:attrName>
                                        </p:attrNameLst>
                                      </p:cBhvr>
                                      <p:to>
                                        <p:strVal val="visible"/>
                                      </p:to>
                                    </p:set>
                                    <p:animEffect transition="in" filter="wipe(down)">
                                      <p:cBhvr>
                                        <p:cTn id="115" dur="500"/>
                                        <p:tgtEl>
                                          <p:spTgt spid="14"/>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xit" presetSubtype="0" fill="hold" grpId="1" nodeType="clickEffect">
                                  <p:stCondLst>
                                    <p:cond delay="0"/>
                                  </p:stCondLst>
                                  <p:childTnLst>
                                    <p:animEffect transition="out" filter="fade">
                                      <p:cBhvr>
                                        <p:cTn id="119" dur="500"/>
                                        <p:tgtEl>
                                          <p:spTgt spid="14"/>
                                        </p:tgtEl>
                                      </p:cBhvr>
                                    </p:animEffect>
                                    <p:set>
                                      <p:cBhvr>
                                        <p:cTn id="120"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1" grpId="0" animBg="1"/>
      <p:bldP spid="11" grpId="1" animBg="1"/>
      <p:bldP spid="10" grpId="0" animBg="1"/>
      <p:bldP spid="10" grpId="1" animBg="1"/>
      <p:bldP spid="2" grpId="0" animBg="1"/>
      <p:bldP spid="2" grpId="1" animBg="1"/>
      <p:bldP spid="3" grpId="0" animBg="1"/>
      <p:bldP spid="3" grpId="1" animBg="1"/>
      <p:bldP spid="4" grpId="0" animBg="1"/>
      <p:bldP spid="6" grpId="0" animBg="1"/>
      <p:bldP spid="6" grpId="1" animBg="1"/>
      <p:bldP spid="7" grpId="0" animBg="1"/>
      <p:bldP spid="7" grpId="1" animBg="1"/>
      <p:bldP spid="8" grpId="0" animBg="1"/>
      <p:bldP spid="8" grpId="1" animBg="1"/>
      <p:bldP spid="9" grpId="0" animBg="1"/>
      <p:bldP spid="9" grpId="1" animBg="1"/>
      <p:bldP spid="13" grpId="0" animBg="1"/>
      <p:bldP spid="13" grpId="1" animBg="1"/>
      <p:bldP spid="14" grpId="0" animBg="1"/>
      <p:bldP spid="1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723338713"/>
              </p:ext>
            </p:extLst>
          </p:nvPr>
        </p:nvGraphicFramePr>
        <p:xfrm>
          <a:off x="107504" y="786952"/>
          <a:ext cx="8928992" cy="5810400"/>
        </p:xfrm>
        <a:graphic>
          <a:graphicData uri="http://schemas.openxmlformats.org/drawingml/2006/table">
            <a:tbl>
              <a:tblPr firstRow="1" bandRow="1">
                <a:tableStyleId>{93296810-A885-4BE3-A3E7-6D5BEEA58F35}</a:tableStyleId>
              </a:tblPr>
              <a:tblGrid>
                <a:gridCol w="4536504"/>
                <a:gridCol w="4392488"/>
              </a:tblGrid>
              <a:tr h="288000">
                <a:tc>
                  <a:txBody>
                    <a:bodyPr/>
                    <a:lstStyle/>
                    <a:p>
                      <a:pPr algn="ctr"/>
                      <a:r>
                        <a:rPr lang="ru-RU" sz="1500" b="1" kern="1200" dirty="0" smtClean="0">
                          <a:solidFill>
                            <a:schemeClr val="tx1"/>
                          </a:solidFill>
                          <a:effectLst/>
                        </a:rPr>
                        <a:t>Мф. 19, 1-12.</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10, 1-12</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1. Когда Иисус окончил слова сии, то вышел из Галилеи и пришел в пределы Иудейские, за Иорданскою стороною. </a:t>
                      </a:r>
                    </a:p>
                    <a:p>
                      <a:r>
                        <a:rPr lang="ru-RU" sz="1500" b="1" dirty="0" smtClean="0">
                          <a:solidFill>
                            <a:schemeClr val="tx1"/>
                          </a:solidFill>
                        </a:rPr>
                        <a:t>2. За Ним последовало много людей, и Он исцелил их там. </a:t>
                      </a:r>
                    </a:p>
                    <a:p>
                      <a:r>
                        <a:rPr lang="ru-RU" sz="1500" b="1" dirty="0" smtClean="0">
                          <a:solidFill>
                            <a:schemeClr val="tx1"/>
                          </a:solidFill>
                        </a:rPr>
                        <a:t>3. И приступили к Нему фарисеи и, искушая Его, говорили Ему: по всякой ли причине позволительно человеку разводиться с женою своею? </a:t>
                      </a:r>
                    </a:p>
                    <a:p>
                      <a:r>
                        <a:rPr lang="ru-RU" sz="1500" b="1" dirty="0" smtClean="0">
                          <a:solidFill>
                            <a:schemeClr val="tx1"/>
                          </a:solidFill>
                        </a:rPr>
                        <a:t>4. Он сказал им в ответ: не читали ли вы, что Сотворивший вначале мужчину и женщину сотворил их? </a:t>
                      </a:r>
                    </a:p>
                    <a:p>
                      <a:r>
                        <a:rPr lang="ru-RU" sz="1500" b="1" dirty="0" smtClean="0">
                          <a:solidFill>
                            <a:schemeClr val="tx1"/>
                          </a:solidFill>
                        </a:rPr>
                        <a:t>5. И сказал: посему оставит человек отца и мать и прилепится к жене своей, и будут два одною плотью, </a:t>
                      </a:r>
                    </a:p>
                    <a:p>
                      <a:r>
                        <a:rPr lang="ru-RU" sz="1500" b="1" dirty="0" smtClean="0">
                          <a:solidFill>
                            <a:schemeClr val="tx1"/>
                          </a:solidFill>
                        </a:rPr>
                        <a:t>6. так что они уже не двое, но одна плоть. Итак, что Бог сочетал, того человек да не разлучает. </a:t>
                      </a:r>
                    </a:p>
                    <a:p>
                      <a:r>
                        <a:rPr lang="ru-RU" sz="1500" b="1" dirty="0" smtClean="0">
                          <a:solidFill>
                            <a:schemeClr val="tx1"/>
                          </a:solidFill>
                        </a:rPr>
                        <a:t>7. Они говорят Ему: как же Моисей заповедал давать разводное письмо и разводиться с нею? </a:t>
                      </a:r>
                    </a:p>
                    <a:p>
                      <a:r>
                        <a:rPr lang="ru-RU" sz="1500" b="1" dirty="0" smtClean="0">
                          <a:solidFill>
                            <a:schemeClr val="tx1"/>
                          </a:solidFill>
                        </a:rPr>
                        <a:t>8. Он говорит им: Моисей по жестокосердию вашему позволил вам разводиться с женами вашими, а сначала не было так; </a:t>
                      </a:r>
                    </a:p>
                    <a:p>
                      <a:r>
                        <a:rPr lang="ru-RU" sz="1500" b="1" dirty="0" smtClean="0">
                          <a:solidFill>
                            <a:schemeClr val="tx1"/>
                          </a:solidFill>
                        </a:rPr>
                        <a:t>9. но Я говорю вам: кто разведется с женою своею не за прелюбодеяние и женится на другой, тот прелюбодействует; и женившийся на разведенной прелюбодействует. </a:t>
                      </a:r>
                    </a:p>
                  </a:txBody>
                  <a:tcPr marL="18000" marR="18000" marT="18000" marB="18000"/>
                </a:tc>
                <a:tc>
                  <a:txBody>
                    <a:bodyPr/>
                    <a:lstStyle/>
                    <a:p>
                      <a:r>
                        <a:rPr lang="ru-RU" sz="1500" b="1" dirty="0" smtClean="0">
                          <a:solidFill>
                            <a:schemeClr val="tx1"/>
                          </a:solidFill>
                        </a:rPr>
                        <a:t>1. Отправившись оттуда, приходит в пределы Иудейские за Иорданскою стороною. Опять собирается к Нему народ, и, по обычаю Своему, Он опять учил их. </a:t>
                      </a:r>
                    </a:p>
                    <a:p>
                      <a:r>
                        <a:rPr lang="ru-RU" sz="1500" b="1" dirty="0" smtClean="0">
                          <a:solidFill>
                            <a:schemeClr val="tx1"/>
                          </a:solidFill>
                        </a:rPr>
                        <a:t>2. Подошли фарисеи и спросили, искушая Его: позволительно ли разводиться мужу с женою? </a:t>
                      </a:r>
                    </a:p>
                    <a:p>
                      <a:r>
                        <a:rPr lang="ru-RU" sz="1500" b="1" dirty="0" smtClean="0">
                          <a:solidFill>
                            <a:schemeClr val="tx1"/>
                          </a:solidFill>
                        </a:rPr>
                        <a:t>3. Он сказал им в ответ: что заповедал вам Моисей? </a:t>
                      </a:r>
                    </a:p>
                    <a:p>
                      <a:r>
                        <a:rPr lang="ru-RU" sz="1500" b="1" dirty="0" smtClean="0">
                          <a:solidFill>
                            <a:schemeClr val="tx1"/>
                          </a:solidFill>
                        </a:rPr>
                        <a:t>4. Они сказали: Моисей позволил писать разводное письмо и разводиться. </a:t>
                      </a:r>
                    </a:p>
                    <a:p>
                      <a:r>
                        <a:rPr lang="ru-RU" sz="1500" b="1" dirty="0" smtClean="0">
                          <a:solidFill>
                            <a:schemeClr val="tx1"/>
                          </a:solidFill>
                        </a:rPr>
                        <a:t>5. Иисус сказал им в ответ: по жестокосердию вашему он написал вам сию заповедь. </a:t>
                      </a:r>
                    </a:p>
                    <a:p>
                      <a:r>
                        <a:rPr lang="ru-RU" sz="1500" b="1" dirty="0" smtClean="0">
                          <a:solidFill>
                            <a:schemeClr val="tx1"/>
                          </a:solidFill>
                        </a:rPr>
                        <a:t>6. В начале же создания, Бог мужчину и женщину сотворил их. </a:t>
                      </a:r>
                    </a:p>
                    <a:p>
                      <a:r>
                        <a:rPr lang="ru-RU" sz="1500" b="1" dirty="0" smtClean="0">
                          <a:solidFill>
                            <a:schemeClr val="tx1"/>
                          </a:solidFill>
                        </a:rPr>
                        <a:t>7. Посему оставит человек отца своего и мать </a:t>
                      </a:r>
                    </a:p>
                    <a:p>
                      <a:r>
                        <a:rPr lang="ru-RU" sz="1500" b="1" dirty="0" smtClean="0">
                          <a:solidFill>
                            <a:schemeClr val="tx1"/>
                          </a:solidFill>
                        </a:rPr>
                        <a:t>8. и прилепится к жене своей, и будут два одною плотью; так что они уже не двое, но одна плоть. </a:t>
                      </a:r>
                    </a:p>
                    <a:p>
                      <a:r>
                        <a:rPr lang="ru-RU" sz="1500" b="1" dirty="0" smtClean="0">
                          <a:solidFill>
                            <a:schemeClr val="tx1"/>
                          </a:solidFill>
                        </a:rPr>
                        <a:t>9. Итак, что Бог сочетал, того человек да не разлучает. </a:t>
                      </a:r>
                    </a:p>
                    <a:p>
                      <a:r>
                        <a:rPr lang="ru-RU" sz="1500" b="1" dirty="0" smtClean="0">
                          <a:solidFill>
                            <a:schemeClr val="tx1"/>
                          </a:solidFill>
                        </a:rPr>
                        <a:t>10. В доме ученики Его опять спросили Его о том же. </a:t>
                      </a:r>
                    </a:p>
                    <a:p>
                      <a:r>
                        <a:rPr lang="ru-RU" sz="1500" b="1" dirty="0" smtClean="0">
                          <a:solidFill>
                            <a:schemeClr val="tx1"/>
                          </a:solidFill>
                        </a:rPr>
                        <a:t>11. Он сказал им: кто разведется с женою своею и женится на другой, тот прелюбодействует от нее; </a:t>
                      </a:r>
                    </a:p>
                    <a:p>
                      <a:r>
                        <a:rPr lang="ru-RU" sz="1500" b="1" dirty="0" smtClean="0">
                          <a:solidFill>
                            <a:schemeClr val="tx1"/>
                          </a:solidFill>
                        </a:rPr>
                        <a:t>12. и если жена разведется с мужем своим и выйдет за другого, прелюбодействует. </a:t>
                      </a:r>
                      <a:endParaRPr lang="ru-RU" sz="1500" b="1" dirty="0">
                        <a:solidFill>
                          <a:schemeClr val="tx1"/>
                        </a:solidFill>
                      </a:endParaRPr>
                    </a:p>
                  </a:txBody>
                  <a:tcPr marL="18000" marR="18000" marT="18000" marB="18000"/>
                </a:tc>
              </a:tr>
            </a:tbl>
          </a:graphicData>
        </a:graphic>
      </p:graphicFrame>
      <p:sp>
        <p:nvSpPr>
          <p:cNvPr id="10" name="Скругленный прямоугольник 9"/>
          <p:cNvSpPr/>
          <p:nvPr/>
        </p:nvSpPr>
        <p:spPr>
          <a:xfrm>
            <a:off x="107504" y="2924944"/>
            <a:ext cx="8856984" cy="273630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a:solidFill>
                  <a:schemeClr val="tx1"/>
                </a:solidFill>
              </a:rPr>
              <a:t>Иероним: «где ни обнаружится прелюбодеяние, или даже только подозревается, там жена отпускается свободно. Но так как может случиться, что кто-нибудь наносит бесчестие невинной, и вторым брачным союзом сваливает виновность на первую супругу, то и повелевается, чтобы таковой отпускал жену, но так, чтобы он при жизни [этой] первой, второй жены уже не имел. В самом деле, ведь слова Его значат следующее: «Если ты отпускаешь жену свою не вследствие похоти, а вследствие обиды [на нее, или со стороны ее], то почему, испытав несчастье в первом браке, подвергаешь себя опасности нового?» И сверх того могло случиться так, что на основании того же закона жена также могла дать развод мужу, поэтому дается то же самое предупреждение, - именно: чтобы она не брала себе другого мужа. А так как распутная женщина и та, которая уже ступила на путь прелюбодеяния, не будет бояться позора, то второму мужу дается предупреждение, что он будет повинен в прелюбодеянии, если возьмет себе таковую в </a:t>
            </a:r>
            <a:r>
              <a:rPr lang="ru-RU" sz="1500" b="1" i="1" dirty="0" smtClean="0">
                <a:solidFill>
                  <a:schemeClr val="tx1"/>
                </a:solidFill>
              </a:rPr>
              <a:t>жены».</a:t>
            </a:r>
            <a:endParaRPr lang="ru-RU" sz="1500" b="1" i="1" dirty="0">
              <a:solidFill>
                <a:schemeClr val="tx1"/>
              </a:solidFill>
            </a:endParaRPr>
          </a:p>
        </p:txBody>
      </p:sp>
      <p:sp>
        <p:nvSpPr>
          <p:cNvPr id="7" name="Скругленный прямоугольник 6"/>
          <p:cNvSpPr/>
          <p:nvPr/>
        </p:nvSpPr>
        <p:spPr>
          <a:xfrm>
            <a:off x="179512" y="5661248"/>
            <a:ext cx="8856984" cy="119675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«Моисей</a:t>
            </a:r>
            <a:r>
              <a:rPr lang="ru-RU" sz="1600" b="1" i="1" dirty="0">
                <a:solidFill>
                  <a:schemeClr val="tx1"/>
                </a:solidFill>
              </a:rPr>
              <a:t>, давая такой закон, не противоречит Богу; такое постановление сделал он по причине вашего жестокосердия, чтобы вы, по своей распущенности нравственной, вознамерившись вступить в брак с другими женами, не стали </a:t>
            </a:r>
            <a:r>
              <a:rPr lang="ru-RU" sz="1600" b="1" i="1" dirty="0" err="1">
                <a:solidFill>
                  <a:schemeClr val="tx1"/>
                </a:solidFill>
              </a:rPr>
              <a:t>погублять</a:t>
            </a:r>
            <a:r>
              <a:rPr lang="ru-RU" sz="1600" b="1" i="1" dirty="0">
                <a:solidFill>
                  <a:schemeClr val="tx1"/>
                </a:solidFill>
              </a:rPr>
              <a:t> первых жен. Действительно, будучи жестоки, евреи доходили бы до убийства своих жен, если бы закон принуждал их непременно жить с </a:t>
            </a:r>
            <a:r>
              <a:rPr lang="ru-RU" sz="1600" b="1" i="1" dirty="0" smtClean="0">
                <a:solidFill>
                  <a:schemeClr val="tx1"/>
                </a:solidFill>
              </a:rPr>
              <a:t>ними».</a:t>
            </a:r>
            <a:endParaRPr lang="ru-RU" sz="1600" b="1" i="1" dirty="0">
              <a:solidFill>
                <a:schemeClr val="tx1"/>
              </a:solidFill>
            </a:endParaRPr>
          </a:p>
        </p:txBody>
      </p:sp>
      <p:sp>
        <p:nvSpPr>
          <p:cNvPr id="2" name="Скругленный прямоугольник 1"/>
          <p:cNvSpPr/>
          <p:nvPr/>
        </p:nvSpPr>
        <p:spPr>
          <a:xfrm>
            <a:off x="179512" y="2996952"/>
            <a:ext cx="8784976" cy="172819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a:solidFill>
                  <a:schemeClr val="tx1"/>
                </a:solidFill>
              </a:rPr>
              <a:t>Иероним: «партия фарисеев и саддукеев спрашивает Его: позволительно ли мужу давать развод жене своей по какой угодно причине. Это с тем, чтобы поставить Его в затруднение. Если бы Он сказал, что жену должно отпускать по какой угодно причине и жениться на другой, то Он оказался бы проповедником того, что противоречит стыдливости. А если бы Он ответил, что не по всякой вине можно давать развод, то был бы пойман как виновный в святотатстве, и рассуждал бы как поступающий против Моисея, а через Моисея был </a:t>
            </a:r>
            <a:r>
              <a:rPr lang="ru-RU" sz="1600" b="1" i="1" dirty="0" smtClean="0">
                <a:solidFill>
                  <a:schemeClr val="tx1"/>
                </a:solidFill>
              </a:rPr>
              <a:t>и Божиим».</a:t>
            </a:r>
            <a:endParaRPr lang="ru-RU" sz="1600" b="1" i="1" dirty="0">
              <a:solidFill>
                <a:schemeClr val="tx1"/>
              </a:solidFill>
            </a:endParaRPr>
          </a:p>
        </p:txBody>
      </p:sp>
      <p:sp>
        <p:nvSpPr>
          <p:cNvPr id="4" name="Скругленный прямоугольник 3"/>
          <p:cNvSpPr/>
          <p:nvPr/>
        </p:nvSpPr>
        <p:spPr>
          <a:xfrm>
            <a:off x="899592" y="188640"/>
            <a:ext cx="6912768"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a:solidFill>
                  <a:schemeClr val="tx1"/>
                </a:solidFill>
              </a:rPr>
              <a:t>Учение Христа о нерасторжимости брака</a:t>
            </a:r>
            <a:endParaRPr lang="ru-RU" sz="2400" dirty="0">
              <a:solidFill>
                <a:schemeClr val="tx1"/>
              </a:solidFill>
            </a:endParaRPr>
          </a:p>
        </p:txBody>
      </p:sp>
      <p:sp>
        <p:nvSpPr>
          <p:cNvPr id="3" name="Скругленный прямоугольник 2"/>
          <p:cNvSpPr/>
          <p:nvPr/>
        </p:nvSpPr>
        <p:spPr>
          <a:xfrm>
            <a:off x="179512" y="4581128"/>
            <a:ext cx="8856984" cy="129614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«Христос</a:t>
            </a:r>
            <a:r>
              <a:rPr lang="ru-RU" sz="1600" b="1" i="1" dirty="0">
                <a:solidFill>
                  <a:schemeClr val="tx1"/>
                </a:solidFill>
              </a:rPr>
              <a:t>? Он показывает, что единобрачие с самого начала установлено нашим Создателем. «В начале, - говорит Христос, - Бог сочетал одного мужа с одною же женой, потому не должно одному мужу </a:t>
            </a:r>
            <a:r>
              <a:rPr lang="ru-RU" sz="1600" b="1" i="1" dirty="0" err="1">
                <a:solidFill>
                  <a:schemeClr val="tx1"/>
                </a:solidFill>
              </a:rPr>
              <a:t>сочетаваться</a:t>
            </a:r>
            <a:r>
              <a:rPr lang="ru-RU" sz="1600" b="1" i="1" dirty="0">
                <a:solidFill>
                  <a:schemeClr val="tx1"/>
                </a:solidFill>
              </a:rPr>
              <a:t> со многими женами, равно как и одной жене со многими мужьями, но как они сопряжены от начала, так и должны оставаться, не расторгая сожительства без причины</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179512" y="5013176"/>
            <a:ext cx="8784976" cy="172819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Прп</a:t>
            </a:r>
            <a:r>
              <a:rPr lang="ru-RU" sz="1600" b="1" i="1" dirty="0" smtClean="0">
                <a:solidFill>
                  <a:schemeClr val="tx1"/>
                </a:solidFill>
              </a:rPr>
              <a:t>. </a:t>
            </a:r>
            <a:r>
              <a:rPr lang="ru-RU" sz="1600" b="1" i="1" dirty="0" err="1" smtClean="0">
                <a:solidFill>
                  <a:schemeClr val="tx1"/>
                </a:solidFill>
              </a:rPr>
              <a:t>Иустин</a:t>
            </a:r>
            <a:r>
              <a:rPr lang="ru-RU" sz="1600" b="1" i="1" dirty="0" smtClean="0">
                <a:solidFill>
                  <a:schemeClr val="tx1"/>
                </a:solidFill>
              </a:rPr>
              <a:t> (Попович): «Вторжение </a:t>
            </a:r>
            <a:r>
              <a:rPr lang="ru-RU" sz="1600" b="1" i="1" dirty="0">
                <a:solidFill>
                  <a:schemeClr val="tx1"/>
                </a:solidFill>
              </a:rPr>
              <a:t>греха в человеческую природу </a:t>
            </a:r>
            <a:r>
              <a:rPr lang="ru-RU" sz="1600" b="1" i="1" dirty="0" err="1">
                <a:solidFill>
                  <a:schemeClr val="tx1"/>
                </a:solidFill>
              </a:rPr>
              <a:t>огреховило</a:t>
            </a:r>
            <a:r>
              <a:rPr lang="ru-RU" sz="1600" b="1" i="1" dirty="0">
                <a:solidFill>
                  <a:schemeClr val="tx1"/>
                </a:solidFill>
              </a:rPr>
              <a:t> и оба пола; Грех разлучил то, что Бог сочетал; внес в половые отношения зло, греховность, сладострастие, страстность, хаотичность. Оба пола изуродованы и сбиты с пути грехом, как и остальные составные части человеческой природы. Грех - это основа и сила ненормальности; он </a:t>
            </a:r>
            <a:r>
              <a:rPr lang="ru-RU" sz="1600" b="1" i="1" dirty="0" err="1">
                <a:solidFill>
                  <a:schemeClr val="tx1"/>
                </a:solidFill>
              </a:rPr>
              <a:t>оненормалил</a:t>
            </a:r>
            <a:r>
              <a:rPr lang="ru-RU" sz="1600" b="1" i="1" dirty="0">
                <a:solidFill>
                  <a:schemeClr val="tx1"/>
                </a:solidFill>
              </a:rPr>
              <a:t> оба пола и их отношения, разлил по ним тьму и мрак; нарушил и Божественный порядок вообще, и в области пола. Грех разлучил и разлучает то, что Бог соединил и </a:t>
            </a:r>
            <a:r>
              <a:rPr lang="ru-RU" sz="1600" b="1" i="1" dirty="0" smtClean="0">
                <a:solidFill>
                  <a:schemeClr val="tx1"/>
                </a:solidFill>
              </a:rPr>
              <a:t>соединяет».</a:t>
            </a:r>
            <a:endParaRPr lang="ru-RU" sz="1600" b="1" i="1" dirty="0">
              <a:solidFill>
                <a:schemeClr val="tx1"/>
              </a:solidFill>
            </a:endParaRPr>
          </a:p>
        </p:txBody>
      </p:sp>
      <p:sp>
        <p:nvSpPr>
          <p:cNvPr id="8" name="Скругленный прямоугольник 7"/>
          <p:cNvSpPr/>
          <p:nvPr/>
        </p:nvSpPr>
        <p:spPr>
          <a:xfrm>
            <a:off x="179512" y="4725144"/>
            <a:ext cx="8856984" cy="93610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«Я</a:t>
            </a:r>
            <a:r>
              <a:rPr lang="ru-RU" sz="1600" b="1" i="1" dirty="0">
                <a:solidFill>
                  <a:schemeClr val="tx1"/>
                </a:solidFill>
              </a:rPr>
              <a:t>, - продолжает Господь,- говорю вам: хорошо разводиться только с женой преступной, прелюбодейной; когда же кто-либо прогонит жену, не впадшую в блуд, тот будет виновен, если она начнет </a:t>
            </a:r>
            <a:r>
              <a:rPr lang="ru-RU" sz="1600" b="1" i="1" dirty="0" smtClean="0">
                <a:solidFill>
                  <a:schemeClr val="tx1"/>
                </a:solidFill>
              </a:rPr>
              <a:t>прелюбодействовать».</a:t>
            </a:r>
            <a:endParaRPr lang="ru-RU" sz="1600" b="1" i="1" dirty="0">
              <a:solidFill>
                <a:schemeClr val="tx1"/>
              </a:solidFill>
            </a:endParaRPr>
          </a:p>
        </p:txBody>
      </p:sp>
      <p:sp>
        <p:nvSpPr>
          <p:cNvPr id="9" name="Скругленный прямоугольник 8"/>
          <p:cNvSpPr/>
          <p:nvPr/>
        </p:nvSpPr>
        <p:spPr>
          <a:xfrm>
            <a:off x="107504" y="2348880"/>
            <a:ext cx="8928992" cy="187220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Прп</a:t>
            </a:r>
            <a:r>
              <a:rPr lang="ru-RU" sz="1600" b="1" i="1" dirty="0" smtClean="0">
                <a:solidFill>
                  <a:schemeClr val="tx1"/>
                </a:solidFill>
              </a:rPr>
              <a:t>. </a:t>
            </a:r>
            <a:r>
              <a:rPr lang="ru-RU" sz="1600" b="1" i="1" dirty="0" err="1" smtClean="0">
                <a:solidFill>
                  <a:schemeClr val="tx1"/>
                </a:solidFill>
              </a:rPr>
              <a:t>Иустин</a:t>
            </a:r>
            <a:r>
              <a:rPr lang="ru-RU" sz="1600" b="1" i="1" dirty="0" smtClean="0">
                <a:solidFill>
                  <a:schemeClr val="tx1"/>
                </a:solidFill>
              </a:rPr>
              <a:t> (Попович): «То</a:t>
            </a:r>
            <a:r>
              <a:rPr lang="ru-RU" sz="1600" b="1" i="1" dirty="0">
                <a:solidFill>
                  <a:schemeClr val="tx1"/>
                </a:solidFill>
              </a:rPr>
              <a:t>, что оскверняет, лишает святости, </a:t>
            </a:r>
            <a:r>
              <a:rPr lang="ru-RU" sz="1600" b="1" i="1" dirty="0" err="1">
                <a:solidFill>
                  <a:schemeClr val="tx1"/>
                </a:solidFill>
              </a:rPr>
              <a:t>огреховляет</a:t>
            </a:r>
            <a:r>
              <a:rPr lang="ru-RU" sz="1600" b="1" i="1" dirty="0">
                <a:solidFill>
                  <a:schemeClr val="tx1"/>
                </a:solidFill>
              </a:rPr>
              <a:t> пол, это страстность, сладострастие как греховная сила. Сладострастие вызывает блуд, прелюбодеяние как сознательное святотатство психофизического единства двоих супругов. Любовь объединяет, потому что она есть «</a:t>
            </a:r>
            <a:r>
              <a:rPr lang="ru-RU" sz="1600" b="1" i="1" dirty="0" err="1">
                <a:solidFill>
                  <a:schemeClr val="tx1"/>
                </a:solidFill>
              </a:rPr>
              <a:t>соузъ</a:t>
            </a:r>
            <a:r>
              <a:rPr lang="ru-RU" sz="1600" b="1" i="1" dirty="0">
                <a:solidFill>
                  <a:schemeClr val="tx1"/>
                </a:solidFill>
              </a:rPr>
              <a:t> совершенства» (Кол 3, 14), совершенства и в браке (ср. </a:t>
            </a:r>
            <a:r>
              <a:rPr lang="ru-RU" sz="1600" b="1" i="1" dirty="0" err="1">
                <a:solidFill>
                  <a:schemeClr val="tx1"/>
                </a:solidFill>
              </a:rPr>
              <a:t>Еф</a:t>
            </a:r>
            <a:r>
              <a:rPr lang="ru-RU" sz="1600" b="1" i="1" dirty="0">
                <a:solidFill>
                  <a:schemeClr val="tx1"/>
                </a:solidFill>
              </a:rPr>
              <a:t> 5, 22-32); прелюбодеяние разъединяет, ибо оно все происходит от </a:t>
            </a:r>
            <a:r>
              <a:rPr lang="ru-RU" sz="1600" b="1" i="1" dirty="0" err="1">
                <a:solidFill>
                  <a:schemeClr val="tx1"/>
                </a:solidFill>
              </a:rPr>
              <a:t>несвятости</a:t>
            </a:r>
            <a:r>
              <a:rPr lang="ru-RU" sz="1600" b="1" i="1" dirty="0">
                <a:solidFill>
                  <a:schemeClr val="tx1"/>
                </a:solidFill>
              </a:rPr>
              <a:t>, от сладострастия, от ненормального употребления пола. Если есть прелюбодеяние, то нет Богом данного и Богом обещанного святого единства двух </a:t>
            </a:r>
            <a:r>
              <a:rPr lang="ru-RU" sz="1600" b="1" i="1" dirty="0" smtClean="0">
                <a:solidFill>
                  <a:schemeClr val="tx1"/>
                </a:solidFill>
              </a:rPr>
              <a:t>супругов».</a:t>
            </a:r>
            <a:endParaRPr lang="ru-RU" sz="1600" b="1" i="1" dirty="0">
              <a:solidFill>
                <a:schemeClr val="tx1"/>
              </a:solidFill>
            </a:endParaRPr>
          </a:p>
        </p:txBody>
      </p:sp>
    </p:spTree>
    <p:extLst>
      <p:ext uri="{BB962C8B-B14F-4D97-AF65-F5344CB8AC3E}">
        <p14:creationId xmlns:p14="http://schemas.microsoft.com/office/powerpoint/2010/main" val="325801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wipe(down)">
                                      <p:cBhvr>
                                        <p:cTn id="60" dur="500"/>
                                        <p:tgtEl>
                                          <p:spTgt spid="9"/>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8"/>
                                        </p:tgtEl>
                                      </p:cBhvr>
                                    </p:animEffect>
                                    <p:set>
                                      <p:cBhvr>
                                        <p:cTn id="65" dur="1" fill="hold">
                                          <p:stCondLst>
                                            <p:cond delay="499"/>
                                          </p:stCondLst>
                                        </p:cTn>
                                        <p:tgtEl>
                                          <p:spTgt spid="8"/>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9"/>
                                        </p:tgtEl>
                                      </p:cBhvr>
                                    </p:animEffect>
                                    <p:set>
                                      <p:cBhvr>
                                        <p:cTn id="68" dur="1" fill="hold">
                                          <p:stCondLst>
                                            <p:cond delay="499"/>
                                          </p:stCondLst>
                                        </p:cTn>
                                        <p:tgtEl>
                                          <p:spTgt spid="9"/>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animEffect transition="in" filter="wipe(down)">
                                      <p:cBhvr>
                                        <p:cTn id="73" dur="500"/>
                                        <p:tgtEl>
                                          <p:spTgt spid="10"/>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xit" presetSubtype="0" fill="hold" grpId="1" nodeType="clickEffect">
                                  <p:stCondLst>
                                    <p:cond delay="0"/>
                                  </p:stCondLst>
                                  <p:childTnLst>
                                    <p:animEffect transition="out" filter="fade">
                                      <p:cBhvr>
                                        <p:cTn id="77" dur="500"/>
                                        <p:tgtEl>
                                          <p:spTgt spid="10"/>
                                        </p:tgtEl>
                                      </p:cBhvr>
                                    </p:animEffect>
                                    <p:set>
                                      <p:cBhvr>
                                        <p:cTn id="78"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7" grpId="0" animBg="1"/>
      <p:bldP spid="7" grpId="1" animBg="1"/>
      <p:bldP spid="2" grpId="0" animBg="1"/>
      <p:bldP spid="2" grpId="1" animBg="1"/>
      <p:bldP spid="4" grpId="0" animBg="1"/>
      <p:bldP spid="3" grpId="0" animBg="1"/>
      <p:bldP spid="3" grpId="1" animBg="1"/>
      <p:bldP spid="6" grpId="0" animBg="1"/>
      <p:bldP spid="6" grpId="1" animBg="1"/>
      <p:bldP spid="8" grpId="0" animBg="1"/>
      <p:bldP spid="8" grpId="1" animBg="1"/>
      <p:bldP spid="9" grpId="0" animBg="1"/>
      <p:bldP spid="9"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62475308"/>
              </p:ext>
            </p:extLst>
          </p:nvPr>
        </p:nvGraphicFramePr>
        <p:xfrm>
          <a:off x="457200" y="260648"/>
          <a:ext cx="8229600" cy="2103120"/>
        </p:xfrm>
        <a:graphic>
          <a:graphicData uri="http://schemas.openxmlformats.org/drawingml/2006/table">
            <a:tbl>
              <a:tblPr firstRow="1" bandRow="1">
                <a:tableStyleId>{93296810-A885-4BE3-A3E7-6D5BEEA58F35}</a:tableStyleId>
              </a:tblPr>
              <a:tblGrid>
                <a:gridCol w="8229600"/>
              </a:tblGrid>
              <a:tr h="324000">
                <a:tc>
                  <a:txBody>
                    <a:bodyPr/>
                    <a:lstStyle/>
                    <a:p>
                      <a:pPr algn="ctr"/>
                      <a:r>
                        <a:rPr lang="ru-RU" b="1" dirty="0" smtClean="0">
                          <a:solidFill>
                            <a:schemeClr val="tx1"/>
                          </a:solidFill>
                        </a:rPr>
                        <a:t>Мф. 19, 10-12</a:t>
                      </a:r>
                      <a:endParaRPr lang="ru-RU" b="1" dirty="0">
                        <a:solidFill>
                          <a:schemeClr val="tx1"/>
                        </a:solidFill>
                      </a:endParaRPr>
                    </a:p>
                  </a:txBody>
                  <a:tcPr/>
                </a:tc>
              </a:tr>
              <a:tr h="370840">
                <a:tc>
                  <a:txBody>
                    <a:bodyPr/>
                    <a:lstStyle/>
                    <a:p>
                      <a:r>
                        <a:rPr lang="ru-RU" sz="1800" b="1" dirty="0" smtClean="0">
                          <a:solidFill>
                            <a:schemeClr val="tx1"/>
                          </a:solidFill>
                        </a:rPr>
                        <a:t>10. Говорят Ему ученики Его: если такова обязанность человека к жене, то лучше не жениться. </a:t>
                      </a:r>
                    </a:p>
                    <a:p>
                      <a:r>
                        <a:rPr lang="ru-RU" sz="1800" b="1" dirty="0" smtClean="0">
                          <a:solidFill>
                            <a:schemeClr val="tx1"/>
                          </a:solidFill>
                        </a:rPr>
                        <a:t>11. Он же сказал им: не все вмещают слово сие, но кому дано, </a:t>
                      </a:r>
                    </a:p>
                    <a:p>
                      <a:r>
                        <a:rPr lang="ru-RU" sz="1800" b="1" dirty="0" smtClean="0">
                          <a:solidFill>
                            <a:schemeClr val="tx1"/>
                          </a:solidFill>
                        </a:rPr>
                        <a:t>12. ибо есть скопцы, которые из чрева матернего родились так; и есть скопцы, которые оскоплены от людей; и есть скопцы, которые сделали сами себя скопцами для Царства Небесного. Кто может вместить, да вместит.</a:t>
                      </a:r>
                    </a:p>
                  </a:txBody>
                  <a:tcPr/>
                </a:tc>
              </a:tr>
            </a:tbl>
          </a:graphicData>
        </a:graphic>
      </p:graphicFrame>
      <p:sp>
        <p:nvSpPr>
          <p:cNvPr id="2" name="Скругленный прямоугольник 1"/>
          <p:cNvSpPr/>
          <p:nvPr/>
        </p:nvSpPr>
        <p:spPr>
          <a:xfrm>
            <a:off x="467544" y="1340768"/>
            <a:ext cx="8208912" cy="187220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Блж</a:t>
            </a:r>
            <a:r>
              <a:rPr lang="ru-RU" sz="1600" b="1" i="1" dirty="0" smtClean="0">
                <a:solidFill>
                  <a:schemeClr val="tx1"/>
                </a:solidFill>
              </a:rPr>
              <a:t>. Иероним: «Что </a:t>
            </a:r>
            <a:r>
              <a:rPr lang="ru-RU" sz="1600" b="1" i="1" dirty="0">
                <a:solidFill>
                  <a:schemeClr val="tx1"/>
                </a:solidFill>
              </a:rPr>
              <a:t>же, в самом деле, если жена будет предаваться пьянству или будет гневлива, или дурного нрава, или прожорлива, или не усидчива [ветреная, непостоянная, непоседа], или сварлива, или злоречива, ужели и жену такого рода должно </a:t>
            </a:r>
            <a:r>
              <a:rPr lang="ru-RU" sz="1600" b="1" i="1" dirty="0" smtClean="0">
                <a:solidFill>
                  <a:schemeClr val="tx1"/>
                </a:solidFill>
              </a:rPr>
              <a:t>терпеть? </a:t>
            </a:r>
            <a:r>
              <a:rPr lang="ru-RU" sz="1600" b="1" i="1" dirty="0">
                <a:solidFill>
                  <a:schemeClr val="tx1"/>
                </a:solidFill>
              </a:rPr>
              <a:t>Хотим ли мы, или не хотим, но она должна быть удерживаема; так как мы были свободны и добровольно подчинились этому рабству. Поэтому ученики, видя тяжесть брачного ига, обнаруживают движение своей души и говорят: Если такова обязанность человека к жене, то лучше не </a:t>
            </a:r>
            <a:r>
              <a:rPr lang="ru-RU" sz="1600" b="1" i="1" dirty="0" smtClean="0">
                <a:solidFill>
                  <a:schemeClr val="tx1"/>
                </a:solidFill>
              </a:rPr>
              <a:t>жениться».</a:t>
            </a:r>
            <a:endParaRPr lang="ru-RU" sz="1600" b="1" i="1" dirty="0">
              <a:solidFill>
                <a:schemeClr val="tx1"/>
              </a:solidFill>
            </a:endParaRPr>
          </a:p>
        </p:txBody>
      </p:sp>
      <p:sp>
        <p:nvSpPr>
          <p:cNvPr id="6" name="Скругленный прямоугольник 5"/>
          <p:cNvSpPr/>
          <p:nvPr/>
        </p:nvSpPr>
        <p:spPr>
          <a:xfrm>
            <a:off x="467544" y="1556792"/>
            <a:ext cx="8208912" cy="115212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«Господь говорит, что хотя девство и великое дело, но не все могут сохранить оное, а только те, кому содействует Бог. Слово «дано» здесь стоит вместо «кому содействует Бог». Даруется же тем, которые просят, так как сказано: «просите, и дано будет вам. Всякий просящий получает</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467544" y="2780928"/>
            <a:ext cx="8280920" cy="280831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Прп</a:t>
            </a:r>
            <a:r>
              <a:rPr lang="ru-RU" sz="1500" b="1" dirty="0" smtClean="0">
                <a:solidFill>
                  <a:schemeClr val="tx1"/>
                </a:solidFill>
              </a:rPr>
              <a:t>. </a:t>
            </a:r>
            <a:r>
              <a:rPr lang="ru-RU" sz="1500" b="1" dirty="0" err="1" smtClean="0">
                <a:solidFill>
                  <a:schemeClr val="tx1"/>
                </a:solidFill>
              </a:rPr>
              <a:t>Иустин</a:t>
            </a:r>
            <a:r>
              <a:rPr lang="ru-RU" sz="1500" b="1" dirty="0" smtClean="0">
                <a:solidFill>
                  <a:schemeClr val="tx1"/>
                </a:solidFill>
              </a:rPr>
              <a:t> Попович: </a:t>
            </a:r>
            <a:r>
              <a:rPr lang="ru-RU" sz="1500" b="1" i="1" dirty="0" smtClean="0">
                <a:solidFill>
                  <a:schemeClr val="tx1"/>
                </a:solidFill>
              </a:rPr>
              <a:t>«Обладать </a:t>
            </a:r>
            <a:r>
              <a:rPr lang="ru-RU" sz="1500" b="1" i="1" dirty="0">
                <a:solidFill>
                  <a:schemeClr val="tx1"/>
                </a:solidFill>
              </a:rPr>
              <a:t>бесстрастием - это нормальное, Богом созданное состояние человеческой природы. Бесстрастный пол - это пол безгрешный, святой, без примеси сладострастия, страсти, похоти. В небесном мире: бесстрастность Ангелов; в земном мире: идеальная бесстрастность, по человечески осуществленная, в Богочеловеке </a:t>
            </a:r>
            <a:r>
              <a:rPr lang="ru-RU" sz="1500" b="1" i="1" dirty="0" smtClean="0">
                <a:solidFill>
                  <a:schemeClr val="tx1"/>
                </a:solidFill>
              </a:rPr>
              <a:t>Христе. </a:t>
            </a:r>
            <a:r>
              <a:rPr lang="ru-RU" sz="1500" b="1" i="1" dirty="0">
                <a:solidFill>
                  <a:schemeClr val="tx1"/>
                </a:solidFill>
              </a:rPr>
              <a:t>Это Богочеловеческое бесстрастие Богочеловек разливает по душам членов тела Своего - Церкви, особенно святых подвижников. Своим </a:t>
            </a:r>
            <a:r>
              <a:rPr lang="ru-RU" sz="1500" b="1" i="1" dirty="0" err="1">
                <a:solidFill>
                  <a:schemeClr val="tx1"/>
                </a:solidFill>
              </a:rPr>
              <a:t>святодобродетельным</a:t>
            </a:r>
            <a:r>
              <a:rPr lang="ru-RU" sz="1500" b="1" i="1" dirty="0">
                <a:solidFill>
                  <a:schemeClr val="tx1"/>
                </a:solidFill>
              </a:rPr>
              <a:t> и </a:t>
            </a:r>
            <a:r>
              <a:rPr lang="ru-RU" sz="1500" b="1" i="1" dirty="0" err="1">
                <a:solidFill>
                  <a:schemeClr val="tx1"/>
                </a:solidFill>
              </a:rPr>
              <a:t>святотаинственным</a:t>
            </a:r>
            <a:r>
              <a:rPr lang="ru-RU" sz="1500" b="1" i="1" dirty="0">
                <a:solidFill>
                  <a:schemeClr val="tx1"/>
                </a:solidFill>
              </a:rPr>
              <a:t> жительством святые и достигают бесстрастия, как евангельского идеала человеческого существования в мире. Поэтому это и есть заповедь для всех, а не только для исключительных личностей. Святой Григорий Богослов благовествует: Когда Спаситель по этому поводу говорит </a:t>
            </a:r>
            <a:r>
              <a:rPr lang="ru-RU" sz="1500" b="1" i="1" dirty="0" smtClean="0">
                <a:solidFill>
                  <a:schemeClr val="tx1"/>
                </a:solidFill>
              </a:rPr>
              <a:t>«Не все </a:t>
            </a:r>
            <a:r>
              <a:rPr lang="ru-RU" sz="1500" b="1" i="1" dirty="0" err="1" smtClean="0">
                <a:solidFill>
                  <a:schemeClr val="tx1"/>
                </a:solidFill>
              </a:rPr>
              <a:t>вмъщаютъ</a:t>
            </a:r>
            <a:r>
              <a:rPr lang="ru-RU" sz="1500" b="1" i="1" dirty="0" smtClean="0">
                <a:solidFill>
                  <a:schemeClr val="tx1"/>
                </a:solidFill>
              </a:rPr>
              <a:t> </a:t>
            </a:r>
            <a:r>
              <a:rPr lang="ru-RU" sz="1500" b="1" i="1" dirty="0">
                <a:solidFill>
                  <a:schemeClr val="tx1"/>
                </a:solidFill>
              </a:rPr>
              <a:t>слово </a:t>
            </a:r>
            <a:r>
              <a:rPr lang="ru-RU" sz="1500" b="1" i="1" dirty="0" err="1" smtClean="0">
                <a:solidFill>
                  <a:schemeClr val="tx1"/>
                </a:solidFill>
              </a:rPr>
              <a:t>сиe</a:t>
            </a:r>
            <a:r>
              <a:rPr lang="ru-RU" sz="1500" b="1" i="1" dirty="0">
                <a:solidFill>
                  <a:schemeClr val="tx1"/>
                </a:solidFill>
              </a:rPr>
              <a:t>, но кому </a:t>
            </a:r>
            <a:r>
              <a:rPr lang="ru-RU" sz="1500" b="1" i="1" dirty="0" smtClean="0">
                <a:solidFill>
                  <a:schemeClr val="tx1"/>
                </a:solidFill>
              </a:rPr>
              <a:t>дано», </a:t>
            </a:r>
            <a:r>
              <a:rPr lang="ru-RU" sz="1500" b="1" i="1" dirty="0">
                <a:solidFill>
                  <a:schemeClr val="tx1"/>
                </a:solidFill>
              </a:rPr>
              <a:t>Он не исключает никого, ибо это дается каждому, кто хочет, кто трудится, </a:t>
            </a:r>
            <a:r>
              <a:rPr lang="ru-RU" sz="1500" b="1" i="1" dirty="0" smtClean="0">
                <a:solidFill>
                  <a:schemeClr val="tx1"/>
                </a:solidFill>
              </a:rPr>
              <a:t>подвизается».</a:t>
            </a:r>
            <a:endParaRPr lang="ru-RU" sz="1500" b="1" i="1" dirty="0">
              <a:solidFill>
                <a:schemeClr val="tx1"/>
              </a:solidFill>
            </a:endParaRPr>
          </a:p>
        </p:txBody>
      </p:sp>
      <p:sp>
        <p:nvSpPr>
          <p:cNvPr id="7" name="Скругленный прямоугольник 6"/>
          <p:cNvSpPr/>
          <p:nvPr/>
        </p:nvSpPr>
        <p:spPr>
          <a:xfrm>
            <a:off x="467544" y="2348880"/>
            <a:ext cx="8280920" cy="136815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a:t>
            </a:r>
            <a:r>
              <a:rPr lang="ru-RU" sz="1600" b="1" dirty="0" err="1" smtClean="0">
                <a:solidFill>
                  <a:schemeClr val="tx1"/>
                </a:solidFill>
              </a:rPr>
              <a:t>лж</a:t>
            </a:r>
            <a:r>
              <a:rPr lang="ru-RU" sz="1600" b="1" dirty="0" smtClean="0">
                <a:solidFill>
                  <a:schemeClr val="tx1"/>
                </a:solidFill>
              </a:rPr>
              <a:t>. Иероним: </a:t>
            </a:r>
            <a:r>
              <a:rPr lang="ru-RU" sz="1600" b="1" i="1" dirty="0" smtClean="0">
                <a:solidFill>
                  <a:schemeClr val="tx1"/>
                </a:solidFill>
              </a:rPr>
              <a:t>«Есть </a:t>
            </a:r>
            <a:r>
              <a:rPr lang="ru-RU" sz="1600" b="1" i="1" dirty="0">
                <a:solidFill>
                  <a:schemeClr val="tx1"/>
                </a:solidFill>
              </a:rPr>
              <a:t>три рода скопцов: два - плотские, третий - духовный. Одни суть те, которые родились таковыми от чрева матери, другие - те, которые сделались таковыми или в неволе, или по прихоти владелиц. Третьи - те, которые оскопили себя ради Царства Небесного, и стали скопцами ради Христа, хотя могли бы быть мужами. Таковым именно обещается награда».</a:t>
            </a:r>
          </a:p>
        </p:txBody>
      </p:sp>
      <p:sp>
        <p:nvSpPr>
          <p:cNvPr id="8" name="Скругленный прямоугольник 7"/>
          <p:cNvSpPr/>
          <p:nvPr/>
        </p:nvSpPr>
        <p:spPr>
          <a:xfrm>
            <a:off x="503548" y="2556279"/>
            <a:ext cx="8208912" cy="2240873"/>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a:solidFill>
                  <a:schemeClr val="tx1"/>
                </a:solidFill>
              </a:rPr>
              <a:t>: «Себя же оскопляют для Царства Небесного не те, которые отрезывают свои уды, - нет, это проклято, - но те, которые имеют воздержание. Понимай и так: бывает скопец от природы - человек, по природному устройству </a:t>
            </a:r>
            <a:r>
              <a:rPr lang="ru-RU" sz="1500" b="1" i="1" dirty="0" err="1">
                <a:solidFill>
                  <a:schemeClr val="tx1"/>
                </a:solidFill>
              </a:rPr>
              <a:t>невозбуждаемый</a:t>
            </a:r>
            <a:r>
              <a:rPr lang="ru-RU" sz="1500" b="1" i="1" dirty="0">
                <a:solidFill>
                  <a:schemeClr val="tx1"/>
                </a:solidFill>
              </a:rPr>
              <a:t> к </a:t>
            </a:r>
            <a:r>
              <a:rPr lang="ru-RU" sz="1500" b="1" i="1" dirty="0" err="1">
                <a:solidFill>
                  <a:schemeClr val="tx1"/>
                </a:solidFill>
              </a:rPr>
              <a:t>любострастию</a:t>
            </a:r>
            <a:r>
              <a:rPr lang="ru-RU" sz="1500" b="1" i="1" dirty="0">
                <a:solidFill>
                  <a:schemeClr val="tx1"/>
                </a:solidFill>
              </a:rPr>
              <a:t>. Людьми оскопляется тот, кто, вследствие наставления других людей, удалил, как бы вырезал, </a:t>
            </a:r>
            <a:r>
              <a:rPr lang="ru-RU" sz="1500" b="1" i="1" dirty="0" err="1">
                <a:solidFill>
                  <a:schemeClr val="tx1"/>
                </a:solidFill>
              </a:rPr>
              <a:t>разжжение</a:t>
            </a:r>
            <a:r>
              <a:rPr lang="ru-RU" sz="1500" b="1" i="1" dirty="0">
                <a:solidFill>
                  <a:schemeClr val="tx1"/>
                </a:solidFill>
              </a:rPr>
              <a:t> плотской похоти; оскопляющий же сам себя - это человек, склонившийся к целомудрию не по наставлению других, а по собственному расположению. Совершеннейшим является этот последний: он не другим кем-либо приведен к Царству Небесному, но сам пришел к нему</a:t>
            </a:r>
            <a:r>
              <a:rPr lang="ru-RU" sz="1500" b="1" i="1" dirty="0" smtClean="0">
                <a:solidFill>
                  <a:schemeClr val="tx1"/>
                </a:solidFill>
              </a:rPr>
              <a:t>... </a:t>
            </a:r>
            <a:r>
              <a:rPr lang="ru-RU" sz="1500" b="1" i="1" dirty="0">
                <a:solidFill>
                  <a:schemeClr val="tx1"/>
                </a:solidFill>
              </a:rPr>
              <a:t>Господь не принуждает соблюдать девство и не уничижает брак; Он только предпочитает </a:t>
            </a:r>
            <a:r>
              <a:rPr lang="ru-RU" sz="1500" b="1" i="1" dirty="0" smtClean="0">
                <a:solidFill>
                  <a:schemeClr val="tx1"/>
                </a:solidFill>
              </a:rPr>
              <a:t>девство».</a:t>
            </a:r>
            <a:endParaRPr lang="ru-RU" sz="1500" b="1" i="1" dirty="0">
              <a:solidFill>
                <a:schemeClr val="tx1"/>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915277738"/>
              </p:ext>
            </p:extLst>
          </p:nvPr>
        </p:nvGraphicFramePr>
        <p:xfrm>
          <a:off x="1115616" y="4563976"/>
          <a:ext cx="6840760" cy="1169280"/>
        </p:xfrm>
        <a:graphic>
          <a:graphicData uri="http://schemas.openxmlformats.org/drawingml/2006/table">
            <a:tbl>
              <a:tblPr firstRow="1" bandRow="1">
                <a:tableStyleId>{93296810-A885-4BE3-A3E7-6D5BEEA58F35}</a:tableStyleId>
              </a:tblPr>
              <a:tblGrid>
                <a:gridCol w="6840760"/>
              </a:tblGrid>
              <a:tr h="288000">
                <a:tc>
                  <a:txBody>
                    <a:bodyPr/>
                    <a:lstStyle/>
                    <a:p>
                      <a:pPr algn="ctr"/>
                      <a:r>
                        <a:rPr lang="ru-RU" sz="1800" b="1" kern="1200" dirty="0" err="1" smtClean="0">
                          <a:solidFill>
                            <a:schemeClr val="tx1"/>
                          </a:solidFill>
                          <a:effectLst/>
                        </a:rPr>
                        <a:t>Лк</a:t>
                      </a:r>
                      <a:r>
                        <a:rPr lang="ru-RU" sz="1800" b="1" kern="1200" dirty="0" smtClean="0">
                          <a:solidFill>
                            <a:schemeClr val="tx1"/>
                          </a:solidFill>
                          <a:effectLst/>
                        </a:rPr>
                        <a:t>. 16, 18</a:t>
                      </a:r>
                      <a:endParaRPr lang="ru-RU" sz="1800" b="1" dirty="0">
                        <a:solidFill>
                          <a:schemeClr val="tx1"/>
                        </a:solidFill>
                      </a:endParaRPr>
                    </a:p>
                  </a:txBody>
                  <a:tcPr marL="18000" marR="18000" marT="18000" marB="18000"/>
                </a:tc>
              </a:tr>
              <a:tr h="370840">
                <a:tc>
                  <a:txBody>
                    <a:bodyPr/>
                    <a:lstStyle/>
                    <a:p>
                      <a:r>
                        <a:rPr lang="ru-RU" sz="1800" b="1" dirty="0" smtClean="0">
                          <a:solidFill>
                            <a:schemeClr val="tx1"/>
                          </a:solidFill>
                        </a:rPr>
                        <a:t>18. Всякий, разводящийся с женою своею и женящийся на другой, прелюбодействует, и всякий, женящийся на разведенной с мужем, прелюбодействует.</a:t>
                      </a:r>
                      <a:endParaRPr lang="ru-RU" sz="1800" b="1" dirty="0">
                        <a:solidFill>
                          <a:schemeClr val="tx1"/>
                        </a:solidFill>
                      </a:endParaRPr>
                    </a:p>
                  </a:txBody>
                  <a:tcPr marL="18000" marR="18000" marT="18000" marB="18000"/>
                </a:tc>
              </a:tr>
            </a:tbl>
          </a:graphicData>
        </a:graphic>
      </p:graphicFrame>
    </p:spTree>
    <p:extLst>
      <p:ext uri="{BB962C8B-B14F-4D97-AF65-F5344CB8AC3E}">
        <p14:creationId xmlns:p14="http://schemas.microsoft.com/office/powerpoint/2010/main" val="1139875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8"/>
                                        </p:tgtEl>
                                      </p:cBhvr>
                                    </p:animEffect>
                                    <p:set>
                                      <p:cBhvr>
                                        <p:cTn id="57" dur="1" fill="hold">
                                          <p:stCondLst>
                                            <p:cond delay="499"/>
                                          </p:stCondLst>
                                        </p:cTn>
                                        <p:tgtEl>
                                          <p:spTgt spid="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wipe(down)">
                                      <p:cBhvr>
                                        <p:cTn id="6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6" grpId="0" animBg="1"/>
      <p:bldP spid="6" grpId="1" animBg="1"/>
      <p:bldP spid="3" grpId="0" animBg="1"/>
      <p:bldP spid="3" grpId="1" animBg="1"/>
      <p:bldP spid="7" grpId="0" animBg="1"/>
      <p:bldP spid="7" grpId="1" animBg="1"/>
      <p:bldP spid="8" grpId="0" animBg="1"/>
      <p:bldP spid="8"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77612" y="1628800"/>
            <a:ext cx="8388775" cy="4968552"/>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800" b="1" dirty="0" smtClean="0">
                <a:solidFill>
                  <a:schemeClr val="tx1"/>
                </a:solidFill>
              </a:rPr>
              <a:t>Прочитать следующие отрывки:</a:t>
            </a:r>
          </a:p>
          <a:p>
            <a:pPr marL="457200" indent="-457200">
              <a:buFont typeface="Arial" panose="020B0604020202020204" pitchFamily="34" charset="0"/>
              <a:buChar char="•"/>
            </a:pPr>
            <a:r>
              <a:rPr lang="ru-RU" sz="2800" b="1" dirty="0">
                <a:solidFill>
                  <a:schemeClr val="tx1"/>
                </a:solidFill>
              </a:rPr>
              <a:t>Благословение детей и ответ богатому юноше (Мф. 19, 13-30; </a:t>
            </a:r>
            <a:r>
              <a:rPr lang="ru-RU" sz="2800" b="1" dirty="0" err="1">
                <a:solidFill>
                  <a:schemeClr val="tx1"/>
                </a:solidFill>
              </a:rPr>
              <a:t>Мк</a:t>
            </a:r>
            <a:r>
              <a:rPr lang="ru-RU" sz="2800" b="1" dirty="0">
                <a:solidFill>
                  <a:schemeClr val="tx1"/>
                </a:solidFill>
              </a:rPr>
              <a:t>. 10, 13-31; </a:t>
            </a:r>
            <a:r>
              <a:rPr lang="ru-RU" sz="2800" b="1" dirty="0" err="1">
                <a:solidFill>
                  <a:schemeClr val="tx1"/>
                </a:solidFill>
              </a:rPr>
              <a:t>Лк</a:t>
            </a:r>
            <a:r>
              <a:rPr lang="ru-RU" sz="2800" b="1" dirty="0">
                <a:solidFill>
                  <a:schemeClr val="tx1"/>
                </a:solidFill>
              </a:rPr>
              <a:t>. 18, 15-30</a:t>
            </a:r>
            <a:r>
              <a:rPr lang="ru-RU" sz="2800" b="1" dirty="0" smtClean="0">
                <a:solidFill>
                  <a:schemeClr val="tx1"/>
                </a:solidFill>
              </a:rPr>
              <a:t>).</a:t>
            </a:r>
          </a:p>
          <a:p>
            <a:pPr marL="457200" indent="-457200">
              <a:buFont typeface="Arial" panose="020B0604020202020204" pitchFamily="34" charset="0"/>
              <a:buChar char="•"/>
            </a:pPr>
            <a:r>
              <a:rPr lang="ru-RU" sz="2800" b="1" dirty="0" smtClean="0">
                <a:solidFill>
                  <a:schemeClr val="tx1"/>
                </a:solidFill>
              </a:rPr>
              <a:t>Вопрос </a:t>
            </a:r>
            <a:r>
              <a:rPr lang="ru-RU" sz="2800" b="1" dirty="0">
                <a:solidFill>
                  <a:schemeClr val="tx1"/>
                </a:solidFill>
              </a:rPr>
              <a:t>апостола Петра. Воскрешение Лазаря (Ин. 11, 1-44).</a:t>
            </a:r>
          </a:p>
          <a:p>
            <a:pPr marL="457200" indent="-457200">
              <a:buFont typeface="Arial" panose="020B0604020202020204" pitchFamily="34" charset="0"/>
              <a:buChar char="•"/>
            </a:pPr>
            <a:r>
              <a:rPr lang="ru-RU" sz="2800" b="1" dirty="0">
                <a:solidFill>
                  <a:schemeClr val="tx1"/>
                </a:solidFill>
              </a:rPr>
              <a:t>Исцеление двух иерихонских слепцов (Мф. 20, 29-34; </a:t>
            </a:r>
            <a:r>
              <a:rPr lang="ru-RU" sz="2800" b="1" dirty="0" err="1">
                <a:solidFill>
                  <a:schemeClr val="tx1"/>
                </a:solidFill>
              </a:rPr>
              <a:t>Мк</a:t>
            </a:r>
            <a:r>
              <a:rPr lang="ru-RU" sz="2800" b="1" dirty="0">
                <a:solidFill>
                  <a:schemeClr val="tx1"/>
                </a:solidFill>
              </a:rPr>
              <a:t>. 10, 46-52; </a:t>
            </a:r>
            <a:r>
              <a:rPr lang="ru-RU" sz="2800" b="1" dirty="0" err="1">
                <a:solidFill>
                  <a:schemeClr val="tx1"/>
                </a:solidFill>
              </a:rPr>
              <a:t>Лк</a:t>
            </a:r>
            <a:r>
              <a:rPr lang="ru-RU" sz="2800" b="1" dirty="0">
                <a:solidFill>
                  <a:schemeClr val="tx1"/>
                </a:solidFill>
              </a:rPr>
              <a:t>. 18, 35-43). </a:t>
            </a:r>
            <a:endParaRPr lang="ru-RU" sz="2800" b="1" dirty="0" smtClean="0">
              <a:solidFill>
                <a:schemeClr val="tx1"/>
              </a:solidFill>
            </a:endParaRPr>
          </a:p>
          <a:p>
            <a:pPr marL="457200" indent="-457200">
              <a:buFont typeface="Arial" panose="020B0604020202020204" pitchFamily="34" charset="0"/>
              <a:buChar char="•"/>
            </a:pPr>
            <a:r>
              <a:rPr lang="ru-RU" sz="2800" b="1" dirty="0" smtClean="0">
                <a:solidFill>
                  <a:schemeClr val="tx1"/>
                </a:solidFill>
              </a:rPr>
              <a:t>Обращение </a:t>
            </a:r>
            <a:r>
              <a:rPr lang="ru-RU" sz="2800" b="1" dirty="0" err="1">
                <a:solidFill>
                  <a:schemeClr val="tx1"/>
                </a:solidFill>
              </a:rPr>
              <a:t>Закхея</a:t>
            </a:r>
            <a:r>
              <a:rPr lang="ru-RU" sz="2800" b="1" dirty="0">
                <a:solidFill>
                  <a:schemeClr val="tx1"/>
                </a:solidFill>
              </a:rPr>
              <a:t> (</a:t>
            </a:r>
            <a:r>
              <a:rPr lang="ru-RU" sz="2800" b="1" dirty="0" err="1">
                <a:solidFill>
                  <a:schemeClr val="tx1"/>
                </a:solidFill>
              </a:rPr>
              <a:t>Лк</a:t>
            </a:r>
            <a:r>
              <a:rPr lang="ru-RU" sz="2800" b="1" dirty="0">
                <a:solidFill>
                  <a:schemeClr val="tx1"/>
                </a:solidFill>
              </a:rPr>
              <a:t>. 19, 1-10</a:t>
            </a:r>
            <a:r>
              <a:rPr lang="ru-RU" sz="2800" b="1" dirty="0" smtClean="0">
                <a:solidFill>
                  <a:schemeClr val="tx1"/>
                </a:solidFill>
              </a:rPr>
              <a:t>).</a:t>
            </a:r>
          </a:p>
          <a:p>
            <a:pPr marL="457200" indent="-457200">
              <a:buFont typeface="Arial" panose="020B0604020202020204" pitchFamily="34" charset="0"/>
              <a:buChar char="•"/>
            </a:pPr>
            <a:r>
              <a:rPr lang="ru-RU" sz="2800" b="1" dirty="0" smtClean="0">
                <a:solidFill>
                  <a:schemeClr val="tx1"/>
                </a:solidFill>
              </a:rPr>
              <a:t>Притча </a:t>
            </a:r>
            <a:r>
              <a:rPr lang="ru-RU" sz="2800" b="1" dirty="0">
                <a:solidFill>
                  <a:schemeClr val="tx1"/>
                </a:solidFill>
              </a:rPr>
              <a:t>о десяти минах (Лк.19, 11-28).</a:t>
            </a:r>
          </a:p>
          <a:p>
            <a:pPr marL="457200" indent="-457200">
              <a:buFont typeface="Arial" panose="020B0604020202020204" pitchFamily="34" charset="0"/>
              <a:buChar char="•"/>
            </a:pPr>
            <a:r>
              <a:rPr lang="ru-RU" sz="2800" b="1" dirty="0">
                <a:solidFill>
                  <a:schemeClr val="tx1"/>
                </a:solidFill>
              </a:rPr>
              <a:t>Вечеря в доме Симона прокаженного (Ин. 12, 1-11; Мф. 26, 6-13; </a:t>
            </a:r>
            <a:r>
              <a:rPr lang="ru-RU" sz="2800" b="1" dirty="0" err="1">
                <a:solidFill>
                  <a:schemeClr val="tx1"/>
                </a:solidFill>
              </a:rPr>
              <a:t>Мк</a:t>
            </a:r>
            <a:r>
              <a:rPr lang="ru-RU" sz="2800" b="1" dirty="0">
                <a:solidFill>
                  <a:schemeClr val="tx1"/>
                </a:solidFill>
              </a:rPr>
              <a:t>. 14; 3-9).</a:t>
            </a:r>
            <a:endParaRPr lang="ru-RU" sz="2800" b="1" dirty="0" smtClean="0">
              <a:solidFill>
                <a:schemeClr val="tx1"/>
              </a:solidFill>
            </a:endParaRPr>
          </a:p>
        </p:txBody>
      </p:sp>
    </p:spTree>
    <p:extLst>
      <p:ext uri="{BB962C8B-B14F-4D97-AF65-F5344CB8AC3E}">
        <p14:creationId xmlns:p14="http://schemas.microsoft.com/office/powerpoint/2010/main" val="8364655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1183</TotalTime>
  <Words>7138</Words>
  <Application>Microsoft Office PowerPoint</Application>
  <PresentationFormat>Экран (4:3)</PresentationFormat>
  <Paragraphs>164</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Лекция 27. Притча о неверном управителе, притча о богаче и Лазаре. Исцеление десяти прокаженных. Ответ фарисеям о времени пришествия Царства Божия. Учение Христа о нерасторжимости брака.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27. Притча о неверном управителе, притча о богаче и Лазар. Исцеление десяти прокаженных. Ответ фарисеям о времени пришествия Царства Божия. Учение Христа о нерасторжимости брака. </dc:title>
  <dc:creator>Николай Казинов</dc:creator>
  <cp:lastModifiedBy>Преподаватель</cp:lastModifiedBy>
  <cp:revision>82</cp:revision>
  <dcterms:created xsi:type="dcterms:W3CDTF">2014-11-09T07:35:06Z</dcterms:created>
  <dcterms:modified xsi:type="dcterms:W3CDTF">2014-11-15T09:43:13Z</dcterms:modified>
</cp:coreProperties>
</file>