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62" r:id="rId4"/>
    <p:sldId id="265" r:id="rId5"/>
    <p:sldId id="266" r:id="rId6"/>
    <p:sldId id="259" r:id="rId7"/>
    <p:sldId id="258" r:id="rId8"/>
    <p:sldId id="263" r:id="rId9"/>
    <p:sldId id="264" r:id="rId10"/>
    <p:sldId id="26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67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4A9F1C-8D8F-4667-8344-9C56768708D7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4C7E7C-92D2-4B0C-9100-AB6C4C71C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992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4C7E7C-92D2-4B0C-9100-AB6C4C71C77A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6534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D9D0D-E072-40D3-A1AE-EE78EFC897EB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253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bg2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858000"/>
          </a:xfrm>
        </p:spPr>
        <p:txBody>
          <a:bodyPr>
            <a:normAutofit/>
          </a:bodyPr>
          <a:lstStyle/>
          <a:p>
            <a:pPr marL="342900" indent="-342900"/>
            <a:r>
              <a:rPr lang="ru-RU" sz="3200" b="1" dirty="0" smtClean="0"/>
              <a:t>Лекция 25. </a:t>
            </a:r>
            <a:r>
              <a:rPr lang="ru-RU" sz="3200" b="1" dirty="0"/>
              <a:t>Намерение Господа идти в Иерусалим; отвержение Его в </a:t>
            </a:r>
            <a:r>
              <a:rPr lang="ru-RU" sz="3200" b="1" dirty="0" smtClean="0"/>
              <a:t>Самарии. Иисус </a:t>
            </a:r>
            <a:r>
              <a:rPr lang="ru-RU" sz="3200" b="1" dirty="0"/>
              <a:t>Христос на празднике Кущей в </a:t>
            </a:r>
            <a:r>
              <a:rPr lang="ru-RU" sz="3200" b="1" dirty="0" smtClean="0"/>
              <a:t>Иерусалиме. Возвращение </a:t>
            </a:r>
            <a:r>
              <a:rPr lang="ru-RU" sz="3200" b="1" dirty="0"/>
              <a:t>семидесяти с </a:t>
            </a:r>
            <a:r>
              <a:rPr lang="ru-RU" sz="3200" b="1" dirty="0" smtClean="0"/>
              <a:t>проповеди. Ответы </a:t>
            </a:r>
            <a:r>
              <a:rPr lang="ru-RU" sz="3200" b="1" dirty="0"/>
              <a:t>Христа искушавшему Его законнику; притча о милосердном </a:t>
            </a:r>
            <a:r>
              <a:rPr lang="ru-RU" sz="3200" b="1" dirty="0" smtClean="0"/>
              <a:t>самарянине. Иисус </a:t>
            </a:r>
            <a:r>
              <a:rPr lang="ru-RU" sz="3200" b="1" dirty="0"/>
              <a:t>Христос в доме Марфы и Марии в </a:t>
            </a:r>
            <a:r>
              <a:rPr lang="ru-RU" sz="3200" b="1" dirty="0" err="1" smtClean="0"/>
              <a:t>Вифании</a:t>
            </a:r>
            <a:r>
              <a:rPr lang="ru-RU" sz="3200" b="1" dirty="0" smtClean="0"/>
              <a:t>.</a:t>
            </a: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dirty="0" smtClean="0"/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0342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bg2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755576" y="332656"/>
            <a:ext cx="7632848" cy="864096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Домашнее задание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7612" y="1628800"/>
            <a:ext cx="8388775" cy="496855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Прочитать следующие отрывки: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tx1"/>
                </a:solidFill>
              </a:rPr>
              <a:t>Пребывание Иисуса Христа в Иерусалиме (Ин. 8-10) (Женщина, взятая в прелюбодеянии (Ин. 8, 1-11),·</a:t>
            </a:r>
          </a:p>
          <a:p>
            <a:pPr marL="1008063" indent="-457200">
              <a:buFont typeface="Wingdings" panose="05000000000000000000" pitchFamily="2" charset="2"/>
              <a:buChar char="§"/>
            </a:pPr>
            <a:r>
              <a:rPr lang="ru-RU" sz="2400" b="1" dirty="0">
                <a:solidFill>
                  <a:schemeClr val="tx1"/>
                </a:solidFill>
              </a:rPr>
              <a:t>Беседа Господа на следующий день после праздника кущей. </a:t>
            </a:r>
            <a:r>
              <a:rPr lang="ru-RU" sz="2400" b="1" dirty="0" smtClean="0">
                <a:solidFill>
                  <a:schemeClr val="tx1"/>
                </a:solidFill>
              </a:rPr>
              <a:t>«Я </a:t>
            </a:r>
            <a:r>
              <a:rPr lang="ru-RU" sz="2400" b="1" dirty="0">
                <a:solidFill>
                  <a:schemeClr val="tx1"/>
                </a:solidFill>
              </a:rPr>
              <a:t>свет </a:t>
            </a:r>
            <a:r>
              <a:rPr lang="ru-RU" sz="2400" b="1" dirty="0" smtClean="0">
                <a:solidFill>
                  <a:schemeClr val="tx1"/>
                </a:solidFill>
              </a:rPr>
              <a:t>миру». </a:t>
            </a:r>
            <a:r>
              <a:rPr lang="ru-RU" sz="2400" b="1" dirty="0">
                <a:solidFill>
                  <a:schemeClr val="tx1"/>
                </a:solidFill>
              </a:rPr>
              <a:t>Обличение Иудеев при сокровищнице храма(Ин. 8, 12-59)</a:t>
            </a:r>
          </a:p>
          <a:p>
            <a:pPr marL="1008063" indent="-457200">
              <a:buFont typeface="Wingdings" panose="05000000000000000000" pitchFamily="2" charset="2"/>
              <a:buChar char="§"/>
            </a:pPr>
            <a:r>
              <a:rPr lang="ru-RU" sz="2400" b="1" dirty="0">
                <a:solidFill>
                  <a:schemeClr val="tx1"/>
                </a:solidFill>
              </a:rPr>
              <a:t> Исцеление слепорожденного (Ин. 9, 1-41),</a:t>
            </a:r>
          </a:p>
          <a:p>
            <a:pPr marL="1008063" indent="-457200">
              <a:buFont typeface="Wingdings" panose="05000000000000000000" pitchFamily="2" charset="2"/>
              <a:buChar char="§"/>
            </a:pPr>
            <a:r>
              <a:rPr lang="ru-RU" sz="2400" b="1" dirty="0">
                <a:solidFill>
                  <a:schemeClr val="tx1"/>
                </a:solidFill>
              </a:rPr>
              <a:t> Беседа о Добром Пастыре  (Ин. 10, 1-21),</a:t>
            </a:r>
          </a:p>
          <a:p>
            <a:pPr marL="1008063" indent="-457200">
              <a:buFont typeface="Wingdings" panose="05000000000000000000" pitchFamily="2" charset="2"/>
              <a:buChar char="§"/>
            </a:pPr>
            <a:r>
              <a:rPr lang="ru-RU" sz="2400" b="1" dirty="0">
                <a:solidFill>
                  <a:schemeClr val="tx1"/>
                </a:solidFill>
              </a:rPr>
              <a:t> Беседа в праздник Обновления (Ин. 10, 22-42 ).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tx1"/>
                </a:solidFill>
              </a:rPr>
              <a:t>Призыв к покаянию. Исцеление скорченной женщины в синагоге в субботу (</a:t>
            </a:r>
            <a:r>
              <a:rPr lang="ru-RU" sz="2400" b="1" dirty="0" err="1">
                <a:solidFill>
                  <a:schemeClr val="tx1"/>
                </a:solidFill>
              </a:rPr>
              <a:t>Лк</a:t>
            </a:r>
            <a:r>
              <a:rPr lang="ru-RU" sz="2400" b="1" dirty="0">
                <a:solidFill>
                  <a:schemeClr val="tx1"/>
                </a:solidFill>
              </a:rPr>
              <a:t>. 13, 1-5, 10-17).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tx1"/>
                </a:solidFill>
              </a:rPr>
              <a:t>Суд над фарисеями (</a:t>
            </a:r>
            <a:r>
              <a:rPr lang="ru-RU" sz="2400" b="1" dirty="0" err="1">
                <a:solidFill>
                  <a:schemeClr val="tx1"/>
                </a:solidFill>
              </a:rPr>
              <a:t>Лк</a:t>
            </a:r>
            <a:r>
              <a:rPr lang="ru-RU" sz="2400" b="1" dirty="0">
                <a:solidFill>
                  <a:schemeClr val="tx1"/>
                </a:solidFill>
              </a:rPr>
              <a:t>. 13, 31-39).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tx1"/>
                </a:solidFill>
              </a:rPr>
              <a:t>Притчи-обличения фарисеев (</a:t>
            </a:r>
            <a:r>
              <a:rPr lang="ru-RU" sz="2400" b="1" dirty="0" err="1">
                <a:solidFill>
                  <a:schemeClr val="tx1"/>
                </a:solidFill>
              </a:rPr>
              <a:t>Лк</a:t>
            </a:r>
            <a:r>
              <a:rPr lang="ru-RU" sz="2400" b="1" dirty="0">
                <a:solidFill>
                  <a:schemeClr val="tx1"/>
                </a:solidFill>
              </a:rPr>
              <a:t>. 15, 1-32</a:t>
            </a:r>
            <a:r>
              <a:rPr lang="ru-RU" sz="2400" b="1" dirty="0" smtClean="0">
                <a:solidFill>
                  <a:schemeClr val="tx1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61332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4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115616" y="260648"/>
            <a:ext cx="7056784" cy="64807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Начало периода пути на </a:t>
            </a:r>
            <a:r>
              <a:rPr lang="ru-RU" sz="2800" b="1" dirty="0" smtClean="0">
                <a:solidFill>
                  <a:schemeClr val="tx1"/>
                </a:solidFill>
              </a:rPr>
              <a:t>Страсти</a:t>
            </a:r>
            <a:endParaRPr lang="ru-RU" sz="2800" dirty="0">
              <a:solidFill>
                <a:schemeClr val="tx1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9999281"/>
              </p:ext>
            </p:extLst>
          </p:nvPr>
        </p:nvGraphicFramePr>
        <p:xfrm>
          <a:off x="457200" y="1600200"/>
          <a:ext cx="8229600" cy="26568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effectLst/>
                        </a:rPr>
                        <a:t>Лк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</a:rPr>
                        <a:t>. 9, 51-56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51. Когда же приближались дни взятия Его от мира, Он восхотел идти в Иерусалим;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52. и послал вестников пред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лицем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Своим; и они пошли и вошли в селение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Самарянское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; чтобы приготовить для Него;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53. но там не приняли Его, потому что Он имел вид путешествующего в Иерусалим.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54. Видя то, ученики Его, Иаков и Иоанн, сказали: Господи! хочешь ли, мы скажем, чтобы огонь сошел с неба и истребил их, как и Илия сделал?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55. Но Он, обратившись к ним, запретил им и сказал: не знаете, какого вы духа;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56. ибо Сын Человеческий пришел не губить души человеческие, а спасать. И пошли в другое селение. 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Скругленный прямоугольник 6"/>
          <p:cNvSpPr/>
          <p:nvPr/>
        </p:nvSpPr>
        <p:spPr>
          <a:xfrm>
            <a:off x="971600" y="404664"/>
            <a:ext cx="7344816" cy="72008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Намерение Господа идти в Иерусалим; отвержение Его в Самарии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9552" y="4365104"/>
            <a:ext cx="8136904" cy="136815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>
                <a:solidFill>
                  <a:schemeClr val="tx1"/>
                </a:solidFill>
              </a:rPr>
              <a:t>: </a:t>
            </a:r>
            <a:r>
              <a:rPr lang="ru-RU" sz="1600" b="1" i="1" dirty="0">
                <a:solidFill>
                  <a:schemeClr val="tx1"/>
                </a:solidFill>
              </a:rPr>
              <a:t>«Что означают слова: «Когда же приближались дни взятия Его»? То означают, что настало время, в которое нужно было уже Ему претерпеть за нас спасительное страдание и потом вознестись на небо и </a:t>
            </a:r>
            <a:r>
              <a:rPr lang="ru-RU" sz="1600" b="1" i="1" dirty="0" err="1">
                <a:solidFill>
                  <a:schemeClr val="tx1"/>
                </a:solidFill>
              </a:rPr>
              <a:t>совоссесть</a:t>
            </a:r>
            <a:r>
              <a:rPr lang="ru-RU" sz="1600" b="1" i="1" dirty="0">
                <a:solidFill>
                  <a:schemeClr val="tx1"/>
                </a:solidFill>
              </a:rPr>
              <a:t> с Богом и Отцом. - Когда наступило время страдания Его и взятия от мира, Он рассудил не ходить уже то туда, то сюда, но взойти в </a:t>
            </a:r>
            <a:r>
              <a:rPr lang="ru-RU" sz="1600" b="1" i="1" dirty="0" smtClean="0">
                <a:solidFill>
                  <a:schemeClr val="tx1"/>
                </a:solidFill>
              </a:rPr>
              <a:t>Иерусалим».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5536" y="4365104"/>
            <a:ext cx="8352928" cy="136815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>
                <a:solidFill>
                  <a:schemeClr val="tx1"/>
                </a:solidFill>
              </a:rPr>
              <a:t>Блж</a:t>
            </a:r>
            <a:r>
              <a:rPr lang="ru-RU" sz="1600" b="1" dirty="0">
                <a:solidFill>
                  <a:schemeClr val="tx1"/>
                </a:solidFill>
              </a:rPr>
              <a:t>. </a:t>
            </a:r>
            <a:r>
              <a:rPr lang="ru-RU" sz="1600" b="1" dirty="0" err="1">
                <a:solidFill>
                  <a:schemeClr val="tx1"/>
                </a:solidFill>
              </a:rPr>
              <a:t>Феофилакт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Посылает вестников пред лицом Своим, чтобы они приготовили какой-нибудь прием для Него. Хотя Он знал, что самаряне не примут Его, однако ж, послал вестников, чтобы отнять у самарян всякое извинение, чтобы впоследствии они не могли сказать, что мы приняли бы Его, если б Он послал кого-нибудь перед </a:t>
            </a:r>
            <a:r>
              <a:rPr lang="ru-RU" sz="1600" b="1" i="1" dirty="0" smtClean="0">
                <a:solidFill>
                  <a:schemeClr val="tx1"/>
                </a:solidFill>
              </a:rPr>
              <a:t>Собой».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5536" y="5157192"/>
            <a:ext cx="8352928" cy="158417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>
                <a:solidFill>
                  <a:schemeClr val="tx1"/>
                </a:solidFill>
              </a:rPr>
              <a:t>Блж</a:t>
            </a:r>
            <a:r>
              <a:rPr lang="ru-RU" sz="1600" b="1" dirty="0">
                <a:solidFill>
                  <a:schemeClr val="tx1"/>
                </a:solidFill>
              </a:rPr>
              <a:t>. </a:t>
            </a:r>
            <a:r>
              <a:rPr lang="ru-RU" sz="1600" b="1" dirty="0" err="1">
                <a:solidFill>
                  <a:schemeClr val="tx1"/>
                </a:solidFill>
              </a:rPr>
              <a:t>Феофилакт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Поступил Он так вместе и для пользы учеников Своих, а именно: чтобы они, когда увидят Его на Кресте в оскорблении, не соблазнились, но из настоящего случая научились, что как теперь Он незлобиво перенес презрение от самарян и даже самим ученикам воспретил возбуждать в Нем гнев на обидчиков, так и тогда терпит распятие не потому, будто бы Он бессилен, но потому, что </a:t>
            </a:r>
            <a:r>
              <a:rPr lang="ru-RU" sz="1600" b="1" i="1" dirty="0" smtClean="0">
                <a:solidFill>
                  <a:schemeClr val="tx1"/>
                </a:solidFill>
              </a:rPr>
              <a:t>долготерпелив».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5536" y="4797152"/>
            <a:ext cx="8280920" cy="93610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>
                <a:solidFill>
                  <a:schemeClr val="tx1"/>
                </a:solidFill>
              </a:rPr>
              <a:t>Блж</a:t>
            </a:r>
            <a:r>
              <a:rPr lang="ru-RU" sz="1600" b="1" dirty="0">
                <a:solidFill>
                  <a:schemeClr val="tx1"/>
                </a:solidFill>
              </a:rPr>
              <a:t>. </a:t>
            </a:r>
            <a:r>
              <a:rPr lang="ru-RU" sz="1600" b="1" dirty="0" err="1">
                <a:solidFill>
                  <a:schemeClr val="tx1"/>
                </a:solidFill>
              </a:rPr>
              <a:t>Феофилакт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Господь, показывая им, что Его Закон выше жизни </a:t>
            </a:r>
            <a:r>
              <a:rPr lang="ru-RU" sz="1600" b="1" i="1" dirty="0" err="1">
                <a:solidFill>
                  <a:schemeClr val="tx1"/>
                </a:solidFill>
              </a:rPr>
              <a:t>Илииной</a:t>
            </a:r>
            <a:r>
              <a:rPr lang="ru-RU" sz="1600" b="1" i="1" dirty="0">
                <a:solidFill>
                  <a:schemeClr val="tx1"/>
                </a:solidFill>
              </a:rPr>
              <a:t>, запрещает им и отводит их от такого образа мыслей, а напротив, научил их переносить обиды с </a:t>
            </a:r>
            <a:r>
              <a:rPr lang="ru-RU" sz="1600" b="1" i="1" dirty="0" smtClean="0">
                <a:solidFill>
                  <a:schemeClr val="tx1"/>
                </a:solidFill>
              </a:rPr>
              <a:t>кротостью».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106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7" grpId="0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9595322"/>
              </p:ext>
            </p:extLst>
          </p:nvPr>
        </p:nvGraphicFramePr>
        <p:xfrm>
          <a:off x="179512" y="908720"/>
          <a:ext cx="8712968" cy="574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2968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Ин. 7, 2-52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18000" marR="18000" marT="18000" marB="180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2. Приближался праздник Иудейский — </a:t>
                      </a:r>
                      <a:r>
                        <a:rPr lang="ru-RU" sz="1600" b="1" dirty="0" err="1" smtClean="0"/>
                        <a:t>поставление</a:t>
                      </a:r>
                      <a:r>
                        <a:rPr lang="ru-RU" sz="1600" b="1" dirty="0" smtClean="0"/>
                        <a:t> кущей. </a:t>
                      </a:r>
                    </a:p>
                    <a:p>
                      <a:r>
                        <a:rPr lang="ru-RU" sz="1600" b="1" dirty="0" smtClean="0"/>
                        <a:t>3. Тогда братья Его сказали Ему: выйди отсюда и пойди в Иудею, чтобы и ученики Твои видели дела, которые Ты делаешь. </a:t>
                      </a:r>
                    </a:p>
                    <a:p>
                      <a:r>
                        <a:rPr lang="ru-RU" sz="1600" b="1" dirty="0" smtClean="0"/>
                        <a:t>4. Ибо никто не делает чего-либо втайне, и ищет сам быть известным. Если Ты творишь такие дела, то яви Себя миру. </a:t>
                      </a:r>
                    </a:p>
                    <a:p>
                      <a:r>
                        <a:rPr lang="ru-RU" sz="1600" b="1" dirty="0" smtClean="0"/>
                        <a:t>5. Ибо и братья Его не веровали в Него. </a:t>
                      </a:r>
                    </a:p>
                    <a:p>
                      <a:r>
                        <a:rPr lang="ru-RU" sz="1600" b="1" dirty="0" smtClean="0"/>
                        <a:t>6. На это Иисус сказал им: Мое время еще не настало, а для вас всегда время. </a:t>
                      </a:r>
                    </a:p>
                    <a:p>
                      <a:r>
                        <a:rPr lang="ru-RU" sz="1600" b="1" dirty="0" smtClean="0"/>
                        <a:t>7. Вас мир не может ненавидеть, а Меня ненавидит, потому что Я свидетельствую о нем, что дела его злы. </a:t>
                      </a:r>
                    </a:p>
                    <a:p>
                      <a:r>
                        <a:rPr lang="ru-RU" sz="1600" b="1" dirty="0" smtClean="0"/>
                        <a:t>8. Вы пойдите на праздник сей; а Я еще не пойду на сей праздник, потому что Мое время еще не исполнилось. </a:t>
                      </a:r>
                    </a:p>
                    <a:p>
                      <a:r>
                        <a:rPr lang="ru-RU" sz="1600" b="1" dirty="0" smtClean="0"/>
                        <a:t>9. Сие сказав им, остался в Галилее. </a:t>
                      </a:r>
                    </a:p>
                    <a:p>
                      <a:r>
                        <a:rPr lang="ru-RU" sz="1600" b="1" dirty="0" smtClean="0"/>
                        <a:t>10. Но когда пришли братья Его, тогда и Он пришел на праздник не явно, а как бы тайно. </a:t>
                      </a:r>
                    </a:p>
                    <a:p>
                      <a:r>
                        <a:rPr lang="ru-RU" sz="1600" b="1" dirty="0" smtClean="0"/>
                        <a:t>11. Иудеи же искали Его на празднике и говорили: где Он? </a:t>
                      </a:r>
                    </a:p>
                    <a:p>
                      <a:r>
                        <a:rPr lang="ru-RU" sz="1600" b="1" dirty="0" smtClean="0"/>
                        <a:t>12. И много толков было о Нем в народе: одни говорили, что Он добр; а другие говорили: нет, но обольщает народ. </a:t>
                      </a:r>
                    </a:p>
                    <a:p>
                      <a:r>
                        <a:rPr lang="ru-RU" sz="1600" b="1" dirty="0" smtClean="0"/>
                        <a:t>13. Впрочем никто не говорил о Нем явно, боясь Иудеев. </a:t>
                      </a:r>
                    </a:p>
                    <a:p>
                      <a:r>
                        <a:rPr lang="ru-RU" sz="1600" b="1" dirty="0" smtClean="0"/>
                        <a:t>14. Но в половине уже праздника вошел Иисус в храм и учил. </a:t>
                      </a:r>
                    </a:p>
                    <a:p>
                      <a:r>
                        <a:rPr lang="ru-RU" sz="1600" b="1" dirty="0" smtClean="0"/>
                        <a:t>15. И дивились Иудеи, говоря: как Он знает Писания, не учившись? </a:t>
                      </a:r>
                    </a:p>
                    <a:p>
                      <a:r>
                        <a:rPr lang="ru-RU" sz="1600" b="1" dirty="0" smtClean="0"/>
                        <a:t>16. Иисус, отвечая им, сказал: Мое учение — не Мое, но Пославшего Меня; </a:t>
                      </a:r>
                    </a:p>
                    <a:p>
                      <a:r>
                        <a:rPr lang="ru-RU" sz="1600" b="1" dirty="0" smtClean="0"/>
                        <a:t>17. кто хочет творить волю Его, тот узнает о сем учении, от Бога ли оно, или Я Сам от Себя говорю. </a:t>
                      </a:r>
                    </a:p>
                  </a:txBody>
                  <a:tcPr marL="18000" marR="18000" marT="18000" marB="18000"/>
                </a:tc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899592" y="188640"/>
            <a:ext cx="7344816" cy="50405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Иисус Христос на празднике Кущей в Иерусалиме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79512" y="4581128"/>
            <a:ext cx="8640960" cy="194421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Еп</a:t>
            </a:r>
            <a:r>
              <a:rPr lang="ru-RU" sz="1600" b="1" dirty="0" smtClean="0">
                <a:solidFill>
                  <a:schemeClr val="tx1"/>
                </a:solidFill>
              </a:rPr>
              <a:t>. Михаил (Лузин): </a:t>
            </a:r>
            <a:r>
              <a:rPr lang="ru-RU" sz="1600" b="1" i="1" dirty="0" smtClean="0">
                <a:solidFill>
                  <a:schemeClr val="tx1"/>
                </a:solidFill>
              </a:rPr>
              <a:t>«Какая </a:t>
            </a:r>
            <a:r>
              <a:rPr lang="ru-RU" sz="1600" b="1" i="1" dirty="0">
                <a:solidFill>
                  <a:schemeClr val="tx1"/>
                </a:solidFill>
              </a:rPr>
              <a:t>печальная постепенность в явлениях Господа в </a:t>
            </a:r>
            <a:r>
              <a:rPr lang="ru-RU" sz="1600" b="1" i="1" dirty="0" smtClean="0">
                <a:solidFill>
                  <a:schemeClr val="tx1"/>
                </a:solidFill>
              </a:rPr>
              <a:t>Иерусалим, вынужденная</a:t>
            </a:r>
            <a:r>
              <a:rPr lang="ru-RU" sz="1600" b="1" i="1" dirty="0">
                <a:solidFill>
                  <a:schemeClr val="tx1"/>
                </a:solidFill>
              </a:rPr>
              <a:t>, конечно, не Его действиями, а более и более усиливающейся </a:t>
            </a:r>
            <a:r>
              <a:rPr lang="ru-RU" sz="1600" b="1" i="1" dirty="0" err="1">
                <a:solidFill>
                  <a:schemeClr val="tx1"/>
                </a:solidFill>
              </a:rPr>
              <a:t>враждою</a:t>
            </a:r>
            <a:r>
              <a:rPr lang="ru-RU" sz="1600" b="1" i="1" dirty="0">
                <a:solidFill>
                  <a:schemeClr val="tx1"/>
                </a:solidFill>
              </a:rPr>
              <a:t> врагов Его. В первую Пасху Он торжественно является в храм, как Сын Божий Мессия, со </a:t>
            </a:r>
            <a:r>
              <a:rPr lang="ru-RU" sz="1600" b="1" i="1" dirty="0" err="1">
                <a:solidFill>
                  <a:schemeClr val="tx1"/>
                </a:solidFill>
              </a:rPr>
              <a:t>властию</a:t>
            </a:r>
            <a:r>
              <a:rPr lang="ru-RU" sz="1600" b="1" i="1" dirty="0">
                <a:solidFill>
                  <a:schemeClr val="tx1"/>
                </a:solidFill>
              </a:rPr>
              <a:t> (</a:t>
            </a:r>
            <a:r>
              <a:rPr lang="ru-RU" sz="1600" b="1" i="1" dirty="0" smtClean="0">
                <a:solidFill>
                  <a:schemeClr val="tx1"/>
                </a:solidFill>
              </a:rPr>
              <a:t>Ин</a:t>
            </a:r>
            <a:r>
              <a:rPr lang="ru-RU" sz="1600" b="1" i="1" dirty="0">
                <a:solidFill>
                  <a:schemeClr val="tx1"/>
                </a:solidFill>
              </a:rPr>
              <a:t>. 2 гл.); на второй (гл. 5) Он является, как путешественник, но Его действия и речи возбуждают злобу против Него и намерение довести Его до смерти, вследствие чего Он на следующий праздник Пасхи вовсе не идет в Иерусалим и держится вдали от него года полтора, и после этого вынужден </a:t>
            </a:r>
            <a:r>
              <a:rPr lang="ru-RU" sz="1600" b="1" i="1" dirty="0" err="1">
                <a:solidFill>
                  <a:schemeClr val="tx1"/>
                </a:solidFill>
              </a:rPr>
              <a:t>придти</a:t>
            </a:r>
            <a:r>
              <a:rPr lang="ru-RU" sz="1600" b="1" i="1" dirty="0">
                <a:solidFill>
                  <a:schemeClr val="tx1"/>
                </a:solidFill>
              </a:rPr>
              <a:t> туда тайно</a:t>
            </a:r>
            <a:r>
              <a:rPr lang="ru-RU" sz="1600" b="1" i="1" dirty="0" smtClean="0">
                <a:solidFill>
                  <a:schemeClr val="tx1"/>
                </a:solidFill>
              </a:rPr>
              <a:t>!».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344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3562270"/>
              </p:ext>
            </p:extLst>
          </p:nvPr>
        </p:nvGraphicFramePr>
        <p:xfrm>
          <a:off x="179512" y="36216"/>
          <a:ext cx="8712968" cy="677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2968"/>
              </a:tblGrid>
              <a:tr h="370840">
                <a:tc>
                  <a:txBody>
                    <a:bodyPr/>
                    <a:lstStyle/>
                    <a:p>
                      <a:endParaRPr lang="ru-RU" sz="1400" b="1" dirty="0" smtClean="0"/>
                    </a:p>
                  </a:txBody>
                  <a:tcPr marL="18000" marR="18000" marT="18000" marB="180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b="1" dirty="0" smtClean="0"/>
                        <a:t>18. Говорящий сам от себя ищет славы себе; а Кто ищет славы Пославшему Его, Тот истинен, и нет неправды в Нем. </a:t>
                      </a:r>
                    </a:p>
                    <a:p>
                      <a:r>
                        <a:rPr lang="ru-RU" sz="1500" b="1" dirty="0" smtClean="0"/>
                        <a:t>19. Не дал ли вам Моисей закона? и никто из вас не поступает по закону. За что ищете убить Меня? </a:t>
                      </a:r>
                    </a:p>
                    <a:p>
                      <a:r>
                        <a:rPr lang="ru-RU" sz="1500" b="1" dirty="0" smtClean="0"/>
                        <a:t>20. Народ сказал в ответ: не бес ли в Тебе? кто ищет убить Тебя? </a:t>
                      </a:r>
                    </a:p>
                    <a:p>
                      <a:r>
                        <a:rPr lang="ru-RU" sz="1500" b="1" dirty="0" smtClean="0"/>
                        <a:t>21. Иисус, продолжая речь, сказал им: одно дело сделал Я, и все вы дивитесь. </a:t>
                      </a:r>
                    </a:p>
                    <a:p>
                      <a:r>
                        <a:rPr lang="ru-RU" sz="1500" b="1" dirty="0" smtClean="0"/>
                        <a:t>22. Моисей дал вам обрезание — хотя оно не от Моисея, но от отцов, — и в субботу вы обрезываете человека. </a:t>
                      </a:r>
                    </a:p>
                    <a:p>
                      <a:r>
                        <a:rPr lang="ru-RU" sz="1500" b="1" dirty="0" smtClean="0"/>
                        <a:t>23. Если в субботу принимает человек обрезание, чтобы не был нарушен закон Моисеев, — на Меня ли негодуете за то, что Я всего человека исцелил в субботу? </a:t>
                      </a:r>
                    </a:p>
                    <a:p>
                      <a:r>
                        <a:rPr lang="ru-RU" sz="1500" b="1" dirty="0" smtClean="0"/>
                        <a:t>24. Не судите по наружности, но судите судом праведным. </a:t>
                      </a:r>
                    </a:p>
                    <a:p>
                      <a:r>
                        <a:rPr lang="ru-RU" sz="1500" b="1" dirty="0" smtClean="0"/>
                        <a:t>25. Тут некоторые из </a:t>
                      </a:r>
                      <a:r>
                        <a:rPr lang="ru-RU" sz="1500" b="1" dirty="0" err="1" smtClean="0"/>
                        <a:t>Иерусалимлян</a:t>
                      </a:r>
                      <a:r>
                        <a:rPr lang="ru-RU" sz="1500" b="1" dirty="0" smtClean="0"/>
                        <a:t> говорили: не Тот ли это, Которого ищут убить? </a:t>
                      </a:r>
                    </a:p>
                    <a:p>
                      <a:r>
                        <a:rPr lang="ru-RU" sz="1500" b="1" dirty="0" smtClean="0"/>
                        <a:t>26. Вот, Он говорит явно, и ничего не говорят Ему: не удостоверились ли начальники, что Он подлинно Христос? </a:t>
                      </a:r>
                    </a:p>
                    <a:p>
                      <a:r>
                        <a:rPr lang="ru-RU" sz="1500" b="1" dirty="0" smtClean="0"/>
                        <a:t>27. Но мы знаем Его, откуда Он; Христос же когда придет, никто не будет знать, откуда Он. </a:t>
                      </a:r>
                    </a:p>
                    <a:p>
                      <a:r>
                        <a:rPr lang="ru-RU" sz="1500" b="1" dirty="0" smtClean="0"/>
                        <a:t>28. Тогда Иисус возгласил в храме, уча и говоря: и знаете Меня, и знаете, откуда Я; и Я пришел не Сам от Себя, но истинен Пославший Меня, Которого вы не знаете. </a:t>
                      </a:r>
                    </a:p>
                    <a:p>
                      <a:r>
                        <a:rPr lang="ru-RU" sz="1500" b="1" dirty="0" smtClean="0"/>
                        <a:t>29. Я знаю Его, потому что Я от Него, и Он послал Меня. </a:t>
                      </a:r>
                    </a:p>
                    <a:p>
                      <a:r>
                        <a:rPr lang="ru-RU" sz="1500" b="1" dirty="0" smtClean="0"/>
                        <a:t>30. И искали схватить Его, но никто не наложил на Него руки, потому что еще не пришел час Его. </a:t>
                      </a:r>
                    </a:p>
                    <a:p>
                      <a:r>
                        <a:rPr lang="ru-RU" sz="1500" b="1" dirty="0" smtClean="0"/>
                        <a:t>31. Многие же из народа уверовали в Него и говорили: когда придет Христос, неужели сотворит больше знамений, нежели сколько Сей сотворил? </a:t>
                      </a:r>
                    </a:p>
                    <a:p>
                      <a:r>
                        <a:rPr lang="ru-RU" sz="1500" b="1" dirty="0" smtClean="0"/>
                        <a:t>32. Услышали фарисеи такие толки о Нем в народе, и послали фарисеи и первосвященники служителей — схватить Его. </a:t>
                      </a:r>
                    </a:p>
                    <a:p>
                      <a:r>
                        <a:rPr lang="ru-RU" sz="1500" b="1" dirty="0" smtClean="0"/>
                        <a:t>33. Иисус же сказал им: еще недолго быть Мне с вами, и пойду к Пославшему Меня; </a:t>
                      </a:r>
                    </a:p>
                    <a:p>
                      <a:r>
                        <a:rPr lang="ru-RU" sz="1500" b="1" dirty="0" smtClean="0"/>
                        <a:t>34. будете искать Меня, и не найдете; и где буду Я, туда вы не можете </a:t>
                      </a:r>
                      <a:r>
                        <a:rPr lang="ru-RU" sz="1500" b="1" dirty="0" err="1" smtClean="0"/>
                        <a:t>придти</a:t>
                      </a:r>
                      <a:r>
                        <a:rPr lang="ru-RU" sz="1500" b="1" dirty="0" smtClean="0"/>
                        <a:t>. </a:t>
                      </a:r>
                    </a:p>
                    <a:p>
                      <a:r>
                        <a:rPr lang="ru-RU" sz="1500" b="1" dirty="0" smtClean="0"/>
                        <a:t>35. При сем Иудеи говорили между собою: куда Он хочет идти, так что мы не найдем Его? Не хочет ли Он идти в </a:t>
                      </a:r>
                      <a:r>
                        <a:rPr lang="ru-RU" sz="1500" b="1" dirty="0" err="1" smtClean="0"/>
                        <a:t>Еллинское</a:t>
                      </a:r>
                      <a:r>
                        <a:rPr lang="ru-RU" sz="1500" b="1" dirty="0" smtClean="0"/>
                        <a:t> рассеяние и учить </a:t>
                      </a:r>
                      <a:r>
                        <a:rPr lang="ru-RU" sz="1500" b="1" dirty="0" err="1" smtClean="0"/>
                        <a:t>Еллинов</a:t>
                      </a:r>
                      <a:r>
                        <a:rPr lang="ru-RU" sz="1500" b="1" dirty="0" smtClean="0"/>
                        <a:t>?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36. Что значат сии слова, которые Он сказал: будете искать Меня, и не найдете; и где буду Я, туда вы не можете </a:t>
                      </a:r>
                      <a:r>
                        <a:rPr lang="ru-RU" sz="1400" b="1" dirty="0" err="1" smtClean="0"/>
                        <a:t>придти</a:t>
                      </a:r>
                      <a:r>
                        <a:rPr lang="ru-RU" sz="1400" b="1" dirty="0" smtClean="0"/>
                        <a:t>? </a:t>
                      </a:r>
                    </a:p>
                  </a:txBody>
                  <a:tcPr marL="18000" marR="18000" marT="18000" marB="18000"/>
                </a:tc>
              </a:tr>
            </a:tbl>
          </a:graphicData>
        </a:graphic>
      </p:graphicFrame>
      <p:sp>
        <p:nvSpPr>
          <p:cNvPr id="7" name="Скругленный прямоугольник 6"/>
          <p:cNvSpPr/>
          <p:nvPr/>
        </p:nvSpPr>
        <p:spPr>
          <a:xfrm>
            <a:off x="323528" y="5589240"/>
            <a:ext cx="8424936" cy="79208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«Моисея</a:t>
            </a:r>
            <a:r>
              <a:rPr lang="ru-RU" sz="1600" b="1" i="1" dirty="0">
                <a:solidFill>
                  <a:schemeClr val="tx1"/>
                </a:solidFill>
              </a:rPr>
              <a:t>, </a:t>
            </a:r>
            <a:r>
              <a:rPr lang="ru-RU" sz="1600" b="1" i="1" dirty="0" err="1">
                <a:solidFill>
                  <a:schemeClr val="tx1"/>
                </a:solidFill>
              </a:rPr>
              <a:t>нарушающаго</a:t>
            </a:r>
            <a:r>
              <a:rPr lang="ru-RU" sz="1600" b="1" i="1" dirty="0">
                <a:solidFill>
                  <a:schemeClr val="tx1"/>
                </a:solidFill>
              </a:rPr>
              <a:t> субботу обрезанием, вы освобождаете от порицания, а Меня, </a:t>
            </a:r>
            <a:r>
              <a:rPr lang="ru-RU" sz="1600" b="1" i="1" dirty="0" err="1">
                <a:solidFill>
                  <a:schemeClr val="tx1"/>
                </a:solidFill>
              </a:rPr>
              <a:t>нарушившаго</a:t>
            </a:r>
            <a:r>
              <a:rPr lang="ru-RU" sz="1600" b="1" i="1" dirty="0">
                <a:solidFill>
                  <a:schemeClr val="tx1"/>
                </a:solidFill>
              </a:rPr>
              <a:t> субботу через благодеяние человеку, вы </a:t>
            </a:r>
            <a:r>
              <a:rPr lang="ru-RU" sz="1600" b="1" i="1" dirty="0" smtClean="0">
                <a:solidFill>
                  <a:schemeClr val="tx1"/>
                </a:solidFill>
              </a:rPr>
              <a:t>осуждаете».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3528" y="4509120"/>
            <a:ext cx="8424936" cy="93610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Еп</a:t>
            </a:r>
            <a:r>
              <a:rPr lang="ru-RU" sz="1600" b="1" dirty="0" smtClean="0">
                <a:solidFill>
                  <a:schemeClr val="tx1"/>
                </a:solidFill>
              </a:rPr>
              <a:t>. Михаил (Лузин): </a:t>
            </a:r>
            <a:r>
              <a:rPr lang="ru-RU" sz="1600" b="1" i="1" dirty="0" smtClean="0">
                <a:solidFill>
                  <a:schemeClr val="tx1"/>
                </a:solidFill>
              </a:rPr>
              <a:t>«Если </a:t>
            </a:r>
            <a:r>
              <a:rPr lang="ru-RU" sz="1600" b="1" i="1" dirty="0">
                <a:solidFill>
                  <a:schemeClr val="tx1"/>
                </a:solidFill>
              </a:rPr>
              <a:t>бы вы судили о Моем действии исцеления не с формальной точки зрения, а с нравственной, то вы не осудили бы Меня; тогда ваш суд был бы праведный, а не лицеприятный», – как бы так возражает иудеям Христос</a:t>
            </a:r>
            <a:r>
              <a:rPr lang="ru-RU" sz="1600" b="1" i="1" dirty="0" smtClean="0">
                <a:solidFill>
                  <a:schemeClr val="tx1"/>
                </a:solidFill>
              </a:rPr>
              <a:t>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896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1623415"/>
              </p:ext>
            </p:extLst>
          </p:nvPr>
        </p:nvGraphicFramePr>
        <p:xfrm>
          <a:off x="251520" y="188640"/>
          <a:ext cx="8640960" cy="5527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0"/>
              </a:tblGrid>
              <a:tr h="370840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 marL="18000" marR="18000" marT="18000" marB="1800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37. В последний же великий день праздника стоял Иисус и возгласил, говоря: кто жаждет, иди ко Мне и пей.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38. Кто верует в Меня, у того, как сказано в Писании, из чрева потекут реки воды живой.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39. Сие сказал Он о Духе, Которого имели принять верующие в Него: ибо еще не было на них Духа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Святаго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, потому что Иисус еще не был прославлен.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40. Многие из народа, услышав сии слова, говорили: Он точно пророк.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41. Другие говорили: это Христос. А иные говорили: разве из Галилеи Христос придет?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42. Не сказано ли в Писании, что Христос придет от семени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Давидова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и из Вифлеема, из того места, откуда был Давид?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43. Итак произошла о Нем распря в народе.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44. Некоторые из них хотели схватить Его; но никто не наложил на Него рук.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45. Итак служители возвратились к первосвященникам и фарисеям, и сии сказали им: для чего вы не привели Его?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46. Служители отвечали: никогда человек не говорил так, как Этот Человек.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47. Фарисеи сказали им: неужели и вы прельстились?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48. Уверовал ли в Него кто из начальников, или из фарисеев?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49. Но этот народ невежда в законе, проклят он.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50. Никодим, приходивший к Нему ночью, будучи один из них, говорит им: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51. судит ли закон наш человека, если прежде не выслушают его и не узнают, что он делает?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52. На это сказали ему: и ты не из Галилеи ли? рассмотри и увидишь, что из Галилеи не приходит пророк.</a:t>
                      </a:r>
                      <a:endParaRPr lang="ru-RU" sz="1600" dirty="0"/>
                    </a:p>
                  </a:txBody>
                  <a:tcPr marL="18000" marR="18000" marT="18000" marB="18000"/>
                </a:tc>
              </a:tr>
            </a:tbl>
          </a:graphicData>
        </a:graphic>
      </p:graphicFrame>
      <p:sp>
        <p:nvSpPr>
          <p:cNvPr id="8" name="Скругленный прямоугольник 7"/>
          <p:cNvSpPr/>
          <p:nvPr/>
        </p:nvSpPr>
        <p:spPr>
          <a:xfrm>
            <a:off x="323528" y="4869160"/>
            <a:ext cx="8640960" cy="15841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«Многие </a:t>
            </a:r>
            <a:r>
              <a:rPr lang="ru-RU" sz="1600" b="1" i="1" dirty="0">
                <a:solidFill>
                  <a:schemeClr val="tx1"/>
                </a:solidFill>
              </a:rPr>
              <a:t>веровали по причине знамений. Он показывает, что веровать должно не столько на основании чудес, сколько на основании Писания. Ибо правая вера от Писания. Посему Он говорит: кто верует в Меня, «как сказано в Писании», то есть, как Писание свидетельствует обо Мне, именно: что Я Сын Божий, Творец, Господь всего, Спаситель </a:t>
            </a:r>
            <a:r>
              <a:rPr lang="ru-RU" sz="1600" b="1" i="1" dirty="0" smtClean="0">
                <a:solidFill>
                  <a:schemeClr val="tx1"/>
                </a:solidFill>
              </a:rPr>
              <a:t>мира... у </a:t>
            </a:r>
            <a:r>
              <a:rPr lang="ru-RU" sz="1600" b="1" i="1" dirty="0">
                <a:solidFill>
                  <a:schemeClr val="tx1"/>
                </a:solidFill>
              </a:rPr>
              <a:t>такого верующего потекут реки из чрева. Чревом в переносном смысле Он называет </a:t>
            </a:r>
            <a:r>
              <a:rPr lang="ru-RU" sz="1600" b="1" i="1" dirty="0" smtClean="0">
                <a:solidFill>
                  <a:schemeClr val="tx1"/>
                </a:solidFill>
              </a:rPr>
              <a:t>сердце».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3528" y="3789040"/>
            <a:ext cx="8640960" cy="93610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Свт</a:t>
            </a:r>
            <a:r>
              <a:rPr lang="ru-RU" sz="1600" b="1" dirty="0" smtClean="0">
                <a:solidFill>
                  <a:schemeClr val="tx1"/>
                </a:solidFill>
              </a:rPr>
              <a:t>. Иоанн Златоуст: </a:t>
            </a:r>
            <a:r>
              <a:rPr lang="ru-RU" sz="1600" b="1" i="1" dirty="0" smtClean="0">
                <a:solidFill>
                  <a:schemeClr val="tx1"/>
                </a:solidFill>
              </a:rPr>
              <a:t>«Но </a:t>
            </a:r>
            <a:r>
              <a:rPr lang="ru-RU" sz="1600" b="1" i="1" dirty="0">
                <a:solidFill>
                  <a:schemeClr val="tx1"/>
                </a:solidFill>
              </a:rPr>
              <a:t>где сказано в Писании: реки от чрева его истекут воды живы? Нигде. Что же значат слова: </a:t>
            </a:r>
            <a:r>
              <a:rPr lang="ru-RU" sz="1600" b="1" i="1" dirty="0" err="1">
                <a:solidFill>
                  <a:schemeClr val="tx1"/>
                </a:solidFill>
              </a:rPr>
              <a:t>веруяй</a:t>
            </a:r>
            <a:r>
              <a:rPr lang="ru-RU" sz="1600" b="1" i="1" dirty="0">
                <a:solidFill>
                  <a:schemeClr val="tx1"/>
                </a:solidFill>
              </a:rPr>
              <a:t> в </a:t>
            </a:r>
            <a:r>
              <a:rPr lang="ru-RU" sz="1600" b="1" i="1" dirty="0" err="1">
                <a:solidFill>
                  <a:schemeClr val="tx1"/>
                </a:solidFill>
              </a:rPr>
              <a:t>Мя</a:t>
            </a:r>
            <a:r>
              <a:rPr lang="ru-RU" sz="1600" b="1" i="1" dirty="0">
                <a:solidFill>
                  <a:schemeClr val="tx1"/>
                </a:solidFill>
              </a:rPr>
              <a:t>, </a:t>
            </a:r>
            <a:r>
              <a:rPr lang="ru-RU" sz="1600" b="1" i="1" dirty="0" err="1">
                <a:solidFill>
                  <a:schemeClr val="tx1"/>
                </a:solidFill>
              </a:rPr>
              <a:t>якоже</a:t>
            </a:r>
            <a:r>
              <a:rPr lang="ru-RU" sz="1600" b="1" i="1" dirty="0">
                <a:solidFill>
                  <a:schemeClr val="tx1"/>
                </a:solidFill>
              </a:rPr>
              <a:t> </a:t>
            </a:r>
            <a:r>
              <a:rPr lang="ru-RU" sz="1600" b="1" i="1" dirty="0" err="1">
                <a:solidFill>
                  <a:schemeClr val="tx1"/>
                </a:solidFill>
              </a:rPr>
              <a:t>рече</a:t>
            </a:r>
            <a:r>
              <a:rPr lang="ru-RU" sz="1600" b="1" i="1" dirty="0">
                <a:solidFill>
                  <a:schemeClr val="tx1"/>
                </a:solidFill>
              </a:rPr>
              <a:t> Писание? Здесь надобно поставить точку, так, чтобы слова: реки от чрева его истекут – были изречением Самого </a:t>
            </a:r>
            <a:r>
              <a:rPr lang="ru-RU" sz="1600" b="1" i="1" dirty="0" smtClean="0">
                <a:solidFill>
                  <a:schemeClr val="tx1"/>
                </a:solidFill>
              </a:rPr>
              <a:t>Христа».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174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6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5348101"/>
              </p:ext>
            </p:extLst>
          </p:nvPr>
        </p:nvGraphicFramePr>
        <p:xfrm>
          <a:off x="457200" y="926048"/>
          <a:ext cx="8229600" cy="46075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Лк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. 10, 17-24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17. Семьдесят учеников возвратились с радостью и говорили: Господи! и бесы повинуются нам о имени Твоем.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18. Он же сказал им: Я видел сатану, спадшего с неба, как молнию;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19. се, даю вам власть наступать на змей и скорпионов и на всю силу вражью, и ничто не повредит вам;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20.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однакож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тому не радуйтесь, что духи вам повинуются, но радуйтесь тому, что имена ваши написаны на небесах.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21. В тот час возрадовался духом Иисус и сказал: славлю Тебя, Отче, Господи неба и земли, что Ты утаил сие от мудрых и разумных и открыл младенцам. Ей, Отче! Ибо таково было Твое благоволение.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22. И, обратившись к ученикам, сказал: все предано Мне </a:t>
                      </a:r>
                      <a:r>
                        <a:rPr lang="ru-RU" sz="1600" b="1" dirty="0" err="1" smtClean="0">
                          <a:solidFill>
                            <a:schemeClr val="tx1"/>
                          </a:solidFill>
                        </a:rPr>
                        <a:t>Отцем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 Моим; и кто есть Сын, не знает никто, кроме Отца, и кто есть Отец, не знает никто, кроме Сына, и кому Сын хочет открыть.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23. И, обратившись к ученикам, сказал им особо: блаженны очи, видящие то, что вы видите!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24. ибо сказываю вам, что многие пророки и цари желали видеть, что вы видите, и не видели, и слышать, что вы слышите, и не слышали. 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971600" y="260648"/>
            <a:ext cx="7272808" cy="36004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Возвращение Семидесяти учеников с проповеди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1520" y="4365104"/>
            <a:ext cx="8568952" cy="223224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500" b="1" dirty="0" err="1" smtClean="0">
                <a:solidFill>
                  <a:schemeClr val="tx1"/>
                </a:solidFill>
              </a:rPr>
              <a:t>Еп</a:t>
            </a:r>
            <a:r>
              <a:rPr lang="ru-RU" sz="1500" b="1" dirty="0">
                <a:solidFill>
                  <a:schemeClr val="tx1"/>
                </a:solidFill>
              </a:rPr>
              <a:t>. Михаил (Лузин): </a:t>
            </a:r>
            <a:r>
              <a:rPr lang="ru-RU" sz="1500" b="1" i="1" dirty="0">
                <a:solidFill>
                  <a:schemeClr val="tx1"/>
                </a:solidFill>
              </a:rPr>
              <a:t>«упасть с неба — значит вообще пасть, унизиться, быть побежденным, как бы уничтоженным; сияние же молнии представляется образом внезапности и быстроты. Сын Божий еще до воплощения Своего видел внезапное, как молния, падение возмутившихся ангелов; но так как они, низвергнутые с неба, стали соблазнять людей и склонять их на служение злу, то Сын Божий воплотился с целью освободить людей от греха, Сам подвергся искушению от </a:t>
            </a:r>
            <a:r>
              <a:rPr lang="ru-RU" sz="1500" b="1" i="1" dirty="0" err="1">
                <a:solidFill>
                  <a:schemeClr val="tx1"/>
                </a:solidFill>
              </a:rPr>
              <a:t>диавола</a:t>
            </a:r>
            <a:r>
              <a:rPr lang="ru-RU" sz="1500" b="1" i="1" dirty="0">
                <a:solidFill>
                  <a:schemeClr val="tx1"/>
                </a:solidFill>
              </a:rPr>
              <a:t>, победил Его и затем изгонял бесов из одержимых ими людей. Окончательное же поражение </a:t>
            </a:r>
            <a:r>
              <a:rPr lang="ru-RU" sz="1500" b="1" i="1" dirty="0" err="1">
                <a:solidFill>
                  <a:schemeClr val="tx1"/>
                </a:solidFill>
              </a:rPr>
              <a:t>диавола</a:t>
            </a:r>
            <a:r>
              <a:rPr lang="ru-RU" sz="1500" b="1" i="1" dirty="0">
                <a:solidFill>
                  <a:schemeClr val="tx1"/>
                </a:solidFill>
              </a:rPr>
              <a:t> и торжество добра над злом совершится при кончине сего мира. Всю эту борьбу и победу над сатаною Господь представляет в одном пророческом духовном созерцании и выражает кратко словом «видел</a:t>
            </a:r>
            <a:r>
              <a:rPr lang="ru-RU" sz="1500" b="1" i="1" dirty="0" smtClean="0">
                <a:solidFill>
                  <a:schemeClr val="tx1"/>
                </a:solidFill>
              </a:rPr>
              <a:t>»».</a:t>
            </a:r>
            <a:endParaRPr lang="ru-RU" sz="1500" b="1" i="1" dirty="0">
              <a:solidFill>
                <a:schemeClr val="tx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1520" y="5013176"/>
            <a:ext cx="8568952" cy="136815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>
                <a:solidFill>
                  <a:schemeClr val="tx1"/>
                </a:solidFill>
              </a:rPr>
              <a:t>Еп</a:t>
            </a:r>
            <a:r>
              <a:rPr lang="ru-RU" sz="1600" b="1" dirty="0">
                <a:solidFill>
                  <a:schemeClr val="tx1"/>
                </a:solidFill>
              </a:rPr>
              <a:t>. Михаил (Лузин</a:t>
            </a:r>
            <a:r>
              <a:rPr lang="ru-RU" sz="1600" b="1" dirty="0" smtClean="0">
                <a:solidFill>
                  <a:schemeClr val="tx1"/>
                </a:solidFill>
              </a:rPr>
              <a:t>): </a:t>
            </a:r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По поводу радости семидесяти учеников о том, что и бесы повинуются им, Господь объясняет им, что победа эта над демонами обеспечена Его силою: ибо они уже были побеждены, побеждаются и будут побеждены; победа учеников Его над демонами есть плод Его победы над ними, необходимое и неизбежное следствие Его торжества над ними</a:t>
            </a:r>
            <a:r>
              <a:rPr lang="ru-RU" sz="1600" b="1" i="1" dirty="0" smtClean="0">
                <a:solidFill>
                  <a:schemeClr val="tx1"/>
                </a:solidFill>
              </a:rPr>
              <a:t>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0" y="5229200"/>
            <a:ext cx="8568952" cy="136815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«Он </a:t>
            </a:r>
            <a:r>
              <a:rPr lang="ru-RU" sz="1600" b="1" i="1" dirty="0">
                <a:solidFill>
                  <a:schemeClr val="tx1"/>
                </a:solidFill>
              </a:rPr>
              <a:t>благодарит Отца за то, что такие таинства утаены «от мудрых», то есть фарисеев и книжников, истолковывавших Закон, и от »разумных», то есть учеников этих же </a:t>
            </a:r>
            <a:r>
              <a:rPr lang="ru-RU" sz="1600" b="1" i="1" dirty="0" smtClean="0">
                <a:solidFill>
                  <a:schemeClr val="tx1"/>
                </a:solidFill>
              </a:rPr>
              <a:t>книжников…</a:t>
            </a:r>
            <a:r>
              <a:rPr lang="ru-RU" sz="1600" dirty="0" smtClean="0">
                <a:solidFill>
                  <a:schemeClr val="tx1"/>
                </a:solidFill>
              </a:rPr>
              <a:t>.</a:t>
            </a:r>
            <a:r>
              <a:rPr lang="ru-RU" sz="1600" b="1" i="1" dirty="0" smtClean="0">
                <a:solidFill>
                  <a:schemeClr val="tx1"/>
                </a:solidFill>
              </a:rPr>
              <a:t> </a:t>
            </a:r>
            <a:r>
              <a:rPr lang="ru-RU" sz="1600" b="1" i="1" dirty="0">
                <a:solidFill>
                  <a:schemeClr val="tx1"/>
                </a:solidFill>
              </a:rPr>
              <a:t>называет учеников Своих »младенцами», потому что они были не из искусных в Законе, а были избраны большей частью из простого класса народа и из рыбарей. Впрочем, они могли быть названы младенцами и по их незлобию</a:t>
            </a:r>
            <a:r>
              <a:rPr lang="ru-RU" sz="1600" b="1" i="1" dirty="0" smtClean="0">
                <a:solidFill>
                  <a:schemeClr val="tx1"/>
                </a:solidFill>
              </a:rPr>
              <a:t>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520" y="5085184"/>
            <a:ext cx="8568952" cy="151216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i="1" dirty="0" smtClean="0">
                <a:solidFill>
                  <a:schemeClr val="tx1"/>
                </a:solidFill>
              </a:rPr>
              <a:t>: ««</a:t>
            </a:r>
            <a:r>
              <a:rPr lang="ru-RU" sz="1600" b="1" i="1" dirty="0">
                <a:solidFill>
                  <a:schemeClr val="tx1"/>
                </a:solidFill>
              </a:rPr>
              <a:t>всё предано Мне </a:t>
            </a:r>
            <a:r>
              <a:rPr lang="ru-RU" sz="1600" b="1" i="1" dirty="0" err="1">
                <a:solidFill>
                  <a:schemeClr val="tx1"/>
                </a:solidFill>
              </a:rPr>
              <a:t>Отцем</a:t>
            </a:r>
            <a:r>
              <a:rPr lang="ru-RU" sz="1600" b="1" i="1" dirty="0">
                <a:solidFill>
                  <a:schemeClr val="tx1"/>
                </a:solidFill>
              </a:rPr>
              <a:t> Моим», то есть все имеет покориться Мне и подпасть под Мое владычество. Это подобно другому изречению: «дана Мне всякая власть на небе и на земле» (Мф. 28, 18</a:t>
            </a:r>
            <a:r>
              <a:rPr lang="ru-RU" sz="1600" b="1" i="1" dirty="0" smtClean="0">
                <a:solidFill>
                  <a:schemeClr val="tx1"/>
                </a:solidFill>
              </a:rPr>
              <a:t>). </a:t>
            </a:r>
            <a:r>
              <a:rPr lang="ru-RU" sz="1600" b="1" i="1" dirty="0">
                <a:solidFill>
                  <a:schemeClr val="tx1"/>
                </a:solidFill>
              </a:rPr>
              <a:t>Отец все предает Сыну, все дела домостроительства нашего спасения. </a:t>
            </a:r>
            <a:r>
              <a:rPr lang="ru-RU" sz="1600" b="1" i="1" dirty="0" smtClean="0">
                <a:solidFill>
                  <a:schemeClr val="tx1"/>
                </a:solidFill>
              </a:rPr>
              <a:t> </a:t>
            </a:r>
            <a:r>
              <a:rPr lang="ru-RU" sz="1600" b="1" i="1" dirty="0">
                <a:solidFill>
                  <a:schemeClr val="tx1"/>
                </a:solidFill>
              </a:rPr>
              <a:t>Отец Мой все Мне вверил: воплотиться, пострадать, воскреснуть, спасти отторгшуюся </a:t>
            </a:r>
            <a:r>
              <a:rPr lang="ru-RU" sz="1600" b="1" i="1" dirty="0" smtClean="0">
                <a:solidFill>
                  <a:schemeClr val="tx1"/>
                </a:solidFill>
              </a:rPr>
              <a:t>природ».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231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  <p:bldP spid="2" grpId="1" animBg="1"/>
      <p:bldP spid="3" grpId="0" animBg="1"/>
      <p:bldP spid="3" grpId="1" animBg="1"/>
      <p:bldP spid="5" grpId="0" animBg="1"/>
      <p:bldP spid="5" grpId="1" animBg="1"/>
      <p:bldP spid="7" grpId="0" animBg="1"/>
      <p:bldP spid="7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3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2822781"/>
              </p:ext>
            </p:extLst>
          </p:nvPr>
        </p:nvGraphicFramePr>
        <p:xfrm>
          <a:off x="457200" y="1412776"/>
          <a:ext cx="8229600" cy="238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effectLst/>
                        </a:rPr>
                        <a:t>Лк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</a:rPr>
                        <a:t>. 10, 25-28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25. И вот, один законник встал и, искушая Его, сказал: Учитель! что мне делать, чтобы наследовать жизнь вечную? </a:t>
                      </a:r>
                    </a:p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26. Он же сказал ему: в законе что написано? как читаешь? </a:t>
                      </a:r>
                    </a:p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27. Он сказал в ответ: возлюби Господа Бога твоего всем сердцем твоим, и всею </a:t>
                      </a:r>
                      <a:r>
                        <a:rPr lang="ru-RU" b="1" dirty="0" err="1" smtClean="0">
                          <a:solidFill>
                            <a:schemeClr val="tx1"/>
                          </a:solidFill>
                        </a:rPr>
                        <a:t>душею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 твоею, и всею </a:t>
                      </a:r>
                      <a:r>
                        <a:rPr lang="ru-RU" b="1" dirty="0" err="1" smtClean="0">
                          <a:solidFill>
                            <a:schemeClr val="tx1"/>
                          </a:solidFill>
                        </a:rPr>
                        <a:t>крепостию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 твоею, и всем разумением твоим, и ближнего твоего, как самого себя. </a:t>
                      </a:r>
                    </a:p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28. Иисус сказал ему: правильно ты отвечал; так поступай, и будешь жить. 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1259632" y="332656"/>
            <a:ext cx="6912768" cy="57606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Ответы Христа искушавшему Его законнику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539552" y="4077072"/>
            <a:ext cx="8136904" cy="93610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«Законник </a:t>
            </a:r>
            <a:r>
              <a:rPr lang="ru-RU" sz="1600" b="1" i="1" dirty="0">
                <a:solidFill>
                  <a:schemeClr val="tx1"/>
                </a:solidFill>
              </a:rPr>
              <a:t>этот был человек хвастливый, очень высокомерный, как оказывается из нижеследующего, и сверх того коварный. Поэтому он приступает к Господу, искушая Его, вероятно, он думал, что уловит Господа в Его </a:t>
            </a:r>
            <a:r>
              <a:rPr lang="ru-RU" sz="1600" b="1" i="1" dirty="0" smtClean="0">
                <a:solidFill>
                  <a:schemeClr val="tx1"/>
                </a:solidFill>
              </a:rPr>
              <a:t>ответах».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084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3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7948360"/>
              </p:ext>
            </p:extLst>
          </p:nvPr>
        </p:nvGraphicFramePr>
        <p:xfrm>
          <a:off x="457200" y="1052736"/>
          <a:ext cx="8229600" cy="3632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effectLst/>
                        </a:rPr>
                        <a:t>Лк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</a:rPr>
                        <a:t>. 10, 29-37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29. Но он, желая оправдать себя, сказал Иисусу: а кто мой ближний?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30. На это сказал Иисус: некоторый человек шел из Иерусалима в Иерихон и попался разбойникам, которые сняли с него одежду, изранили его и ушли, оставив его едва живым.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31. По случаю один священник шел тою дорогою и, увидев его, прошел мимо.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32. Также и левит, быв на том месте, подошел, посмотрел и прошел мимо.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33. Самарянин же некто, проезжая, нашел на него и, увидев его, сжалился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34. и, подойдя, перевязал ему раны, возливая масло и вино; и, посадив его на своего осла, привез его в гостиницу и позаботился о нем;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35. а на другой день, отъезжая, вынул два динария, дал содержателю гостиницы и сказал ему: позаботься о нем; и если издержишь что более, я, когда возвращусь, отдам тебе.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36. Кто из этих троих, думаешь ты, был ближний попавшемуся разбойникам?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37. Он сказал: оказавший ему милость. Тогда Иисус сказал ему: иди, и ты поступай так же. 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1547664" y="260648"/>
            <a:ext cx="6048672" cy="50405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Притча </a:t>
            </a:r>
            <a:r>
              <a:rPr lang="ru-RU" sz="2400" b="1" dirty="0">
                <a:solidFill>
                  <a:schemeClr val="tx1"/>
                </a:solidFill>
              </a:rPr>
              <a:t>о милосердном самарянине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539552" y="5013176"/>
            <a:ext cx="8208912" cy="151216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«а </a:t>
            </a:r>
            <a:r>
              <a:rPr lang="ru-RU" sz="1600" b="1" i="1" dirty="0">
                <a:solidFill>
                  <a:schemeClr val="tx1"/>
                </a:solidFill>
              </a:rPr>
              <a:t>кто ближний мой? Он думал, что он праведен и не имеет подобного себе и близкого по добродетели; ибо полагал, что праведнику ближний есть только праведный </a:t>
            </a:r>
            <a:r>
              <a:rPr lang="ru-RU" sz="1600" b="1" i="1" dirty="0" smtClean="0">
                <a:solidFill>
                  <a:schemeClr val="tx1"/>
                </a:solidFill>
              </a:rPr>
              <a:t>же. </a:t>
            </a:r>
            <a:r>
              <a:rPr lang="ru-RU" sz="1600" dirty="0"/>
              <a:t> </a:t>
            </a:r>
            <a:r>
              <a:rPr lang="ru-RU" sz="1600" b="1" i="1" dirty="0">
                <a:solidFill>
                  <a:schemeClr val="tx1"/>
                </a:solidFill>
              </a:rPr>
              <a:t>Но </a:t>
            </a:r>
            <a:r>
              <a:rPr lang="ru-RU" sz="1600" b="1" i="1" dirty="0" smtClean="0">
                <a:solidFill>
                  <a:schemeClr val="tx1"/>
                </a:solidFill>
              </a:rPr>
              <a:t>Спаситель  говорит, не думай, </a:t>
            </a:r>
            <a:r>
              <a:rPr lang="ru-RU" sz="1600" b="1" i="1" dirty="0">
                <a:solidFill>
                  <a:schemeClr val="tx1"/>
                </a:solidFill>
              </a:rPr>
              <a:t>что поскольку ты праведен, то и нет тебе никого подобного. Ибо все имеющие одну и ту же природу суть ближние твои. Итак, и ты сам будь ближним их не по месту, но по расположению к ним и заботливости о </a:t>
            </a:r>
            <a:r>
              <a:rPr lang="ru-RU" sz="1600" b="1" i="1" dirty="0" smtClean="0">
                <a:solidFill>
                  <a:schemeClr val="tx1"/>
                </a:solidFill>
              </a:rPr>
              <a:t>них».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39552" y="4797152"/>
            <a:ext cx="8208912" cy="79208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«Этой </a:t>
            </a:r>
            <a:r>
              <a:rPr lang="ru-RU" sz="1600" b="1" i="1" dirty="0">
                <a:solidFill>
                  <a:schemeClr val="tx1"/>
                </a:solidFill>
              </a:rPr>
              <a:t>притчей мы научаемся быть готовыми к милосердию и стараться быть ближними для тех, кои нуждаются в нашей помощи. Познаем и благость Божию в отношении к </a:t>
            </a:r>
            <a:r>
              <a:rPr lang="ru-RU" sz="1600" b="1" i="1" dirty="0" smtClean="0">
                <a:solidFill>
                  <a:schemeClr val="tx1"/>
                </a:solidFill>
              </a:rPr>
              <a:t>человеку».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2492896"/>
            <a:ext cx="8136904" cy="93610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Природа человеческая шла из Иерусалима, то есть из безмятежной и мирной жизни, ибо Иерусалим означает «видение мира». Куда же шла? В Иерихон, пустой, низкий и удушливый от жара, то есть в жизнь, полную </a:t>
            </a:r>
            <a:r>
              <a:rPr lang="ru-RU" sz="1600" b="1" i="1" dirty="0" smtClean="0">
                <a:solidFill>
                  <a:schemeClr val="tx1"/>
                </a:solidFill>
              </a:rPr>
              <a:t>страстей».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39552" y="3645024"/>
            <a:ext cx="8136904" cy="136815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«И попался разбойникам», то есть попался бесам. </a:t>
            </a:r>
            <a:r>
              <a:rPr lang="ru-RU" sz="1600" b="1" i="1" dirty="0" smtClean="0">
                <a:solidFill>
                  <a:schemeClr val="tx1"/>
                </a:solidFill>
              </a:rPr>
              <a:t>Они</a:t>
            </a:r>
            <a:r>
              <a:rPr lang="ru-RU" sz="1600" b="1" i="1" dirty="0">
                <a:solidFill>
                  <a:schemeClr val="tx1"/>
                </a:solidFill>
              </a:rPr>
              <a:t>, разоблачив человека и сняв с него одежды добродетели, нанесли ему греховные раны. Ибо они сначала обнажают нас от всякого доброго помысла и покрова Божия, а потом и наносят раны грехами. Природу человеческую они оставили «едва живым</a:t>
            </a:r>
            <a:r>
              <a:rPr lang="ru-RU" sz="1600" b="1" i="1" dirty="0" smtClean="0">
                <a:solidFill>
                  <a:schemeClr val="tx1"/>
                </a:solidFill>
              </a:rPr>
              <a:t>» </a:t>
            </a:r>
            <a:r>
              <a:rPr lang="ru-RU" sz="1600" b="1" i="1" dirty="0">
                <a:solidFill>
                  <a:schemeClr val="tx1"/>
                </a:solidFill>
              </a:rPr>
              <a:t>потому, что природа человеческая не совсем была отвержена, а надеялась получить спасение во Христе</a:t>
            </a:r>
            <a:r>
              <a:rPr lang="ru-RU" sz="1600" b="1" i="1" dirty="0" smtClean="0">
                <a:solidFill>
                  <a:schemeClr val="tx1"/>
                </a:solidFill>
              </a:rPr>
              <a:t>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9552" y="2960948"/>
            <a:ext cx="8136904" cy="162018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Под священником и левитом разумей, пожалуй, Закон и пророков. Ибо они желали оправдать человека, но не могли. «Невозможно, - говорит апостол Павел, - чтобы кровь тельцов и козлов уничтожала грехи» (Евр. 10, 4). Они сжалились над человеком и размышляли: как бы исцелить его, но, побежденные силой ран, опять удалились назад. </a:t>
            </a:r>
            <a:r>
              <a:rPr lang="ru-RU" sz="1600" b="1" i="1" dirty="0" smtClean="0">
                <a:solidFill>
                  <a:schemeClr val="tx1"/>
                </a:solidFill>
              </a:rPr>
              <a:t>Закон </a:t>
            </a:r>
            <a:r>
              <a:rPr lang="ru-RU" sz="1600" b="1" i="1" dirty="0">
                <a:solidFill>
                  <a:schemeClr val="tx1"/>
                </a:solidFill>
              </a:rPr>
              <a:t>пришел и остановился над лежащим, но потом, не имея силы уврачевать, </a:t>
            </a:r>
            <a:r>
              <a:rPr lang="ru-RU" sz="1600" b="1" i="1" dirty="0" smtClean="0">
                <a:solidFill>
                  <a:schemeClr val="tx1"/>
                </a:solidFill>
              </a:rPr>
              <a:t>отступил».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39552" y="3771038"/>
            <a:ext cx="8208912" cy="1242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</a:rPr>
              <a:t>«Но </a:t>
            </a:r>
            <a:r>
              <a:rPr lang="ru-RU" sz="1600" b="1" i="1" dirty="0">
                <a:solidFill>
                  <a:schemeClr val="tx1"/>
                </a:solidFill>
              </a:rPr>
              <a:t>Господь и Бог наш, ставший за нас клятвою (</a:t>
            </a:r>
            <a:r>
              <a:rPr lang="ru-RU" sz="1600" b="1" i="1" dirty="0" err="1">
                <a:solidFill>
                  <a:schemeClr val="tx1"/>
                </a:solidFill>
              </a:rPr>
              <a:t>Гал</a:t>
            </a:r>
            <a:r>
              <a:rPr lang="ru-RU" sz="1600" b="1" i="1" dirty="0">
                <a:solidFill>
                  <a:schemeClr val="tx1"/>
                </a:solidFill>
              </a:rPr>
              <a:t>. 3, 13) и названный Самарянином (Ин. 8, 48), пришел к </a:t>
            </a:r>
            <a:r>
              <a:rPr lang="ru-RU" sz="1600" b="1" i="1" dirty="0" smtClean="0">
                <a:solidFill>
                  <a:schemeClr val="tx1"/>
                </a:solidFill>
              </a:rPr>
              <a:t>нам.  И тотчас </a:t>
            </a:r>
            <a:r>
              <a:rPr lang="ru-RU" sz="1600" b="1" i="1" dirty="0">
                <a:solidFill>
                  <a:schemeClr val="tx1"/>
                </a:solidFill>
              </a:rPr>
              <a:t>перевязал раны, не попустив болезни усилиться, но связав ее. - Возлил масло и вино: масло есть слово учения, предуготовляющее к добродетели обещанием благ, а вино-слово учения, приводящее к добродетели </a:t>
            </a:r>
            <a:r>
              <a:rPr lang="ru-RU" sz="1600" b="1" i="1" dirty="0" err="1" smtClean="0">
                <a:solidFill>
                  <a:schemeClr val="tx1"/>
                </a:solidFill>
              </a:rPr>
              <a:t>страхо</a:t>
            </a:r>
            <a:r>
              <a:rPr lang="ru-RU" sz="1600" b="1" i="1" dirty="0" smtClean="0">
                <a:solidFill>
                  <a:schemeClr val="tx1"/>
                </a:solidFill>
              </a:rPr>
              <a:t>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1540" y="5175188"/>
            <a:ext cx="8280920" cy="8461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</a:rPr>
              <a:t>«Можешь </a:t>
            </a:r>
            <a:r>
              <a:rPr lang="ru-RU" sz="1600" b="1" i="1" dirty="0">
                <a:solidFill>
                  <a:schemeClr val="tx1"/>
                </a:solidFill>
              </a:rPr>
              <a:t>разуметь и иначе. Масло означает жизнь по человечеству, а вино - по Божеству. Поскольку же Господь спас нас чрез то и другое, то есть Божество и человечество, то поэтому и говорится, что Он возлил масло и </a:t>
            </a:r>
            <a:r>
              <a:rPr lang="ru-RU" sz="1600" b="1" i="1" dirty="0" smtClean="0">
                <a:solidFill>
                  <a:schemeClr val="tx1"/>
                </a:solidFill>
              </a:rPr>
              <a:t>вино»</a:t>
            </a:r>
            <a:endParaRPr lang="ru-RU" sz="16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39552" y="3771038"/>
            <a:ext cx="8172908" cy="102611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 Господь посадил нашу израненную природу на Своего </a:t>
            </a:r>
            <a:r>
              <a:rPr lang="ru-RU" sz="1600" b="1" i="1" dirty="0" err="1">
                <a:solidFill>
                  <a:schemeClr val="tx1"/>
                </a:solidFill>
              </a:rPr>
              <a:t>подъяремника</a:t>
            </a:r>
            <a:r>
              <a:rPr lang="ru-RU" sz="1600" b="1" i="1" dirty="0">
                <a:solidFill>
                  <a:schemeClr val="tx1"/>
                </a:solidFill>
              </a:rPr>
              <a:t>, то есть на Свое </a:t>
            </a:r>
            <a:r>
              <a:rPr lang="ru-RU" sz="1600" b="1" i="1" dirty="0" smtClean="0">
                <a:solidFill>
                  <a:schemeClr val="tx1"/>
                </a:solidFill>
              </a:rPr>
              <a:t>Тело. </a:t>
            </a:r>
            <a:r>
              <a:rPr lang="ru-RU" sz="1600" b="1" i="1" dirty="0">
                <a:solidFill>
                  <a:schemeClr val="tx1"/>
                </a:solidFill>
              </a:rPr>
              <a:t>Ибо, сделал нас Своими членами и причастниками Своего </a:t>
            </a:r>
            <a:r>
              <a:rPr lang="ru-RU" sz="1600" b="1" i="1" dirty="0" smtClean="0">
                <a:solidFill>
                  <a:schemeClr val="tx1"/>
                </a:solidFill>
              </a:rPr>
              <a:t>Тела. </a:t>
            </a:r>
            <a:r>
              <a:rPr lang="ru-RU" sz="1600" b="1" i="1" dirty="0">
                <a:solidFill>
                  <a:schemeClr val="tx1"/>
                </a:solidFill>
              </a:rPr>
              <a:t>Гостиница есть Церковь, всех </a:t>
            </a:r>
            <a:r>
              <a:rPr lang="ru-RU" sz="1600" b="1" i="1" dirty="0" smtClean="0">
                <a:solidFill>
                  <a:schemeClr val="tx1"/>
                </a:solidFill>
              </a:rPr>
              <a:t>принимающая. Ибо </a:t>
            </a:r>
            <a:r>
              <a:rPr lang="ru-RU" sz="1600" b="1" i="1" dirty="0">
                <a:solidFill>
                  <a:schemeClr val="tx1"/>
                </a:solidFill>
              </a:rPr>
              <a:t>она всех принимает: и грешников, и </a:t>
            </a:r>
            <a:r>
              <a:rPr lang="ru-RU" sz="1600" b="1" i="1" dirty="0" smtClean="0">
                <a:solidFill>
                  <a:schemeClr val="tx1"/>
                </a:solidFill>
              </a:rPr>
              <a:t>мытарей».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39552" y="3717032"/>
            <a:ext cx="8136904" cy="108012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привез его в гостиницу и возымел о нем </a:t>
            </a:r>
            <a:r>
              <a:rPr lang="ru-RU" sz="1600" b="1" i="1" dirty="0" smtClean="0">
                <a:solidFill>
                  <a:schemeClr val="tx1"/>
                </a:solidFill>
              </a:rPr>
              <a:t>попечение - </a:t>
            </a:r>
            <a:r>
              <a:rPr lang="ru-RU" sz="1600" b="1" i="1" dirty="0">
                <a:solidFill>
                  <a:schemeClr val="tx1"/>
                </a:solidFill>
              </a:rPr>
              <a:t>Что это значит? То, что когда составилась Церковь и открылась гостиница, то есть, когда вера возросла почти у всех народов, тогда открылись и дары Святого Духа, и благодать Божия </a:t>
            </a:r>
            <a:r>
              <a:rPr lang="ru-RU" sz="1600" b="1" i="1" dirty="0" smtClean="0">
                <a:solidFill>
                  <a:schemeClr val="tx1"/>
                </a:solidFill>
              </a:rPr>
              <a:t>распространилась».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31540" y="4221089"/>
            <a:ext cx="8244916" cy="79208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Образ </a:t>
            </a:r>
            <a:r>
              <a:rPr lang="ru-RU" sz="1600" b="1" i="1" dirty="0" err="1">
                <a:solidFill>
                  <a:schemeClr val="tx1"/>
                </a:solidFill>
              </a:rPr>
              <a:t>гостиника</a:t>
            </a:r>
            <a:r>
              <a:rPr lang="ru-RU" sz="1600" b="1" i="1" dirty="0">
                <a:solidFill>
                  <a:schemeClr val="tx1"/>
                </a:solidFill>
              </a:rPr>
              <a:t> носит в себе всякий апостол и учитель, и пастырь, Им Господь дал два динария, то есть два Завета: Ветхий и Новый.  Сии-то динарии Господь, восходя на небеса, оставил апостолам и последующих времен епископам и </a:t>
            </a:r>
            <a:r>
              <a:rPr lang="ru-RU" sz="1600" b="1" i="1" dirty="0" smtClean="0">
                <a:solidFill>
                  <a:schemeClr val="tx1"/>
                </a:solidFill>
              </a:rPr>
              <a:t>учителям».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31540" y="5322912"/>
            <a:ext cx="8316924" cy="914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Сказал: если что из своего издержишь, я отдам тебе. </a:t>
            </a:r>
            <a:r>
              <a:rPr lang="ru-RU" sz="1600" b="1" i="1" dirty="0" smtClean="0">
                <a:solidFill>
                  <a:schemeClr val="tx1"/>
                </a:solidFill>
              </a:rPr>
              <a:t> </a:t>
            </a:r>
            <a:r>
              <a:rPr lang="ru-RU" sz="1600" b="1" i="1" dirty="0">
                <a:solidFill>
                  <a:schemeClr val="tx1"/>
                </a:solidFill>
              </a:rPr>
              <a:t>Апостолы, действительно, издерживали и свое, много трудившись и повсюду рассеивая учение.  За это они получат награду, когда Господь возвратится, то есть во второе Его </a:t>
            </a:r>
            <a:r>
              <a:rPr lang="ru-RU" sz="1600" b="1" i="1" dirty="0" smtClean="0">
                <a:solidFill>
                  <a:schemeClr val="tx1"/>
                </a:solidFill>
              </a:rPr>
              <a:t>пришествие».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61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2" grpId="1" animBg="1"/>
      <p:bldP spid="3" grpId="0" animBg="1"/>
      <p:bldP spid="3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chemeClr val="accent5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лекции по Н. З\25\Semiradsky_Christ_Martha_Mar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39" y="1124744"/>
            <a:ext cx="8756549" cy="550097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1115616" y="404664"/>
            <a:ext cx="7056784" cy="432048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Иисус Христос в доме Марфы и Марии в </a:t>
            </a:r>
            <a:r>
              <a:rPr lang="ru-RU" sz="2400" b="1" dirty="0" err="1">
                <a:solidFill>
                  <a:schemeClr val="tx1"/>
                </a:solidFill>
              </a:rPr>
              <a:t>Вифании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1216217"/>
              </p:ext>
            </p:extLst>
          </p:nvPr>
        </p:nvGraphicFramePr>
        <p:xfrm>
          <a:off x="457200" y="1331848"/>
          <a:ext cx="8229600" cy="21691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effectLst/>
                        </a:rPr>
                        <a:t>Лк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</a:rPr>
                        <a:t>. 10, 38-42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38. В продолжение пути их пришел Он в одно селение; здесь женщина, именем Марфа, приняла Его в дом свой;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39. у нее была сестра, именем Мария, которая села у ног Иисуса и слушала слово Его.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40. Марфа же заботилась о большом угощении и, подойдя, сказала: Господи! или Тебе нужды нет, что сестра моя одну меня оставила служить? скажи ей, чтобы помогла мне.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41. Иисус же сказал ей в ответ: Марфа! Марфа! ты заботишься и суетишься о многом, </a:t>
                      </a: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42. а одно только нужно; Мария же избрала благую часть, которая не отнимется у нее. 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Скругленный прямоугольник 1"/>
          <p:cNvSpPr/>
          <p:nvPr/>
        </p:nvSpPr>
        <p:spPr>
          <a:xfrm>
            <a:off x="395536" y="3875230"/>
            <a:ext cx="8352928" cy="106593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i="1" dirty="0" smtClean="0">
                <a:solidFill>
                  <a:schemeClr val="tx1"/>
                </a:solidFill>
              </a:rPr>
              <a:t>. </a:t>
            </a:r>
            <a:r>
              <a:rPr lang="ru-RU" sz="1600" b="1" i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i="1" dirty="0" smtClean="0">
                <a:solidFill>
                  <a:schemeClr val="tx1"/>
                </a:solidFill>
              </a:rPr>
              <a:t>: «Велико </a:t>
            </a:r>
            <a:r>
              <a:rPr lang="ru-RU" sz="1600" b="1" i="1" dirty="0">
                <a:solidFill>
                  <a:schemeClr val="tx1"/>
                </a:solidFill>
              </a:rPr>
              <a:t>благо и от гостеприимства, как показала Марфа, и не нужно пренебрегать им; но еще большее благо - внимать духовным беседам. Ибо тем питается тело, а сими оживляется </a:t>
            </a:r>
            <a:r>
              <a:rPr lang="ru-RU" sz="1600" b="1" i="1" dirty="0" smtClean="0">
                <a:solidFill>
                  <a:schemeClr val="tx1"/>
                </a:solidFill>
              </a:rPr>
              <a:t>душа».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95536" y="4149080"/>
            <a:ext cx="8352928" cy="129614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«Пожалуй</a:t>
            </a:r>
            <a:r>
              <a:rPr lang="ru-RU" sz="1600" b="1" i="1" dirty="0">
                <a:solidFill>
                  <a:schemeClr val="tx1"/>
                </a:solidFill>
              </a:rPr>
              <a:t>, разумей под Марфой деятельную добродетель, а под Марией - созерцание. Деятельная добродетель имеет развлечения и беспокойства, а созерцание, став господином над страстями (ибо Мария - значит госпожа), упражняется в одном рассмотрении божественных изречений и </a:t>
            </a:r>
            <a:r>
              <a:rPr lang="ru-RU" sz="1600" b="1" i="1" dirty="0" smtClean="0">
                <a:solidFill>
                  <a:schemeClr val="tx1"/>
                </a:solidFill>
              </a:rPr>
              <a:t>судеб».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9749" y="5589239"/>
            <a:ext cx="8352928" cy="86409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>
                <a:solidFill>
                  <a:schemeClr val="tx1"/>
                </a:solidFill>
              </a:rPr>
              <a:t>Блж</a:t>
            </a:r>
            <a:r>
              <a:rPr lang="ru-RU" sz="1600" b="1" dirty="0">
                <a:solidFill>
                  <a:schemeClr val="tx1"/>
                </a:solidFill>
              </a:rPr>
              <a:t>. </a:t>
            </a:r>
            <a:r>
              <a:rPr lang="ru-RU" sz="1600" b="1" dirty="0" err="1">
                <a:solidFill>
                  <a:schemeClr val="tx1"/>
                </a:solidFill>
              </a:rPr>
              <a:t>Феофилакт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</a:t>
            </a:r>
            <a:r>
              <a:rPr lang="ru-RU" sz="1600" b="1" i="1" dirty="0">
                <a:solidFill>
                  <a:schemeClr val="tx1"/>
                </a:solidFill>
              </a:rPr>
              <a:t>Итак, если ты можешь, восходи на степень Марии чрез господство над страстями и стремление к созерцанию. Если ж это невозможно для тебя, будь Марфой, прилежи деятельной стороне и чрез то принимай </a:t>
            </a:r>
            <a:r>
              <a:rPr lang="ru-RU" sz="1600" b="1" i="1" dirty="0" smtClean="0">
                <a:solidFill>
                  <a:schemeClr val="tx1"/>
                </a:solidFill>
              </a:rPr>
              <a:t>Христа».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09749" y="3875231"/>
            <a:ext cx="8338715" cy="156999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tx1"/>
                </a:solidFill>
              </a:rPr>
              <a:t>Блж</a:t>
            </a:r>
            <a:r>
              <a:rPr lang="ru-RU" sz="1600" b="1" dirty="0" smtClean="0">
                <a:solidFill>
                  <a:schemeClr val="tx1"/>
                </a:solidFill>
              </a:rPr>
              <a:t>. </a:t>
            </a:r>
            <a:r>
              <a:rPr lang="ru-RU" sz="1600" b="1" dirty="0" err="1" smtClean="0">
                <a:solidFill>
                  <a:schemeClr val="tx1"/>
                </a:solidFill>
              </a:rPr>
              <a:t>Феофилакт</a:t>
            </a:r>
            <a:r>
              <a:rPr lang="ru-RU" sz="1600" b="1" dirty="0" smtClean="0">
                <a:solidFill>
                  <a:schemeClr val="tx1"/>
                </a:solidFill>
              </a:rPr>
              <a:t>: </a:t>
            </a:r>
            <a:r>
              <a:rPr lang="ru-RU" sz="1600" b="1" i="1" dirty="0" smtClean="0">
                <a:solidFill>
                  <a:schemeClr val="tx1"/>
                </a:solidFill>
              </a:rPr>
              <a:t>«Подвизающийся </a:t>
            </a:r>
            <a:r>
              <a:rPr lang="ru-RU" sz="1600" b="1" i="1" dirty="0">
                <a:solidFill>
                  <a:schemeClr val="tx1"/>
                </a:solidFill>
              </a:rPr>
              <a:t>в делах имеет нечто такое, что отнимается у него, то есть заботы и развлечение. Ибо, достигши до созерцания, он освобождается от развлечения и суетности, и таким образом у него нечто отнимается. А подвизающийся в созерцании никогда не лишается сей благой части, то есть </a:t>
            </a:r>
            <a:r>
              <a:rPr lang="ru-RU" sz="1600" b="1" i="1" dirty="0" smtClean="0">
                <a:solidFill>
                  <a:schemeClr val="tx1"/>
                </a:solidFill>
              </a:rPr>
              <a:t>созерцания».</a:t>
            </a:r>
            <a:endParaRPr lang="ru-RU" sz="1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041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2" grpId="1" animBg="1"/>
      <p:bldP spid="3" grpId="0" animBg="1"/>
      <p:bldP spid="3" grpId="1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3386</Words>
  <Application>Microsoft Office PowerPoint</Application>
  <PresentationFormat>Экран (4:3)</PresentationFormat>
  <Paragraphs>138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Лекция 25. Намерение Господа идти в Иерусалим; отвержение Его в Самарии. Иисус Христос на празднике Кущей в Иерусалиме. Возвращение семидесяти с проповеди. Ответы Христа искушавшему Его законнику; притча о милосердном самарянине. Иисус Христос в доме Марфы и Марии в Вифании.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Николай Казинов</dc:creator>
  <cp:lastModifiedBy>Windows User</cp:lastModifiedBy>
  <cp:revision>38</cp:revision>
  <dcterms:created xsi:type="dcterms:W3CDTF">2014-09-29T16:20:49Z</dcterms:created>
  <dcterms:modified xsi:type="dcterms:W3CDTF">2014-10-24T11:51:51Z</dcterms:modified>
</cp:coreProperties>
</file>