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74" r:id="rId8"/>
    <p:sldId id="263" r:id="rId9"/>
    <p:sldId id="269" r:id="rId10"/>
    <p:sldId id="270" r:id="rId11"/>
    <p:sldId id="271" r:id="rId12"/>
    <p:sldId id="272" r:id="rId13"/>
    <p:sldId id="268" r:id="rId14"/>
    <p:sldId id="273"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DA74C-BB0A-4E9B-B156-0C438FBFF4BF}" type="datetimeFigureOut">
              <a:rPr lang="ru-RU" smtClean="0"/>
              <a:t>06.10.2014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965AC-D712-4B8A-8985-905978085821}" type="slidenum">
              <a:rPr lang="ru-RU" smtClean="0"/>
              <a:t>‹#›</a:t>
            </a:fld>
            <a:endParaRPr lang="ru-RU"/>
          </a:p>
        </p:txBody>
      </p:sp>
    </p:spTree>
    <p:extLst>
      <p:ext uri="{BB962C8B-B14F-4D97-AF65-F5344CB8AC3E}">
        <p14:creationId xmlns:p14="http://schemas.microsoft.com/office/powerpoint/2010/main" val="164129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2D9D0D-E072-40D3-A1AE-EE78EFC897EB}" type="slidenum">
              <a:rPr lang="ru-RU" smtClean="0"/>
              <a:t>15</a:t>
            </a:fld>
            <a:endParaRPr lang="ru-RU"/>
          </a:p>
        </p:txBody>
      </p:sp>
    </p:spTree>
    <p:extLst>
      <p:ext uri="{BB962C8B-B14F-4D97-AF65-F5344CB8AC3E}">
        <p14:creationId xmlns:p14="http://schemas.microsoft.com/office/powerpoint/2010/main" val="333425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UpDiag">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p:spPr>
        <p:txBody>
          <a:bodyPr>
            <a:normAutofit/>
          </a:bodyPr>
          <a:lstStyle/>
          <a:p>
            <a:pPr marL="342900" indent="-342900"/>
            <a:r>
              <a:rPr lang="ru-RU" sz="2800" b="1" dirty="0" smtClean="0"/>
              <a:t>Лекция 24. Исцеление </a:t>
            </a:r>
            <a:r>
              <a:rPr lang="ru-RU" sz="2800" b="1" dirty="0"/>
              <a:t>бесноватого </a:t>
            </a:r>
            <a:r>
              <a:rPr lang="ru-RU" sz="2800" b="1" dirty="0" smtClean="0"/>
              <a:t>отрока. Чудесная </a:t>
            </a:r>
            <a:r>
              <a:rPr lang="ru-RU" sz="2800" b="1" dirty="0"/>
              <a:t>уплата церковной </a:t>
            </a:r>
            <a:r>
              <a:rPr lang="ru-RU" sz="2800" b="1" dirty="0" smtClean="0"/>
              <a:t>подати. Беседа </a:t>
            </a:r>
            <a:r>
              <a:rPr lang="ru-RU" sz="2800" b="1" dirty="0"/>
              <a:t>о том, кто больше в Царстве </a:t>
            </a:r>
            <a:r>
              <a:rPr lang="ru-RU" sz="2800" b="1" dirty="0" smtClean="0"/>
              <a:t>Небесном. Учение </a:t>
            </a:r>
            <a:r>
              <a:rPr lang="ru-RU" sz="2800" b="1" dirty="0"/>
              <a:t>о борьбе с </a:t>
            </a:r>
            <a:r>
              <a:rPr lang="ru-RU" sz="2800" b="1" dirty="0" smtClean="0"/>
              <a:t>соблазнами. Притчи </a:t>
            </a:r>
            <a:r>
              <a:rPr lang="ru-RU" sz="2800" b="1" dirty="0"/>
              <a:t>Господа о милосердии Божием и о прощающей </a:t>
            </a:r>
            <a:r>
              <a:rPr lang="ru-RU" sz="2800" b="1" dirty="0" smtClean="0"/>
              <a:t>любви. Избрание </a:t>
            </a:r>
            <a:r>
              <a:rPr lang="ru-RU" sz="2800" b="1" dirty="0"/>
              <a:t>и послание на проповедь 70 апостолов, </a:t>
            </a:r>
            <a:r>
              <a:rPr lang="ru-RU" sz="2800" b="1" dirty="0" err="1"/>
              <a:t>укорение</a:t>
            </a:r>
            <a:r>
              <a:rPr lang="ru-RU" sz="2800" b="1" dirty="0"/>
              <a:t> </a:t>
            </a:r>
            <a:r>
              <a:rPr lang="ru-RU" sz="2800" b="1" dirty="0" smtClean="0"/>
              <a:t>городам.</a:t>
            </a:r>
            <a:r>
              <a:rPr lang="ru-RU" sz="2800" b="1" dirty="0"/>
              <a:t/>
            </a:r>
            <a:br>
              <a:rPr lang="ru-RU" sz="2800" b="1" dirty="0"/>
            </a:br>
            <a:endParaRPr lang="ru-RU" sz="2800" dirty="0"/>
          </a:p>
        </p:txBody>
      </p:sp>
    </p:spTree>
    <p:extLst>
      <p:ext uri="{BB962C8B-B14F-4D97-AF65-F5344CB8AC3E}">
        <p14:creationId xmlns:p14="http://schemas.microsoft.com/office/powerpoint/2010/main" val="2961869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11" name="Скругленный прямоугольник 10"/>
          <p:cNvSpPr/>
          <p:nvPr/>
        </p:nvSpPr>
        <p:spPr>
          <a:xfrm>
            <a:off x="251520" y="5085184"/>
            <a:ext cx="8640960" cy="1584176"/>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«Если, говорит, ты, обиженный, будешь иметь как мытаря и язычника того, кто поступил с тобой несправедливо, то таковым он будет и на небе. Если же ты разрешишь его, то есть простишь, то он будет прощен и на небе. Ибо не только то, что разрешают священники, бывает разрешаемо, но и то, что мы, когда с нами поступают несправедливо, связываем или разрешаем, бывает связываемо или разрешаемо и на </a:t>
            </a:r>
            <a:r>
              <a:rPr lang="ru-RU" sz="1600" b="1" i="1" dirty="0" smtClean="0">
                <a:solidFill>
                  <a:schemeClr val="tx1"/>
                </a:solidFill>
              </a:rPr>
              <a:t>небе».</a:t>
            </a:r>
            <a:endParaRPr lang="ru-RU" sz="1600" b="1" i="1" dirty="0">
              <a:solidFill>
                <a:schemeClr val="tx1"/>
              </a:solidFill>
            </a:endParaRPr>
          </a:p>
        </p:txBody>
      </p:sp>
      <p:sp>
        <p:nvSpPr>
          <p:cNvPr id="12" name="Скругленный прямоугольник 11"/>
          <p:cNvSpPr/>
          <p:nvPr/>
        </p:nvSpPr>
        <p:spPr>
          <a:xfrm>
            <a:off x="251520" y="4581128"/>
            <a:ext cx="8640960" cy="108012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«Запретив </a:t>
            </a:r>
            <a:r>
              <a:rPr lang="ru-RU" sz="1600" b="1" i="1" dirty="0">
                <a:solidFill>
                  <a:schemeClr val="tx1"/>
                </a:solidFill>
              </a:rPr>
              <a:t>нам соблазнять друг друга, вредить и терпеть вред, теперь говорит и о согласии друг с другом. Под соглашающимися разумеются содействующие друг другу не во зле, но в добре, ибо смотри, что сказал: «если двое из вас», то есть верующих, </a:t>
            </a:r>
            <a:r>
              <a:rPr lang="ru-RU" sz="1600" b="1" i="1" dirty="0" smtClean="0">
                <a:solidFill>
                  <a:schemeClr val="tx1"/>
                </a:solidFill>
              </a:rPr>
              <a:t>добродетельных».</a:t>
            </a:r>
            <a:endParaRPr lang="ru-RU" sz="1600" b="1" i="1" dirty="0">
              <a:solidFill>
                <a:schemeClr val="tx1"/>
              </a:solidFill>
            </a:endParaRPr>
          </a:p>
        </p:txBody>
      </p:sp>
      <p:sp>
        <p:nvSpPr>
          <p:cNvPr id="13" name="Скругленный прямоугольник 12"/>
          <p:cNvSpPr/>
          <p:nvPr/>
        </p:nvSpPr>
        <p:spPr>
          <a:xfrm>
            <a:off x="251520" y="5157192"/>
            <a:ext cx="8640960" cy="1512168"/>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Прп</a:t>
            </a:r>
            <a:r>
              <a:rPr lang="ru-RU" sz="1600" b="1" dirty="0">
                <a:solidFill>
                  <a:schemeClr val="tx1"/>
                </a:solidFill>
              </a:rPr>
              <a:t>. </a:t>
            </a:r>
            <a:r>
              <a:rPr lang="ru-RU" sz="1600" b="1" dirty="0" err="1">
                <a:solidFill>
                  <a:schemeClr val="tx1"/>
                </a:solidFill>
              </a:rPr>
              <a:t>Иустин</a:t>
            </a:r>
            <a:r>
              <a:rPr lang="ru-RU" sz="1600" b="1" dirty="0">
                <a:solidFill>
                  <a:schemeClr val="tx1"/>
                </a:solidFill>
              </a:rPr>
              <a:t> (Попович</a:t>
            </a:r>
            <a:r>
              <a:rPr lang="ru-RU" sz="1600" b="1" dirty="0" smtClean="0">
                <a:solidFill>
                  <a:schemeClr val="tx1"/>
                </a:solidFill>
              </a:rPr>
              <a:t>)</a:t>
            </a:r>
            <a:r>
              <a:rPr lang="ru-RU" sz="1600" b="1" i="1" dirty="0" smtClean="0">
                <a:solidFill>
                  <a:schemeClr val="tx1"/>
                </a:solidFill>
              </a:rPr>
              <a:t>: «</a:t>
            </a:r>
            <a:r>
              <a:rPr lang="ru-RU" sz="1600" b="1" i="1" dirty="0">
                <a:solidFill>
                  <a:schemeClr val="tx1"/>
                </a:solidFill>
              </a:rPr>
              <a:t>По святым Отцам: «двое </a:t>
            </a:r>
            <a:r>
              <a:rPr lang="ru-RU" sz="1600" b="1" i="1" dirty="0" err="1">
                <a:solidFill>
                  <a:schemeClr val="tx1"/>
                </a:solidFill>
              </a:rPr>
              <a:t>изъ</a:t>
            </a:r>
            <a:r>
              <a:rPr lang="ru-RU" sz="1600" b="1" i="1" dirty="0">
                <a:solidFill>
                  <a:schemeClr val="tx1"/>
                </a:solidFill>
              </a:rPr>
              <a:t> </a:t>
            </a:r>
            <a:r>
              <a:rPr lang="ru-RU" sz="1600" b="1" i="1" dirty="0" err="1">
                <a:solidFill>
                  <a:schemeClr val="tx1"/>
                </a:solidFill>
              </a:rPr>
              <a:t>васъ</a:t>
            </a:r>
            <a:r>
              <a:rPr lang="ru-RU" sz="1600" b="1" i="1" dirty="0">
                <a:solidFill>
                  <a:schemeClr val="tx1"/>
                </a:solidFill>
              </a:rPr>
              <a:t>» значит: двое из вас добродетельных, ведущих ангельскую жизнь; живущих по-апостольски; имеющих апостольскую веру; являющихся апостольскими наследниками, – таковых молитва будет услышана человеколюбивым Господом. А такая молитва всегда соборная, всегда апостольская, всегда святая, всегда льется из всего существа Церкви, из всего Богочеловеческого тела </a:t>
            </a:r>
            <a:r>
              <a:rPr lang="ru-RU" sz="1600" b="1" i="1" dirty="0" smtClean="0">
                <a:solidFill>
                  <a:schemeClr val="tx1"/>
                </a:solidFill>
              </a:rPr>
              <a:t>Церкви».</a:t>
            </a:r>
            <a:endParaRPr lang="ru-RU" sz="1600" b="1" i="1" dirty="0">
              <a:solidFill>
                <a:schemeClr val="tx1"/>
              </a:solidFill>
            </a:endParaRPr>
          </a:p>
        </p:txBody>
      </p:sp>
      <p:sp>
        <p:nvSpPr>
          <p:cNvPr id="14" name="Скругленный прямоугольник 13"/>
          <p:cNvSpPr/>
          <p:nvPr/>
        </p:nvSpPr>
        <p:spPr>
          <a:xfrm>
            <a:off x="251520" y="5085184"/>
            <a:ext cx="8640960" cy="936104"/>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«во </a:t>
            </a:r>
            <a:r>
              <a:rPr lang="ru-RU" sz="1600" b="1" i="1" dirty="0">
                <a:solidFill>
                  <a:schemeClr val="tx1"/>
                </a:solidFill>
              </a:rPr>
              <a:t>имя Мое, т.е. ради Меня, ради заповедей Моих, а не по какой-либо другой причине. Итак, где они соберутся по этой причине, там и Я посреди их, соединяющий и охраняющий их, и исполняющий их прошения. Не сказал: буду, но тотчас же </a:t>
            </a:r>
            <a:r>
              <a:rPr lang="ru-RU" sz="1600" b="1" i="1" dirty="0" err="1" smtClean="0">
                <a:solidFill>
                  <a:schemeClr val="tx1"/>
                </a:solidFill>
              </a:rPr>
              <a:t>есмь</a:t>
            </a:r>
            <a:r>
              <a:rPr lang="ru-RU" sz="1600" b="1" i="1" dirty="0" smtClean="0">
                <a:solidFill>
                  <a:schemeClr val="tx1"/>
                </a:solidFill>
              </a:rPr>
              <a:t>».</a:t>
            </a:r>
            <a:endParaRPr lang="ru-RU" sz="1600" b="1" i="1" dirty="0">
              <a:solidFill>
                <a:schemeClr val="tx1"/>
              </a:solidFill>
            </a:endParaRPr>
          </a:p>
        </p:txBody>
      </p:sp>
      <p:sp>
        <p:nvSpPr>
          <p:cNvPr id="15" name="Скругленный прямоугольник 14"/>
          <p:cNvSpPr/>
          <p:nvPr/>
        </p:nvSpPr>
        <p:spPr>
          <a:xfrm>
            <a:off x="251520" y="4869160"/>
            <a:ext cx="8640960" cy="1656184"/>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Прп</a:t>
            </a:r>
            <a:r>
              <a:rPr lang="ru-RU" sz="1600" b="1" dirty="0">
                <a:solidFill>
                  <a:schemeClr val="tx1"/>
                </a:solidFill>
              </a:rPr>
              <a:t>. </a:t>
            </a:r>
            <a:r>
              <a:rPr lang="ru-RU" sz="1600" b="1" dirty="0" err="1">
                <a:solidFill>
                  <a:schemeClr val="tx1"/>
                </a:solidFill>
              </a:rPr>
              <a:t>Иустин</a:t>
            </a:r>
            <a:r>
              <a:rPr lang="ru-RU" sz="1600" b="1" dirty="0">
                <a:solidFill>
                  <a:schemeClr val="tx1"/>
                </a:solidFill>
              </a:rPr>
              <a:t> (Попович</a:t>
            </a:r>
            <a:r>
              <a:rPr lang="ru-RU" sz="1600" b="1" dirty="0" smtClean="0">
                <a:solidFill>
                  <a:schemeClr val="tx1"/>
                </a:solidFill>
              </a:rPr>
              <a:t>)</a:t>
            </a:r>
            <a:r>
              <a:rPr lang="ru-RU" sz="1600" b="1" i="1" dirty="0" smtClean="0">
                <a:solidFill>
                  <a:schemeClr val="tx1"/>
                </a:solidFill>
              </a:rPr>
              <a:t>: «</a:t>
            </a:r>
            <a:r>
              <a:rPr lang="ru-RU" sz="1600" b="1" i="1" dirty="0">
                <a:solidFill>
                  <a:schemeClr val="tx1"/>
                </a:solidFill>
              </a:rPr>
              <a:t>Господь Христос весь в Церкви, как глава в Своем теле. В Церкви Господь Христос с каждым верующим, в частности с каждыми двумя или тремя, собирающимися во имя Его. Он в каждом члене Церкви. Действительно, с каждыми двумя или тремя в Церкви, среди них, всегда вся Церковь: все Апостолы, все Мученики, все Исповедники, все Преподобные, все </a:t>
            </a:r>
            <a:r>
              <a:rPr lang="ru-RU" sz="1600" b="1" i="1" dirty="0" err="1">
                <a:solidFill>
                  <a:schemeClr val="tx1"/>
                </a:solidFill>
              </a:rPr>
              <a:t>Бессребренники</a:t>
            </a:r>
            <a:r>
              <a:rPr lang="ru-RU" sz="1600" b="1" i="1" dirty="0">
                <a:solidFill>
                  <a:schemeClr val="tx1"/>
                </a:solidFill>
              </a:rPr>
              <a:t>, вообще: все Святые, ибо только «со всеми святыми» (</a:t>
            </a:r>
            <a:r>
              <a:rPr lang="ru-RU" sz="1600" b="1" i="1" dirty="0" err="1">
                <a:solidFill>
                  <a:schemeClr val="tx1"/>
                </a:solidFill>
              </a:rPr>
              <a:t>Еф</a:t>
            </a:r>
            <a:r>
              <a:rPr lang="ru-RU" sz="1600" b="1" i="1" dirty="0">
                <a:solidFill>
                  <a:schemeClr val="tx1"/>
                </a:solidFill>
              </a:rPr>
              <a:t> 3, 18), и через всех Святых, человек и есть член </a:t>
            </a:r>
            <a:r>
              <a:rPr lang="ru-RU" sz="1600" b="1" i="1" dirty="0" smtClean="0">
                <a:solidFill>
                  <a:schemeClr val="tx1"/>
                </a:solidFill>
              </a:rPr>
              <a:t>Церкви».</a:t>
            </a:r>
            <a:endParaRPr lang="ru-RU" sz="1600" b="1" i="1"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600497029"/>
              </p:ext>
            </p:extLst>
          </p:nvPr>
        </p:nvGraphicFramePr>
        <p:xfrm>
          <a:off x="395536" y="1124744"/>
          <a:ext cx="8280920" cy="3250112"/>
        </p:xfrm>
        <a:graphic>
          <a:graphicData uri="http://schemas.openxmlformats.org/drawingml/2006/table">
            <a:tbl>
              <a:tblPr firstRow="1" bandRow="1">
                <a:tableStyleId>{F5AB1C69-6EDB-4FF4-983F-18BD219EF322}</a:tableStyleId>
              </a:tblPr>
              <a:tblGrid>
                <a:gridCol w="6624736"/>
                <a:gridCol w="1656184"/>
              </a:tblGrid>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Мф. 18, 15-20</a:t>
                      </a:r>
                    </a:p>
                  </a:txBody>
                  <a:tcPr marL="18000" marR="18000" marT="18000" marB="18000"/>
                </a:tc>
                <a:tc>
                  <a:txBody>
                    <a:bodyPr/>
                    <a:lstStyle/>
                    <a:p>
                      <a:pPr algn="ctr"/>
                      <a:r>
                        <a:rPr lang="ru-RU" sz="1600" b="1" dirty="0" err="1" smtClean="0">
                          <a:solidFill>
                            <a:schemeClr val="tx1"/>
                          </a:solidFill>
                        </a:rPr>
                        <a:t>Лк</a:t>
                      </a:r>
                      <a:r>
                        <a:rPr lang="ru-RU" sz="1600" b="1" dirty="0" smtClean="0">
                          <a:solidFill>
                            <a:schemeClr val="tx1"/>
                          </a:solidFill>
                        </a:rPr>
                        <a:t>. 17, 3</a:t>
                      </a:r>
                      <a:endParaRPr lang="ru-RU" sz="1600" b="1" dirty="0">
                        <a:solidFill>
                          <a:schemeClr val="tx1"/>
                        </a:solidFill>
                      </a:endParaRPr>
                    </a:p>
                  </a:txBody>
                  <a:tcPr marL="18000" marR="18000" marT="18000" marB="18000"/>
                </a:tc>
              </a:tr>
              <a:tr h="370840">
                <a:tc>
                  <a:txBody>
                    <a:bodyPr/>
                    <a:lstStyle/>
                    <a:p>
                      <a:r>
                        <a:rPr lang="ru-RU" sz="1600" b="1" dirty="0" smtClean="0">
                          <a:solidFill>
                            <a:schemeClr val="tx1"/>
                          </a:solidFill>
                        </a:rPr>
                        <a:t>15. Если же согрешит против тебя брат твой, пойди и обличи его между тобою и им одним; если послушает тебя, то приобрел ты брата твоего; </a:t>
                      </a:r>
                    </a:p>
                    <a:p>
                      <a:r>
                        <a:rPr lang="ru-RU" sz="1600" b="1" dirty="0" smtClean="0">
                          <a:solidFill>
                            <a:schemeClr val="tx1"/>
                          </a:solidFill>
                        </a:rPr>
                        <a:t>16. если же не послушает, возьми с собою еще одного или двух, дабы устами двух или трех свидетелей подтвердилось всякое слово; </a:t>
                      </a:r>
                    </a:p>
                    <a:p>
                      <a:r>
                        <a:rPr lang="ru-RU" sz="1600" b="1" dirty="0" smtClean="0">
                          <a:solidFill>
                            <a:schemeClr val="tx1"/>
                          </a:solidFill>
                        </a:rPr>
                        <a:t>17. если же не послушает их, скажи церкви; а если и церкви не послушает, то да будет он тебе, как язычник и мытарь. </a:t>
                      </a:r>
                    </a:p>
                    <a:p>
                      <a:r>
                        <a:rPr lang="ru-RU" sz="1600" b="1" dirty="0" smtClean="0">
                          <a:solidFill>
                            <a:schemeClr val="tx1"/>
                          </a:solidFill>
                        </a:rPr>
                        <a:t>18. Истинно говорю вам: что вы свяжете на земле, то будет связано на небе; и что разрешите на земле, то будет разрешено на небе. </a:t>
                      </a:r>
                    </a:p>
                    <a:p>
                      <a:r>
                        <a:rPr lang="ru-RU" sz="1600" b="1" dirty="0" smtClean="0">
                          <a:solidFill>
                            <a:schemeClr val="tx1"/>
                          </a:solidFill>
                        </a:rPr>
                        <a:t>19. Истинно также говорю вам, что если двое из вас согласятся на земле просить о всяком деле, то, чего бы ни попросили, будет им от Отца Моего Небесного, </a:t>
                      </a:r>
                    </a:p>
                    <a:p>
                      <a:r>
                        <a:rPr lang="ru-RU" sz="1600" b="1" dirty="0" smtClean="0">
                          <a:solidFill>
                            <a:schemeClr val="tx1"/>
                          </a:solidFill>
                        </a:rPr>
                        <a:t>20. ибо, где двое или трое собраны во имя Мое, там Я посреди них. </a:t>
                      </a:r>
                    </a:p>
                  </a:txBody>
                  <a:tcPr marL="18000" marR="18000" marT="18000" marB="18000"/>
                </a:tc>
                <a:tc>
                  <a:txBody>
                    <a:bodyPr/>
                    <a:lstStyle/>
                    <a:p>
                      <a:r>
                        <a:rPr lang="ru-RU" sz="1600" b="1" dirty="0" smtClean="0">
                          <a:solidFill>
                            <a:schemeClr val="tx1"/>
                          </a:solidFill>
                        </a:rPr>
                        <a:t>3. Наблюдайте за собою. Если же согрешит против тебя брат твой, выговори ему; и если покается, прости ему; </a:t>
                      </a:r>
                    </a:p>
                  </a:txBody>
                  <a:tcPr marL="18000" marR="18000" marT="18000" marB="18000"/>
                </a:tc>
              </a:tr>
            </a:tbl>
          </a:graphicData>
        </a:graphic>
      </p:graphicFrame>
      <p:sp>
        <p:nvSpPr>
          <p:cNvPr id="4" name="Скругленный прямоугольник 3"/>
          <p:cNvSpPr/>
          <p:nvPr/>
        </p:nvSpPr>
        <p:spPr>
          <a:xfrm>
            <a:off x="1763688" y="188640"/>
            <a:ext cx="5544616" cy="7200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a:solidFill>
                  <a:schemeClr val="tx1"/>
                </a:solidFill>
              </a:rPr>
              <a:t>Поучение </a:t>
            </a:r>
            <a:r>
              <a:rPr lang="ru-RU" sz="2400" b="1" dirty="0" smtClean="0">
                <a:solidFill>
                  <a:schemeClr val="tx1"/>
                </a:solidFill>
              </a:rPr>
              <a:t>Христа о </a:t>
            </a:r>
            <a:r>
              <a:rPr lang="ru-RU" sz="2400" b="1" dirty="0">
                <a:solidFill>
                  <a:schemeClr val="tx1"/>
                </a:solidFill>
              </a:rPr>
              <a:t>согрешающих в Церкви и о совместной </a:t>
            </a:r>
            <a:r>
              <a:rPr lang="ru-RU" sz="2400" b="1" dirty="0" smtClean="0">
                <a:solidFill>
                  <a:schemeClr val="tx1"/>
                </a:solidFill>
              </a:rPr>
              <a:t>молитве</a:t>
            </a:r>
            <a:endParaRPr lang="ru-RU" sz="2400" b="1" dirty="0">
              <a:solidFill>
                <a:schemeClr val="tx1"/>
              </a:solidFill>
            </a:endParaRPr>
          </a:p>
        </p:txBody>
      </p:sp>
      <p:sp>
        <p:nvSpPr>
          <p:cNvPr id="2" name="Скругленный прямоугольник 1"/>
          <p:cNvSpPr/>
          <p:nvPr/>
        </p:nvSpPr>
        <p:spPr>
          <a:xfrm>
            <a:off x="467544" y="4653136"/>
            <a:ext cx="8208912" cy="1008112"/>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«Направив сильное слово против тех, кто соблазняет, Господь исправляет теперь и соблазняемых. Я хочу, чтобы ты, когда тебя соблазняют, то есть вредят тебе, изобличал тех, кто поступает с тобой несправедливо и вредит, если он христианин».</a:t>
            </a:r>
          </a:p>
        </p:txBody>
      </p:sp>
      <p:sp>
        <p:nvSpPr>
          <p:cNvPr id="3" name="Скругленный прямоугольник 2"/>
          <p:cNvSpPr/>
          <p:nvPr/>
        </p:nvSpPr>
        <p:spPr>
          <a:xfrm>
            <a:off x="395536" y="5805264"/>
            <a:ext cx="8280920" cy="864096"/>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если согрешит против тебя брат твой», то есть христианин. Если неверный поступает несправедливо, откажись и от того, что принадлежит тебе; если же брат, изобличи его, ибо не сказано «оскорби», но «обличи</a:t>
            </a:r>
            <a:r>
              <a:rPr lang="ru-RU" sz="1600" b="1" i="1" dirty="0" smtClean="0">
                <a:solidFill>
                  <a:schemeClr val="tx1"/>
                </a:solidFill>
              </a:rPr>
              <a:t>»».</a:t>
            </a:r>
            <a:endParaRPr lang="ru-RU" sz="1600" b="1" i="1" dirty="0">
              <a:solidFill>
                <a:schemeClr val="tx1"/>
              </a:solidFill>
            </a:endParaRPr>
          </a:p>
        </p:txBody>
      </p:sp>
      <p:sp>
        <p:nvSpPr>
          <p:cNvPr id="6" name="Скругленный прямоугольник 5"/>
          <p:cNvSpPr/>
          <p:nvPr/>
        </p:nvSpPr>
        <p:spPr>
          <a:xfrm>
            <a:off x="251520" y="4437112"/>
            <a:ext cx="8640960" cy="2304256"/>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«брат [наш] должен подвергнуться наставлению наедине, чтобы он не остался во грехе, если он еще не утратил стыда и благоговения; и если он послушает нас, то мы приобретаем душу его, а через спасение другого - нами также приобретается спасение. Если же он не захочет послушать, то [к одному] присоединяется другой брат для увещания. А если же он не послушает и этого, то присоединяется еще третий брат - или ради исправления, или же ради того, чтобы дело совершалось при свидетелях. Далее</a:t>
            </a:r>
            <a:r>
              <a:rPr lang="ru-RU" sz="1600" b="1" i="1" dirty="0" smtClean="0">
                <a:solidFill>
                  <a:schemeClr val="tx1"/>
                </a:solidFill>
              </a:rPr>
              <a:t>, если </a:t>
            </a:r>
            <a:r>
              <a:rPr lang="ru-RU" sz="1600" b="1" i="1" dirty="0">
                <a:solidFill>
                  <a:schemeClr val="tx1"/>
                </a:solidFill>
              </a:rPr>
              <a:t>исправляемый не захочет послушать и их, тогда нужно сообщить о нем многим, чтобы они отвращались от него с омерзением, и чтобы тот, на которого стыд не подействовал спасительно, спасся действием укоризн».</a:t>
            </a:r>
          </a:p>
        </p:txBody>
      </p:sp>
      <p:sp>
        <p:nvSpPr>
          <p:cNvPr id="7" name="Скругленный прямоугольник 6"/>
          <p:cNvSpPr/>
          <p:nvPr/>
        </p:nvSpPr>
        <p:spPr>
          <a:xfrm>
            <a:off x="251520" y="4509120"/>
            <a:ext cx="8640960" cy="1152128"/>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«Чем </a:t>
            </a:r>
            <a:r>
              <a:rPr lang="ru-RU" sz="1600" b="1" i="1" dirty="0">
                <a:solidFill>
                  <a:schemeClr val="tx1"/>
                </a:solidFill>
              </a:rPr>
              <a:t>бесстыднее и </a:t>
            </a:r>
            <a:r>
              <a:rPr lang="ru-RU" sz="1600" b="1" i="1" dirty="0" err="1">
                <a:solidFill>
                  <a:schemeClr val="tx1"/>
                </a:solidFill>
              </a:rPr>
              <a:t>дерзновеннее</a:t>
            </a:r>
            <a:r>
              <a:rPr lang="ru-RU" sz="1600" b="1" i="1" dirty="0">
                <a:solidFill>
                  <a:schemeClr val="tx1"/>
                </a:solidFill>
              </a:rPr>
              <a:t> будет согрешивший брат, тем более нам должно прибегать к </a:t>
            </a:r>
            <a:r>
              <a:rPr lang="ru-RU" sz="1600" b="1" i="1" dirty="0" err="1">
                <a:solidFill>
                  <a:schemeClr val="tx1"/>
                </a:solidFill>
              </a:rPr>
              <a:t>врачевству</a:t>
            </a:r>
            <a:r>
              <a:rPr lang="ru-RU" sz="1600" b="1" i="1" dirty="0">
                <a:solidFill>
                  <a:schemeClr val="tx1"/>
                </a:solidFill>
              </a:rPr>
              <a:t>, а не к гневу и негодованию. И врач, видя, что болезнь не прекращается, не оставляет больного и не гневается на него, но тем большее прилагает попечение. То же самое и здесь повелевает делать Спаситель</a:t>
            </a:r>
            <a:r>
              <a:rPr lang="ru-RU" sz="1600" b="1" i="1" dirty="0" smtClean="0">
                <a:solidFill>
                  <a:schemeClr val="tx1"/>
                </a:solidFill>
              </a:rPr>
              <a:t>».</a:t>
            </a:r>
            <a:endParaRPr lang="ru-RU" sz="1600" b="1" i="1" dirty="0">
              <a:solidFill>
                <a:schemeClr val="tx1"/>
              </a:solidFill>
            </a:endParaRPr>
          </a:p>
        </p:txBody>
      </p:sp>
      <p:sp>
        <p:nvSpPr>
          <p:cNvPr id="8" name="Скругленный прямоугольник 7"/>
          <p:cNvSpPr/>
          <p:nvPr/>
        </p:nvSpPr>
        <p:spPr>
          <a:xfrm>
            <a:off x="251520" y="4581128"/>
            <a:ext cx="8640960" cy="2088232"/>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«троих дает оскорбившему учителей и судей, которые бы вразумили его в том, что сделал он во время своего опьянения. Хотя он и сам говорил и делал все непристойности, но имеет нужду в постороннем вразумлении, как и пьяный. Гнев и грех приводят человека в сильнейшее исступление, нежели всякое пьянство. Кто был мудрее Давида? Но и он, когда согрешил, ничего не чувствовал, похоть овладела всем его рассудком и, подобно дыму, наполнила его душу. Потому-то он и имел нужду в светильнике пророческом и в тех словах, которые бы привели ему на память то, что он </a:t>
            </a:r>
            <a:r>
              <a:rPr lang="ru-RU" sz="1600" b="1" i="1" dirty="0" smtClean="0">
                <a:solidFill>
                  <a:schemeClr val="tx1"/>
                </a:solidFill>
              </a:rPr>
              <a:t>сделал».</a:t>
            </a:r>
            <a:endParaRPr lang="ru-RU" sz="1600" b="1" i="1" dirty="0">
              <a:solidFill>
                <a:schemeClr val="tx1"/>
              </a:solidFill>
            </a:endParaRPr>
          </a:p>
        </p:txBody>
      </p:sp>
      <p:sp>
        <p:nvSpPr>
          <p:cNvPr id="9" name="Скругленный прямоугольник 8"/>
          <p:cNvSpPr/>
          <p:nvPr/>
        </p:nvSpPr>
        <p:spPr>
          <a:xfrm>
            <a:off x="251520" y="4149080"/>
            <a:ext cx="8640960" cy="2448272"/>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a:solidFill>
                  <a:schemeClr val="tx1"/>
                </a:solidFill>
              </a:rPr>
              <a:t>Прп</a:t>
            </a:r>
            <a:r>
              <a:rPr lang="ru-RU" sz="1500" b="1" dirty="0">
                <a:solidFill>
                  <a:schemeClr val="tx1"/>
                </a:solidFill>
              </a:rPr>
              <a:t>. </a:t>
            </a:r>
            <a:r>
              <a:rPr lang="ru-RU" sz="1500" b="1" dirty="0" err="1">
                <a:solidFill>
                  <a:schemeClr val="tx1"/>
                </a:solidFill>
              </a:rPr>
              <a:t>Иустин</a:t>
            </a:r>
            <a:r>
              <a:rPr lang="ru-RU" sz="1500" b="1" dirty="0">
                <a:solidFill>
                  <a:schemeClr val="tx1"/>
                </a:solidFill>
              </a:rPr>
              <a:t> (Попович</a:t>
            </a:r>
            <a:r>
              <a:rPr lang="ru-RU" sz="1500" b="1" dirty="0" smtClean="0">
                <a:solidFill>
                  <a:schemeClr val="tx1"/>
                </a:solidFill>
              </a:rPr>
              <a:t>)</a:t>
            </a:r>
            <a:r>
              <a:rPr lang="ru-RU" sz="1500" b="1" i="1" dirty="0" smtClean="0">
                <a:solidFill>
                  <a:schemeClr val="tx1"/>
                </a:solidFill>
              </a:rPr>
              <a:t>: «Поистине </a:t>
            </a:r>
            <a:r>
              <a:rPr lang="ru-RU" sz="1500" b="1" i="1" dirty="0">
                <a:solidFill>
                  <a:schemeClr val="tx1"/>
                </a:solidFill>
              </a:rPr>
              <a:t>Церкви принадлежит такой высочайший, такой окончательный, такой верховный суд. Потому что Церковь – это тело Богочеловека Христа; и Господь Христос – глава телу Церкви... Из-за Безгрешного, пребывающего в ней, и она безгрешна, и судит безгрешно. Святым Евангелием Богочеловеческим не допущено, чтобы человек сам изрекал верховный суд о грехе брата против него, или чтобы совершал месть; все это принадлежит Богу и Церкви. Ибо только Бог знает все, что предшествовало греху, вызвало грех, и несчастного брата подчинило греху. Церковь судит через Святых Апостолов и Святых Отцов, и через их святых наследников: епископов и священников. Если брат и Церкви не </a:t>
            </a:r>
            <a:r>
              <a:rPr lang="ru-RU" sz="1500" b="1" i="1" dirty="0" err="1">
                <a:solidFill>
                  <a:schemeClr val="tx1"/>
                </a:solidFill>
              </a:rPr>
              <a:t>послушаетъ</a:t>
            </a:r>
            <a:r>
              <a:rPr lang="ru-RU" sz="1500" b="1" i="1" dirty="0">
                <a:solidFill>
                  <a:schemeClr val="tx1"/>
                </a:solidFill>
              </a:rPr>
              <a:t>, тогда он – </a:t>
            </a:r>
            <a:r>
              <a:rPr lang="ru-RU" sz="1500" b="1" i="1" dirty="0" err="1">
                <a:solidFill>
                  <a:schemeClr val="tx1"/>
                </a:solidFill>
              </a:rPr>
              <a:t>язычникъ</a:t>
            </a:r>
            <a:r>
              <a:rPr lang="ru-RU" sz="1500" b="1" i="1" dirty="0">
                <a:solidFill>
                  <a:schemeClr val="tx1"/>
                </a:solidFill>
              </a:rPr>
              <a:t>, он не знает, чего Бог хочет от него; он отрекся Бога истинного, воплощенного в Церкви и на самом деле не знает </a:t>
            </a:r>
            <a:r>
              <a:rPr lang="ru-RU" sz="1500" b="1" i="1" dirty="0" smtClean="0">
                <a:solidFill>
                  <a:schemeClr val="tx1"/>
                </a:solidFill>
              </a:rPr>
              <a:t>Бога».</a:t>
            </a:r>
            <a:endParaRPr lang="ru-RU" sz="1500" b="1" i="1" dirty="0">
              <a:solidFill>
                <a:schemeClr val="tx1"/>
              </a:solidFill>
            </a:endParaRPr>
          </a:p>
        </p:txBody>
      </p:sp>
      <p:sp>
        <p:nvSpPr>
          <p:cNvPr id="10" name="Скругленный прямоугольник 9"/>
          <p:cNvSpPr/>
          <p:nvPr/>
        </p:nvSpPr>
        <p:spPr>
          <a:xfrm>
            <a:off x="251520" y="5229200"/>
            <a:ext cx="8640960" cy="1296144"/>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Прп</a:t>
            </a:r>
            <a:r>
              <a:rPr lang="ru-RU" sz="1600" b="1" dirty="0">
                <a:solidFill>
                  <a:schemeClr val="tx1"/>
                </a:solidFill>
              </a:rPr>
              <a:t>. </a:t>
            </a:r>
            <a:r>
              <a:rPr lang="ru-RU" sz="1600" b="1" dirty="0" err="1">
                <a:solidFill>
                  <a:schemeClr val="tx1"/>
                </a:solidFill>
              </a:rPr>
              <a:t>Иустин</a:t>
            </a:r>
            <a:r>
              <a:rPr lang="ru-RU" sz="1600" b="1" dirty="0">
                <a:solidFill>
                  <a:schemeClr val="tx1"/>
                </a:solidFill>
              </a:rPr>
              <a:t> (Попович</a:t>
            </a:r>
            <a:r>
              <a:rPr lang="ru-RU" sz="1600" b="1" dirty="0" smtClean="0">
                <a:solidFill>
                  <a:schemeClr val="tx1"/>
                </a:solidFill>
              </a:rPr>
              <a:t>)</a:t>
            </a:r>
            <a:r>
              <a:rPr lang="ru-RU" sz="1600" b="1" i="1" dirty="0" smtClean="0">
                <a:solidFill>
                  <a:schemeClr val="tx1"/>
                </a:solidFill>
              </a:rPr>
              <a:t>: «</a:t>
            </a:r>
            <a:r>
              <a:rPr lang="ru-RU" sz="1600" b="1" i="1" dirty="0">
                <a:solidFill>
                  <a:schemeClr val="tx1"/>
                </a:solidFill>
              </a:rPr>
              <a:t>В этой заповеди мытарь это символ самой большой, и самой упорной, и самой безоглядной греховности и </a:t>
            </a:r>
            <a:r>
              <a:rPr lang="ru-RU" sz="1600" b="1" i="1" dirty="0" err="1">
                <a:solidFill>
                  <a:schemeClr val="tx1"/>
                </a:solidFill>
              </a:rPr>
              <a:t>грехолюбия</a:t>
            </a:r>
            <a:r>
              <a:rPr lang="ru-RU" sz="1600" b="1" i="1" dirty="0">
                <a:solidFill>
                  <a:schemeClr val="tx1"/>
                </a:solidFill>
              </a:rPr>
              <a:t>. – А какова обязанность христианина в отношении к язычникам и мытарям? Усердно молиться Богу об их обращении, покаянии, духовном и душевном </a:t>
            </a:r>
            <a:r>
              <a:rPr lang="ru-RU" sz="1600" b="1" i="1" dirty="0" smtClean="0">
                <a:solidFill>
                  <a:schemeClr val="tx1"/>
                </a:solidFill>
              </a:rPr>
              <a:t>выздоровлении».</a:t>
            </a:r>
            <a:endParaRPr lang="ru-RU" sz="1600" b="1" i="1" dirty="0">
              <a:solidFill>
                <a:schemeClr val="tx1"/>
              </a:solidFill>
            </a:endParaRPr>
          </a:p>
        </p:txBody>
      </p:sp>
    </p:spTree>
    <p:extLst>
      <p:ext uri="{BB962C8B-B14F-4D97-AF65-F5344CB8AC3E}">
        <p14:creationId xmlns:p14="http://schemas.microsoft.com/office/powerpoint/2010/main" val="98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4" fill="hold" grpId="0" nodeType="after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down)">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childTnLst>
                          </p:cTn>
                        </p:par>
                        <p:par>
                          <p:cTn id="96" fill="hold">
                            <p:stCondLst>
                              <p:cond delay="500"/>
                            </p:stCondLst>
                            <p:childTnLst>
                              <p:par>
                                <p:cTn id="97" presetID="22" presetClass="entr" presetSubtype="4"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down)">
                                      <p:cBhvr>
                                        <p:cTn id="99" dur="5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00"/>
                                        <p:tgtEl>
                                          <p:spTgt spid="1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childTnLst>
                          </p:cTn>
                        </p:par>
                        <p:par>
                          <p:cTn id="115" fill="hold">
                            <p:stCondLst>
                              <p:cond delay="500"/>
                            </p:stCondLst>
                            <p:childTnLst>
                              <p:par>
                                <p:cTn id="116" presetID="22" presetClass="entr" presetSubtype="4" fill="hold" grpId="0" nodeType="after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wipe(down)">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4" grpId="0" animBg="1"/>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75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317626871"/>
              </p:ext>
            </p:extLst>
          </p:nvPr>
        </p:nvGraphicFramePr>
        <p:xfrm>
          <a:off x="539552" y="1340768"/>
          <a:ext cx="8136904" cy="1828800"/>
        </p:xfrm>
        <a:graphic>
          <a:graphicData uri="http://schemas.openxmlformats.org/drawingml/2006/table">
            <a:tbl>
              <a:tblPr firstRow="1" bandRow="1">
                <a:tableStyleId>{F5AB1C69-6EDB-4FF4-983F-18BD219EF322}</a:tableStyleId>
              </a:tblPr>
              <a:tblGrid>
                <a:gridCol w="5688632"/>
                <a:gridCol w="2448272"/>
              </a:tblGrid>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rPr>
                        <a:t>Мф. 18, 21-22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err="1" smtClean="0">
                          <a:solidFill>
                            <a:schemeClr val="tx1"/>
                          </a:solidFill>
                        </a:rPr>
                        <a:t>Лк</a:t>
                      </a:r>
                      <a:r>
                        <a:rPr lang="ru-RU" sz="1800" b="1" dirty="0" smtClean="0">
                          <a:solidFill>
                            <a:schemeClr val="tx1"/>
                          </a:solidFill>
                        </a:rPr>
                        <a:t>. 17, 4</a:t>
                      </a:r>
                    </a:p>
                  </a:txBody>
                  <a:tcPr/>
                </a:tc>
              </a:tr>
              <a:tr h="370840">
                <a:tc>
                  <a:txBody>
                    <a:bodyPr/>
                    <a:lstStyle/>
                    <a:p>
                      <a:r>
                        <a:rPr lang="ru-RU" sz="1800" b="1" dirty="0" smtClean="0">
                          <a:solidFill>
                            <a:schemeClr val="tx1"/>
                          </a:solidFill>
                        </a:rPr>
                        <a:t>21. Тогда Петр приступил к Нему и сказал: Господи! сколько раз прощать брату моему, согрешающему против меня? до семи ли раз? </a:t>
                      </a:r>
                    </a:p>
                    <a:p>
                      <a:r>
                        <a:rPr lang="ru-RU" sz="1800" b="1" dirty="0" smtClean="0">
                          <a:solidFill>
                            <a:schemeClr val="tx1"/>
                          </a:solidFill>
                        </a:rPr>
                        <a:t>22. Иисус говорит ему: не говорю тебе: до семи раз, но до </a:t>
                      </a:r>
                      <a:r>
                        <a:rPr lang="ru-RU" sz="1800" b="1" dirty="0" err="1" smtClean="0">
                          <a:solidFill>
                            <a:schemeClr val="tx1"/>
                          </a:solidFill>
                        </a:rPr>
                        <a:t>седмижды</a:t>
                      </a:r>
                      <a:r>
                        <a:rPr lang="ru-RU" sz="1800" b="1" dirty="0" smtClean="0">
                          <a:solidFill>
                            <a:schemeClr val="tx1"/>
                          </a:solidFill>
                        </a:rPr>
                        <a:t> семидесяти раз.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rPr>
                        <a:t>4. и если семь раз в день согрешит против тебя и семь раз в день обратится, и скажет: каюсь, — прости ему. </a:t>
                      </a:r>
                    </a:p>
                  </a:txBody>
                  <a:tcPr/>
                </a:tc>
              </a:tr>
            </a:tbl>
          </a:graphicData>
        </a:graphic>
      </p:graphicFrame>
      <p:sp>
        <p:nvSpPr>
          <p:cNvPr id="4" name="Скругленный прямоугольник 3"/>
          <p:cNvSpPr/>
          <p:nvPr/>
        </p:nvSpPr>
        <p:spPr>
          <a:xfrm>
            <a:off x="1187624" y="404664"/>
            <a:ext cx="6768752"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b="1" dirty="0" smtClean="0">
                <a:solidFill>
                  <a:schemeClr val="tx1"/>
                </a:solidFill>
              </a:rPr>
              <a:t>Вопрос апостола Петра о прощении обид</a:t>
            </a:r>
            <a:endParaRPr lang="ru-RU" sz="2800" b="1" dirty="0">
              <a:solidFill>
                <a:schemeClr val="tx1"/>
              </a:solidFill>
            </a:endParaRPr>
          </a:p>
        </p:txBody>
      </p:sp>
      <p:sp>
        <p:nvSpPr>
          <p:cNvPr id="2" name="Скругленный прямоугольник 1"/>
          <p:cNvSpPr/>
          <p:nvPr/>
        </p:nvSpPr>
        <p:spPr>
          <a:xfrm>
            <a:off x="467544" y="3645024"/>
            <a:ext cx="8352928" cy="1800200"/>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«Число </a:t>
            </a:r>
            <a:r>
              <a:rPr lang="ru-RU" sz="1600" b="1" i="1" dirty="0" err="1">
                <a:solidFill>
                  <a:schemeClr val="tx1"/>
                </a:solidFill>
              </a:rPr>
              <a:t>седмьдесят</a:t>
            </a:r>
            <a:r>
              <a:rPr lang="ru-RU" sz="1600" b="1" i="1" dirty="0">
                <a:solidFill>
                  <a:schemeClr val="tx1"/>
                </a:solidFill>
              </a:rPr>
              <a:t> крат </a:t>
            </a:r>
            <a:r>
              <a:rPr lang="ru-RU" sz="1600" b="1" i="1" dirty="0" err="1">
                <a:solidFill>
                  <a:schemeClr val="tx1"/>
                </a:solidFill>
              </a:rPr>
              <a:t>седмерицею</a:t>
            </a:r>
            <a:r>
              <a:rPr lang="ru-RU" sz="1600" b="1" i="1" dirty="0">
                <a:solidFill>
                  <a:schemeClr val="tx1"/>
                </a:solidFill>
              </a:rPr>
              <a:t> берется здесь неопределенно, и означает непрерывную или всегдашнюю обязанность. Как выражение: тысячу раз употребляется для </a:t>
            </a:r>
            <a:r>
              <a:rPr lang="ru-RU" sz="1600" b="1" i="1" dirty="0" err="1">
                <a:solidFill>
                  <a:schemeClr val="tx1"/>
                </a:solidFill>
              </a:rPr>
              <a:t>означения</a:t>
            </a:r>
            <a:r>
              <a:rPr lang="ru-RU" sz="1600" b="1" i="1" dirty="0">
                <a:solidFill>
                  <a:schemeClr val="tx1"/>
                </a:solidFill>
              </a:rPr>
              <a:t> множества, так и настоящее выражение. Напр. и в словах: </a:t>
            </a:r>
            <a:r>
              <a:rPr lang="ru-RU" sz="1600" b="1" i="1" dirty="0" err="1">
                <a:solidFill>
                  <a:schemeClr val="tx1"/>
                </a:solidFill>
              </a:rPr>
              <a:t>неплоды</a:t>
            </a:r>
            <a:r>
              <a:rPr lang="ru-RU" sz="1600" b="1" i="1" dirty="0">
                <a:solidFill>
                  <a:schemeClr val="tx1"/>
                </a:solidFill>
              </a:rPr>
              <a:t> роди </a:t>
            </a:r>
            <a:r>
              <a:rPr lang="ru-RU" sz="1600" b="1" i="1" dirty="0" err="1">
                <a:solidFill>
                  <a:schemeClr val="tx1"/>
                </a:solidFill>
              </a:rPr>
              <a:t>седмь</a:t>
            </a:r>
            <a:r>
              <a:rPr lang="ru-RU" sz="1600" b="1" i="1" dirty="0">
                <a:solidFill>
                  <a:schemeClr val="tx1"/>
                </a:solidFill>
              </a:rPr>
              <a:t> (1 </a:t>
            </a:r>
            <a:r>
              <a:rPr lang="ru-RU" sz="1600" b="1" i="1" dirty="0" err="1">
                <a:solidFill>
                  <a:schemeClr val="tx1"/>
                </a:solidFill>
              </a:rPr>
              <a:t>Цар</a:t>
            </a:r>
            <a:r>
              <a:rPr lang="ru-RU" sz="1600" b="1" i="1" dirty="0">
                <a:solidFill>
                  <a:schemeClr val="tx1"/>
                </a:solidFill>
              </a:rPr>
              <a:t>. </a:t>
            </a:r>
            <a:r>
              <a:rPr lang="ru-RU" sz="1600" b="1" i="1" dirty="0" smtClean="0">
                <a:solidFill>
                  <a:schemeClr val="tx1"/>
                </a:solidFill>
              </a:rPr>
              <a:t>2, </a:t>
            </a:r>
            <a:r>
              <a:rPr lang="ru-RU" sz="1600" b="1" i="1" dirty="0">
                <a:solidFill>
                  <a:schemeClr val="tx1"/>
                </a:solidFill>
              </a:rPr>
              <a:t>5), под словом </a:t>
            </a:r>
            <a:r>
              <a:rPr lang="ru-RU" sz="1600" b="1" i="1" dirty="0" err="1">
                <a:solidFill>
                  <a:schemeClr val="tx1"/>
                </a:solidFill>
              </a:rPr>
              <a:t>седмь</a:t>
            </a:r>
            <a:r>
              <a:rPr lang="ru-RU" sz="1600" b="1" i="1" dirty="0">
                <a:solidFill>
                  <a:schemeClr val="tx1"/>
                </a:solidFill>
              </a:rPr>
              <a:t> Священное Писание разумеет множество. Таким образом Христос не определил числа, сколько раз мы должны прощать ближнему, но показал, что это постоянная и всегдашняя наша </a:t>
            </a:r>
            <a:r>
              <a:rPr lang="ru-RU" sz="1600" b="1" i="1" dirty="0" smtClean="0">
                <a:solidFill>
                  <a:schemeClr val="tx1"/>
                </a:solidFill>
              </a:rPr>
              <a:t>обязанность».</a:t>
            </a:r>
            <a:endParaRPr lang="ru-RU" sz="1600" b="1" i="1" dirty="0">
              <a:solidFill>
                <a:schemeClr val="tx1"/>
              </a:solidFill>
            </a:endParaRPr>
          </a:p>
        </p:txBody>
      </p:sp>
    </p:spTree>
    <p:extLst>
      <p:ext uri="{BB962C8B-B14F-4D97-AF65-F5344CB8AC3E}">
        <p14:creationId xmlns:p14="http://schemas.microsoft.com/office/powerpoint/2010/main" val="38115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3074" name="Picture 2" descr="E:\лекции по Н. З\24\img0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61392"/>
            <a:ext cx="5654385" cy="59519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3290487071"/>
              </p:ext>
            </p:extLst>
          </p:nvPr>
        </p:nvGraphicFramePr>
        <p:xfrm>
          <a:off x="323528" y="908720"/>
          <a:ext cx="8496944" cy="5334000"/>
        </p:xfrm>
        <a:graphic>
          <a:graphicData uri="http://schemas.openxmlformats.org/drawingml/2006/table">
            <a:tbl>
              <a:tblPr firstRow="1" bandRow="1">
                <a:tableStyleId>{93296810-A885-4BE3-A3E7-6D5BEEA58F35}</a:tableStyleId>
              </a:tblPr>
              <a:tblGrid>
                <a:gridCol w="8496944"/>
              </a:tblGrid>
              <a:tr h="288032">
                <a:tc>
                  <a:txBody>
                    <a:bodyPr/>
                    <a:lstStyle/>
                    <a:p>
                      <a:pPr algn="ctr"/>
                      <a:r>
                        <a:rPr lang="ru-RU" sz="1800" b="1" dirty="0" smtClean="0">
                          <a:solidFill>
                            <a:schemeClr val="tx1"/>
                          </a:solidFill>
                        </a:rPr>
                        <a:t>Мф. 18, 23-35</a:t>
                      </a:r>
                      <a:endParaRPr lang="ru-RU" sz="1800" b="1" dirty="0">
                        <a:solidFill>
                          <a:schemeClr val="tx1"/>
                        </a:solidFill>
                      </a:endParaRPr>
                    </a:p>
                  </a:txBody>
                  <a:tcPr/>
                </a:tc>
              </a:tr>
              <a:tr h="370840">
                <a:tc>
                  <a:txBody>
                    <a:bodyPr/>
                    <a:lstStyle/>
                    <a:p>
                      <a:r>
                        <a:rPr lang="ru-RU" sz="1600" b="1" dirty="0" smtClean="0">
                          <a:solidFill>
                            <a:schemeClr val="tx1"/>
                          </a:solidFill>
                        </a:rPr>
                        <a:t>23. Посему Царство Небесное подобно царю, который захотел сосчитаться с рабами своими; </a:t>
                      </a:r>
                    </a:p>
                    <a:p>
                      <a:r>
                        <a:rPr lang="ru-RU" sz="1600" b="1" dirty="0" smtClean="0">
                          <a:solidFill>
                            <a:schemeClr val="tx1"/>
                          </a:solidFill>
                        </a:rPr>
                        <a:t>24. когда начал он считаться, приведен был к нему некто, который должен был ему десять тысяч талантов; </a:t>
                      </a:r>
                    </a:p>
                    <a:p>
                      <a:r>
                        <a:rPr lang="ru-RU" sz="1600" b="1" dirty="0" smtClean="0">
                          <a:solidFill>
                            <a:schemeClr val="tx1"/>
                          </a:solidFill>
                        </a:rPr>
                        <a:t>25. а как он не имел, чем заплатить, то государь его приказал продать его, и жену его, и детей, и все, что он имел, и заплатить; </a:t>
                      </a:r>
                    </a:p>
                    <a:p>
                      <a:r>
                        <a:rPr lang="ru-RU" sz="1600" b="1" dirty="0" smtClean="0">
                          <a:solidFill>
                            <a:schemeClr val="tx1"/>
                          </a:solidFill>
                        </a:rPr>
                        <a:t>26. тогда раб тот пал, и, кланяясь ему, говорил: государь! потерпи на мне, и все тебе заплачу. </a:t>
                      </a:r>
                    </a:p>
                    <a:p>
                      <a:r>
                        <a:rPr lang="ru-RU" sz="1600" b="1" dirty="0" smtClean="0">
                          <a:solidFill>
                            <a:schemeClr val="tx1"/>
                          </a:solidFill>
                        </a:rPr>
                        <a:t>27. Государь, умилосердившись над рабом тем, отпустил его и долг простил ему. </a:t>
                      </a:r>
                    </a:p>
                    <a:p>
                      <a:r>
                        <a:rPr lang="ru-RU" sz="1600" b="1" dirty="0" smtClean="0">
                          <a:solidFill>
                            <a:schemeClr val="tx1"/>
                          </a:solidFill>
                        </a:rPr>
                        <a:t>28. Раб же тот, выйдя, нашел одного из товарищей своих, который должен был ему сто динариев, и, схватив его, душил, говоря: отдай мне, что должен. </a:t>
                      </a:r>
                    </a:p>
                    <a:p>
                      <a:r>
                        <a:rPr lang="ru-RU" sz="1600" b="1" dirty="0" smtClean="0">
                          <a:solidFill>
                            <a:schemeClr val="tx1"/>
                          </a:solidFill>
                        </a:rPr>
                        <a:t>29. Тогда товарищ его пал к ногам его, умолял его и говорил: потерпи на мне, и все отдам тебе. </a:t>
                      </a:r>
                    </a:p>
                    <a:p>
                      <a:r>
                        <a:rPr lang="ru-RU" sz="1600" b="1" dirty="0" smtClean="0">
                          <a:solidFill>
                            <a:schemeClr val="tx1"/>
                          </a:solidFill>
                        </a:rPr>
                        <a:t>30. Но тот не захотел, а пошел и посадил его в темницу, пока не отдаст долга. </a:t>
                      </a:r>
                    </a:p>
                    <a:p>
                      <a:r>
                        <a:rPr lang="ru-RU" sz="1600" b="1" dirty="0" smtClean="0">
                          <a:solidFill>
                            <a:schemeClr val="tx1"/>
                          </a:solidFill>
                        </a:rPr>
                        <a:t>31. Товарищи его, видев происшедшее, очень огорчились и, придя, рассказали государю своему все бывшее. </a:t>
                      </a:r>
                    </a:p>
                    <a:p>
                      <a:r>
                        <a:rPr lang="ru-RU" sz="1600" b="1" dirty="0" smtClean="0">
                          <a:solidFill>
                            <a:schemeClr val="tx1"/>
                          </a:solidFill>
                        </a:rPr>
                        <a:t>32. Тогда государь его призывает его и говорит: злой раб! весь долг тот я простил тебе, потому что ты упросил меня; </a:t>
                      </a:r>
                    </a:p>
                    <a:p>
                      <a:r>
                        <a:rPr lang="ru-RU" sz="1600" b="1" dirty="0" smtClean="0">
                          <a:solidFill>
                            <a:schemeClr val="tx1"/>
                          </a:solidFill>
                        </a:rPr>
                        <a:t>33. не надлежало ли и тебе помиловать товарища твоего, как и я помиловал тебя? </a:t>
                      </a:r>
                    </a:p>
                    <a:p>
                      <a:r>
                        <a:rPr lang="ru-RU" sz="1600" b="1" dirty="0" smtClean="0">
                          <a:solidFill>
                            <a:schemeClr val="tx1"/>
                          </a:solidFill>
                        </a:rPr>
                        <a:t>34. И, разгневавшись, государь его отдал его истязателям, пока не отдаст ему всего долга. </a:t>
                      </a:r>
                    </a:p>
                    <a:p>
                      <a:r>
                        <a:rPr lang="ru-RU" sz="1600" b="1" dirty="0" smtClean="0">
                          <a:solidFill>
                            <a:schemeClr val="tx1"/>
                          </a:solidFill>
                        </a:rPr>
                        <a:t>35. Так и Отец Мой Небесный поступит с вами, если не простит каждый из вас от сердца своего брату своему согрешений его.</a:t>
                      </a:r>
                    </a:p>
                  </a:txBody>
                  <a:tcPr/>
                </a:tc>
              </a:tr>
            </a:tbl>
          </a:graphicData>
        </a:graphic>
      </p:graphicFrame>
      <p:pic>
        <p:nvPicPr>
          <p:cNvPr id="1026" name="Picture 2" descr="E:\лекции по Н. З\24\Koan_amphor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01" y="908720"/>
            <a:ext cx="2083375" cy="6105705"/>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259632" y="188640"/>
            <a:ext cx="6624736" cy="4320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a:solidFill>
                  <a:schemeClr val="tx1"/>
                </a:solidFill>
              </a:rPr>
              <a:t>Притча о немилосердном </a:t>
            </a:r>
            <a:r>
              <a:rPr lang="ru-RU" sz="2800" b="1" dirty="0" smtClean="0">
                <a:solidFill>
                  <a:schemeClr val="tx1"/>
                </a:solidFill>
              </a:rPr>
              <a:t>заимодавце</a:t>
            </a:r>
            <a:endParaRPr lang="ru-RU" sz="2800" dirty="0">
              <a:solidFill>
                <a:schemeClr val="tx1"/>
              </a:solidFill>
            </a:endParaRPr>
          </a:p>
        </p:txBody>
      </p:sp>
      <p:sp>
        <p:nvSpPr>
          <p:cNvPr id="2" name="Скругленный прямоугольник 1"/>
          <p:cNvSpPr/>
          <p:nvPr/>
        </p:nvSpPr>
        <p:spPr>
          <a:xfrm>
            <a:off x="395536" y="6165304"/>
            <a:ext cx="8424936" cy="432048"/>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Зигабен</a:t>
            </a:r>
            <a:r>
              <a:rPr lang="ru-RU" sz="1600" b="1" dirty="0">
                <a:solidFill>
                  <a:schemeClr val="tx1"/>
                </a:solidFill>
              </a:rPr>
              <a:t>: </a:t>
            </a:r>
            <a:r>
              <a:rPr lang="ru-RU" sz="1600" b="1" i="1" dirty="0">
                <a:solidFill>
                  <a:schemeClr val="tx1"/>
                </a:solidFill>
              </a:rPr>
              <a:t>«Царством Небесным здесь называет Самого Себя, как Небесного Царя</a:t>
            </a:r>
            <a:r>
              <a:rPr lang="ru-RU" sz="1600" b="1" i="1" dirty="0" smtClean="0">
                <a:solidFill>
                  <a:schemeClr val="tx1"/>
                </a:solidFill>
              </a:rPr>
              <a:t>».</a:t>
            </a:r>
            <a:endParaRPr lang="ru-RU" sz="1600" b="1" i="1" dirty="0">
              <a:solidFill>
                <a:schemeClr val="tx1"/>
              </a:solidFill>
            </a:endParaRPr>
          </a:p>
        </p:txBody>
      </p:sp>
      <p:sp>
        <p:nvSpPr>
          <p:cNvPr id="3" name="Скругленный прямоугольник 2"/>
          <p:cNvSpPr/>
          <p:nvPr/>
        </p:nvSpPr>
        <p:spPr>
          <a:xfrm>
            <a:off x="409349" y="4509120"/>
            <a:ext cx="8424936" cy="1008112"/>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«Почему же Царь велел и жену продать? Не по жестокости и бесчеловечию, но по особенному намерению таким строгим повелением хотел устрашить раба своего и тем побудить его к покорности. Без всякого намерения продать».</a:t>
            </a:r>
          </a:p>
        </p:txBody>
      </p:sp>
      <p:sp>
        <p:nvSpPr>
          <p:cNvPr id="6" name="Скругленный прямоугольник 5"/>
          <p:cNvSpPr/>
          <p:nvPr/>
        </p:nvSpPr>
        <p:spPr>
          <a:xfrm>
            <a:off x="4716016" y="3681028"/>
            <a:ext cx="4283968" cy="576064"/>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10 000 </a:t>
            </a:r>
            <a:r>
              <a:rPr lang="ru-RU" sz="1600" b="1" dirty="0" smtClean="0">
                <a:solidFill>
                  <a:schemeClr val="tx1"/>
                </a:solidFill>
              </a:rPr>
              <a:t>талантов (60 (600) млн. динариев) </a:t>
            </a:r>
            <a:r>
              <a:rPr lang="ru-RU" sz="1600" b="1" dirty="0">
                <a:solidFill>
                  <a:schemeClr val="tx1"/>
                </a:solidFill>
              </a:rPr>
              <a:t>- около </a:t>
            </a:r>
            <a:r>
              <a:rPr lang="ru-RU" sz="1600" b="1" dirty="0" smtClean="0">
                <a:solidFill>
                  <a:schemeClr val="tx1"/>
                </a:solidFill>
              </a:rPr>
              <a:t>60 (600) </a:t>
            </a:r>
            <a:r>
              <a:rPr lang="ru-RU" sz="1600" b="1" dirty="0" err="1" smtClean="0">
                <a:solidFill>
                  <a:schemeClr val="tx1"/>
                </a:solidFill>
              </a:rPr>
              <a:t>мрд</a:t>
            </a:r>
            <a:r>
              <a:rPr lang="ru-RU" sz="1600" b="1" dirty="0" smtClean="0">
                <a:solidFill>
                  <a:schemeClr val="tx1"/>
                </a:solidFill>
              </a:rPr>
              <a:t>. </a:t>
            </a:r>
            <a:r>
              <a:rPr lang="ru-RU" sz="1600" b="1" dirty="0">
                <a:solidFill>
                  <a:schemeClr val="tx1"/>
                </a:solidFill>
              </a:rPr>
              <a:t>рублей на наши деньги</a:t>
            </a:r>
          </a:p>
        </p:txBody>
      </p:sp>
      <p:sp>
        <p:nvSpPr>
          <p:cNvPr id="7" name="Скругленный прямоугольник 6"/>
          <p:cNvSpPr/>
          <p:nvPr/>
        </p:nvSpPr>
        <p:spPr>
          <a:xfrm>
            <a:off x="395536" y="3573016"/>
            <a:ext cx="4212468" cy="792088"/>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100  </a:t>
            </a:r>
            <a:r>
              <a:rPr lang="ru-RU" sz="1600" b="1" dirty="0">
                <a:solidFill>
                  <a:schemeClr val="tx1"/>
                </a:solidFill>
              </a:rPr>
              <a:t>динариев - около 100 </a:t>
            </a:r>
            <a:r>
              <a:rPr lang="ru-RU" sz="1600" b="1" dirty="0" smtClean="0">
                <a:solidFill>
                  <a:schemeClr val="tx1"/>
                </a:solidFill>
              </a:rPr>
              <a:t>тыс. рублей </a:t>
            </a:r>
            <a:r>
              <a:rPr lang="ru-RU" sz="1600" b="1" dirty="0">
                <a:solidFill>
                  <a:schemeClr val="tx1"/>
                </a:solidFill>
              </a:rPr>
              <a:t>на наши </a:t>
            </a:r>
            <a:r>
              <a:rPr lang="ru-RU" sz="1600" b="1" dirty="0" smtClean="0">
                <a:solidFill>
                  <a:schemeClr val="tx1"/>
                </a:solidFill>
              </a:rPr>
              <a:t>деньги (</a:t>
            </a:r>
            <a:r>
              <a:rPr lang="ru-RU" sz="1600" b="1" dirty="0">
                <a:solidFill>
                  <a:schemeClr val="tx1"/>
                </a:solidFill>
              </a:rPr>
              <a:t>1 денарий равнялся суточному жалованию римского легионера</a:t>
            </a:r>
            <a:r>
              <a:rPr lang="ru-RU" sz="1600" b="1" dirty="0" smtClean="0">
                <a:solidFill>
                  <a:schemeClr val="tx1"/>
                </a:solidFill>
              </a:rPr>
              <a:t>)</a:t>
            </a:r>
            <a:endParaRPr lang="ru-RU" sz="1600" b="1" dirty="0">
              <a:solidFill>
                <a:schemeClr val="tx1"/>
              </a:solidFill>
            </a:endParaRPr>
          </a:p>
        </p:txBody>
      </p:sp>
      <p:sp>
        <p:nvSpPr>
          <p:cNvPr id="8" name="Скругленный прямоугольник 7"/>
          <p:cNvSpPr/>
          <p:nvPr/>
        </p:nvSpPr>
        <p:spPr>
          <a:xfrm>
            <a:off x="3635896" y="1844824"/>
            <a:ext cx="5184576" cy="1152128"/>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1 талант соответствовал </a:t>
            </a:r>
            <a:r>
              <a:rPr lang="ru-RU" sz="1600" b="1" dirty="0">
                <a:solidFill>
                  <a:schemeClr val="tx1"/>
                </a:solidFill>
              </a:rPr>
              <a:t>массе воды, по объёму равной одной стандартной амфоре (то есть 1 кубическому римскому футу, или 26,027 </a:t>
            </a:r>
            <a:r>
              <a:rPr lang="ru-RU" sz="1600" b="1" dirty="0" smtClean="0">
                <a:solidFill>
                  <a:schemeClr val="tx1"/>
                </a:solidFill>
              </a:rPr>
              <a:t>литра) и равнялся 6000 (60 000) динариям</a:t>
            </a:r>
            <a:endParaRPr lang="ru-RU" sz="1600" b="1" dirty="0">
              <a:solidFill>
                <a:schemeClr val="tx1"/>
              </a:solidFill>
            </a:endParaRPr>
          </a:p>
        </p:txBody>
      </p:sp>
      <p:sp>
        <p:nvSpPr>
          <p:cNvPr id="9" name="Скругленный прямоугольник 8"/>
          <p:cNvSpPr/>
          <p:nvPr/>
        </p:nvSpPr>
        <p:spPr>
          <a:xfrm>
            <a:off x="395536" y="4149080"/>
            <a:ext cx="8424936" cy="1224136"/>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«Вот как велико различие между грехами против Бога и грехами против человека! Так же велико, как между десятью тысячами талантов и сотнею динариев, и даже еще более. Причина этого заключается как в различии лиц, так и в непрерывном повторении грехов. На глазах человека мы удерживаемся и опасаемся грешить; а Бога, хотя Он каждодневно на нас смотрит, не стыдимся</a:t>
            </a:r>
            <a:r>
              <a:rPr lang="ru-RU" sz="1600" b="1" i="1" dirty="0" smtClean="0">
                <a:solidFill>
                  <a:schemeClr val="tx1"/>
                </a:solidFill>
              </a:rPr>
              <a:t>».</a:t>
            </a:r>
            <a:endParaRPr lang="ru-RU" sz="1600" b="1" i="1" dirty="0">
              <a:solidFill>
                <a:schemeClr val="tx1"/>
              </a:solidFill>
            </a:endParaRPr>
          </a:p>
        </p:txBody>
      </p:sp>
      <p:sp>
        <p:nvSpPr>
          <p:cNvPr id="10" name="Скругленный прямоугольник 9"/>
          <p:cNvSpPr/>
          <p:nvPr/>
        </p:nvSpPr>
        <p:spPr>
          <a:xfrm>
            <a:off x="409349" y="3068960"/>
            <a:ext cx="8411123" cy="1440160"/>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«Раб </a:t>
            </a:r>
            <a:r>
              <a:rPr lang="ru-RU" sz="1600" b="1" i="1" dirty="0">
                <a:solidFill>
                  <a:schemeClr val="tx1"/>
                </a:solidFill>
              </a:rPr>
              <a:t>просил только отсрочки времени, а он дал ему более просимого: он отпустил ему весь долг и простил его. Господин и прежде хотел простить долг рабу своему, но не хотел, чтоб это было одним только даром его, - но и следствием покорности раба, чтобы и со стороны его что-нибудь было сделано для получения награды».</a:t>
            </a:r>
          </a:p>
        </p:txBody>
      </p:sp>
      <p:sp>
        <p:nvSpPr>
          <p:cNvPr id="11" name="Скругленный прямоугольник 10"/>
          <p:cNvSpPr/>
          <p:nvPr/>
        </p:nvSpPr>
        <p:spPr>
          <a:xfrm>
            <a:off x="409349" y="4581128"/>
            <a:ext cx="8411123" cy="1296144"/>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Не сделал должнику своему никакого снисхождения, хотя сей просил о долге и не так важном. Ибо сам он просил государя о прощении десяти тысяч талантов, а сей только о сотне динариев; последний просил у равного себе, а тот у государя. Сам он получил совершенное прощение, а товарищ просил только отсрочки времени; но он и в этом отказал ему»</a:t>
            </a:r>
            <a:endParaRPr lang="ru-RU" sz="1600" b="1" i="1" dirty="0">
              <a:solidFill>
                <a:schemeClr val="tx1"/>
              </a:solidFill>
            </a:endParaRPr>
          </a:p>
        </p:txBody>
      </p:sp>
      <p:sp>
        <p:nvSpPr>
          <p:cNvPr id="12" name="Скругленный прямоугольник 11"/>
          <p:cNvSpPr/>
          <p:nvPr/>
        </p:nvSpPr>
        <p:spPr>
          <a:xfrm>
            <a:off x="3131840" y="3284984"/>
            <a:ext cx="2736304" cy="432048"/>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Смысл притчи</a:t>
            </a:r>
            <a:endParaRPr lang="ru-RU" b="1" dirty="0">
              <a:solidFill>
                <a:schemeClr val="tx1"/>
              </a:solidFill>
            </a:endParaRPr>
          </a:p>
        </p:txBody>
      </p:sp>
      <p:sp>
        <p:nvSpPr>
          <p:cNvPr id="13" name="Скругленный прямоугольник 12"/>
          <p:cNvSpPr/>
          <p:nvPr/>
        </p:nvSpPr>
        <p:spPr>
          <a:xfrm>
            <a:off x="395536" y="4257092"/>
            <a:ext cx="8424936" cy="1764196"/>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Смысл </a:t>
            </a:r>
            <a:r>
              <a:rPr lang="ru-RU" sz="1600" b="1" dirty="0">
                <a:solidFill>
                  <a:schemeClr val="tx1"/>
                </a:solidFill>
              </a:rPr>
              <a:t>ее простой: каждый из нас по своим грехам является бесконечным должником перед Богом. Рассчитаться за греховный долг самостоятельно у нас нет никакой возможности. Есть только один выход — получить прощение у Бога. Но здесь действует такой закон: Бог прощает только в том случае, если и мы прощаем своих должников. Поэтому если мы хотим получить прощение десяти тысяч талантов, то и сами должны простить те сто динариев, которые нам должны наши обидчики, </a:t>
            </a:r>
            <a:r>
              <a:rPr lang="ru-RU" sz="1600" b="1" dirty="0" err="1">
                <a:solidFill>
                  <a:schemeClr val="tx1"/>
                </a:solidFill>
              </a:rPr>
              <a:t>досадители</a:t>
            </a:r>
            <a:r>
              <a:rPr lang="ru-RU" sz="1600" b="1" dirty="0">
                <a:solidFill>
                  <a:schemeClr val="tx1"/>
                </a:solidFill>
              </a:rPr>
              <a:t> и </a:t>
            </a:r>
            <a:r>
              <a:rPr lang="ru-RU" sz="1600" b="1" dirty="0" smtClean="0">
                <a:solidFill>
                  <a:schemeClr val="tx1"/>
                </a:solidFill>
              </a:rPr>
              <a:t>оскорбители.</a:t>
            </a:r>
            <a:endParaRPr lang="ru-RU" sz="1600" b="1" dirty="0">
              <a:solidFill>
                <a:schemeClr val="tx1"/>
              </a:solidFill>
            </a:endParaRPr>
          </a:p>
        </p:txBody>
      </p:sp>
    </p:spTree>
    <p:extLst>
      <p:ext uri="{BB962C8B-B14F-4D97-AF65-F5344CB8AC3E}">
        <p14:creationId xmlns:p14="http://schemas.microsoft.com/office/powerpoint/2010/main" val="21315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4"/>
                                        </p:tgtEl>
                                      </p:cBhvr>
                                    </p:animEffect>
                                    <p:set>
                                      <p:cBhvr>
                                        <p:cTn id="15" dur="1" fill="hold">
                                          <p:stCondLst>
                                            <p:cond delay="499"/>
                                          </p:stCondLst>
                                        </p:cTn>
                                        <p:tgtEl>
                                          <p:spTgt spid="3074"/>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wipe(down)">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26"/>
                                        </p:tgtEl>
                                      </p:cBhvr>
                                    </p:animEffect>
                                    <p:set>
                                      <p:cBhvr>
                                        <p:cTn id="44" dur="1" fill="hold">
                                          <p:stCondLst>
                                            <p:cond delay="499"/>
                                          </p:stCondLst>
                                        </p:cTn>
                                        <p:tgtEl>
                                          <p:spTgt spid="10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down)">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9"/>
                                        </p:tgtEl>
                                      </p:cBhvr>
                                    </p:animEffect>
                                    <p:set>
                                      <p:cBhvr>
                                        <p:cTn id="92" dur="1" fill="hold">
                                          <p:stCondLst>
                                            <p:cond delay="499"/>
                                          </p:stCondLst>
                                        </p:cTn>
                                        <p:tgtEl>
                                          <p:spTgt spid="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down)">
                                      <p:cBhvr>
                                        <p:cTn id="107" dur="500"/>
                                        <p:tgtEl>
                                          <p:spTgt spid="12"/>
                                        </p:tgtEl>
                                      </p:cBhvr>
                                    </p:animEffect>
                                  </p:childTnLst>
                                </p:cTn>
                              </p:par>
                            </p:childTnLst>
                          </p:cTn>
                        </p:par>
                        <p:par>
                          <p:cTn id="108" fill="hold">
                            <p:stCondLst>
                              <p:cond delay="500"/>
                            </p:stCondLst>
                            <p:childTnLst>
                              <p:par>
                                <p:cTn id="109" presetID="22" presetClass="entr" presetSubtype="4"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down)">
                                      <p:cBhvr>
                                        <p:cTn id="111" dur="500"/>
                                        <p:tgtEl>
                                          <p:spTgt spid="1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12"/>
                                        </p:tgtEl>
                                      </p:cBhvr>
                                    </p:animEffect>
                                    <p:set>
                                      <p:cBhvr>
                                        <p:cTn id="116" dur="1" fill="hold">
                                          <p:stCondLst>
                                            <p:cond delay="499"/>
                                          </p:stCondLst>
                                        </p:cTn>
                                        <p:tgtEl>
                                          <p:spTgt spid="12"/>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3"/>
                                        </p:tgtEl>
                                      </p:cBhvr>
                                    </p:animEffect>
                                    <p:set>
                                      <p:cBhvr>
                                        <p:cTn id="11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UpDiag">
          <a:fgClr>
            <a:schemeClr val="accent5"/>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999843007"/>
              </p:ext>
            </p:extLst>
          </p:nvPr>
        </p:nvGraphicFramePr>
        <p:xfrm>
          <a:off x="323528" y="1052736"/>
          <a:ext cx="8496944" cy="4759960"/>
        </p:xfrm>
        <a:graphic>
          <a:graphicData uri="http://schemas.openxmlformats.org/drawingml/2006/table">
            <a:tbl>
              <a:tblPr firstRow="1" bandRow="1">
                <a:tableStyleId>{7DF18680-E054-41AD-8BC1-D1AEF772440D}</a:tableStyleId>
              </a:tblPr>
              <a:tblGrid>
                <a:gridCol w="8496944"/>
              </a:tblGrid>
              <a:tr h="370840">
                <a:tc>
                  <a:txBody>
                    <a:bodyPr/>
                    <a:lstStyle/>
                    <a:p>
                      <a:pPr algn="ctr"/>
                      <a:r>
                        <a:rPr lang="ru-RU" sz="1800" b="1" dirty="0" err="1" smtClean="0">
                          <a:solidFill>
                            <a:schemeClr val="tx1"/>
                          </a:solidFill>
                        </a:rPr>
                        <a:t>Лк</a:t>
                      </a:r>
                      <a:r>
                        <a:rPr lang="ru-RU" sz="1800" b="1" dirty="0" smtClean="0">
                          <a:solidFill>
                            <a:schemeClr val="tx1"/>
                          </a:solidFill>
                        </a:rPr>
                        <a:t>. 10, 1-11,16</a:t>
                      </a:r>
                      <a:endParaRPr lang="ru-RU" sz="1800" b="1" dirty="0">
                        <a:solidFill>
                          <a:schemeClr val="tx1"/>
                        </a:solidFill>
                      </a:endParaRPr>
                    </a:p>
                  </a:txBody>
                  <a:tcPr/>
                </a:tc>
              </a:tr>
              <a:tr h="370840">
                <a:tc>
                  <a:txBody>
                    <a:bodyPr/>
                    <a:lstStyle/>
                    <a:p>
                      <a:r>
                        <a:rPr lang="ru-RU" sz="1600" b="1" dirty="0" smtClean="0">
                          <a:solidFill>
                            <a:schemeClr val="tx1"/>
                          </a:solidFill>
                        </a:rPr>
                        <a:t>1. После сего избрал Господь и других семьдесят учеников, и послал их по два пред </a:t>
                      </a:r>
                      <a:r>
                        <a:rPr lang="ru-RU" sz="1600" b="1" dirty="0" err="1" smtClean="0">
                          <a:solidFill>
                            <a:schemeClr val="tx1"/>
                          </a:solidFill>
                        </a:rPr>
                        <a:t>лицем</a:t>
                      </a:r>
                      <a:r>
                        <a:rPr lang="ru-RU" sz="1600" b="1" dirty="0" smtClean="0">
                          <a:solidFill>
                            <a:schemeClr val="tx1"/>
                          </a:solidFill>
                        </a:rPr>
                        <a:t> Своим </a:t>
                      </a:r>
                      <a:r>
                        <a:rPr lang="ru-RU" sz="1600" b="1" dirty="0" smtClean="0">
                          <a:solidFill>
                            <a:schemeClr val="accent5"/>
                          </a:solidFill>
                        </a:rPr>
                        <a:t>во всякий город и место, куда Сам хотел идти</a:t>
                      </a:r>
                      <a:r>
                        <a:rPr lang="ru-RU" sz="1600" b="1" dirty="0" smtClean="0">
                          <a:solidFill>
                            <a:schemeClr val="tx1"/>
                          </a:solidFill>
                        </a:rPr>
                        <a:t>, </a:t>
                      </a:r>
                    </a:p>
                    <a:p>
                      <a:r>
                        <a:rPr lang="ru-RU" sz="1600" b="1" dirty="0" smtClean="0">
                          <a:solidFill>
                            <a:schemeClr val="tx1"/>
                          </a:solidFill>
                        </a:rPr>
                        <a:t>2. и сказал им: жатвы много, а делателей мало; итак, молите Господина жатвы, чтобы выслал делателей на жатву Свою. </a:t>
                      </a:r>
                    </a:p>
                    <a:p>
                      <a:r>
                        <a:rPr lang="ru-RU" sz="1600" b="1" dirty="0" smtClean="0">
                          <a:solidFill>
                            <a:schemeClr val="tx1"/>
                          </a:solidFill>
                        </a:rPr>
                        <a:t>3. Идите! Я посылаю вас, как агнцев среди волков. </a:t>
                      </a:r>
                    </a:p>
                    <a:p>
                      <a:r>
                        <a:rPr lang="ru-RU" sz="1600" b="1" dirty="0" smtClean="0">
                          <a:solidFill>
                            <a:schemeClr val="tx1"/>
                          </a:solidFill>
                        </a:rPr>
                        <a:t>4. Не берите ни мешка, ни сумы, ни обуви, и никого на дороге не приветствуйте. </a:t>
                      </a:r>
                    </a:p>
                    <a:p>
                      <a:r>
                        <a:rPr lang="ru-RU" sz="1600" b="1" dirty="0" smtClean="0">
                          <a:solidFill>
                            <a:schemeClr val="tx1"/>
                          </a:solidFill>
                        </a:rPr>
                        <a:t>5. В какой дом войдете, сперва говорите: мир дому сему; </a:t>
                      </a:r>
                    </a:p>
                    <a:p>
                      <a:r>
                        <a:rPr lang="ru-RU" sz="1600" b="1" dirty="0" smtClean="0">
                          <a:solidFill>
                            <a:schemeClr val="tx1"/>
                          </a:solidFill>
                        </a:rPr>
                        <a:t>6. и если будет там сын мира, то почиет на нем мир ваш, а если нет, то к вам возвратится. </a:t>
                      </a:r>
                    </a:p>
                    <a:p>
                      <a:r>
                        <a:rPr lang="ru-RU" sz="1600" b="1" dirty="0" smtClean="0">
                          <a:solidFill>
                            <a:schemeClr val="tx1"/>
                          </a:solidFill>
                        </a:rPr>
                        <a:t>7. В доме же том оставайтесь, ешьте и пейте, что у них есть, ибо трудящийся достоин награды за труды свои; не переходите из дома в дом. </a:t>
                      </a:r>
                    </a:p>
                    <a:p>
                      <a:r>
                        <a:rPr lang="ru-RU" sz="1600" b="1" dirty="0" smtClean="0">
                          <a:solidFill>
                            <a:schemeClr val="tx1"/>
                          </a:solidFill>
                        </a:rPr>
                        <a:t>8. И если придете в какой город и примут вас, ешьте, что вам предложат, </a:t>
                      </a:r>
                    </a:p>
                    <a:p>
                      <a:r>
                        <a:rPr lang="ru-RU" sz="1600" b="1" dirty="0" smtClean="0">
                          <a:solidFill>
                            <a:schemeClr val="tx1"/>
                          </a:solidFill>
                        </a:rPr>
                        <a:t>9. и исцеляйте находящихся в нем больных, и говорите им: приблизилось к вам Царствие Божие. </a:t>
                      </a:r>
                    </a:p>
                    <a:p>
                      <a:r>
                        <a:rPr lang="ru-RU" sz="1600" b="1" dirty="0" smtClean="0">
                          <a:solidFill>
                            <a:schemeClr val="tx1"/>
                          </a:solidFill>
                        </a:rPr>
                        <a:t>10. Если же придете в какой город и не примут вас, то, выйдя на улицу, скажите: </a:t>
                      </a:r>
                    </a:p>
                    <a:p>
                      <a:r>
                        <a:rPr lang="ru-RU" sz="1600" b="1" dirty="0" smtClean="0">
                          <a:solidFill>
                            <a:schemeClr val="tx1"/>
                          </a:solidFill>
                        </a:rPr>
                        <a:t>11. и прах, прилипший к нам от вашего города, отрясаем вам; однако же знайте, что приблизилось к вам Царствие Божие.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16. Слушающий вас Меня слушает, и отвергающийся вас Меня отвергается; а отвергающийся Меня отвергается Пославшего Меня. </a:t>
                      </a:r>
                    </a:p>
                  </a:txBody>
                  <a:tcPr marL="0" marR="0" marT="0" marB="0"/>
                </a:tc>
              </a:tr>
            </a:tbl>
          </a:graphicData>
        </a:graphic>
      </p:graphicFrame>
      <p:sp>
        <p:nvSpPr>
          <p:cNvPr id="4" name="Скругленный прямоугольник 3"/>
          <p:cNvSpPr/>
          <p:nvPr/>
        </p:nvSpPr>
        <p:spPr>
          <a:xfrm>
            <a:off x="1043608" y="332656"/>
            <a:ext cx="7128792"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a:solidFill>
                  <a:schemeClr val="tx1"/>
                </a:solidFill>
              </a:rPr>
              <a:t>Избрание и послание на проповедь 70 </a:t>
            </a:r>
            <a:r>
              <a:rPr lang="ru-RU" sz="2400" b="1" dirty="0" smtClean="0">
                <a:solidFill>
                  <a:schemeClr val="tx1"/>
                </a:solidFill>
              </a:rPr>
              <a:t>апостолов </a:t>
            </a:r>
            <a:endParaRPr lang="ru-RU" sz="2400" b="1" dirty="0">
              <a:solidFill>
                <a:schemeClr val="tx1"/>
              </a:solidFill>
            </a:endParaRPr>
          </a:p>
        </p:txBody>
      </p:sp>
      <p:sp>
        <p:nvSpPr>
          <p:cNvPr id="2" name="Скругленный прямоугольник 1"/>
          <p:cNvSpPr/>
          <p:nvPr/>
        </p:nvSpPr>
        <p:spPr>
          <a:xfrm>
            <a:off x="251520" y="5661248"/>
            <a:ext cx="8568952" cy="1080120"/>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«Господь </a:t>
            </a:r>
            <a:r>
              <a:rPr lang="ru-RU" sz="1600" b="1" i="1" dirty="0">
                <a:solidFill>
                  <a:schemeClr val="tx1"/>
                </a:solidFill>
              </a:rPr>
              <a:t>избирает </a:t>
            </a:r>
            <a:r>
              <a:rPr lang="ru-RU" sz="1600" b="1" i="1" dirty="0" smtClean="0">
                <a:solidFill>
                  <a:schemeClr val="tx1"/>
                </a:solidFill>
              </a:rPr>
              <a:t>«семьдесят</a:t>
            </a:r>
            <a:r>
              <a:rPr lang="ru-RU" sz="1600" b="1" i="1" dirty="0">
                <a:solidFill>
                  <a:schemeClr val="tx1"/>
                </a:solidFill>
              </a:rPr>
              <a:t>» учеников по причине множества нуждающихся в учении. Ибо как поля с хорошим урожаем требуют много жнецов, так и для верующих, поскольку их имело быть бесчисленное множество, настояла нужда во многих </a:t>
            </a:r>
            <a:r>
              <a:rPr lang="ru-RU" sz="1600" b="1" i="1" dirty="0" smtClean="0">
                <a:solidFill>
                  <a:schemeClr val="tx1"/>
                </a:solidFill>
              </a:rPr>
              <a:t>учителях».</a:t>
            </a:r>
            <a:endParaRPr lang="ru-RU" sz="1600" b="1" i="1" dirty="0">
              <a:solidFill>
                <a:schemeClr val="tx1"/>
              </a:solidFill>
            </a:endParaRPr>
          </a:p>
        </p:txBody>
      </p:sp>
    </p:spTree>
    <p:extLst>
      <p:ext uri="{BB962C8B-B14F-4D97-AF65-F5344CB8AC3E}">
        <p14:creationId xmlns:p14="http://schemas.microsoft.com/office/powerpoint/2010/main" val="19966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UpDiag">
          <a:fgClr>
            <a:schemeClr val="accent5">
              <a:lumMod val="75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12035036"/>
              </p:ext>
            </p:extLst>
          </p:nvPr>
        </p:nvGraphicFramePr>
        <p:xfrm>
          <a:off x="457200" y="976552"/>
          <a:ext cx="8229600" cy="3820600"/>
        </p:xfrm>
        <a:graphic>
          <a:graphicData uri="http://schemas.openxmlformats.org/drawingml/2006/table">
            <a:tbl>
              <a:tblPr firstRow="1" bandRow="1">
                <a:tableStyleId>{7DF18680-E054-41AD-8BC1-D1AEF772440D}</a:tableStyleId>
              </a:tblPr>
              <a:tblGrid>
                <a:gridCol w="4906888"/>
                <a:gridCol w="3322712"/>
              </a:tblGrid>
              <a:tr h="370840">
                <a:tc>
                  <a:txBody>
                    <a:bodyPr/>
                    <a:lstStyle/>
                    <a:p>
                      <a:pPr algn="ctr"/>
                      <a:r>
                        <a:rPr lang="ru-RU" b="1" dirty="0" smtClean="0">
                          <a:solidFill>
                            <a:schemeClr val="tx1"/>
                          </a:solidFill>
                        </a:rPr>
                        <a:t>Мф. 11, 20-24</a:t>
                      </a:r>
                      <a:endParaRPr lang="ru-RU"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err="1" smtClean="0">
                          <a:solidFill>
                            <a:schemeClr val="tx1"/>
                          </a:solidFill>
                        </a:rPr>
                        <a:t>Лк</a:t>
                      </a:r>
                      <a:r>
                        <a:rPr lang="ru-RU" b="1" dirty="0" smtClean="0">
                          <a:solidFill>
                            <a:schemeClr val="tx1"/>
                          </a:solidFill>
                        </a:rPr>
                        <a:t>. 10, 12-15</a:t>
                      </a:r>
                    </a:p>
                  </a:txBody>
                  <a:tcPr/>
                </a:tc>
              </a:tr>
              <a:tr h="370840">
                <a:tc>
                  <a:txBody>
                    <a:bodyPr/>
                    <a:lstStyle/>
                    <a:p>
                      <a:r>
                        <a:rPr lang="ru-RU" sz="1600" b="1" dirty="0" smtClean="0">
                          <a:solidFill>
                            <a:schemeClr val="tx1"/>
                          </a:solidFill>
                        </a:rPr>
                        <a:t>20. Тогда начал Он укорять города, в которых наиболее явлено было сил Его, за то, что они не покаялись: </a:t>
                      </a:r>
                    </a:p>
                    <a:p>
                      <a:r>
                        <a:rPr lang="ru-RU" sz="1600" b="1" dirty="0" smtClean="0">
                          <a:solidFill>
                            <a:schemeClr val="tx1"/>
                          </a:solidFill>
                        </a:rPr>
                        <a:t>21. горе тебе, </a:t>
                      </a:r>
                      <a:r>
                        <a:rPr lang="ru-RU" sz="1600" b="1" dirty="0" err="1" smtClean="0">
                          <a:solidFill>
                            <a:schemeClr val="tx1"/>
                          </a:solidFill>
                        </a:rPr>
                        <a:t>Хоразин</a:t>
                      </a:r>
                      <a:r>
                        <a:rPr lang="ru-RU" sz="1600" b="1" dirty="0" smtClean="0">
                          <a:solidFill>
                            <a:schemeClr val="tx1"/>
                          </a:solidFill>
                        </a:rPr>
                        <a:t>! горе тебе, </a:t>
                      </a:r>
                      <a:r>
                        <a:rPr lang="ru-RU" sz="1600" b="1" dirty="0" err="1" smtClean="0">
                          <a:solidFill>
                            <a:schemeClr val="tx1"/>
                          </a:solidFill>
                        </a:rPr>
                        <a:t>Вифсаида</a:t>
                      </a:r>
                      <a:r>
                        <a:rPr lang="ru-RU" sz="1600" b="1" dirty="0" smtClean="0">
                          <a:solidFill>
                            <a:schemeClr val="tx1"/>
                          </a:solidFill>
                        </a:rPr>
                        <a:t>! ибо если бы в Тире и </a:t>
                      </a:r>
                      <a:r>
                        <a:rPr lang="ru-RU" sz="1600" b="1" dirty="0" err="1" smtClean="0">
                          <a:solidFill>
                            <a:schemeClr val="tx1"/>
                          </a:solidFill>
                        </a:rPr>
                        <a:t>Сидоне</a:t>
                      </a:r>
                      <a:r>
                        <a:rPr lang="ru-RU" sz="1600" b="1" dirty="0" smtClean="0">
                          <a:solidFill>
                            <a:schemeClr val="tx1"/>
                          </a:solidFill>
                        </a:rPr>
                        <a:t> явлены были силы, явленные в вас, то давно бы они во вретище и пепле покаялись, </a:t>
                      </a:r>
                    </a:p>
                    <a:p>
                      <a:r>
                        <a:rPr lang="ru-RU" sz="1600" b="1" dirty="0" smtClean="0">
                          <a:solidFill>
                            <a:schemeClr val="tx1"/>
                          </a:solidFill>
                        </a:rPr>
                        <a:t>22. но говорю вам: Тиру и </a:t>
                      </a:r>
                      <a:r>
                        <a:rPr lang="ru-RU" sz="1600" b="1" dirty="0" err="1" smtClean="0">
                          <a:solidFill>
                            <a:schemeClr val="tx1"/>
                          </a:solidFill>
                        </a:rPr>
                        <a:t>Сидону</a:t>
                      </a:r>
                      <a:r>
                        <a:rPr lang="ru-RU" sz="1600" b="1" dirty="0" smtClean="0">
                          <a:solidFill>
                            <a:schemeClr val="tx1"/>
                          </a:solidFill>
                        </a:rPr>
                        <a:t> отраднее будет в день суда, нежели вам. </a:t>
                      </a:r>
                    </a:p>
                    <a:p>
                      <a:r>
                        <a:rPr lang="ru-RU" sz="1600" b="1" dirty="0" smtClean="0">
                          <a:solidFill>
                            <a:schemeClr val="tx1"/>
                          </a:solidFill>
                        </a:rPr>
                        <a:t>23. И ты, </a:t>
                      </a:r>
                      <a:r>
                        <a:rPr lang="ru-RU" sz="1600" b="1" dirty="0" err="1" smtClean="0">
                          <a:solidFill>
                            <a:schemeClr val="tx1"/>
                          </a:solidFill>
                        </a:rPr>
                        <a:t>Капернаум</a:t>
                      </a:r>
                      <a:r>
                        <a:rPr lang="ru-RU" sz="1600" b="1" dirty="0" smtClean="0">
                          <a:solidFill>
                            <a:schemeClr val="tx1"/>
                          </a:solidFill>
                        </a:rPr>
                        <a:t>, до неба вознесшийся, до ада </a:t>
                      </a:r>
                      <a:r>
                        <a:rPr lang="ru-RU" sz="1600" b="1" dirty="0" err="1" smtClean="0">
                          <a:solidFill>
                            <a:schemeClr val="tx1"/>
                          </a:solidFill>
                        </a:rPr>
                        <a:t>низвергнешься</a:t>
                      </a:r>
                      <a:r>
                        <a:rPr lang="ru-RU" sz="1600" b="1" dirty="0" smtClean="0">
                          <a:solidFill>
                            <a:schemeClr val="tx1"/>
                          </a:solidFill>
                        </a:rPr>
                        <a:t>, ибо если бы в Содоме явлены были силы, явленные в тебе, то он оставался бы до сего дня; </a:t>
                      </a:r>
                    </a:p>
                    <a:p>
                      <a:r>
                        <a:rPr lang="ru-RU" sz="1600" b="1" dirty="0" smtClean="0">
                          <a:solidFill>
                            <a:schemeClr val="tx1"/>
                          </a:solidFill>
                        </a:rPr>
                        <a:t>24. но говорю вам, что земле Содомской отраднее будет в день суда, нежели тебе. </a:t>
                      </a:r>
                      <a:endParaRPr lang="ru-RU" sz="1600" b="1" dirty="0">
                        <a:solidFill>
                          <a:schemeClr val="tx1"/>
                        </a:solidFill>
                      </a:endParaRPr>
                    </a:p>
                  </a:txBody>
                  <a:tcPr marL="18000" marR="18000" marT="18000" marB="18000"/>
                </a:tc>
                <a:tc>
                  <a:txBody>
                    <a:bodyPr/>
                    <a:lstStyle/>
                    <a:p>
                      <a:r>
                        <a:rPr lang="ru-RU" sz="1600" b="1" dirty="0" smtClean="0">
                          <a:solidFill>
                            <a:schemeClr val="tx1"/>
                          </a:solidFill>
                        </a:rPr>
                        <a:t>12. Сказываю вам, что Содому в день оный будет отраднее, нежели городу тому. </a:t>
                      </a:r>
                    </a:p>
                    <a:p>
                      <a:r>
                        <a:rPr lang="ru-RU" sz="1600" b="1" dirty="0" smtClean="0">
                          <a:solidFill>
                            <a:schemeClr val="tx1"/>
                          </a:solidFill>
                        </a:rPr>
                        <a:t>13. Горе тебе, </a:t>
                      </a:r>
                      <a:r>
                        <a:rPr lang="ru-RU" sz="1600" b="1" dirty="0" err="1" smtClean="0">
                          <a:solidFill>
                            <a:schemeClr val="tx1"/>
                          </a:solidFill>
                        </a:rPr>
                        <a:t>Хоразин</a:t>
                      </a:r>
                      <a:r>
                        <a:rPr lang="ru-RU" sz="1600" b="1" dirty="0" smtClean="0">
                          <a:solidFill>
                            <a:schemeClr val="tx1"/>
                          </a:solidFill>
                        </a:rPr>
                        <a:t>! горе тебе, </a:t>
                      </a:r>
                      <a:r>
                        <a:rPr lang="ru-RU" sz="1600" b="1" dirty="0" err="1" smtClean="0">
                          <a:solidFill>
                            <a:schemeClr val="tx1"/>
                          </a:solidFill>
                        </a:rPr>
                        <a:t>Вифсаида</a:t>
                      </a:r>
                      <a:r>
                        <a:rPr lang="ru-RU" sz="1600" b="1" dirty="0" smtClean="0">
                          <a:solidFill>
                            <a:schemeClr val="tx1"/>
                          </a:solidFill>
                        </a:rPr>
                        <a:t>! ибо если бы в Тире и </a:t>
                      </a:r>
                      <a:r>
                        <a:rPr lang="ru-RU" sz="1600" b="1" dirty="0" err="1" smtClean="0">
                          <a:solidFill>
                            <a:schemeClr val="tx1"/>
                          </a:solidFill>
                        </a:rPr>
                        <a:t>Сидоне</a:t>
                      </a:r>
                      <a:r>
                        <a:rPr lang="ru-RU" sz="1600" b="1" dirty="0" smtClean="0">
                          <a:solidFill>
                            <a:schemeClr val="tx1"/>
                          </a:solidFill>
                        </a:rPr>
                        <a:t> явлены были силы, явленные в вас, то давно бы они, сидя во вретище и пепле, покаялись; </a:t>
                      </a:r>
                    </a:p>
                    <a:p>
                      <a:r>
                        <a:rPr lang="ru-RU" sz="1600" b="1" dirty="0" smtClean="0">
                          <a:solidFill>
                            <a:schemeClr val="tx1"/>
                          </a:solidFill>
                        </a:rPr>
                        <a:t>14. но и Тиру и </a:t>
                      </a:r>
                      <a:r>
                        <a:rPr lang="ru-RU" sz="1600" b="1" dirty="0" err="1" smtClean="0">
                          <a:solidFill>
                            <a:schemeClr val="tx1"/>
                          </a:solidFill>
                        </a:rPr>
                        <a:t>Сидону</a:t>
                      </a:r>
                      <a:r>
                        <a:rPr lang="ru-RU" sz="1600" b="1" dirty="0" smtClean="0">
                          <a:solidFill>
                            <a:schemeClr val="tx1"/>
                          </a:solidFill>
                        </a:rPr>
                        <a:t> отраднее будет на суде, нежели вам. </a:t>
                      </a:r>
                    </a:p>
                    <a:p>
                      <a:r>
                        <a:rPr lang="ru-RU" sz="1600" b="1" dirty="0" smtClean="0">
                          <a:solidFill>
                            <a:schemeClr val="tx1"/>
                          </a:solidFill>
                        </a:rPr>
                        <a:t>15. И ты, </a:t>
                      </a:r>
                      <a:r>
                        <a:rPr lang="ru-RU" sz="1600" b="1" dirty="0" err="1" smtClean="0">
                          <a:solidFill>
                            <a:schemeClr val="tx1"/>
                          </a:solidFill>
                        </a:rPr>
                        <a:t>Капернаум</a:t>
                      </a:r>
                      <a:r>
                        <a:rPr lang="ru-RU" sz="1600" b="1" dirty="0" smtClean="0">
                          <a:solidFill>
                            <a:schemeClr val="tx1"/>
                          </a:solidFill>
                        </a:rPr>
                        <a:t>, до неба вознесшийся, до ада </a:t>
                      </a:r>
                      <a:r>
                        <a:rPr lang="ru-RU" sz="1600" b="1" dirty="0" err="1" smtClean="0">
                          <a:solidFill>
                            <a:schemeClr val="tx1"/>
                          </a:solidFill>
                        </a:rPr>
                        <a:t>низвергнешься</a:t>
                      </a:r>
                      <a:r>
                        <a:rPr lang="ru-RU" sz="1600" b="1" dirty="0" smtClean="0">
                          <a:solidFill>
                            <a:schemeClr val="tx1"/>
                          </a:solidFill>
                        </a:rPr>
                        <a:t>. </a:t>
                      </a:r>
                    </a:p>
                  </a:txBody>
                  <a:tcPr marL="18000" marR="18000" marT="18000" marB="18000"/>
                </a:tc>
              </a:tr>
            </a:tbl>
          </a:graphicData>
        </a:graphic>
      </p:graphicFrame>
      <p:sp>
        <p:nvSpPr>
          <p:cNvPr id="6" name="Скругленный прямоугольник 5"/>
          <p:cNvSpPr/>
          <p:nvPr/>
        </p:nvSpPr>
        <p:spPr>
          <a:xfrm>
            <a:off x="2627784" y="260648"/>
            <a:ext cx="3816424"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err="1" smtClean="0">
                <a:solidFill>
                  <a:schemeClr val="tx1"/>
                </a:solidFill>
              </a:rPr>
              <a:t>Укорение</a:t>
            </a:r>
            <a:r>
              <a:rPr lang="ru-RU" sz="2400" b="1" dirty="0" smtClean="0">
                <a:solidFill>
                  <a:schemeClr val="tx1"/>
                </a:solidFill>
              </a:rPr>
              <a:t> </a:t>
            </a:r>
            <a:r>
              <a:rPr lang="ru-RU" sz="2400" b="1" dirty="0">
                <a:solidFill>
                  <a:schemeClr val="tx1"/>
                </a:solidFill>
              </a:rPr>
              <a:t>городам</a:t>
            </a:r>
          </a:p>
        </p:txBody>
      </p:sp>
      <p:pic>
        <p:nvPicPr>
          <p:cNvPr id="2050" name="Picture 2" descr="E:\лекции по Н. З\22\4f23a64fc7cd3c1d725216e5ae4bfb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980728"/>
            <a:ext cx="5956300" cy="5080000"/>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467544" y="5013176"/>
            <a:ext cx="8280920" cy="151216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a:solidFill>
                  <a:schemeClr val="tx1"/>
                </a:solidFill>
              </a:rPr>
              <a:t>Иероним: </a:t>
            </a:r>
            <a:r>
              <a:rPr lang="ru-RU" sz="1600" b="1" i="1" dirty="0">
                <a:solidFill>
                  <a:schemeClr val="tx1"/>
                </a:solidFill>
              </a:rPr>
              <a:t>«</a:t>
            </a:r>
            <a:r>
              <a:rPr lang="ru-RU" sz="1600" b="1" i="1" dirty="0" err="1">
                <a:solidFill>
                  <a:schemeClr val="tx1"/>
                </a:solidFill>
              </a:rPr>
              <a:t>Хорозаин</a:t>
            </a:r>
            <a:r>
              <a:rPr lang="ru-RU" sz="1600" b="1" i="1" dirty="0">
                <a:solidFill>
                  <a:schemeClr val="tx1"/>
                </a:solidFill>
              </a:rPr>
              <a:t> и </a:t>
            </a:r>
            <a:r>
              <a:rPr lang="ru-RU" sz="1600" b="1" i="1" dirty="0" err="1">
                <a:solidFill>
                  <a:schemeClr val="tx1"/>
                </a:solidFill>
              </a:rPr>
              <a:t>Вифсаида</a:t>
            </a:r>
            <a:r>
              <a:rPr lang="ru-RU" sz="1600" b="1" i="1" dirty="0">
                <a:solidFill>
                  <a:schemeClr val="tx1"/>
                </a:solidFill>
              </a:rPr>
              <a:t>, города Иудеи, оплакиваются с горестью от Господа, ибо они после стольких сил и знамений не принесли покаяния, а Тир и </a:t>
            </a:r>
            <a:r>
              <a:rPr lang="ru-RU" sz="1600" b="1" i="1" dirty="0" err="1">
                <a:solidFill>
                  <a:schemeClr val="tx1"/>
                </a:solidFill>
              </a:rPr>
              <a:t>Сидон</a:t>
            </a:r>
            <a:r>
              <a:rPr lang="ru-RU" sz="1600" b="1" i="1" dirty="0">
                <a:solidFill>
                  <a:schemeClr val="tx1"/>
                </a:solidFill>
              </a:rPr>
              <a:t>, города преданные </a:t>
            </a:r>
            <a:r>
              <a:rPr lang="ru-RU" sz="1600" b="1" i="1" dirty="0" err="1">
                <a:solidFill>
                  <a:schemeClr val="tx1"/>
                </a:solidFill>
              </a:rPr>
              <a:t>идолослужению</a:t>
            </a:r>
            <a:r>
              <a:rPr lang="ru-RU" sz="1600" b="1" i="1" dirty="0">
                <a:solidFill>
                  <a:schemeClr val="tx1"/>
                </a:solidFill>
              </a:rPr>
              <a:t> и порокам, ставятся выше их; а предпочитаются они потому, что эти попрали только естественный закон, а те после отмены естественного закона и буквы писания ни во что поставили, совершенные у них чудесные </a:t>
            </a:r>
            <a:r>
              <a:rPr lang="ru-RU" sz="1600" b="1" i="1" dirty="0" smtClean="0">
                <a:solidFill>
                  <a:schemeClr val="tx1"/>
                </a:solidFill>
              </a:rPr>
              <a:t>знамения».</a:t>
            </a:r>
            <a:endParaRPr lang="ru-RU" sz="1600" b="1" i="1" dirty="0">
              <a:solidFill>
                <a:schemeClr val="tx1"/>
              </a:solidFill>
            </a:endParaRPr>
          </a:p>
        </p:txBody>
      </p:sp>
      <p:sp>
        <p:nvSpPr>
          <p:cNvPr id="3" name="Скругленный прямоугольник 2"/>
          <p:cNvSpPr/>
          <p:nvPr/>
        </p:nvSpPr>
        <p:spPr>
          <a:xfrm>
            <a:off x="467544" y="5301208"/>
            <a:ext cx="8280920" cy="100811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err="1" smtClean="0">
                <a:solidFill>
                  <a:schemeClr val="tx1"/>
                </a:solidFill>
              </a:rPr>
              <a:t>Капернаум</a:t>
            </a:r>
            <a:r>
              <a:rPr lang="ru-RU" sz="1600" b="1" i="1" dirty="0" smtClean="0">
                <a:solidFill>
                  <a:schemeClr val="tx1"/>
                </a:solidFill>
              </a:rPr>
              <a:t> </a:t>
            </a:r>
            <a:r>
              <a:rPr lang="ru-RU" sz="1600" b="1" i="1" dirty="0">
                <a:solidFill>
                  <a:schemeClr val="tx1"/>
                </a:solidFill>
              </a:rPr>
              <a:t>возвысился благодаря тому, что был городом Иисуса: он славился, как Его родина, но не получил от этого пользы, потому что не уверовал. Напротив, он осужден на муки во аде более потому, что, имея такого Обитателя, не получил от Него никакой </a:t>
            </a:r>
            <a:r>
              <a:rPr lang="ru-RU" sz="1600" b="1" i="1" dirty="0" smtClean="0">
                <a:solidFill>
                  <a:schemeClr val="tx1"/>
                </a:solidFill>
              </a:rPr>
              <a:t>пользы».</a:t>
            </a:r>
            <a:endParaRPr lang="ru-RU" sz="1600" b="1" i="1" dirty="0">
              <a:solidFill>
                <a:schemeClr val="tx1"/>
              </a:solidFill>
            </a:endParaRPr>
          </a:p>
        </p:txBody>
      </p:sp>
    </p:spTree>
    <p:extLst>
      <p:ext uri="{BB962C8B-B14F-4D97-AF65-F5344CB8AC3E}">
        <p14:creationId xmlns:p14="http://schemas.microsoft.com/office/powerpoint/2010/main" val="139264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wipe(down)">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
                                            <p:txEl>
                                              <p:pRg st="0" end="0"/>
                                            </p:txEl>
                                          </p:spTgt>
                                        </p:tgtEl>
                                      </p:cBhvr>
                                    </p:animEffect>
                                    <p:set>
                                      <p:cBhvr>
                                        <p:cTn id="46" dur="1" fill="hold">
                                          <p:stCondLst>
                                            <p:cond delay="499"/>
                                          </p:stCondLst>
                                        </p:cTn>
                                        <p:tgtEl>
                                          <p:spTgt spid="3">
                                            <p:txEl>
                                              <p:pRg st="0" end="0"/>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3">
                                            <p:bg/>
                                          </p:spTgt>
                                        </p:tgtEl>
                                      </p:cBhvr>
                                    </p:animEffect>
                                    <p:set>
                                      <p:cBhvr>
                                        <p:cTn id="49"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tUpDiag">
          <a:fgClr>
            <a:schemeClr val="tx1">
              <a:lumMod val="50000"/>
              <a:lumOff val="50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200" b="1" dirty="0" smtClean="0">
                <a:solidFill>
                  <a:schemeClr val="tx1"/>
                </a:solidFill>
              </a:rPr>
              <a:t>Домашнее задание</a:t>
            </a:r>
            <a:endParaRPr lang="ru-RU" sz="3200" b="1" dirty="0">
              <a:solidFill>
                <a:schemeClr val="tx1"/>
              </a:solidFill>
            </a:endParaRPr>
          </a:p>
        </p:txBody>
      </p:sp>
      <p:sp>
        <p:nvSpPr>
          <p:cNvPr id="5" name="Прямоугольник 4"/>
          <p:cNvSpPr/>
          <p:nvPr/>
        </p:nvSpPr>
        <p:spPr>
          <a:xfrm>
            <a:off x="438936" y="2060848"/>
            <a:ext cx="8388775" cy="43601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ru-RU" sz="2400" b="1" dirty="0" smtClean="0">
                <a:solidFill>
                  <a:schemeClr val="tx1"/>
                </a:solidFill>
              </a:rPr>
              <a:t>Прочитать следующие отрывки:</a:t>
            </a:r>
          </a:p>
          <a:p>
            <a:pPr marL="342900" indent="-342900">
              <a:buFont typeface="Arial" panose="020B0604020202020204" pitchFamily="34" charset="0"/>
              <a:buChar char="•"/>
            </a:pPr>
            <a:r>
              <a:rPr lang="ru-RU" sz="2400" b="1" dirty="0" smtClean="0">
                <a:solidFill>
                  <a:schemeClr val="tx1"/>
                </a:solidFill>
              </a:rPr>
              <a:t>Намерение </a:t>
            </a:r>
            <a:r>
              <a:rPr lang="ru-RU" sz="2400" b="1" dirty="0">
                <a:solidFill>
                  <a:schemeClr val="tx1"/>
                </a:solidFill>
              </a:rPr>
              <a:t>Господа идти в Иерусалим; отвержение Его в </a:t>
            </a:r>
            <a:r>
              <a:rPr lang="ru-RU" sz="2400" b="1" dirty="0" smtClean="0">
                <a:solidFill>
                  <a:schemeClr val="tx1"/>
                </a:solidFill>
              </a:rPr>
              <a:t>Самарии </a:t>
            </a:r>
            <a:r>
              <a:rPr lang="ru-RU" sz="2400" b="1" dirty="0">
                <a:solidFill>
                  <a:schemeClr val="tx1"/>
                </a:solidFill>
              </a:rPr>
              <a:t>(</a:t>
            </a:r>
            <a:r>
              <a:rPr lang="ru-RU" sz="2400" b="1" dirty="0" err="1">
                <a:solidFill>
                  <a:schemeClr val="tx1"/>
                </a:solidFill>
              </a:rPr>
              <a:t>Лк</a:t>
            </a:r>
            <a:r>
              <a:rPr lang="ru-RU" sz="2400" b="1" dirty="0">
                <a:solidFill>
                  <a:schemeClr val="tx1"/>
                </a:solidFill>
              </a:rPr>
              <a:t>. 9, 51-56</a:t>
            </a:r>
            <a:r>
              <a:rPr lang="ru-RU" sz="2400" b="1" dirty="0" smtClean="0">
                <a:solidFill>
                  <a:schemeClr val="tx1"/>
                </a:solidFill>
              </a:rPr>
              <a:t>).</a:t>
            </a:r>
          </a:p>
          <a:p>
            <a:pPr marL="342900" indent="-342900">
              <a:buFont typeface="Arial" panose="020B0604020202020204" pitchFamily="34" charset="0"/>
              <a:buChar char="•"/>
            </a:pPr>
            <a:r>
              <a:rPr lang="ru-RU" sz="2400" b="1" dirty="0" smtClean="0">
                <a:solidFill>
                  <a:schemeClr val="tx1"/>
                </a:solidFill>
              </a:rPr>
              <a:t>Иисус Христос на празднике Кущей в Иерусалиме (Ин. 7, 2-52).</a:t>
            </a:r>
          </a:p>
          <a:p>
            <a:pPr marL="342900" indent="-342900">
              <a:buFont typeface="Arial" panose="020B0604020202020204" pitchFamily="34" charset="0"/>
              <a:buChar char="•"/>
            </a:pPr>
            <a:r>
              <a:rPr lang="ru-RU" sz="2400" b="1" dirty="0" smtClean="0">
                <a:solidFill>
                  <a:schemeClr val="tx1"/>
                </a:solidFill>
              </a:rPr>
              <a:t>Возвращение семидесяти с проповеди (</a:t>
            </a:r>
            <a:r>
              <a:rPr lang="ru-RU" sz="2400" b="1" dirty="0" err="1" smtClean="0">
                <a:solidFill>
                  <a:schemeClr val="tx1"/>
                </a:solidFill>
              </a:rPr>
              <a:t>Лк</a:t>
            </a:r>
            <a:r>
              <a:rPr lang="ru-RU" sz="2400" b="1" dirty="0" smtClean="0">
                <a:solidFill>
                  <a:schemeClr val="tx1"/>
                </a:solidFill>
              </a:rPr>
              <a:t>. 10, 17-24). </a:t>
            </a:r>
          </a:p>
          <a:p>
            <a:pPr marL="342900" indent="-342900">
              <a:buFont typeface="Arial" panose="020B0604020202020204" pitchFamily="34" charset="0"/>
              <a:buChar char="•"/>
            </a:pPr>
            <a:r>
              <a:rPr lang="ru-RU" sz="2400" b="1" dirty="0" smtClean="0">
                <a:solidFill>
                  <a:schemeClr val="tx1"/>
                </a:solidFill>
              </a:rPr>
              <a:t>Ответы Христа искушавшему Его законнику; притча о милосердном самарянине (</a:t>
            </a:r>
            <a:r>
              <a:rPr lang="ru-RU" sz="2400" b="1" dirty="0" err="1" smtClean="0">
                <a:solidFill>
                  <a:schemeClr val="tx1"/>
                </a:solidFill>
              </a:rPr>
              <a:t>Лк</a:t>
            </a:r>
            <a:r>
              <a:rPr lang="ru-RU" sz="2400" b="1" dirty="0" smtClean="0">
                <a:solidFill>
                  <a:schemeClr val="tx1"/>
                </a:solidFill>
              </a:rPr>
              <a:t>. 10, 25-37). </a:t>
            </a:r>
          </a:p>
          <a:p>
            <a:pPr marL="342900" indent="-342900">
              <a:buFont typeface="Arial" panose="020B0604020202020204" pitchFamily="34" charset="0"/>
              <a:buChar char="•"/>
            </a:pPr>
            <a:r>
              <a:rPr lang="ru-RU" sz="2400" b="1" dirty="0" smtClean="0">
                <a:solidFill>
                  <a:schemeClr val="tx1"/>
                </a:solidFill>
              </a:rPr>
              <a:t>Иисус Христос в доме Марфы и Марии в </a:t>
            </a:r>
            <a:r>
              <a:rPr lang="ru-RU" sz="2400" b="1" dirty="0" err="1" smtClean="0">
                <a:solidFill>
                  <a:schemeClr val="tx1"/>
                </a:solidFill>
              </a:rPr>
              <a:t>Вифании</a:t>
            </a:r>
            <a:r>
              <a:rPr lang="ru-RU" sz="2400" b="1" dirty="0" smtClean="0">
                <a:solidFill>
                  <a:schemeClr val="tx1"/>
                </a:solidFill>
              </a:rPr>
              <a:t> (</a:t>
            </a:r>
            <a:r>
              <a:rPr lang="ru-RU" sz="2400" b="1" dirty="0" err="1" smtClean="0">
                <a:solidFill>
                  <a:schemeClr val="tx1"/>
                </a:solidFill>
              </a:rPr>
              <a:t>Лк</a:t>
            </a:r>
            <a:r>
              <a:rPr lang="ru-RU" sz="2400" b="1" dirty="0" smtClean="0">
                <a:solidFill>
                  <a:schemeClr val="tx1"/>
                </a:solidFill>
              </a:rPr>
              <a:t>. 10, 38-42).</a:t>
            </a:r>
            <a:endParaRPr lang="ru-RU" sz="2400" b="1" dirty="0">
              <a:solidFill>
                <a:schemeClr val="tx1"/>
              </a:solidFill>
            </a:endParaRPr>
          </a:p>
        </p:txBody>
      </p:sp>
    </p:spTree>
    <p:extLst>
      <p:ext uri="{BB962C8B-B14F-4D97-AF65-F5344CB8AC3E}">
        <p14:creationId xmlns:p14="http://schemas.microsoft.com/office/powerpoint/2010/main" val="82354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UpDiag">
          <a:fgClr>
            <a:schemeClr val="bg1">
              <a:lumMod val="65000"/>
            </a:schemeClr>
          </a:fgClr>
          <a:bgClr>
            <a:schemeClr val="bg1"/>
          </a:bgClr>
        </a:pattFill>
        <a:effectLst/>
      </p:bgPr>
    </p:bg>
    <p:spTree>
      <p:nvGrpSpPr>
        <p:cNvPr id="1" name=""/>
        <p:cNvGrpSpPr/>
        <p:nvPr/>
      </p:nvGrpSpPr>
      <p:grpSpPr>
        <a:xfrm>
          <a:off x="0" y="0"/>
          <a:ext cx="0" cy="0"/>
          <a:chOff x="0" y="0"/>
          <a:chExt cx="0" cy="0"/>
        </a:xfrm>
      </p:grpSpPr>
      <p:pic>
        <p:nvPicPr>
          <p:cNvPr id="5123" name="Picture 3" descr="E:\лекции по Н. З\23\10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930" y="-148214"/>
            <a:ext cx="5854147" cy="69719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1552787187"/>
              </p:ext>
            </p:extLst>
          </p:nvPr>
        </p:nvGraphicFramePr>
        <p:xfrm>
          <a:off x="323528" y="764704"/>
          <a:ext cx="8568951" cy="3976488"/>
        </p:xfrm>
        <a:graphic>
          <a:graphicData uri="http://schemas.openxmlformats.org/drawingml/2006/table">
            <a:tbl>
              <a:tblPr firstRow="1" bandRow="1">
                <a:tableStyleId>{073A0DAA-6AF3-43AB-8588-CEC1D06C72B9}</a:tableStyleId>
              </a:tblPr>
              <a:tblGrid>
                <a:gridCol w="2105928"/>
                <a:gridCol w="3870736"/>
                <a:gridCol w="2592287"/>
              </a:tblGrid>
              <a:tr h="216024">
                <a:tc>
                  <a:txBody>
                    <a:bodyPr/>
                    <a:lstStyle/>
                    <a:p>
                      <a:pPr algn="ctr">
                        <a:lnSpc>
                          <a:spcPct val="90000"/>
                        </a:lnSpc>
                      </a:pPr>
                      <a:r>
                        <a:rPr lang="ru-RU" sz="1800" b="1" dirty="0" smtClean="0"/>
                        <a:t>Мф. 17, 14-16</a:t>
                      </a:r>
                      <a:endParaRPr lang="ru-RU" sz="1800" b="1" dirty="0">
                        <a:solidFill>
                          <a:schemeClr val="tx1"/>
                        </a:solidFill>
                      </a:endParaRPr>
                    </a:p>
                  </a:txBody>
                  <a:tcPr marL="0" marR="18000" marT="18000" marB="18000"/>
                </a:tc>
                <a:tc>
                  <a:txBody>
                    <a:bodyPr/>
                    <a:lstStyle/>
                    <a:p>
                      <a:pPr algn="ctr">
                        <a:lnSpc>
                          <a:spcPct val="90000"/>
                        </a:lnSpc>
                      </a:pPr>
                      <a:r>
                        <a:rPr lang="ru-RU" sz="1800" b="1" dirty="0" err="1" smtClean="0"/>
                        <a:t>Мк</a:t>
                      </a:r>
                      <a:r>
                        <a:rPr lang="ru-RU" sz="1800" b="1" dirty="0" smtClean="0"/>
                        <a:t>. 9, 14-18</a:t>
                      </a:r>
                      <a:endParaRPr lang="ru-RU" sz="1800" b="1" dirty="0">
                        <a:solidFill>
                          <a:schemeClr val="tx1"/>
                        </a:solidFill>
                      </a:endParaRPr>
                    </a:p>
                  </a:txBody>
                  <a:tcPr marL="0" marR="18000" marT="18000" marB="18000"/>
                </a:tc>
                <a:tc>
                  <a:txBody>
                    <a:bodyPr/>
                    <a:lstStyle/>
                    <a:p>
                      <a:pPr algn="ctr">
                        <a:lnSpc>
                          <a:spcPct val="90000"/>
                        </a:lnSpc>
                      </a:pPr>
                      <a:r>
                        <a:rPr lang="ru-RU" sz="1800" b="1" dirty="0" err="1" smtClean="0"/>
                        <a:t>Лк</a:t>
                      </a:r>
                      <a:r>
                        <a:rPr lang="ru-RU" sz="1800" b="1" dirty="0" smtClean="0"/>
                        <a:t>. 9, 37-40</a:t>
                      </a:r>
                      <a:endParaRPr lang="ru-RU" sz="1800" b="1" dirty="0">
                        <a:solidFill>
                          <a:schemeClr val="tx1"/>
                        </a:solidFill>
                      </a:endParaRPr>
                    </a:p>
                  </a:txBody>
                  <a:tcPr marL="0" marR="18000" marT="18000" marB="18000"/>
                </a:tc>
              </a:tr>
              <a:tr h="370840">
                <a:tc>
                  <a:txBody>
                    <a:bodyPr/>
                    <a:lstStyle/>
                    <a:p>
                      <a:pPr>
                        <a:lnSpc>
                          <a:spcPct val="100000"/>
                        </a:lnSpc>
                      </a:pPr>
                      <a:r>
                        <a:rPr lang="ru-RU" sz="1600" b="1" dirty="0" smtClean="0"/>
                        <a:t>14. Когда они пришли к народу, то подошел к Нему человек и, преклоняя пред Ним колени, </a:t>
                      </a:r>
                    </a:p>
                    <a:p>
                      <a:pPr>
                        <a:lnSpc>
                          <a:spcPct val="100000"/>
                        </a:lnSpc>
                      </a:pPr>
                      <a:r>
                        <a:rPr lang="ru-RU" sz="1600" b="1" dirty="0" smtClean="0"/>
                        <a:t>15. сказал: Господи! помилуй сына моего; он </a:t>
                      </a:r>
                      <a:r>
                        <a:rPr lang="ru-RU" sz="1600" b="1" dirty="0" smtClean="0">
                          <a:solidFill>
                            <a:srgbClr val="7030A0"/>
                          </a:solidFill>
                        </a:rPr>
                        <a:t>в новолуния беснуется </a:t>
                      </a:r>
                      <a:r>
                        <a:rPr lang="ru-RU" sz="1600" b="1" dirty="0" smtClean="0"/>
                        <a:t>и тяжко страдает, ибо часто бросается в огонь и часто в воду, </a:t>
                      </a:r>
                    </a:p>
                    <a:p>
                      <a:pPr>
                        <a:lnSpc>
                          <a:spcPct val="100000"/>
                        </a:lnSpc>
                      </a:pPr>
                      <a:r>
                        <a:rPr lang="ru-RU" sz="1600" b="1" dirty="0" smtClean="0"/>
                        <a:t>16. я приводил его к ученикам Твоим, и они не могли исцелить его. </a:t>
                      </a:r>
                      <a:endParaRPr lang="ru-RU" sz="1600" b="1" dirty="0" smtClean="0">
                        <a:solidFill>
                          <a:schemeClr val="tx1"/>
                        </a:solidFill>
                      </a:endParaRPr>
                    </a:p>
                  </a:txBody>
                  <a:tcPr marL="0" marR="18000" marT="18000" marB="18000"/>
                </a:tc>
                <a:tc>
                  <a:txBody>
                    <a:bodyPr/>
                    <a:lstStyle/>
                    <a:p>
                      <a:pPr>
                        <a:lnSpc>
                          <a:spcPct val="100000"/>
                        </a:lnSpc>
                      </a:pPr>
                      <a:r>
                        <a:rPr lang="ru-RU" sz="1600" b="1" dirty="0" smtClean="0"/>
                        <a:t>14. Придя к ученикам, увидел много народа около них и книжников, спорящих с ними. </a:t>
                      </a:r>
                    </a:p>
                    <a:p>
                      <a:pPr>
                        <a:lnSpc>
                          <a:spcPct val="100000"/>
                        </a:lnSpc>
                      </a:pPr>
                      <a:r>
                        <a:rPr lang="ru-RU" sz="1600" b="1" dirty="0" smtClean="0"/>
                        <a:t>15. Тотчас, увидев Его, весь народ изумился, и, подбегая, приветствовали Его. </a:t>
                      </a:r>
                    </a:p>
                    <a:p>
                      <a:pPr>
                        <a:lnSpc>
                          <a:spcPct val="100000"/>
                        </a:lnSpc>
                      </a:pPr>
                      <a:r>
                        <a:rPr lang="ru-RU" sz="1600" b="1" dirty="0" smtClean="0"/>
                        <a:t>16. Он спросил книжников: о чем спорите с ними? </a:t>
                      </a:r>
                    </a:p>
                    <a:p>
                      <a:pPr>
                        <a:lnSpc>
                          <a:spcPct val="100000"/>
                        </a:lnSpc>
                      </a:pPr>
                      <a:r>
                        <a:rPr lang="ru-RU" sz="1600" b="1" dirty="0" smtClean="0"/>
                        <a:t>17. Один из народа сказал в ответ: Учитель! я привел к Тебе сына моего, </a:t>
                      </a:r>
                      <a:r>
                        <a:rPr lang="ru-RU" sz="1600" b="1" dirty="0" smtClean="0">
                          <a:solidFill>
                            <a:srgbClr val="7030A0"/>
                          </a:solidFill>
                        </a:rPr>
                        <a:t>одержимого духом немым</a:t>
                      </a:r>
                      <a:r>
                        <a:rPr lang="ru-RU" sz="1600" b="1" dirty="0" smtClean="0"/>
                        <a:t>: </a:t>
                      </a:r>
                    </a:p>
                    <a:p>
                      <a:pPr>
                        <a:lnSpc>
                          <a:spcPct val="100000"/>
                        </a:lnSpc>
                      </a:pPr>
                      <a:r>
                        <a:rPr lang="ru-RU" sz="1600" b="1" dirty="0" smtClean="0"/>
                        <a:t>18. где ни схватывает его, повергает его на землю, и он испускает пену, и скрежещет зубами своими, и цепенеет. Говорил я ученикам Твоим, чтобы изгнали его, и они не могли. </a:t>
                      </a:r>
                      <a:endParaRPr lang="ru-RU" sz="1600" b="1" dirty="0" smtClean="0">
                        <a:solidFill>
                          <a:schemeClr val="tx1"/>
                        </a:solidFill>
                      </a:endParaRPr>
                    </a:p>
                  </a:txBody>
                  <a:tcPr marL="0" marR="18000" marT="18000" marB="18000"/>
                </a:tc>
                <a:tc>
                  <a:txBody>
                    <a:bodyPr/>
                    <a:lstStyle/>
                    <a:p>
                      <a:pPr>
                        <a:lnSpc>
                          <a:spcPct val="100000"/>
                        </a:lnSpc>
                      </a:pPr>
                      <a:r>
                        <a:rPr lang="ru-RU" sz="1600" b="1" dirty="0" smtClean="0"/>
                        <a:t>37. В следующий же день, когда они сошли с горы, встретило Его много народа. </a:t>
                      </a:r>
                    </a:p>
                    <a:p>
                      <a:pPr>
                        <a:lnSpc>
                          <a:spcPct val="100000"/>
                        </a:lnSpc>
                      </a:pPr>
                      <a:r>
                        <a:rPr lang="ru-RU" sz="1600" b="1" dirty="0" smtClean="0"/>
                        <a:t>38. Вдруг некто из народа воскликнул: Учитель! умоляю Тебя взглянуть на сына моего, он один у меня: </a:t>
                      </a:r>
                    </a:p>
                    <a:p>
                      <a:pPr>
                        <a:lnSpc>
                          <a:spcPct val="100000"/>
                        </a:lnSpc>
                      </a:pPr>
                      <a:r>
                        <a:rPr lang="ru-RU" sz="1600" b="1" dirty="0" smtClean="0"/>
                        <a:t>39. его </a:t>
                      </a:r>
                      <a:r>
                        <a:rPr lang="ru-RU" sz="1600" b="1" dirty="0" smtClean="0">
                          <a:solidFill>
                            <a:srgbClr val="7030A0"/>
                          </a:solidFill>
                        </a:rPr>
                        <a:t>схватывает дух</a:t>
                      </a:r>
                      <a:r>
                        <a:rPr lang="ru-RU" sz="1600" b="1" dirty="0" smtClean="0"/>
                        <a:t>, и он внезапно вскрикивает, и терзает его, так что он испускает пену; и насилу отступает от него, измучив его. </a:t>
                      </a:r>
                    </a:p>
                    <a:p>
                      <a:pPr>
                        <a:lnSpc>
                          <a:spcPct val="100000"/>
                        </a:lnSpc>
                      </a:pPr>
                      <a:r>
                        <a:rPr lang="ru-RU" sz="1600" b="1" dirty="0" smtClean="0"/>
                        <a:t>40. Я просил учеников Твоих изгнать его, и они не могли. </a:t>
                      </a:r>
                      <a:endParaRPr lang="ru-RU" sz="1600" b="1" dirty="0" smtClean="0">
                        <a:solidFill>
                          <a:schemeClr val="tx1"/>
                        </a:solidFill>
                      </a:endParaRPr>
                    </a:p>
                  </a:txBody>
                  <a:tcPr marL="0" marR="18000" marT="18000" marB="18000"/>
                </a:tc>
              </a:tr>
            </a:tbl>
          </a:graphicData>
        </a:graphic>
      </p:graphicFrame>
      <p:sp>
        <p:nvSpPr>
          <p:cNvPr id="4" name="Скругленный прямоугольник 3"/>
          <p:cNvSpPr/>
          <p:nvPr/>
        </p:nvSpPr>
        <p:spPr>
          <a:xfrm>
            <a:off x="1259632" y="116632"/>
            <a:ext cx="6696744" cy="36004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tx1"/>
                </a:solidFill>
              </a:rPr>
              <a:t>Просьба ко Христу исцелить бесноватого  отрока</a:t>
            </a:r>
            <a:endParaRPr lang="ru-RU" sz="2400" b="1" dirty="0">
              <a:solidFill>
                <a:schemeClr val="tx1"/>
              </a:solidFill>
            </a:endParaRPr>
          </a:p>
        </p:txBody>
      </p:sp>
      <p:sp>
        <p:nvSpPr>
          <p:cNvPr id="2" name="Скругленный прямоугольник 1"/>
          <p:cNvSpPr/>
          <p:nvPr/>
        </p:nvSpPr>
        <p:spPr>
          <a:xfrm>
            <a:off x="323528" y="4869160"/>
            <a:ext cx="8568952" cy="195455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lIns="0" rIns="0" rtlCol="0" anchor="ctr"/>
          <a:lstStyle/>
          <a:p>
            <a:pPr algn="ctr"/>
            <a:r>
              <a:rPr lang="ru-RU" sz="1500" b="1" dirty="0" err="1">
                <a:solidFill>
                  <a:schemeClr val="tx1"/>
                </a:solidFill>
              </a:rPr>
              <a:t>Свт</a:t>
            </a:r>
            <a:r>
              <a:rPr lang="ru-RU" sz="1500" b="1" dirty="0">
                <a:solidFill>
                  <a:schemeClr val="tx1"/>
                </a:solidFill>
              </a:rPr>
              <a:t>. Афанасий Великий: </a:t>
            </a:r>
            <a:r>
              <a:rPr lang="ru-RU" sz="1500" b="1" i="1" dirty="0">
                <a:solidFill>
                  <a:schemeClr val="tx1"/>
                </a:solidFill>
              </a:rPr>
              <a:t>«</a:t>
            </a:r>
            <a:r>
              <a:rPr lang="ru-RU" sz="1500" b="1" dirty="0">
                <a:solidFill>
                  <a:schemeClr val="tx1"/>
                </a:solidFill>
              </a:rPr>
              <a:t>В беснующихся на новы месяцы не луна причиною их умопомешательства. Луна создана не для того, чтобы делать зло и вредить человеческой природе, но чтобы содействовать в делах добрых и полезных.... не луна причиною </a:t>
            </a:r>
            <a:r>
              <a:rPr lang="ru-RU" sz="1500" b="1" dirty="0" err="1">
                <a:solidFill>
                  <a:schemeClr val="tx1"/>
                </a:solidFill>
              </a:rPr>
              <a:t>умоповреждения</a:t>
            </a:r>
            <a:r>
              <a:rPr lang="ru-RU" sz="1500" b="1" dirty="0">
                <a:solidFill>
                  <a:schemeClr val="tx1"/>
                </a:solidFill>
              </a:rPr>
              <a:t>, но злотворный и коварный </a:t>
            </a:r>
            <a:r>
              <a:rPr lang="ru-RU" sz="1500" b="1" dirty="0" err="1">
                <a:solidFill>
                  <a:schemeClr val="tx1"/>
                </a:solidFill>
              </a:rPr>
              <a:t>диавол</a:t>
            </a:r>
            <a:r>
              <a:rPr lang="ru-RU" sz="1500" b="1" dirty="0">
                <a:solidFill>
                  <a:schemeClr val="tx1"/>
                </a:solidFill>
              </a:rPr>
              <a:t>. Он </a:t>
            </a:r>
            <a:r>
              <a:rPr lang="ru-RU" sz="1500" b="1" dirty="0" err="1">
                <a:solidFill>
                  <a:schemeClr val="tx1"/>
                </a:solidFill>
              </a:rPr>
              <a:t>злохудожен</a:t>
            </a:r>
            <a:r>
              <a:rPr lang="ru-RU" sz="1500" b="1" dirty="0">
                <a:solidFill>
                  <a:schemeClr val="tx1"/>
                </a:solidFill>
              </a:rPr>
              <a:t>, и будучи не в состоянии иным способом довести до обоготворения тварей, или принудить людей к деланию идолов, наблюдает </a:t>
            </a:r>
            <a:r>
              <a:rPr lang="ru-RU" sz="1500" b="1" dirty="0" err="1">
                <a:solidFill>
                  <a:schemeClr val="tx1"/>
                </a:solidFill>
              </a:rPr>
              <a:t>новомесячие</a:t>
            </a:r>
            <a:r>
              <a:rPr lang="ru-RU" sz="1500" b="1" dirty="0">
                <a:solidFill>
                  <a:schemeClr val="tx1"/>
                </a:solidFill>
              </a:rPr>
              <a:t> луны, и когда бывает ей пятый день, делает, что страждущий падучею </a:t>
            </a:r>
            <a:r>
              <a:rPr lang="ru-RU" sz="1500" b="1" dirty="0" err="1">
                <a:solidFill>
                  <a:schemeClr val="tx1"/>
                </a:solidFill>
              </a:rPr>
              <a:t>болезнию</a:t>
            </a:r>
            <a:r>
              <a:rPr lang="ru-RU" sz="1500" b="1" dirty="0">
                <a:solidFill>
                  <a:schemeClr val="tx1"/>
                </a:solidFill>
              </a:rPr>
              <a:t> вопит, точит пену, кидается в огонь или в воду, чтобы родители больного, или братья, или родные, принуждены тем были поклониться луне, в той мысли, что луна послала юноше беса</a:t>
            </a:r>
            <a:r>
              <a:rPr lang="ru-RU" sz="1500" b="1" i="1" dirty="0">
                <a:solidFill>
                  <a:schemeClr val="tx1"/>
                </a:solidFill>
              </a:rPr>
              <a:t>».</a:t>
            </a:r>
            <a:endParaRPr lang="ru-RU" sz="1500" b="1" dirty="0">
              <a:solidFill>
                <a:schemeClr val="tx1"/>
              </a:solidFill>
            </a:endParaRPr>
          </a:p>
        </p:txBody>
      </p:sp>
      <p:sp>
        <p:nvSpPr>
          <p:cNvPr id="3" name="Скругленный прямоугольник 2"/>
          <p:cNvSpPr/>
          <p:nvPr/>
        </p:nvSpPr>
        <p:spPr>
          <a:xfrm>
            <a:off x="323528" y="5517232"/>
            <a:ext cx="8496944"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a:t>
            </a:r>
            <a:r>
              <a:rPr lang="ru-RU" sz="1600" b="1" i="1" dirty="0">
                <a:solidFill>
                  <a:schemeClr val="tx1"/>
                </a:solidFill>
              </a:rPr>
              <a:t> «</a:t>
            </a:r>
            <a:r>
              <a:rPr lang="ru-RU" sz="1600" b="1" i="1" dirty="0" err="1">
                <a:solidFill>
                  <a:schemeClr val="tx1"/>
                </a:solidFill>
              </a:rPr>
              <a:t>Множицею</a:t>
            </a:r>
            <a:r>
              <a:rPr lang="ru-RU" sz="1600" b="1" i="1" dirty="0">
                <a:solidFill>
                  <a:schemeClr val="tx1"/>
                </a:solidFill>
              </a:rPr>
              <a:t> </a:t>
            </a:r>
            <a:r>
              <a:rPr lang="ru-RU" sz="1600" b="1" i="1" dirty="0" err="1">
                <a:solidFill>
                  <a:schemeClr val="tx1"/>
                </a:solidFill>
              </a:rPr>
              <a:t>бо</a:t>
            </a:r>
            <a:r>
              <a:rPr lang="ru-RU" sz="1600" b="1" i="1" dirty="0">
                <a:solidFill>
                  <a:schemeClr val="tx1"/>
                </a:solidFill>
              </a:rPr>
              <a:t> падает во огнь и </a:t>
            </a:r>
            <a:r>
              <a:rPr lang="ru-RU" sz="1600" b="1" i="1" dirty="0" err="1">
                <a:solidFill>
                  <a:schemeClr val="tx1"/>
                </a:solidFill>
              </a:rPr>
              <a:t>множицею</a:t>
            </a:r>
            <a:r>
              <a:rPr lang="ru-RU" sz="1600" b="1" i="1" dirty="0">
                <a:solidFill>
                  <a:schemeClr val="tx1"/>
                </a:solidFill>
              </a:rPr>
              <a:t> в воду…, так что если бы и тогда сила Божия не удержала беса, то он давно погубил бы его. Марк же (9; 17-25) говорит, что беснование это было соединено с глухотой и немотой; но не потому что он был по природе таким, а потому что бесы связали язык и слух бесноватого». </a:t>
            </a:r>
            <a:endParaRPr lang="ru-RU" sz="1600" b="1" dirty="0">
              <a:solidFill>
                <a:schemeClr val="tx1"/>
              </a:solidFill>
            </a:endParaRPr>
          </a:p>
        </p:txBody>
      </p:sp>
      <p:sp>
        <p:nvSpPr>
          <p:cNvPr id="6" name="Скругленный прямоугольник 5"/>
          <p:cNvSpPr/>
          <p:nvPr/>
        </p:nvSpPr>
        <p:spPr>
          <a:xfrm>
            <a:off x="323528" y="4869160"/>
            <a:ext cx="8568952" cy="15121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a:t>
            </a:r>
            <a:r>
              <a:rPr lang="ru-RU" sz="1600" b="1" i="1" dirty="0">
                <a:solidFill>
                  <a:schemeClr val="tx1"/>
                </a:solidFill>
              </a:rPr>
              <a:t> «Причиной же болезни его сына была не луна, но демон; он подстерегал полнолуние и тогда нападал на больного для того, чтобы творение Божие </a:t>
            </a:r>
            <a:r>
              <a:rPr lang="ru-RU" sz="1600" b="1" i="1" dirty="0" err="1">
                <a:solidFill>
                  <a:schemeClr val="tx1"/>
                </a:solidFill>
              </a:rPr>
              <a:t>хулилось</a:t>
            </a:r>
            <a:r>
              <a:rPr lang="ru-RU" sz="1600" b="1" i="1" dirty="0">
                <a:solidFill>
                  <a:schemeClr val="tx1"/>
                </a:solidFill>
              </a:rPr>
              <a:t>, как зловредное. Ты же пойми, что каждый безумный изменяется, по Писанию, как луна, являясь то великим в добродетели, то малым и ничтожным. Итак, он делается лунатиком и бросается то в огонь гнева и страсти, то в воду - в волны многочисленных житейских забот, в которых обитает левиафан - дьявол, то есть царь над водами».</a:t>
            </a:r>
            <a:endParaRPr lang="ru-RU" sz="1600" dirty="0">
              <a:solidFill>
                <a:schemeClr val="tx1"/>
              </a:solidFill>
            </a:endParaRPr>
          </a:p>
        </p:txBody>
      </p:sp>
      <p:sp>
        <p:nvSpPr>
          <p:cNvPr id="7" name="Скругленный прямоугольник 6"/>
          <p:cNvSpPr/>
          <p:nvPr/>
        </p:nvSpPr>
        <p:spPr>
          <a:xfrm>
            <a:off x="323528" y="5229200"/>
            <a:ext cx="8568952"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«Я приносил его к ученикам Твоим, но они не могли исцелить его, ими он открыто обвиняет апостолов, хотя невозможность исцеления зависит иногда не от бессилия исцеляющих, а от веры тех, которых нужно исцелить, как говорит об этом Господь: Вера твоя спасла тебя (</a:t>
            </a:r>
            <a:r>
              <a:rPr lang="ru-RU" sz="1600" b="1" i="1" dirty="0" err="1" smtClean="0">
                <a:solidFill>
                  <a:schemeClr val="tx1"/>
                </a:solidFill>
              </a:rPr>
              <a:t>Мк</a:t>
            </a:r>
            <a:r>
              <a:rPr lang="ru-RU" sz="1600" b="1" i="1" dirty="0" smtClean="0">
                <a:solidFill>
                  <a:schemeClr val="tx1"/>
                </a:solidFill>
              </a:rPr>
              <a:t>. 5, 34</a:t>
            </a:r>
            <a:r>
              <a:rPr lang="ru-RU" sz="1600" b="1" i="1" dirty="0">
                <a:solidFill>
                  <a:schemeClr val="tx1"/>
                </a:solidFill>
              </a:rPr>
              <a:t>; </a:t>
            </a:r>
            <a:r>
              <a:rPr lang="ru-RU" sz="1600" b="1" i="1" dirty="0" smtClean="0">
                <a:solidFill>
                  <a:schemeClr val="tx1"/>
                </a:solidFill>
              </a:rPr>
              <a:t>10, 52</a:t>
            </a:r>
            <a:r>
              <a:rPr lang="ru-RU" sz="1600" b="1" i="1" dirty="0">
                <a:solidFill>
                  <a:schemeClr val="tx1"/>
                </a:solidFill>
              </a:rPr>
              <a:t>)».</a:t>
            </a:r>
            <a:endParaRPr lang="ru-RU" sz="1600" i="1" dirty="0">
              <a:solidFill>
                <a:schemeClr val="tx1"/>
              </a:solidFill>
            </a:endParaRPr>
          </a:p>
        </p:txBody>
      </p:sp>
    </p:spTree>
    <p:extLst>
      <p:ext uri="{BB962C8B-B14F-4D97-AF65-F5344CB8AC3E}">
        <p14:creationId xmlns:p14="http://schemas.microsoft.com/office/powerpoint/2010/main" val="400984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wipe(down)">
                                      <p:cBhvr>
                                        <p:cTn id="10" dur="5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123"/>
                                        </p:tgtEl>
                                      </p:cBhvr>
                                    </p:animEffect>
                                    <p:set>
                                      <p:cBhvr>
                                        <p:cTn id="15" dur="1" fill="hold">
                                          <p:stCondLst>
                                            <p:cond delay="499"/>
                                          </p:stCondLst>
                                        </p:cTn>
                                        <p:tgtEl>
                                          <p:spTgt spid="5123"/>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3" grpId="0" animBg="1"/>
      <p:bldP spid="3"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6146" name="Picture 2" descr="E:\лекции по Н. З\23\42922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99489"/>
            <a:ext cx="4313848" cy="6185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398071356"/>
              </p:ext>
            </p:extLst>
          </p:nvPr>
        </p:nvGraphicFramePr>
        <p:xfrm>
          <a:off x="179512" y="764704"/>
          <a:ext cx="8856984" cy="4394640"/>
        </p:xfrm>
        <a:graphic>
          <a:graphicData uri="http://schemas.openxmlformats.org/drawingml/2006/table">
            <a:tbl>
              <a:tblPr firstRow="1" bandRow="1">
                <a:tableStyleId>{5C22544A-7EE6-4342-B048-85BDC9FD1C3A}</a:tableStyleId>
              </a:tblPr>
              <a:tblGrid>
                <a:gridCol w="1440160"/>
                <a:gridCol w="5832648"/>
                <a:gridCol w="1584176"/>
              </a:tblGrid>
              <a:tr h="216024">
                <a:tc>
                  <a:txBody>
                    <a:bodyPr/>
                    <a:lstStyle/>
                    <a:p>
                      <a:pPr algn="ctr"/>
                      <a:r>
                        <a:rPr lang="ru-RU" sz="1600" dirty="0" smtClean="0">
                          <a:solidFill>
                            <a:schemeClr val="tx1"/>
                          </a:solidFill>
                        </a:rPr>
                        <a:t>Мф. 17, 17-18</a:t>
                      </a:r>
                      <a:endParaRPr lang="ru-RU" sz="1600" dirty="0">
                        <a:solidFill>
                          <a:schemeClr val="tx1"/>
                        </a:solidFill>
                      </a:endParaRPr>
                    </a:p>
                  </a:txBody>
                  <a:tcPr marL="0" marR="0" marT="0" marB="0"/>
                </a:tc>
                <a:tc>
                  <a:txBody>
                    <a:bodyPr/>
                    <a:lstStyle/>
                    <a:p>
                      <a:pPr algn="ctr"/>
                      <a:r>
                        <a:rPr lang="ru-RU" sz="1600" dirty="0" err="1" smtClean="0">
                          <a:solidFill>
                            <a:schemeClr val="tx1"/>
                          </a:solidFill>
                        </a:rPr>
                        <a:t>Мк</a:t>
                      </a:r>
                      <a:r>
                        <a:rPr lang="ru-RU" sz="1600" dirty="0" smtClean="0">
                          <a:solidFill>
                            <a:schemeClr val="tx1"/>
                          </a:solidFill>
                        </a:rPr>
                        <a:t>. 9, 19-27</a:t>
                      </a:r>
                      <a:endParaRPr lang="ru-RU" sz="1600" dirty="0">
                        <a:solidFill>
                          <a:schemeClr val="tx1"/>
                        </a:solidFill>
                      </a:endParaRPr>
                    </a:p>
                  </a:txBody>
                  <a:tcPr marL="0" marR="0" marT="0" marB="0"/>
                </a:tc>
                <a:tc>
                  <a:txBody>
                    <a:bodyPr/>
                    <a:lstStyle/>
                    <a:p>
                      <a:pPr algn="ctr"/>
                      <a:r>
                        <a:rPr lang="ru-RU" sz="1600" dirty="0" err="1" smtClean="0">
                          <a:solidFill>
                            <a:schemeClr val="tx1"/>
                          </a:solidFill>
                        </a:rPr>
                        <a:t>Лк</a:t>
                      </a:r>
                      <a:r>
                        <a:rPr lang="ru-RU" sz="1600" dirty="0" smtClean="0">
                          <a:solidFill>
                            <a:schemeClr val="tx1"/>
                          </a:solidFill>
                        </a:rPr>
                        <a:t>. 9, 41-42</a:t>
                      </a:r>
                      <a:endParaRPr lang="ru-RU" sz="1600" dirty="0">
                        <a:solidFill>
                          <a:schemeClr val="tx1"/>
                        </a:solidFill>
                      </a:endParaRPr>
                    </a:p>
                  </a:txBody>
                  <a:tcPr marL="0" marR="0" marT="0" marB="0"/>
                </a:tc>
              </a:tr>
              <a:tr h="370840">
                <a:tc>
                  <a:txBody>
                    <a:bodyPr/>
                    <a:lstStyle/>
                    <a:p>
                      <a:pPr>
                        <a:lnSpc>
                          <a:spcPct val="100000"/>
                        </a:lnSpc>
                      </a:pPr>
                      <a:r>
                        <a:rPr lang="ru-RU" sz="1500" b="1" dirty="0" smtClean="0">
                          <a:solidFill>
                            <a:schemeClr val="tx1"/>
                          </a:solidFill>
                        </a:rPr>
                        <a:t>17. Иисус же, отвечая, сказал: о, род неверный и развращенный! доколе буду с вами? доколе буду терпеть вас? приведите его ко Мне сюда. </a:t>
                      </a:r>
                    </a:p>
                    <a:p>
                      <a:pPr>
                        <a:lnSpc>
                          <a:spcPct val="100000"/>
                        </a:lnSpc>
                      </a:pPr>
                      <a:r>
                        <a:rPr lang="ru-RU" sz="1500" b="1" dirty="0" smtClean="0">
                          <a:solidFill>
                            <a:schemeClr val="tx1"/>
                          </a:solidFill>
                        </a:rPr>
                        <a:t>18. И запретил ему Иисус, и бес вышел из него; и отрок исцелился в тот час. </a:t>
                      </a:r>
                    </a:p>
                  </a:txBody>
                  <a:tcPr marL="18000" marR="18000" marT="18000" marB="18000"/>
                </a:tc>
                <a:tc>
                  <a:txBody>
                    <a:bodyPr/>
                    <a:lstStyle/>
                    <a:p>
                      <a:pPr>
                        <a:lnSpc>
                          <a:spcPct val="100000"/>
                        </a:lnSpc>
                      </a:pPr>
                      <a:r>
                        <a:rPr lang="ru-RU" sz="1500" b="1" dirty="0" smtClean="0">
                          <a:solidFill>
                            <a:schemeClr val="tx1"/>
                          </a:solidFill>
                        </a:rPr>
                        <a:t>19. Отвечая ему, Иисус сказал: о, род неверный! доколе буду с вами? доколе буду терпеть вас? Приведите его ко Мне. </a:t>
                      </a:r>
                    </a:p>
                    <a:p>
                      <a:pPr>
                        <a:lnSpc>
                          <a:spcPct val="100000"/>
                        </a:lnSpc>
                      </a:pPr>
                      <a:r>
                        <a:rPr lang="ru-RU" sz="1500" b="1" dirty="0" smtClean="0">
                          <a:solidFill>
                            <a:schemeClr val="tx1"/>
                          </a:solidFill>
                        </a:rPr>
                        <a:t>20. И привели его к Нему. Как скоро бесноватый увидел Его, дух сотряс его; он упал на землю и валялся, испуская пену. </a:t>
                      </a:r>
                    </a:p>
                    <a:p>
                      <a:pPr>
                        <a:lnSpc>
                          <a:spcPct val="100000"/>
                        </a:lnSpc>
                      </a:pPr>
                      <a:r>
                        <a:rPr lang="ru-RU" sz="1500" b="1" dirty="0" smtClean="0">
                          <a:solidFill>
                            <a:schemeClr val="tx1"/>
                          </a:solidFill>
                        </a:rPr>
                        <a:t>21. И спросил Иисус отца его: как давно это сделалось с ним? Он сказал: с детства; </a:t>
                      </a:r>
                    </a:p>
                    <a:p>
                      <a:pPr>
                        <a:lnSpc>
                          <a:spcPct val="100000"/>
                        </a:lnSpc>
                      </a:pPr>
                      <a:r>
                        <a:rPr lang="ru-RU" sz="1500" b="1" dirty="0" smtClean="0">
                          <a:solidFill>
                            <a:schemeClr val="tx1"/>
                          </a:solidFill>
                        </a:rPr>
                        <a:t>22. и многократно дух бросал его и в огонь и в воду, чтобы погубить его; но, если что можешь, сжалься над нами и помоги нам. </a:t>
                      </a:r>
                    </a:p>
                    <a:p>
                      <a:pPr>
                        <a:lnSpc>
                          <a:spcPct val="100000"/>
                        </a:lnSpc>
                      </a:pPr>
                      <a:r>
                        <a:rPr lang="ru-RU" sz="1500" b="1" dirty="0" smtClean="0">
                          <a:solidFill>
                            <a:schemeClr val="tx1"/>
                          </a:solidFill>
                        </a:rPr>
                        <a:t>23. Иисус сказал ему: если сколько-нибудь можешь веровать, все возможно верующему. </a:t>
                      </a:r>
                    </a:p>
                    <a:p>
                      <a:pPr>
                        <a:lnSpc>
                          <a:spcPct val="100000"/>
                        </a:lnSpc>
                      </a:pPr>
                      <a:r>
                        <a:rPr lang="ru-RU" sz="1500" b="1" dirty="0" smtClean="0">
                          <a:solidFill>
                            <a:schemeClr val="tx1"/>
                          </a:solidFill>
                        </a:rPr>
                        <a:t>24. И тотчас отец отрока воскликнул со слезами: верую, Господи! помоги моему неверию. </a:t>
                      </a:r>
                    </a:p>
                    <a:p>
                      <a:pPr>
                        <a:lnSpc>
                          <a:spcPct val="100000"/>
                        </a:lnSpc>
                      </a:pPr>
                      <a:r>
                        <a:rPr lang="ru-RU" sz="1500" b="1" dirty="0" smtClean="0">
                          <a:solidFill>
                            <a:schemeClr val="tx1"/>
                          </a:solidFill>
                        </a:rPr>
                        <a:t>25. Иисус, видя, что сбегается народ, запретил духу нечистому, сказав ему: дух немой и глухой! Я повелеваю тебе, выйди из него и впредь не входи в него. </a:t>
                      </a:r>
                    </a:p>
                    <a:p>
                      <a:pPr>
                        <a:lnSpc>
                          <a:spcPct val="100000"/>
                        </a:lnSpc>
                      </a:pPr>
                      <a:r>
                        <a:rPr lang="ru-RU" sz="1500" b="1" dirty="0" smtClean="0">
                          <a:solidFill>
                            <a:schemeClr val="tx1"/>
                          </a:solidFill>
                        </a:rPr>
                        <a:t>26. И, вскрикнув и сильно сотрясши его, вышел; и он сделался, как мертвый, так что многие говорили, что он умер. </a:t>
                      </a:r>
                    </a:p>
                    <a:p>
                      <a:pPr>
                        <a:lnSpc>
                          <a:spcPct val="100000"/>
                        </a:lnSpc>
                      </a:pPr>
                      <a:r>
                        <a:rPr lang="ru-RU" sz="1500" b="1" dirty="0" smtClean="0">
                          <a:solidFill>
                            <a:schemeClr val="tx1"/>
                          </a:solidFill>
                        </a:rPr>
                        <a:t>27. Но Иисус, взяв его за руку, поднял его; и он встал. </a:t>
                      </a:r>
                    </a:p>
                  </a:txBody>
                  <a:tcPr marL="18000" marR="18000" marT="18000" marB="18000"/>
                </a:tc>
                <a:tc>
                  <a:txBody>
                    <a:bodyPr/>
                    <a:lstStyle/>
                    <a:p>
                      <a:pPr>
                        <a:lnSpc>
                          <a:spcPct val="100000"/>
                        </a:lnSpc>
                      </a:pPr>
                      <a:r>
                        <a:rPr lang="ru-RU" sz="1500" b="1" dirty="0" smtClean="0">
                          <a:solidFill>
                            <a:schemeClr val="tx1"/>
                          </a:solidFill>
                        </a:rPr>
                        <a:t>41. Иисус же, отвечая, сказал: о, род неверный и развращенный! доколе буду с вами и буду терпеть вас? приведи сюда сына твоего. </a:t>
                      </a:r>
                    </a:p>
                    <a:p>
                      <a:pPr>
                        <a:lnSpc>
                          <a:spcPct val="100000"/>
                        </a:lnSpc>
                      </a:pPr>
                      <a:r>
                        <a:rPr lang="ru-RU" sz="1500" b="1" dirty="0" smtClean="0">
                          <a:solidFill>
                            <a:schemeClr val="tx1"/>
                          </a:solidFill>
                        </a:rPr>
                        <a:t>42. Когда же тот еще шел, бес поверг его и стал бить; но Иисус запретил нечистому духу, и исцелил отрока, и отдал его отцу его. </a:t>
                      </a:r>
                    </a:p>
                  </a:txBody>
                  <a:tcPr marL="18000" marR="18000" marT="18000" marB="18000"/>
                </a:tc>
              </a:tr>
            </a:tbl>
          </a:graphicData>
        </a:graphic>
      </p:graphicFrame>
      <p:sp>
        <p:nvSpPr>
          <p:cNvPr id="5" name="Скругленный прямоугольник 4"/>
          <p:cNvSpPr/>
          <p:nvPr/>
        </p:nvSpPr>
        <p:spPr>
          <a:xfrm>
            <a:off x="1874173" y="188640"/>
            <a:ext cx="53285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a:solidFill>
                  <a:schemeClr val="tx1"/>
                </a:solidFill>
              </a:rPr>
              <a:t>Исцеление бесноватого отрока </a:t>
            </a:r>
          </a:p>
        </p:txBody>
      </p:sp>
      <p:sp>
        <p:nvSpPr>
          <p:cNvPr id="2" name="Скругленный прямоугольник 1"/>
          <p:cNvSpPr/>
          <p:nvPr/>
        </p:nvSpPr>
        <p:spPr>
          <a:xfrm>
            <a:off x="179512" y="5445224"/>
            <a:ext cx="8784976" cy="79208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«Господь, посрамляя его за то, что он обвиняет учеников, говорит: «о, род неверный», то есть не так велик грех их слабости, как грех твоего неверия, ибо оно, будучи велико, победило соответственную их силу».</a:t>
            </a:r>
          </a:p>
        </p:txBody>
      </p:sp>
      <p:sp>
        <p:nvSpPr>
          <p:cNvPr id="3" name="Скругленный прямоугольник 2"/>
          <p:cNvSpPr/>
          <p:nvPr/>
        </p:nvSpPr>
        <p:spPr>
          <a:xfrm>
            <a:off x="179512" y="5373216"/>
            <a:ext cx="8856984" cy="86409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i="1" dirty="0">
                <a:solidFill>
                  <a:schemeClr val="tx1"/>
                </a:solidFill>
              </a:rPr>
              <a:t> «Христос, отклоняя от них обвинение в глазах народа, более обвиняет его самого: о, роде неверный и развращенный, доколе буду с вами (ст. 17)? Чтобы не смутить его, Он обращается не к нему одному, но и ко всем иудеям».</a:t>
            </a:r>
            <a:endParaRPr lang="ru-RU" sz="1600" dirty="0">
              <a:solidFill>
                <a:schemeClr val="tx1"/>
              </a:solidFill>
            </a:endParaRPr>
          </a:p>
        </p:txBody>
      </p:sp>
      <p:sp>
        <p:nvSpPr>
          <p:cNvPr id="6" name="Скругленный прямоугольник 5"/>
          <p:cNvSpPr/>
          <p:nvPr/>
        </p:nvSpPr>
        <p:spPr>
          <a:xfrm>
            <a:off x="179512" y="5373216"/>
            <a:ext cx="8856984" cy="576064"/>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a:solidFill>
                  <a:schemeClr val="tx1"/>
                </a:solidFill>
              </a:rPr>
              <a:t>Зигабен</a:t>
            </a:r>
            <a:r>
              <a:rPr lang="ru-RU" sz="1600" b="1" i="1" dirty="0">
                <a:solidFill>
                  <a:schemeClr val="tx1"/>
                </a:solidFill>
              </a:rPr>
              <a:t>: «</a:t>
            </a:r>
            <a:r>
              <a:rPr lang="ru-RU" sz="1600" b="1" dirty="0">
                <a:solidFill>
                  <a:schemeClr val="tx1"/>
                </a:solidFill>
              </a:rPr>
              <a:t>Не могли </a:t>
            </a:r>
            <a:r>
              <a:rPr lang="ru-RU" sz="1600" b="1" dirty="0" smtClean="0">
                <a:solidFill>
                  <a:schemeClr val="tx1"/>
                </a:solidFill>
              </a:rPr>
              <a:t>исцелить по </a:t>
            </a:r>
            <a:r>
              <a:rPr lang="ru-RU" sz="1600" b="1" dirty="0">
                <a:solidFill>
                  <a:schemeClr val="tx1"/>
                </a:solidFill>
              </a:rPr>
              <a:t>причине неверия приведшего. Хотя он и привел его, однако не веровал несомненно тому, что они могут изгнать беса</a:t>
            </a:r>
            <a:r>
              <a:rPr lang="ru-RU" sz="1600" b="1" i="1" dirty="0">
                <a:solidFill>
                  <a:schemeClr val="tx1"/>
                </a:solidFill>
              </a:rPr>
              <a:t>».</a:t>
            </a:r>
            <a:endParaRPr lang="ru-RU" sz="1600" b="1" dirty="0">
              <a:solidFill>
                <a:schemeClr val="tx1"/>
              </a:solidFill>
            </a:endParaRPr>
          </a:p>
        </p:txBody>
      </p:sp>
      <p:sp>
        <p:nvSpPr>
          <p:cNvPr id="7" name="Скругленный прямоугольник 6"/>
          <p:cNvSpPr/>
          <p:nvPr/>
        </p:nvSpPr>
        <p:spPr>
          <a:xfrm>
            <a:off x="179512" y="5373216"/>
            <a:ext cx="8856984" cy="108012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i="1" dirty="0">
                <a:solidFill>
                  <a:schemeClr val="tx1"/>
                </a:solidFill>
              </a:rPr>
              <a:t> «Писание свидетельствует, что этот человек был весьма слаб в вере. Это видно из многого: из того, что Христос сказал: верующему вся возможна (</a:t>
            </a:r>
            <a:r>
              <a:rPr lang="ru-RU" sz="1600" b="1" i="1" dirty="0" err="1">
                <a:solidFill>
                  <a:schemeClr val="tx1"/>
                </a:solidFill>
              </a:rPr>
              <a:t>Мк</a:t>
            </a:r>
            <a:r>
              <a:rPr lang="ru-RU" sz="1600" b="1" i="1" dirty="0">
                <a:solidFill>
                  <a:schemeClr val="tx1"/>
                </a:solidFill>
              </a:rPr>
              <a:t>. IX, 23); из того, что сам пришедший к Нему говорил: </a:t>
            </a:r>
            <a:r>
              <a:rPr lang="ru-RU" sz="1600" b="1" i="1" dirty="0" err="1">
                <a:solidFill>
                  <a:schemeClr val="tx1"/>
                </a:solidFill>
              </a:rPr>
              <a:t>помози</a:t>
            </a:r>
            <a:r>
              <a:rPr lang="ru-RU" sz="1600" b="1" i="1" dirty="0">
                <a:solidFill>
                  <a:schemeClr val="tx1"/>
                </a:solidFill>
              </a:rPr>
              <a:t> моему неверию... и, наконец, из того, что человек этот сказал еще Христу: аще </a:t>
            </a:r>
            <a:r>
              <a:rPr lang="ru-RU" sz="1600" b="1" i="1" dirty="0" err="1">
                <a:solidFill>
                  <a:schemeClr val="tx1"/>
                </a:solidFill>
              </a:rPr>
              <a:t>можеши</a:t>
            </a:r>
            <a:r>
              <a:rPr lang="ru-RU" sz="1600" b="1" i="1" dirty="0">
                <a:solidFill>
                  <a:schemeClr val="tx1"/>
                </a:solidFill>
              </a:rPr>
              <a:t>».</a:t>
            </a:r>
            <a:endParaRPr lang="ru-RU" sz="1600" dirty="0">
              <a:solidFill>
                <a:schemeClr val="tx1"/>
              </a:solidFill>
            </a:endParaRPr>
          </a:p>
        </p:txBody>
      </p:sp>
      <p:sp>
        <p:nvSpPr>
          <p:cNvPr id="8" name="Скругленный прямоугольник 7"/>
          <p:cNvSpPr/>
          <p:nvPr/>
        </p:nvSpPr>
        <p:spPr>
          <a:xfrm>
            <a:off x="179512" y="5456076"/>
            <a:ext cx="8856984" cy="128529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«Он подобно врачу, который видит, что больного лечили вопреки его наставлениям, несогласно с ними, говорит: «Доколе я буду ходить в дом к тебе? доколе буду тратить усилия на твое лечение, когда я приказываю одно, а ты продолжаешь делать другое?» Итак, Он разгневался не на человека, а на порок, и через посредство этого одного человека обличил иудеев в </a:t>
            </a:r>
            <a:r>
              <a:rPr lang="ru-RU" sz="1600" b="1" i="1" dirty="0" smtClean="0">
                <a:solidFill>
                  <a:schemeClr val="tx1"/>
                </a:solidFill>
              </a:rPr>
              <a:t>неверии».</a:t>
            </a:r>
            <a:endParaRPr lang="ru-RU" sz="1600" b="1" i="1" dirty="0">
              <a:solidFill>
                <a:schemeClr val="tx1"/>
              </a:solidFill>
            </a:endParaRPr>
          </a:p>
        </p:txBody>
      </p:sp>
      <p:sp>
        <p:nvSpPr>
          <p:cNvPr id="9" name="Скругленный прямоугольник 8"/>
          <p:cNvSpPr/>
          <p:nvPr/>
        </p:nvSpPr>
        <p:spPr>
          <a:xfrm>
            <a:off x="179512" y="5373216"/>
            <a:ext cx="8856984" cy="108012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i="1" dirty="0">
                <a:solidFill>
                  <a:schemeClr val="tx1"/>
                </a:solidFill>
              </a:rPr>
              <a:t> «Сам вопрошает отца, сколько лет страдает сын его, защищая тем и учеников, и в нем возбуждая благую надежду и уверенность в том, что сын его будет избавлен от недуга... попускает ему терзаться... для самого отца, чтобы он, когда увидит смятение беса от одного только слова </a:t>
            </a:r>
            <a:r>
              <a:rPr lang="ru-RU" sz="1600" b="1" i="1" dirty="0" err="1">
                <a:solidFill>
                  <a:schemeClr val="tx1"/>
                </a:solidFill>
              </a:rPr>
              <a:t>Иисусова</a:t>
            </a:r>
            <a:r>
              <a:rPr lang="ru-RU" sz="1600" b="1" i="1" dirty="0">
                <a:solidFill>
                  <a:schemeClr val="tx1"/>
                </a:solidFill>
              </a:rPr>
              <a:t>... поверил имеющему совершиться чуду».</a:t>
            </a:r>
            <a:endParaRPr lang="ru-RU" sz="1600" dirty="0">
              <a:solidFill>
                <a:schemeClr val="tx1"/>
              </a:solidFill>
            </a:endParaRPr>
          </a:p>
        </p:txBody>
      </p:sp>
      <p:sp>
        <p:nvSpPr>
          <p:cNvPr id="10" name="Скругленный прямоугольник 9"/>
          <p:cNvSpPr/>
          <p:nvPr/>
        </p:nvSpPr>
        <p:spPr>
          <a:xfrm>
            <a:off x="179512" y="5661248"/>
            <a:ext cx="8856984" cy="86409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i="1" dirty="0">
                <a:solidFill>
                  <a:schemeClr val="tx1"/>
                </a:solidFill>
              </a:rPr>
              <a:t> «Аще </a:t>
            </a:r>
            <a:r>
              <a:rPr lang="ru-RU" sz="1600" b="1" i="1" dirty="0" err="1">
                <a:solidFill>
                  <a:schemeClr val="tx1"/>
                </a:solidFill>
              </a:rPr>
              <a:t>можеши</a:t>
            </a:r>
            <a:r>
              <a:rPr lang="ru-RU" sz="1600" b="1" i="1" dirty="0">
                <a:solidFill>
                  <a:schemeClr val="tx1"/>
                </a:solidFill>
              </a:rPr>
              <a:t> </a:t>
            </a:r>
            <a:r>
              <a:rPr lang="ru-RU" sz="1600" b="1" i="1" dirty="0" err="1">
                <a:solidFill>
                  <a:schemeClr val="tx1"/>
                </a:solidFill>
              </a:rPr>
              <a:t>веровати</a:t>
            </a:r>
            <a:r>
              <a:rPr lang="ru-RU" sz="1600" b="1" i="1" dirty="0">
                <a:solidFill>
                  <a:schemeClr val="tx1"/>
                </a:solidFill>
              </a:rPr>
              <a:t>, вся возможна верующему, то есть: Я имею столько могущества, что и других могу сделать чудотворцами; а потому, когда ты уверуешь как должно, сам можешь излечить и сына, и многих других».</a:t>
            </a:r>
            <a:endParaRPr lang="ru-RU" sz="1600" dirty="0">
              <a:solidFill>
                <a:schemeClr val="tx1"/>
              </a:solidFill>
            </a:endParaRPr>
          </a:p>
        </p:txBody>
      </p:sp>
      <p:sp>
        <p:nvSpPr>
          <p:cNvPr id="11" name="Скругленный прямоугольник 10"/>
          <p:cNvSpPr/>
          <p:nvPr/>
        </p:nvSpPr>
        <p:spPr>
          <a:xfrm>
            <a:off x="179512" y="5445224"/>
            <a:ext cx="8856984" cy="79208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Зигабен</a:t>
            </a:r>
            <a:r>
              <a:rPr lang="ru-RU" sz="1600" b="1" dirty="0">
                <a:solidFill>
                  <a:schemeClr val="tx1"/>
                </a:solidFill>
              </a:rPr>
              <a:t>: </a:t>
            </a:r>
            <a:r>
              <a:rPr lang="ru-RU" sz="1600" b="1" i="1" dirty="0">
                <a:solidFill>
                  <a:schemeClr val="tx1"/>
                </a:solidFill>
              </a:rPr>
              <a:t>«И запрети ему Иисус…, т.е. повелел. Марк (9, 25) и Лука (9, 42) говорят, что Он повелел духу нечистому. Повелел обоим, – бесноватому – быть в здравом уме, а демону – удалиться». </a:t>
            </a:r>
          </a:p>
        </p:txBody>
      </p:sp>
      <p:sp>
        <p:nvSpPr>
          <p:cNvPr id="12" name="Скругленный прямоугольник 11"/>
          <p:cNvSpPr/>
          <p:nvPr/>
        </p:nvSpPr>
        <p:spPr>
          <a:xfrm>
            <a:off x="179512" y="4221088"/>
            <a:ext cx="8856984" cy="259228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a:solidFill>
                  <a:schemeClr val="tx1"/>
                </a:solidFill>
              </a:rPr>
              <a:t>Свт</a:t>
            </a:r>
            <a:r>
              <a:rPr lang="ru-RU" sz="1500" b="1" dirty="0">
                <a:solidFill>
                  <a:schemeClr val="tx1"/>
                </a:solidFill>
              </a:rPr>
              <a:t>. Феофан Затворник</a:t>
            </a:r>
            <a:r>
              <a:rPr lang="ru-RU" sz="1500" b="1" i="1" dirty="0">
                <a:solidFill>
                  <a:schemeClr val="tx1"/>
                </a:solidFill>
              </a:rPr>
              <a:t>: «Исцелению предшествовал укор в неверии, как причине, по которой бедствовавший не был исцелен учениками. Чье бы ни было это неверие - отца ли, который привел сына, собравшегося ли народа, или, может быть, и апостолов - видно только, что неверие затворяет двери милостивого </a:t>
            </a:r>
            <a:r>
              <a:rPr lang="ru-RU" sz="1500" b="1" i="1" dirty="0" err="1">
                <a:solidFill>
                  <a:schemeClr val="tx1"/>
                </a:solidFill>
              </a:rPr>
              <a:t>заступления</a:t>
            </a:r>
            <a:r>
              <a:rPr lang="ru-RU" sz="1500" b="1" i="1" dirty="0">
                <a:solidFill>
                  <a:schemeClr val="tx1"/>
                </a:solidFill>
              </a:rPr>
              <a:t> Божия и помощи, а вера отверзает ее. Господь и сказал отцу: сколько можешь веровать, на столько и получишь. Вера не дело одной мысли и ума, когда относится к лицу, а обнимает все существо человека. Она заключает взаимные обязательства верующего и Того, Кому он верует, хоть бы они не были выражаемы буквально. Если мы чего не имеем и, прося того, не получаем, то это потому, что нет у нас должной веры. Прежде всего надо взыскать и водворить в сердце полную веру в Господа, взыскать и вымолить ее у Него, ибо и она не от нас, а Божий дар. Отец юноши на требование веры молился: "верую, Господи, помоги моему неверию". Веровал слабо, колеблясь, и молился об утверждении веры».</a:t>
            </a:r>
          </a:p>
        </p:txBody>
      </p:sp>
    </p:spTree>
    <p:extLst>
      <p:ext uri="{BB962C8B-B14F-4D97-AF65-F5344CB8AC3E}">
        <p14:creationId xmlns:p14="http://schemas.microsoft.com/office/powerpoint/2010/main" val="123892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46"/>
                                        </p:tgtEl>
                                      </p:cBhvr>
                                    </p:animEffect>
                                    <p:set>
                                      <p:cBhvr>
                                        <p:cTn id="15" dur="1" fill="hold">
                                          <p:stCondLst>
                                            <p:cond delay="499"/>
                                          </p:stCondLst>
                                        </p:cTn>
                                        <p:tgtEl>
                                          <p:spTgt spid="6146"/>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par>
                          <p:cTn id="98" fill="hold">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down)">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22873667"/>
              </p:ext>
            </p:extLst>
          </p:nvPr>
        </p:nvGraphicFramePr>
        <p:xfrm>
          <a:off x="179511" y="836712"/>
          <a:ext cx="8784977" cy="4668960"/>
        </p:xfrm>
        <a:graphic>
          <a:graphicData uri="http://schemas.openxmlformats.org/drawingml/2006/table">
            <a:tbl>
              <a:tblPr firstRow="1" bandRow="1">
                <a:tableStyleId>{00A15C55-8517-42AA-B614-E9B94910E393}</a:tableStyleId>
              </a:tblPr>
              <a:tblGrid>
                <a:gridCol w="3528393"/>
                <a:gridCol w="3024336"/>
                <a:gridCol w="2232248"/>
              </a:tblGrid>
              <a:tr h="216024">
                <a:tc>
                  <a:txBody>
                    <a:bodyPr/>
                    <a:lstStyle/>
                    <a:p>
                      <a:pPr algn="ctr"/>
                      <a:r>
                        <a:rPr lang="ru-RU" sz="1600" b="1" dirty="0" smtClean="0">
                          <a:solidFill>
                            <a:schemeClr val="tx1"/>
                          </a:solidFill>
                        </a:rPr>
                        <a:t>Мф. 17, 19-23</a:t>
                      </a:r>
                      <a:endParaRPr lang="ru-RU" sz="1600" b="1" dirty="0">
                        <a:solidFill>
                          <a:schemeClr val="tx1"/>
                        </a:solidFill>
                      </a:endParaRPr>
                    </a:p>
                  </a:txBody>
                  <a:tcPr marL="0" marR="0" marT="0" marB="0"/>
                </a:tc>
                <a:tc>
                  <a:txBody>
                    <a:bodyPr/>
                    <a:lstStyle/>
                    <a:p>
                      <a:pPr algn="ctr"/>
                      <a:r>
                        <a:rPr lang="ru-RU" sz="1600" b="1" dirty="0" err="1" smtClean="0">
                          <a:solidFill>
                            <a:schemeClr val="tx1"/>
                          </a:solidFill>
                        </a:rPr>
                        <a:t>Мк</a:t>
                      </a:r>
                      <a:r>
                        <a:rPr lang="ru-RU" sz="1600" b="1" dirty="0" smtClean="0">
                          <a:solidFill>
                            <a:schemeClr val="tx1"/>
                          </a:solidFill>
                        </a:rPr>
                        <a:t>. 9, 28-32</a:t>
                      </a:r>
                      <a:endParaRPr lang="ru-RU" sz="1600" b="1" dirty="0">
                        <a:solidFill>
                          <a:schemeClr val="tx1"/>
                        </a:solidFill>
                      </a:endParaRPr>
                    </a:p>
                  </a:txBody>
                  <a:tcPr marL="0" marR="0" marT="0" marB="0"/>
                </a:tc>
                <a:tc>
                  <a:txBody>
                    <a:bodyPr/>
                    <a:lstStyle/>
                    <a:p>
                      <a:pPr algn="ctr"/>
                      <a:r>
                        <a:rPr lang="ru-RU" sz="1600" b="1" dirty="0" err="1" smtClean="0">
                          <a:solidFill>
                            <a:schemeClr val="tx1"/>
                          </a:solidFill>
                        </a:rPr>
                        <a:t>Лк</a:t>
                      </a:r>
                      <a:r>
                        <a:rPr lang="ru-RU" sz="1600" b="1" dirty="0" smtClean="0">
                          <a:solidFill>
                            <a:schemeClr val="tx1"/>
                          </a:solidFill>
                        </a:rPr>
                        <a:t>. 9, 43-45</a:t>
                      </a:r>
                      <a:endParaRPr lang="ru-RU" sz="1600" b="1" dirty="0">
                        <a:solidFill>
                          <a:schemeClr val="tx1"/>
                        </a:solidFill>
                      </a:endParaRPr>
                    </a:p>
                  </a:txBody>
                  <a:tcPr marL="0" marR="0" marT="0" marB="0"/>
                </a:tc>
              </a:tr>
              <a:tr h="370840">
                <a:tc>
                  <a:txBody>
                    <a:bodyPr/>
                    <a:lstStyle/>
                    <a:p>
                      <a:pPr>
                        <a:lnSpc>
                          <a:spcPct val="100000"/>
                        </a:lnSpc>
                      </a:pPr>
                      <a:r>
                        <a:rPr lang="ru-RU" sz="1600" b="1" dirty="0" smtClean="0">
                          <a:solidFill>
                            <a:schemeClr val="tx1"/>
                          </a:solidFill>
                        </a:rPr>
                        <a:t>19. Тогда ученики, приступив к Иисусу наедине, сказали: почему мы не могли изгнать его? </a:t>
                      </a:r>
                    </a:p>
                    <a:p>
                      <a:pPr>
                        <a:lnSpc>
                          <a:spcPct val="100000"/>
                        </a:lnSpc>
                      </a:pPr>
                      <a:r>
                        <a:rPr lang="ru-RU" sz="1600" b="1" dirty="0" smtClean="0">
                          <a:solidFill>
                            <a:schemeClr val="tx1"/>
                          </a:solidFill>
                        </a:rPr>
                        <a:t>20. Иисус же сказал им: по неверию вашему; ибо истинно говорю вам: если вы будете иметь веру с горчичное зерно и скажете горе сей: «перейди отсюда туда», и она перейдет; и ничего не будет невозможного для вас; </a:t>
                      </a:r>
                    </a:p>
                    <a:p>
                      <a:pPr>
                        <a:lnSpc>
                          <a:spcPct val="100000"/>
                        </a:lnSpc>
                      </a:pPr>
                      <a:r>
                        <a:rPr lang="ru-RU" sz="1600" b="1" dirty="0" smtClean="0">
                          <a:solidFill>
                            <a:schemeClr val="tx1"/>
                          </a:solidFill>
                        </a:rPr>
                        <a:t>21. сей же род изгоняется только молитвою и постом. </a:t>
                      </a:r>
                    </a:p>
                    <a:p>
                      <a:pPr>
                        <a:lnSpc>
                          <a:spcPct val="100000"/>
                        </a:lnSpc>
                      </a:pPr>
                      <a:r>
                        <a:rPr lang="ru-RU" sz="1600" b="1" dirty="0" smtClean="0">
                          <a:solidFill>
                            <a:schemeClr val="tx1"/>
                          </a:solidFill>
                        </a:rPr>
                        <a:t>22. Во время пребывания их в Галилее, Иисус сказал им: Сын Человеческий предан будет в руки человеческие, </a:t>
                      </a:r>
                    </a:p>
                    <a:p>
                      <a:pPr>
                        <a:lnSpc>
                          <a:spcPct val="100000"/>
                        </a:lnSpc>
                      </a:pPr>
                      <a:r>
                        <a:rPr lang="ru-RU" sz="1600" b="1" dirty="0" smtClean="0">
                          <a:solidFill>
                            <a:schemeClr val="tx1"/>
                          </a:solidFill>
                        </a:rPr>
                        <a:t>23. и убьют Его, и в третий день воскреснет. И они весьма опечалились. </a:t>
                      </a:r>
                    </a:p>
                  </a:txBody>
                  <a:tcPr marL="18000" marR="18000" marT="18000" marB="18000"/>
                </a:tc>
                <a:tc>
                  <a:txBody>
                    <a:bodyPr/>
                    <a:lstStyle/>
                    <a:p>
                      <a:pPr>
                        <a:lnSpc>
                          <a:spcPct val="100000"/>
                        </a:lnSpc>
                      </a:pPr>
                      <a:r>
                        <a:rPr lang="ru-RU" sz="1600" b="1" dirty="0" smtClean="0">
                          <a:solidFill>
                            <a:schemeClr val="tx1"/>
                          </a:solidFill>
                        </a:rPr>
                        <a:t>28. И как вошел Иисус в дом, ученики Его спрашивали Его наедине: почему мы не могли изгнать его? </a:t>
                      </a:r>
                    </a:p>
                    <a:p>
                      <a:pPr>
                        <a:lnSpc>
                          <a:spcPct val="100000"/>
                        </a:lnSpc>
                      </a:pPr>
                      <a:r>
                        <a:rPr lang="ru-RU" sz="1600" b="1" dirty="0" smtClean="0">
                          <a:solidFill>
                            <a:schemeClr val="tx1"/>
                          </a:solidFill>
                        </a:rPr>
                        <a:t>29. И сказал им: сей род не может выйти иначе, как от молитвы и поста.</a:t>
                      </a:r>
                    </a:p>
                    <a:p>
                      <a:pPr>
                        <a:lnSpc>
                          <a:spcPct val="100000"/>
                        </a:lnSpc>
                      </a:pPr>
                      <a:r>
                        <a:rPr lang="ru-RU" sz="1600" b="1" dirty="0" smtClean="0">
                          <a:solidFill>
                            <a:schemeClr val="tx1"/>
                          </a:solidFill>
                        </a:rPr>
                        <a:t>30. Выйдя оттуда, проходили через Галилею; и Он не хотел, чтобы кто узнал. </a:t>
                      </a:r>
                    </a:p>
                    <a:p>
                      <a:pPr>
                        <a:lnSpc>
                          <a:spcPct val="100000"/>
                        </a:lnSpc>
                      </a:pPr>
                      <a:r>
                        <a:rPr lang="ru-RU" sz="1600" b="1" dirty="0" smtClean="0">
                          <a:solidFill>
                            <a:schemeClr val="tx1"/>
                          </a:solidFill>
                        </a:rPr>
                        <a:t>31. Ибо учил Своих учеников и говорил им, что Сын Человеческий предан будет в руки человеческие и убьют Его, и, по убиении, в третий день воскреснет. </a:t>
                      </a:r>
                    </a:p>
                    <a:p>
                      <a:pPr>
                        <a:lnSpc>
                          <a:spcPct val="100000"/>
                        </a:lnSpc>
                      </a:pPr>
                      <a:r>
                        <a:rPr lang="ru-RU" sz="1600" b="1" dirty="0" smtClean="0">
                          <a:solidFill>
                            <a:schemeClr val="tx1"/>
                          </a:solidFill>
                        </a:rPr>
                        <a:t>32. Но они не разумели сих слов, а спросить Его боялись.</a:t>
                      </a:r>
                    </a:p>
                  </a:txBody>
                  <a:tcPr marL="18000" marR="18000" marT="18000" marB="18000"/>
                </a:tc>
                <a:tc>
                  <a:txBody>
                    <a:bodyPr/>
                    <a:lstStyle/>
                    <a:p>
                      <a:pPr>
                        <a:lnSpc>
                          <a:spcPct val="100000"/>
                        </a:lnSpc>
                      </a:pPr>
                      <a:r>
                        <a:rPr lang="ru-RU" sz="1600" b="1" dirty="0" smtClean="0">
                          <a:solidFill>
                            <a:schemeClr val="tx1"/>
                          </a:solidFill>
                        </a:rPr>
                        <a:t>43. И все удивлялись величию Божию. Когда же все дивились всему, что творил Иисус, Он сказал ученикам Своим: </a:t>
                      </a:r>
                    </a:p>
                    <a:p>
                      <a:pPr>
                        <a:lnSpc>
                          <a:spcPct val="100000"/>
                        </a:lnSpc>
                      </a:pPr>
                      <a:r>
                        <a:rPr lang="ru-RU" sz="1600" b="1" dirty="0" smtClean="0">
                          <a:solidFill>
                            <a:schemeClr val="tx1"/>
                          </a:solidFill>
                        </a:rPr>
                        <a:t>44. вложите вы себе в уши слова сии: Сын Человеческий будет предан в руки человеческие. </a:t>
                      </a:r>
                    </a:p>
                    <a:p>
                      <a:pPr>
                        <a:lnSpc>
                          <a:spcPct val="100000"/>
                        </a:lnSpc>
                      </a:pPr>
                      <a:r>
                        <a:rPr lang="ru-RU" sz="1600" b="1" dirty="0" smtClean="0">
                          <a:solidFill>
                            <a:schemeClr val="tx1"/>
                          </a:solidFill>
                        </a:rPr>
                        <a:t>45. Но они не поняли слова сего, и оно было закрыто от них, так что они не постигли его, а спросить Его о сем слове боялись. </a:t>
                      </a:r>
                    </a:p>
                  </a:txBody>
                  <a:tcPr marL="18000" marR="18000" marT="18000" marB="18000"/>
                </a:tc>
              </a:tr>
            </a:tbl>
          </a:graphicData>
        </a:graphic>
      </p:graphicFrame>
      <p:sp>
        <p:nvSpPr>
          <p:cNvPr id="5" name="Скругленный прямоугольник 4"/>
          <p:cNvSpPr/>
          <p:nvPr/>
        </p:nvSpPr>
        <p:spPr>
          <a:xfrm>
            <a:off x="539552" y="188640"/>
            <a:ext cx="8208912"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pPr>
            <a:r>
              <a:rPr lang="ru-RU" sz="2400" b="1" dirty="0" smtClean="0">
                <a:solidFill>
                  <a:schemeClr val="tx1"/>
                </a:solidFill>
              </a:rPr>
              <a:t>Сила веры. Третье предсказание о Страстях и Воскресении</a:t>
            </a:r>
            <a:endParaRPr lang="ru-RU" sz="2400" b="1" dirty="0">
              <a:solidFill>
                <a:schemeClr val="tx1"/>
              </a:solidFill>
            </a:endParaRPr>
          </a:p>
        </p:txBody>
      </p:sp>
      <p:sp>
        <p:nvSpPr>
          <p:cNvPr id="2" name="Скругленный прямоугольник 1"/>
          <p:cNvSpPr/>
          <p:nvPr/>
        </p:nvSpPr>
        <p:spPr>
          <a:xfrm>
            <a:off x="179512" y="5733256"/>
            <a:ext cx="87849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«Мне кажется, они боялись, не потеряли ли благодати, сообщенной им; они получили власть над духами нечистыми: потому и спрашивают Христа, пришедши к Нему тайно».</a:t>
            </a:r>
          </a:p>
        </p:txBody>
      </p:sp>
      <p:sp>
        <p:nvSpPr>
          <p:cNvPr id="3" name="Скругленный прямоугольник 2"/>
          <p:cNvSpPr/>
          <p:nvPr/>
        </p:nvSpPr>
        <p:spPr>
          <a:xfrm>
            <a:off x="179512" y="6309320"/>
            <a:ext cx="87849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smtClean="0">
                <a:solidFill>
                  <a:schemeClr val="tx1"/>
                </a:solidFill>
              </a:rPr>
              <a:t>Блж</a:t>
            </a:r>
            <a:r>
              <a:rPr lang="ru-RU" sz="1500" b="1" dirty="0" smtClean="0">
                <a:solidFill>
                  <a:schemeClr val="tx1"/>
                </a:solidFill>
              </a:rPr>
              <a:t>. Иероним: </a:t>
            </a:r>
            <a:r>
              <a:rPr lang="ru-RU" sz="1500" b="1" i="1" dirty="0" smtClean="0">
                <a:solidFill>
                  <a:schemeClr val="tx1"/>
                </a:solidFill>
              </a:rPr>
              <a:t>«Итак</a:t>
            </a:r>
            <a:r>
              <a:rPr lang="ru-RU" sz="1500" b="1" i="1" dirty="0">
                <a:solidFill>
                  <a:schemeClr val="tx1"/>
                </a:solidFill>
              </a:rPr>
              <a:t>, когда только мы не достигли прошения, причиной этого бывает не бессилие Того, к Кому обращена просьба, а виновность </a:t>
            </a:r>
            <a:r>
              <a:rPr lang="ru-RU" sz="1500" b="1" i="1" dirty="0" smtClean="0">
                <a:solidFill>
                  <a:schemeClr val="tx1"/>
                </a:solidFill>
              </a:rPr>
              <a:t>просящих».</a:t>
            </a:r>
            <a:endParaRPr lang="ru-RU" sz="1500" b="1" i="1" dirty="0">
              <a:solidFill>
                <a:schemeClr val="tx1"/>
              </a:solidFill>
            </a:endParaRPr>
          </a:p>
        </p:txBody>
      </p:sp>
      <p:sp>
        <p:nvSpPr>
          <p:cNvPr id="6" name="Скругленный прямоугольник 5"/>
          <p:cNvSpPr/>
          <p:nvPr/>
        </p:nvSpPr>
        <p:spPr>
          <a:xfrm>
            <a:off x="179512" y="5589240"/>
            <a:ext cx="878497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Блж</a:t>
            </a:r>
            <a:r>
              <a:rPr lang="ru-RU" sz="1500" b="1" dirty="0" smtClean="0">
                <a:solidFill>
                  <a:schemeClr val="tx1"/>
                </a:solidFill>
              </a:rPr>
              <a:t>. </a:t>
            </a:r>
            <a:r>
              <a:rPr lang="ru-RU" sz="1500" b="1" dirty="0" err="1" smtClean="0">
                <a:solidFill>
                  <a:schemeClr val="tx1"/>
                </a:solidFill>
              </a:rPr>
              <a:t>Феофилакт</a:t>
            </a:r>
            <a:r>
              <a:rPr lang="ru-RU" sz="1500" b="1" dirty="0" smtClean="0">
                <a:solidFill>
                  <a:schemeClr val="tx1"/>
                </a:solidFill>
              </a:rPr>
              <a:t>: </a:t>
            </a:r>
            <a:r>
              <a:rPr lang="ru-RU" sz="1500" b="1" i="1" dirty="0" smtClean="0">
                <a:solidFill>
                  <a:schemeClr val="tx1"/>
                </a:solidFill>
              </a:rPr>
              <a:t>«Господь</a:t>
            </a:r>
            <a:r>
              <a:rPr lang="ru-RU" sz="1500" b="1" i="1" dirty="0">
                <a:solidFill>
                  <a:schemeClr val="tx1"/>
                </a:solidFill>
              </a:rPr>
              <a:t>, укоряя их, как далеких еще от совершенства, говорит: «по неверию вашему»; если бы вы имели теплую, горячую веру, то она, хотя бы и казалась малой, совершила бы </a:t>
            </a:r>
            <a:r>
              <a:rPr lang="ru-RU" sz="1500" b="1" i="1" dirty="0" smtClean="0">
                <a:solidFill>
                  <a:schemeClr val="tx1"/>
                </a:solidFill>
              </a:rPr>
              <a:t>великое».</a:t>
            </a:r>
            <a:endParaRPr lang="ru-RU" sz="1500" b="1" i="1" dirty="0">
              <a:solidFill>
                <a:schemeClr val="tx1"/>
              </a:solidFill>
            </a:endParaRPr>
          </a:p>
        </p:txBody>
      </p:sp>
      <p:sp>
        <p:nvSpPr>
          <p:cNvPr id="7" name="Скругленный прямоугольник 6"/>
          <p:cNvSpPr/>
          <p:nvPr/>
        </p:nvSpPr>
        <p:spPr>
          <a:xfrm>
            <a:off x="179512" y="5733256"/>
            <a:ext cx="87849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«Говоря здесь о вере, Христос разумеет веру чудодействующую, и желая показать неизреченную силу ее, указывает на горчицу, которая хотя по виду весьма не велика, но имеет весьма великую силу».</a:t>
            </a:r>
          </a:p>
        </p:txBody>
      </p:sp>
      <p:sp>
        <p:nvSpPr>
          <p:cNvPr id="8" name="Скругленный прямоугольник 7"/>
          <p:cNvSpPr/>
          <p:nvPr/>
        </p:nvSpPr>
        <p:spPr>
          <a:xfrm>
            <a:off x="179512" y="5661248"/>
            <a:ext cx="87849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«каждая вера есть зерно горчичное. Оно считается ничтожным, по причине буйства проповеди, но если случается добрая земля, оно развивается в дерево, на котором вьют гнезда птицы небесные, то есть мысли, парящие ввысь. Поэтому кто имеет теплую веру, тот может сказать этой горе: перейди, то есть демону».</a:t>
            </a:r>
          </a:p>
        </p:txBody>
      </p:sp>
      <p:sp>
        <p:nvSpPr>
          <p:cNvPr id="9" name="Скругленный прямоугольник 8"/>
          <p:cNvSpPr/>
          <p:nvPr/>
        </p:nvSpPr>
        <p:spPr>
          <a:xfrm>
            <a:off x="179512" y="5661248"/>
            <a:ext cx="878497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«Перемещение горы указывается не в отношении той горы, которую мы видим плотскими очами, но той, которая была перемещена Господом из лунатика, потому что, когда Он говорит: Скажете горе сей: «перейди отсюда туда», и она перейдет, Он имеет в виду демона</a:t>
            </a:r>
            <a:r>
              <a:rPr lang="ru-RU" sz="1600" b="1" i="1" dirty="0" smtClean="0">
                <a:solidFill>
                  <a:schemeClr val="tx1"/>
                </a:solidFill>
              </a:rPr>
              <a:t>».</a:t>
            </a:r>
            <a:endParaRPr lang="ru-RU" sz="1600" b="1" i="1" dirty="0">
              <a:solidFill>
                <a:schemeClr val="tx1"/>
              </a:solidFill>
            </a:endParaRPr>
          </a:p>
        </p:txBody>
      </p:sp>
      <p:sp>
        <p:nvSpPr>
          <p:cNvPr id="10" name="Скругленный прямоугольник 9"/>
          <p:cNvSpPr/>
          <p:nvPr/>
        </p:nvSpPr>
        <p:spPr>
          <a:xfrm>
            <a:off x="179512" y="5805264"/>
            <a:ext cx="87849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««Сей же род», то есть род демонов, «изгоняется только молитвою и постом». Ибо должно особенно поститься тем, кто находится во власти демонов, и тем, кто имеет намерение исцелять от </a:t>
            </a:r>
            <a:r>
              <a:rPr lang="ru-RU" sz="1600" b="1" i="1" dirty="0" smtClean="0">
                <a:solidFill>
                  <a:schemeClr val="tx1"/>
                </a:solidFill>
              </a:rPr>
              <a:t>них».</a:t>
            </a:r>
            <a:endParaRPr lang="ru-RU" sz="1600" b="1" i="1" dirty="0">
              <a:solidFill>
                <a:schemeClr val="tx1"/>
              </a:solidFill>
            </a:endParaRPr>
          </a:p>
        </p:txBody>
      </p:sp>
      <p:sp>
        <p:nvSpPr>
          <p:cNvPr id="11" name="Скругленный прямоугольник 10"/>
          <p:cNvSpPr/>
          <p:nvPr/>
        </p:nvSpPr>
        <p:spPr>
          <a:xfrm>
            <a:off x="179512" y="5157192"/>
            <a:ext cx="878497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a:solidFill>
                  <a:schemeClr val="tx1"/>
                </a:solidFill>
              </a:rPr>
              <a:t>Свт</a:t>
            </a:r>
            <a:r>
              <a:rPr lang="ru-RU" sz="1500" b="1" dirty="0">
                <a:solidFill>
                  <a:schemeClr val="tx1"/>
                </a:solidFill>
              </a:rPr>
              <a:t>. Иоанн Златоуст: </a:t>
            </a:r>
            <a:r>
              <a:rPr lang="ru-RU" sz="1500" b="1" i="1" dirty="0">
                <a:solidFill>
                  <a:schemeClr val="tx1"/>
                </a:solidFill>
              </a:rPr>
              <a:t>«Ты скажешь: если нужна вера, для чего же еще нужен пост? Для того, что кроме веры и пост много придает крепости; он научает великому любомудрию, человека делает ангелом, и укрепляет </a:t>
            </a:r>
            <a:r>
              <a:rPr lang="ru-RU" sz="1500" b="1" i="1" dirty="0" err="1">
                <a:solidFill>
                  <a:schemeClr val="tx1"/>
                </a:solidFill>
              </a:rPr>
              <a:t>противу</a:t>
            </a:r>
            <a:r>
              <a:rPr lang="ru-RU" sz="1500" b="1" i="1" dirty="0">
                <a:solidFill>
                  <a:schemeClr val="tx1"/>
                </a:solidFill>
              </a:rPr>
              <a:t> сил бестелесных. Впрочем, не сам по себе; - нужна еще молитва, и она должна предшествовать. Тот, кто молится, как должно, и притом постится, немногого требует; а кто требует немногого, тот не будет сребролюбив; а кто не сребролюбив, тот любит подавать и милостыню. Кто постится, тот становится легким и окрыляется, и с бодрым духом </a:t>
            </a:r>
            <a:r>
              <a:rPr lang="ru-RU" sz="1500" b="1" i="1" dirty="0" smtClean="0">
                <a:solidFill>
                  <a:schemeClr val="tx1"/>
                </a:solidFill>
              </a:rPr>
              <a:t>молится». </a:t>
            </a:r>
            <a:endParaRPr lang="ru-RU" sz="1500" b="1" i="1" dirty="0">
              <a:solidFill>
                <a:schemeClr val="tx1"/>
              </a:solidFill>
            </a:endParaRPr>
          </a:p>
        </p:txBody>
      </p:sp>
    </p:spTree>
    <p:extLst>
      <p:ext uri="{BB962C8B-B14F-4D97-AF65-F5344CB8AC3E}">
        <p14:creationId xmlns:p14="http://schemas.microsoft.com/office/powerpoint/2010/main" val="232915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500"/>
                            </p:stCondLst>
                            <p:childTnLst>
                              <p:par>
                                <p:cTn id="19" presetID="22" presetClass="entr" presetSubtype="4" fill="hold" grpId="0" nodeType="afterEffect">
                                  <p:stCondLst>
                                    <p:cond delay="75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0" name="Скругленный прямоугольник 9"/>
          <p:cNvSpPr/>
          <p:nvPr/>
        </p:nvSpPr>
        <p:spPr>
          <a:xfrm>
            <a:off x="467544" y="4509120"/>
            <a:ext cx="8352928" cy="18722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«мне кажется, что под этой рыбой должно видеть Того, Который взят первым, который находился в глубинах моря и проводил время в соленых и горьких пучинах для того, чтобы через [Него -] второго Адама освобожден был первый Адам. А то, что находится в устах его, т. е. в исповедании, отдается за Петра и Господа. И этот самый дар есть дар [или: цена] совершенный; но, он разделен [на две части], потому что за Петра уплачивается цена как за грешника; Господь же наш греха не сотворил и в устах Его не оказалось хитрости (</a:t>
            </a:r>
            <a:r>
              <a:rPr lang="ru-RU" sz="1600" b="1" i="1" dirty="0" err="1">
                <a:solidFill>
                  <a:schemeClr val="tx1"/>
                </a:solidFill>
              </a:rPr>
              <a:t>Ис</a:t>
            </a:r>
            <a:r>
              <a:rPr lang="ru-RU" sz="1600" b="1" i="1" dirty="0">
                <a:solidFill>
                  <a:schemeClr val="tx1"/>
                </a:solidFill>
              </a:rPr>
              <a:t>. 53,9</a:t>
            </a:r>
            <a:r>
              <a:rPr lang="ru-RU" sz="1600" b="1" i="1" dirty="0" smtClean="0">
                <a:solidFill>
                  <a:schemeClr val="tx1"/>
                </a:solidFill>
              </a:rPr>
              <a:t>)».</a:t>
            </a:r>
            <a:endParaRPr lang="ru-RU" sz="1600" b="1" i="1" dirty="0">
              <a:solidFill>
                <a:schemeClr val="tx1"/>
              </a:solidFill>
            </a:endParaRPr>
          </a:p>
        </p:txBody>
      </p:sp>
      <p:sp>
        <p:nvSpPr>
          <p:cNvPr id="11" name="Скругленный прямоугольник 10"/>
          <p:cNvSpPr/>
          <p:nvPr/>
        </p:nvSpPr>
        <p:spPr>
          <a:xfrm>
            <a:off x="467544" y="4509120"/>
            <a:ext cx="8352928" cy="187220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«Христос посылает Петра добыть </a:t>
            </a:r>
            <a:r>
              <a:rPr lang="ru-RU" sz="1600" b="1" i="1" dirty="0" err="1">
                <a:solidFill>
                  <a:schemeClr val="tx1"/>
                </a:solidFill>
              </a:rPr>
              <a:t>статир</a:t>
            </a:r>
            <a:r>
              <a:rPr lang="ru-RU" sz="1600" b="1" i="1" dirty="0">
                <a:solidFill>
                  <a:schemeClr val="tx1"/>
                </a:solidFill>
              </a:rPr>
              <a:t> из рыбы, а вместе с тем мы научаемся и некоторому таинству. Ибо и наша природа - это рыба, погруженная в глубину неверия, но апостольское слово извлекло нас и нашло в наших устах </a:t>
            </a:r>
            <a:r>
              <a:rPr lang="ru-RU" sz="1600" b="1" i="1" dirty="0" err="1">
                <a:solidFill>
                  <a:schemeClr val="tx1"/>
                </a:solidFill>
              </a:rPr>
              <a:t>статир</a:t>
            </a:r>
            <a:r>
              <a:rPr lang="ru-RU" sz="1600" b="1" i="1" dirty="0">
                <a:solidFill>
                  <a:schemeClr val="tx1"/>
                </a:solidFill>
              </a:rPr>
              <a:t>, то есть слова Господа и исповедание Христа. Ибо кто исповедует Христа, тот имеет в своих устах </a:t>
            </a:r>
            <a:r>
              <a:rPr lang="ru-RU" sz="1600" b="1" i="1" dirty="0" err="1">
                <a:solidFill>
                  <a:schemeClr val="tx1"/>
                </a:solidFill>
              </a:rPr>
              <a:t>статир</a:t>
            </a:r>
            <a:r>
              <a:rPr lang="ru-RU" sz="1600" b="1" i="1" dirty="0">
                <a:solidFill>
                  <a:schemeClr val="tx1"/>
                </a:solidFill>
              </a:rPr>
              <a:t>, состоящий из двух дидрахм. И Христос, как Бог и как человек, имеет два естества. Итак, этот </a:t>
            </a:r>
            <a:r>
              <a:rPr lang="ru-RU" sz="1600" b="1" i="1" dirty="0" err="1">
                <a:solidFill>
                  <a:schemeClr val="tx1"/>
                </a:solidFill>
              </a:rPr>
              <a:t>статир</a:t>
            </a:r>
            <a:r>
              <a:rPr lang="ru-RU" sz="1600" b="1" i="1" dirty="0">
                <a:solidFill>
                  <a:schemeClr val="tx1"/>
                </a:solidFill>
              </a:rPr>
              <a:t>, Христос, предан на смерть за людей двух родов - за язычников и иудеев, за праведников и </a:t>
            </a:r>
            <a:r>
              <a:rPr lang="ru-RU" sz="1600" b="1" i="1" dirty="0" smtClean="0">
                <a:solidFill>
                  <a:schemeClr val="tx1"/>
                </a:solidFill>
              </a:rPr>
              <a:t>грешников».</a:t>
            </a:r>
            <a:endParaRPr lang="ru-RU" sz="1600" b="1" i="1" dirty="0">
              <a:solidFill>
                <a:schemeClr val="tx1"/>
              </a:solidFill>
            </a:endParaRPr>
          </a:p>
        </p:txBody>
      </p:sp>
      <p:pic>
        <p:nvPicPr>
          <p:cNvPr id="1027" name="Picture 3" descr="E:\лекции по Н. З\24\1199798038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47" y="1772817"/>
            <a:ext cx="8550725" cy="42484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2770670780"/>
              </p:ext>
            </p:extLst>
          </p:nvPr>
        </p:nvGraphicFramePr>
        <p:xfrm>
          <a:off x="457200" y="1289928"/>
          <a:ext cx="8229600" cy="2931160"/>
        </p:xfrm>
        <a:graphic>
          <a:graphicData uri="http://schemas.openxmlformats.org/drawingml/2006/table">
            <a:tbl>
              <a:tblPr firstRow="1" bandRow="1">
                <a:tableStyleId>{21E4AEA4-8DFA-4A89-87EB-49C32662AFE0}</a:tableStyleId>
              </a:tblPr>
              <a:tblGrid>
                <a:gridCol w="8229600"/>
              </a:tblGrid>
              <a:tr h="370840">
                <a:tc>
                  <a:txBody>
                    <a:bodyPr/>
                    <a:lstStyle/>
                    <a:p>
                      <a:pPr algn="ctr"/>
                      <a:r>
                        <a:rPr lang="ru-RU" b="1" dirty="0" smtClean="0">
                          <a:solidFill>
                            <a:schemeClr val="tx1"/>
                          </a:solidFill>
                        </a:rPr>
                        <a:t>Мф. 17, 24-27</a:t>
                      </a:r>
                      <a:endParaRPr lang="ru-RU" b="1" dirty="0">
                        <a:solidFill>
                          <a:schemeClr val="tx1"/>
                        </a:solidFill>
                      </a:endParaRPr>
                    </a:p>
                  </a:txBody>
                  <a:tcPr/>
                </a:tc>
              </a:tr>
              <a:tr h="370840">
                <a:tc>
                  <a:txBody>
                    <a:bodyPr/>
                    <a:lstStyle/>
                    <a:p>
                      <a:r>
                        <a:rPr lang="ru-RU" b="1" dirty="0" smtClean="0">
                          <a:solidFill>
                            <a:schemeClr val="tx1"/>
                          </a:solidFill>
                        </a:rPr>
                        <a:t>24. Когда же пришли они в </a:t>
                      </a:r>
                      <a:r>
                        <a:rPr lang="ru-RU" b="1" dirty="0" err="1" smtClean="0">
                          <a:solidFill>
                            <a:schemeClr val="tx1"/>
                          </a:solidFill>
                        </a:rPr>
                        <a:t>Капернаум</a:t>
                      </a:r>
                      <a:r>
                        <a:rPr lang="ru-RU" b="1" dirty="0" smtClean="0">
                          <a:solidFill>
                            <a:schemeClr val="tx1"/>
                          </a:solidFill>
                        </a:rPr>
                        <a:t>, то подошли к Петру собиратели дидрахм и сказали: Учитель ваш не даст ли дидрахмы? </a:t>
                      </a:r>
                    </a:p>
                    <a:p>
                      <a:r>
                        <a:rPr lang="ru-RU" b="1" dirty="0" smtClean="0">
                          <a:solidFill>
                            <a:schemeClr val="tx1"/>
                          </a:solidFill>
                        </a:rPr>
                        <a:t>25. Он говорит: да. И когда вошел он в дом, то Иисус, предупредив его, сказал: как тебе кажется, Симон? цари земные с кого берут пошлины или подати? с сынов ли своих, или с посторонних? </a:t>
                      </a:r>
                    </a:p>
                    <a:p>
                      <a:r>
                        <a:rPr lang="ru-RU" b="1" dirty="0" smtClean="0">
                          <a:solidFill>
                            <a:schemeClr val="tx1"/>
                          </a:solidFill>
                        </a:rPr>
                        <a:t>26. Петр говорит Ему: с посторонних. Иисус сказал ему: итак сыны свободны; </a:t>
                      </a:r>
                    </a:p>
                    <a:p>
                      <a:r>
                        <a:rPr lang="ru-RU" b="1" dirty="0" smtClean="0">
                          <a:solidFill>
                            <a:schemeClr val="tx1"/>
                          </a:solidFill>
                        </a:rPr>
                        <a:t>27. но, чтобы нам не соблазнить их, пойди на море, брось уду, и первую рыбу, которая попадется, возьми, и, открыв у ней рот, найдешь </a:t>
                      </a:r>
                      <a:r>
                        <a:rPr lang="ru-RU" b="1" dirty="0" err="1" smtClean="0">
                          <a:solidFill>
                            <a:schemeClr val="tx1"/>
                          </a:solidFill>
                        </a:rPr>
                        <a:t>статир</a:t>
                      </a:r>
                      <a:r>
                        <a:rPr lang="ru-RU" b="1" dirty="0" smtClean="0">
                          <a:solidFill>
                            <a:schemeClr val="tx1"/>
                          </a:solidFill>
                        </a:rPr>
                        <a:t>; возьми его и отдай им за Меня и за себя. </a:t>
                      </a:r>
                      <a:endParaRPr lang="ru-RU" b="1" dirty="0">
                        <a:solidFill>
                          <a:schemeClr val="tx1"/>
                        </a:solidFill>
                      </a:endParaRPr>
                    </a:p>
                  </a:txBody>
                  <a:tcPr/>
                </a:tc>
              </a:tr>
            </a:tbl>
          </a:graphicData>
        </a:graphic>
      </p:graphicFrame>
      <p:sp>
        <p:nvSpPr>
          <p:cNvPr id="4" name="Скругленный прямоугольник 3"/>
          <p:cNvSpPr/>
          <p:nvPr/>
        </p:nvSpPr>
        <p:spPr>
          <a:xfrm>
            <a:off x="827584" y="260648"/>
            <a:ext cx="7632848"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800" b="1" dirty="0">
                <a:solidFill>
                  <a:schemeClr val="tx1"/>
                </a:solidFill>
              </a:rPr>
              <a:t>Последнее пребывание </a:t>
            </a:r>
            <a:r>
              <a:rPr lang="ru-RU" sz="2800" b="1" dirty="0" smtClean="0">
                <a:solidFill>
                  <a:schemeClr val="tx1"/>
                </a:solidFill>
              </a:rPr>
              <a:t>Христа в </a:t>
            </a:r>
            <a:r>
              <a:rPr lang="ru-RU" sz="2800" b="1" dirty="0" err="1">
                <a:solidFill>
                  <a:schemeClr val="tx1"/>
                </a:solidFill>
              </a:rPr>
              <a:t>Капернауме</a:t>
            </a:r>
            <a:r>
              <a:rPr lang="ru-RU" sz="2800" b="1" dirty="0">
                <a:solidFill>
                  <a:schemeClr val="tx1"/>
                </a:solidFill>
              </a:rPr>
              <a:t>. </a:t>
            </a:r>
            <a:r>
              <a:rPr lang="ru-RU" sz="2800" b="1" dirty="0" smtClean="0">
                <a:solidFill>
                  <a:schemeClr val="tx1"/>
                </a:solidFill>
              </a:rPr>
              <a:t>Чудесная </a:t>
            </a:r>
            <a:r>
              <a:rPr lang="ru-RU" sz="2800" b="1" dirty="0">
                <a:solidFill>
                  <a:schemeClr val="tx1"/>
                </a:solidFill>
              </a:rPr>
              <a:t>уплата церковной </a:t>
            </a:r>
            <a:r>
              <a:rPr lang="ru-RU" sz="2800" b="1" dirty="0" smtClean="0">
                <a:solidFill>
                  <a:schemeClr val="tx1"/>
                </a:solidFill>
              </a:rPr>
              <a:t>подати</a:t>
            </a:r>
            <a:endParaRPr lang="ru-RU" sz="2800" b="1" dirty="0">
              <a:solidFill>
                <a:schemeClr val="tx1"/>
              </a:solidFill>
            </a:endParaRPr>
          </a:p>
        </p:txBody>
      </p:sp>
      <p:sp>
        <p:nvSpPr>
          <p:cNvPr id="2" name="Скругленный прямоугольник 1"/>
          <p:cNvSpPr/>
          <p:nvPr/>
        </p:nvSpPr>
        <p:spPr>
          <a:xfrm>
            <a:off x="467544" y="4797152"/>
            <a:ext cx="8352928" cy="15841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a:t>
            </a:r>
            <a:r>
              <a:rPr lang="ru-RU" sz="1600" b="1" i="1" dirty="0" smtClean="0">
                <a:solidFill>
                  <a:schemeClr val="tx1"/>
                </a:solidFill>
              </a:rPr>
              <a:t>: «Что </a:t>
            </a:r>
            <a:r>
              <a:rPr lang="ru-RU" sz="1600" b="1" i="1" dirty="0">
                <a:solidFill>
                  <a:schemeClr val="tx1"/>
                </a:solidFill>
              </a:rPr>
              <a:t>это за дидрахмы? Когда Бог избил первенцев египетских, то вместо их взял колено левитов. Но, так как число левитов было меньше числа первородных у иудеев, то Он за тех, которых недоставало в число, повелел вносить </a:t>
            </a:r>
            <a:r>
              <a:rPr lang="ru-RU" sz="1600" b="1" i="1" dirty="0" err="1">
                <a:solidFill>
                  <a:schemeClr val="tx1"/>
                </a:solidFill>
              </a:rPr>
              <a:t>сикль</a:t>
            </a:r>
            <a:r>
              <a:rPr lang="ru-RU" sz="1600" b="1" i="1" dirty="0">
                <a:solidFill>
                  <a:schemeClr val="tx1"/>
                </a:solidFill>
              </a:rPr>
              <a:t>. С этого времени вошло в обыкновение платить такую пошлину за первенцев. А так как Христос был первенец, и из учеников Петр казался первым, то собиратели пошлины и приступили к </a:t>
            </a:r>
            <a:r>
              <a:rPr lang="ru-RU" sz="1600" b="1" i="1" dirty="0" smtClean="0">
                <a:solidFill>
                  <a:schemeClr val="tx1"/>
                </a:solidFill>
              </a:rPr>
              <a:t>нему».</a:t>
            </a:r>
            <a:endParaRPr lang="ru-RU" sz="1600" b="1" i="1" dirty="0">
              <a:solidFill>
                <a:schemeClr val="tx1"/>
              </a:solidFill>
            </a:endParaRPr>
          </a:p>
        </p:txBody>
      </p:sp>
      <p:sp>
        <p:nvSpPr>
          <p:cNvPr id="3" name="Скругленный прямоугольник 2"/>
          <p:cNvSpPr/>
          <p:nvPr/>
        </p:nvSpPr>
        <p:spPr>
          <a:xfrm>
            <a:off x="467544" y="4653136"/>
            <a:ext cx="8352928"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«Смысл же слов Его такой: Я свободен от платежа пошлины. Если цари земные не берут подати с сыновей своих, но с чужих, то тем более Я должен быть свободен от требования их, Царь и Сын Царя не земного, а </a:t>
            </a:r>
            <a:r>
              <a:rPr lang="ru-RU" sz="1600" b="1" i="1" dirty="0" smtClean="0">
                <a:solidFill>
                  <a:schemeClr val="tx1"/>
                </a:solidFill>
              </a:rPr>
              <a:t>небесного».</a:t>
            </a:r>
            <a:endParaRPr lang="ru-RU" sz="1600" b="1" i="1" dirty="0">
              <a:solidFill>
                <a:schemeClr val="tx1"/>
              </a:solidFill>
            </a:endParaRPr>
          </a:p>
        </p:txBody>
      </p:sp>
      <p:sp>
        <p:nvSpPr>
          <p:cNvPr id="6" name="Скругленный прямоугольник 5"/>
          <p:cNvSpPr/>
          <p:nvPr/>
        </p:nvSpPr>
        <p:spPr>
          <a:xfrm>
            <a:off x="467544" y="4509120"/>
            <a:ext cx="8352928"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Показав наперед, что Он не подлежит подати, потом дает ее; первое делает для того, чтобы не соблазнились ученики; последнее - чтобы не соблазнились сборщики податей. Дает пошлину не как обязанный к тому, но из снисхождения к их </a:t>
            </a:r>
            <a:r>
              <a:rPr lang="ru-RU" sz="1600" b="1" i="1" dirty="0" smtClean="0">
                <a:solidFill>
                  <a:schemeClr val="tx1"/>
                </a:solidFill>
              </a:rPr>
              <a:t>слабости».</a:t>
            </a:r>
            <a:endParaRPr lang="ru-RU" sz="1600" b="1" i="1" dirty="0">
              <a:solidFill>
                <a:schemeClr val="tx1"/>
              </a:solidFill>
            </a:endParaRPr>
          </a:p>
        </p:txBody>
      </p:sp>
      <p:sp>
        <p:nvSpPr>
          <p:cNvPr id="7" name="Скругленный прямоугольник 6"/>
          <p:cNvSpPr/>
          <p:nvPr/>
        </p:nvSpPr>
        <p:spPr>
          <a:xfrm>
            <a:off x="467544" y="5769260"/>
            <a:ext cx="8352928" cy="6120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«как Сын Царей, Он не был обязан давать дань; но как принявший смиренную плоть Он должен был исполнить всякую правду</a:t>
            </a:r>
            <a:r>
              <a:rPr lang="ru-RU" sz="1600" b="1" i="1" dirty="0" smtClean="0">
                <a:solidFill>
                  <a:schemeClr val="tx1"/>
                </a:solidFill>
              </a:rPr>
              <a:t>».</a:t>
            </a:r>
            <a:endParaRPr lang="ru-RU" sz="1600" b="1" i="1" dirty="0">
              <a:solidFill>
                <a:schemeClr val="tx1"/>
              </a:solidFill>
            </a:endParaRPr>
          </a:p>
        </p:txBody>
      </p:sp>
      <p:sp>
        <p:nvSpPr>
          <p:cNvPr id="8" name="Скругленный прямоугольник 7"/>
          <p:cNvSpPr/>
          <p:nvPr/>
        </p:nvSpPr>
        <p:spPr>
          <a:xfrm>
            <a:off x="467544" y="4509120"/>
            <a:ext cx="8352928" cy="100811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«самый </a:t>
            </a:r>
            <a:r>
              <a:rPr lang="ru-RU" sz="1600" b="1" i="1" dirty="0">
                <a:solidFill>
                  <a:schemeClr val="tx1"/>
                </a:solidFill>
              </a:rPr>
              <a:t>образ, как Он дает подать, открывает, кто Он таков. Для чего не велит Он заплатить из хранившихся у них денег? Для того, как я выше сказал, чтобы и в этом случае показать, что Он есть Бог над всем, и что море в Его власти».</a:t>
            </a:r>
          </a:p>
        </p:txBody>
      </p:sp>
      <p:sp>
        <p:nvSpPr>
          <p:cNvPr id="9" name="Скругленный прямоугольник 8"/>
          <p:cNvSpPr/>
          <p:nvPr/>
        </p:nvSpPr>
        <p:spPr>
          <a:xfrm>
            <a:off x="467544" y="4653136"/>
            <a:ext cx="8352928" cy="79208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err="1" smtClean="0">
                <a:solidFill>
                  <a:schemeClr val="tx1"/>
                </a:solidFill>
              </a:rPr>
              <a:t>Еп</a:t>
            </a:r>
            <a:r>
              <a:rPr lang="ru-RU" sz="1600" b="1" dirty="0" smtClean="0">
                <a:solidFill>
                  <a:schemeClr val="tx1"/>
                </a:solidFill>
              </a:rPr>
              <a:t>. Михаил (Лузин): </a:t>
            </a:r>
            <a:r>
              <a:rPr lang="ru-RU" sz="1600" b="1" i="1" dirty="0" smtClean="0">
                <a:solidFill>
                  <a:schemeClr val="tx1"/>
                </a:solidFill>
              </a:rPr>
              <a:t>«</a:t>
            </a:r>
            <a:r>
              <a:rPr lang="ru-RU" sz="1600" b="1" i="1" dirty="0" smtClean="0"/>
              <a:t>Если </a:t>
            </a:r>
            <a:r>
              <a:rPr lang="ru-RU" sz="1600" b="1" i="1" dirty="0"/>
              <a:t>Он знал, что во рту у рыбы, которая первая попадется Петру, есть проглоченный ею </a:t>
            </a:r>
            <a:r>
              <a:rPr lang="ru-RU" sz="1600" b="1" i="1" dirty="0" err="1"/>
              <a:t>статир</a:t>
            </a:r>
            <a:r>
              <a:rPr lang="ru-RU" sz="1600" b="1" i="1" dirty="0"/>
              <a:t>, то Он всеведущ. Если создал Он </a:t>
            </a:r>
            <a:r>
              <a:rPr lang="ru-RU" sz="1600" b="1" i="1" dirty="0" err="1"/>
              <a:t>статир</a:t>
            </a:r>
            <a:r>
              <a:rPr lang="ru-RU" sz="1600" b="1" i="1" dirty="0"/>
              <a:t> во рту рыбы, то Он </a:t>
            </a:r>
            <a:r>
              <a:rPr lang="ru-RU" sz="1600" b="1" i="1" dirty="0" smtClean="0"/>
              <a:t>всемогущ</a:t>
            </a:r>
            <a:r>
              <a:rPr lang="ru-RU" sz="1600" b="1" i="1" dirty="0" smtClean="0">
                <a:solidFill>
                  <a:schemeClr val="tx1"/>
                </a:solidFill>
              </a:rPr>
              <a:t>».</a:t>
            </a:r>
            <a:endParaRPr lang="ru-RU" sz="1600" b="1" i="1" dirty="0">
              <a:solidFill>
                <a:schemeClr val="tx1"/>
              </a:solidFill>
            </a:endParaRPr>
          </a:p>
        </p:txBody>
      </p:sp>
    </p:spTree>
    <p:extLst>
      <p:ext uri="{BB962C8B-B14F-4D97-AF65-F5344CB8AC3E}">
        <p14:creationId xmlns:p14="http://schemas.microsoft.com/office/powerpoint/2010/main" val="27197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000"/>
                            </p:stCondLst>
                            <p:childTnLst>
                              <p:par>
                                <p:cTn id="44" presetID="22" presetClass="entr" presetSubtype="4" fill="hold" grpId="0" nodeType="afterEffect">
                                  <p:stCondLst>
                                    <p:cond delay="20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down)">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22" presetClass="entr" presetSubtype="4"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4" grpId="0" animBg="1"/>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534082901"/>
              </p:ext>
            </p:extLst>
          </p:nvPr>
        </p:nvGraphicFramePr>
        <p:xfrm>
          <a:off x="251520" y="836712"/>
          <a:ext cx="8640960" cy="4225472"/>
        </p:xfrm>
        <a:graphic>
          <a:graphicData uri="http://schemas.openxmlformats.org/drawingml/2006/table">
            <a:tbl>
              <a:tblPr firstRow="1" bandRow="1">
                <a:tableStyleId>{7DF18680-E054-41AD-8BC1-D1AEF772440D}</a:tableStyleId>
              </a:tblPr>
              <a:tblGrid>
                <a:gridCol w="2880320"/>
                <a:gridCol w="3456384"/>
                <a:gridCol w="2304256"/>
              </a:tblGrid>
              <a:tr h="288032">
                <a:tc>
                  <a:txBody>
                    <a:bodyPr/>
                    <a:lstStyle/>
                    <a:p>
                      <a:pPr algn="ctr"/>
                      <a:r>
                        <a:rPr lang="ru-RU" b="1" dirty="0" smtClean="0">
                          <a:solidFill>
                            <a:schemeClr val="tx1"/>
                          </a:solidFill>
                        </a:rPr>
                        <a:t>Мф. 18, 1-5</a:t>
                      </a:r>
                      <a:endParaRPr lang="ru-RU" b="1" dirty="0">
                        <a:solidFill>
                          <a:schemeClr val="tx1"/>
                        </a:solidFill>
                      </a:endParaRPr>
                    </a:p>
                  </a:txBody>
                  <a:tcPr marL="0" marR="0" marT="0" marB="0"/>
                </a:tc>
                <a:tc>
                  <a:txBody>
                    <a:bodyPr/>
                    <a:lstStyle/>
                    <a:p>
                      <a:pPr algn="ctr"/>
                      <a:r>
                        <a:rPr lang="ru-RU" b="1" dirty="0" err="1" smtClean="0">
                          <a:solidFill>
                            <a:schemeClr val="tx1"/>
                          </a:solidFill>
                        </a:rPr>
                        <a:t>Мк</a:t>
                      </a:r>
                      <a:r>
                        <a:rPr lang="ru-RU" b="1" dirty="0" smtClean="0">
                          <a:solidFill>
                            <a:schemeClr val="tx1"/>
                          </a:solidFill>
                        </a:rPr>
                        <a:t>. 9, 33-37</a:t>
                      </a:r>
                      <a:endParaRPr lang="ru-RU" b="1" dirty="0">
                        <a:solidFill>
                          <a:schemeClr val="tx1"/>
                        </a:solidFill>
                      </a:endParaRPr>
                    </a:p>
                  </a:txBody>
                  <a:tcPr marL="0" marR="0" marT="0" marB="0"/>
                </a:tc>
                <a:tc>
                  <a:txBody>
                    <a:bodyPr/>
                    <a:lstStyle/>
                    <a:p>
                      <a:pPr algn="ctr"/>
                      <a:r>
                        <a:rPr lang="ru-RU" b="1" dirty="0" err="1" smtClean="0">
                          <a:solidFill>
                            <a:schemeClr val="tx1"/>
                          </a:solidFill>
                        </a:rPr>
                        <a:t>Лк</a:t>
                      </a:r>
                      <a:r>
                        <a:rPr lang="ru-RU" b="1" dirty="0" smtClean="0">
                          <a:solidFill>
                            <a:schemeClr val="tx1"/>
                          </a:solidFill>
                        </a:rPr>
                        <a:t>. 9, 46-48</a:t>
                      </a:r>
                      <a:endParaRPr lang="ru-RU" b="1" dirty="0">
                        <a:solidFill>
                          <a:schemeClr val="tx1"/>
                        </a:solidFill>
                      </a:endParaRPr>
                    </a:p>
                  </a:txBody>
                  <a:tcPr marL="0" marR="0" marT="0" marB="0"/>
                </a:tc>
              </a:tr>
              <a:tr h="370840">
                <a:tc>
                  <a:txBody>
                    <a:bodyPr/>
                    <a:lstStyle/>
                    <a:p>
                      <a:r>
                        <a:rPr lang="ru-RU" sz="1600" b="1" dirty="0" smtClean="0">
                          <a:solidFill>
                            <a:schemeClr val="tx1"/>
                          </a:solidFill>
                        </a:rPr>
                        <a:t>1. В то время ученики приступили к Иисусу и сказали: кто больше в Царстве Небесном? </a:t>
                      </a:r>
                    </a:p>
                    <a:p>
                      <a:r>
                        <a:rPr lang="ru-RU" sz="1600" b="1" dirty="0" smtClean="0">
                          <a:solidFill>
                            <a:schemeClr val="tx1"/>
                          </a:solidFill>
                        </a:rPr>
                        <a:t>2. Иисус, призвав дитя, поставил его посреди них </a:t>
                      </a:r>
                    </a:p>
                    <a:p>
                      <a:r>
                        <a:rPr lang="ru-RU" sz="1600" b="1" dirty="0" smtClean="0">
                          <a:solidFill>
                            <a:schemeClr val="tx1"/>
                          </a:solidFill>
                        </a:rPr>
                        <a:t>3. и сказал: истинно говорю вам, если не обратитесь и не будете как дети, не войдете в Царство Небесное; </a:t>
                      </a:r>
                    </a:p>
                    <a:p>
                      <a:r>
                        <a:rPr lang="ru-RU" sz="1600" b="1" dirty="0" smtClean="0">
                          <a:solidFill>
                            <a:schemeClr val="tx1"/>
                          </a:solidFill>
                        </a:rPr>
                        <a:t>4. итак, кто умалится, как это дитя, тот и больше в Царстве Небесном; </a:t>
                      </a:r>
                    </a:p>
                    <a:p>
                      <a:r>
                        <a:rPr lang="ru-RU" sz="1600" b="1" dirty="0" smtClean="0">
                          <a:solidFill>
                            <a:schemeClr val="tx1"/>
                          </a:solidFill>
                        </a:rPr>
                        <a:t>5. и кто примет одно такое дитя во имя Мое, тот Меня принимает…</a:t>
                      </a:r>
                      <a:endParaRPr lang="ru-RU" sz="1600" b="1" dirty="0">
                        <a:solidFill>
                          <a:schemeClr val="tx1"/>
                        </a:solidFill>
                      </a:endParaRPr>
                    </a:p>
                  </a:txBody>
                  <a:tcPr marL="18000" marR="18000" marT="18000" marB="18000"/>
                </a:tc>
                <a:tc>
                  <a:txBody>
                    <a:bodyPr/>
                    <a:lstStyle/>
                    <a:p>
                      <a:r>
                        <a:rPr lang="ru-RU" sz="1600" b="1" dirty="0" smtClean="0">
                          <a:solidFill>
                            <a:schemeClr val="tx1"/>
                          </a:solidFill>
                        </a:rPr>
                        <a:t>33. Пришел в </a:t>
                      </a:r>
                      <a:r>
                        <a:rPr lang="ru-RU" sz="1600" b="1" dirty="0" err="1" smtClean="0">
                          <a:solidFill>
                            <a:schemeClr val="tx1"/>
                          </a:solidFill>
                        </a:rPr>
                        <a:t>Капернаум</a:t>
                      </a:r>
                      <a:r>
                        <a:rPr lang="ru-RU" sz="1600" b="1" dirty="0" smtClean="0">
                          <a:solidFill>
                            <a:schemeClr val="tx1"/>
                          </a:solidFill>
                        </a:rPr>
                        <a:t>; и когда был в доме, спросил их: о чем дорогою вы рассуждали между собою? </a:t>
                      </a:r>
                    </a:p>
                    <a:p>
                      <a:r>
                        <a:rPr lang="ru-RU" sz="1600" b="1" dirty="0" smtClean="0">
                          <a:solidFill>
                            <a:schemeClr val="tx1"/>
                          </a:solidFill>
                        </a:rPr>
                        <a:t>34. Они молчали; потому что дорогою рассуждали между собою, кто больше. </a:t>
                      </a:r>
                    </a:p>
                    <a:p>
                      <a:r>
                        <a:rPr lang="ru-RU" sz="1600" b="1" dirty="0" smtClean="0">
                          <a:solidFill>
                            <a:schemeClr val="tx1"/>
                          </a:solidFill>
                        </a:rPr>
                        <a:t>35. И, сев, призвал двенадцать и сказал им: </a:t>
                      </a:r>
                      <a:r>
                        <a:rPr lang="ru-RU" sz="1600" b="1" dirty="0" smtClean="0">
                          <a:solidFill>
                            <a:schemeClr val="accent5"/>
                          </a:solidFill>
                        </a:rPr>
                        <a:t>кто хочет быть первым, будь из всех последним и всем слугою. </a:t>
                      </a:r>
                    </a:p>
                    <a:p>
                      <a:r>
                        <a:rPr lang="ru-RU" sz="1600" b="1" dirty="0" smtClean="0">
                          <a:solidFill>
                            <a:schemeClr val="tx1"/>
                          </a:solidFill>
                        </a:rPr>
                        <a:t>36. И, взяв дитя, поставил его посреди них и, обняв его, сказал им: </a:t>
                      </a:r>
                    </a:p>
                    <a:p>
                      <a:r>
                        <a:rPr lang="ru-RU" sz="1600" b="1" dirty="0" smtClean="0">
                          <a:solidFill>
                            <a:schemeClr val="tx1"/>
                          </a:solidFill>
                        </a:rPr>
                        <a:t>37. кто примет одно из таких детей во имя Мое, тот принимает Меня; а кто Меня примет, тот не Меня принимает, но Пославшего Меня. </a:t>
                      </a:r>
                      <a:endParaRPr lang="ru-RU" sz="1600" b="1" dirty="0">
                        <a:solidFill>
                          <a:schemeClr val="tx1"/>
                        </a:solidFill>
                      </a:endParaRPr>
                    </a:p>
                  </a:txBody>
                  <a:tcPr marL="18000" marR="18000" marT="18000" marB="18000"/>
                </a:tc>
                <a:tc>
                  <a:txBody>
                    <a:bodyPr/>
                    <a:lstStyle/>
                    <a:p>
                      <a:r>
                        <a:rPr lang="ru-RU" sz="1600" b="1" dirty="0" smtClean="0">
                          <a:solidFill>
                            <a:schemeClr val="tx1"/>
                          </a:solidFill>
                        </a:rPr>
                        <a:t>46. Пришла же им мысль: кто бы из них был больше? </a:t>
                      </a:r>
                    </a:p>
                    <a:p>
                      <a:r>
                        <a:rPr lang="ru-RU" sz="1600" b="1" dirty="0" smtClean="0">
                          <a:solidFill>
                            <a:schemeClr val="tx1"/>
                          </a:solidFill>
                        </a:rPr>
                        <a:t>47. Иисус же, видя помышление сердца их, взяв дитя, поставил его пред Собою </a:t>
                      </a:r>
                    </a:p>
                    <a:p>
                      <a:r>
                        <a:rPr lang="ru-RU" sz="1600" b="1" dirty="0" smtClean="0">
                          <a:solidFill>
                            <a:schemeClr val="tx1"/>
                          </a:solidFill>
                        </a:rPr>
                        <a:t>48. и сказал им: кто примет сие дитя во имя Мое, тот Меня принимает; а кто примет Меня, тот принимает Пославшего Меня; ибо кто из вас меньше всех, тот будет велик. </a:t>
                      </a:r>
                      <a:endParaRPr lang="ru-RU" sz="1600" b="1" dirty="0">
                        <a:solidFill>
                          <a:schemeClr val="tx1"/>
                        </a:solidFill>
                      </a:endParaRPr>
                    </a:p>
                  </a:txBody>
                  <a:tcPr marL="18000" marR="18000" marT="18000" marB="18000"/>
                </a:tc>
              </a:tr>
            </a:tbl>
          </a:graphicData>
        </a:graphic>
      </p:graphicFrame>
      <p:sp>
        <p:nvSpPr>
          <p:cNvPr id="4" name="Скругленный прямоугольник 3"/>
          <p:cNvSpPr/>
          <p:nvPr/>
        </p:nvSpPr>
        <p:spPr>
          <a:xfrm>
            <a:off x="1547664" y="188640"/>
            <a:ext cx="5968765"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800" b="1" dirty="0">
                <a:solidFill>
                  <a:schemeClr val="tx1"/>
                </a:solidFill>
              </a:rPr>
              <a:t>Спор учеников о том, кто </a:t>
            </a:r>
            <a:r>
              <a:rPr lang="ru-RU" sz="2800" b="1" dirty="0" smtClean="0">
                <a:solidFill>
                  <a:schemeClr val="tx1"/>
                </a:solidFill>
              </a:rPr>
              <a:t>больший</a:t>
            </a:r>
            <a:endParaRPr lang="ru-RU" sz="2800" b="1" dirty="0">
              <a:solidFill>
                <a:schemeClr val="tx1"/>
              </a:solidFill>
            </a:endParaRPr>
          </a:p>
        </p:txBody>
      </p:sp>
      <p:sp>
        <p:nvSpPr>
          <p:cNvPr id="2" name="Скругленный прямоугольник 1"/>
          <p:cNvSpPr/>
          <p:nvPr/>
        </p:nvSpPr>
        <p:spPr>
          <a:xfrm>
            <a:off x="323528" y="5229200"/>
            <a:ext cx="8568952" cy="129614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«Когда Иисус оказывал предпочтение троим из них, в них не обнаруживалось ничего подобного. А когда честь предоставлена была одному только, они опечалились. Так Христос сказал некогда Петру: дам </a:t>
            </a:r>
            <a:r>
              <a:rPr lang="ru-RU" sz="1600" b="1" i="1" dirty="0" err="1">
                <a:solidFill>
                  <a:schemeClr val="tx1"/>
                </a:solidFill>
              </a:rPr>
              <a:t>ти</a:t>
            </a:r>
            <a:r>
              <a:rPr lang="ru-RU" sz="1600" b="1" i="1" dirty="0">
                <a:solidFill>
                  <a:schemeClr val="tx1"/>
                </a:solidFill>
              </a:rPr>
              <a:t> ключи царства </a:t>
            </a:r>
            <a:r>
              <a:rPr lang="ru-RU" sz="1600" b="1" i="1" dirty="0" err="1">
                <a:solidFill>
                  <a:schemeClr val="tx1"/>
                </a:solidFill>
              </a:rPr>
              <a:t>небеснаго</a:t>
            </a:r>
            <a:r>
              <a:rPr lang="ru-RU" sz="1600" b="1" i="1" dirty="0">
                <a:solidFill>
                  <a:schemeClr val="tx1"/>
                </a:solidFill>
              </a:rPr>
              <a:t>. Блажен </a:t>
            </a:r>
            <a:r>
              <a:rPr lang="ru-RU" sz="1600" b="1" i="1" dirty="0" err="1">
                <a:solidFill>
                  <a:schemeClr val="tx1"/>
                </a:solidFill>
              </a:rPr>
              <a:t>еси</a:t>
            </a:r>
            <a:r>
              <a:rPr lang="ru-RU" sz="1600" b="1" i="1" dirty="0">
                <a:solidFill>
                  <a:schemeClr val="tx1"/>
                </a:solidFill>
              </a:rPr>
              <a:t> Симоне, вар Иона (</a:t>
            </a:r>
            <a:r>
              <a:rPr lang="ru-RU" sz="1600" b="1" i="1" dirty="0" smtClean="0">
                <a:solidFill>
                  <a:schemeClr val="tx1"/>
                </a:solidFill>
              </a:rPr>
              <a:t>Мф</a:t>
            </a:r>
            <a:r>
              <a:rPr lang="ru-RU" sz="1600" b="1" i="1" dirty="0">
                <a:solidFill>
                  <a:schemeClr val="tx1"/>
                </a:solidFill>
              </a:rPr>
              <a:t>. </a:t>
            </a:r>
            <a:r>
              <a:rPr lang="ru-RU" sz="1600" b="1" i="1" dirty="0" smtClean="0">
                <a:solidFill>
                  <a:schemeClr val="tx1"/>
                </a:solidFill>
              </a:rPr>
              <a:t>16, </a:t>
            </a:r>
            <a:r>
              <a:rPr lang="ru-RU" sz="1600" b="1" i="1" dirty="0">
                <a:solidFill>
                  <a:schemeClr val="tx1"/>
                </a:solidFill>
              </a:rPr>
              <a:t>19, 17); и здесь говорит: </a:t>
            </a:r>
            <a:r>
              <a:rPr lang="ru-RU" sz="1600" b="1" i="1" dirty="0" err="1">
                <a:solidFill>
                  <a:schemeClr val="tx1"/>
                </a:solidFill>
              </a:rPr>
              <a:t>даждь</a:t>
            </a:r>
            <a:r>
              <a:rPr lang="ru-RU" sz="1600" b="1" i="1" dirty="0">
                <a:solidFill>
                  <a:schemeClr val="tx1"/>
                </a:solidFill>
              </a:rPr>
              <a:t> им за </a:t>
            </a:r>
            <a:r>
              <a:rPr lang="ru-RU" sz="1600" b="1" i="1" dirty="0" err="1">
                <a:solidFill>
                  <a:schemeClr val="tx1"/>
                </a:solidFill>
              </a:rPr>
              <a:t>Мя</a:t>
            </a:r>
            <a:r>
              <a:rPr lang="ru-RU" sz="1600" b="1" i="1" dirty="0">
                <a:solidFill>
                  <a:schemeClr val="tx1"/>
                </a:solidFill>
              </a:rPr>
              <a:t> и за </a:t>
            </a:r>
            <a:r>
              <a:rPr lang="ru-RU" sz="1600" b="1" i="1" dirty="0" err="1">
                <a:solidFill>
                  <a:schemeClr val="tx1"/>
                </a:solidFill>
              </a:rPr>
              <a:t>ся</a:t>
            </a:r>
            <a:r>
              <a:rPr lang="ru-RU" sz="1600" b="1" i="1" dirty="0">
                <a:solidFill>
                  <a:schemeClr val="tx1"/>
                </a:solidFill>
              </a:rPr>
              <a:t>; к тому ж и большее дерзновение, какое они неоднократно видели в Петре, раздражало их».</a:t>
            </a:r>
          </a:p>
        </p:txBody>
      </p:sp>
      <p:sp>
        <p:nvSpPr>
          <p:cNvPr id="3" name="Скругленный прямоугольник 2"/>
          <p:cNvSpPr/>
          <p:nvPr/>
        </p:nvSpPr>
        <p:spPr>
          <a:xfrm>
            <a:off x="323528" y="5445224"/>
            <a:ext cx="8568952" cy="100811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«Так как они видели, что за Петра и Господа отдана одинаковая </a:t>
            </a:r>
            <a:r>
              <a:rPr lang="ru-RU" sz="1600" b="1" i="1" dirty="0" smtClean="0">
                <a:solidFill>
                  <a:schemeClr val="tx1"/>
                </a:solidFill>
              </a:rPr>
              <a:t>подать</a:t>
            </a:r>
            <a:r>
              <a:rPr lang="ru-RU" sz="1600" b="1" i="1" dirty="0">
                <a:solidFill>
                  <a:schemeClr val="tx1"/>
                </a:solidFill>
              </a:rPr>
              <a:t>, то вследствие равенства платы подумали, что Петр превознесен над всеми апостолами, так как при взносе подати он сравнен с Господом. Поэтому они и спрашивают: кто - больший в Царстве Небесном?»</a:t>
            </a:r>
          </a:p>
        </p:txBody>
      </p:sp>
      <p:sp>
        <p:nvSpPr>
          <p:cNvPr id="6" name="Скругленный прямоугольник 5"/>
          <p:cNvSpPr/>
          <p:nvPr/>
        </p:nvSpPr>
        <p:spPr>
          <a:xfrm>
            <a:off x="323528" y="5229200"/>
            <a:ext cx="8568952" cy="151216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err="1">
                <a:solidFill>
                  <a:schemeClr val="tx1"/>
                </a:solidFill>
              </a:rPr>
              <a:t>Свт</a:t>
            </a:r>
            <a:r>
              <a:rPr lang="ru-RU" sz="1600" b="1" i="1" dirty="0">
                <a:solidFill>
                  <a:schemeClr val="tx1"/>
                </a:solidFill>
              </a:rPr>
              <a:t>. Иоанн Златоуст: «поставляет посреди их отрока, пристыжая самым тем, что видят они пред собой; убеждает быть столько же смиренными и простосердечными, как и младенец, который не имеет ни зависти, ни тщеславия, ни желания первенства, но обладает высокою добродетелью простоты, беззлобия и смирения. Итак, нужно иметь не одно только мужество и благоразумие, но и добродетель смиренномудрия и простоты».</a:t>
            </a:r>
          </a:p>
        </p:txBody>
      </p:sp>
      <p:sp>
        <p:nvSpPr>
          <p:cNvPr id="7" name="Скругленный прямоугольник 6"/>
          <p:cNvSpPr/>
          <p:nvPr/>
        </p:nvSpPr>
        <p:spPr>
          <a:xfrm>
            <a:off x="323528" y="5085184"/>
            <a:ext cx="8568952" cy="151216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Зигабен</a:t>
            </a:r>
            <a:r>
              <a:rPr lang="ru-RU" sz="1600" b="1" dirty="0">
                <a:solidFill>
                  <a:schemeClr val="tx1"/>
                </a:solidFill>
              </a:rPr>
              <a:t>: </a:t>
            </a:r>
            <a:r>
              <a:rPr lang="ru-RU" sz="1600" b="1" i="1" dirty="0">
                <a:solidFill>
                  <a:schemeClr val="tx1"/>
                </a:solidFill>
              </a:rPr>
              <a:t>«Вы спрашиваете Меня о первенстве в Царстве Небесном; а Я говорю вам, что если вы не обратитесь от лукавства к незлобию, и не сделаетесь невинными, как дети, совсем не войдете в него. Дитя – просто, беззаботно, не тщеславно, скромно, оно не имеет зависти, ревности, желания первенствовать, и вообще свободно от всяких страстей собственной воли, не вследствие подвига, но вследствие природной простоты. Итак, если кто укротит страсти своей воли, тот будет – как дитя».</a:t>
            </a:r>
          </a:p>
        </p:txBody>
      </p:sp>
      <p:sp>
        <p:nvSpPr>
          <p:cNvPr id="8" name="Скругленный прямоугольник 7"/>
          <p:cNvSpPr/>
          <p:nvPr/>
        </p:nvSpPr>
        <p:spPr>
          <a:xfrm>
            <a:off x="323528" y="5661248"/>
            <a:ext cx="8568952" cy="79208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a:solidFill>
                  <a:schemeClr val="tx1"/>
                </a:solidFill>
              </a:rPr>
              <a:t>Блж</a:t>
            </a:r>
            <a:r>
              <a:rPr lang="ru-RU" sz="1600" b="1" i="1" dirty="0">
                <a:solidFill>
                  <a:schemeClr val="tx1"/>
                </a:solidFill>
              </a:rPr>
              <a:t>. </a:t>
            </a:r>
            <a:r>
              <a:rPr lang="ru-RU" sz="1600" b="1" i="1" dirty="0" err="1">
                <a:solidFill>
                  <a:schemeClr val="tx1"/>
                </a:solidFill>
              </a:rPr>
              <a:t>Феофилакт</a:t>
            </a:r>
            <a:r>
              <a:rPr lang="ru-RU" sz="1600" b="1" i="1" dirty="0">
                <a:solidFill>
                  <a:schemeClr val="tx1"/>
                </a:solidFill>
              </a:rPr>
              <a:t>: </a:t>
            </a:r>
            <a:r>
              <a:rPr lang="ru-RU" sz="1600" b="1" dirty="0">
                <a:solidFill>
                  <a:schemeClr val="tx1"/>
                </a:solidFill>
              </a:rPr>
              <a:t>«Господь удерживает их, показывая им чрез скромное дитя путь смирения. Ибо нам должно быть детьми по смирению духа, но не по детству мышления, по незлобию, но не по неразумию».</a:t>
            </a:r>
          </a:p>
        </p:txBody>
      </p:sp>
      <p:sp>
        <p:nvSpPr>
          <p:cNvPr id="9" name="Скругленный прямоугольник 8"/>
          <p:cNvSpPr/>
          <p:nvPr/>
        </p:nvSpPr>
        <p:spPr>
          <a:xfrm>
            <a:off x="323528" y="5301208"/>
            <a:ext cx="8568952" cy="129614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a:solidFill>
                  <a:schemeClr val="tx1"/>
                </a:solidFill>
              </a:rPr>
              <a:t>Свт</a:t>
            </a:r>
            <a:r>
              <a:rPr lang="ru-RU" sz="1600" b="1" i="1" dirty="0">
                <a:solidFill>
                  <a:schemeClr val="tx1"/>
                </a:solidFill>
              </a:rPr>
              <a:t>. Иоанн Златоуст: «Не только, говорит Он, если сами вы таковыми будете, получите великую награду, но даже если ради Меня будете почитать таковых, то в награду за почтение к ним назначаю вам царство. Под именем младенца здесь Он разумеет людей столько же простодушных, смиренных, отвергаемых и презираемых людьми обыкновенными».</a:t>
            </a:r>
          </a:p>
        </p:txBody>
      </p:sp>
    </p:spTree>
    <p:extLst>
      <p:ext uri="{BB962C8B-B14F-4D97-AF65-F5344CB8AC3E}">
        <p14:creationId xmlns:p14="http://schemas.microsoft.com/office/powerpoint/2010/main" val="23439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UpDiag">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574359091"/>
              </p:ext>
            </p:extLst>
          </p:nvPr>
        </p:nvGraphicFramePr>
        <p:xfrm>
          <a:off x="457200" y="1364600"/>
          <a:ext cx="8229600" cy="3144520"/>
        </p:xfrm>
        <a:graphic>
          <a:graphicData uri="http://schemas.openxmlformats.org/drawingml/2006/table">
            <a:tbl>
              <a:tblPr firstRow="1" bandRow="1">
                <a:tableStyleId>{7DF18680-E054-41AD-8BC1-D1AEF772440D}</a:tableStyleId>
              </a:tblPr>
              <a:tblGrid>
                <a:gridCol w="4762872"/>
                <a:gridCol w="3466728"/>
              </a:tblGrid>
              <a:tr h="370840">
                <a:tc>
                  <a:txBody>
                    <a:bodyPr/>
                    <a:lstStyle/>
                    <a:p>
                      <a:pPr algn="ctr"/>
                      <a:r>
                        <a:rPr lang="ru-RU" sz="1800" b="1" dirty="0" err="1" smtClean="0">
                          <a:solidFill>
                            <a:schemeClr val="tx1"/>
                          </a:solidFill>
                        </a:rPr>
                        <a:t>Мк</a:t>
                      </a:r>
                      <a:r>
                        <a:rPr lang="ru-RU" sz="1800" b="1" dirty="0" smtClean="0">
                          <a:solidFill>
                            <a:schemeClr val="tx1"/>
                          </a:solidFill>
                        </a:rPr>
                        <a:t>. 9, 38-41</a:t>
                      </a:r>
                      <a:endParaRPr lang="ru-RU" sz="1800" b="1" dirty="0">
                        <a:solidFill>
                          <a:schemeClr val="tx1"/>
                        </a:solidFill>
                      </a:endParaRPr>
                    </a:p>
                  </a:txBody>
                  <a:tcPr/>
                </a:tc>
                <a:tc>
                  <a:txBody>
                    <a:bodyPr/>
                    <a:lstStyle/>
                    <a:p>
                      <a:pPr algn="ctr"/>
                      <a:r>
                        <a:rPr lang="ru-RU" sz="1800" b="1" dirty="0" err="1" smtClean="0">
                          <a:solidFill>
                            <a:schemeClr val="tx1"/>
                          </a:solidFill>
                        </a:rPr>
                        <a:t>Лк</a:t>
                      </a:r>
                      <a:r>
                        <a:rPr lang="ru-RU" sz="1800" b="1" dirty="0" smtClean="0">
                          <a:solidFill>
                            <a:schemeClr val="tx1"/>
                          </a:solidFill>
                        </a:rPr>
                        <a:t>. 9, 49-50</a:t>
                      </a:r>
                      <a:endParaRPr lang="ru-RU" sz="1800" b="1" dirty="0">
                        <a:solidFill>
                          <a:schemeClr val="tx1"/>
                        </a:solidFill>
                      </a:endParaRPr>
                    </a:p>
                  </a:txBody>
                  <a:tcPr/>
                </a:tc>
              </a:tr>
              <a:tr h="370840">
                <a:tc>
                  <a:txBody>
                    <a:bodyPr/>
                    <a:lstStyle/>
                    <a:p>
                      <a:r>
                        <a:rPr lang="ru-RU" sz="1600" b="1" dirty="0" smtClean="0">
                          <a:solidFill>
                            <a:schemeClr val="tx1"/>
                          </a:solidFill>
                        </a:rPr>
                        <a:t>38. При сем Иоанн сказал: Учитель! мы видели человека, который именем Твоим изгоняет бесов, а не ходит за нами; и запретили ему, потому что не ходит за нами. </a:t>
                      </a:r>
                    </a:p>
                    <a:p>
                      <a:r>
                        <a:rPr lang="ru-RU" sz="1600" b="1" dirty="0" smtClean="0">
                          <a:solidFill>
                            <a:schemeClr val="tx1"/>
                          </a:solidFill>
                        </a:rPr>
                        <a:t>39. Иисус сказал: не запрещайте ему, ибо никто, сотворивший чудо именем Моим, не может вскоре злословить Меня. </a:t>
                      </a:r>
                    </a:p>
                    <a:p>
                      <a:r>
                        <a:rPr lang="ru-RU" sz="1600" b="1" dirty="0" smtClean="0">
                          <a:solidFill>
                            <a:schemeClr val="tx1"/>
                          </a:solidFill>
                        </a:rPr>
                        <a:t>40. Ибо кто не против вас, тот за вас. </a:t>
                      </a:r>
                    </a:p>
                    <a:p>
                      <a:r>
                        <a:rPr lang="ru-RU" sz="1600" b="1" dirty="0" smtClean="0">
                          <a:solidFill>
                            <a:schemeClr val="tx1"/>
                          </a:solidFill>
                        </a:rPr>
                        <a:t>41. И кто напоит вас чашею воды во имя Мое, потому что вы Христовы, истинно говорю вам, не потеряет награды своей. </a:t>
                      </a:r>
                      <a:endParaRPr lang="ru-RU" sz="1600" b="1" dirty="0">
                        <a:solidFill>
                          <a:schemeClr val="tx1"/>
                        </a:solidFill>
                      </a:endParaRPr>
                    </a:p>
                  </a:txBody>
                  <a:tcPr/>
                </a:tc>
                <a:tc>
                  <a:txBody>
                    <a:bodyPr/>
                    <a:lstStyle/>
                    <a:p>
                      <a:r>
                        <a:rPr lang="ru-RU" sz="1600" b="1" dirty="0" smtClean="0">
                          <a:solidFill>
                            <a:schemeClr val="tx1"/>
                          </a:solidFill>
                        </a:rPr>
                        <a:t>49. При сем Иоанн сказал: Наставник! мы видели человека, именем Твоим изгоняющего бесов, и запретили ему, потому что он не ходит с нами. </a:t>
                      </a:r>
                    </a:p>
                    <a:p>
                      <a:r>
                        <a:rPr lang="ru-RU" sz="1600" b="1" dirty="0" smtClean="0">
                          <a:solidFill>
                            <a:schemeClr val="tx1"/>
                          </a:solidFill>
                        </a:rPr>
                        <a:t>50. Иисус сказал ему: не запрещайте, ибо кто не против вас, тот за вас. </a:t>
                      </a:r>
                      <a:endParaRPr lang="ru-RU" sz="1600" b="1" dirty="0">
                        <a:solidFill>
                          <a:schemeClr val="tx1"/>
                        </a:solidFill>
                      </a:endParaRPr>
                    </a:p>
                  </a:txBody>
                  <a:tcPr/>
                </a:tc>
              </a:tr>
            </a:tbl>
          </a:graphicData>
        </a:graphic>
      </p:graphicFrame>
      <p:sp>
        <p:nvSpPr>
          <p:cNvPr id="4" name="Скругленный прямоугольник 3"/>
          <p:cNvSpPr/>
          <p:nvPr/>
        </p:nvSpPr>
        <p:spPr>
          <a:xfrm>
            <a:off x="899592" y="332656"/>
            <a:ext cx="7272808" cy="7200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a:solidFill>
                  <a:schemeClr val="tx1"/>
                </a:solidFill>
              </a:rPr>
              <a:t>Рассказ Иоанна о том, как апостолы запретили одному человеку действовать именем Иисуса</a:t>
            </a:r>
            <a:endParaRPr lang="ru-RU" sz="2400" dirty="0">
              <a:solidFill>
                <a:schemeClr val="tx1"/>
              </a:solidFill>
            </a:endParaRPr>
          </a:p>
        </p:txBody>
      </p:sp>
      <p:sp>
        <p:nvSpPr>
          <p:cNvPr id="6" name="Скругленный прямоугольник 5"/>
          <p:cNvSpPr/>
          <p:nvPr/>
        </p:nvSpPr>
        <p:spPr>
          <a:xfrm>
            <a:off x="467544" y="4797152"/>
            <a:ext cx="8352928" cy="129614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«При начале же евангельской проповеди случалось, что некоторые, побуждаемые страстью славолюбия, желали совершать знамения; но, видя, как могущественно имя </a:t>
            </a:r>
            <a:r>
              <a:rPr lang="ru-RU" sz="1600" b="1" i="1" dirty="0" err="1">
                <a:solidFill>
                  <a:schemeClr val="tx1"/>
                </a:solidFill>
              </a:rPr>
              <a:t>Иисусово</a:t>
            </a:r>
            <a:r>
              <a:rPr lang="ru-RU" sz="1600" b="1" i="1" dirty="0">
                <a:solidFill>
                  <a:schemeClr val="tx1"/>
                </a:solidFill>
              </a:rPr>
              <a:t>, они призывали его и таким образом совершали знамения, хотя и чужды, и недостойны были благодати Божией. Ибо Господу угодно было, чтобы проповедь распространялась и чрез </a:t>
            </a:r>
            <a:r>
              <a:rPr lang="ru-RU" sz="1600" b="1" i="1" dirty="0" smtClean="0">
                <a:solidFill>
                  <a:schemeClr val="tx1"/>
                </a:solidFill>
              </a:rPr>
              <a:t>недостойных».</a:t>
            </a:r>
            <a:endParaRPr lang="ru-RU" sz="1600" b="1" i="1" dirty="0">
              <a:solidFill>
                <a:schemeClr val="tx1"/>
              </a:solidFill>
            </a:endParaRPr>
          </a:p>
        </p:txBody>
      </p:sp>
      <p:sp>
        <p:nvSpPr>
          <p:cNvPr id="7" name="Скругленный прямоугольник 6"/>
          <p:cNvSpPr/>
          <p:nvPr/>
        </p:nvSpPr>
        <p:spPr>
          <a:xfrm>
            <a:off x="467544" y="4653136"/>
            <a:ext cx="8352928" cy="151216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Лопухин: </a:t>
            </a:r>
            <a:r>
              <a:rPr lang="ru-RU" sz="1600" b="1" i="1" dirty="0" smtClean="0">
                <a:solidFill>
                  <a:schemeClr val="tx1"/>
                </a:solidFill>
              </a:rPr>
              <a:t>«Они </a:t>
            </a:r>
            <a:r>
              <a:rPr lang="ru-RU" sz="1600" b="1" i="1" dirty="0">
                <a:solidFill>
                  <a:schemeClr val="tx1"/>
                </a:solidFill>
              </a:rPr>
              <a:t>запретили одному человеку изгонять бесов именем Христа, потому что этот человек, может быть, по причине некоторой боязливости не присоединялся к кругу учеников Христовых. Апостолы, так сказать, считали творение чудес во имя Христово своим личным преимуществом, и им было досадно, что кто-то чужой, не получивший, очевидно, полномочия от Христа, тем не менее творит такие же чудеса, как и </a:t>
            </a:r>
            <a:r>
              <a:rPr lang="ru-RU" sz="1600" b="1" i="1" dirty="0" smtClean="0">
                <a:solidFill>
                  <a:schemeClr val="tx1"/>
                </a:solidFill>
              </a:rPr>
              <a:t>они».</a:t>
            </a:r>
            <a:endParaRPr lang="ru-RU" sz="1600" b="1" i="1" dirty="0">
              <a:solidFill>
                <a:schemeClr val="tx1"/>
              </a:solidFill>
            </a:endParaRPr>
          </a:p>
        </p:txBody>
      </p:sp>
      <p:sp>
        <p:nvSpPr>
          <p:cNvPr id="8" name="Скругленный прямоугольник 7"/>
          <p:cNvSpPr/>
          <p:nvPr/>
        </p:nvSpPr>
        <p:spPr>
          <a:xfrm>
            <a:off x="467544" y="5661248"/>
            <a:ext cx="8352928" cy="100811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Лопухин: </a:t>
            </a:r>
            <a:r>
              <a:rPr lang="ru-RU" sz="1600" b="1" i="1" dirty="0" smtClean="0">
                <a:solidFill>
                  <a:schemeClr val="tx1"/>
                </a:solidFill>
              </a:rPr>
              <a:t>«Христос </a:t>
            </a:r>
            <a:r>
              <a:rPr lang="ru-RU" sz="1600" b="1" i="1" dirty="0">
                <a:solidFill>
                  <a:schemeClr val="tx1"/>
                </a:solidFill>
              </a:rPr>
              <a:t>указывает на то, что в настоящем положении учеников, когда представители иудейского народа относятся ко Христу и апостолам явно враждебно, ученикам дорого уже одно то, если кто из народа не идет против них, – это значит, что такой человек им сочувствует в глубине души</a:t>
            </a:r>
            <a:r>
              <a:rPr lang="ru-RU" sz="1600" b="1" i="1" dirty="0" smtClean="0">
                <a:solidFill>
                  <a:schemeClr val="tx1"/>
                </a:solidFill>
              </a:rPr>
              <a:t>».</a:t>
            </a:r>
            <a:endParaRPr lang="ru-RU" sz="1600" b="1" i="1" dirty="0">
              <a:solidFill>
                <a:schemeClr val="tx1"/>
              </a:solidFill>
            </a:endParaRPr>
          </a:p>
        </p:txBody>
      </p:sp>
      <p:sp>
        <p:nvSpPr>
          <p:cNvPr id="9" name="Скругленный прямоугольник 8"/>
          <p:cNvSpPr/>
          <p:nvPr/>
        </p:nvSpPr>
        <p:spPr>
          <a:xfrm>
            <a:off x="467544" y="4653136"/>
            <a:ext cx="8352928" cy="792088"/>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Еп</a:t>
            </a:r>
            <a:r>
              <a:rPr lang="ru-RU" sz="1600" b="1" dirty="0" smtClean="0">
                <a:solidFill>
                  <a:schemeClr val="tx1"/>
                </a:solidFill>
              </a:rPr>
              <a:t>. </a:t>
            </a:r>
            <a:r>
              <a:rPr lang="ru-RU" sz="1600" b="1" dirty="0" err="1" smtClean="0">
                <a:solidFill>
                  <a:schemeClr val="tx1"/>
                </a:solidFill>
              </a:rPr>
              <a:t>Аверкий</a:t>
            </a:r>
            <a:r>
              <a:rPr lang="ru-RU" sz="1600" b="1" i="1" dirty="0">
                <a:solidFill>
                  <a:schemeClr val="tx1"/>
                </a:solidFill>
              </a:rPr>
              <a:t>: </a:t>
            </a:r>
            <a:r>
              <a:rPr lang="ru-RU" sz="1600" b="1" i="1" dirty="0" smtClean="0">
                <a:solidFill>
                  <a:schemeClr val="tx1"/>
                </a:solidFill>
              </a:rPr>
              <a:t>«Не браните </a:t>
            </a:r>
            <a:r>
              <a:rPr lang="ru-RU" sz="1600" b="1" i="1" dirty="0">
                <a:solidFill>
                  <a:schemeClr val="tx1"/>
                </a:solidFill>
              </a:rPr>
              <a:t>им, не запрещайте, ибо творящий чудо именем Моим несомненно верует в Меня: верующий же в Меня не может быть врагом Моим, по крайней мере в настоящем и ближайшем будущем».</a:t>
            </a:r>
          </a:p>
        </p:txBody>
      </p:sp>
    </p:spTree>
    <p:extLst>
      <p:ext uri="{BB962C8B-B14F-4D97-AF65-F5344CB8AC3E}">
        <p14:creationId xmlns:p14="http://schemas.microsoft.com/office/powerpoint/2010/main" val="9831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703825733"/>
              </p:ext>
            </p:extLst>
          </p:nvPr>
        </p:nvGraphicFramePr>
        <p:xfrm>
          <a:off x="179511" y="764704"/>
          <a:ext cx="8784977" cy="5444672"/>
        </p:xfrm>
        <a:graphic>
          <a:graphicData uri="http://schemas.openxmlformats.org/drawingml/2006/table">
            <a:tbl>
              <a:tblPr firstRow="1" bandRow="1">
                <a:tableStyleId>{5C22544A-7EE6-4342-B048-85BDC9FD1C3A}</a:tableStyleId>
              </a:tblPr>
              <a:tblGrid>
                <a:gridCol w="2408786"/>
                <a:gridCol w="4817567"/>
                <a:gridCol w="1558624"/>
              </a:tblGrid>
              <a:tr h="288032">
                <a:tc>
                  <a:txBody>
                    <a:bodyPr/>
                    <a:lstStyle/>
                    <a:p>
                      <a:pPr algn="ctr"/>
                      <a:r>
                        <a:rPr lang="ru-RU" sz="1600" b="1" dirty="0" smtClean="0">
                          <a:solidFill>
                            <a:schemeClr val="tx1"/>
                          </a:solidFill>
                        </a:rPr>
                        <a:t>Мф. 18, 7-9</a:t>
                      </a:r>
                      <a:endParaRPr lang="ru-RU" sz="1600" b="1" dirty="0">
                        <a:solidFill>
                          <a:schemeClr val="tx1"/>
                        </a:solidFill>
                      </a:endParaRPr>
                    </a:p>
                  </a:txBody>
                  <a:tcPr marL="18000" marR="18000" marT="18000" marB="18000"/>
                </a:tc>
                <a:tc>
                  <a:txBody>
                    <a:bodyPr/>
                    <a:lstStyle/>
                    <a:p>
                      <a:pPr algn="ctr"/>
                      <a:r>
                        <a:rPr lang="ru-RU" sz="1600" b="1" dirty="0" err="1" smtClean="0">
                          <a:solidFill>
                            <a:schemeClr val="tx1"/>
                          </a:solidFill>
                        </a:rPr>
                        <a:t>Мк</a:t>
                      </a:r>
                      <a:r>
                        <a:rPr lang="ru-RU" sz="1600" b="1" dirty="0" smtClean="0">
                          <a:solidFill>
                            <a:schemeClr val="tx1"/>
                          </a:solidFill>
                        </a:rPr>
                        <a:t>. 9, 42-50</a:t>
                      </a:r>
                      <a:endParaRPr lang="ru-RU" sz="1600" b="1" dirty="0">
                        <a:solidFill>
                          <a:schemeClr val="tx1"/>
                        </a:solidFill>
                      </a:endParaRPr>
                    </a:p>
                  </a:txBody>
                  <a:tcPr marL="18000" marR="18000" marT="18000" marB="18000"/>
                </a:tc>
                <a:tc>
                  <a:txBody>
                    <a:bodyPr/>
                    <a:lstStyle/>
                    <a:p>
                      <a:pPr algn="ctr"/>
                      <a:r>
                        <a:rPr lang="ru-RU" sz="1600" b="1" dirty="0" err="1" smtClean="0">
                          <a:solidFill>
                            <a:schemeClr val="tx1"/>
                          </a:solidFill>
                        </a:rPr>
                        <a:t>Лк</a:t>
                      </a:r>
                      <a:r>
                        <a:rPr lang="ru-RU" sz="1600" b="1" dirty="0" smtClean="0">
                          <a:solidFill>
                            <a:schemeClr val="tx1"/>
                          </a:solidFill>
                        </a:rPr>
                        <a:t>. 17, 1-2</a:t>
                      </a:r>
                      <a:endParaRPr lang="ru-RU" sz="1600" b="1" dirty="0">
                        <a:solidFill>
                          <a:schemeClr val="tx1"/>
                        </a:solidFill>
                      </a:endParaRPr>
                    </a:p>
                  </a:txBody>
                  <a:tcPr marL="18000" marR="18000" marT="18000" marB="18000"/>
                </a:tc>
              </a:tr>
              <a:tr h="370840">
                <a:tc>
                  <a:txBody>
                    <a:bodyPr/>
                    <a:lstStyle/>
                    <a:p>
                      <a:r>
                        <a:rPr lang="ru-RU" sz="1600" b="1" dirty="0" smtClean="0"/>
                        <a:t>7. Горе миру от соблазнов, ибо надобно </a:t>
                      </a:r>
                      <a:r>
                        <a:rPr lang="ru-RU" sz="1600" b="1" dirty="0" err="1" smtClean="0"/>
                        <a:t>придти</a:t>
                      </a:r>
                      <a:r>
                        <a:rPr lang="ru-RU" sz="1600" b="1" dirty="0" smtClean="0"/>
                        <a:t> соблазнам; но горе тому человеку, через которого соблазн приходит. </a:t>
                      </a:r>
                    </a:p>
                    <a:p>
                      <a:r>
                        <a:rPr lang="ru-RU" sz="1600" b="1" dirty="0" smtClean="0"/>
                        <a:t>8. Если же рука твоя или нога твоя соблазняет тебя, отсеки их и брось от себя: лучше тебе войти в жизнь без руки или без ноги, нежели с двумя руками и с двумя ногами быть </a:t>
                      </a:r>
                      <a:r>
                        <a:rPr lang="ru-RU" sz="1600" b="1" dirty="0" err="1" smtClean="0"/>
                        <a:t>ввержену</a:t>
                      </a:r>
                      <a:r>
                        <a:rPr lang="ru-RU" sz="1600" b="1" dirty="0" smtClean="0"/>
                        <a:t> в огонь вечный; </a:t>
                      </a:r>
                    </a:p>
                    <a:p>
                      <a:r>
                        <a:rPr lang="ru-RU" sz="1600" b="1" dirty="0" smtClean="0"/>
                        <a:t>9. и если глаз твой соблазняет тебя, вырви его и брось от себя: лучше тебе с одним глазом войти в жизнь, нежели с двумя глазами быть </a:t>
                      </a:r>
                      <a:r>
                        <a:rPr lang="ru-RU" sz="1600" b="1" dirty="0" err="1" smtClean="0"/>
                        <a:t>ввержену</a:t>
                      </a:r>
                      <a:r>
                        <a:rPr lang="ru-RU" sz="1600" b="1" dirty="0" smtClean="0"/>
                        <a:t> в геенну огненную.</a:t>
                      </a:r>
                      <a:endParaRPr lang="ru-RU" sz="1600" b="1" dirty="0"/>
                    </a:p>
                  </a:txBody>
                  <a:tcPr marL="18000" marR="18000" marT="18000" marB="18000"/>
                </a:tc>
                <a:tc>
                  <a:txBody>
                    <a:bodyPr/>
                    <a:lstStyle/>
                    <a:p>
                      <a:r>
                        <a:rPr lang="ru-RU" sz="1600" b="1" dirty="0" smtClean="0"/>
                        <a:t>42. А кто соблазнит одного из малых сих, верующих в Меня, тому лучше было бы, если бы повесили ему </a:t>
                      </a:r>
                      <a:r>
                        <a:rPr lang="ru-RU" sz="1600" b="1" dirty="0" err="1" smtClean="0"/>
                        <a:t>жерновный</a:t>
                      </a:r>
                      <a:r>
                        <a:rPr lang="ru-RU" sz="1600" b="1" dirty="0" smtClean="0"/>
                        <a:t> камень на шею и бросили его в море. </a:t>
                      </a:r>
                    </a:p>
                    <a:p>
                      <a:r>
                        <a:rPr lang="ru-RU" sz="1600" b="1" dirty="0" smtClean="0"/>
                        <a:t>43. И если соблазняет тебя рука твоя, отсеки ее: лучше тебе увечному войти в жизнь, нежели с двумя руками идти в геенну, в огонь неугасимый, </a:t>
                      </a:r>
                    </a:p>
                    <a:p>
                      <a:r>
                        <a:rPr lang="ru-RU" sz="1600" b="1" dirty="0" smtClean="0"/>
                        <a:t>44. где червь их не умирает и огонь не угасает. </a:t>
                      </a:r>
                    </a:p>
                    <a:p>
                      <a:r>
                        <a:rPr lang="ru-RU" sz="1600" b="1" dirty="0" smtClean="0"/>
                        <a:t>45. И если нога твоя соблазняет тебя, отсеки ее: лучше тебе войти в жизнь хромому, нежели с двумя ногами быть </a:t>
                      </a:r>
                      <a:r>
                        <a:rPr lang="ru-RU" sz="1600" b="1" dirty="0" err="1" smtClean="0"/>
                        <a:t>ввержену</a:t>
                      </a:r>
                      <a:r>
                        <a:rPr lang="ru-RU" sz="1600" b="1" dirty="0" smtClean="0"/>
                        <a:t> в геенну, в огонь неугасимый, </a:t>
                      </a:r>
                    </a:p>
                    <a:p>
                      <a:r>
                        <a:rPr lang="ru-RU" sz="1600" b="1" dirty="0" smtClean="0"/>
                        <a:t>46. где червь их не умирает и огонь не угасает. </a:t>
                      </a:r>
                    </a:p>
                    <a:p>
                      <a:r>
                        <a:rPr lang="ru-RU" sz="1600" b="1" dirty="0" smtClean="0"/>
                        <a:t>47. И если глаз твой соблазняет тебя, вырви его: лучше тебе с одним глазом войти в Царствие Божие, нежели с двумя глазами быть </a:t>
                      </a:r>
                      <a:r>
                        <a:rPr lang="ru-RU" sz="1600" b="1" dirty="0" err="1" smtClean="0"/>
                        <a:t>ввержену</a:t>
                      </a:r>
                      <a:r>
                        <a:rPr lang="ru-RU" sz="1600" b="1" dirty="0" smtClean="0"/>
                        <a:t> в геенну огненную, </a:t>
                      </a:r>
                    </a:p>
                    <a:p>
                      <a:r>
                        <a:rPr lang="ru-RU" sz="1600" b="1" dirty="0" smtClean="0"/>
                        <a:t>48. где червь их не умирает и огонь не угасает. </a:t>
                      </a:r>
                    </a:p>
                    <a:p>
                      <a:r>
                        <a:rPr lang="ru-RU" sz="1600" b="1" dirty="0" smtClean="0"/>
                        <a:t>49. Ибо всякий огнем </a:t>
                      </a:r>
                      <a:r>
                        <a:rPr lang="ru-RU" sz="1600" b="1" dirty="0" err="1" smtClean="0"/>
                        <a:t>осолится</a:t>
                      </a:r>
                      <a:r>
                        <a:rPr lang="ru-RU" sz="1600" b="1" dirty="0" smtClean="0"/>
                        <a:t>, и всякая жертва солью </a:t>
                      </a:r>
                      <a:r>
                        <a:rPr lang="ru-RU" sz="1600" b="1" dirty="0" err="1" smtClean="0"/>
                        <a:t>осолится</a:t>
                      </a:r>
                      <a:r>
                        <a:rPr lang="ru-RU" sz="1600" b="1" dirty="0" smtClean="0"/>
                        <a:t>. </a:t>
                      </a:r>
                    </a:p>
                    <a:p>
                      <a:r>
                        <a:rPr lang="ru-RU" sz="1600" b="1" dirty="0" smtClean="0"/>
                        <a:t>50. Соль — добрая вещь; но ежели соль не солона будет, чем вы ее поправите? Имейте в себе соль, и мир имейте между собою. </a:t>
                      </a:r>
                      <a:endParaRPr lang="ru-RU" sz="1600" b="1" dirty="0"/>
                    </a:p>
                  </a:txBody>
                  <a:tcPr marL="18000" marR="18000" marT="18000" marB="18000"/>
                </a:tc>
                <a:tc>
                  <a:txBody>
                    <a:bodyPr/>
                    <a:lstStyle/>
                    <a:p>
                      <a:r>
                        <a:rPr lang="ru-RU" sz="1600" b="1" dirty="0" smtClean="0"/>
                        <a:t>1. Сказал также Иисус ученикам: невозможно не </a:t>
                      </a:r>
                      <a:r>
                        <a:rPr lang="ru-RU" sz="1600" b="1" dirty="0" err="1" smtClean="0"/>
                        <a:t>придти</a:t>
                      </a:r>
                      <a:r>
                        <a:rPr lang="ru-RU" sz="1600" b="1" dirty="0" smtClean="0"/>
                        <a:t> соблазнам, но горе тому, через кого они приходят; </a:t>
                      </a:r>
                    </a:p>
                    <a:p>
                      <a:r>
                        <a:rPr lang="ru-RU" sz="1600" b="1" dirty="0" smtClean="0"/>
                        <a:t>2. лучше было бы ему, если бы мельничный жернов повесили ему на шею и бросили его в море, нежели чтобы он соблазнил одного из малых сих. </a:t>
                      </a:r>
                      <a:endParaRPr lang="ru-RU" sz="1600" b="1" dirty="0"/>
                    </a:p>
                  </a:txBody>
                  <a:tcPr marL="18000" marR="18000" marT="18000" marB="18000"/>
                </a:tc>
              </a:tr>
            </a:tbl>
          </a:graphicData>
        </a:graphic>
      </p:graphicFrame>
      <p:sp>
        <p:nvSpPr>
          <p:cNvPr id="4" name="Скругленный прямоугольник 3"/>
          <p:cNvSpPr/>
          <p:nvPr/>
        </p:nvSpPr>
        <p:spPr>
          <a:xfrm>
            <a:off x="1403648" y="188640"/>
            <a:ext cx="633670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a:solidFill>
                  <a:schemeClr val="tx1"/>
                </a:solidFill>
              </a:rPr>
              <a:t>Поучение Господа о смирении и о соблазнах</a:t>
            </a:r>
          </a:p>
        </p:txBody>
      </p:sp>
      <p:sp>
        <p:nvSpPr>
          <p:cNvPr id="3" name="Скругленный прямоугольник 2"/>
          <p:cNvSpPr/>
          <p:nvPr/>
        </p:nvSpPr>
        <p:spPr>
          <a:xfrm>
            <a:off x="183444" y="5311820"/>
            <a:ext cx="8784976" cy="72008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«поелику Он предвидел, что некоторые не захотят исправиться, потому и сказал, что соблазны непременно придут»</a:t>
            </a:r>
          </a:p>
        </p:txBody>
      </p:sp>
      <p:sp>
        <p:nvSpPr>
          <p:cNvPr id="6" name="Скругленный прямоугольник 5"/>
          <p:cNvSpPr/>
          <p:nvPr/>
        </p:nvSpPr>
        <p:spPr>
          <a:xfrm>
            <a:off x="145474" y="5661248"/>
            <a:ext cx="8784976" cy="936104"/>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Зигабен</a:t>
            </a:r>
            <a:r>
              <a:rPr lang="ru-RU" sz="1600" b="1" dirty="0">
                <a:solidFill>
                  <a:schemeClr val="tx1"/>
                </a:solidFill>
              </a:rPr>
              <a:t>: </a:t>
            </a:r>
            <a:r>
              <a:rPr lang="ru-RU" sz="1600" b="1" i="1" dirty="0">
                <a:solidFill>
                  <a:schemeClr val="tx1"/>
                </a:solidFill>
              </a:rPr>
              <a:t>«Предсказывает будущий вред от соблазнов, чтобы все люди бодрствовали всегда. Миром называет живущих в мире, а соблазнами – препятствия к хорошей жизни. Оплакивает мир по причине соблазнов, так как он должен много пострадать от них».</a:t>
            </a:r>
          </a:p>
        </p:txBody>
      </p:sp>
      <p:sp>
        <p:nvSpPr>
          <p:cNvPr id="7" name="Скругленный прямоугольник 6"/>
          <p:cNvSpPr/>
          <p:nvPr/>
        </p:nvSpPr>
        <p:spPr>
          <a:xfrm>
            <a:off x="157796" y="5373216"/>
            <a:ext cx="8784976" cy="1296144"/>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Зигабен</a:t>
            </a:r>
            <a:r>
              <a:rPr lang="ru-RU" sz="1600" b="1" dirty="0">
                <a:solidFill>
                  <a:schemeClr val="tx1"/>
                </a:solidFill>
              </a:rPr>
              <a:t>: </a:t>
            </a:r>
            <a:r>
              <a:rPr lang="ru-RU" sz="1600" b="1" i="1" dirty="0" smtClean="0">
                <a:solidFill>
                  <a:schemeClr val="tx1"/>
                </a:solidFill>
              </a:rPr>
              <a:t>«Прийти </a:t>
            </a:r>
            <a:r>
              <a:rPr lang="ru-RU" sz="1600" b="1" i="1" dirty="0">
                <a:solidFill>
                  <a:schemeClr val="tx1"/>
                </a:solidFill>
              </a:rPr>
              <a:t>соблазнам было необходимо, как необходимо и быть демонам, но нет необходимости людям добродетельным соблазняться, так как они имеют свободную волю. Не от нас зависит то, что приходят соблазны, но всецело зависит от нас то, что мы соблазняемся. Итак, Христос, зная, что вообще придут соблазны, предсказывает о них, чтобы мы остерегались».</a:t>
            </a:r>
          </a:p>
        </p:txBody>
      </p:sp>
      <p:sp>
        <p:nvSpPr>
          <p:cNvPr id="2" name="Скругленный прямоугольник 1"/>
          <p:cNvSpPr/>
          <p:nvPr/>
        </p:nvSpPr>
        <p:spPr>
          <a:xfrm>
            <a:off x="183444" y="5589240"/>
            <a:ext cx="8784976" cy="108012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«Знай же, что самая необходимость эта имеет начало в свободном произволении. Скажу яснее: Господь, видя злобу тогдашних людей, видя, как они прилежат злу и не избирают ничего доброго, сказал, что, судя по следствию из того, что теперь пред глазами, необходимо прийти соблазнам».</a:t>
            </a:r>
          </a:p>
        </p:txBody>
      </p:sp>
    </p:spTree>
    <p:extLst>
      <p:ext uri="{BB962C8B-B14F-4D97-AF65-F5344CB8AC3E}">
        <p14:creationId xmlns:p14="http://schemas.microsoft.com/office/powerpoint/2010/main" val="6411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6" grpId="0" animBg="1"/>
      <p:bldP spid="6" grpId="1" animBg="1"/>
      <p:bldP spid="7" grpId="0" animBg="1"/>
      <p:bldP spid="7" grpId="1"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chemeClr val="accent3"/>
          </a:fgClr>
          <a:bgClr>
            <a:schemeClr val="bg1"/>
          </a:bgClr>
        </a:pattFill>
        <a:effectLst/>
      </p:bgPr>
    </p:bg>
    <p:spTree>
      <p:nvGrpSpPr>
        <p:cNvPr id="1" name=""/>
        <p:cNvGrpSpPr/>
        <p:nvPr/>
      </p:nvGrpSpPr>
      <p:grpSpPr>
        <a:xfrm>
          <a:off x="0" y="0"/>
          <a:ext cx="0" cy="0"/>
          <a:chOff x="0" y="0"/>
          <a:chExt cx="0" cy="0"/>
        </a:xfrm>
      </p:grpSpPr>
      <p:pic>
        <p:nvPicPr>
          <p:cNvPr id="2050" name="Picture 2" descr="E:\лекции по Н. З\24\0_50423_9052f843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364" y="895424"/>
            <a:ext cx="4911900" cy="5917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4160659298"/>
              </p:ext>
            </p:extLst>
          </p:nvPr>
        </p:nvGraphicFramePr>
        <p:xfrm>
          <a:off x="457200" y="980728"/>
          <a:ext cx="8229600" cy="4059360"/>
        </p:xfrm>
        <a:graphic>
          <a:graphicData uri="http://schemas.openxmlformats.org/drawingml/2006/table">
            <a:tbl>
              <a:tblPr firstRow="1" bandRow="1">
                <a:tableStyleId>{F5AB1C69-6EDB-4FF4-983F-18BD219EF322}</a:tableStyleId>
              </a:tblPr>
              <a:tblGrid>
                <a:gridCol w="4258816"/>
                <a:gridCol w="3970784"/>
              </a:tblGrid>
              <a:tr h="288032">
                <a:tc>
                  <a:txBody>
                    <a:bodyPr/>
                    <a:lstStyle/>
                    <a:p>
                      <a:pPr algn="ctr"/>
                      <a:r>
                        <a:rPr lang="ru-RU" sz="1800" b="1" dirty="0" smtClean="0">
                          <a:solidFill>
                            <a:schemeClr val="tx1"/>
                          </a:solidFill>
                        </a:rPr>
                        <a:t>Мф. 18, 10-14</a:t>
                      </a:r>
                      <a:endParaRPr lang="ru-RU" sz="1800" b="1" dirty="0">
                        <a:solidFill>
                          <a:schemeClr val="tx1"/>
                        </a:solidFill>
                      </a:endParaRPr>
                    </a:p>
                  </a:txBody>
                  <a:tcPr/>
                </a:tc>
                <a:tc>
                  <a:txBody>
                    <a:bodyPr/>
                    <a:lstStyle/>
                    <a:p>
                      <a:pPr algn="ctr"/>
                      <a:r>
                        <a:rPr lang="ru-RU" sz="1800" b="1" dirty="0" err="1" smtClean="0">
                          <a:solidFill>
                            <a:schemeClr val="tx1"/>
                          </a:solidFill>
                        </a:rPr>
                        <a:t>Лк</a:t>
                      </a:r>
                      <a:r>
                        <a:rPr lang="ru-RU" sz="1800" b="1" dirty="0" smtClean="0">
                          <a:solidFill>
                            <a:schemeClr val="tx1"/>
                          </a:solidFill>
                        </a:rPr>
                        <a:t>. 15, 3-7</a:t>
                      </a:r>
                      <a:endParaRPr lang="ru-RU" sz="1800" b="1" dirty="0">
                        <a:solidFill>
                          <a:schemeClr val="tx1"/>
                        </a:solidFill>
                      </a:endParaRPr>
                    </a:p>
                  </a:txBody>
                  <a:tcPr/>
                </a:tc>
              </a:tr>
              <a:tr h="370840">
                <a:tc>
                  <a:txBody>
                    <a:bodyPr/>
                    <a:lstStyle/>
                    <a:p>
                      <a:r>
                        <a:rPr lang="ru-RU" sz="1600" b="1" dirty="0" smtClean="0">
                          <a:solidFill>
                            <a:schemeClr val="tx1"/>
                          </a:solidFill>
                        </a:rPr>
                        <a:t>10. Смотрите, не презирайте ни одного из малых сих; ибо говорю вам, что Ангелы их на небесах всегда видят лице Отца Моего Небесного. </a:t>
                      </a:r>
                    </a:p>
                    <a:p>
                      <a:r>
                        <a:rPr lang="ru-RU" sz="1600" b="1" dirty="0" smtClean="0">
                          <a:solidFill>
                            <a:schemeClr val="tx1"/>
                          </a:solidFill>
                        </a:rPr>
                        <a:t>11. Ибо Сын Человеческий пришел взыскать и спасти погибшее. </a:t>
                      </a:r>
                    </a:p>
                    <a:p>
                      <a:r>
                        <a:rPr lang="ru-RU" sz="1600" b="1" dirty="0" smtClean="0">
                          <a:solidFill>
                            <a:schemeClr val="tx1"/>
                          </a:solidFill>
                        </a:rPr>
                        <a:t>12. Как вам кажется? Если бы у кого было сто овец, и одна из них заблудилась, то не оставит ли он девяносто девять в горах и не пойдет ли искать заблудившуюся? </a:t>
                      </a:r>
                    </a:p>
                    <a:p>
                      <a:r>
                        <a:rPr lang="ru-RU" sz="1600" b="1" dirty="0" smtClean="0">
                          <a:solidFill>
                            <a:schemeClr val="tx1"/>
                          </a:solidFill>
                        </a:rPr>
                        <a:t>13. и если случится найти ее, то, истинно говорю вам, он радуется о ней более, нежели о девяноста девяти </a:t>
                      </a:r>
                      <a:r>
                        <a:rPr lang="ru-RU" sz="1600" b="1" dirty="0" err="1" smtClean="0">
                          <a:solidFill>
                            <a:schemeClr val="tx1"/>
                          </a:solidFill>
                        </a:rPr>
                        <a:t>незаблудившихся</a:t>
                      </a:r>
                      <a:r>
                        <a:rPr lang="ru-RU" sz="1600" b="1" dirty="0" smtClean="0">
                          <a:solidFill>
                            <a:schemeClr val="tx1"/>
                          </a:solidFill>
                        </a:rPr>
                        <a:t>. </a:t>
                      </a:r>
                    </a:p>
                    <a:p>
                      <a:r>
                        <a:rPr lang="ru-RU" sz="1600" b="1" dirty="0" smtClean="0">
                          <a:solidFill>
                            <a:schemeClr val="tx1"/>
                          </a:solidFill>
                        </a:rPr>
                        <a:t>14. Так, нет воли Отца вашего Небесного, чтобы погиб один из малых сих. </a:t>
                      </a:r>
                    </a:p>
                  </a:txBody>
                  <a:tcPr marL="18000" marR="18000" marT="18000" marB="18000"/>
                </a:tc>
                <a:tc>
                  <a:txBody>
                    <a:bodyPr/>
                    <a:lstStyle/>
                    <a:p>
                      <a:r>
                        <a:rPr lang="ru-RU" sz="1600" b="1" dirty="0" smtClean="0">
                          <a:solidFill>
                            <a:schemeClr val="tx1"/>
                          </a:solidFill>
                        </a:rPr>
                        <a:t>3. Но Он сказал им следующую притчу: </a:t>
                      </a:r>
                    </a:p>
                    <a:p>
                      <a:r>
                        <a:rPr lang="ru-RU" sz="1600" b="1" dirty="0" smtClean="0">
                          <a:solidFill>
                            <a:schemeClr val="tx1"/>
                          </a:solidFill>
                        </a:rPr>
                        <a:t>4. кто из вас, имея сто овец и потеряв одну из них, не оставит девяноста девяти в пустыне и не пойдет за пропавшею, пока не найдет ее? </a:t>
                      </a:r>
                    </a:p>
                    <a:p>
                      <a:r>
                        <a:rPr lang="ru-RU" sz="1600" b="1" dirty="0" smtClean="0">
                          <a:solidFill>
                            <a:schemeClr val="tx1"/>
                          </a:solidFill>
                        </a:rPr>
                        <a:t>5. А найдя, возьмет ее на плечи свои с радостью </a:t>
                      </a:r>
                    </a:p>
                    <a:p>
                      <a:r>
                        <a:rPr lang="ru-RU" sz="1600" b="1" dirty="0" smtClean="0">
                          <a:solidFill>
                            <a:schemeClr val="tx1"/>
                          </a:solidFill>
                        </a:rPr>
                        <a:t>6. и, придя домой, созовет друзей и соседей и скажет им: порадуйтесь со мною: я нашел мою пропавшую овцу. </a:t>
                      </a:r>
                    </a:p>
                    <a:p>
                      <a:r>
                        <a:rPr lang="ru-RU" sz="1600" b="1" dirty="0" smtClean="0">
                          <a:solidFill>
                            <a:schemeClr val="tx1"/>
                          </a:solidFill>
                        </a:rPr>
                        <a:t>7. Сказываю вам, что так на небесах более радости будет об одном грешнике кающемся, нежели о девяноста девяти праведниках, не имеющих нужды в покаянии. </a:t>
                      </a:r>
                      <a:endParaRPr lang="ru-RU" sz="1600" b="1" dirty="0">
                        <a:solidFill>
                          <a:schemeClr val="tx1"/>
                        </a:solidFill>
                      </a:endParaRPr>
                    </a:p>
                  </a:txBody>
                  <a:tcPr marL="18000" marR="18000" marT="18000" marB="18000"/>
                </a:tc>
              </a:tr>
            </a:tbl>
          </a:graphicData>
        </a:graphic>
      </p:graphicFrame>
      <p:sp>
        <p:nvSpPr>
          <p:cNvPr id="4" name="Скругленный прямоугольник 3"/>
          <p:cNvSpPr/>
          <p:nvPr/>
        </p:nvSpPr>
        <p:spPr>
          <a:xfrm>
            <a:off x="2483768" y="260648"/>
            <a:ext cx="410445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smtClean="0">
                <a:solidFill>
                  <a:schemeClr val="tx1"/>
                </a:solidFill>
              </a:rPr>
              <a:t>Притча о заблудшей овце</a:t>
            </a:r>
            <a:endParaRPr lang="ru-RU" sz="2400" b="1" dirty="0">
              <a:solidFill>
                <a:schemeClr val="tx1"/>
              </a:solidFill>
            </a:endParaRPr>
          </a:p>
        </p:txBody>
      </p:sp>
      <p:sp>
        <p:nvSpPr>
          <p:cNvPr id="7" name="Скругленный прямоугольник 6"/>
          <p:cNvSpPr/>
          <p:nvPr/>
        </p:nvSpPr>
        <p:spPr>
          <a:xfrm>
            <a:off x="1259632" y="260648"/>
            <a:ext cx="6768752"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a:solidFill>
                  <a:schemeClr val="tx1"/>
                </a:solidFill>
              </a:rPr>
              <a:t>Притчи Господа о милосердии Божием и о прощающей </a:t>
            </a:r>
            <a:r>
              <a:rPr lang="ru-RU" sz="2400" b="1" dirty="0" smtClean="0">
                <a:solidFill>
                  <a:schemeClr val="tx1"/>
                </a:solidFill>
              </a:rPr>
              <a:t>любви</a:t>
            </a:r>
            <a:endParaRPr lang="ru-RU" sz="2400" b="1" dirty="0">
              <a:solidFill>
                <a:schemeClr val="tx1"/>
              </a:solidFill>
            </a:endParaRPr>
          </a:p>
        </p:txBody>
      </p:sp>
      <p:sp>
        <p:nvSpPr>
          <p:cNvPr id="2" name="Скругленный прямоугольник 1"/>
          <p:cNvSpPr/>
          <p:nvPr/>
        </p:nvSpPr>
        <p:spPr>
          <a:xfrm>
            <a:off x="395536" y="5229200"/>
            <a:ext cx="8352928" cy="864096"/>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 </a:t>
            </a:r>
            <a:r>
              <a:rPr lang="ru-RU" sz="1600" b="1" i="1" dirty="0">
                <a:solidFill>
                  <a:schemeClr val="tx1"/>
                </a:solidFill>
              </a:rPr>
              <a:t>«Малыми Господь называет здесь не тех, которые в самом деле малы; но тех, которых многие почитают таковыми, то есть бедных, презираемых и </a:t>
            </a:r>
            <a:r>
              <a:rPr lang="ru-RU" sz="1600" b="1" i="1" dirty="0" smtClean="0">
                <a:solidFill>
                  <a:schemeClr val="tx1"/>
                </a:solidFill>
              </a:rPr>
              <a:t>незнатных».</a:t>
            </a:r>
            <a:endParaRPr lang="ru-RU" sz="1600" b="1" i="1" dirty="0">
              <a:solidFill>
                <a:schemeClr val="tx1"/>
              </a:solidFill>
            </a:endParaRPr>
          </a:p>
        </p:txBody>
      </p:sp>
      <p:sp>
        <p:nvSpPr>
          <p:cNvPr id="3" name="Скругленный прямоугольник 2"/>
          <p:cNvSpPr/>
          <p:nvPr/>
        </p:nvSpPr>
        <p:spPr>
          <a:xfrm>
            <a:off x="395536" y="5157192"/>
            <a:ext cx="8352928" cy="1512168"/>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«Каждый из верующих, вернее и все мы, люди, имеем ангелов. Но ангелы малых и смиренных во Христе настолько близки к Богу, что постоянно созерцают лице Его, предстоя Ему. Отсюда ясно, что хотя все мы имеем ангелов, но ангелы грешников, как бы стыдясь за наше </a:t>
            </a:r>
            <a:r>
              <a:rPr lang="ru-RU" sz="1600" b="1" i="1" dirty="0" err="1">
                <a:solidFill>
                  <a:schemeClr val="tx1"/>
                </a:solidFill>
              </a:rPr>
              <a:t>недерзновение</a:t>
            </a:r>
            <a:r>
              <a:rPr lang="ru-RU" sz="1600" b="1" i="1" dirty="0">
                <a:solidFill>
                  <a:schemeClr val="tx1"/>
                </a:solidFill>
              </a:rPr>
              <a:t>, и сами не имеют смелости созерцать лицо Божие и даже молиться за нас; ангелы же смиренных созерцают лицо Божие, потому что имеют </a:t>
            </a:r>
            <a:r>
              <a:rPr lang="ru-RU" sz="1600" b="1" i="1" dirty="0" smtClean="0">
                <a:solidFill>
                  <a:schemeClr val="tx1"/>
                </a:solidFill>
              </a:rPr>
              <a:t>дерзновение».</a:t>
            </a:r>
            <a:endParaRPr lang="ru-RU" sz="1600" b="1" i="1" dirty="0">
              <a:solidFill>
                <a:schemeClr val="tx1"/>
              </a:solidFill>
            </a:endParaRPr>
          </a:p>
        </p:txBody>
      </p:sp>
      <p:sp>
        <p:nvSpPr>
          <p:cNvPr id="6" name="Скругленный прямоугольник 5"/>
          <p:cNvSpPr/>
          <p:nvPr/>
        </p:nvSpPr>
        <p:spPr>
          <a:xfrm>
            <a:off x="395536" y="5085184"/>
            <a:ext cx="8352928" cy="1584176"/>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Иероним: </a:t>
            </a:r>
            <a:r>
              <a:rPr lang="ru-RU" sz="1600" b="1" i="1" dirty="0">
                <a:solidFill>
                  <a:schemeClr val="tx1"/>
                </a:solidFill>
              </a:rPr>
              <a:t>«это есть Тот пастырь, Который хотя и был в образе Божием, но не почитал хищением быть равным Богу, но умалил Себя, принимая внешний вид раба и был в повиновении Отцу даже до смерти, и смерти - крестной (Фил. 2:6 и далее) и ради того сошел на землю, чтобы спасти одну погибавшую овцу, т. е. род человеческий. Другие же под девяносто девятью овцами считают возможным понимать все количество праведных, а под одной овцой - грешника».</a:t>
            </a:r>
          </a:p>
        </p:txBody>
      </p:sp>
      <p:sp>
        <p:nvSpPr>
          <p:cNvPr id="8" name="Скругленный прямоугольник 7"/>
          <p:cNvSpPr/>
          <p:nvPr/>
        </p:nvSpPr>
        <p:spPr>
          <a:xfrm>
            <a:off x="395536" y="5157192"/>
            <a:ext cx="8352928" cy="1512168"/>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a:solidFill>
                  <a:schemeClr val="tx1"/>
                </a:solidFill>
              </a:rPr>
              <a:t>«всякое разумное творение - ангелы, равно и люди, это сто овец, пастырь которых есть Христос; Итак, Он оставил девяносто девять из Своих ста овец на небе, принял вид раба, пошел искать одну овцу, то есть человеческую природу, и радуется ей более, чем твердости ангелов. Вместе взятое, это указывает, что Бог заботится об обращении грешников и радуется им более, чем тем, кто имеет твердость в </a:t>
            </a:r>
            <a:r>
              <a:rPr lang="ru-RU" sz="1600" b="1" i="1" dirty="0" smtClean="0">
                <a:solidFill>
                  <a:schemeClr val="tx1"/>
                </a:solidFill>
              </a:rPr>
              <a:t>добродетели».</a:t>
            </a:r>
            <a:endParaRPr lang="ru-RU" sz="1600" b="1" i="1" dirty="0">
              <a:solidFill>
                <a:schemeClr val="tx1"/>
              </a:solidFill>
            </a:endParaRPr>
          </a:p>
        </p:txBody>
      </p:sp>
      <p:sp>
        <p:nvSpPr>
          <p:cNvPr id="9" name="Скругленный прямоугольник 8"/>
          <p:cNvSpPr/>
          <p:nvPr/>
        </p:nvSpPr>
        <p:spPr>
          <a:xfrm>
            <a:off x="179512" y="3068960"/>
            <a:ext cx="8712968" cy="3312368"/>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400" b="1" dirty="0" err="1">
                <a:solidFill>
                  <a:schemeClr val="tx1"/>
                </a:solidFill>
              </a:rPr>
              <a:t>Прп</a:t>
            </a:r>
            <a:r>
              <a:rPr lang="ru-RU" sz="1400" b="1" dirty="0">
                <a:solidFill>
                  <a:schemeClr val="tx1"/>
                </a:solidFill>
              </a:rPr>
              <a:t>. </a:t>
            </a:r>
            <a:r>
              <a:rPr lang="ru-RU" sz="1400" b="1" dirty="0" err="1">
                <a:solidFill>
                  <a:schemeClr val="tx1"/>
                </a:solidFill>
              </a:rPr>
              <a:t>Иустин</a:t>
            </a:r>
            <a:r>
              <a:rPr lang="ru-RU" sz="1400" b="1" dirty="0">
                <a:solidFill>
                  <a:schemeClr val="tx1"/>
                </a:solidFill>
              </a:rPr>
              <a:t> (Попович</a:t>
            </a:r>
            <a:r>
              <a:rPr lang="ru-RU" sz="1400" b="1" dirty="0" smtClean="0">
                <a:solidFill>
                  <a:schemeClr val="tx1"/>
                </a:solidFill>
              </a:rPr>
              <a:t>)</a:t>
            </a:r>
            <a:r>
              <a:rPr lang="ru-RU" sz="1400" b="1" i="1" dirty="0" smtClean="0">
                <a:solidFill>
                  <a:schemeClr val="tx1"/>
                </a:solidFill>
              </a:rPr>
              <a:t>: «</a:t>
            </a:r>
            <a:r>
              <a:rPr lang="ru-RU" sz="1400" b="1" i="1" dirty="0">
                <a:solidFill>
                  <a:schemeClr val="tx1"/>
                </a:solidFill>
              </a:rPr>
              <a:t>Заблудившаяся овца – это род человеческий: заблудившаяся из бессмертия в пустыню смерти, из безгрешности в бездну греховности, из Истины в пропасть лжи. Заблудилась, и путь назад потеряла. В этом и заключается ее самоубийственная </a:t>
            </a:r>
            <a:r>
              <a:rPr lang="ru-RU" sz="1400" b="1" i="1" dirty="0" err="1">
                <a:solidFill>
                  <a:schemeClr val="tx1"/>
                </a:solidFill>
              </a:rPr>
              <a:t>заблужденность</a:t>
            </a:r>
            <a:r>
              <a:rPr lang="ru-RU" sz="1400" b="1" i="1" dirty="0">
                <a:solidFill>
                  <a:schemeClr val="tx1"/>
                </a:solidFill>
              </a:rPr>
              <a:t>. Человек, ты стал смертным. Разве ты не чувствуешь себя заблудившимся в мире смерти и греха? Ты </a:t>
            </a:r>
            <a:r>
              <a:rPr lang="ru-RU" sz="1400" b="1" i="1" dirty="0" err="1">
                <a:solidFill>
                  <a:schemeClr val="tx1"/>
                </a:solidFill>
              </a:rPr>
              <a:t>грехолюбив</a:t>
            </a:r>
            <a:r>
              <a:rPr lang="ru-RU" sz="1400" b="1" i="1" dirty="0">
                <a:solidFill>
                  <a:schemeClr val="tx1"/>
                </a:solidFill>
              </a:rPr>
              <a:t>, сластолюбив, – разве это не значит, что ты заблудился, потерял свое райское состояние, свою божественность, свое бессмертие? Ты христианин, но тобой овладела известная сласть, определенная страсть, – разве ты не стал заблудшей овцой? А человеколюбивый Господь Христос именно тебя и ищет. Ты блуждаешь по тине сластолюбия, барахтаешься в фантастических мечтаниях, блуждаешь по пустыням безумных желаний, а и не замечаешь, что за тобой невидимо спешит и ищет тебя Он – Единый Человеколюбец: идет по твоим пустыням, скитается по твоим </a:t>
            </a:r>
            <a:r>
              <a:rPr lang="ru-RU" sz="1400" b="1" i="1" dirty="0" err="1">
                <a:solidFill>
                  <a:schemeClr val="tx1"/>
                </a:solidFill>
              </a:rPr>
              <a:t>ущелям</a:t>
            </a:r>
            <a:r>
              <a:rPr lang="ru-RU" sz="1400" b="1" i="1" dirty="0">
                <a:solidFill>
                  <a:schemeClr val="tx1"/>
                </a:solidFill>
              </a:rPr>
              <a:t>, ищет тебя по твоим мирам, чтобы тебя найти. И когда найдет тебя, заблудшего в грехе и смерти, Он радуется больше чем ты, и дает тебе все, что ты потерял, несравнимо больше того. Только с верой прильни к Нему, и покаянием, любовью, постом, молитвой и остальными святыми добродетелями держись Его. Нет греха, которого бы Он тебе не простил, и смерти, из которой тебя не воскресил бы, и нет непреходящего добра, </a:t>
            </a:r>
            <a:r>
              <a:rPr lang="ru-RU" sz="1400" b="1" i="1" dirty="0" err="1">
                <a:solidFill>
                  <a:schemeClr val="tx1"/>
                </a:solidFill>
              </a:rPr>
              <a:t>кторого</a:t>
            </a:r>
            <a:r>
              <a:rPr lang="ru-RU" sz="1400" b="1" i="1" dirty="0">
                <a:solidFill>
                  <a:schemeClr val="tx1"/>
                </a:solidFill>
              </a:rPr>
              <a:t> Он не даровал бы </a:t>
            </a:r>
            <a:r>
              <a:rPr lang="ru-RU" sz="1400" b="1" i="1" dirty="0" smtClean="0">
                <a:solidFill>
                  <a:schemeClr val="tx1"/>
                </a:solidFill>
              </a:rPr>
              <a:t>тебе».</a:t>
            </a:r>
            <a:endParaRPr lang="ru-RU" sz="1400" b="1" i="1" dirty="0">
              <a:solidFill>
                <a:schemeClr val="tx1"/>
              </a:solidFill>
            </a:endParaRPr>
          </a:p>
        </p:txBody>
      </p:sp>
    </p:spTree>
    <p:extLst>
      <p:ext uri="{BB962C8B-B14F-4D97-AF65-F5344CB8AC3E}">
        <p14:creationId xmlns:p14="http://schemas.microsoft.com/office/powerpoint/2010/main" val="31333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2" grpId="0" animBg="1"/>
      <p:bldP spid="2" grpId="1" animBg="1"/>
      <p:bldP spid="3" grpId="0" animBg="1"/>
      <p:bldP spid="3" grpId="1" animBg="1"/>
      <p:bldP spid="6" grpId="0" animBg="1"/>
      <p:bldP spid="6" grpId="1" animBg="1"/>
      <p:bldP spid="8" grpId="0" animBg="1"/>
      <p:bldP spid="8" grpId="1" animBg="1"/>
      <p:bldP spid="9" grpId="0" animBg="1"/>
      <p:bldP spid="9"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8521</Words>
  <Application>Microsoft Office PowerPoint</Application>
  <PresentationFormat>Экран (4:3)</PresentationFormat>
  <Paragraphs>254</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Лекция 24. Исцеление бесноватого отрока. Чудесная уплата церковной подати. Беседа о том, кто больше в Царстве Небесном. Учение о борьбе с соблазнами. Притчи Господа о милосердии Божием и о прощающей любви. Избрание и послание на проповедь 70 апостолов, укорение городам.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 Казинов</dc:creator>
  <cp:lastModifiedBy>Николай Казинов</cp:lastModifiedBy>
  <cp:revision>121</cp:revision>
  <dcterms:created xsi:type="dcterms:W3CDTF">2014-09-28T16:33:54Z</dcterms:created>
  <dcterms:modified xsi:type="dcterms:W3CDTF">2014-10-06T13:51:41Z</dcterms:modified>
</cp:coreProperties>
</file>