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62" r:id="rId3"/>
    <p:sldId id="258" r:id="rId4"/>
    <p:sldId id="266" r:id="rId5"/>
    <p:sldId id="263" r:id="rId6"/>
    <p:sldId id="264" r:id="rId7"/>
    <p:sldId id="259" r:id="rId8"/>
    <p:sldId id="257" r:id="rId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650"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4AA09A-CE8E-4C01-8564-FF8243FA352E}" type="datetimeFigureOut">
              <a:rPr lang="ru-RU" smtClean="0"/>
              <a:t>29.09.2014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46D236-F9C0-4106-8E26-05BDE5EC200D}" type="slidenum">
              <a:rPr lang="ru-RU" smtClean="0"/>
              <a:t>‹#›</a:t>
            </a:fld>
            <a:endParaRPr lang="ru-RU"/>
          </a:p>
        </p:txBody>
      </p:sp>
    </p:spTree>
    <p:extLst>
      <p:ext uri="{BB962C8B-B14F-4D97-AF65-F5344CB8AC3E}">
        <p14:creationId xmlns:p14="http://schemas.microsoft.com/office/powerpoint/2010/main" val="171961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C2D9D0D-E072-40D3-A1AE-EE78EFC897EB}" type="slidenum">
              <a:rPr lang="ru-RU" smtClean="0"/>
              <a:t>8</a:t>
            </a:fld>
            <a:endParaRPr lang="ru-RU"/>
          </a:p>
        </p:txBody>
      </p:sp>
    </p:spTree>
    <p:extLst>
      <p:ext uri="{BB962C8B-B14F-4D97-AF65-F5344CB8AC3E}">
        <p14:creationId xmlns:p14="http://schemas.microsoft.com/office/powerpoint/2010/main" val="3334253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29.09.2014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29.09.2014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29.09.2014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29.09.2014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29.09.2014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29.09.2014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29.09.2014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29.09.2014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29.09.2014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29.09.2014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29.09.2014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29.09.2014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eg"/><Relationship Id="rId3" Type="http://schemas.openxmlformats.org/officeDocument/2006/relationships/image" Target="../media/image4.jpeg"/><Relationship Id="rId7" Type="http://schemas.openxmlformats.org/officeDocument/2006/relationships/image" Target="../media/image8.jpeg"/><Relationship Id="rId12" Type="http://schemas.openxmlformats.org/officeDocument/2006/relationships/image" Target="../media/image13.jpeg"/><Relationship Id="rId2" Type="http://schemas.openxmlformats.org/officeDocument/2006/relationships/image" Target="../media/image3.jpeg"/><Relationship Id="rId16"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5" Type="http://schemas.openxmlformats.org/officeDocument/2006/relationships/image" Target="../media/image1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 Id="rId14" Type="http://schemas.openxmlformats.org/officeDocument/2006/relationships/image" Target="../media/image15.jpeg"/></Relationships>
</file>

<file path=ppt/slides/_rels/slide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dkUpDiag">
          <a:fgClr>
            <a:schemeClr val="bg2">
              <a:lumMod val="75000"/>
            </a:schemeClr>
          </a:fgClr>
          <a:bgClr>
            <a:schemeClr val="bg1"/>
          </a:bgClr>
        </a:patt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0"/>
            <a:ext cx="9144000" cy="6858000"/>
          </a:xfrm>
        </p:spPr>
        <p:txBody>
          <a:bodyPr>
            <a:normAutofit/>
          </a:bodyPr>
          <a:lstStyle/>
          <a:p>
            <a:r>
              <a:rPr lang="ru-RU" b="1" dirty="0" smtClean="0"/>
              <a:t>Лекция 23. </a:t>
            </a:r>
            <a:r>
              <a:rPr lang="ru-RU" b="1" dirty="0"/>
              <a:t>Преображение </a:t>
            </a:r>
            <a:r>
              <a:rPr lang="ru-RU" b="1" dirty="0" smtClean="0"/>
              <a:t>Господне. </a:t>
            </a:r>
            <a:r>
              <a:rPr lang="ru-RU" b="1" dirty="0"/>
              <a:t>Беседа с учениками во время схождения с </a:t>
            </a:r>
            <a:r>
              <a:rPr lang="ru-RU" b="1" dirty="0" smtClean="0"/>
              <a:t>горы. </a:t>
            </a:r>
            <a:r>
              <a:rPr lang="ru-RU" b="1" dirty="0"/>
              <a:t/>
            </a:r>
            <a:br>
              <a:rPr lang="ru-RU" b="1" dirty="0"/>
            </a:br>
            <a:endParaRPr lang="ru-RU" b="1" dirty="0"/>
          </a:p>
        </p:txBody>
      </p:sp>
    </p:spTree>
    <p:extLst>
      <p:ext uri="{BB962C8B-B14F-4D97-AF65-F5344CB8AC3E}">
        <p14:creationId xmlns:p14="http://schemas.microsoft.com/office/powerpoint/2010/main" val="14980990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pattFill prst="ltUpDiag">
          <a:fgClr>
            <a:schemeClr val="accent6">
              <a:lumMod val="60000"/>
              <a:lumOff val="40000"/>
            </a:schemeClr>
          </a:fgClr>
          <a:bgClr>
            <a:schemeClr val="bg1"/>
          </a:bgClr>
        </a:pattFill>
        <a:effectLst/>
      </p:bgPr>
    </p:bg>
    <p:spTree>
      <p:nvGrpSpPr>
        <p:cNvPr id="1" name=""/>
        <p:cNvGrpSpPr/>
        <p:nvPr/>
      </p:nvGrpSpPr>
      <p:grpSpPr>
        <a:xfrm>
          <a:off x="0" y="0"/>
          <a:ext cx="0" cy="0"/>
          <a:chOff x="0" y="0"/>
          <a:chExt cx="0" cy="0"/>
        </a:xfrm>
      </p:grpSpPr>
      <p:sp>
        <p:nvSpPr>
          <p:cNvPr id="4" name="Скругленный прямоугольник 3"/>
          <p:cNvSpPr/>
          <p:nvPr/>
        </p:nvSpPr>
        <p:spPr>
          <a:xfrm>
            <a:off x="1979712" y="116632"/>
            <a:ext cx="5112568" cy="432048"/>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2800" b="1" dirty="0">
                <a:solidFill>
                  <a:schemeClr val="tx1"/>
                </a:solidFill>
              </a:rPr>
              <a:t>Преображение Господне</a:t>
            </a:r>
            <a:endParaRPr lang="ru-RU" sz="2800" dirty="0">
              <a:solidFill>
                <a:schemeClr val="tx1"/>
              </a:solidFill>
            </a:endParaRPr>
          </a:p>
        </p:txBody>
      </p:sp>
      <p:pic>
        <p:nvPicPr>
          <p:cNvPr id="5" name="Picture 5" descr="E:\лекции по Н. З\23\p18862j2r6k2j1l2s1phf1ahbipb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654724"/>
            <a:ext cx="4536504" cy="616279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91902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pattFill prst="ltUpDiag">
          <a:fgClr>
            <a:schemeClr val="tx2">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12" name="Скругленный прямоугольник 11"/>
          <p:cNvSpPr/>
          <p:nvPr/>
        </p:nvSpPr>
        <p:spPr>
          <a:xfrm>
            <a:off x="323528" y="3501008"/>
            <a:ext cx="8568952" cy="2304256"/>
          </a:xfrm>
          <a:prstGeom prst="roundRect">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600" b="1" dirty="0" err="1" smtClean="0">
                <a:solidFill>
                  <a:schemeClr val="tx1"/>
                </a:solidFill>
              </a:rPr>
              <a:t>Свт</a:t>
            </a:r>
            <a:r>
              <a:rPr lang="ru-RU" sz="1600" b="1" dirty="0" smtClean="0">
                <a:solidFill>
                  <a:schemeClr val="tx1"/>
                </a:solidFill>
              </a:rPr>
              <a:t>. Григорий </a:t>
            </a:r>
            <a:r>
              <a:rPr lang="ru-RU" sz="1600" b="1" dirty="0" err="1" smtClean="0">
                <a:solidFill>
                  <a:schemeClr val="tx1"/>
                </a:solidFill>
              </a:rPr>
              <a:t>Палама</a:t>
            </a:r>
            <a:r>
              <a:rPr lang="ru-RU" sz="1600" b="1" dirty="0">
                <a:solidFill>
                  <a:schemeClr val="tx1"/>
                </a:solidFill>
              </a:rPr>
              <a:t>: </a:t>
            </a:r>
            <a:r>
              <a:rPr lang="ru-RU" sz="1600" b="1" i="1" dirty="0">
                <a:solidFill>
                  <a:schemeClr val="tx1"/>
                </a:solidFill>
              </a:rPr>
              <a:t>«Что означает «преобразился»? – говорит </a:t>
            </a:r>
            <a:r>
              <a:rPr lang="ru-RU" sz="1600" b="1" i="1" dirty="0" err="1">
                <a:solidFill>
                  <a:schemeClr val="tx1"/>
                </a:solidFill>
              </a:rPr>
              <a:t>Златоустый</a:t>
            </a:r>
            <a:r>
              <a:rPr lang="ru-RU" sz="1600" b="1" i="1" dirty="0">
                <a:solidFill>
                  <a:schemeClr val="tx1"/>
                </a:solidFill>
              </a:rPr>
              <a:t> Богослов: «Приоткрыл, насколько Ему было угодно Свое Божество и показал </a:t>
            </a:r>
            <a:r>
              <a:rPr lang="ru-RU" sz="1600" b="1" i="1" dirty="0" err="1">
                <a:solidFill>
                  <a:schemeClr val="tx1"/>
                </a:solidFill>
              </a:rPr>
              <a:t>таинникам</a:t>
            </a:r>
            <a:r>
              <a:rPr lang="ru-RU" sz="1600" b="1" i="1" dirty="0">
                <a:solidFill>
                  <a:schemeClr val="tx1"/>
                </a:solidFill>
              </a:rPr>
              <a:t> обитающего в Нем Бога». Потому что, как говорит Лука: «И когда молился, вид лица Его изменился», «просияло лице Его, как солнце», как пишет Матфей. Говорит же «как солнце» не для того, чтобы кто-нибудь представлял себе этот Свет как чувственный свет, – прочь это умственное ослепление тех, которые не в силах даже и природные феномены понять более возвышенно! – но для того, чтобы мы познали: то, чем является солнце для живущих чувствами, тем для видящих духовно является Христос, как Бог; и в этом </a:t>
            </a:r>
            <a:r>
              <a:rPr lang="ru-RU" sz="1600" b="1" i="1" dirty="0" err="1">
                <a:solidFill>
                  <a:schemeClr val="tx1"/>
                </a:solidFill>
              </a:rPr>
              <a:t>богозрении</a:t>
            </a:r>
            <a:r>
              <a:rPr lang="ru-RU" sz="1600" b="1" i="1" dirty="0">
                <a:solidFill>
                  <a:schemeClr val="tx1"/>
                </a:solidFill>
              </a:rPr>
              <a:t> для святых нет нужды в ином </a:t>
            </a:r>
            <a:r>
              <a:rPr lang="ru-RU" sz="1600" b="1" i="1" dirty="0" smtClean="0">
                <a:solidFill>
                  <a:schemeClr val="tx1"/>
                </a:solidFill>
              </a:rPr>
              <a:t>свете».</a:t>
            </a:r>
            <a:endParaRPr lang="ru-RU" sz="1600" b="1" i="1" dirty="0">
              <a:solidFill>
                <a:schemeClr val="tx1"/>
              </a:solidFill>
            </a:endParaRPr>
          </a:p>
        </p:txBody>
      </p:sp>
      <p:sp>
        <p:nvSpPr>
          <p:cNvPr id="2" name="Скругленный прямоугольник 1"/>
          <p:cNvSpPr/>
          <p:nvPr/>
        </p:nvSpPr>
        <p:spPr>
          <a:xfrm>
            <a:off x="323528" y="3861048"/>
            <a:ext cx="8496944" cy="1080120"/>
          </a:xfrm>
          <a:prstGeom prst="roundRect">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lIns="0" rIns="0" rtlCol="0" anchor="ctr"/>
          <a:lstStyle/>
          <a:p>
            <a:pPr algn="ctr"/>
            <a:r>
              <a:rPr lang="ru-RU" sz="1600" b="1" dirty="0" err="1" smtClean="0">
                <a:solidFill>
                  <a:schemeClr val="tx1"/>
                </a:solidFill>
              </a:rPr>
              <a:t>Свт</a:t>
            </a:r>
            <a:r>
              <a:rPr lang="ru-RU" sz="1600" b="1" dirty="0" smtClean="0">
                <a:solidFill>
                  <a:schemeClr val="tx1"/>
                </a:solidFill>
              </a:rPr>
              <a:t>. </a:t>
            </a:r>
            <a:r>
              <a:rPr lang="ru-RU" sz="1600" b="1" dirty="0">
                <a:solidFill>
                  <a:schemeClr val="tx1"/>
                </a:solidFill>
              </a:rPr>
              <a:t>Иоанн Златоуст: </a:t>
            </a:r>
            <a:r>
              <a:rPr lang="ru-RU" sz="1600" b="1" i="1" dirty="0">
                <a:solidFill>
                  <a:schemeClr val="tx1"/>
                </a:solidFill>
              </a:rPr>
              <a:t>«Если другой евангелист говорит: спустя восемь дней (</a:t>
            </a:r>
            <a:r>
              <a:rPr lang="ru-RU" sz="1600" b="1" i="1" dirty="0" err="1" smtClean="0">
                <a:solidFill>
                  <a:schemeClr val="tx1"/>
                </a:solidFill>
              </a:rPr>
              <a:t>Лк</a:t>
            </a:r>
            <a:r>
              <a:rPr lang="ru-RU" sz="1600" b="1" i="1" dirty="0">
                <a:solidFill>
                  <a:schemeClr val="tx1"/>
                </a:solidFill>
              </a:rPr>
              <a:t>. </a:t>
            </a:r>
            <a:r>
              <a:rPr lang="ru-RU" sz="1600" b="1" i="1" dirty="0" smtClean="0">
                <a:solidFill>
                  <a:schemeClr val="tx1"/>
                </a:solidFill>
              </a:rPr>
              <a:t>9, </a:t>
            </a:r>
            <a:r>
              <a:rPr lang="ru-RU" sz="1600" b="1" i="1" dirty="0">
                <a:solidFill>
                  <a:schemeClr val="tx1"/>
                </a:solidFill>
              </a:rPr>
              <a:t>28), то здесь нет противоречия, напротив - согласие. Один разумел и тот день, в который говорил Иисус, и тот, в который возвел Он учеников Своих на гору; а другой считает только те дни, которые протекли между этими </a:t>
            </a:r>
            <a:r>
              <a:rPr lang="ru-RU" sz="1600" b="1" i="1" dirty="0" smtClean="0">
                <a:solidFill>
                  <a:schemeClr val="tx1"/>
                </a:solidFill>
              </a:rPr>
              <a:t>днями».</a:t>
            </a:r>
            <a:endParaRPr lang="ru-RU" sz="1600" b="1" i="1" dirty="0">
              <a:solidFill>
                <a:schemeClr val="tx1"/>
              </a:solidFill>
            </a:endParaRPr>
          </a:p>
        </p:txBody>
      </p:sp>
      <p:sp>
        <p:nvSpPr>
          <p:cNvPr id="3" name="Скругленный прямоугольник 2"/>
          <p:cNvSpPr/>
          <p:nvPr/>
        </p:nvSpPr>
        <p:spPr>
          <a:xfrm>
            <a:off x="318594" y="3644305"/>
            <a:ext cx="8573885" cy="1008830"/>
          </a:xfrm>
          <a:prstGeom prst="roundRect">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lIns="0" rIns="0" rtlCol="0" anchor="ctr"/>
          <a:lstStyle/>
          <a:p>
            <a:pPr algn="ctr"/>
            <a:r>
              <a:rPr lang="ru-RU" sz="1500" b="1" dirty="0" err="1">
                <a:solidFill>
                  <a:schemeClr val="tx1"/>
                </a:solidFill>
              </a:rPr>
              <a:t>Свт</a:t>
            </a:r>
            <a:r>
              <a:rPr lang="ru-RU" sz="1500" b="1" dirty="0">
                <a:solidFill>
                  <a:schemeClr val="tx1"/>
                </a:solidFill>
              </a:rPr>
              <a:t>. Иоанн Златоуст</a:t>
            </a:r>
            <a:r>
              <a:rPr lang="ru-RU" sz="1500" b="1" dirty="0" smtClean="0">
                <a:solidFill>
                  <a:schemeClr val="tx1"/>
                </a:solidFill>
              </a:rPr>
              <a:t>: </a:t>
            </a:r>
            <a:r>
              <a:rPr lang="ru-RU" sz="1500" b="1" i="1" dirty="0" smtClean="0">
                <a:solidFill>
                  <a:schemeClr val="tx1"/>
                </a:solidFill>
              </a:rPr>
              <a:t>«</a:t>
            </a:r>
            <a:r>
              <a:rPr lang="ru-RU" sz="1500" b="1" i="1" dirty="0">
                <a:solidFill>
                  <a:schemeClr val="tx1"/>
                </a:solidFill>
              </a:rPr>
              <a:t>Почему Христос берет только этих учеников? Потому, что они превосходили прочих: Петр сильною любовью к Иисусу, Иоанн - особенною любовью к нему Иисуса, а Иаков - ответом, который он дал вместе с братом своим: можем испить чашу (</a:t>
            </a:r>
            <a:r>
              <a:rPr lang="ru-RU" sz="1500" b="1" i="1" dirty="0" smtClean="0">
                <a:solidFill>
                  <a:schemeClr val="tx1"/>
                </a:solidFill>
              </a:rPr>
              <a:t>Мф</a:t>
            </a:r>
            <a:r>
              <a:rPr lang="ru-RU" sz="1500" b="1" i="1" dirty="0">
                <a:solidFill>
                  <a:schemeClr val="tx1"/>
                </a:solidFill>
              </a:rPr>
              <a:t>. </a:t>
            </a:r>
            <a:r>
              <a:rPr lang="ru-RU" sz="1500" b="1" i="1" dirty="0" smtClean="0">
                <a:solidFill>
                  <a:schemeClr val="tx1"/>
                </a:solidFill>
              </a:rPr>
              <a:t>20, </a:t>
            </a:r>
            <a:r>
              <a:rPr lang="ru-RU" sz="1500" b="1" i="1" dirty="0">
                <a:solidFill>
                  <a:schemeClr val="tx1"/>
                </a:solidFill>
              </a:rPr>
              <a:t>22), и не одним ответом, но и делами - как другими, так и теми, которыми он оправдал свои </a:t>
            </a:r>
            <a:r>
              <a:rPr lang="ru-RU" sz="1500" b="1" i="1" dirty="0" smtClean="0">
                <a:solidFill>
                  <a:schemeClr val="tx1"/>
                </a:solidFill>
              </a:rPr>
              <a:t>слова».</a:t>
            </a:r>
            <a:endParaRPr lang="ru-RU" sz="1500" b="1" i="1" dirty="0">
              <a:solidFill>
                <a:schemeClr val="tx1"/>
              </a:solidFill>
            </a:endParaRPr>
          </a:p>
        </p:txBody>
      </p:sp>
      <p:sp>
        <p:nvSpPr>
          <p:cNvPr id="8" name="Скругленный прямоугольник 7"/>
          <p:cNvSpPr/>
          <p:nvPr/>
        </p:nvSpPr>
        <p:spPr>
          <a:xfrm>
            <a:off x="323527" y="6093296"/>
            <a:ext cx="8568951" cy="648072"/>
          </a:xfrm>
          <a:prstGeom prst="roundRect">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600" b="1" dirty="0" err="1">
                <a:solidFill>
                  <a:schemeClr val="tx1"/>
                </a:solidFill>
              </a:rPr>
              <a:t>Фео</a:t>
            </a:r>
            <a:r>
              <a:rPr lang="ru-RU" sz="1500" b="1" dirty="0" err="1">
                <a:solidFill>
                  <a:schemeClr val="tx1"/>
                </a:solidFill>
              </a:rPr>
              <a:t>филакт</a:t>
            </a:r>
            <a:r>
              <a:rPr lang="ru-RU" sz="1500" b="1" dirty="0" smtClean="0">
                <a:solidFill>
                  <a:schemeClr val="tx1"/>
                </a:solidFill>
              </a:rPr>
              <a:t>: </a:t>
            </a:r>
            <a:r>
              <a:rPr lang="ru-RU" sz="1500" b="1" i="1" dirty="0" smtClean="0">
                <a:solidFill>
                  <a:schemeClr val="tx1"/>
                </a:solidFill>
              </a:rPr>
              <a:t>«</a:t>
            </a:r>
            <a:r>
              <a:rPr lang="ru-RU" sz="1500" b="1" i="1" dirty="0">
                <a:solidFill>
                  <a:schemeClr val="tx1"/>
                </a:solidFill>
              </a:rPr>
              <a:t>Иисус взял с Собой только троих: Петра как любящего, Иоанна как любимого и Иакова как пламенеющего ревностью по Нем, или как способных сокрыть событие, удержать в молчании и никому не сказывать».</a:t>
            </a:r>
          </a:p>
        </p:txBody>
      </p:sp>
      <p:sp>
        <p:nvSpPr>
          <p:cNvPr id="10" name="Скругленный прямоугольник 9"/>
          <p:cNvSpPr/>
          <p:nvPr/>
        </p:nvSpPr>
        <p:spPr>
          <a:xfrm>
            <a:off x="323528" y="5589240"/>
            <a:ext cx="8568952" cy="1080120"/>
          </a:xfrm>
          <a:prstGeom prst="roundRect">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600" b="1" dirty="0" err="1">
                <a:solidFill>
                  <a:schemeClr val="tx1"/>
                </a:solidFill>
              </a:rPr>
              <a:t>Зигабен</a:t>
            </a:r>
            <a:r>
              <a:rPr lang="ru-RU" sz="1600" b="1" dirty="0">
                <a:solidFill>
                  <a:schemeClr val="tx1"/>
                </a:solidFill>
              </a:rPr>
              <a:t>: </a:t>
            </a:r>
            <a:r>
              <a:rPr lang="ru-RU" sz="1600" b="1" i="1" dirty="0">
                <a:solidFill>
                  <a:schemeClr val="tx1"/>
                </a:solidFill>
              </a:rPr>
              <a:t>«Преобразился пред ними, чтобы они, видя, как Он преобразился, не считали Его другим, и чтобы узнали, как легко Он может делать то, чего желает. Просияло лице Его как солнце, т.е. так показалось им. Сияние это было сильнее солнца, какое-то Божественное и </a:t>
            </a:r>
            <a:r>
              <a:rPr lang="ru-RU" sz="1600" b="1" i="1" dirty="0" smtClean="0">
                <a:solidFill>
                  <a:schemeClr val="tx1"/>
                </a:solidFill>
              </a:rPr>
              <a:t>неизреченное».</a:t>
            </a:r>
            <a:endParaRPr lang="ru-RU" sz="1600" b="1" i="1" dirty="0">
              <a:solidFill>
                <a:schemeClr val="tx1"/>
              </a:solidFill>
            </a:endParaRPr>
          </a:p>
        </p:txBody>
      </p:sp>
      <p:pic>
        <p:nvPicPr>
          <p:cNvPr id="3074" name="Picture 2" descr="E:\лекции по Н. З\23\ИКОНА.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548680"/>
            <a:ext cx="4143375" cy="6191250"/>
          </a:xfrm>
          <a:prstGeom prst="rect">
            <a:avLst/>
          </a:prstGeom>
          <a:noFill/>
          <a:extLst>
            <a:ext uri="{909E8E84-426E-40DD-AFC4-6F175D3DCCD1}">
              <a14:hiddenFill xmlns:a14="http://schemas.microsoft.com/office/drawing/2010/main">
                <a:solidFill>
                  <a:srgbClr val="FFFFFF"/>
                </a:solidFill>
              </a14:hiddenFill>
            </a:ext>
          </a:extLst>
        </p:spPr>
      </p:pic>
      <p:sp>
        <p:nvSpPr>
          <p:cNvPr id="6" name="Скругленный прямоугольник 5"/>
          <p:cNvSpPr/>
          <p:nvPr/>
        </p:nvSpPr>
        <p:spPr>
          <a:xfrm>
            <a:off x="323528" y="4797152"/>
            <a:ext cx="8568952" cy="1152128"/>
          </a:xfrm>
          <a:prstGeom prst="roundRect">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lIns="0" rIns="0" rtlCol="0" anchor="ctr"/>
          <a:lstStyle/>
          <a:p>
            <a:pPr algn="ctr"/>
            <a:r>
              <a:rPr lang="ru-RU" sz="1500" b="1" dirty="0" err="1">
                <a:solidFill>
                  <a:schemeClr val="tx1"/>
                </a:solidFill>
              </a:rPr>
              <a:t>Зигабен</a:t>
            </a:r>
            <a:r>
              <a:rPr lang="ru-RU" sz="1500" b="1" dirty="0">
                <a:solidFill>
                  <a:schemeClr val="tx1"/>
                </a:solidFill>
              </a:rPr>
              <a:t>: </a:t>
            </a:r>
            <a:r>
              <a:rPr lang="ru-RU" sz="1500" b="1" i="1" dirty="0">
                <a:solidFill>
                  <a:schemeClr val="tx1"/>
                </a:solidFill>
              </a:rPr>
              <a:t>«Почему взял только трех этих, и не только теперь, но часто и в другое время, как это впоследствии мы найдем? Потому что они превосходили других учеников: Петр – тем, что сильно любил Его, вследствие горячей веры, Иоанн – тем, что был сильно любим Христом, вследствие превосходства добродетелей; Иаков – тем, что был ненавистен иудеям, так что Ирод, убив его впоследствии, оказал иудеям большую милость</a:t>
            </a:r>
            <a:r>
              <a:rPr lang="ru-RU" sz="1500" b="1" i="1" dirty="0" smtClean="0">
                <a:solidFill>
                  <a:schemeClr val="tx1"/>
                </a:solidFill>
              </a:rPr>
              <a:t>».</a:t>
            </a:r>
            <a:endParaRPr lang="ru-RU" sz="1500" b="1" i="1" dirty="0">
              <a:solidFill>
                <a:schemeClr val="tx1"/>
              </a:solidFill>
            </a:endParaRPr>
          </a:p>
        </p:txBody>
      </p:sp>
      <p:sp>
        <p:nvSpPr>
          <p:cNvPr id="9" name="Скругленный прямоугольник 8"/>
          <p:cNvSpPr/>
          <p:nvPr/>
        </p:nvSpPr>
        <p:spPr>
          <a:xfrm>
            <a:off x="323528" y="4365104"/>
            <a:ext cx="8496944" cy="1080120"/>
          </a:xfrm>
          <a:prstGeom prst="roundRect">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600" b="1" dirty="0" err="1" smtClean="0">
                <a:solidFill>
                  <a:schemeClr val="tx1"/>
                </a:solidFill>
              </a:rPr>
              <a:t>Блж</a:t>
            </a:r>
            <a:r>
              <a:rPr lang="ru-RU" sz="1600" b="1" dirty="0" smtClean="0">
                <a:solidFill>
                  <a:schemeClr val="tx1"/>
                </a:solidFill>
              </a:rPr>
              <a:t>. </a:t>
            </a:r>
            <a:r>
              <a:rPr lang="ru-RU" sz="1600" b="1" dirty="0" err="1" smtClean="0">
                <a:solidFill>
                  <a:schemeClr val="tx1"/>
                </a:solidFill>
              </a:rPr>
              <a:t>Феофилакт</a:t>
            </a:r>
            <a:r>
              <a:rPr lang="ru-RU" sz="1600" b="1" dirty="0" smtClean="0">
                <a:solidFill>
                  <a:schemeClr val="tx1"/>
                </a:solidFill>
              </a:rPr>
              <a:t>: </a:t>
            </a:r>
            <a:r>
              <a:rPr lang="ru-RU" sz="1600" b="1" i="1" dirty="0" smtClean="0">
                <a:solidFill>
                  <a:schemeClr val="tx1"/>
                </a:solidFill>
              </a:rPr>
              <a:t>«Обрати </a:t>
            </a:r>
            <a:r>
              <a:rPr lang="ru-RU" sz="1600" b="1" i="1" dirty="0">
                <a:solidFill>
                  <a:schemeClr val="tx1"/>
                </a:solidFill>
              </a:rPr>
              <a:t>внимание на то, что созерцание Бога произошло после шести дней, то есть после того, как мир был сотворен в шесть дней. Ибо если не выйдешь за пределы мира и не </a:t>
            </a:r>
            <a:r>
              <a:rPr lang="ru-RU" sz="1600" b="1" i="1" dirty="0" err="1">
                <a:solidFill>
                  <a:schemeClr val="tx1"/>
                </a:solidFill>
              </a:rPr>
              <a:t>подымешься</a:t>
            </a:r>
            <a:r>
              <a:rPr lang="ru-RU" sz="1600" b="1" i="1" dirty="0">
                <a:solidFill>
                  <a:schemeClr val="tx1"/>
                </a:solidFill>
              </a:rPr>
              <a:t> на гору, не увидишь света: ни лица Иисуса, разумею Его Божество, ни одежды </a:t>
            </a:r>
            <a:r>
              <a:rPr lang="ru-RU" sz="1600" b="1" i="1" dirty="0" smtClean="0">
                <a:solidFill>
                  <a:schemeClr val="tx1"/>
                </a:solidFill>
              </a:rPr>
              <a:t>– плоти».</a:t>
            </a:r>
            <a:endParaRPr lang="ru-RU" sz="1600" b="1" i="1" dirty="0">
              <a:solidFill>
                <a:schemeClr val="tx1"/>
              </a:solidFill>
            </a:endParaRPr>
          </a:p>
        </p:txBody>
      </p:sp>
      <p:sp>
        <p:nvSpPr>
          <p:cNvPr id="7" name="Скругленный прямоугольник 6"/>
          <p:cNvSpPr/>
          <p:nvPr/>
        </p:nvSpPr>
        <p:spPr>
          <a:xfrm>
            <a:off x="318595" y="3645024"/>
            <a:ext cx="8496944" cy="576064"/>
          </a:xfrm>
          <a:prstGeom prst="roundRect">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600" b="1" dirty="0" err="1">
                <a:solidFill>
                  <a:schemeClr val="tx1"/>
                </a:solidFill>
              </a:rPr>
              <a:t>Феофилакт</a:t>
            </a:r>
            <a:r>
              <a:rPr lang="ru-RU" sz="1600" b="1" dirty="0">
                <a:solidFill>
                  <a:schemeClr val="tx1"/>
                </a:solidFill>
              </a:rPr>
              <a:t>: </a:t>
            </a:r>
            <a:r>
              <a:rPr lang="ru-RU" sz="1600" b="1" i="1" dirty="0">
                <a:solidFill>
                  <a:schemeClr val="tx1"/>
                </a:solidFill>
              </a:rPr>
              <a:t>«На высокую гору возводит их, показывая, что кто не возвысится, тот не достоин таковых созерцаний». </a:t>
            </a:r>
          </a:p>
        </p:txBody>
      </p:sp>
      <p:sp>
        <p:nvSpPr>
          <p:cNvPr id="11" name="Скругленный прямоугольник 10"/>
          <p:cNvSpPr/>
          <p:nvPr/>
        </p:nvSpPr>
        <p:spPr>
          <a:xfrm>
            <a:off x="323528" y="4041068"/>
            <a:ext cx="8568952" cy="2052228"/>
          </a:xfrm>
          <a:prstGeom prst="roundRect">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600" b="1" i="1" dirty="0" err="1">
                <a:solidFill>
                  <a:schemeClr val="tx1"/>
                </a:solidFill>
              </a:rPr>
              <a:t>Блж</a:t>
            </a:r>
            <a:r>
              <a:rPr lang="ru-RU" sz="1600" b="1" i="1" dirty="0">
                <a:solidFill>
                  <a:schemeClr val="tx1"/>
                </a:solidFill>
              </a:rPr>
              <a:t>. </a:t>
            </a:r>
            <a:r>
              <a:rPr lang="ru-RU" sz="1600" b="1" i="1" dirty="0" err="1">
                <a:solidFill>
                  <a:schemeClr val="tx1"/>
                </a:solidFill>
              </a:rPr>
              <a:t>Иеорним</a:t>
            </a:r>
            <a:r>
              <a:rPr lang="ru-RU" sz="1600" b="1" i="1" dirty="0">
                <a:solidFill>
                  <a:schemeClr val="tx1"/>
                </a:solidFill>
              </a:rPr>
              <a:t>: </a:t>
            </a:r>
            <a:r>
              <a:rPr lang="ru-RU" sz="1600" b="1" dirty="0">
                <a:solidFill>
                  <a:schemeClr val="tx1"/>
                </a:solidFill>
              </a:rPr>
              <a:t>«Преобразился пред ними пусть никто не понимает в том смысле, что Он утратил прежний вид и лицо или утратил действительное тело и принял тело или духовное, или воздушное; а как Он преобразился, это показывает евангелист, говоря: И просияло лице Его, как солнце, одежды же Его сделались белыми, как свет. - Там, где делается указание на сияние лица, и описывается блеск одежды, не уничтожается сущность, а только изменяется внешнее прославление. Просияло лице Его, как солнце. Несомненно, что Господь преобразился в тот славный вид, в котором впоследствии Он придет в Царстве Своем. Преображение присоединило сияние, но не устранило Его лица».</a:t>
            </a:r>
          </a:p>
        </p:txBody>
      </p:sp>
      <p:sp>
        <p:nvSpPr>
          <p:cNvPr id="13" name="Скругленный прямоугольник 12"/>
          <p:cNvSpPr/>
          <p:nvPr/>
        </p:nvSpPr>
        <p:spPr>
          <a:xfrm>
            <a:off x="323528" y="4653135"/>
            <a:ext cx="8568952" cy="1764198"/>
          </a:xfrm>
          <a:prstGeom prst="roundRect">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600" b="1" dirty="0" err="1">
                <a:solidFill>
                  <a:schemeClr val="tx1"/>
                </a:solidFill>
              </a:rPr>
              <a:t>Свт</a:t>
            </a:r>
            <a:r>
              <a:rPr lang="ru-RU" sz="1600" b="1" dirty="0">
                <a:solidFill>
                  <a:schemeClr val="tx1"/>
                </a:solidFill>
              </a:rPr>
              <a:t>. Григорий </a:t>
            </a:r>
            <a:r>
              <a:rPr lang="ru-RU" sz="1600" b="1" dirty="0" err="1">
                <a:solidFill>
                  <a:schemeClr val="tx1"/>
                </a:solidFill>
              </a:rPr>
              <a:t>Палама</a:t>
            </a:r>
            <a:r>
              <a:rPr lang="ru-RU" sz="1600" b="1" dirty="0" smtClean="0">
                <a:solidFill>
                  <a:schemeClr val="tx1"/>
                </a:solidFill>
              </a:rPr>
              <a:t>: </a:t>
            </a:r>
            <a:r>
              <a:rPr lang="ru-RU" sz="1600" b="1" i="1" dirty="0" smtClean="0">
                <a:solidFill>
                  <a:schemeClr val="tx1"/>
                </a:solidFill>
              </a:rPr>
              <a:t>«</a:t>
            </a:r>
            <a:r>
              <a:rPr lang="ru-RU" sz="1600" b="1" i="1" dirty="0">
                <a:solidFill>
                  <a:schemeClr val="tx1"/>
                </a:solidFill>
              </a:rPr>
              <a:t>Свет Господнего Преображения не появляется и не исчезает случайно, и не ограничивается, и недоступен чувственному восприятию, хотя и бывает видим глазами, и то на малое время и на голой вершине горы, но как говорит некто: «Господни </a:t>
            </a:r>
            <a:r>
              <a:rPr lang="ru-RU" sz="1600" b="1" i="1" dirty="0" err="1">
                <a:solidFill>
                  <a:schemeClr val="tx1"/>
                </a:solidFill>
              </a:rPr>
              <a:t>таинники</a:t>
            </a:r>
            <a:r>
              <a:rPr lang="ru-RU" sz="1600" b="1" i="1" dirty="0">
                <a:solidFill>
                  <a:schemeClr val="tx1"/>
                </a:solidFill>
              </a:rPr>
              <a:t> были переведены тогда из состояния плоти в состояние духа изменением чувств, которое произвел в них Дух», и таким образом, и насколько им даровала сила Божественного Духа, они видели этот неизреченный </a:t>
            </a:r>
            <a:r>
              <a:rPr lang="ru-RU" sz="1600" b="1" i="1" dirty="0" smtClean="0">
                <a:solidFill>
                  <a:schemeClr val="tx1"/>
                </a:solidFill>
              </a:rPr>
              <a:t>Свет».</a:t>
            </a:r>
            <a:endParaRPr lang="ru-RU" sz="1600" b="1" i="1" dirty="0">
              <a:solidFill>
                <a:schemeClr val="tx1"/>
              </a:solidFill>
            </a:endParaRPr>
          </a:p>
        </p:txBody>
      </p:sp>
      <p:graphicFrame>
        <p:nvGraphicFramePr>
          <p:cNvPr id="5" name="Объект 4"/>
          <p:cNvGraphicFramePr>
            <a:graphicFrameLocks noGrp="1"/>
          </p:cNvGraphicFramePr>
          <p:nvPr>
            <p:ph idx="1"/>
            <p:extLst>
              <p:ext uri="{D42A27DB-BD31-4B8C-83A1-F6EECF244321}">
                <p14:modId xmlns:p14="http://schemas.microsoft.com/office/powerpoint/2010/main" val="1664175630"/>
              </p:ext>
            </p:extLst>
          </p:nvPr>
        </p:nvGraphicFramePr>
        <p:xfrm>
          <a:off x="323528" y="976504"/>
          <a:ext cx="8568952" cy="2540880"/>
        </p:xfrm>
        <a:graphic>
          <a:graphicData uri="http://schemas.openxmlformats.org/drawingml/2006/table">
            <a:tbl>
              <a:tblPr firstRow="1" bandRow="1">
                <a:tableStyleId>{5C22544A-7EE6-4342-B048-85BDC9FD1C3A}</a:tableStyleId>
              </a:tblPr>
              <a:tblGrid>
                <a:gridCol w="2732445"/>
                <a:gridCol w="3182407"/>
                <a:gridCol w="2654100"/>
              </a:tblGrid>
              <a:tr h="216024">
                <a:tc>
                  <a:txBody>
                    <a:bodyPr/>
                    <a:lstStyle/>
                    <a:p>
                      <a:pPr algn="ctr">
                        <a:lnSpc>
                          <a:spcPct val="100000"/>
                        </a:lnSpc>
                      </a:pPr>
                      <a:r>
                        <a:rPr lang="ru-RU" sz="1800" b="1" kern="1200" dirty="0" smtClean="0">
                          <a:solidFill>
                            <a:schemeClr val="tx1"/>
                          </a:solidFill>
                          <a:effectLst/>
                        </a:rPr>
                        <a:t>Мф. 17, 1-2</a:t>
                      </a:r>
                      <a:endParaRPr lang="ru-RU" sz="1800" b="1" dirty="0">
                        <a:solidFill>
                          <a:schemeClr val="tx1"/>
                        </a:solidFill>
                      </a:endParaRPr>
                    </a:p>
                  </a:txBody>
                  <a:tcPr marL="18000" marR="18000" marT="18000" marB="18000"/>
                </a:tc>
                <a:tc>
                  <a:txBody>
                    <a:bodyPr/>
                    <a:lstStyle/>
                    <a:p>
                      <a:pPr algn="ctr">
                        <a:lnSpc>
                          <a:spcPct val="100000"/>
                        </a:lnSpc>
                      </a:pPr>
                      <a:r>
                        <a:rPr lang="ru-RU" sz="1800" b="1" kern="1200" dirty="0" err="1" smtClean="0">
                          <a:solidFill>
                            <a:schemeClr val="tx1"/>
                          </a:solidFill>
                          <a:effectLst/>
                        </a:rPr>
                        <a:t>Мк</a:t>
                      </a:r>
                      <a:r>
                        <a:rPr lang="ru-RU" sz="1800" b="1" kern="1200" dirty="0" smtClean="0">
                          <a:solidFill>
                            <a:schemeClr val="tx1"/>
                          </a:solidFill>
                          <a:effectLst/>
                        </a:rPr>
                        <a:t>. 9, 2-3 </a:t>
                      </a:r>
                      <a:endParaRPr lang="ru-RU" sz="1800" b="1" dirty="0">
                        <a:solidFill>
                          <a:schemeClr val="tx1"/>
                        </a:solidFill>
                      </a:endParaRPr>
                    </a:p>
                  </a:txBody>
                  <a:tcPr marL="18000" marR="18000" marT="18000" marB="1800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b="1" kern="1200" dirty="0" err="1" smtClean="0">
                          <a:solidFill>
                            <a:schemeClr val="tx1"/>
                          </a:solidFill>
                          <a:effectLst/>
                        </a:rPr>
                        <a:t>Лк</a:t>
                      </a:r>
                      <a:r>
                        <a:rPr lang="ru-RU" sz="1800" b="1" kern="1200" dirty="0" smtClean="0">
                          <a:solidFill>
                            <a:schemeClr val="tx1"/>
                          </a:solidFill>
                          <a:effectLst/>
                        </a:rPr>
                        <a:t>. 9, 28-29</a:t>
                      </a:r>
                      <a:endParaRPr lang="ru-RU" sz="1800" b="1" dirty="0">
                        <a:solidFill>
                          <a:schemeClr val="tx1"/>
                        </a:solidFill>
                      </a:endParaRPr>
                    </a:p>
                  </a:txBody>
                  <a:tcPr marL="18000" marR="18000" marT="18000" marB="18000"/>
                </a:tc>
              </a:tr>
              <a:tr h="370840">
                <a:tc>
                  <a:txBody>
                    <a:bodyPr/>
                    <a:lstStyle/>
                    <a:p>
                      <a:pPr>
                        <a:lnSpc>
                          <a:spcPct val="100000"/>
                        </a:lnSpc>
                      </a:pPr>
                      <a:r>
                        <a:rPr lang="ru-RU" sz="1600" b="1" dirty="0" smtClean="0">
                          <a:solidFill>
                            <a:schemeClr val="tx1"/>
                          </a:solidFill>
                        </a:rPr>
                        <a:t>1. </a:t>
                      </a:r>
                      <a:r>
                        <a:rPr lang="ru-RU" sz="1600" b="1" dirty="0" smtClean="0">
                          <a:solidFill>
                            <a:srgbClr val="0070C0"/>
                          </a:solidFill>
                        </a:rPr>
                        <a:t>По прошествии дней шести</a:t>
                      </a:r>
                      <a:r>
                        <a:rPr lang="ru-RU" sz="1600" b="1" dirty="0" smtClean="0">
                          <a:solidFill>
                            <a:schemeClr val="tx1"/>
                          </a:solidFill>
                        </a:rPr>
                        <a:t>, взял Иисус Петра, Иакова и Иоанна, брата его, и возвел их на гору высокую одних, </a:t>
                      </a:r>
                    </a:p>
                    <a:p>
                      <a:pPr>
                        <a:lnSpc>
                          <a:spcPct val="100000"/>
                        </a:lnSpc>
                      </a:pPr>
                      <a:r>
                        <a:rPr lang="ru-RU" sz="1600" b="1" dirty="0" smtClean="0">
                          <a:solidFill>
                            <a:schemeClr val="tx1"/>
                          </a:solidFill>
                        </a:rPr>
                        <a:t>2. и преобразился пред ними: и просияло лице Его, как солнце, одежды же Его сделались белыми, как свет. </a:t>
                      </a:r>
                    </a:p>
                  </a:txBody>
                  <a:tcPr marL="18000" marR="18000" marT="18000" marB="18000"/>
                </a:tc>
                <a:tc>
                  <a:txBody>
                    <a:bodyPr/>
                    <a:lstStyle/>
                    <a:p>
                      <a:pPr>
                        <a:lnSpc>
                          <a:spcPct val="100000"/>
                        </a:lnSpc>
                      </a:pPr>
                      <a:r>
                        <a:rPr lang="ru-RU" sz="1600" b="1" dirty="0" smtClean="0">
                          <a:solidFill>
                            <a:schemeClr val="tx1"/>
                          </a:solidFill>
                        </a:rPr>
                        <a:t>2. И, </a:t>
                      </a:r>
                      <a:r>
                        <a:rPr lang="ru-RU" sz="1600" b="1" dirty="0" smtClean="0">
                          <a:solidFill>
                            <a:srgbClr val="0070C0"/>
                          </a:solidFill>
                        </a:rPr>
                        <a:t>по прошествии дней шести</a:t>
                      </a:r>
                      <a:r>
                        <a:rPr lang="ru-RU" sz="1600" b="1" dirty="0" smtClean="0">
                          <a:solidFill>
                            <a:schemeClr val="tx1"/>
                          </a:solidFill>
                        </a:rPr>
                        <a:t>, взял Иисус Петра, Иакова и Иоанна, и возвел на гору высокую особо их одних, и преобразился перед ними. </a:t>
                      </a:r>
                    </a:p>
                    <a:p>
                      <a:pPr>
                        <a:lnSpc>
                          <a:spcPct val="100000"/>
                        </a:lnSpc>
                      </a:pPr>
                      <a:r>
                        <a:rPr lang="ru-RU" sz="1600" b="1" dirty="0" smtClean="0">
                          <a:solidFill>
                            <a:schemeClr val="tx1"/>
                          </a:solidFill>
                        </a:rPr>
                        <a:t>3. Одежды Его сделались блистающими, весьма белыми, как снег, как на земле белильщик не может выбелить. </a:t>
                      </a:r>
                    </a:p>
                  </a:txBody>
                  <a:tcPr marL="18000" marR="18000" marT="18000" marB="18000"/>
                </a:tc>
                <a:tc>
                  <a:txBody>
                    <a:bodyPr/>
                    <a:lstStyle/>
                    <a:p>
                      <a:pPr>
                        <a:lnSpc>
                          <a:spcPct val="100000"/>
                        </a:lnSpc>
                      </a:pPr>
                      <a:r>
                        <a:rPr lang="ru-RU" sz="1600" b="1" dirty="0" smtClean="0">
                          <a:solidFill>
                            <a:schemeClr val="tx1"/>
                          </a:solidFill>
                        </a:rPr>
                        <a:t>28. После сих слов, </a:t>
                      </a:r>
                      <a:r>
                        <a:rPr lang="ru-RU" sz="1600" b="1" dirty="0" smtClean="0">
                          <a:solidFill>
                            <a:srgbClr val="0070C0"/>
                          </a:solidFill>
                        </a:rPr>
                        <a:t>дней через восемь,</a:t>
                      </a:r>
                      <a:r>
                        <a:rPr lang="ru-RU" sz="1600" b="1" dirty="0" smtClean="0">
                          <a:solidFill>
                            <a:schemeClr val="tx1"/>
                          </a:solidFill>
                        </a:rPr>
                        <a:t> взяв Петра, Иоанна и Иакова, взошел Он на гору </a:t>
                      </a:r>
                      <a:r>
                        <a:rPr lang="ru-RU" sz="1600" b="1" dirty="0" smtClean="0">
                          <a:solidFill>
                            <a:srgbClr val="7030A0"/>
                          </a:solidFill>
                        </a:rPr>
                        <a:t>помолиться</a:t>
                      </a:r>
                      <a:r>
                        <a:rPr lang="ru-RU" sz="1600" b="1" dirty="0" smtClean="0">
                          <a:solidFill>
                            <a:schemeClr val="tx1"/>
                          </a:solidFill>
                        </a:rPr>
                        <a:t>. </a:t>
                      </a:r>
                    </a:p>
                    <a:p>
                      <a:pPr>
                        <a:lnSpc>
                          <a:spcPct val="100000"/>
                        </a:lnSpc>
                      </a:pPr>
                      <a:r>
                        <a:rPr lang="ru-RU" sz="1600" b="1" dirty="0" smtClean="0">
                          <a:solidFill>
                            <a:schemeClr val="tx1"/>
                          </a:solidFill>
                        </a:rPr>
                        <a:t>29. </a:t>
                      </a:r>
                      <a:r>
                        <a:rPr lang="ru-RU" sz="1600" b="1" dirty="0" smtClean="0">
                          <a:solidFill>
                            <a:srgbClr val="7030A0"/>
                          </a:solidFill>
                        </a:rPr>
                        <a:t>И когда молился</a:t>
                      </a:r>
                      <a:r>
                        <a:rPr lang="ru-RU" sz="1600" b="1" dirty="0" smtClean="0">
                          <a:solidFill>
                            <a:schemeClr val="tx1"/>
                          </a:solidFill>
                        </a:rPr>
                        <a:t>, вид лица Его изменился, и одежда Его сделалась белою, блистающею. </a:t>
                      </a:r>
                    </a:p>
                  </a:txBody>
                  <a:tcPr marL="18000" marR="18000" marT="18000" marB="18000"/>
                </a:tc>
              </a:tr>
            </a:tbl>
          </a:graphicData>
        </a:graphic>
      </p:graphicFrame>
      <p:sp>
        <p:nvSpPr>
          <p:cNvPr id="4" name="Скругленный прямоугольник 3"/>
          <p:cNvSpPr/>
          <p:nvPr/>
        </p:nvSpPr>
        <p:spPr>
          <a:xfrm>
            <a:off x="1547664" y="116632"/>
            <a:ext cx="6264696" cy="36004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2400" b="1" dirty="0" smtClean="0">
                <a:solidFill>
                  <a:schemeClr val="tx1"/>
                </a:solidFill>
              </a:rPr>
              <a:t>Преображение Иисуса Христа на горе Фавор</a:t>
            </a:r>
            <a:endParaRPr lang="ru-RU" sz="2400" b="1" dirty="0">
              <a:solidFill>
                <a:schemeClr val="tx1"/>
              </a:solidFill>
            </a:endParaRPr>
          </a:p>
        </p:txBody>
      </p:sp>
      <p:sp>
        <p:nvSpPr>
          <p:cNvPr id="14" name="Скругленный прямоугольник 13"/>
          <p:cNvSpPr/>
          <p:nvPr/>
        </p:nvSpPr>
        <p:spPr>
          <a:xfrm>
            <a:off x="323528" y="4581128"/>
            <a:ext cx="8568952" cy="792088"/>
          </a:xfrm>
          <a:prstGeom prst="roundRect">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lIns="0" rIns="0" rtlCol="0" anchor="ctr"/>
          <a:lstStyle/>
          <a:p>
            <a:pPr algn="ctr"/>
            <a:r>
              <a:rPr lang="ru-RU" sz="1600" b="1" dirty="0">
                <a:solidFill>
                  <a:schemeClr val="tx1"/>
                </a:solidFill>
              </a:rPr>
              <a:t>Лопухин: </a:t>
            </a:r>
            <a:r>
              <a:rPr lang="ru-RU" sz="1600" b="1" i="1" dirty="0">
                <a:solidFill>
                  <a:schemeClr val="tx1"/>
                </a:solidFill>
              </a:rPr>
              <a:t>«Нужно предполагать, что время преображения было ночью, которая была обычным временем молитвы Спасителя; апостолы в это время были отягчены сном и заснули</a:t>
            </a:r>
            <a:r>
              <a:rPr lang="ru-RU" sz="1600" b="1" i="1" dirty="0" smtClean="0">
                <a:solidFill>
                  <a:schemeClr val="tx1"/>
                </a:solidFill>
              </a:rPr>
              <a:t>».</a:t>
            </a:r>
            <a:endParaRPr lang="ru-RU" sz="1600" dirty="0"/>
          </a:p>
        </p:txBody>
      </p:sp>
    </p:spTree>
    <p:extLst>
      <p:ext uri="{BB962C8B-B14F-4D97-AF65-F5344CB8AC3E}">
        <p14:creationId xmlns:p14="http://schemas.microsoft.com/office/powerpoint/2010/main" val="3713871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wipe(down)">
                                      <p:cBhvr>
                                        <p:cTn id="10" dur="500"/>
                                        <p:tgtEl>
                                          <p:spTgt spid="307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3074"/>
                                        </p:tgtEl>
                                      </p:cBhvr>
                                    </p:animEffect>
                                    <p:set>
                                      <p:cBhvr>
                                        <p:cTn id="15" dur="1" fill="hold">
                                          <p:stCondLst>
                                            <p:cond delay="499"/>
                                          </p:stCondLst>
                                        </p:cTn>
                                        <p:tgtEl>
                                          <p:spTgt spid="3074"/>
                                        </p:tgtEl>
                                        <p:attrNameLst>
                                          <p:attrName>style.visibility</p:attrName>
                                        </p:attrNameLst>
                                      </p:cBhvr>
                                      <p:to>
                                        <p:strVal val="hidden"/>
                                      </p:to>
                                    </p:set>
                                  </p:childTnLst>
                                </p:cTn>
                              </p:par>
                              <p:par>
                                <p:cTn id="16" presetID="22" presetClass="entr" presetSubtype="4"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down)">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2"/>
                                        </p:tgtEl>
                                      </p:cBhvr>
                                    </p:animEffect>
                                    <p:set>
                                      <p:cBhvr>
                                        <p:cTn id="28" dur="1" fill="hold">
                                          <p:stCondLst>
                                            <p:cond delay="499"/>
                                          </p:stCondLst>
                                        </p:cTn>
                                        <p:tgtEl>
                                          <p:spTgt spid="2"/>
                                        </p:tgtEl>
                                        <p:attrNameLst>
                                          <p:attrName>style.visibility</p:attrName>
                                        </p:attrNameLst>
                                      </p:cBhvr>
                                      <p:to>
                                        <p:strVal val="hidden"/>
                                      </p:to>
                                    </p:set>
                                  </p:childTnLst>
                                </p:cTn>
                              </p:par>
                            </p:childTnLst>
                          </p:cTn>
                        </p:par>
                        <p:par>
                          <p:cTn id="29" fill="hold">
                            <p:stCondLst>
                              <p:cond delay="500"/>
                            </p:stCondLst>
                            <p:childTnLst>
                              <p:par>
                                <p:cTn id="30" presetID="22" presetClass="entr" presetSubtype="4" fill="hold" grpId="0"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down)">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down)">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down)">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1" nodeType="clickEffect">
                                  <p:stCondLst>
                                    <p:cond delay="0"/>
                                  </p:stCondLst>
                                  <p:childTnLst>
                                    <p:animEffect transition="out" filter="fade">
                                      <p:cBhvr>
                                        <p:cTn id="46" dur="500"/>
                                        <p:tgtEl>
                                          <p:spTgt spid="3"/>
                                        </p:tgtEl>
                                      </p:cBhvr>
                                    </p:animEffect>
                                    <p:set>
                                      <p:cBhvr>
                                        <p:cTn id="47" dur="1" fill="hold">
                                          <p:stCondLst>
                                            <p:cond delay="499"/>
                                          </p:stCondLst>
                                        </p:cTn>
                                        <p:tgtEl>
                                          <p:spTgt spid="3"/>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500"/>
                                        <p:tgtEl>
                                          <p:spTgt spid="6"/>
                                        </p:tgtEl>
                                      </p:cBhvr>
                                    </p:animEffect>
                                    <p:set>
                                      <p:cBhvr>
                                        <p:cTn id="50" dur="1" fill="hold">
                                          <p:stCondLst>
                                            <p:cond delay="499"/>
                                          </p:stCondLst>
                                        </p:cTn>
                                        <p:tgtEl>
                                          <p:spTgt spid="6"/>
                                        </p:tgtEl>
                                        <p:attrNameLst>
                                          <p:attrName>style.visibility</p:attrName>
                                        </p:attrNameLst>
                                      </p:cBhvr>
                                      <p:to>
                                        <p:strVal val="hidden"/>
                                      </p:to>
                                    </p:set>
                                  </p:childTnLst>
                                </p:cTn>
                              </p:par>
                              <p:par>
                                <p:cTn id="51" presetID="10" presetClass="exit" presetSubtype="0" fill="hold" grpId="1" nodeType="withEffect">
                                  <p:stCondLst>
                                    <p:cond delay="0"/>
                                  </p:stCondLst>
                                  <p:childTnLst>
                                    <p:animEffect transition="out" filter="fade">
                                      <p:cBhvr>
                                        <p:cTn id="52" dur="500"/>
                                        <p:tgtEl>
                                          <p:spTgt spid="8"/>
                                        </p:tgtEl>
                                      </p:cBhvr>
                                    </p:animEffect>
                                    <p:set>
                                      <p:cBhvr>
                                        <p:cTn id="53" dur="1" fill="hold">
                                          <p:stCondLst>
                                            <p:cond delay="499"/>
                                          </p:stCondLst>
                                        </p:cTn>
                                        <p:tgtEl>
                                          <p:spTgt spid="8"/>
                                        </p:tgtEl>
                                        <p:attrNameLst>
                                          <p:attrName>style.visibility</p:attrName>
                                        </p:attrNameLst>
                                      </p:cBhvr>
                                      <p:to>
                                        <p:strVal val="hidden"/>
                                      </p:to>
                                    </p:set>
                                  </p:childTnLst>
                                </p:cTn>
                              </p:par>
                            </p:childTnLst>
                          </p:cTn>
                        </p:par>
                        <p:par>
                          <p:cTn id="54" fill="hold">
                            <p:stCondLst>
                              <p:cond delay="500"/>
                            </p:stCondLst>
                            <p:childTnLst>
                              <p:par>
                                <p:cTn id="55" presetID="22" presetClass="entr" presetSubtype="4" fill="hold" grpId="0" nodeType="after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wipe(down)">
                                      <p:cBhvr>
                                        <p:cTn id="57" dur="500"/>
                                        <p:tgtEl>
                                          <p:spTgt spid="7"/>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10"/>
                                        </p:tgtEl>
                                        <p:attrNameLst>
                                          <p:attrName>style.visibility</p:attrName>
                                        </p:attrNameLst>
                                      </p:cBhvr>
                                      <p:to>
                                        <p:strVal val="visible"/>
                                      </p:to>
                                    </p:set>
                                    <p:animEffect transition="in" filter="wipe(down)">
                                      <p:cBhvr>
                                        <p:cTn id="67" dur="500"/>
                                        <p:tgtEl>
                                          <p:spTgt spid="10"/>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grpId="1" nodeType="clickEffect">
                                  <p:stCondLst>
                                    <p:cond delay="0"/>
                                  </p:stCondLst>
                                  <p:childTnLst>
                                    <p:animEffect transition="out" filter="fade">
                                      <p:cBhvr>
                                        <p:cTn id="71" dur="500"/>
                                        <p:tgtEl>
                                          <p:spTgt spid="7"/>
                                        </p:tgtEl>
                                      </p:cBhvr>
                                    </p:animEffect>
                                    <p:set>
                                      <p:cBhvr>
                                        <p:cTn id="72" dur="1" fill="hold">
                                          <p:stCondLst>
                                            <p:cond delay="499"/>
                                          </p:stCondLst>
                                        </p:cTn>
                                        <p:tgtEl>
                                          <p:spTgt spid="7"/>
                                        </p:tgtEl>
                                        <p:attrNameLst>
                                          <p:attrName>style.visibility</p:attrName>
                                        </p:attrNameLst>
                                      </p:cBhvr>
                                      <p:to>
                                        <p:strVal val="hidden"/>
                                      </p:to>
                                    </p:set>
                                  </p:childTnLst>
                                </p:cTn>
                              </p:par>
                              <p:par>
                                <p:cTn id="73" presetID="10" presetClass="exit" presetSubtype="0" fill="hold" grpId="1" nodeType="withEffect">
                                  <p:stCondLst>
                                    <p:cond delay="0"/>
                                  </p:stCondLst>
                                  <p:childTnLst>
                                    <p:animEffect transition="out" filter="fade">
                                      <p:cBhvr>
                                        <p:cTn id="74" dur="500"/>
                                        <p:tgtEl>
                                          <p:spTgt spid="9"/>
                                        </p:tgtEl>
                                      </p:cBhvr>
                                    </p:animEffect>
                                    <p:set>
                                      <p:cBhvr>
                                        <p:cTn id="75" dur="1" fill="hold">
                                          <p:stCondLst>
                                            <p:cond delay="499"/>
                                          </p:stCondLst>
                                        </p:cTn>
                                        <p:tgtEl>
                                          <p:spTgt spid="9"/>
                                        </p:tgtEl>
                                        <p:attrNameLst>
                                          <p:attrName>style.visibility</p:attrName>
                                        </p:attrNameLst>
                                      </p:cBhvr>
                                      <p:to>
                                        <p:strVal val="hidden"/>
                                      </p:to>
                                    </p:set>
                                  </p:childTnLst>
                                </p:cTn>
                              </p:par>
                              <p:par>
                                <p:cTn id="76" presetID="10" presetClass="exit" presetSubtype="0" fill="hold" grpId="1" nodeType="withEffect">
                                  <p:stCondLst>
                                    <p:cond delay="0"/>
                                  </p:stCondLst>
                                  <p:childTnLst>
                                    <p:animEffect transition="out" filter="fade">
                                      <p:cBhvr>
                                        <p:cTn id="77" dur="500"/>
                                        <p:tgtEl>
                                          <p:spTgt spid="10"/>
                                        </p:tgtEl>
                                      </p:cBhvr>
                                    </p:animEffect>
                                    <p:set>
                                      <p:cBhvr>
                                        <p:cTn id="78" dur="1" fill="hold">
                                          <p:stCondLst>
                                            <p:cond delay="499"/>
                                          </p:stCondLst>
                                        </p:cTn>
                                        <p:tgtEl>
                                          <p:spTgt spid="10"/>
                                        </p:tgtEl>
                                        <p:attrNameLst>
                                          <p:attrName>style.visibility</p:attrName>
                                        </p:attrNameLst>
                                      </p:cBhvr>
                                      <p:to>
                                        <p:strVal val="hidden"/>
                                      </p:to>
                                    </p:set>
                                  </p:childTnLst>
                                </p:cTn>
                              </p:par>
                            </p:childTnLst>
                          </p:cTn>
                        </p:par>
                        <p:par>
                          <p:cTn id="79" fill="hold">
                            <p:stCondLst>
                              <p:cond delay="500"/>
                            </p:stCondLst>
                            <p:childTnLst>
                              <p:par>
                                <p:cTn id="80" presetID="22" presetClass="entr" presetSubtype="4"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down)">
                                      <p:cBhvr>
                                        <p:cTn id="82" dur="500"/>
                                        <p:tgtEl>
                                          <p:spTgt spid="12"/>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xit" presetSubtype="0" fill="hold" grpId="1" nodeType="clickEffect">
                                  <p:stCondLst>
                                    <p:cond delay="0"/>
                                  </p:stCondLst>
                                  <p:childTnLst>
                                    <p:animEffect transition="out" filter="fade">
                                      <p:cBhvr>
                                        <p:cTn id="86" dur="500"/>
                                        <p:tgtEl>
                                          <p:spTgt spid="12"/>
                                        </p:tgtEl>
                                      </p:cBhvr>
                                    </p:animEffect>
                                    <p:set>
                                      <p:cBhvr>
                                        <p:cTn id="87" dur="1" fill="hold">
                                          <p:stCondLst>
                                            <p:cond delay="499"/>
                                          </p:stCondLst>
                                        </p:cTn>
                                        <p:tgtEl>
                                          <p:spTgt spid="12"/>
                                        </p:tgtEl>
                                        <p:attrNameLst>
                                          <p:attrName>style.visibility</p:attrName>
                                        </p:attrNameLst>
                                      </p:cBhvr>
                                      <p:to>
                                        <p:strVal val="hidden"/>
                                      </p:to>
                                    </p:set>
                                  </p:childTnLst>
                                </p:cTn>
                              </p:par>
                            </p:childTnLst>
                          </p:cTn>
                        </p:par>
                        <p:par>
                          <p:cTn id="88" fill="hold">
                            <p:stCondLst>
                              <p:cond delay="500"/>
                            </p:stCondLst>
                            <p:childTnLst>
                              <p:par>
                                <p:cTn id="89" presetID="22" presetClass="entr" presetSubtype="4" fill="hold" grpId="0"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down)">
                                      <p:cBhvr>
                                        <p:cTn id="91" dur="500"/>
                                        <p:tgtEl>
                                          <p:spTgt spid="13"/>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xit" presetSubtype="0" fill="hold" grpId="1" nodeType="clickEffect">
                                  <p:stCondLst>
                                    <p:cond delay="0"/>
                                  </p:stCondLst>
                                  <p:childTnLst>
                                    <p:animEffect transition="out" filter="fade">
                                      <p:cBhvr>
                                        <p:cTn id="95" dur="500"/>
                                        <p:tgtEl>
                                          <p:spTgt spid="13"/>
                                        </p:tgtEl>
                                      </p:cBhvr>
                                    </p:animEffect>
                                    <p:set>
                                      <p:cBhvr>
                                        <p:cTn id="96" dur="1" fill="hold">
                                          <p:stCondLst>
                                            <p:cond delay="499"/>
                                          </p:stCondLst>
                                        </p:cTn>
                                        <p:tgtEl>
                                          <p:spTgt spid="13"/>
                                        </p:tgtEl>
                                        <p:attrNameLst>
                                          <p:attrName>style.visibility</p:attrName>
                                        </p:attrNameLst>
                                      </p:cBhvr>
                                      <p:to>
                                        <p:strVal val="hidden"/>
                                      </p:to>
                                    </p:set>
                                  </p:childTnLst>
                                </p:cTn>
                              </p:par>
                            </p:childTnLst>
                          </p:cTn>
                        </p:par>
                      </p:childTnLst>
                    </p:cTn>
                  </p:par>
                  <p:par>
                    <p:cTn id="97" fill="hold">
                      <p:stCondLst>
                        <p:cond delay="indefinite"/>
                      </p:stCondLst>
                      <p:childTnLst>
                        <p:par>
                          <p:cTn id="98" fill="hold">
                            <p:stCondLst>
                              <p:cond delay="0"/>
                            </p:stCondLst>
                            <p:childTnLst>
                              <p:par>
                                <p:cTn id="99" presetID="22" presetClass="entr" presetSubtype="4" fill="hold" grpId="0" nodeType="click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wipe(down)">
                                      <p:cBhvr>
                                        <p:cTn id="101" dur="500"/>
                                        <p:tgtEl>
                                          <p:spTgt spid="11"/>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xit" presetSubtype="0" fill="hold" grpId="1" nodeType="clickEffect">
                                  <p:stCondLst>
                                    <p:cond delay="0"/>
                                  </p:stCondLst>
                                  <p:childTnLst>
                                    <p:animEffect transition="out" filter="fade">
                                      <p:cBhvr>
                                        <p:cTn id="105" dur="500"/>
                                        <p:tgtEl>
                                          <p:spTgt spid="11"/>
                                        </p:tgtEl>
                                      </p:cBhvr>
                                    </p:animEffect>
                                    <p:set>
                                      <p:cBhvr>
                                        <p:cTn id="106" dur="1" fill="hold">
                                          <p:stCondLst>
                                            <p:cond delay="499"/>
                                          </p:stCondLst>
                                        </p:cTn>
                                        <p:tgtEl>
                                          <p:spTgt spid="11"/>
                                        </p:tgtEl>
                                        <p:attrNameLst>
                                          <p:attrName>style.visibility</p:attrName>
                                        </p:attrNameLst>
                                      </p:cBhvr>
                                      <p:to>
                                        <p:strVal val="hidden"/>
                                      </p:to>
                                    </p:set>
                                  </p:childTnLst>
                                </p:cTn>
                              </p:par>
                            </p:childTnLst>
                          </p:cTn>
                        </p:par>
                        <p:par>
                          <p:cTn id="107" fill="hold">
                            <p:stCondLst>
                              <p:cond delay="500"/>
                            </p:stCondLst>
                            <p:childTnLst>
                              <p:par>
                                <p:cTn id="108" presetID="22" presetClass="entr" presetSubtype="4"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wipe(down)">
                                      <p:cBhvr>
                                        <p:cTn id="110" dur="500"/>
                                        <p:tgtEl>
                                          <p:spTgt spid="14"/>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xit" presetSubtype="0" fill="hold" grpId="1" nodeType="clickEffect">
                                  <p:stCondLst>
                                    <p:cond delay="0"/>
                                  </p:stCondLst>
                                  <p:childTnLst>
                                    <p:animEffect transition="out" filter="fade">
                                      <p:cBhvr>
                                        <p:cTn id="114" dur="500"/>
                                        <p:tgtEl>
                                          <p:spTgt spid="14"/>
                                        </p:tgtEl>
                                      </p:cBhvr>
                                    </p:animEffect>
                                    <p:set>
                                      <p:cBhvr>
                                        <p:cTn id="115"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2" grpId="0" animBg="1"/>
      <p:bldP spid="2" grpId="1" animBg="1"/>
      <p:bldP spid="3" grpId="0" animBg="1"/>
      <p:bldP spid="3" grpId="1" animBg="1"/>
      <p:bldP spid="8" grpId="0" animBg="1"/>
      <p:bldP spid="8" grpId="1" animBg="1"/>
      <p:bldP spid="10" grpId="0" animBg="1"/>
      <p:bldP spid="10" grpId="1" animBg="1"/>
      <p:bldP spid="6" grpId="0" animBg="1"/>
      <p:bldP spid="6" grpId="1" animBg="1"/>
      <p:bldP spid="9" grpId="0" animBg="1"/>
      <p:bldP spid="9" grpId="1" animBg="1"/>
      <p:bldP spid="7" grpId="0" animBg="1"/>
      <p:bldP spid="7" grpId="1" animBg="1"/>
      <p:bldP spid="11" grpId="0" animBg="1"/>
      <p:bldP spid="11" grpId="1" animBg="1"/>
      <p:bldP spid="13" grpId="0" animBg="1"/>
      <p:bldP spid="13" grpId="1" animBg="1"/>
      <p:bldP spid="4" grpId="0" animBg="1"/>
      <p:bldP spid="14" grpId="0" animBg="1"/>
      <p:bldP spid="14"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pattFill prst="ltUpDiag">
          <a:fgClr>
            <a:schemeClr val="accent2">
              <a:lumMod val="40000"/>
              <a:lumOff val="60000"/>
            </a:schemeClr>
          </a:fgClr>
          <a:bgClr>
            <a:schemeClr val="bg1"/>
          </a:bgClr>
        </a:pattFill>
        <a:effectLst/>
      </p:bgPr>
    </p:bg>
    <p:spTree>
      <p:nvGrpSpPr>
        <p:cNvPr id="1" name=""/>
        <p:cNvGrpSpPr/>
        <p:nvPr/>
      </p:nvGrpSpPr>
      <p:grpSpPr>
        <a:xfrm>
          <a:off x="0" y="0"/>
          <a:ext cx="0" cy="0"/>
          <a:chOff x="0" y="0"/>
          <a:chExt cx="0" cy="0"/>
        </a:xfrm>
      </p:grpSpPr>
      <p:cxnSp>
        <p:nvCxnSpPr>
          <p:cNvPr id="18" name="Прямая со стрелкой 17"/>
          <p:cNvCxnSpPr/>
          <p:nvPr/>
        </p:nvCxnSpPr>
        <p:spPr>
          <a:xfrm>
            <a:off x="5508104" y="620688"/>
            <a:ext cx="936104" cy="576064"/>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10" name="Скругленный прямоугольник 9"/>
          <p:cNvSpPr/>
          <p:nvPr/>
        </p:nvSpPr>
        <p:spPr>
          <a:xfrm>
            <a:off x="5508104" y="1124744"/>
            <a:ext cx="2667235" cy="576064"/>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2800" b="1" dirty="0" err="1" smtClean="0">
                <a:solidFill>
                  <a:schemeClr val="tx1"/>
                </a:solidFill>
              </a:rPr>
              <a:t>Ермон</a:t>
            </a:r>
            <a:endParaRPr lang="ru-RU" sz="2800" b="1" dirty="0">
              <a:solidFill>
                <a:schemeClr val="tx1"/>
              </a:solidFill>
            </a:endParaRPr>
          </a:p>
        </p:txBody>
      </p:sp>
      <p:pic>
        <p:nvPicPr>
          <p:cNvPr id="7183" name="Picture 15" descr="E:\лекции по Н. З\23\02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26975" y="748329"/>
            <a:ext cx="4209521" cy="5965663"/>
          </a:xfrm>
          <a:prstGeom prst="rect">
            <a:avLst/>
          </a:prstGeom>
          <a:noFill/>
          <a:extLst>
            <a:ext uri="{909E8E84-426E-40DD-AFC4-6F175D3DCCD1}">
              <a14:hiddenFill xmlns:a14="http://schemas.microsoft.com/office/drawing/2010/main">
                <a:solidFill>
                  <a:srgbClr val="FFFFFF"/>
                </a:solidFill>
              </a14:hiddenFill>
            </a:ext>
          </a:extLst>
        </p:spPr>
      </p:pic>
      <p:pic>
        <p:nvPicPr>
          <p:cNvPr id="7185" name="Picture 17" descr="E:\лекции по Н. З\23\Gora_preobrazheny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739257"/>
            <a:ext cx="4281529" cy="6118743"/>
          </a:xfrm>
          <a:prstGeom prst="rect">
            <a:avLst/>
          </a:prstGeom>
          <a:noFill/>
          <a:extLst>
            <a:ext uri="{909E8E84-426E-40DD-AFC4-6F175D3DCCD1}">
              <a14:hiddenFill xmlns:a14="http://schemas.microsoft.com/office/drawing/2010/main">
                <a:solidFill>
                  <a:srgbClr val="FFFFFF"/>
                </a:solidFill>
              </a14:hiddenFill>
            </a:ext>
          </a:extLst>
        </p:spPr>
      </p:pic>
      <p:sp>
        <p:nvSpPr>
          <p:cNvPr id="12" name="Скругленный прямоугольник 11"/>
          <p:cNvSpPr/>
          <p:nvPr/>
        </p:nvSpPr>
        <p:spPr>
          <a:xfrm>
            <a:off x="5004048" y="908720"/>
            <a:ext cx="4032448" cy="576064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lIns="0" rIns="0" rtlCol="0" anchor="ctr"/>
          <a:lstStyle/>
          <a:p>
            <a:pPr algn="ctr"/>
            <a:r>
              <a:rPr lang="ru-RU" sz="1600" b="1" dirty="0" smtClean="0">
                <a:solidFill>
                  <a:schemeClr val="tx1"/>
                </a:solidFill>
              </a:rPr>
              <a:t>Лопухин: «</a:t>
            </a:r>
            <a:r>
              <a:rPr lang="ru-RU" sz="1600" b="1" dirty="0">
                <a:solidFill>
                  <a:schemeClr val="tx1"/>
                </a:solidFill>
              </a:rPr>
              <a:t>Вопрос о том, на какую гору взошел Спаситель с учениками, очень труден. Евангелисты не указывают, какая это была гора. В параллельном месте 2 Пет. 1:18 о горе вовсе не упоминается. Матфей и Марк, согласно указывают только, что это была гора «высокая». У древних толкователей, </a:t>
            </a:r>
            <a:r>
              <a:rPr lang="ru-RU" sz="1600" b="1" dirty="0" smtClean="0">
                <a:solidFill>
                  <a:schemeClr val="tx1"/>
                </a:solidFill>
              </a:rPr>
              <a:t>  </a:t>
            </a:r>
            <a:r>
              <a:rPr lang="ru-RU" sz="1600" b="1" dirty="0">
                <a:solidFill>
                  <a:schemeClr val="tx1"/>
                </a:solidFill>
              </a:rPr>
              <a:t>Златоуста, </a:t>
            </a:r>
            <a:r>
              <a:rPr lang="ru-RU" sz="1600" b="1" dirty="0" err="1">
                <a:solidFill>
                  <a:schemeClr val="tx1"/>
                </a:solidFill>
              </a:rPr>
              <a:t>Илария</a:t>
            </a:r>
            <a:r>
              <a:rPr lang="ru-RU" sz="1600" b="1" dirty="0">
                <a:solidFill>
                  <a:schemeClr val="tx1"/>
                </a:solidFill>
              </a:rPr>
              <a:t>, </a:t>
            </a:r>
            <a:r>
              <a:rPr lang="ru-RU" sz="1600" b="1" dirty="0" err="1">
                <a:solidFill>
                  <a:schemeClr val="tx1"/>
                </a:solidFill>
              </a:rPr>
              <a:t>Зигабена</a:t>
            </a:r>
            <a:r>
              <a:rPr lang="ru-RU" sz="1600" b="1" dirty="0">
                <a:solidFill>
                  <a:schemeClr val="tx1"/>
                </a:solidFill>
              </a:rPr>
              <a:t> и др. (в толкованиях), также встречаемся с полным молчанием об этом предмете. Но кое-где у </a:t>
            </a:r>
            <a:r>
              <a:rPr lang="ru-RU" sz="1600" b="1" dirty="0" err="1">
                <a:solidFill>
                  <a:schemeClr val="tx1"/>
                </a:solidFill>
              </a:rPr>
              <a:t>Оригена</a:t>
            </a:r>
            <a:r>
              <a:rPr lang="ru-RU" sz="1600" b="1" dirty="0">
                <a:solidFill>
                  <a:schemeClr val="tx1"/>
                </a:solidFill>
              </a:rPr>
              <a:t>, Кирилла Иерусалимского (4 в.) и Иеронима встречаются известия, что это была гора Фавор. После них известие о том, что гора Фавор считалась в древности горою преображения, доходит до нас из шестого и седьмого века. Некоторые путешественники, жившие в это время, согласно удостоверяют, что в их время на вершине Фавора были три церкви, соответственно трем кущам, которые хотел построить Апостол </a:t>
            </a:r>
            <a:r>
              <a:rPr lang="ru-RU" sz="1600" b="1" dirty="0" smtClean="0">
                <a:solidFill>
                  <a:schemeClr val="tx1"/>
                </a:solidFill>
              </a:rPr>
              <a:t>Петр».</a:t>
            </a:r>
            <a:endParaRPr lang="ru-RU" sz="1600" b="1" dirty="0">
              <a:solidFill>
                <a:schemeClr val="tx1"/>
              </a:solidFill>
            </a:endParaRPr>
          </a:p>
        </p:txBody>
      </p:sp>
      <p:sp>
        <p:nvSpPr>
          <p:cNvPr id="4" name="Скругленный прямоугольник 3"/>
          <p:cNvSpPr/>
          <p:nvPr/>
        </p:nvSpPr>
        <p:spPr>
          <a:xfrm>
            <a:off x="2358856" y="188640"/>
            <a:ext cx="4445392" cy="43204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2400" b="1" dirty="0" smtClean="0">
                <a:solidFill>
                  <a:schemeClr val="tx1"/>
                </a:solidFill>
              </a:rPr>
              <a:t>Гора Преображения</a:t>
            </a:r>
            <a:endParaRPr lang="ru-RU" sz="2400" b="1" dirty="0">
              <a:solidFill>
                <a:schemeClr val="tx1"/>
              </a:solidFill>
            </a:endParaRPr>
          </a:p>
        </p:txBody>
      </p:sp>
      <p:pic>
        <p:nvPicPr>
          <p:cNvPr id="7170" name="Picture 2" descr="E:\лекции по Н. З\23\favor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6" y="1468199"/>
            <a:ext cx="6696744" cy="5129153"/>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E:\лекции по Н. З\23\favo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89" y="2424250"/>
            <a:ext cx="4942334" cy="341947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E:\лекции по Н. З\23\tabor.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94" y="2413723"/>
            <a:ext cx="4932039" cy="3456384"/>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E:\лекции по Н. З\23\favorк.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589" y="2424251"/>
            <a:ext cx="4942335" cy="3445856"/>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E:\лекции по Н. З\23\1ghjhjhhh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589" y="2413723"/>
            <a:ext cx="4942335" cy="3456384"/>
          </a:xfrm>
          <a:prstGeom prst="rect">
            <a:avLst/>
          </a:prstGeom>
          <a:noFill/>
          <a:extLst>
            <a:ext uri="{909E8E84-426E-40DD-AFC4-6F175D3DCCD1}">
              <a14:hiddenFill xmlns:a14="http://schemas.microsoft.com/office/drawing/2010/main">
                <a:solidFill>
                  <a:srgbClr val="FFFFFF"/>
                </a:solidFill>
              </a14:hiddenFill>
            </a:ext>
          </a:extLst>
        </p:spPr>
      </p:pic>
      <p:pic>
        <p:nvPicPr>
          <p:cNvPr id="7175" name="Picture 7" descr="E:\лекции по Н. З\23\mount-of-transfiguration.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588" y="2425165"/>
            <a:ext cx="4942334" cy="3418560"/>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E:\лекции по Н. З\23\фавор1.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589" y="2425166"/>
            <a:ext cx="4942333" cy="3444941"/>
          </a:xfrm>
          <a:prstGeom prst="rect">
            <a:avLst/>
          </a:prstGeom>
          <a:noFill/>
          <a:extLst>
            <a:ext uri="{909E8E84-426E-40DD-AFC4-6F175D3DCCD1}">
              <a14:hiddenFill xmlns:a14="http://schemas.microsoft.com/office/drawing/2010/main">
                <a:solidFill>
                  <a:srgbClr val="FFFFFF"/>
                </a:solidFill>
              </a14:hiddenFill>
            </a:ext>
          </a:extLst>
        </p:spPr>
      </p:pic>
      <p:pic>
        <p:nvPicPr>
          <p:cNvPr id="7177" name="Picture 9" descr="E:\лекции по Н. З\23\index.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512" y="2413723"/>
            <a:ext cx="4958256" cy="3453110"/>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E:\лекции по Н. З\23\is_01-1-060.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216" y="2413723"/>
            <a:ext cx="4958256" cy="3463549"/>
          </a:xfrm>
          <a:prstGeom prst="rect">
            <a:avLst/>
          </a:prstGeom>
          <a:noFill/>
          <a:extLst>
            <a:ext uri="{909E8E84-426E-40DD-AFC4-6F175D3DCCD1}">
              <a14:hiddenFill xmlns:a14="http://schemas.microsoft.com/office/drawing/2010/main">
                <a:solidFill>
                  <a:srgbClr val="FFFFFF"/>
                </a:solidFill>
              </a14:hiddenFill>
            </a:ext>
          </a:extLst>
        </p:spPr>
      </p:pic>
      <p:pic>
        <p:nvPicPr>
          <p:cNvPr id="7179" name="Picture 11" descr="E:\лекции по Н. З\23\Gora-Favor-mesto-preobrazheniya-Gospodnya.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512" y="2386705"/>
            <a:ext cx="4958256" cy="3418559"/>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Прямая со стрелкой 15"/>
          <p:cNvCxnSpPr/>
          <p:nvPr/>
        </p:nvCxnSpPr>
        <p:spPr>
          <a:xfrm flipH="1">
            <a:off x="2725430" y="620688"/>
            <a:ext cx="792088" cy="504056"/>
          </a:xfrm>
          <a:prstGeom prst="straightConnector1">
            <a:avLst/>
          </a:prstGeom>
          <a:ln>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9" name="Скругленный прямоугольник 8"/>
          <p:cNvSpPr/>
          <p:nvPr/>
        </p:nvSpPr>
        <p:spPr>
          <a:xfrm>
            <a:off x="446970" y="1124744"/>
            <a:ext cx="2828886" cy="57606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400" b="1" dirty="0" err="1" smtClean="0">
                <a:solidFill>
                  <a:schemeClr val="tx1"/>
                </a:solidFill>
              </a:rPr>
              <a:t>Фафор</a:t>
            </a:r>
            <a:endParaRPr lang="ru-RU" sz="2400" b="1" dirty="0">
              <a:solidFill>
                <a:schemeClr val="tx1"/>
              </a:solidFill>
            </a:endParaRPr>
          </a:p>
        </p:txBody>
      </p:sp>
      <p:pic>
        <p:nvPicPr>
          <p:cNvPr id="7180" name="Picture 12" descr="E:\лекции по Н. З\23\1280px-Hermonsnow.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283968" y="2448754"/>
            <a:ext cx="4824536" cy="3528392"/>
          </a:xfrm>
          <a:prstGeom prst="rect">
            <a:avLst/>
          </a:prstGeom>
          <a:noFill/>
          <a:extLst>
            <a:ext uri="{909E8E84-426E-40DD-AFC4-6F175D3DCCD1}">
              <a14:hiddenFill xmlns:a14="http://schemas.microsoft.com/office/drawing/2010/main">
                <a:solidFill>
                  <a:srgbClr val="FFFFFF"/>
                </a:solidFill>
              </a14:hiddenFill>
            </a:ext>
          </a:extLst>
        </p:spPr>
      </p:pic>
      <p:sp>
        <p:nvSpPr>
          <p:cNvPr id="19" name="Скругленный прямоугольник 18"/>
          <p:cNvSpPr/>
          <p:nvPr/>
        </p:nvSpPr>
        <p:spPr>
          <a:xfrm>
            <a:off x="107504" y="2492896"/>
            <a:ext cx="3888432" cy="2016224"/>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600" b="1" dirty="0" smtClean="0">
                <a:solidFill>
                  <a:schemeClr val="tx1"/>
                </a:solidFill>
              </a:rPr>
              <a:t>Лопухин: «Большинство </a:t>
            </a:r>
            <a:r>
              <a:rPr lang="ru-RU" sz="1600" b="1" dirty="0">
                <a:solidFill>
                  <a:schemeClr val="tx1"/>
                </a:solidFill>
              </a:rPr>
              <a:t>новейших толкователей, однако же, принимают, что преображение было на одном из отрогов </a:t>
            </a:r>
            <a:r>
              <a:rPr lang="ru-RU" sz="1600" b="1" dirty="0" err="1">
                <a:solidFill>
                  <a:schemeClr val="tx1"/>
                </a:solidFill>
              </a:rPr>
              <a:t>Ермона</a:t>
            </a:r>
            <a:r>
              <a:rPr lang="ru-RU" sz="1600" b="1" dirty="0">
                <a:solidFill>
                  <a:schemeClr val="tx1"/>
                </a:solidFill>
              </a:rPr>
              <a:t> (</a:t>
            </a:r>
            <a:r>
              <a:rPr lang="ru-RU" sz="1600" b="1" dirty="0" err="1">
                <a:solidFill>
                  <a:schemeClr val="tx1"/>
                </a:solidFill>
              </a:rPr>
              <a:t>Хермона</a:t>
            </a:r>
            <a:r>
              <a:rPr lang="ru-RU" sz="1600" b="1" dirty="0">
                <a:solidFill>
                  <a:schemeClr val="tx1"/>
                </a:solidFill>
              </a:rPr>
              <a:t>, откуда берет начало </a:t>
            </a:r>
            <a:r>
              <a:rPr lang="ru-RU" sz="1600" b="1" dirty="0" smtClean="0">
                <a:solidFill>
                  <a:schemeClr val="tx1"/>
                </a:solidFill>
              </a:rPr>
              <a:t>Иордан), </a:t>
            </a:r>
            <a:r>
              <a:rPr lang="ru-RU" sz="1600" b="1" dirty="0">
                <a:solidFill>
                  <a:schemeClr val="tx1"/>
                </a:solidFill>
              </a:rPr>
              <a:t>невдалеке от </a:t>
            </a:r>
            <a:r>
              <a:rPr lang="ru-RU" sz="1600" b="1" dirty="0" err="1">
                <a:solidFill>
                  <a:schemeClr val="tx1"/>
                </a:solidFill>
              </a:rPr>
              <a:t>Кесарии</a:t>
            </a:r>
            <a:r>
              <a:rPr lang="ru-RU" sz="1600" b="1" dirty="0">
                <a:solidFill>
                  <a:schemeClr val="tx1"/>
                </a:solidFill>
              </a:rPr>
              <a:t> </a:t>
            </a:r>
            <a:r>
              <a:rPr lang="ru-RU" sz="1600" b="1" dirty="0" smtClean="0">
                <a:solidFill>
                  <a:schemeClr val="tx1"/>
                </a:solidFill>
              </a:rPr>
              <a:t>Филипповой. </a:t>
            </a:r>
            <a:r>
              <a:rPr lang="ru-RU" sz="1600" b="1" dirty="0">
                <a:solidFill>
                  <a:schemeClr val="tx1"/>
                </a:solidFill>
              </a:rPr>
              <a:t>Вопрос о горе до настоящего времени следует считать </a:t>
            </a:r>
            <a:r>
              <a:rPr lang="ru-RU" sz="1600" b="1" dirty="0" smtClean="0">
                <a:solidFill>
                  <a:schemeClr val="tx1"/>
                </a:solidFill>
              </a:rPr>
              <a:t>нерешенным».</a:t>
            </a:r>
            <a:endParaRPr lang="ru-RU" sz="1600" b="1" dirty="0">
              <a:solidFill>
                <a:schemeClr val="tx1"/>
              </a:solidFill>
            </a:endParaRPr>
          </a:p>
        </p:txBody>
      </p:sp>
      <p:pic>
        <p:nvPicPr>
          <p:cNvPr id="7181" name="Picture 13" descr="E:\лекции по Н. З\23\500.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283968" y="2448754"/>
            <a:ext cx="4833656" cy="3528392"/>
          </a:xfrm>
          <a:prstGeom prst="rect">
            <a:avLst/>
          </a:prstGeom>
          <a:noFill/>
          <a:extLst>
            <a:ext uri="{909E8E84-426E-40DD-AFC4-6F175D3DCCD1}">
              <a14:hiddenFill xmlns:a14="http://schemas.microsoft.com/office/drawing/2010/main">
                <a:solidFill>
                  <a:srgbClr val="FFFFFF"/>
                </a:solidFill>
              </a14:hiddenFill>
            </a:ext>
          </a:extLst>
        </p:spPr>
      </p:pic>
      <p:pic>
        <p:nvPicPr>
          <p:cNvPr id="7182" name="Picture 14" descr="E:\лекции по Н. З\23\A1-1-Mt-Hermon.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283968" y="2420888"/>
            <a:ext cx="4845434" cy="3528392"/>
          </a:xfrm>
          <a:prstGeom prst="rect">
            <a:avLst/>
          </a:prstGeom>
          <a:noFill/>
          <a:extLst>
            <a:ext uri="{909E8E84-426E-40DD-AFC4-6F175D3DCCD1}">
              <a14:hiddenFill xmlns:a14="http://schemas.microsoft.com/office/drawing/2010/main">
                <a:solidFill>
                  <a:srgbClr val="FFFFFF"/>
                </a:solidFill>
              </a14:hiddenFill>
            </a:ext>
          </a:extLst>
        </p:spPr>
      </p:pic>
      <p:sp>
        <p:nvSpPr>
          <p:cNvPr id="21" name="Скругленный прямоугольник 20"/>
          <p:cNvSpPr/>
          <p:nvPr/>
        </p:nvSpPr>
        <p:spPr>
          <a:xfrm>
            <a:off x="251520" y="1916832"/>
            <a:ext cx="3528392" cy="545242"/>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600" b="1" dirty="0">
                <a:solidFill>
                  <a:schemeClr val="tx1"/>
                </a:solidFill>
              </a:rPr>
              <a:t>Аргументы в пользу горы </a:t>
            </a:r>
            <a:r>
              <a:rPr lang="ru-RU" sz="1600" b="1" dirty="0" err="1">
                <a:solidFill>
                  <a:schemeClr val="tx1"/>
                </a:solidFill>
              </a:rPr>
              <a:t>Ермон</a:t>
            </a:r>
            <a:r>
              <a:rPr lang="ru-RU" sz="1600" b="1" dirty="0">
                <a:solidFill>
                  <a:schemeClr val="tx1"/>
                </a:solidFill>
              </a:rPr>
              <a:t>, как горы Преображения</a:t>
            </a:r>
            <a:r>
              <a:rPr lang="ru-RU" sz="1600" b="1" dirty="0" smtClean="0">
                <a:solidFill>
                  <a:schemeClr val="tx1"/>
                </a:solidFill>
              </a:rPr>
              <a:t>:</a:t>
            </a:r>
            <a:endParaRPr lang="ru-RU" sz="1600" b="1" dirty="0">
              <a:solidFill>
                <a:schemeClr val="tx1"/>
              </a:solidFill>
            </a:endParaRPr>
          </a:p>
        </p:txBody>
      </p:sp>
      <p:sp>
        <p:nvSpPr>
          <p:cNvPr id="22" name="Скругленный прямоугольник 21"/>
          <p:cNvSpPr/>
          <p:nvPr/>
        </p:nvSpPr>
        <p:spPr>
          <a:xfrm>
            <a:off x="0" y="2636912"/>
            <a:ext cx="3952520" cy="1656184"/>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500" b="1" dirty="0" smtClean="0">
                <a:solidFill>
                  <a:schemeClr val="tx1"/>
                </a:solidFill>
              </a:rPr>
              <a:t>1) гора Фавор — не слишком высокая (588 метров над уровнем моря) и во времена Иисуса её окрестности были густо населены. А на вершине её располагалась мощная римская крепость и большой замок. Поэтому она не была подходящим местом для молитвенного уединения;</a:t>
            </a:r>
            <a:endParaRPr lang="ru-RU" sz="1500" b="1" dirty="0">
              <a:solidFill>
                <a:schemeClr val="tx1"/>
              </a:solidFill>
            </a:endParaRPr>
          </a:p>
        </p:txBody>
      </p:sp>
      <p:sp>
        <p:nvSpPr>
          <p:cNvPr id="23" name="Скругленный прямоугольник 22"/>
          <p:cNvSpPr/>
          <p:nvPr/>
        </p:nvSpPr>
        <p:spPr>
          <a:xfrm>
            <a:off x="0" y="2852937"/>
            <a:ext cx="3995936" cy="1008112"/>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lIns="0" rIns="0" rtlCol="0" anchor="ctr"/>
          <a:lstStyle/>
          <a:p>
            <a:pPr algn="ctr"/>
            <a:r>
              <a:rPr lang="ru-RU" sz="1500" b="1" dirty="0" smtClean="0">
                <a:solidFill>
                  <a:schemeClr val="tx1"/>
                </a:solidFill>
              </a:rPr>
              <a:t>4</a:t>
            </a:r>
            <a:r>
              <a:rPr lang="ru-RU" sz="1500" b="1" dirty="0">
                <a:solidFill>
                  <a:schemeClr val="tx1"/>
                </a:solidFill>
              </a:rPr>
              <a:t>) в </a:t>
            </a:r>
            <a:r>
              <a:rPr lang="ru-RU" sz="1500" b="1" dirty="0" err="1">
                <a:solidFill>
                  <a:schemeClr val="tx1"/>
                </a:solidFill>
              </a:rPr>
              <a:t>Мк</a:t>
            </a:r>
            <a:r>
              <a:rPr lang="ru-RU" sz="1500" b="1" dirty="0">
                <a:solidFill>
                  <a:schemeClr val="tx1"/>
                </a:solidFill>
              </a:rPr>
              <a:t>. 9, 30 сообщается, что после Преображения Иисус с учениками проходили Галилею, что также говорит в пользу горы </a:t>
            </a:r>
            <a:r>
              <a:rPr lang="ru-RU" sz="1500" b="1" dirty="0" err="1">
                <a:solidFill>
                  <a:schemeClr val="tx1"/>
                </a:solidFill>
              </a:rPr>
              <a:t>Ермон</a:t>
            </a:r>
            <a:r>
              <a:rPr lang="ru-RU" sz="1500" b="1" dirty="0">
                <a:solidFill>
                  <a:schemeClr val="tx1"/>
                </a:solidFill>
              </a:rPr>
              <a:t>, а не Фавор.</a:t>
            </a:r>
          </a:p>
        </p:txBody>
      </p:sp>
      <p:sp>
        <p:nvSpPr>
          <p:cNvPr id="24" name="Скругленный прямоугольник 23"/>
          <p:cNvSpPr/>
          <p:nvPr/>
        </p:nvSpPr>
        <p:spPr>
          <a:xfrm>
            <a:off x="0" y="4365104"/>
            <a:ext cx="3952520" cy="706388"/>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500" b="1" dirty="0">
                <a:solidFill>
                  <a:schemeClr val="tx1"/>
                </a:solidFill>
              </a:rPr>
              <a:t>2) хронология предшествующих событий говорит, что Иисус с учениками двигался на север к </a:t>
            </a:r>
            <a:r>
              <a:rPr lang="ru-RU" sz="1500" b="1" dirty="0" err="1">
                <a:solidFill>
                  <a:schemeClr val="tx1"/>
                </a:solidFill>
              </a:rPr>
              <a:t>Ермону</a:t>
            </a:r>
            <a:r>
              <a:rPr lang="ru-RU" sz="1500" b="1" dirty="0">
                <a:solidFill>
                  <a:schemeClr val="tx1"/>
                </a:solidFill>
              </a:rPr>
              <a:t>, а не на юг, к Фавору. </a:t>
            </a:r>
          </a:p>
        </p:txBody>
      </p:sp>
      <p:sp>
        <p:nvSpPr>
          <p:cNvPr id="25" name="Скругленный прямоугольник 24"/>
          <p:cNvSpPr/>
          <p:nvPr/>
        </p:nvSpPr>
        <p:spPr>
          <a:xfrm>
            <a:off x="0" y="5157192"/>
            <a:ext cx="3952520" cy="1656183"/>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lIns="0" rIns="0" rtlCol="0" anchor="ctr"/>
          <a:lstStyle/>
          <a:p>
            <a:pPr algn="ctr"/>
            <a:r>
              <a:rPr lang="ru-RU" sz="1500" b="1" dirty="0">
                <a:solidFill>
                  <a:schemeClr val="tx1"/>
                </a:solidFill>
              </a:rPr>
              <a:t>3) Преображение было кульминационным моментом в земном служении Иисуса Христа. Именно с горы Преображения началось Его восхождение на Голгофу. Логично предположить, что путь на Голгофу (на юг) начинался с самой северной точки Израиля (горы </a:t>
            </a:r>
            <a:r>
              <a:rPr lang="ru-RU" sz="1500" b="1" dirty="0" err="1">
                <a:solidFill>
                  <a:schemeClr val="tx1"/>
                </a:solidFill>
              </a:rPr>
              <a:t>Ермон</a:t>
            </a:r>
            <a:r>
              <a:rPr lang="ru-RU" sz="1500" b="1" dirty="0">
                <a:solidFill>
                  <a:schemeClr val="tx1"/>
                </a:solidFill>
              </a:rPr>
              <a:t>). </a:t>
            </a:r>
          </a:p>
        </p:txBody>
      </p:sp>
      <p:sp>
        <p:nvSpPr>
          <p:cNvPr id="20" name="Скругленный прямоугольник 19"/>
          <p:cNvSpPr/>
          <p:nvPr/>
        </p:nvSpPr>
        <p:spPr>
          <a:xfrm>
            <a:off x="-36512" y="4077072"/>
            <a:ext cx="4032448" cy="2620154"/>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lIns="0" rIns="0" rtlCol="0" anchor="ctr"/>
          <a:lstStyle/>
          <a:p>
            <a:pPr algn="ctr"/>
            <a:r>
              <a:rPr lang="ru-RU" sz="1500" b="1" dirty="0" smtClean="0">
                <a:solidFill>
                  <a:schemeClr val="tx1"/>
                </a:solidFill>
              </a:rPr>
              <a:t>5) в </a:t>
            </a:r>
            <a:r>
              <a:rPr lang="ru-RU" sz="1500" b="1" dirty="0" err="1">
                <a:solidFill>
                  <a:schemeClr val="tx1"/>
                </a:solidFill>
              </a:rPr>
              <a:t>Мк</a:t>
            </a:r>
            <a:r>
              <a:rPr lang="ru-RU" sz="1500" b="1" dirty="0">
                <a:solidFill>
                  <a:schemeClr val="tx1"/>
                </a:solidFill>
              </a:rPr>
              <a:t>. </a:t>
            </a:r>
            <a:r>
              <a:rPr lang="ru-RU" sz="1500" b="1" dirty="0" smtClean="0">
                <a:solidFill>
                  <a:schemeClr val="tx1"/>
                </a:solidFill>
              </a:rPr>
              <a:t>9, 3 </a:t>
            </a:r>
            <a:r>
              <a:rPr lang="ru-RU" sz="1500" b="1" dirty="0">
                <a:solidFill>
                  <a:schemeClr val="tx1"/>
                </a:solidFill>
              </a:rPr>
              <a:t>упоминается, что в момент Преображения одежды Христа сделались </a:t>
            </a:r>
            <a:r>
              <a:rPr lang="ru-RU" sz="1500" b="1" i="1" dirty="0">
                <a:solidFill>
                  <a:schemeClr val="tx1"/>
                </a:solidFill>
              </a:rPr>
              <a:t>«блистающими, весьма белыми, как снег»</a:t>
            </a:r>
            <a:r>
              <a:rPr lang="ru-RU" sz="1500" b="1" dirty="0">
                <a:solidFill>
                  <a:schemeClr val="tx1"/>
                </a:solidFill>
              </a:rPr>
              <a:t>. Упоминание снега в качестве сравнения может быть случайностью. Однако в случае с горой </a:t>
            </a:r>
            <a:r>
              <a:rPr lang="ru-RU" sz="1500" b="1" dirty="0" err="1">
                <a:solidFill>
                  <a:schemeClr val="tx1"/>
                </a:solidFill>
              </a:rPr>
              <a:t>Ермон</a:t>
            </a:r>
            <a:r>
              <a:rPr lang="ru-RU" sz="1500" b="1" dirty="0">
                <a:solidFill>
                  <a:schemeClr val="tx1"/>
                </a:solidFill>
              </a:rPr>
              <a:t> (вершина которой в зимнее время, два-три месяца в году покрыта снегом) снег мог быть перед глазами учеников Иисуса в том случае если Преображение было зимой, а в случае с Фавором — нет.</a:t>
            </a:r>
          </a:p>
        </p:txBody>
      </p:sp>
    </p:spTree>
    <p:extLst>
      <p:ext uri="{BB962C8B-B14F-4D97-AF65-F5344CB8AC3E}">
        <p14:creationId xmlns:p14="http://schemas.microsoft.com/office/powerpoint/2010/main" val="240890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7170"/>
                                        </p:tgtEl>
                                        <p:attrNameLst>
                                          <p:attrName>style.visibility</p:attrName>
                                        </p:attrNameLst>
                                      </p:cBhvr>
                                      <p:to>
                                        <p:strVal val="visible"/>
                                      </p:to>
                                    </p:set>
                                    <p:animEffect transition="in" filter="wipe(down)">
                                      <p:cBhvr>
                                        <p:cTn id="10" dur="500"/>
                                        <p:tgtEl>
                                          <p:spTgt spid="717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down)">
                                      <p:cBhvr>
                                        <p:cTn id="18" dur="500"/>
                                        <p:tgtEl>
                                          <p:spTgt spid="16"/>
                                        </p:tgtEl>
                                      </p:cBhvr>
                                    </p:animEffect>
                                  </p:childTnLst>
                                </p:cTn>
                              </p:par>
                              <p:par>
                                <p:cTn id="19" presetID="35" presetClass="path" presetSubtype="0" accel="50000" decel="50000" fill="hold" nodeType="withEffect">
                                  <p:stCondLst>
                                    <p:cond delay="0"/>
                                  </p:stCondLst>
                                  <p:childTnLst>
                                    <p:animMotion origin="layout" path="M 0.004 -4.9387E-6 L -0.22048 0.00024 " pathEditMode="relative" rAng="0" ptsTypes="AA">
                                      <p:cBhvr>
                                        <p:cTn id="20" dur="1000" fill="hold"/>
                                        <p:tgtEl>
                                          <p:spTgt spid="7170"/>
                                        </p:tgtEl>
                                        <p:attrNameLst>
                                          <p:attrName>ppt_x</p:attrName>
                                          <p:attrName>ppt_y</p:attrName>
                                        </p:attrNameLst>
                                      </p:cBhvr>
                                      <p:rCtr x="-11233" y="0"/>
                                    </p:animMotion>
                                  </p:childTnLst>
                                </p:cTn>
                              </p:par>
                              <p:par>
                                <p:cTn id="21" presetID="6" presetClass="emph" presetSubtype="0" fill="hold" nodeType="withEffect">
                                  <p:stCondLst>
                                    <p:cond delay="0"/>
                                  </p:stCondLst>
                                  <p:childTnLst>
                                    <p:animScale>
                                      <p:cBhvr>
                                        <p:cTn id="22" dur="1000" fill="hold"/>
                                        <p:tgtEl>
                                          <p:spTgt spid="7170"/>
                                        </p:tgtEl>
                                      </p:cBhvr>
                                      <p:by x="72000" y="72000"/>
                                    </p:animScale>
                                  </p:childTnLst>
                                </p:cTn>
                              </p:par>
                              <p:par>
                                <p:cTn id="23" presetID="22" presetClass="entr" presetSubtype="4"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1000"/>
                                        <p:tgtEl>
                                          <p:spTgt spid="12"/>
                                        </p:tgtEl>
                                      </p:cBhvr>
                                    </p:animEffect>
                                  </p:childTnLst>
                                </p:cTn>
                              </p:par>
                            </p:childTnLst>
                          </p:cTn>
                        </p:par>
                        <p:par>
                          <p:cTn id="26" fill="hold">
                            <p:stCondLst>
                              <p:cond delay="1000"/>
                            </p:stCondLst>
                            <p:childTnLst>
                              <p:par>
                                <p:cTn id="27" presetID="10" presetClass="exit" presetSubtype="0" fill="hold" nodeType="afterEffect">
                                  <p:stCondLst>
                                    <p:cond delay="4000"/>
                                  </p:stCondLst>
                                  <p:childTnLst>
                                    <p:animEffect transition="out" filter="fade">
                                      <p:cBhvr>
                                        <p:cTn id="28" dur="500"/>
                                        <p:tgtEl>
                                          <p:spTgt spid="7170"/>
                                        </p:tgtEl>
                                      </p:cBhvr>
                                    </p:animEffect>
                                    <p:set>
                                      <p:cBhvr>
                                        <p:cTn id="29" dur="1" fill="hold">
                                          <p:stCondLst>
                                            <p:cond delay="499"/>
                                          </p:stCondLst>
                                        </p:cTn>
                                        <p:tgtEl>
                                          <p:spTgt spid="7170"/>
                                        </p:tgtEl>
                                        <p:attrNameLst>
                                          <p:attrName>style.visibility</p:attrName>
                                        </p:attrNameLst>
                                      </p:cBhvr>
                                      <p:to>
                                        <p:strVal val="hidden"/>
                                      </p:to>
                                    </p:set>
                                  </p:childTnLst>
                                </p:cTn>
                              </p:par>
                              <p:par>
                                <p:cTn id="30" presetID="22" presetClass="entr" presetSubtype="4" fill="hold" nodeType="withEffect">
                                  <p:stCondLst>
                                    <p:cond delay="4000"/>
                                  </p:stCondLst>
                                  <p:childTnLst>
                                    <p:set>
                                      <p:cBhvr>
                                        <p:cTn id="31" dur="1" fill="hold">
                                          <p:stCondLst>
                                            <p:cond delay="0"/>
                                          </p:stCondLst>
                                        </p:cTn>
                                        <p:tgtEl>
                                          <p:spTgt spid="7171"/>
                                        </p:tgtEl>
                                        <p:attrNameLst>
                                          <p:attrName>style.visibility</p:attrName>
                                        </p:attrNameLst>
                                      </p:cBhvr>
                                      <p:to>
                                        <p:strVal val="visible"/>
                                      </p:to>
                                    </p:set>
                                    <p:animEffect transition="in" filter="wipe(down)">
                                      <p:cBhvr>
                                        <p:cTn id="32" dur="500"/>
                                        <p:tgtEl>
                                          <p:spTgt spid="7171"/>
                                        </p:tgtEl>
                                      </p:cBhvr>
                                    </p:animEffect>
                                  </p:childTnLst>
                                </p:cTn>
                              </p:par>
                            </p:childTnLst>
                          </p:cTn>
                        </p:par>
                        <p:par>
                          <p:cTn id="33" fill="hold">
                            <p:stCondLst>
                              <p:cond delay="5500"/>
                            </p:stCondLst>
                            <p:childTnLst>
                              <p:par>
                                <p:cTn id="34" presetID="10" presetClass="exit" presetSubtype="0" fill="hold" nodeType="afterEffect">
                                  <p:stCondLst>
                                    <p:cond delay="4000"/>
                                  </p:stCondLst>
                                  <p:childTnLst>
                                    <p:animEffect transition="out" filter="fade">
                                      <p:cBhvr>
                                        <p:cTn id="35" dur="500"/>
                                        <p:tgtEl>
                                          <p:spTgt spid="7171"/>
                                        </p:tgtEl>
                                      </p:cBhvr>
                                    </p:animEffect>
                                    <p:set>
                                      <p:cBhvr>
                                        <p:cTn id="36" dur="1" fill="hold">
                                          <p:stCondLst>
                                            <p:cond delay="499"/>
                                          </p:stCondLst>
                                        </p:cTn>
                                        <p:tgtEl>
                                          <p:spTgt spid="7171"/>
                                        </p:tgtEl>
                                        <p:attrNameLst>
                                          <p:attrName>style.visibility</p:attrName>
                                        </p:attrNameLst>
                                      </p:cBhvr>
                                      <p:to>
                                        <p:strVal val="hidden"/>
                                      </p:to>
                                    </p:set>
                                  </p:childTnLst>
                                </p:cTn>
                              </p:par>
                              <p:par>
                                <p:cTn id="37" presetID="22" presetClass="entr" presetSubtype="4" fill="hold" nodeType="withEffect">
                                  <p:stCondLst>
                                    <p:cond delay="4000"/>
                                  </p:stCondLst>
                                  <p:childTnLst>
                                    <p:set>
                                      <p:cBhvr>
                                        <p:cTn id="38" dur="1" fill="hold">
                                          <p:stCondLst>
                                            <p:cond delay="0"/>
                                          </p:stCondLst>
                                        </p:cTn>
                                        <p:tgtEl>
                                          <p:spTgt spid="7172"/>
                                        </p:tgtEl>
                                        <p:attrNameLst>
                                          <p:attrName>style.visibility</p:attrName>
                                        </p:attrNameLst>
                                      </p:cBhvr>
                                      <p:to>
                                        <p:strVal val="visible"/>
                                      </p:to>
                                    </p:set>
                                    <p:animEffect transition="in" filter="wipe(down)">
                                      <p:cBhvr>
                                        <p:cTn id="39" dur="500"/>
                                        <p:tgtEl>
                                          <p:spTgt spid="7172"/>
                                        </p:tgtEl>
                                      </p:cBhvr>
                                    </p:animEffect>
                                  </p:childTnLst>
                                </p:cTn>
                              </p:par>
                            </p:childTnLst>
                          </p:cTn>
                        </p:par>
                        <p:par>
                          <p:cTn id="40" fill="hold">
                            <p:stCondLst>
                              <p:cond delay="10000"/>
                            </p:stCondLst>
                            <p:childTnLst>
                              <p:par>
                                <p:cTn id="41" presetID="10" presetClass="exit" presetSubtype="0" fill="hold" nodeType="afterEffect">
                                  <p:stCondLst>
                                    <p:cond delay="4000"/>
                                  </p:stCondLst>
                                  <p:childTnLst>
                                    <p:animEffect transition="out" filter="fade">
                                      <p:cBhvr>
                                        <p:cTn id="42" dur="500"/>
                                        <p:tgtEl>
                                          <p:spTgt spid="7172"/>
                                        </p:tgtEl>
                                      </p:cBhvr>
                                    </p:animEffect>
                                    <p:set>
                                      <p:cBhvr>
                                        <p:cTn id="43" dur="1" fill="hold">
                                          <p:stCondLst>
                                            <p:cond delay="499"/>
                                          </p:stCondLst>
                                        </p:cTn>
                                        <p:tgtEl>
                                          <p:spTgt spid="7172"/>
                                        </p:tgtEl>
                                        <p:attrNameLst>
                                          <p:attrName>style.visibility</p:attrName>
                                        </p:attrNameLst>
                                      </p:cBhvr>
                                      <p:to>
                                        <p:strVal val="hidden"/>
                                      </p:to>
                                    </p:set>
                                  </p:childTnLst>
                                </p:cTn>
                              </p:par>
                              <p:par>
                                <p:cTn id="44" presetID="22" presetClass="entr" presetSubtype="4" fill="hold" nodeType="withEffect">
                                  <p:stCondLst>
                                    <p:cond delay="4000"/>
                                  </p:stCondLst>
                                  <p:childTnLst>
                                    <p:set>
                                      <p:cBhvr>
                                        <p:cTn id="45" dur="1" fill="hold">
                                          <p:stCondLst>
                                            <p:cond delay="0"/>
                                          </p:stCondLst>
                                        </p:cTn>
                                        <p:tgtEl>
                                          <p:spTgt spid="7173"/>
                                        </p:tgtEl>
                                        <p:attrNameLst>
                                          <p:attrName>style.visibility</p:attrName>
                                        </p:attrNameLst>
                                      </p:cBhvr>
                                      <p:to>
                                        <p:strVal val="visible"/>
                                      </p:to>
                                    </p:set>
                                    <p:animEffect transition="in" filter="wipe(down)">
                                      <p:cBhvr>
                                        <p:cTn id="46" dur="500"/>
                                        <p:tgtEl>
                                          <p:spTgt spid="7173"/>
                                        </p:tgtEl>
                                      </p:cBhvr>
                                    </p:animEffect>
                                  </p:childTnLst>
                                </p:cTn>
                              </p:par>
                            </p:childTnLst>
                          </p:cTn>
                        </p:par>
                        <p:par>
                          <p:cTn id="47" fill="hold">
                            <p:stCondLst>
                              <p:cond delay="14500"/>
                            </p:stCondLst>
                            <p:childTnLst>
                              <p:par>
                                <p:cTn id="48" presetID="10" presetClass="exit" presetSubtype="0" fill="hold" nodeType="afterEffect">
                                  <p:stCondLst>
                                    <p:cond delay="4000"/>
                                  </p:stCondLst>
                                  <p:childTnLst>
                                    <p:animEffect transition="out" filter="fade">
                                      <p:cBhvr>
                                        <p:cTn id="49" dur="500"/>
                                        <p:tgtEl>
                                          <p:spTgt spid="7173"/>
                                        </p:tgtEl>
                                      </p:cBhvr>
                                    </p:animEffect>
                                    <p:set>
                                      <p:cBhvr>
                                        <p:cTn id="50" dur="1" fill="hold">
                                          <p:stCondLst>
                                            <p:cond delay="499"/>
                                          </p:stCondLst>
                                        </p:cTn>
                                        <p:tgtEl>
                                          <p:spTgt spid="7173"/>
                                        </p:tgtEl>
                                        <p:attrNameLst>
                                          <p:attrName>style.visibility</p:attrName>
                                        </p:attrNameLst>
                                      </p:cBhvr>
                                      <p:to>
                                        <p:strVal val="hidden"/>
                                      </p:to>
                                    </p:set>
                                  </p:childTnLst>
                                </p:cTn>
                              </p:par>
                              <p:par>
                                <p:cTn id="51" presetID="22" presetClass="entr" presetSubtype="4" fill="hold" nodeType="withEffect">
                                  <p:stCondLst>
                                    <p:cond delay="4000"/>
                                  </p:stCondLst>
                                  <p:childTnLst>
                                    <p:set>
                                      <p:cBhvr>
                                        <p:cTn id="52" dur="1" fill="hold">
                                          <p:stCondLst>
                                            <p:cond delay="0"/>
                                          </p:stCondLst>
                                        </p:cTn>
                                        <p:tgtEl>
                                          <p:spTgt spid="7174"/>
                                        </p:tgtEl>
                                        <p:attrNameLst>
                                          <p:attrName>style.visibility</p:attrName>
                                        </p:attrNameLst>
                                      </p:cBhvr>
                                      <p:to>
                                        <p:strVal val="visible"/>
                                      </p:to>
                                    </p:set>
                                    <p:animEffect transition="in" filter="wipe(down)">
                                      <p:cBhvr>
                                        <p:cTn id="53" dur="500"/>
                                        <p:tgtEl>
                                          <p:spTgt spid="7174"/>
                                        </p:tgtEl>
                                      </p:cBhvr>
                                    </p:animEffect>
                                  </p:childTnLst>
                                </p:cTn>
                              </p:par>
                            </p:childTnLst>
                          </p:cTn>
                        </p:par>
                        <p:par>
                          <p:cTn id="54" fill="hold">
                            <p:stCondLst>
                              <p:cond delay="19000"/>
                            </p:stCondLst>
                            <p:childTnLst>
                              <p:par>
                                <p:cTn id="55" presetID="10" presetClass="exit" presetSubtype="0" fill="hold" nodeType="afterEffect">
                                  <p:stCondLst>
                                    <p:cond delay="4000"/>
                                  </p:stCondLst>
                                  <p:childTnLst>
                                    <p:animEffect transition="out" filter="fade">
                                      <p:cBhvr>
                                        <p:cTn id="56" dur="500"/>
                                        <p:tgtEl>
                                          <p:spTgt spid="7174"/>
                                        </p:tgtEl>
                                      </p:cBhvr>
                                    </p:animEffect>
                                    <p:set>
                                      <p:cBhvr>
                                        <p:cTn id="57" dur="1" fill="hold">
                                          <p:stCondLst>
                                            <p:cond delay="499"/>
                                          </p:stCondLst>
                                        </p:cTn>
                                        <p:tgtEl>
                                          <p:spTgt spid="7174"/>
                                        </p:tgtEl>
                                        <p:attrNameLst>
                                          <p:attrName>style.visibility</p:attrName>
                                        </p:attrNameLst>
                                      </p:cBhvr>
                                      <p:to>
                                        <p:strVal val="hidden"/>
                                      </p:to>
                                    </p:set>
                                  </p:childTnLst>
                                </p:cTn>
                              </p:par>
                              <p:par>
                                <p:cTn id="58" presetID="22" presetClass="entr" presetSubtype="4" fill="hold" nodeType="withEffect">
                                  <p:stCondLst>
                                    <p:cond delay="4000"/>
                                  </p:stCondLst>
                                  <p:childTnLst>
                                    <p:set>
                                      <p:cBhvr>
                                        <p:cTn id="59" dur="1" fill="hold">
                                          <p:stCondLst>
                                            <p:cond delay="0"/>
                                          </p:stCondLst>
                                        </p:cTn>
                                        <p:tgtEl>
                                          <p:spTgt spid="7175"/>
                                        </p:tgtEl>
                                        <p:attrNameLst>
                                          <p:attrName>style.visibility</p:attrName>
                                        </p:attrNameLst>
                                      </p:cBhvr>
                                      <p:to>
                                        <p:strVal val="visible"/>
                                      </p:to>
                                    </p:set>
                                    <p:animEffect transition="in" filter="wipe(down)">
                                      <p:cBhvr>
                                        <p:cTn id="60" dur="500"/>
                                        <p:tgtEl>
                                          <p:spTgt spid="7175"/>
                                        </p:tgtEl>
                                      </p:cBhvr>
                                    </p:animEffect>
                                  </p:childTnLst>
                                </p:cTn>
                              </p:par>
                            </p:childTnLst>
                          </p:cTn>
                        </p:par>
                        <p:par>
                          <p:cTn id="61" fill="hold">
                            <p:stCondLst>
                              <p:cond delay="23500"/>
                            </p:stCondLst>
                            <p:childTnLst>
                              <p:par>
                                <p:cTn id="62" presetID="10" presetClass="exit" presetSubtype="0" fill="hold" nodeType="afterEffect">
                                  <p:stCondLst>
                                    <p:cond delay="4000"/>
                                  </p:stCondLst>
                                  <p:childTnLst>
                                    <p:animEffect transition="out" filter="fade">
                                      <p:cBhvr>
                                        <p:cTn id="63" dur="500"/>
                                        <p:tgtEl>
                                          <p:spTgt spid="7175"/>
                                        </p:tgtEl>
                                      </p:cBhvr>
                                    </p:animEffect>
                                    <p:set>
                                      <p:cBhvr>
                                        <p:cTn id="64" dur="1" fill="hold">
                                          <p:stCondLst>
                                            <p:cond delay="499"/>
                                          </p:stCondLst>
                                        </p:cTn>
                                        <p:tgtEl>
                                          <p:spTgt spid="7175"/>
                                        </p:tgtEl>
                                        <p:attrNameLst>
                                          <p:attrName>style.visibility</p:attrName>
                                        </p:attrNameLst>
                                      </p:cBhvr>
                                      <p:to>
                                        <p:strVal val="hidden"/>
                                      </p:to>
                                    </p:set>
                                  </p:childTnLst>
                                </p:cTn>
                              </p:par>
                              <p:par>
                                <p:cTn id="65" presetID="22" presetClass="entr" presetSubtype="4" fill="hold" nodeType="withEffect">
                                  <p:stCondLst>
                                    <p:cond delay="4000"/>
                                  </p:stCondLst>
                                  <p:childTnLst>
                                    <p:set>
                                      <p:cBhvr>
                                        <p:cTn id="66" dur="1" fill="hold">
                                          <p:stCondLst>
                                            <p:cond delay="0"/>
                                          </p:stCondLst>
                                        </p:cTn>
                                        <p:tgtEl>
                                          <p:spTgt spid="7176"/>
                                        </p:tgtEl>
                                        <p:attrNameLst>
                                          <p:attrName>style.visibility</p:attrName>
                                        </p:attrNameLst>
                                      </p:cBhvr>
                                      <p:to>
                                        <p:strVal val="visible"/>
                                      </p:to>
                                    </p:set>
                                    <p:animEffect transition="in" filter="wipe(down)">
                                      <p:cBhvr>
                                        <p:cTn id="67" dur="500"/>
                                        <p:tgtEl>
                                          <p:spTgt spid="7176"/>
                                        </p:tgtEl>
                                      </p:cBhvr>
                                    </p:animEffect>
                                  </p:childTnLst>
                                </p:cTn>
                              </p:par>
                            </p:childTnLst>
                          </p:cTn>
                        </p:par>
                        <p:par>
                          <p:cTn id="68" fill="hold">
                            <p:stCondLst>
                              <p:cond delay="28000"/>
                            </p:stCondLst>
                            <p:childTnLst>
                              <p:par>
                                <p:cTn id="69" presetID="10" presetClass="exit" presetSubtype="0" fill="hold" nodeType="afterEffect">
                                  <p:stCondLst>
                                    <p:cond delay="4000"/>
                                  </p:stCondLst>
                                  <p:childTnLst>
                                    <p:animEffect transition="out" filter="fade">
                                      <p:cBhvr>
                                        <p:cTn id="70" dur="500"/>
                                        <p:tgtEl>
                                          <p:spTgt spid="7176"/>
                                        </p:tgtEl>
                                      </p:cBhvr>
                                    </p:animEffect>
                                    <p:set>
                                      <p:cBhvr>
                                        <p:cTn id="71" dur="1" fill="hold">
                                          <p:stCondLst>
                                            <p:cond delay="499"/>
                                          </p:stCondLst>
                                        </p:cTn>
                                        <p:tgtEl>
                                          <p:spTgt spid="7176"/>
                                        </p:tgtEl>
                                        <p:attrNameLst>
                                          <p:attrName>style.visibility</p:attrName>
                                        </p:attrNameLst>
                                      </p:cBhvr>
                                      <p:to>
                                        <p:strVal val="hidden"/>
                                      </p:to>
                                    </p:set>
                                  </p:childTnLst>
                                </p:cTn>
                              </p:par>
                              <p:par>
                                <p:cTn id="72" presetID="22" presetClass="entr" presetSubtype="4" fill="hold" nodeType="withEffect">
                                  <p:stCondLst>
                                    <p:cond delay="4000"/>
                                  </p:stCondLst>
                                  <p:childTnLst>
                                    <p:set>
                                      <p:cBhvr>
                                        <p:cTn id="73" dur="1" fill="hold">
                                          <p:stCondLst>
                                            <p:cond delay="0"/>
                                          </p:stCondLst>
                                        </p:cTn>
                                        <p:tgtEl>
                                          <p:spTgt spid="7177"/>
                                        </p:tgtEl>
                                        <p:attrNameLst>
                                          <p:attrName>style.visibility</p:attrName>
                                        </p:attrNameLst>
                                      </p:cBhvr>
                                      <p:to>
                                        <p:strVal val="visible"/>
                                      </p:to>
                                    </p:set>
                                    <p:animEffect transition="in" filter="wipe(down)">
                                      <p:cBhvr>
                                        <p:cTn id="74" dur="500"/>
                                        <p:tgtEl>
                                          <p:spTgt spid="7177"/>
                                        </p:tgtEl>
                                      </p:cBhvr>
                                    </p:animEffect>
                                  </p:childTnLst>
                                </p:cTn>
                              </p:par>
                            </p:childTnLst>
                          </p:cTn>
                        </p:par>
                        <p:par>
                          <p:cTn id="75" fill="hold">
                            <p:stCondLst>
                              <p:cond delay="32500"/>
                            </p:stCondLst>
                            <p:childTnLst>
                              <p:par>
                                <p:cTn id="76" presetID="10" presetClass="exit" presetSubtype="0" fill="hold" nodeType="afterEffect">
                                  <p:stCondLst>
                                    <p:cond delay="4000"/>
                                  </p:stCondLst>
                                  <p:childTnLst>
                                    <p:animEffect transition="out" filter="fade">
                                      <p:cBhvr>
                                        <p:cTn id="77" dur="500"/>
                                        <p:tgtEl>
                                          <p:spTgt spid="7177"/>
                                        </p:tgtEl>
                                      </p:cBhvr>
                                    </p:animEffect>
                                    <p:set>
                                      <p:cBhvr>
                                        <p:cTn id="78" dur="1" fill="hold">
                                          <p:stCondLst>
                                            <p:cond delay="499"/>
                                          </p:stCondLst>
                                        </p:cTn>
                                        <p:tgtEl>
                                          <p:spTgt spid="7177"/>
                                        </p:tgtEl>
                                        <p:attrNameLst>
                                          <p:attrName>style.visibility</p:attrName>
                                        </p:attrNameLst>
                                      </p:cBhvr>
                                      <p:to>
                                        <p:strVal val="hidden"/>
                                      </p:to>
                                    </p:set>
                                  </p:childTnLst>
                                </p:cTn>
                              </p:par>
                              <p:par>
                                <p:cTn id="79" presetID="22" presetClass="entr" presetSubtype="4" fill="hold" nodeType="withEffect">
                                  <p:stCondLst>
                                    <p:cond delay="4000"/>
                                  </p:stCondLst>
                                  <p:childTnLst>
                                    <p:set>
                                      <p:cBhvr>
                                        <p:cTn id="80" dur="1" fill="hold">
                                          <p:stCondLst>
                                            <p:cond delay="0"/>
                                          </p:stCondLst>
                                        </p:cTn>
                                        <p:tgtEl>
                                          <p:spTgt spid="7178"/>
                                        </p:tgtEl>
                                        <p:attrNameLst>
                                          <p:attrName>style.visibility</p:attrName>
                                        </p:attrNameLst>
                                      </p:cBhvr>
                                      <p:to>
                                        <p:strVal val="visible"/>
                                      </p:to>
                                    </p:set>
                                    <p:animEffect transition="in" filter="wipe(down)">
                                      <p:cBhvr>
                                        <p:cTn id="81" dur="500"/>
                                        <p:tgtEl>
                                          <p:spTgt spid="7178"/>
                                        </p:tgtEl>
                                      </p:cBhvr>
                                    </p:animEffect>
                                  </p:childTnLst>
                                </p:cTn>
                              </p:par>
                            </p:childTnLst>
                          </p:cTn>
                        </p:par>
                        <p:par>
                          <p:cTn id="82" fill="hold">
                            <p:stCondLst>
                              <p:cond delay="37000"/>
                            </p:stCondLst>
                            <p:childTnLst>
                              <p:par>
                                <p:cTn id="83" presetID="10" presetClass="exit" presetSubtype="0" fill="hold" nodeType="afterEffect">
                                  <p:stCondLst>
                                    <p:cond delay="4000"/>
                                  </p:stCondLst>
                                  <p:childTnLst>
                                    <p:animEffect transition="out" filter="fade">
                                      <p:cBhvr>
                                        <p:cTn id="84" dur="500"/>
                                        <p:tgtEl>
                                          <p:spTgt spid="7178"/>
                                        </p:tgtEl>
                                      </p:cBhvr>
                                    </p:animEffect>
                                    <p:set>
                                      <p:cBhvr>
                                        <p:cTn id="85" dur="1" fill="hold">
                                          <p:stCondLst>
                                            <p:cond delay="499"/>
                                          </p:stCondLst>
                                        </p:cTn>
                                        <p:tgtEl>
                                          <p:spTgt spid="7178"/>
                                        </p:tgtEl>
                                        <p:attrNameLst>
                                          <p:attrName>style.visibility</p:attrName>
                                        </p:attrNameLst>
                                      </p:cBhvr>
                                      <p:to>
                                        <p:strVal val="hidden"/>
                                      </p:to>
                                    </p:set>
                                  </p:childTnLst>
                                </p:cTn>
                              </p:par>
                              <p:par>
                                <p:cTn id="86" presetID="22" presetClass="entr" presetSubtype="4" fill="hold" nodeType="withEffect">
                                  <p:stCondLst>
                                    <p:cond delay="4000"/>
                                  </p:stCondLst>
                                  <p:childTnLst>
                                    <p:set>
                                      <p:cBhvr>
                                        <p:cTn id="87" dur="1" fill="hold">
                                          <p:stCondLst>
                                            <p:cond delay="0"/>
                                          </p:stCondLst>
                                        </p:cTn>
                                        <p:tgtEl>
                                          <p:spTgt spid="7179"/>
                                        </p:tgtEl>
                                        <p:attrNameLst>
                                          <p:attrName>style.visibility</p:attrName>
                                        </p:attrNameLst>
                                      </p:cBhvr>
                                      <p:to>
                                        <p:strVal val="visible"/>
                                      </p:to>
                                    </p:set>
                                    <p:animEffect transition="in" filter="wipe(down)">
                                      <p:cBhvr>
                                        <p:cTn id="88" dur="500"/>
                                        <p:tgtEl>
                                          <p:spTgt spid="7179"/>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4" fill="hold" grpId="0" nodeType="clickEffect">
                                  <p:stCondLst>
                                    <p:cond delay="0"/>
                                  </p:stCondLst>
                                  <p:childTnLst>
                                    <p:set>
                                      <p:cBhvr>
                                        <p:cTn id="92" dur="1" fill="hold">
                                          <p:stCondLst>
                                            <p:cond delay="0"/>
                                          </p:stCondLst>
                                        </p:cTn>
                                        <p:tgtEl>
                                          <p:spTgt spid="10"/>
                                        </p:tgtEl>
                                        <p:attrNameLst>
                                          <p:attrName>style.visibility</p:attrName>
                                        </p:attrNameLst>
                                      </p:cBhvr>
                                      <p:to>
                                        <p:strVal val="visible"/>
                                      </p:to>
                                    </p:set>
                                    <p:animEffect transition="in" filter="wipe(down)">
                                      <p:cBhvr>
                                        <p:cTn id="93" dur="500"/>
                                        <p:tgtEl>
                                          <p:spTgt spid="10"/>
                                        </p:tgtEl>
                                      </p:cBhvr>
                                    </p:animEffect>
                                  </p:childTnLst>
                                </p:cTn>
                              </p:par>
                              <p:par>
                                <p:cTn id="94" presetID="22" presetClass="entr" presetSubtype="4" fill="hold" nodeType="withEffect">
                                  <p:stCondLst>
                                    <p:cond delay="0"/>
                                  </p:stCondLst>
                                  <p:childTnLst>
                                    <p:set>
                                      <p:cBhvr>
                                        <p:cTn id="95" dur="1" fill="hold">
                                          <p:stCondLst>
                                            <p:cond delay="0"/>
                                          </p:stCondLst>
                                        </p:cTn>
                                        <p:tgtEl>
                                          <p:spTgt spid="18"/>
                                        </p:tgtEl>
                                        <p:attrNameLst>
                                          <p:attrName>style.visibility</p:attrName>
                                        </p:attrNameLst>
                                      </p:cBhvr>
                                      <p:to>
                                        <p:strVal val="visible"/>
                                      </p:to>
                                    </p:set>
                                    <p:animEffect transition="in" filter="wipe(down)">
                                      <p:cBhvr>
                                        <p:cTn id="96" dur="500"/>
                                        <p:tgtEl>
                                          <p:spTgt spid="18"/>
                                        </p:tgtEl>
                                      </p:cBhvr>
                                    </p:animEffect>
                                  </p:childTnLst>
                                </p:cTn>
                              </p:par>
                              <p:par>
                                <p:cTn id="97" presetID="10" presetClass="exit" presetSubtype="0" fill="hold" nodeType="withEffect">
                                  <p:stCondLst>
                                    <p:cond delay="0"/>
                                  </p:stCondLst>
                                  <p:childTnLst>
                                    <p:animEffect transition="out" filter="fade">
                                      <p:cBhvr>
                                        <p:cTn id="98" dur="500"/>
                                        <p:tgtEl>
                                          <p:spTgt spid="7179"/>
                                        </p:tgtEl>
                                      </p:cBhvr>
                                    </p:animEffect>
                                    <p:set>
                                      <p:cBhvr>
                                        <p:cTn id="99" dur="1" fill="hold">
                                          <p:stCondLst>
                                            <p:cond delay="499"/>
                                          </p:stCondLst>
                                        </p:cTn>
                                        <p:tgtEl>
                                          <p:spTgt spid="7179"/>
                                        </p:tgtEl>
                                        <p:attrNameLst>
                                          <p:attrName>style.visibility</p:attrName>
                                        </p:attrNameLst>
                                      </p:cBhvr>
                                      <p:to>
                                        <p:strVal val="hidden"/>
                                      </p:to>
                                    </p:set>
                                  </p:childTnLst>
                                </p:cTn>
                              </p:par>
                              <p:par>
                                <p:cTn id="100" presetID="10" presetClass="exit" presetSubtype="0" fill="hold" grpId="1" nodeType="withEffect">
                                  <p:stCondLst>
                                    <p:cond delay="0"/>
                                  </p:stCondLst>
                                  <p:childTnLst>
                                    <p:animEffect transition="out" filter="fade">
                                      <p:cBhvr>
                                        <p:cTn id="101" dur="500"/>
                                        <p:tgtEl>
                                          <p:spTgt spid="12"/>
                                        </p:tgtEl>
                                      </p:cBhvr>
                                    </p:animEffect>
                                    <p:set>
                                      <p:cBhvr>
                                        <p:cTn id="102" dur="1" fill="hold">
                                          <p:stCondLst>
                                            <p:cond delay="499"/>
                                          </p:stCondLst>
                                        </p:cTn>
                                        <p:tgtEl>
                                          <p:spTgt spid="12"/>
                                        </p:tgtEl>
                                        <p:attrNameLst>
                                          <p:attrName>style.visibility</p:attrName>
                                        </p:attrNameLst>
                                      </p:cBhvr>
                                      <p:to>
                                        <p:strVal val="hidden"/>
                                      </p:to>
                                    </p:set>
                                  </p:childTnLst>
                                </p:cTn>
                              </p:par>
                            </p:childTnLst>
                          </p:cTn>
                        </p:par>
                        <p:par>
                          <p:cTn id="103" fill="hold">
                            <p:stCondLst>
                              <p:cond delay="500"/>
                            </p:stCondLst>
                            <p:childTnLst>
                              <p:par>
                                <p:cTn id="104" presetID="22" presetClass="entr" presetSubtype="4"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down)">
                                      <p:cBhvr>
                                        <p:cTn id="106" dur="500"/>
                                        <p:tgtEl>
                                          <p:spTgt spid="19"/>
                                        </p:tgtEl>
                                      </p:cBhvr>
                                    </p:animEffect>
                                  </p:childTnLst>
                                </p:cTn>
                              </p:par>
                              <p:par>
                                <p:cTn id="107" presetID="22" presetClass="entr" presetSubtype="4" fill="hold" nodeType="withEffect">
                                  <p:stCondLst>
                                    <p:cond delay="0"/>
                                  </p:stCondLst>
                                  <p:childTnLst>
                                    <p:set>
                                      <p:cBhvr>
                                        <p:cTn id="108" dur="1" fill="hold">
                                          <p:stCondLst>
                                            <p:cond delay="0"/>
                                          </p:stCondLst>
                                        </p:cTn>
                                        <p:tgtEl>
                                          <p:spTgt spid="7180"/>
                                        </p:tgtEl>
                                        <p:attrNameLst>
                                          <p:attrName>style.visibility</p:attrName>
                                        </p:attrNameLst>
                                      </p:cBhvr>
                                      <p:to>
                                        <p:strVal val="visible"/>
                                      </p:to>
                                    </p:set>
                                    <p:animEffect transition="in" filter="wipe(down)">
                                      <p:cBhvr>
                                        <p:cTn id="109" dur="500"/>
                                        <p:tgtEl>
                                          <p:spTgt spid="7180"/>
                                        </p:tgtEl>
                                      </p:cBhvr>
                                    </p:animEffect>
                                  </p:childTnLst>
                                </p:cTn>
                              </p:par>
                            </p:childTnLst>
                          </p:cTn>
                        </p:par>
                        <p:par>
                          <p:cTn id="110" fill="hold">
                            <p:stCondLst>
                              <p:cond delay="1000"/>
                            </p:stCondLst>
                            <p:childTnLst>
                              <p:par>
                                <p:cTn id="111" presetID="10" presetClass="exit" presetSubtype="0" fill="hold" nodeType="afterEffect">
                                  <p:stCondLst>
                                    <p:cond delay="3000"/>
                                  </p:stCondLst>
                                  <p:childTnLst>
                                    <p:animEffect transition="out" filter="fade">
                                      <p:cBhvr>
                                        <p:cTn id="112" dur="500"/>
                                        <p:tgtEl>
                                          <p:spTgt spid="7180"/>
                                        </p:tgtEl>
                                      </p:cBhvr>
                                    </p:animEffect>
                                    <p:set>
                                      <p:cBhvr>
                                        <p:cTn id="113" dur="1" fill="hold">
                                          <p:stCondLst>
                                            <p:cond delay="499"/>
                                          </p:stCondLst>
                                        </p:cTn>
                                        <p:tgtEl>
                                          <p:spTgt spid="7180"/>
                                        </p:tgtEl>
                                        <p:attrNameLst>
                                          <p:attrName>style.visibility</p:attrName>
                                        </p:attrNameLst>
                                      </p:cBhvr>
                                      <p:to>
                                        <p:strVal val="hidden"/>
                                      </p:to>
                                    </p:set>
                                  </p:childTnLst>
                                </p:cTn>
                              </p:par>
                              <p:par>
                                <p:cTn id="114" presetID="22" presetClass="entr" presetSubtype="4" fill="hold" nodeType="withEffect">
                                  <p:stCondLst>
                                    <p:cond delay="3000"/>
                                  </p:stCondLst>
                                  <p:childTnLst>
                                    <p:set>
                                      <p:cBhvr>
                                        <p:cTn id="115" dur="1" fill="hold">
                                          <p:stCondLst>
                                            <p:cond delay="0"/>
                                          </p:stCondLst>
                                        </p:cTn>
                                        <p:tgtEl>
                                          <p:spTgt spid="7181"/>
                                        </p:tgtEl>
                                        <p:attrNameLst>
                                          <p:attrName>style.visibility</p:attrName>
                                        </p:attrNameLst>
                                      </p:cBhvr>
                                      <p:to>
                                        <p:strVal val="visible"/>
                                      </p:to>
                                    </p:set>
                                    <p:animEffect transition="in" filter="wipe(down)">
                                      <p:cBhvr>
                                        <p:cTn id="116" dur="500"/>
                                        <p:tgtEl>
                                          <p:spTgt spid="7181"/>
                                        </p:tgtEl>
                                      </p:cBhvr>
                                    </p:animEffect>
                                  </p:childTnLst>
                                </p:cTn>
                              </p:par>
                            </p:childTnLst>
                          </p:cTn>
                        </p:par>
                        <p:par>
                          <p:cTn id="117" fill="hold">
                            <p:stCondLst>
                              <p:cond delay="4500"/>
                            </p:stCondLst>
                            <p:childTnLst>
                              <p:par>
                                <p:cTn id="118" presetID="10" presetClass="exit" presetSubtype="0" fill="hold" nodeType="afterEffect">
                                  <p:stCondLst>
                                    <p:cond delay="3000"/>
                                  </p:stCondLst>
                                  <p:childTnLst>
                                    <p:animEffect transition="out" filter="fade">
                                      <p:cBhvr>
                                        <p:cTn id="119" dur="500"/>
                                        <p:tgtEl>
                                          <p:spTgt spid="7181"/>
                                        </p:tgtEl>
                                      </p:cBhvr>
                                    </p:animEffect>
                                    <p:set>
                                      <p:cBhvr>
                                        <p:cTn id="120" dur="1" fill="hold">
                                          <p:stCondLst>
                                            <p:cond delay="499"/>
                                          </p:stCondLst>
                                        </p:cTn>
                                        <p:tgtEl>
                                          <p:spTgt spid="7181"/>
                                        </p:tgtEl>
                                        <p:attrNameLst>
                                          <p:attrName>style.visibility</p:attrName>
                                        </p:attrNameLst>
                                      </p:cBhvr>
                                      <p:to>
                                        <p:strVal val="hidden"/>
                                      </p:to>
                                    </p:set>
                                  </p:childTnLst>
                                </p:cTn>
                              </p:par>
                              <p:par>
                                <p:cTn id="121" presetID="22" presetClass="entr" presetSubtype="4" fill="hold" nodeType="withEffect">
                                  <p:stCondLst>
                                    <p:cond delay="3000"/>
                                  </p:stCondLst>
                                  <p:childTnLst>
                                    <p:set>
                                      <p:cBhvr>
                                        <p:cTn id="122" dur="1" fill="hold">
                                          <p:stCondLst>
                                            <p:cond delay="0"/>
                                          </p:stCondLst>
                                        </p:cTn>
                                        <p:tgtEl>
                                          <p:spTgt spid="7182"/>
                                        </p:tgtEl>
                                        <p:attrNameLst>
                                          <p:attrName>style.visibility</p:attrName>
                                        </p:attrNameLst>
                                      </p:cBhvr>
                                      <p:to>
                                        <p:strVal val="visible"/>
                                      </p:to>
                                    </p:set>
                                    <p:animEffect transition="in" filter="wipe(down)">
                                      <p:cBhvr>
                                        <p:cTn id="123" dur="500"/>
                                        <p:tgtEl>
                                          <p:spTgt spid="7182"/>
                                        </p:tgtEl>
                                      </p:cBhvr>
                                    </p:animEffect>
                                  </p:childTnLst>
                                </p:cTn>
                              </p:par>
                            </p:childTnLst>
                          </p:cTn>
                        </p:par>
                      </p:childTnLst>
                    </p:cTn>
                  </p:par>
                  <p:par>
                    <p:cTn id="124" fill="hold">
                      <p:stCondLst>
                        <p:cond delay="indefinite"/>
                      </p:stCondLst>
                      <p:childTnLst>
                        <p:par>
                          <p:cTn id="125" fill="hold">
                            <p:stCondLst>
                              <p:cond delay="0"/>
                            </p:stCondLst>
                            <p:childTnLst>
                              <p:par>
                                <p:cTn id="126" presetID="10" presetClass="exit" presetSubtype="0" fill="hold" grpId="1" nodeType="clickEffect">
                                  <p:stCondLst>
                                    <p:cond delay="0"/>
                                  </p:stCondLst>
                                  <p:childTnLst>
                                    <p:animEffect transition="out" filter="fade">
                                      <p:cBhvr>
                                        <p:cTn id="127" dur="500"/>
                                        <p:tgtEl>
                                          <p:spTgt spid="19"/>
                                        </p:tgtEl>
                                      </p:cBhvr>
                                    </p:animEffect>
                                    <p:set>
                                      <p:cBhvr>
                                        <p:cTn id="128" dur="1" fill="hold">
                                          <p:stCondLst>
                                            <p:cond delay="499"/>
                                          </p:stCondLst>
                                        </p:cTn>
                                        <p:tgtEl>
                                          <p:spTgt spid="19"/>
                                        </p:tgtEl>
                                        <p:attrNameLst>
                                          <p:attrName>style.visibility</p:attrName>
                                        </p:attrNameLst>
                                      </p:cBhvr>
                                      <p:to>
                                        <p:strVal val="hidden"/>
                                      </p:to>
                                    </p:set>
                                  </p:childTnLst>
                                </p:cTn>
                              </p:par>
                              <p:par>
                                <p:cTn id="129" presetID="22" presetClass="entr" presetSubtype="4" fill="hold" grpId="0" nodeType="withEffect">
                                  <p:stCondLst>
                                    <p:cond delay="0"/>
                                  </p:stCondLst>
                                  <p:childTnLst>
                                    <p:set>
                                      <p:cBhvr>
                                        <p:cTn id="130" dur="1" fill="hold">
                                          <p:stCondLst>
                                            <p:cond delay="0"/>
                                          </p:stCondLst>
                                        </p:cTn>
                                        <p:tgtEl>
                                          <p:spTgt spid="21"/>
                                        </p:tgtEl>
                                        <p:attrNameLst>
                                          <p:attrName>style.visibility</p:attrName>
                                        </p:attrNameLst>
                                      </p:cBhvr>
                                      <p:to>
                                        <p:strVal val="visible"/>
                                      </p:to>
                                    </p:set>
                                    <p:animEffect transition="in" filter="wipe(down)">
                                      <p:cBhvr>
                                        <p:cTn id="131" dur="500"/>
                                        <p:tgtEl>
                                          <p:spTgt spid="21"/>
                                        </p:tgtEl>
                                      </p:cBhvr>
                                    </p:animEffect>
                                  </p:childTnLst>
                                </p:cTn>
                              </p:par>
                            </p:childTnLst>
                          </p:cTn>
                        </p:par>
                      </p:childTnLst>
                    </p:cTn>
                  </p:par>
                  <p:par>
                    <p:cTn id="132" fill="hold">
                      <p:stCondLst>
                        <p:cond delay="indefinite"/>
                      </p:stCondLst>
                      <p:childTnLst>
                        <p:par>
                          <p:cTn id="133" fill="hold">
                            <p:stCondLst>
                              <p:cond delay="0"/>
                            </p:stCondLst>
                            <p:childTnLst>
                              <p:par>
                                <p:cTn id="134" presetID="22" presetClass="entr" presetSubtype="4" fill="hold" grpId="0" nodeType="clickEffect">
                                  <p:stCondLst>
                                    <p:cond delay="0"/>
                                  </p:stCondLst>
                                  <p:childTnLst>
                                    <p:set>
                                      <p:cBhvr>
                                        <p:cTn id="135" dur="1" fill="hold">
                                          <p:stCondLst>
                                            <p:cond delay="0"/>
                                          </p:stCondLst>
                                        </p:cTn>
                                        <p:tgtEl>
                                          <p:spTgt spid="22"/>
                                        </p:tgtEl>
                                        <p:attrNameLst>
                                          <p:attrName>style.visibility</p:attrName>
                                        </p:attrNameLst>
                                      </p:cBhvr>
                                      <p:to>
                                        <p:strVal val="visible"/>
                                      </p:to>
                                    </p:set>
                                    <p:animEffect transition="in" filter="wipe(down)">
                                      <p:cBhvr>
                                        <p:cTn id="136" dur="500"/>
                                        <p:tgtEl>
                                          <p:spTgt spid="22"/>
                                        </p:tgtEl>
                                      </p:cBhvr>
                                    </p:animEffect>
                                  </p:childTnLst>
                                </p:cTn>
                              </p:par>
                              <p:par>
                                <p:cTn id="137" presetID="10" presetClass="exit" presetSubtype="0" fill="hold" nodeType="withEffect">
                                  <p:stCondLst>
                                    <p:cond delay="0"/>
                                  </p:stCondLst>
                                  <p:childTnLst>
                                    <p:animEffect transition="out" filter="fade">
                                      <p:cBhvr>
                                        <p:cTn id="138" dur="500"/>
                                        <p:tgtEl>
                                          <p:spTgt spid="7182"/>
                                        </p:tgtEl>
                                      </p:cBhvr>
                                    </p:animEffect>
                                    <p:set>
                                      <p:cBhvr>
                                        <p:cTn id="139" dur="1" fill="hold">
                                          <p:stCondLst>
                                            <p:cond delay="499"/>
                                          </p:stCondLst>
                                        </p:cTn>
                                        <p:tgtEl>
                                          <p:spTgt spid="7182"/>
                                        </p:tgtEl>
                                        <p:attrNameLst>
                                          <p:attrName>style.visibility</p:attrName>
                                        </p:attrNameLst>
                                      </p:cBhvr>
                                      <p:to>
                                        <p:strVal val="hidden"/>
                                      </p:to>
                                    </p:set>
                                  </p:childTnLst>
                                </p:cTn>
                              </p:par>
                            </p:childTnLst>
                          </p:cTn>
                        </p:par>
                        <p:par>
                          <p:cTn id="140" fill="hold">
                            <p:stCondLst>
                              <p:cond delay="500"/>
                            </p:stCondLst>
                            <p:childTnLst>
                              <p:par>
                                <p:cTn id="141" presetID="22" presetClass="entr" presetSubtype="4" fill="hold" nodeType="afterEffect">
                                  <p:stCondLst>
                                    <p:cond delay="0"/>
                                  </p:stCondLst>
                                  <p:childTnLst>
                                    <p:set>
                                      <p:cBhvr>
                                        <p:cTn id="142" dur="1" fill="hold">
                                          <p:stCondLst>
                                            <p:cond delay="0"/>
                                          </p:stCondLst>
                                        </p:cTn>
                                        <p:tgtEl>
                                          <p:spTgt spid="7183"/>
                                        </p:tgtEl>
                                        <p:attrNameLst>
                                          <p:attrName>style.visibility</p:attrName>
                                        </p:attrNameLst>
                                      </p:cBhvr>
                                      <p:to>
                                        <p:strVal val="visible"/>
                                      </p:to>
                                    </p:set>
                                    <p:animEffect transition="in" filter="wipe(down)">
                                      <p:cBhvr>
                                        <p:cTn id="143" dur="500"/>
                                        <p:tgtEl>
                                          <p:spTgt spid="7183"/>
                                        </p:tgtEl>
                                      </p:cBhvr>
                                    </p:animEffect>
                                  </p:childTnLst>
                                </p:cTn>
                              </p:par>
                            </p:childTnLst>
                          </p:cTn>
                        </p:par>
                      </p:childTnLst>
                    </p:cTn>
                  </p:par>
                  <p:par>
                    <p:cTn id="144" fill="hold">
                      <p:stCondLst>
                        <p:cond delay="indefinite"/>
                      </p:stCondLst>
                      <p:childTnLst>
                        <p:par>
                          <p:cTn id="145" fill="hold">
                            <p:stCondLst>
                              <p:cond delay="0"/>
                            </p:stCondLst>
                            <p:childTnLst>
                              <p:par>
                                <p:cTn id="146" presetID="22" presetClass="entr" presetSubtype="4" fill="hold" grpId="0" nodeType="clickEffect">
                                  <p:stCondLst>
                                    <p:cond delay="0"/>
                                  </p:stCondLst>
                                  <p:childTnLst>
                                    <p:set>
                                      <p:cBhvr>
                                        <p:cTn id="147" dur="1" fill="hold">
                                          <p:stCondLst>
                                            <p:cond delay="0"/>
                                          </p:stCondLst>
                                        </p:cTn>
                                        <p:tgtEl>
                                          <p:spTgt spid="24"/>
                                        </p:tgtEl>
                                        <p:attrNameLst>
                                          <p:attrName>style.visibility</p:attrName>
                                        </p:attrNameLst>
                                      </p:cBhvr>
                                      <p:to>
                                        <p:strVal val="visible"/>
                                      </p:to>
                                    </p:set>
                                    <p:animEffect transition="in" filter="wipe(down)">
                                      <p:cBhvr>
                                        <p:cTn id="148" dur="500"/>
                                        <p:tgtEl>
                                          <p:spTgt spid="24"/>
                                        </p:tgtEl>
                                      </p:cBhvr>
                                    </p:animEffect>
                                  </p:childTnLst>
                                </p:cTn>
                              </p:par>
                              <p:par>
                                <p:cTn id="149" presetID="10" presetClass="exit" presetSubtype="0" fill="hold" nodeType="withEffect">
                                  <p:stCondLst>
                                    <p:cond delay="0"/>
                                  </p:stCondLst>
                                  <p:childTnLst>
                                    <p:animEffect transition="out" filter="fade">
                                      <p:cBhvr>
                                        <p:cTn id="150" dur="500"/>
                                        <p:tgtEl>
                                          <p:spTgt spid="7183"/>
                                        </p:tgtEl>
                                      </p:cBhvr>
                                    </p:animEffect>
                                    <p:set>
                                      <p:cBhvr>
                                        <p:cTn id="151" dur="1" fill="hold">
                                          <p:stCondLst>
                                            <p:cond delay="499"/>
                                          </p:stCondLst>
                                        </p:cTn>
                                        <p:tgtEl>
                                          <p:spTgt spid="7183"/>
                                        </p:tgtEl>
                                        <p:attrNameLst>
                                          <p:attrName>style.visibility</p:attrName>
                                        </p:attrNameLst>
                                      </p:cBhvr>
                                      <p:to>
                                        <p:strVal val="hidden"/>
                                      </p:to>
                                    </p:set>
                                  </p:childTnLst>
                                </p:cTn>
                              </p:par>
                              <p:par>
                                <p:cTn id="152" presetID="22" presetClass="entr" presetSubtype="4" fill="hold" nodeType="withEffect">
                                  <p:stCondLst>
                                    <p:cond delay="0"/>
                                  </p:stCondLst>
                                  <p:childTnLst>
                                    <p:set>
                                      <p:cBhvr>
                                        <p:cTn id="153" dur="1" fill="hold">
                                          <p:stCondLst>
                                            <p:cond delay="0"/>
                                          </p:stCondLst>
                                        </p:cTn>
                                        <p:tgtEl>
                                          <p:spTgt spid="7185"/>
                                        </p:tgtEl>
                                        <p:attrNameLst>
                                          <p:attrName>style.visibility</p:attrName>
                                        </p:attrNameLst>
                                      </p:cBhvr>
                                      <p:to>
                                        <p:strVal val="visible"/>
                                      </p:to>
                                    </p:set>
                                    <p:animEffect transition="in" filter="wipe(down)">
                                      <p:cBhvr>
                                        <p:cTn id="154" dur="500"/>
                                        <p:tgtEl>
                                          <p:spTgt spid="7185"/>
                                        </p:tgtEl>
                                      </p:cBhvr>
                                    </p:animEffect>
                                  </p:childTnLst>
                                </p:cTn>
                              </p:par>
                            </p:childTnLst>
                          </p:cTn>
                        </p:par>
                      </p:childTnLst>
                    </p:cTn>
                  </p:par>
                  <p:par>
                    <p:cTn id="155" fill="hold">
                      <p:stCondLst>
                        <p:cond delay="indefinite"/>
                      </p:stCondLst>
                      <p:childTnLst>
                        <p:par>
                          <p:cTn id="156" fill="hold">
                            <p:stCondLst>
                              <p:cond delay="0"/>
                            </p:stCondLst>
                            <p:childTnLst>
                              <p:par>
                                <p:cTn id="157" presetID="22" presetClass="entr" presetSubtype="4" fill="hold" grpId="0" nodeType="clickEffect">
                                  <p:stCondLst>
                                    <p:cond delay="0"/>
                                  </p:stCondLst>
                                  <p:childTnLst>
                                    <p:set>
                                      <p:cBhvr>
                                        <p:cTn id="158" dur="1" fill="hold">
                                          <p:stCondLst>
                                            <p:cond delay="0"/>
                                          </p:stCondLst>
                                        </p:cTn>
                                        <p:tgtEl>
                                          <p:spTgt spid="25"/>
                                        </p:tgtEl>
                                        <p:attrNameLst>
                                          <p:attrName>style.visibility</p:attrName>
                                        </p:attrNameLst>
                                      </p:cBhvr>
                                      <p:to>
                                        <p:strVal val="visible"/>
                                      </p:to>
                                    </p:set>
                                    <p:animEffect transition="in" filter="wipe(down)">
                                      <p:cBhvr>
                                        <p:cTn id="159" dur="500"/>
                                        <p:tgtEl>
                                          <p:spTgt spid="25"/>
                                        </p:tgtEl>
                                      </p:cBhvr>
                                    </p:animEffect>
                                  </p:childTnLst>
                                </p:cTn>
                              </p:par>
                            </p:childTnLst>
                          </p:cTn>
                        </p:par>
                      </p:childTnLst>
                    </p:cTn>
                  </p:par>
                  <p:par>
                    <p:cTn id="160" fill="hold">
                      <p:stCondLst>
                        <p:cond delay="indefinite"/>
                      </p:stCondLst>
                      <p:childTnLst>
                        <p:par>
                          <p:cTn id="161" fill="hold">
                            <p:stCondLst>
                              <p:cond delay="0"/>
                            </p:stCondLst>
                            <p:childTnLst>
                              <p:par>
                                <p:cTn id="162" presetID="10" presetClass="exit" presetSubtype="0" fill="hold" grpId="1" nodeType="clickEffect">
                                  <p:stCondLst>
                                    <p:cond delay="0"/>
                                  </p:stCondLst>
                                  <p:childTnLst>
                                    <p:animEffect transition="out" filter="fade">
                                      <p:cBhvr>
                                        <p:cTn id="163" dur="500"/>
                                        <p:tgtEl>
                                          <p:spTgt spid="22"/>
                                        </p:tgtEl>
                                      </p:cBhvr>
                                    </p:animEffect>
                                    <p:set>
                                      <p:cBhvr>
                                        <p:cTn id="164" dur="1" fill="hold">
                                          <p:stCondLst>
                                            <p:cond delay="499"/>
                                          </p:stCondLst>
                                        </p:cTn>
                                        <p:tgtEl>
                                          <p:spTgt spid="22"/>
                                        </p:tgtEl>
                                        <p:attrNameLst>
                                          <p:attrName>style.visibility</p:attrName>
                                        </p:attrNameLst>
                                      </p:cBhvr>
                                      <p:to>
                                        <p:strVal val="hidden"/>
                                      </p:to>
                                    </p:set>
                                  </p:childTnLst>
                                </p:cTn>
                              </p:par>
                              <p:par>
                                <p:cTn id="165" presetID="10" presetClass="exit" presetSubtype="0" fill="hold" grpId="1" nodeType="withEffect">
                                  <p:stCondLst>
                                    <p:cond delay="0"/>
                                  </p:stCondLst>
                                  <p:childTnLst>
                                    <p:animEffect transition="out" filter="fade">
                                      <p:cBhvr>
                                        <p:cTn id="166" dur="500"/>
                                        <p:tgtEl>
                                          <p:spTgt spid="24"/>
                                        </p:tgtEl>
                                      </p:cBhvr>
                                    </p:animEffect>
                                    <p:set>
                                      <p:cBhvr>
                                        <p:cTn id="167" dur="1" fill="hold">
                                          <p:stCondLst>
                                            <p:cond delay="499"/>
                                          </p:stCondLst>
                                        </p:cTn>
                                        <p:tgtEl>
                                          <p:spTgt spid="24"/>
                                        </p:tgtEl>
                                        <p:attrNameLst>
                                          <p:attrName>style.visibility</p:attrName>
                                        </p:attrNameLst>
                                      </p:cBhvr>
                                      <p:to>
                                        <p:strVal val="hidden"/>
                                      </p:to>
                                    </p:set>
                                  </p:childTnLst>
                                </p:cTn>
                              </p:par>
                              <p:par>
                                <p:cTn id="168" presetID="10" presetClass="exit" presetSubtype="0" fill="hold" grpId="1" nodeType="withEffect">
                                  <p:stCondLst>
                                    <p:cond delay="0"/>
                                  </p:stCondLst>
                                  <p:childTnLst>
                                    <p:animEffect transition="out" filter="fade">
                                      <p:cBhvr>
                                        <p:cTn id="169" dur="500"/>
                                        <p:tgtEl>
                                          <p:spTgt spid="25"/>
                                        </p:tgtEl>
                                      </p:cBhvr>
                                    </p:animEffect>
                                    <p:set>
                                      <p:cBhvr>
                                        <p:cTn id="170" dur="1" fill="hold">
                                          <p:stCondLst>
                                            <p:cond delay="499"/>
                                          </p:stCondLst>
                                        </p:cTn>
                                        <p:tgtEl>
                                          <p:spTgt spid="25"/>
                                        </p:tgtEl>
                                        <p:attrNameLst>
                                          <p:attrName>style.visibility</p:attrName>
                                        </p:attrNameLst>
                                      </p:cBhvr>
                                      <p:to>
                                        <p:strVal val="hidden"/>
                                      </p:to>
                                    </p:set>
                                  </p:childTnLst>
                                </p:cTn>
                              </p:par>
                            </p:childTnLst>
                          </p:cTn>
                        </p:par>
                        <p:par>
                          <p:cTn id="171" fill="hold">
                            <p:stCondLst>
                              <p:cond delay="500"/>
                            </p:stCondLst>
                            <p:childTnLst>
                              <p:par>
                                <p:cTn id="172" presetID="22" presetClass="entr" presetSubtype="4" fill="hold" grpId="0" nodeType="afterEffect">
                                  <p:stCondLst>
                                    <p:cond delay="0"/>
                                  </p:stCondLst>
                                  <p:childTnLst>
                                    <p:set>
                                      <p:cBhvr>
                                        <p:cTn id="173" dur="1" fill="hold">
                                          <p:stCondLst>
                                            <p:cond delay="0"/>
                                          </p:stCondLst>
                                        </p:cTn>
                                        <p:tgtEl>
                                          <p:spTgt spid="23"/>
                                        </p:tgtEl>
                                        <p:attrNameLst>
                                          <p:attrName>style.visibility</p:attrName>
                                        </p:attrNameLst>
                                      </p:cBhvr>
                                      <p:to>
                                        <p:strVal val="visible"/>
                                      </p:to>
                                    </p:set>
                                    <p:animEffect transition="in" filter="wipe(down)">
                                      <p:cBhvr>
                                        <p:cTn id="174" dur="500"/>
                                        <p:tgtEl>
                                          <p:spTgt spid="23"/>
                                        </p:tgtEl>
                                      </p:cBhvr>
                                    </p:animEffect>
                                  </p:childTnLst>
                                </p:cTn>
                              </p:par>
                            </p:childTnLst>
                          </p:cTn>
                        </p:par>
                      </p:childTnLst>
                    </p:cTn>
                  </p:par>
                  <p:par>
                    <p:cTn id="175" fill="hold">
                      <p:stCondLst>
                        <p:cond delay="indefinite"/>
                      </p:stCondLst>
                      <p:childTnLst>
                        <p:par>
                          <p:cTn id="176" fill="hold">
                            <p:stCondLst>
                              <p:cond delay="0"/>
                            </p:stCondLst>
                            <p:childTnLst>
                              <p:par>
                                <p:cTn id="177" presetID="22" presetClass="entr" presetSubtype="4" fill="hold" grpId="0" nodeType="clickEffect">
                                  <p:stCondLst>
                                    <p:cond delay="0"/>
                                  </p:stCondLst>
                                  <p:childTnLst>
                                    <p:set>
                                      <p:cBhvr>
                                        <p:cTn id="178" dur="1" fill="hold">
                                          <p:stCondLst>
                                            <p:cond delay="0"/>
                                          </p:stCondLst>
                                        </p:cTn>
                                        <p:tgtEl>
                                          <p:spTgt spid="20"/>
                                        </p:tgtEl>
                                        <p:attrNameLst>
                                          <p:attrName>style.visibility</p:attrName>
                                        </p:attrNameLst>
                                      </p:cBhvr>
                                      <p:to>
                                        <p:strVal val="visible"/>
                                      </p:to>
                                    </p:set>
                                    <p:animEffect transition="in" filter="wipe(down)">
                                      <p:cBhvr>
                                        <p:cTn id="179" dur="500"/>
                                        <p:tgtEl>
                                          <p:spTgt spid="20"/>
                                        </p:tgtEl>
                                      </p:cBhvr>
                                    </p:animEffect>
                                  </p:childTnLst>
                                </p:cTn>
                              </p:par>
                              <p:par>
                                <p:cTn id="180" presetID="10" presetClass="exit" presetSubtype="0" fill="hold" nodeType="withEffect">
                                  <p:stCondLst>
                                    <p:cond delay="0"/>
                                  </p:stCondLst>
                                  <p:childTnLst>
                                    <p:animEffect transition="out" filter="fade">
                                      <p:cBhvr>
                                        <p:cTn id="181" dur="500"/>
                                        <p:tgtEl>
                                          <p:spTgt spid="7185"/>
                                        </p:tgtEl>
                                      </p:cBhvr>
                                    </p:animEffect>
                                    <p:set>
                                      <p:cBhvr>
                                        <p:cTn id="182" dur="1" fill="hold">
                                          <p:stCondLst>
                                            <p:cond delay="499"/>
                                          </p:stCondLst>
                                        </p:cTn>
                                        <p:tgtEl>
                                          <p:spTgt spid="7185"/>
                                        </p:tgtEl>
                                        <p:attrNameLst>
                                          <p:attrName>style.visibility</p:attrName>
                                        </p:attrNameLst>
                                      </p:cBhvr>
                                      <p:to>
                                        <p:strVal val="hidden"/>
                                      </p:to>
                                    </p:set>
                                  </p:childTnLst>
                                </p:cTn>
                              </p:par>
                              <p:par>
                                <p:cTn id="183" presetID="22" presetClass="entr" presetSubtype="4" fill="hold" nodeType="withEffect">
                                  <p:stCondLst>
                                    <p:cond delay="0"/>
                                  </p:stCondLst>
                                  <p:childTnLst>
                                    <p:set>
                                      <p:cBhvr>
                                        <p:cTn id="184" dur="1" fill="hold">
                                          <p:stCondLst>
                                            <p:cond delay="0"/>
                                          </p:stCondLst>
                                        </p:cTn>
                                        <p:tgtEl>
                                          <p:spTgt spid="7181"/>
                                        </p:tgtEl>
                                        <p:attrNameLst>
                                          <p:attrName>style.visibility</p:attrName>
                                        </p:attrNameLst>
                                      </p:cBhvr>
                                      <p:to>
                                        <p:strVal val="visible"/>
                                      </p:to>
                                    </p:set>
                                    <p:animEffect transition="in" filter="wipe(down)">
                                      <p:cBhvr>
                                        <p:cTn id="185" dur="500"/>
                                        <p:tgtEl>
                                          <p:spTgt spid="7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2" grpId="1" animBg="1"/>
      <p:bldP spid="4" grpId="0" animBg="1"/>
      <p:bldP spid="9" grpId="0" animBg="1"/>
      <p:bldP spid="19" grpId="0" animBg="1"/>
      <p:bldP spid="19" grpId="1" animBg="1"/>
      <p:bldP spid="21" grpId="0" animBg="1"/>
      <p:bldP spid="22" grpId="0" animBg="1"/>
      <p:bldP spid="22" grpId="1" animBg="1"/>
      <p:bldP spid="23" grpId="0" animBg="1"/>
      <p:bldP spid="24" grpId="0" animBg="1"/>
      <p:bldP spid="24" grpId="1" animBg="1"/>
      <p:bldP spid="25" grpId="0" animBg="1"/>
      <p:bldP spid="25" grpId="1" animBg="1"/>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pattFill prst="ltUpDiag">
          <a:fgClr>
            <a:schemeClr val="accent1"/>
          </a:fgClr>
          <a:bgClr>
            <a:schemeClr val="bg1"/>
          </a:bgClr>
        </a:pattFill>
        <a:effectLst/>
      </p:bgPr>
    </p:bg>
    <p:spTree>
      <p:nvGrpSpPr>
        <p:cNvPr id="1" name=""/>
        <p:cNvGrpSpPr/>
        <p:nvPr/>
      </p:nvGrpSpPr>
      <p:grpSpPr>
        <a:xfrm>
          <a:off x="0" y="0"/>
          <a:ext cx="0" cy="0"/>
          <a:chOff x="0" y="0"/>
          <a:chExt cx="0" cy="0"/>
        </a:xfrm>
      </p:grpSpPr>
      <p:pic>
        <p:nvPicPr>
          <p:cNvPr id="1029" name="Picture 5" descr="E:\лекции по Н. З\23\44518.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196752"/>
            <a:ext cx="6985000" cy="4953000"/>
          </a:xfrm>
          <a:prstGeom prst="rect">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pic>
      <p:sp>
        <p:nvSpPr>
          <p:cNvPr id="5" name="Скругленный прямоугольник 4"/>
          <p:cNvSpPr/>
          <p:nvPr/>
        </p:nvSpPr>
        <p:spPr>
          <a:xfrm>
            <a:off x="1475656" y="260648"/>
            <a:ext cx="612068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2400" b="1" dirty="0" smtClean="0">
                <a:solidFill>
                  <a:schemeClr val="tx1"/>
                </a:solidFill>
              </a:rPr>
              <a:t>Явление пророков Моисея и Илии</a:t>
            </a:r>
            <a:endParaRPr lang="ru-RU" sz="2400" b="1" dirty="0">
              <a:solidFill>
                <a:schemeClr val="tx1"/>
              </a:solidFill>
            </a:endParaRPr>
          </a:p>
        </p:txBody>
      </p:sp>
      <p:sp>
        <p:nvSpPr>
          <p:cNvPr id="6" name="Скругленный прямоугольник 5"/>
          <p:cNvSpPr/>
          <p:nvPr/>
        </p:nvSpPr>
        <p:spPr>
          <a:xfrm>
            <a:off x="1619672" y="836712"/>
            <a:ext cx="5760640" cy="576064"/>
          </a:xfrm>
          <a:prstGeom prst="roundRect">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600" b="1" dirty="0" err="1" smtClean="0">
                <a:solidFill>
                  <a:schemeClr val="tx1"/>
                </a:solidFill>
              </a:rPr>
              <a:t>Свт</a:t>
            </a:r>
            <a:r>
              <a:rPr lang="ru-RU" sz="1600" b="1" dirty="0" smtClean="0">
                <a:solidFill>
                  <a:schemeClr val="tx1"/>
                </a:solidFill>
              </a:rPr>
              <a:t>. Иоанн Златоуст: </a:t>
            </a:r>
            <a:r>
              <a:rPr lang="ru-RU" sz="1600" b="1" i="1" dirty="0" smtClean="0">
                <a:solidFill>
                  <a:schemeClr val="tx1"/>
                </a:solidFill>
              </a:rPr>
              <a:t>«Для </a:t>
            </a:r>
            <a:r>
              <a:rPr lang="ru-RU" sz="1600" b="1" i="1" dirty="0">
                <a:solidFill>
                  <a:schemeClr val="tx1"/>
                </a:solidFill>
              </a:rPr>
              <a:t>чего же тут являются Моисей и Илия? На это можно много представить </a:t>
            </a:r>
            <a:r>
              <a:rPr lang="ru-RU" sz="1600" b="1" i="1" dirty="0" smtClean="0">
                <a:solidFill>
                  <a:schemeClr val="tx1"/>
                </a:solidFill>
              </a:rPr>
              <a:t>причин». </a:t>
            </a:r>
            <a:endParaRPr lang="ru-RU" sz="1600" b="1" i="1" dirty="0">
              <a:solidFill>
                <a:schemeClr val="tx1"/>
              </a:solidFill>
            </a:endParaRPr>
          </a:p>
        </p:txBody>
      </p:sp>
      <p:sp>
        <p:nvSpPr>
          <p:cNvPr id="9" name="Скругленный прямоугольник 8"/>
          <p:cNvSpPr/>
          <p:nvPr/>
        </p:nvSpPr>
        <p:spPr>
          <a:xfrm>
            <a:off x="323528" y="4941168"/>
            <a:ext cx="8568952" cy="792088"/>
          </a:xfrm>
          <a:prstGeom prst="roundRect">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600" b="1" dirty="0" err="1" smtClean="0">
                <a:solidFill>
                  <a:schemeClr val="tx1"/>
                </a:solidFill>
              </a:rPr>
              <a:t>Свт</a:t>
            </a:r>
            <a:r>
              <a:rPr lang="ru-RU" sz="1600" b="1" dirty="0" smtClean="0">
                <a:solidFill>
                  <a:schemeClr val="tx1"/>
                </a:solidFill>
              </a:rPr>
              <a:t>. Иоанн Златоуст: </a:t>
            </a:r>
            <a:r>
              <a:rPr lang="ru-RU" sz="1600" b="1" i="1" dirty="0" smtClean="0">
                <a:solidFill>
                  <a:schemeClr val="tx1"/>
                </a:solidFill>
              </a:rPr>
              <a:t>«Этим </a:t>
            </a:r>
            <a:r>
              <a:rPr lang="ru-RU" sz="1600" b="1" i="1" dirty="0">
                <a:solidFill>
                  <a:schemeClr val="tx1"/>
                </a:solidFill>
              </a:rPr>
              <a:t>явлением </a:t>
            </a:r>
            <a:r>
              <a:rPr lang="ru-RU" sz="1600" b="1" i="1" dirty="0" smtClean="0">
                <a:solidFill>
                  <a:schemeClr val="tx1"/>
                </a:solidFill>
              </a:rPr>
              <a:t>Иисус </a:t>
            </a:r>
            <a:r>
              <a:rPr lang="ru-RU" sz="1600" b="1" i="1" dirty="0">
                <a:solidFill>
                  <a:schemeClr val="tx1"/>
                </a:solidFill>
              </a:rPr>
              <a:t>Христос хотел научить учеников тому, что Он имеет власть над жизнью и смертью, и владычествует над небом и землею. Для того-то и являются здесь и умерший, и еще не испытавший </a:t>
            </a:r>
            <a:r>
              <a:rPr lang="ru-RU" sz="1600" b="1" i="1" dirty="0" smtClean="0">
                <a:solidFill>
                  <a:schemeClr val="tx1"/>
                </a:solidFill>
              </a:rPr>
              <a:t>смерти».</a:t>
            </a:r>
            <a:endParaRPr lang="ru-RU" sz="1600" b="1" i="1" dirty="0">
              <a:solidFill>
                <a:schemeClr val="tx1"/>
              </a:solidFill>
            </a:endParaRPr>
          </a:p>
        </p:txBody>
      </p:sp>
      <p:sp>
        <p:nvSpPr>
          <p:cNvPr id="10" name="Скругленный прямоугольник 9"/>
          <p:cNvSpPr/>
          <p:nvPr/>
        </p:nvSpPr>
        <p:spPr>
          <a:xfrm>
            <a:off x="332898" y="5877272"/>
            <a:ext cx="8559581" cy="936104"/>
          </a:xfrm>
          <a:prstGeom prst="roundRect">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600" b="1" i="1" dirty="0" err="1">
                <a:solidFill>
                  <a:schemeClr val="tx1"/>
                </a:solidFill>
              </a:rPr>
              <a:t>Зигабен</a:t>
            </a:r>
            <a:r>
              <a:rPr lang="ru-RU" sz="1600" b="1" i="1" dirty="0" smtClean="0">
                <a:solidFill>
                  <a:schemeClr val="tx1"/>
                </a:solidFill>
              </a:rPr>
              <a:t>: «</a:t>
            </a:r>
            <a:r>
              <a:rPr lang="ru-RU" sz="1600" b="1" i="1" dirty="0">
                <a:solidFill>
                  <a:schemeClr val="tx1"/>
                </a:solidFill>
              </a:rPr>
              <a:t>Третья причина – та, чтобы знали, что Он – Господь смерти и жизни (так как Моисей умер, а Илия остался в живых), и чтобы ученики, впоследствии видя Его умирающим, считали это страдание добровольным и сообразили, что Господь смерти и жизни не мог умереть против воли».</a:t>
            </a:r>
          </a:p>
        </p:txBody>
      </p:sp>
      <p:sp>
        <p:nvSpPr>
          <p:cNvPr id="11" name="Скругленный прямоугольник 10"/>
          <p:cNvSpPr/>
          <p:nvPr/>
        </p:nvSpPr>
        <p:spPr>
          <a:xfrm>
            <a:off x="332898" y="1844824"/>
            <a:ext cx="8559581" cy="1368152"/>
          </a:xfrm>
          <a:prstGeom prst="roundRect">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600" b="1" dirty="0" err="1">
                <a:solidFill>
                  <a:schemeClr val="tx1"/>
                </a:solidFill>
              </a:rPr>
              <a:t>Свт</a:t>
            </a:r>
            <a:r>
              <a:rPr lang="ru-RU" sz="1600" b="1" dirty="0">
                <a:solidFill>
                  <a:schemeClr val="tx1"/>
                </a:solidFill>
              </a:rPr>
              <a:t>. Иоанн Златоуст</a:t>
            </a:r>
            <a:r>
              <a:rPr lang="ru-RU" sz="1600" b="1" dirty="0" smtClean="0">
                <a:solidFill>
                  <a:schemeClr val="tx1"/>
                </a:solidFill>
              </a:rPr>
              <a:t>: </a:t>
            </a:r>
            <a:r>
              <a:rPr lang="ru-RU" sz="1600" b="1" i="1" dirty="0" smtClean="0">
                <a:solidFill>
                  <a:schemeClr val="tx1"/>
                </a:solidFill>
              </a:rPr>
              <a:t>«</a:t>
            </a:r>
            <a:r>
              <a:rPr lang="ru-RU" sz="1600" b="1" i="1" dirty="0">
                <a:solidFill>
                  <a:schemeClr val="tx1"/>
                </a:solidFill>
              </a:rPr>
              <a:t>Пятую же причину </a:t>
            </a:r>
            <a:r>
              <a:rPr lang="ru-RU" sz="1600" b="1" i="1" dirty="0" smtClean="0">
                <a:solidFill>
                  <a:schemeClr val="tx1"/>
                </a:solidFill>
              </a:rPr>
              <a:t>представил </a:t>
            </a:r>
            <a:r>
              <a:rPr lang="ru-RU" sz="1600" b="1" i="1" dirty="0">
                <a:solidFill>
                  <a:schemeClr val="tx1"/>
                </a:solidFill>
              </a:rPr>
              <a:t>сам евангелист. Она состоит в том, чтобы показать славу креста, утешить Петра и других учеников, боявшихся страдания, и ободрить их сердца. В самом деле, явившиеся два мужа не молчали, но говорили о славе, которую он намерен был явить в Иерусалиме, т. е. о страдании и о кресте, потому что страдание и крест всегда называются </a:t>
            </a:r>
            <a:r>
              <a:rPr lang="ru-RU" sz="1600" b="1" i="1" dirty="0" smtClean="0">
                <a:solidFill>
                  <a:schemeClr val="tx1"/>
                </a:solidFill>
              </a:rPr>
              <a:t>славою».</a:t>
            </a:r>
            <a:endParaRPr lang="ru-RU" sz="1600" b="1" i="1" dirty="0">
              <a:solidFill>
                <a:schemeClr val="tx1"/>
              </a:solidFill>
            </a:endParaRPr>
          </a:p>
        </p:txBody>
      </p:sp>
      <p:sp>
        <p:nvSpPr>
          <p:cNvPr id="12" name="Скругленный прямоугольник 11"/>
          <p:cNvSpPr/>
          <p:nvPr/>
        </p:nvSpPr>
        <p:spPr>
          <a:xfrm>
            <a:off x="323528" y="3501008"/>
            <a:ext cx="8568952" cy="1296144"/>
          </a:xfrm>
          <a:prstGeom prst="roundRect">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600" b="1" dirty="0" err="1">
                <a:solidFill>
                  <a:schemeClr val="tx1"/>
                </a:solidFill>
              </a:rPr>
              <a:t>Свт</a:t>
            </a:r>
            <a:r>
              <a:rPr lang="ru-RU" sz="1600" b="1" dirty="0">
                <a:solidFill>
                  <a:schemeClr val="tx1"/>
                </a:solidFill>
              </a:rPr>
              <a:t>. Иоанн Златоуст</a:t>
            </a:r>
            <a:r>
              <a:rPr lang="ru-RU" sz="1600" b="1" dirty="0" smtClean="0">
                <a:solidFill>
                  <a:schemeClr val="tx1"/>
                </a:solidFill>
              </a:rPr>
              <a:t>: </a:t>
            </a:r>
            <a:r>
              <a:rPr lang="ru-RU" sz="1600" b="1" i="1" dirty="0" smtClean="0">
                <a:solidFill>
                  <a:schemeClr val="tx1"/>
                </a:solidFill>
              </a:rPr>
              <a:t>«Далее </a:t>
            </a:r>
            <a:r>
              <a:rPr lang="ru-RU" sz="1600" b="1" i="1" dirty="0">
                <a:solidFill>
                  <a:schemeClr val="tx1"/>
                </a:solidFill>
              </a:rPr>
              <a:t>- причиною избрания этих мужей была самая их добродетель, которой Он преимущественно требовал от учеников. Так как Христос всегда учил: иже </a:t>
            </a:r>
            <a:r>
              <a:rPr lang="ru-RU" sz="1600" b="1" i="1" dirty="0" err="1">
                <a:solidFill>
                  <a:schemeClr val="tx1"/>
                </a:solidFill>
              </a:rPr>
              <a:t>хощет</a:t>
            </a:r>
            <a:r>
              <a:rPr lang="ru-RU" sz="1600" b="1" i="1" dirty="0">
                <a:solidFill>
                  <a:schemeClr val="tx1"/>
                </a:solidFill>
              </a:rPr>
              <a:t> по Мне </a:t>
            </a:r>
            <a:r>
              <a:rPr lang="ru-RU" sz="1600" b="1" i="1" dirty="0" err="1">
                <a:solidFill>
                  <a:schemeClr val="tx1"/>
                </a:solidFill>
              </a:rPr>
              <a:t>ити</a:t>
            </a:r>
            <a:r>
              <a:rPr lang="ru-RU" sz="1600" b="1" i="1" dirty="0">
                <a:solidFill>
                  <a:schemeClr val="tx1"/>
                </a:solidFill>
              </a:rPr>
              <a:t>, да </a:t>
            </a:r>
            <a:r>
              <a:rPr lang="ru-RU" sz="1600" b="1" i="1" dirty="0" err="1">
                <a:solidFill>
                  <a:schemeClr val="tx1"/>
                </a:solidFill>
              </a:rPr>
              <a:t>возмет</a:t>
            </a:r>
            <a:r>
              <a:rPr lang="ru-RU" sz="1600" b="1" i="1" dirty="0">
                <a:solidFill>
                  <a:schemeClr val="tx1"/>
                </a:solidFill>
              </a:rPr>
              <a:t> крест свой и последует Ми, то Он теперь и выводит на средину тех, которые тысячу раз умирали за славу Божию и за вверенный им </a:t>
            </a:r>
            <a:r>
              <a:rPr lang="ru-RU" sz="1600" b="1" i="1" dirty="0" smtClean="0">
                <a:solidFill>
                  <a:schemeClr val="tx1"/>
                </a:solidFill>
              </a:rPr>
              <a:t>народ».</a:t>
            </a:r>
            <a:endParaRPr lang="ru-RU" sz="1600" b="1" i="1" dirty="0">
              <a:solidFill>
                <a:schemeClr val="tx1"/>
              </a:solidFill>
            </a:endParaRPr>
          </a:p>
        </p:txBody>
      </p:sp>
      <p:sp>
        <p:nvSpPr>
          <p:cNvPr id="13" name="Скругленный прямоугольник 12"/>
          <p:cNvSpPr/>
          <p:nvPr/>
        </p:nvSpPr>
        <p:spPr>
          <a:xfrm>
            <a:off x="332898" y="4941168"/>
            <a:ext cx="8559582" cy="1584176"/>
          </a:xfrm>
          <a:prstGeom prst="roundRect">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lIns="0" rIns="0" rtlCol="0" anchor="ctr"/>
          <a:lstStyle/>
          <a:p>
            <a:pPr algn="ctr"/>
            <a:r>
              <a:rPr lang="ru-RU" sz="1600" b="1" i="1" dirty="0" err="1" smtClean="0">
                <a:solidFill>
                  <a:schemeClr val="tx1"/>
                </a:solidFill>
              </a:rPr>
              <a:t>Зигабен</a:t>
            </a:r>
            <a:r>
              <a:rPr lang="ru-RU" sz="1600" b="1" i="1" dirty="0" smtClean="0">
                <a:solidFill>
                  <a:schemeClr val="tx1"/>
                </a:solidFill>
              </a:rPr>
              <a:t>: «Господь </a:t>
            </a:r>
            <a:r>
              <a:rPr lang="ru-RU" sz="1600" b="1" i="1" dirty="0">
                <a:solidFill>
                  <a:schemeClr val="tx1"/>
                </a:solidFill>
              </a:rPr>
              <a:t>поставил здесь их ради учеников, чтобы возбудить к подражанию им. Моисей был косноязычен, а Илия – совсем </a:t>
            </a:r>
            <a:r>
              <a:rPr lang="ru-RU" sz="1600" b="1" i="1" dirty="0" err="1">
                <a:solidFill>
                  <a:schemeClr val="tx1"/>
                </a:solidFill>
              </a:rPr>
              <a:t>необразован</a:t>
            </a:r>
            <a:r>
              <a:rPr lang="ru-RU" sz="1600" b="1" i="1" dirty="0">
                <a:solidFill>
                  <a:schemeClr val="tx1"/>
                </a:solidFill>
              </a:rPr>
              <a:t>, оба были бедны и одинаково смелы против властителей: Моисей против фараона, а Илия против Ахава. От нечестивых людей, которым оказывали благодеяния, они претерпели много бед, и, однако, не переставали заботиться о них. Моисею они должны были подражать в незлобии, Илии – в ревности к Богу, а им обоим – в умении управлять народом и в перенесении </a:t>
            </a:r>
            <a:r>
              <a:rPr lang="ru-RU" sz="1600" b="1" i="1" dirty="0" smtClean="0">
                <a:solidFill>
                  <a:schemeClr val="tx1"/>
                </a:solidFill>
              </a:rPr>
              <a:t>трудов».</a:t>
            </a:r>
            <a:endParaRPr lang="ru-RU" sz="1600" b="1" i="1" dirty="0">
              <a:solidFill>
                <a:schemeClr val="tx1"/>
              </a:solidFill>
            </a:endParaRPr>
          </a:p>
        </p:txBody>
      </p:sp>
      <p:sp>
        <p:nvSpPr>
          <p:cNvPr id="7" name="Скругленный прямоугольник 6"/>
          <p:cNvSpPr/>
          <p:nvPr/>
        </p:nvSpPr>
        <p:spPr>
          <a:xfrm>
            <a:off x="323528" y="1628800"/>
            <a:ext cx="8568952" cy="1008112"/>
          </a:xfrm>
          <a:prstGeom prst="roundRect">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lIns="0" rIns="0" rtlCol="0" anchor="ctr"/>
          <a:lstStyle/>
          <a:p>
            <a:pPr algn="ctr"/>
            <a:r>
              <a:rPr lang="ru-RU" sz="1600" b="1" i="1" dirty="0" err="1" smtClean="0">
                <a:solidFill>
                  <a:schemeClr val="tx1"/>
                </a:solidFill>
              </a:rPr>
              <a:t>Свт</a:t>
            </a:r>
            <a:r>
              <a:rPr lang="ru-RU" sz="1600" b="1" i="1" dirty="0" smtClean="0">
                <a:solidFill>
                  <a:schemeClr val="tx1"/>
                </a:solidFill>
              </a:rPr>
              <a:t>. Иоанн Златоуст: «во-первых</a:t>
            </a:r>
            <a:r>
              <a:rPr lang="ru-RU" sz="1600" b="1" i="1" dirty="0">
                <a:solidFill>
                  <a:schemeClr val="tx1"/>
                </a:solidFill>
              </a:rPr>
              <a:t>, так как одни из народа почитали Христа за Илию, другие за Иеремию, иные за какого-либо из древних пророков, то и являются главные пророки, чтобы видно было различие рабов от Господа, и то, что Петр справедливо похвален, за исповедание Христа Сыном </a:t>
            </a:r>
            <a:r>
              <a:rPr lang="ru-RU" sz="1600" b="1" i="1" dirty="0" smtClean="0">
                <a:solidFill>
                  <a:schemeClr val="tx1"/>
                </a:solidFill>
              </a:rPr>
              <a:t>Божиим».</a:t>
            </a:r>
            <a:endParaRPr lang="ru-RU" sz="1600" b="1" i="1" dirty="0">
              <a:solidFill>
                <a:schemeClr val="tx1"/>
              </a:solidFill>
            </a:endParaRPr>
          </a:p>
        </p:txBody>
      </p:sp>
      <p:sp>
        <p:nvSpPr>
          <p:cNvPr id="8" name="Скругленный прямоугольник 7"/>
          <p:cNvSpPr/>
          <p:nvPr/>
        </p:nvSpPr>
        <p:spPr>
          <a:xfrm>
            <a:off x="332898" y="2780928"/>
            <a:ext cx="8559581" cy="2016224"/>
          </a:xfrm>
          <a:prstGeom prst="roundRect">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lIns="0" rIns="0" rtlCol="0" anchor="ctr"/>
          <a:lstStyle/>
          <a:p>
            <a:pPr algn="ctr"/>
            <a:r>
              <a:rPr lang="ru-RU" sz="1600" b="1" i="1" dirty="0" err="1" smtClean="0">
                <a:solidFill>
                  <a:schemeClr val="tx1"/>
                </a:solidFill>
              </a:rPr>
              <a:t>Зигабен</a:t>
            </a:r>
            <a:r>
              <a:rPr lang="ru-RU" sz="1600" b="1" i="1" dirty="0" smtClean="0">
                <a:solidFill>
                  <a:schemeClr val="tx1"/>
                </a:solidFill>
              </a:rPr>
              <a:t>: «Другая </a:t>
            </a:r>
            <a:r>
              <a:rPr lang="ru-RU" sz="1600" b="1" i="1" dirty="0">
                <a:solidFill>
                  <a:schemeClr val="tx1"/>
                </a:solidFill>
              </a:rPr>
              <a:t>причина. Так как Его обвиняли в преступлении закона, говоря: несть Сей от Бога Человек, яко субботу не хранит (Ин. 9, 16), и затем называли Его хулителем и присваивающим Себе славу Божию, говоря: о добре деле </a:t>
            </a:r>
            <a:r>
              <a:rPr lang="ru-RU" sz="1600" b="1" i="1" dirty="0" err="1">
                <a:solidFill>
                  <a:schemeClr val="tx1"/>
                </a:solidFill>
              </a:rPr>
              <a:t>камение</a:t>
            </a:r>
            <a:r>
              <a:rPr lang="ru-RU" sz="1600" b="1" i="1" dirty="0">
                <a:solidFill>
                  <a:schemeClr val="tx1"/>
                </a:solidFill>
              </a:rPr>
              <a:t> не </a:t>
            </a:r>
            <a:r>
              <a:rPr lang="ru-RU" sz="1600" b="1" i="1" dirty="0" err="1">
                <a:solidFill>
                  <a:schemeClr val="tx1"/>
                </a:solidFill>
              </a:rPr>
              <a:t>мещем</a:t>
            </a:r>
            <a:r>
              <a:rPr lang="ru-RU" sz="1600" b="1" i="1" dirty="0">
                <a:solidFill>
                  <a:schemeClr val="tx1"/>
                </a:solidFill>
              </a:rPr>
              <a:t> на </a:t>
            </a:r>
            <a:r>
              <a:rPr lang="ru-RU" sz="1600" b="1" i="1" dirty="0" err="1">
                <a:solidFill>
                  <a:schemeClr val="tx1"/>
                </a:solidFill>
              </a:rPr>
              <a:t>Тя</a:t>
            </a:r>
            <a:r>
              <a:rPr lang="ru-RU" sz="1600" b="1" i="1" dirty="0">
                <a:solidFill>
                  <a:schemeClr val="tx1"/>
                </a:solidFill>
              </a:rPr>
              <a:t>, но о хуле, яко Ты, человек </a:t>
            </a:r>
            <a:r>
              <a:rPr lang="ru-RU" sz="1600" b="1" i="1" dirty="0" err="1">
                <a:solidFill>
                  <a:schemeClr val="tx1"/>
                </a:solidFill>
              </a:rPr>
              <a:t>сый</a:t>
            </a:r>
            <a:r>
              <a:rPr lang="ru-RU" sz="1600" b="1" i="1" dirty="0">
                <a:solidFill>
                  <a:schemeClr val="tx1"/>
                </a:solidFill>
              </a:rPr>
              <a:t>, </a:t>
            </a:r>
            <a:r>
              <a:rPr lang="ru-RU" sz="1600" b="1" i="1" dirty="0" err="1">
                <a:solidFill>
                  <a:schemeClr val="tx1"/>
                </a:solidFill>
              </a:rPr>
              <a:t>твориши</a:t>
            </a:r>
            <a:r>
              <a:rPr lang="ru-RU" sz="1600" b="1" i="1" dirty="0">
                <a:solidFill>
                  <a:schemeClr val="tx1"/>
                </a:solidFill>
              </a:rPr>
              <a:t> Себе Бога (Ин. 10, </a:t>
            </a:r>
            <a:r>
              <a:rPr lang="ru-RU" sz="1600" b="1" i="1" dirty="0" smtClean="0">
                <a:solidFill>
                  <a:schemeClr val="tx1"/>
                </a:solidFill>
              </a:rPr>
              <a:t>33), </a:t>
            </a:r>
            <a:r>
              <a:rPr lang="ru-RU" sz="1600" b="1" i="1" dirty="0">
                <a:solidFill>
                  <a:schemeClr val="tx1"/>
                </a:solidFill>
              </a:rPr>
              <a:t>– то Он поставил подле Себя – Моисея, чтобы показать, что ни в каком случае законодатель не предстал бы пред Ним в образе раба, если бы Он был законопреступник, а Илию, чтобы показать, что если бы Он был богохульник и присваивал бы Себе славу Божию, то пред богопротивным никогда бы не предстал как раб тот, кто всегда ревновал о славе </a:t>
            </a:r>
            <a:r>
              <a:rPr lang="ru-RU" sz="1600" b="1" i="1" dirty="0" smtClean="0">
                <a:solidFill>
                  <a:schemeClr val="tx1"/>
                </a:solidFill>
              </a:rPr>
              <a:t>Божией».</a:t>
            </a:r>
            <a:endParaRPr lang="ru-RU" sz="1600" b="1" i="1" dirty="0">
              <a:solidFill>
                <a:schemeClr val="tx1"/>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3828526077"/>
              </p:ext>
            </p:extLst>
          </p:nvPr>
        </p:nvGraphicFramePr>
        <p:xfrm>
          <a:off x="292209" y="836712"/>
          <a:ext cx="8568952" cy="3272400"/>
        </p:xfrm>
        <a:graphic>
          <a:graphicData uri="http://schemas.openxmlformats.org/drawingml/2006/table">
            <a:tbl>
              <a:tblPr firstRow="1" bandRow="1">
                <a:tableStyleId>{5C22544A-7EE6-4342-B048-85BDC9FD1C3A}</a:tableStyleId>
              </a:tblPr>
              <a:tblGrid>
                <a:gridCol w="2035158"/>
                <a:gridCol w="2324296"/>
                <a:gridCol w="4209498"/>
              </a:tblGrid>
              <a:tr h="288032">
                <a:tc>
                  <a:txBody>
                    <a:bodyPr/>
                    <a:lstStyle/>
                    <a:p>
                      <a:pPr algn="ctr">
                        <a:lnSpc>
                          <a:spcPct val="100000"/>
                        </a:lnSpc>
                      </a:pPr>
                      <a:r>
                        <a:rPr lang="ru-RU" sz="1800" b="1" kern="1200" dirty="0" smtClean="0">
                          <a:solidFill>
                            <a:schemeClr val="tx1"/>
                          </a:solidFill>
                          <a:effectLst/>
                        </a:rPr>
                        <a:t>Мф. 17, 3-4</a:t>
                      </a:r>
                      <a:endParaRPr lang="ru-RU" sz="1800" b="1" dirty="0">
                        <a:solidFill>
                          <a:schemeClr val="tx1"/>
                        </a:solidFill>
                      </a:endParaRPr>
                    </a:p>
                  </a:txBody>
                  <a:tcPr marL="18000" marR="18000" marT="18000" marB="18000"/>
                </a:tc>
                <a:tc>
                  <a:txBody>
                    <a:bodyPr/>
                    <a:lstStyle/>
                    <a:p>
                      <a:pPr algn="ctr">
                        <a:lnSpc>
                          <a:spcPct val="100000"/>
                        </a:lnSpc>
                      </a:pPr>
                      <a:r>
                        <a:rPr lang="ru-RU" sz="1800" b="1" kern="1200" dirty="0" err="1" smtClean="0">
                          <a:solidFill>
                            <a:schemeClr val="tx1"/>
                          </a:solidFill>
                          <a:effectLst/>
                        </a:rPr>
                        <a:t>Мк</a:t>
                      </a:r>
                      <a:r>
                        <a:rPr lang="ru-RU" sz="1800" b="1" kern="1200" dirty="0" smtClean="0">
                          <a:solidFill>
                            <a:schemeClr val="tx1"/>
                          </a:solidFill>
                          <a:effectLst/>
                        </a:rPr>
                        <a:t>. 9, 4-6 </a:t>
                      </a:r>
                      <a:endParaRPr lang="ru-RU" sz="1800" b="1" dirty="0">
                        <a:solidFill>
                          <a:schemeClr val="tx1"/>
                        </a:solidFill>
                      </a:endParaRPr>
                    </a:p>
                  </a:txBody>
                  <a:tcPr marL="18000" marR="18000" marT="18000" marB="1800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b="1" kern="1200" dirty="0" err="1" smtClean="0">
                          <a:solidFill>
                            <a:schemeClr val="tx1"/>
                          </a:solidFill>
                          <a:effectLst/>
                        </a:rPr>
                        <a:t>Лк</a:t>
                      </a:r>
                      <a:r>
                        <a:rPr lang="ru-RU" sz="1800" b="1" kern="1200" dirty="0" smtClean="0">
                          <a:solidFill>
                            <a:schemeClr val="tx1"/>
                          </a:solidFill>
                          <a:effectLst/>
                        </a:rPr>
                        <a:t>. 9, 30-33</a:t>
                      </a:r>
                      <a:endParaRPr lang="ru-RU" sz="1800" b="1" dirty="0">
                        <a:solidFill>
                          <a:schemeClr val="tx1"/>
                        </a:solidFill>
                      </a:endParaRPr>
                    </a:p>
                  </a:txBody>
                  <a:tcPr marL="18000" marR="18000" marT="18000" marB="18000"/>
                </a:tc>
              </a:tr>
              <a:tr h="370840">
                <a:tc>
                  <a:txBody>
                    <a:bodyPr/>
                    <a:lstStyle/>
                    <a:p>
                      <a:pPr>
                        <a:lnSpc>
                          <a:spcPct val="100000"/>
                        </a:lnSpc>
                      </a:pPr>
                      <a:r>
                        <a:rPr lang="ru-RU" sz="1600" b="1" dirty="0" smtClean="0">
                          <a:solidFill>
                            <a:schemeClr val="tx1"/>
                          </a:solidFill>
                        </a:rPr>
                        <a:t>3. И вот, явились им Моисей и Илия, с Ним беседующие. </a:t>
                      </a:r>
                    </a:p>
                    <a:p>
                      <a:pPr>
                        <a:lnSpc>
                          <a:spcPct val="100000"/>
                        </a:lnSpc>
                      </a:pPr>
                      <a:r>
                        <a:rPr lang="ru-RU" sz="1600" b="1" dirty="0" smtClean="0">
                          <a:solidFill>
                            <a:schemeClr val="tx1"/>
                          </a:solidFill>
                        </a:rPr>
                        <a:t>4. При сем Петр сказал Иисусу: Господи! хорошо нам здесь быть; если хочешь, сделаем здесь три кущи: Тебе одну, и Моисею одну, и одну Илии. </a:t>
                      </a:r>
                    </a:p>
                  </a:txBody>
                  <a:tcPr marL="36000" marR="36000" marT="18000" marB="18000"/>
                </a:tc>
                <a:tc>
                  <a:txBody>
                    <a:bodyPr/>
                    <a:lstStyle/>
                    <a:p>
                      <a:pPr>
                        <a:lnSpc>
                          <a:spcPct val="100000"/>
                        </a:lnSpc>
                      </a:pPr>
                      <a:r>
                        <a:rPr lang="ru-RU" sz="1600" b="1" dirty="0" smtClean="0">
                          <a:solidFill>
                            <a:schemeClr val="tx1"/>
                          </a:solidFill>
                        </a:rPr>
                        <a:t>4. И явился им Илия с Моисеем; и беседовали с Иисусом. </a:t>
                      </a:r>
                    </a:p>
                    <a:p>
                      <a:pPr>
                        <a:lnSpc>
                          <a:spcPct val="100000"/>
                        </a:lnSpc>
                      </a:pPr>
                      <a:r>
                        <a:rPr lang="ru-RU" sz="1600" b="1" dirty="0" smtClean="0">
                          <a:solidFill>
                            <a:schemeClr val="tx1"/>
                          </a:solidFill>
                        </a:rPr>
                        <a:t>5. При сем Петр сказал Иисусу: Равви! хорошо нам здесь быть; сделаем три кущи: Тебе одну, Моисею одну, и одну Илии. </a:t>
                      </a:r>
                    </a:p>
                    <a:p>
                      <a:pPr>
                        <a:lnSpc>
                          <a:spcPct val="100000"/>
                        </a:lnSpc>
                      </a:pPr>
                      <a:r>
                        <a:rPr lang="ru-RU" sz="1600" b="1" dirty="0" smtClean="0">
                          <a:solidFill>
                            <a:schemeClr val="tx1"/>
                          </a:solidFill>
                        </a:rPr>
                        <a:t>6. Ибо не знал, что сказать; потому что они были в страхе. </a:t>
                      </a:r>
                    </a:p>
                  </a:txBody>
                  <a:tcPr marL="36000" marR="36000" marT="18000" marB="18000"/>
                </a:tc>
                <a:tc>
                  <a:txBody>
                    <a:bodyPr/>
                    <a:lstStyle/>
                    <a:p>
                      <a:pPr>
                        <a:lnSpc>
                          <a:spcPct val="100000"/>
                        </a:lnSpc>
                      </a:pPr>
                      <a:r>
                        <a:rPr lang="ru-RU" sz="1600" b="1" dirty="0" smtClean="0">
                          <a:solidFill>
                            <a:schemeClr val="tx1"/>
                          </a:solidFill>
                        </a:rPr>
                        <a:t>30. И вот, два мужа беседовали с Ним, которые были Моисей и Илия; </a:t>
                      </a:r>
                    </a:p>
                    <a:p>
                      <a:pPr>
                        <a:lnSpc>
                          <a:spcPct val="100000"/>
                        </a:lnSpc>
                      </a:pPr>
                      <a:r>
                        <a:rPr lang="ru-RU" sz="1600" b="1" dirty="0" smtClean="0">
                          <a:solidFill>
                            <a:schemeClr val="tx1"/>
                          </a:solidFill>
                        </a:rPr>
                        <a:t>31. </a:t>
                      </a:r>
                      <a:r>
                        <a:rPr lang="ru-RU" sz="1600" b="1" dirty="0" smtClean="0">
                          <a:solidFill>
                            <a:srgbClr val="0070C0"/>
                          </a:solidFill>
                        </a:rPr>
                        <a:t>явившись во славе</a:t>
                      </a:r>
                      <a:r>
                        <a:rPr lang="ru-RU" sz="1600" b="1" dirty="0" smtClean="0">
                          <a:solidFill>
                            <a:schemeClr val="tx1"/>
                          </a:solidFill>
                        </a:rPr>
                        <a:t>, они говорили об исходе Его, который Ему надлежало совершить в Иерусалиме. </a:t>
                      </a:r>
                    </a:p>
                    <a:p>
                      <a:pPr>
                        <a:lnSpc>
                          <a:spcPct val="100000"/>
                        </a:lnSpc>
                      </a:pPr>
                      <a:r>
                        <a:rPr lang="ru-RU" sz="1600" b="1" dirty="0" smtClean="0">
                          <a:solidFill>
                            <a:schemeClr val="tx1"/>
                          </a:solidFill>
                        </a:rPr>
                        <a:t>32. Петр же и бывшие с ним </a:t>
                      </a:r>
                      <a:r>
                        <a:rPr lang="ru-RU" sz="1600" b="1" dirty="0" smtClean="0">
                          <a:solidFill>
                            <a:srgbClr val="0070C0"/>
                          </a:solidFill>
                        </a:rPr>
                        <a:t>отягчены были сном</a:t>
                      </a:r>
                      <a:r>
                        <a:rPr lang="ru-RU" sz="1600" b="1" dirty="0" smtClean="0">
                          <a:solidFill>
                            <a:schemeClr val="tx1"/>
                          </a:solidFill>
                        </a:rPr>
                        <a:t>; но, пробудившись, увидели славу Его и двух мужей, стоявших с Ним. </a:t>
                      </a:r>
                    </a:p>
                    <a:p>
                      <a:pPr>
                        <a:lnSpc>
                          <a:spcPct val="100000"/>
                        </a:lnSpc>
                      </a:pPr>
                      <a:r>
                        <a:rPr lang="ru-RU" sz="1600" b="1" dirty="0" smtClean="0">
                          <a:solidFill>
                            <a:schemeClr val="tx1"/>
                          </a:solidFill>
                        </a:rPr>
                        <a:t>33. И когда они отходили от Него, сказал Петр Иисусу: Наставник! хорошо нам здесь быть; сделаем три кущи: одну Тебе, одну Моисею и одну Илии, — не зная, что говорил. </a:t>
                      </a:r>
                    </a:p>
                  </a:txBody>
                  <a:tcPr marL="36000" marR="36000" marT="18000" marB="18000"/>
                </a:tc>
              </a:tr>
            </a:tbl>
          </a:graphicData>
        </a:graphic>
      </p:graphicFrame>
      <p:sp>
        <p:nvSpPr>
          <p:cNvPr id="14" name="Скругленный прямоугольник 13"/>
          <p:cNvSpPr/>
          <p:nvPr/>
        </p:nvSpPr>
        <p:spPr>
          <a:xfrm>
            <a:off x="332898" y="4221088"/>
            <a:ext cx="8487574" cy="1296144"/>
          </a:xfrm>
          <a:prstGeom prst="roundRect">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600" b="1" dirty="0" err="1">
                <a:solidFill>
                  <a:schemeClr val="tx1"/>
                </a:solidFill>
              </a:rPr>
              <a:t>Блж</a:t>
            </a:r>
            <a:r>
              <a:rPr lang="ru-RU" sz="1600" b="1" dirty="0">
                <a:solidFill>
                  <a:schemeClr val="tx1"/>
                </a:solidFill>
              </a:rPr>
              <a:t>. </a:t>
            </a:r>
            <a:r>
              <a:rPr lang="ru-RU" sz="1600" b="1" dirty="0" err="1">
                <a:solidFill>
                  <a:schemeClr val="tx1"/>
                </a:solidFill>
              </a:rPr>
              <a:t>Феофилакт</a:t>
            </a:r>
            <a:r>
              <a:rPr lang="ru-RU" sz="1600" b="1" dirty="0">
                <a:solidFill>
                  <a:schemeClr val="tx1"/>
                </a:solidFill>
              </a:rPr>
              <a:t>: «Откуда же ученики узнали, что это были Моисей и Илия? Не по изображениям, ибо делать изображения людей тогда считалось делом беззаконным. По-видимому, они их узнали по словам, которые они говорили. Моисей, может быть, говорил: Ты Тот, страдание которого я заранее изобразил, заклав агнца и совершив пасху; Илия же: Ты Тот, воскресение которого я заранее изобразил, воскресив сына вдовы, и так далее».</a:t>
            </a:r>
          </a:p>
        </p:txBody>
      </p:sp>
      <p:sp>
        <p:nvSpPr>
          <p:cNvPr id="15" name="Скругленный прямоугольник 14"/>
          <p:cNvSpPr/>
          <p:nvPr/>
        </p:nvSpPr>
        <p:spPr>
          <a:xfrm>
            <a:off x="332898" y="4221088"/>
            <a:ext cx="8559582" cy="1512168"/>
          </a:xfrm>
          <a:prstGeom prst="roundRect">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600" b="1" i="1" dirty="0" err="1" smtClean="0">
                <a:solidFill>
                  <a:schemeClr val="tx1"/>
                </a:solidFill>
              </a:rPr>
              <a:t>Зигабен</a:t>
            </a:r>
            <a:r>
              <a:rPr lang="ru-RU" sz="1600" b="1" i="1" dirty="0" smtClean="0">
                <a:solidFill>
                  <a:schemeClr val="tx1"/>
                </a:solidFill>
              </a:rPr>
              <a:t>: «Лука </a:t>
            </a:r>
            <a:r>
              <a:rPr lang="ru-RU" sz="1600" b="1" i="1" dirty="0">
                <a:solidFill>
                  <a:schemeClr val="tx1"/>
                </a:solidFill>
              </a:rPr>
              <a:t>говорит (3, 31), что также Моисей и Илия явились во славе, или сиянии, чтобы мы знали, что все жившие по Богу участвуют в Божественной славе. О чем они беседовали? – об этом опять сказал Лука (9, 31), свидетельствуя, что они говорили об исходе Его, который Ему надлежало совершить в Иерусалиме, – называя исходом – исход из этой жизни. Некоторые же книги пишут не </a:t>
            </a:r>
            <a:r>
              <a:rPr lang="ru-RU" sz="1600" b="1" i="1" dirty="0" err="1" smtClean="0">
                <a:solidFill>
                  <a:schemeClr val="tx1"/>
                </a:solidFill>
              </a:rPr>
              <a:t>εξοδον</a:t>
            </a:r>
            <a:r>
              <a:rPr lang="ru-RU" sz="1600" b="1" i="1" dirty="0" smtClean="0">
                <a:solidFill>
                  <a:schemeClr val="tx1"/>
                </a:solidFill>
              </a:rPr>
              <a:t> </a:t>
            </a:r>
            <a:r>
              <a:rPr lang="ru-RU" sz="1600" b="1" i="1" dirty="0">
                <a:solidFill>
                  <a:schemeClr val="tx1"/>
                </a:solidFill>
              </a:rPr>
              <a:t>– исход, но </a:t>
            </a:r>
            <a:r>
              <a:rPr lang="ru-RU" sz="1600" b="1" i="1" dirty="0" err="1">
                <a:solidFill>
                  <a:schemeClr val="tx1"/>
                </a:solidFill>
              </a:rPr>
              <a:t>δοξ</a:t>
            </a:r>
            <a:r>
              <a:rPr lang="ru-RU" sz="1600" b="1" i="1" dirty="0">
                <a:solidFill>
                  <a:schemeClr val="tx1"/>
                </a:solidFill>
              </a:rPr>
              <a:t>αν – славу, так как славою называется самый </a:t>
            </a:r>
            <a:r>
              <a:rPr lang="ru-RU" sz="1600" b="1" i="1" dirty="0" smtClean="0">
                <a:solidFill>
                  <a:schemeClr val="tx1"/>
                </a:solidFill>
              </a:rPr>
              <a:t>крест».</a:t>
            </a:r>
            <a:endParaRPr lang="ru-RU" sz="1600" b="1" i="1" dirty="0">
              <a:solidFill>
                <a:schemeClr val="tx1"/>
              </a:solidFill>
            </a:endParaRPr>
          </a:p>
        </p:txBody>
      </p:sp>
      <p:sp>
        <p:nvSpPr>
          <p:cNvPr id="16" name="Скругленный прямоугольник 15"/>
          <p:cNvSpPr/>
          <p:nvPr/>
        </p:nvSpPr>
        <p:spPr>
          <a:xfrm>
            <a:off x="332898" y="4509120"/>
            <a:ext cx="8559581" cy="1044116"/>
          </a:xfrm>
          <a:prstGeom prst="roundRect">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lIns="0" rIns="0" rtlCol="0" anchor="ctr"/>
          <a:lstStyle/>
          <a:p>
            <a:pPr algn="ctr"/>
            <a:r>
              <a:rPr lang="ru-RU" sz="1600" b="1" dirty="0" err="1" smtClean="0">
                <a:solidFill>
                  <a:schemeClr val="tx1"/>
                </a:solidFill>
              </a:rPr>
              <a:t>Свт</a:t>
            </a:r>
            <a:r>
              <a:rPr lang="ru-RU" sz="1600" b="1" dirty="0" smtClean="0">
                <a:solidFill>
                  <a:schemeClr val="tx1"/>
                </a:solidFill>
              </a:rPr>
              <a:t>. Иоанн Златоуст</a:t>
            </a:r>
            <a:r>
              <a:rPr lang="ru-RU" sz="1600" b="1" i="1" dirty="0" smtClean="0">
                <a:solidFill>
                  <a:schemeClr val="tx1"/>
                </a:solidFill>
              </a:rPr>
              <a:t>: «Под </a:t>
            </a:r>
            <a:r>
              <a:rPr lang="ru-RU" sz="1600" b="1" i="1" dirty="0">
                <a:solidFill>
                  <a:schemeClr val="tx1"/>
                </a:solidFill>
              </a:rPr>
              <a:t>сном здесь евангелист разумеет большое отягчение, происшедшее в них от видения. Как чрезмерный блеск ослепляет глаза, так и они поражены были тогдашним светом. Этот свет явился не ночью, а днем, и слабое их зрение отягчалось величием </a:t>
            </a:r>
            <a:r>
              <a:rPr lang="ru-RU" sz="1600" b="1" i="1" dirty="0" smtClean="0">
                <a:solidFill>
                  <a:schemeClr val="tx1"/>
                </a:solidFill>
              </a:rPr>
              <a:t>блеска».</a:t>
            </a:r>
            <a:endParaRPr lang="ru-RU" sz="1600" b="1" i="1" dirty="0">
              <a:solidFill>
                <a:schemeClr val="tx1"/>
              </a:solidFill>
            </a:endParaRPr>
          </a:p>
        </p:txBody>
      </p:sp>
      <p:sp>
        <p:nvSpPr>
          <p:cNvPr id="17" name="Скругленный прямоугольник 16"/>
          <p:cNvSpPr/>
          <p:nvPr/>
        </p:nvSpPr>
        <p:spPr>
          <a:xfrm>
            <a:off x="332898" y="5733256"/>
            <a:ext cx="8559581" cy="1008112"/>
          </a:xfrm>
          <a:prstGeom prst="roundRect">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600" b="1" dirty="0" err="1" smtClean="0">
                <a:solidFill>
                  <a:schemeClr val="tx1"/>
                </a:solidFill>
              </a:rPr>
              <a:t>Зигабен</a:t>
            </a:r>
            <a:r>
              <a:rPr lang="ru-RU" sz="1600" b="1" dirty="0" smtClean="0">
                <a:solidFill>
                  <a:schemeClr val="tx1"/>
                </a:solidFill>
              </a:rPr>
              <a:t>: </a:t>
            </a:r>
            <a:r>
              <a:rPr lang="ru-RU" sz="1600" b="1" i="1" dirty="0" smtClean="0">
                <a:solidFill>
                  <a:schemeClr val="tx1"/>
                </a:solidFill>
              </a:rPr>
              <a:t>«некоторые </a:t>
            </a:r>
            <a:r>
              <a:rPr lang="ru-RU" sz="1600" b="1" i="1" dirty="0">
                <a:solidFill>
                  <a:schemeClr val="tx1"/>
                </a:solidFill>
              </a:rPr>
              <a:t>из древних евреев оставили для потомков образы замечательных мужей в книгах, так что читающие узнали их. Вероятно, что помнили их образы и по преданию живым словом. А может быть, апостолы узнали их и по Божественному Откровению. Или еще </a:t>
            </a:r>
            <a:r>
              <a:rPr lang="ru-RU" sz="1600" b="1" i="1" dirty="0" smtClean="0">
                <a:solidFill>
                  <a:schemeClr val="tx1"/>
                </a:solidFill>
              </a:rPr>
              <a:t>иначе».</a:t>
            </a:r>
            <a:endParaRPr lang="ru-RU" sz="1600" b="1" i="1" dirty="0">
              <a:solidFill>
                <a:schemeClr val="tx1"/>
              </a:solidFill>
            </a:endParaRPr>
          </a:p>
        </p:txBody>
      </p:sp>
      <p:sp>
        <p:nvSpPr>
          <p:cNvPr id="18" name="Скругленный прямоугольник 17"/>
          <p:cNvSpPr/>
          <p:nvPr/>
        </p:nvSpPr>
        <p:spPr>
          <a:xfrm>
            <a:off x="272737" y="4365104"/>
            <a:ext cx="8559581" cy="1368152"/>
          </a:xfrm>
          <a:prstGeom prst="roundRect">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600" b="1" dirty="0" err="1" smtClean="0">
                <a:solidFill>
                  <a:schemeClr val="tx1"/>
                </a:solidFill>
              </a:rPr>
              <a:t>Блж</a:t>
            </a:r>
            <a:r>
              <a:rPr lang="ru-RU" sz="1600" b="1" dirty="0" smtClean="0">
                <a:solidFill>
                  <a:schemeClr val="tx1"/>
                </a:solidFill>
              </a:rPr>
              <a:t>. </a:t>
            </a:r>
            <a:r>
              <a:rPr lang="ru-RU" sz="1600" b="1" dirty="0" err="1" smtClean="0">
                <a:solidFill>
                  <a:schemeClr val="tx1"/>
                </a:solidFill>
              </a:rPr>
              <a:t>Феофилакт</a:t>
            </a:r>
            <a:r>
              <a:rPr lang="ru-RU" sz="1600" b="1" dirty="0" smtClean="0">
                <a:solidFill>
                  <a:schemeClr val="tx1"/>
                </a:solidFill>
              </a:rPr>
              <a:t>: </a:t>
            </a:r>
            <a:r>
              <a:rPr lang="ru-RU" sz="1600" b="1" i="1" dirty="0" smtClean="0">
                <a:solidFill>
                  <a:schemeClr val="tx1"/>
                </a:solidFill>
              </a:rPr>
              <a:t>«Петр</a:t>
            </a:r>
            <a:r>
              <a:rPr lang="ru-RU" sz="1600" b="1" i="1" dirty="0">
                <a:solidFill>
                  <a:schemeClr val="tx1"/>
                </a:solidFill>
              </a:rPr>
              <a:t>, по многой любви ко Христу, желая, чтобы Он не пострадал, говорит: «хорошо здесь быть», не уходить и не быть </a:t>
            </a:r>
            <a:r>
              <a:rPr lang="ru-RU" sz="1600" b="1" i="1" dirty="0" err="1">
                <a:solidFill>
                  <a:schemeClr val="tx1"/>
                </a:solidFill>
              </a:rPr>
              <a:t>убиту</a:t>
            </a:r>
            <a:r>
              <a:rPr lang="ru-RU" sz="1600" b="1" i="1" dirty="0">
                <a:solidFill>
                  <a:schemeClr val="tx1"/>
                </a:solidFill>
              </a:rPr>
              <a:t>, ибо если бы кто и пришел сюда, мы имеем Моисея и Илию помощниками нам; Моисей победил египтян, Илия же огнь свел с неба; таковыми же они будут и тогда, когда придут сюда враги. Это он говорил от великого страха, по замечанию Луки, не зная, что </a:t>
            </a:r>
            <a:r>
              <a:rPr lang="ru-RU" sz="1600" b="1" i="1" dirty="0" smtClean="0">
                <a:solidFill>
                  <a:schemeClr val="tx1"/>
                </a:solidFill>
              </a:rPr>
              <a:t>говорит».</a:t>
            </a:r>
            <a:endParaRPr lang="ru-RU" sz="1600" b="1" i="1" dirty="0">
              <a:solidFill>
                <a:schemeClr val="tx1"/>
              </a:solidFill>
            </a:endParaRPr>
          </a:p>
        </p:txBody>
      </p:sp>
      <p:sp>
        <p:nvSpPr>
          <p:cNvPr id="19" name="Скругленный прямоугольник 18"/>
          <p:cNvSpPr/>
          <p:nvPr/>
        </p:nvSpPr>
        <p:spPr>
          <a:xfrm>
            <a:off x="332898" y="5877272"/>
            <a:ext cx="8559582" cy="792088"/>
          </a:xfrm>
          <a:prstGeom prst="roundRect">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err="1">
                <a:solidFill>
                  <a:schemeClr val="tx1"/>
                </a:solidFill>
              </a:rPr>
              <a:t>Блж</a:t>
            </a:r>
            <a:r>
              <a:rPr lang="ru-RU" sz="1600" b="1" dirty="0">
                <a:solidFill>
                  <a:schemeClr val="tx1"/>
                </a:solidFill>
              </a:rPr>
              <a:t>. </a:t>
            </a:r>
            <a:r>
              <a:rPr lang="ru-RU" sz="1600" b="1" dirty="0" err="1">
                <a:solidFill>
                  <a:schemeClr val="tx1"/>
                </a:solidFill>
              </a:rPr>
              <a:t>Феофилакт</a:t>
            </a:r>
            <a:r>
              <a:rPr lang="ru-RU" sz="1600" b="1" dirty="0" smtClean="0">
                <a:solidFill>
                  <a:schemeClr val="tx1"/>
                </a:solidFill>
              </a:rPr>
              <a:t>: </a:t>
            </a:r>
            <a:r>
              <a:rPr lang="ru-RU" sz="1600" b="1" i="1" dirty="0" smtClean="0">
                <a:solidFill>
                  <a:schemeClr val="tx1"/>
                </a:solidFill>
              </a:rPr>
              <a:t>«</a:t>
            </a:r>
            <a:r>
              <a:rPr lang="ru-RU" sz="1600" b="1" i="1" dirty="0">
                <a:solidFill>
                  <a:schemeClr val="tx1"/>
                </a:solidFill>
              </a:rPr>
              <a:t>не говори подобно Петру: «хорошо нам здесь быть», потому что нужно всегда преуспевать и не останавливаться на одной степени добродетели и созерцания, но переходить к </a:t>
            </a:r>
            <a:r>
              <a:rPr lang="ru-RU" sz="1600" b="1" i="1" dirty="0" smtClean="0">
                <a:solidFill>
                  <a:schemeClr val="tx1"/>
                </a:solidFill>
              </a:rPr>
              <a:t>другим».</a:t>
            </a:r>
            <a:endParaRPr lang="ru-RU" sz="1600" b="1" i="1" dirty="0">
              <a:solidFill>
                <a:schemeClr val="tx1"/>
              </a:solidFill>
            </a:endParaRPr>
          </a:p>
        </p:txBody>
      </p:sp>
    </p:spTree>
    <p:extLst>
      <p:ext uri="{BB962C8B-B14F-4D97-AF65-F5344CB8AC3E}">
        <p14:creationId xmlns:p14="http://schemas.microsoft.com/office/powerpoint/2010/main" val="73859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1029"/>
                                        </p:tgtEl>
                                        <p:attrNameLst>
                                          <p:attrName>style.visibility</p:attrName>
                                        </p:attrNameLst>
                                      </p:cBhvr>
                                      <p:to>
                                        <p:strVal val="visible"/>
                                      </p:to>
                                    </p:set>
                                    <p:animEffect transition="in" filter="wipe(down)">
                                      <p:cBhvr>
                                        <p:cTn id="10" dur="500"/>
                                        <p:tgtEl>
                                          <p:spTgt spid="102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029"/>
                                        </p:tgtEl>
                                      </p:cBhvr>
                                    </p:animEffect>
                                    <p:set>
                                      <p:cBhvr>
                                        <p:cTn id="15" dur="1" fill="hold">
                                          <p:stCondLst>
                                            <p:cond delay="499"/>
                                          </p:stCondLst>
                                        </p:cTn>
                                        <p:tgtEl>
                                          <p:spTgt spid="1029"/>
                                        </p:tgtEl>
                                        <p:attrNameLst>
                                          <p:attrName>style.visibility</p:attrName>
                                        </p:attrNameLst>
                                      </p:cBhvr>
                                      <p:to>
                                        <p:strVal val="hidden"/>
                                      </p:to>
                                    </p:set>
                                  </p:childTnLst>
                                </p:cTn>
                              </p:par>
                              <p:par>
                                <p:cTn id="16" presetID="22" presetClass="entr" presetSubtype="4"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par>
                                <p:cTn id="24" presetID="10" presetClass="exit" presetSubtype="0" fill="hold" nodeType="withEffect">
                                  <p:stCondLst>
                                    <p:cond delay="0"/>
                                  </p:stCondLst>
                                  <p:childTnLst>
                                    <p:animEffect transition="out" filter="fade">
                                      <p:cBhvr>
                                        <p:cTn id="25" dur="500"/>
                                        <p:tgtEl>
                                          <p:spTgt spid="4"/>
                                        </p:tgtEl>
                                      </p:cBhvr>
                                    </p:animEffect>
                                    <p:set>
                                      <p:cBhvr>
                                        <p:cTn id="26" dur="1" fill="hold">
                                          <p:stCondLst>
                                            <p:cond delay="499"/>
                                          </p:stCondLst>
                                        </p:cTn>
                                        <p:tgtEl>
                                          <p:spTgt spid="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down)">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down)">
                                      <p:cBhvr>
                                        <p:cTn id="41" dur="500"/>
                                        <p:tgtEl>
                                          <p:spTgt spid="9"/>
                                        </p:tgtEl>
                                      </p:cBhvr>
                                    </p:animEffect>
                                  </p:childTnLst>
                                </p:cTn>
                              </p:par>
                            </p:childTnLst>
                          </p:cTn>
                        </p:par>
                        <p:par>
                          <p:cTn id="42" fill="hold">
                            <p:stCondLst>
                              <p:cond delay="500"/>
                            </p:stCondLst>
                            <p:childTnLst>
                              <p:par>
                                <p:cTn id="43" presetID="22" presetClass="entr" presetSubtype="4" fill="hold" grpId="0" nodeType="afterEffect">
                                  <p:stCondLst>
                                    <p:cond delay="1000"/>
                                  </p:stCondLst>
                                  <p:childTnLst>
                                    <p:set>
                                      <p:cBhvr>
                                        <p:cTn id="44" dur="1" fill="hold">
                                          <p:stCondLst>
                                            <p:cond delay="0"/>
                                          </p:stCondLst>
                                        </p:cTn>
                                        <p:tgtEl>
                                          <p:spTgt spid="10"/>
                                        </p:tgtEl>
                                        <p:attrNameLst>
                                          <p:attrName>style.visibility</p:attrName>
                                        </p:attrNameLst>
                                      </p:cBhvr>
                                      <p:to>
                                        <p:strVal val="visible"/>
                                      </p:to>
                                    </p:set>
                                    <p:animEffect transition="in" filter="wipe(down)">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grpId="1" nodeType="clickEffect">
                                  <p:stCondLst>
                                    <p:cond delay="0"/>
                                  </p:stCondLst>
                                  <p:childTnLst>
                                    <p:animEffect transition="out" filter="fade">
                                      <p:cBhvr>
                                        <p:cTn id="49" dur="500"/>
                                        <p:tgtEl>
                                          <p:spTgt spid="8"/>
                                        </p:tgtEl>
                                      </p:cBhvr>
                                    </p:animEffect>
                                    <p:set>
                                      <p:cBhvr>
                                        <p:cTn id="50" dur="1" fill="hold">
                                          <p:stCondLst>
                                            <p:cond delay="499"/>
                                          </p:stCondLst>
                                        </p:cTn>
                                        <p:tgtEl>
                                          <p:spTgt spid="8"/>
                                        </p:tgtEl>
                                        <p:attrNameLst>
                                          <p:attrName>style.visibility</p:attrName>
                                        </p:attrNameLst>
                                      </p:cBhvr>
                                      <p:to>
                                        <p:strVal val="hidden"/>
                                      </p:to>
                                    </p:set>
                                  </p:childTnLst>
                                </p:cTn>
                              </p:par>
                              <p:par>
                                <p:cTn id="51" presetID="10" presetClass="exit" presetSubtype="0" fill="hold" grpId="1" nodeType="withEffect">
                                  <p:stCondLst>
                                    <p:cond delay="0"/>
                                  </p:stCondLst>
                                  <p:childTnLst>
                                    <p:animEffect transition="out" filter="fade">
                                      <p:cBhvr>
                                        <p:cTn id="52" dur="500"/>
                                        <p:tgtEl>
                                          <p:spTgt spid="9"/>
                                        </p:tgtEl>
                                      </p:cBhvr>
                                    </p:animEffect>
                                    <p:set>
                                      <p:cBhvr>
                                        <p:cTn id="53" dur="1" fill="hold">
                                          <p:stCondLst>
                                            <p:cond delay="499"/>
                                          </p:stCondLst>
                                        </p:cTn>
                                        <p:tgtEl>
                                          <p:spTgt spid="9"/>
                                        </p:tgtEl>
                                        <p:attrNameLst>
                                          <p:attrName>style.visibility</p:attrName>
                                        </p:attrNameLst>
                                      </p:cBhvr>
                                      <p:to>
                                        <p:strVal val="hidden"/>
                                      </p:to>
                                    </p:set>
                                  </p:childTnLst>
                                </p:cTn>
                              </p:par>
                              <p:par>
                                <p:cTn id="54" presetID="10" presetClass="exit" presetSubtype="0" fill="hold" grpId="1" nodeType="withEffect">
                                  <p:stCondLst>
                                    <p:cond delay="0"/>
                                  </p:stCondLst>
                                  <p:childTnLst>
                                    <p:animEffect transition="out" filter="fade">
                                      <p:cBhvr>
                                        <p:cTn id="55" dur="500"/>
                                        <p:tgtEl>
                                          <p:spTgt spid="7"/>
                                        </p:tgtEl>
                                      </p:cBhvr>
                                    </p:animEffect>
                                    <p:set>
                                      <p:cBhvr>
                                        <p:cTn id="56" dur="1" fill="hold">
                                          <p:stCondLst>
                                            <p:cond delay="499"/>
                                          </p:stCondLst>
                                        </p:cTn>
                                        <p:tgtEl>
                                          <p:spTgt spid="7"/>
                                        </p:tgtEl>
                                        <p:attrNameLst>
                                          <p:attrName>style.visibility</p:attrName>
                                        </p:attrNameLst>
                                      </p:cBhvr>
                                      <p:to>
                                        <p:strVal val="hidden"/>
                                      </p:to>
                                    </p:set>
                                  </p:childTnLst>
                                </p:cTn>
                              </p:par>
                              <p:par>
                                <p:cTn id="57" presetID="10" presetClass="exit" presetSubtype="0" fill="hold" grpId="1" nodeType="withEffect">
                                  <p:stCondLst>
                                    <p:cond delay="0"/>
                                  </p:stCondLst>
                                  <p:childTnLst>
                                    <p:animEffect transition="out" filter="fade">
                                      <p:cBhvr>
                                        <p:cTn id="58" dur="500"/>
                                        <p:tgtEl>
                                          <p:spTgt spid="10"/>
                                        </p:tgtEl>
                                      </p:cBhvr>
                                    </p:animEffect>
                                    <p:set>
                                      <p:cBhvr>
                                        <p:cTn id="59" dur="1" fill="hold">
                                          <p:stCondLst>
                                            <p:cond delay="499"/>
                                          </p:stCondLst>
                                        </p:cTn>
                                        <p:tgtEl>
                                          <p:spTgt spid="10"/>
                                        </p:tgtEl>
                                        <p:attrNameLst>
                                          <p:attrName>style.visibility</p:attrName>
                                        </p:attrNameLst>
                                      </p:cBhvr>
                                      <p:to>
                                        <p:strVal val="hidden"/>
                                      </p:to>
                                    </p:set>
                                  </p:childTnLst>
                                </p:cTn>
                              </p:par>
                            </p:childTnLst>
                          </p:cTn>
                        </p:par>
                        <p:par>
                          <p:cTn id="60" fill="hold">
                            <p:stCondLst>
                              <p:cond delay="5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wipe(down)">
                                      <p:cBhvr>
                                        <p:cTn id="68" dur="500"/>
                                        <p:tgtEl>
                                          <p:spTgt spid="12"/>
                                        </p:tgtEl>
                                      </p:cBhvr>
                                    </p:animEffect>
                                  </p:childTnLst>
                                </p:cTn>
                              </p:par>
                            </p:childTnLst>
                          </p:cTn>
                        </p:par>
                        <p:par>
                          <p:cTn id="69" fill="hold">
                            <p:stCondLst>
                              <p:cond delay="500"/>
                            </p:stCondLst>
                            <p:childTnLst>
                              <p:par>
                                <p:cTn id="70" presetID="22" presetClass="entr" presetSubtype="4" fill="hold" grpId="0" nodeType="afterEffect">
                                  <p:stCondLst>
                                    <p:cond delay="1500"/>
                                  </p:stCondLst>
                                  <p:childTnLst>
                                    <p:set>
                                      <p:cBhvr>
                                        <p:cTn id="71" dur="1" fill="hold">
                                          <p:stCondLst>
                                            <p:cond delay="0"/>
                                          </p:stCondLst>
                                        </p:cTn>
                                        <p:tgtEl>
                                          <p:spTgt spid="13"/>
                                        </p:tgtEl>
                                        <p:attrNameLst>
                                          <p:attrName>style.visibility</p:attrName>
                                        </p:attrNameLst>
                                      </p:cBhvr>
                                      <p:to>
                                        <p:strVal val="visible"/>
                                      </p:to>
                                    </p:set>
                                    <p:animEffect transition="in" filter="wipe(down)">
                                      <p:cBhvr>
                                        <p:cTn id="72" dur="500"/>
                                        <p:tgtEl>
                                          <p:spTgt spid="13"/>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grpId="1" nodeType="clickEffect">
                                  <p:stCondLst>
                                    <p:cond delay="0"/>
                                  </p:stCondLst>
                                  <p:childTnLst>
                                    <p:animEffect transition="out" filter="fade">
                                      <p:cBhvr>
                                        <p:cTn id="76" dur="500"/>
                                        <p:tgtEl>
                                          <p:spTgt spid="11"/>
                                        </p:tgtEl>
                                      </p:cBhvr>
                                    </p:animEffect>
                                    <p:set>
                                      <p:cBhvr>
                                        <p:cTn id="77" dur="1" fill="hold">
                                          <p:stCondLst>
                                            <p:cond delay="499"/>
                                          </p:stCondLst>
                                        </p:cTn>
                                        <p:tgtEl>
                                          <p:spTgt spid="11"/>
                                        </p:tgtEl>
                                        <p:attrNameLst>
                                          <p:attrName>style.visibility</p:attrName>
                                        </p:attrNameLst>
                                      </p:cBhvr>
                                      <p:to>
                                        <p:strVal val="hidden"/>
                                      </p:to>
                                    </p:set>
                                  </p:childTnLst>
                                </p:cTn>
                              </p:par>
                              <p:par>
                                <p:cTn id="78" presetID="10" presetClass="exit" presetSubtype="0" fill="hold" grpId="1" nodeType="withEffect">
                                  <p:stCondLst>
                                    <p:cond delay="0"/>
                                  </p:stCondLst>
                                  <p:childTnLst>
                                    <p:animEffect transition="out" filter="fade">
                                      <p:cBhvr>
                                        <p:cTn id="79" dur="500"/>
                                        <p:tgtEl>
                                          <p:spTgt spid="12"/>
                                        </p:tgtEl>
                                      </p:cBhvr>
                                    </p:animEffect>
                                    <p:set>
                                      <p:cBhvr>
                                        <p:cTn id="80" dur="1" fill="hold">
                                          <p:stCondLst>
                                            <p:cond delay="499"/>
                                          </p:stCondLst>
                                        </p:cTn>
                                        <p:tgtEl>
                                          <p:spTgt spid="12"/>
                                        </p:tgtEl>
                                        <p:attrNameLst>
                                          <p:attrName>style.visibility</p:attrName>
                                        </p:attrNameLst>
                                      </p:cBhvr>
                                      <p:to>
                                        <p:strVal val="hidden"/>
                                      </p:to>
                                    </p:set>
                                  </p:childTnLst>
                                </p:cTn>
                              </p:par>
                              <p:par>
                                <p:cTn id="81" presetID="10" presetClass="exit" presetSubtype="0" fill="hold" grpId="1" nodeType="withEffect">
                                  <p:stCondLst>
                                    <p:cond delay="0"/>
                                  </p:stCondLst>
                                  <p:childTnLst>
                                    <p:animEffect transition="out" filter="fade">
                                      <p:cBhvr>
                                        <p:cTn id="82" dur="500"/>
                                        <p:tgtEl>
                                          <p:spTgt spid="13"/>
                                        </p:tgtEl>
                                      </p:cBhvr>
                                    </p:animEffect>
                                    <p:set>
                                      <p:cBhvr>
                                        <p:cTn id="83" dur="1" fill="hold">
                                          <p:stCondLst>
                                            <p:cond delay="499"/>
                                          </p:stCondLst>
                                        </p:cTn>
                                        <p:tgtEl>
                                          <p:spTgt spid="13"/>
                                        </p:tgtEl>
                                        <p:attrNameLst>
                                          <p:attrName>style.visibility</p:attrName>
                                        </p:attrNameLst>
                                      </p:cBhvr>
                                      <p:to>
                                        <p:strVal val="hidden"/>
                                      </p:to>
                                    </p:set>
                                  </p:childTnLst>
                                </p:cTn>
                              </p:par>
                              <p:par>
                                <p:cTn id="84" presetID="10" presetClass="exit" presetSubtype="0" fill="hold" grpId="1" nodeType="withEffect">
                                  <p:stCondLst>
                                    <p:cond delay="0"/>
                                  </p:stCondLst>
                                  <p:childTnLst>
                                    <p:animEffect transition="out" filter="fade">
                                      <p:cBhvr>
                                        <p:cTn id="85" dur="500"/>
                                        <p:tgtEl>
                                          <p:spTgt spid="6"/>
                                        </p:tgtEl>
                                      </p:cBhvr>
                                    </p:animEffect>
                                    <p:set>
                                      <p:cBhvr>
                                        <p:cTn id="86" dur="1" fill="hold">
                                          <p:stCondLst>
                                            <p:cond delay="499"/>
                                          </p:stCondLst>
                                        </p:cTn>
                                        <p:tgtEl>
                                          <p:spTgt spid="6"/>
                                        </p:tgtEl>
                                        <p:attrNameLst>
                                          <p:attrName>style.visibility</p:attrName>
                                        </p:attrNameLst>
                                      </p:cBhvr>
                                      <p:to>
                                        <p:strVal val="hidden"/>
                                      </p:to>
                                    </p:set>
                                  </p:childTnLst>
                                </p:cTn>
                              </p:par>
                              <p:par>
                                <p:cTn id="87" presetID="22" presetClass="entr" presetSubtype="4" fill="hold" nodeType="withEffect">
                                  <p:stCondLst>
                                    <p:cond delay="0"/>
                                  </p:stCondLst>
                                  <p:childTnLst>
                                    <p:set>
                                      <p:cBhvr>
                                        <p:cTn id="88" dur="1" fill="hold">
                                          <p:stCondLst>
                                            <p:cond delay="0"/>
                                          </p:stCondLst>
                                        </p:cTn>
                                        <p:tgtEl>
                                          <p:spTgt spid="4"/>
                                        </p:tgtEl>
                                        <p:attrNameLst>
                                          <p:attrName>style.visibility</p:attrName>
                                        </p:attrNameLst>
                                      </p:cBhvr>
                                      <p:to>
                                        <p:strVal val="visible"/>
                                      </p:to>
                                    </p:set>
                                    <p:animEffect transition="in" filter="wipe(down)">
                                      <p:cBhvr>
                                        <p:cTn id="89" dur="500"/>
                                        <p:tgtEl>
                                          <p:spTgt spid="4"/>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4" fill="hold" grpId="0" nodeType="clickEffect">
                                  <p:stCondLst>
                                    <p:cond delay="0"/>
                                  </p:stCondLst>
                                  <p:childTnLst>
                                    <p:set>
                                      <p:cBhvr>
                                        <p:cTn id="93" dur="1" fill="hold">
                                          <p:stCondLst>
                                            <p:cond delay="0"/>
                                          </p:stCondLst>
                                        </p:cTn>
                                        <p:tgtEl>
                                          <p:spTgt spid="14"/>
                                        </p:tgtEl>
                                        <p:attrNameLst>
                                          <p:attrName>style.visibility</p:attrName>
                                        </p:attrNameLst>
                                      </p:cBhvr>
                                      <p:to>
                                        <p:strVal val="visible"/>
                                      </p:to>
                                    </p:set>
                                    <p:animEffect transition="in" filter="wipe(down)">
                                      <p:cBhvr>
                                        <p:cTn id="94" dur="500"/>
                                        <p:tgtEl>
                                          <p:spTgt spid="14"/>
                                        </p:tgtEl>
                                      </p:cBhvr>
                                    </p:animEffect>
                                  </p:childTnLst>
                                </p:cTn>
                              </p:par>
                            </p:childTnLst>
                          </p:cTn>
                        </p:par>
                        <p:par>
                          <p:cTn id="95" fill="hold">
                            <p:stCondLst>
                              <p:cond delay="500"/>
                            </p:stCondLst>
                            <p:childTnLst>
                              <p:par>
                                <p:cTn id="96" presetID="22" presetClass="entr" presetSubtype="4" fill="hold" grpId="0" nodeType="afterEffect">
                                  <p:stCondLst>
                                    <p:cond delay="1250"/>
                                  </p:stCondLst>
                                  <p:childTnLst>
                                    <p:set>
                                      <p:cBhvr>
                                        <p:cTn id="97" dur="1" fill="hold">
                                          <p:stCondLst>
                                            <p:cond delay="0"/>
                                          </p:stCondLst>
                                        </p:cTn>
                                        <p:tgtEl>
                                          <p:spTgt spid="17"/>
                                        </p:tgtEl>
                                        <p:attrNameLst>
                                          <p:attrName>style.visibility</p:attrName>
                                        </p:attrNameLst>
                                      </p:cBhvr>
                                      <p:to>
                                        <p:strVal val="visible"/>
                                      </p:to>
                                    </p:set>
                                    <p:animEffect transition="in" filter="wipe(down)">
                                      <p:cBhvr>
                                        <p:cTn id="98" dur="500"/>
                                        <p:tgtEl>
                                          <p:spTgt spid="17"/>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xit" presetSubtype="0" fill="hold" grpId="1" nodeType="clickEffect">
                                  <p:stCondLst>
                                    <p:cond delay="0"/>
                                  </p:stCondLst>
                                  <p:childTnLst>
                                    <p:animEffect transition="out" filter="fade">
                                      <p:cBhvr>
                                        <p:cTn id="102" dur="500"/>
                                        <p:tgtEl>
                                          <p:spTgt spid="14"/>
                                        </p:tgtEl>
                                      </p:cBhvr>
                                    </p:animEffect>
                                    <p:set>
                                      <p:cBhvr>
                                        <p:cTn id="103" dur="1" fill="hold">
                                          <p:stCondLst>
                                            <p:cond delay="499"/>
                                          </p:stCondLst>
                                        </p:cTn>
                                        <p:tgtEl>
                                          <p:spTgt spid="14"/>
                                        </p:tgtEl>
                                        <p:attrNameLst>
                                          <p:attrName>style.visibility</p:attrName>
                                        </p:attrNameLst>
                                      </p:cBhvr>
                                      <p:to>
                                        <p:strVal val="hidden"/>
                                      </p:to>
                                    </p:set>
                                  </p:childTnLst>
                                </p:cTn>
                              </p:par>
                              <p:par>
                                <p:cTn id="104" presetID="10" presetClass="exit" presetSubtype="0" fill="hold" grpId="1" nodeType="withEffect">
                                  <p:stCondLst>
                                    <p:cond delay="0"/>
                                  </p:stCondLst>
                                  <p:childTnLst>
                                    <p:animEffect transition="out" filter="fade">
                                      <p:cBhvr>
                                        <p:cTn id="105" dur="500"/>
                                        <p:tgtEl>
                                          <p:spTgt spid="17"/>
                                        </p:tgtEl>
                                      </p:cBhvr>
                                    </p:animEffect>
                                    <p:set>
                                      <p:cBhvr>
                                        <p:cTn id="106" dur="1" fill="hold">
                                          <p:stCondLst>
                                            <p:cond delay="499"/>
                                          </p:stCondLst>
                                        </p:cTn>
                                        <p:tgtEl>
                                          <p:spTgt spid="17"/>
                                        </p:tgtEl>
                                        <p:attrNameLst>
                                          <p:attrName>style.visibility</p:attrName>
                                        </p:attrNameLst>
                                      </p:cBhvr>
                                      <p:to>
                                        <p:strVal val="hidden"/>
                                      </p:to>
                                    </p:set>
                                  </p:childTnLst>
                                </p:cTn>
                              </p:par>
                              <p:par>
                                <p:cTn id="107" presetID="22" presetClass="entr" presetSubtype="4" fill="hold" grpId="0" nodeType="with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wipe(down)">
                                      <p:cBhvr>
                                        <p:cTn id="109" dur="500"/>
                                        <p:tgtEl>
                                          <p:spTgt spid="15"/>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xit" presetSubtype="0" fill="hold" grpId="1" nodeType="clickEffect">
                                  <p:stCondLst>
                                    <p:cond delay="0"/>
                                  </p:stCondLst>
                                  <p:childTnLst>
                                    <p:animEffect transition="out" filter="fade">
                                      <p:cBhvr>
                                        <p:cTn id="113" dur="500"/>
                                        <p:tgtEl>
                                          <p:spTgt spid="15"/>
                                        </p:tgtEl>
                                      </p:cBhvr>
                                    </p:animEffect>
                                    <p:set>
                                      <p:cBhvr>
                                        <p:cTn id="114" dur="1" fill="hold">
                                          <p:stCondLst>
                                            <p:cond delay="499"/>
                                          </p:stCondLst>
                                        </p:cTn>
                                        <p:tgtEl>
                                          <p:spTgt spid="15"/>
                                        </p:tgtEl>
                                        <p:attrNameLst>
                                          <p:attrName>style.visibility</p:attrName>
                                        </p:attrNameLst>
                                      </p:cBhvr>
                                      <p:to>
                                        <p:strVal val="hidden"/>
                                      </p:to>
                                    </p:set>
                                  </p:childTnLst>
                                </p:cTn>
                              </p:par>
                            </p:childTnLst>
                          </p:cTn>
                        </p:par>
                      </p:childTnLst>
                    </p:cTn>
                  </p:par>
                  <p:par>
                    <p:cTn id="115" fill="hold">
                      <p:stCondLst>
                        <p:cond delay="indefinite"/>
                      </p:stCondLst>
                      <p:childTnLst>
                        <p:par>
                          <p:cTn id="116" fill="hold">
                            <p:stCondLst>
                              <p:cond delay="0"/>
                            </p:stCondLst>
                            <p:childTnLst>
                              <p:par>
                                <p:cTn id="117" presetID="22" presetClass="entr" presetSubtype="4" fill="hold" grpId="0" nodeType="clickEffect">
                                  <p:stCondLst>
                                    <p:cond delay="0"/>
                                  </p:stCondLst>
                                  <p:childTnLst>
                                    <p:set>
                                      <p:cBhvr>
                                        <p:cTn id="118" dur="1" fill="hold">
                                          <p:stCondLst>
                                            <p:cond delay="0"/>
                                          </p:stCondLst>
                                        </p:cTn>
                                        <p:tgtEl>
                                          <p:spTgt spid="16"/>
                                        </p:tgtEl>
                                        <p:attrNameLst>
                                          <p:attrName>style.visibility</p:attrName>
                                        </p:attrNameLst>
                                      </p:cBhvr>
                                      <p:to>
                                        <p:strVal val="visible"/>
                                      </p:to>
                                    </p:set>
                                    <p:animEffect transition="in" filter="wipe(down)">
                                      <p:cBhvr>
                                        <p:cTn id="119" dur="500"/>
                                        <p:tgtEl>
                                          <p:spTgt spid="16"/>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xit" presetSubtype="0" fill="hold" grpId="1" nodeType="clickEffect">
                                  <p:stCondLst>
                                    <p:cond delay="0"/>
                                  </p:stCondLst>
                                  <p:childTnLst>
                                    <p:animEffect transition="out" filter="fade">
                                      <p:cBhvr>
                                        <p:cTn id="123" dur="500"/>
                                        <p:tgtEl>
                                          <p:spTgt spid="16"/>
                                        </p:tgtEl>
                                      </p:cBhvr>
                                    </p:animEffect>
                                    <p:set>
                                      <p:cBhvr>
                                        <p:cTn id="124" dur="1" fill="hold">
                                          <p:stCondLst>
                                            <p:cond delay="499"/>
                                          </p:stCondLst>
                                        </p:cTn>
                                        <p:tgtEl>
                                          <p:spTgt spid="16"/>
                                        </p:tgtEl>
                                        <p:attrNameLst>
                                          <p:attrName>style.visibility</p:attrName>
                                        </p:attrNameLst>
                                      </p:cBhvr>
                                      <p:to>
                                        <p:strVal val="hidden"/>
                                      </p:to>
                                    </p:set>
                                  </p:childTnLst>
                                </p:cTn>
                              </p:par>
                            </p:childTnLst>
                          </p:cTn>
                        </p:par>
                      </p:childTnLst>
                    </p:cTn>
                  </p:par>
                  <p:par>
                    <p:cTn id="125" fill="hold">
                      <p:stCondLst>
                        <p:cond delay="indefinite"/>
                      </p:stCondLst>
                      <p:childTnLst>
                        <p:par>
                          <p:cTn id="126" fill="hold">
                            <p:stCondLst>
                              <p:cond delay="0"/>
                            </p:stCondLst>
                            <p:childTnLst>
                              <p:par>
                                <p:cTn id="127" presetID="22" presetClass="entr" presetSubtype="4" fill="hold" grpId="0" nodeType="clickEffect">
                                  <p:stCondLst>
                                    <p:cond delay="0"/>
                                  </p:stCondLst>
                                  <p:childTnLst>
                                    <p:set>
                                      <p:cBhvr>
                                        <p:cTn id="128" dur="1" fill="hold">
                                          <p:stCondLst>
                                            <p:cond delay="0"/>
                                          </p:stCondLst>
                                        </p:cTn>
                                        <p:tgtEl>
                                          <p:spTgt spid="18"/>
                                        </p:tgtEl>
                                        <p:attrNameLst>
                                          <p:attrName>style.visibility</p:attrName>
                                        </p:attrNameLst>
                                      </p:cBhvr>
                                      <p:to>
                                        <p:strVal val="visible"/>
                                      </p:to>
                                    </p:set>
                                    <p:animEffect transition="in" filter="wipe(down)">
                                      <p:cBhvr>
                                        <p:cTn id="129" dur="500"/>
                                        <p:tgtEl>
                                          <p:spTgt spid="18"/>
                                        </p:tgtEl>
                                      </p:cBhvr>
                                    </p:animEffect>
                                  </p:childTnLst>
                                </p:cTn>
                              </p:par>
                            </p:childTnLst>
                          </p:cTn>
                        </p:par>
                      </p:childTnLst>
                    </p:cTn>
                  </p:par>
                  <p:par>
                    <p:cTn id="130" fill="hold">
                      <p:stCondLst>
                        <p:cond delay="indefinite"/>
                      </p:stCondLst>
                      <p:childTnLst>
                        <p:par>
                          <p:cTn id="131" fill="hold">
                            <p:stCondLst>
                              <p:cond delay="0"/>
                            </p:stCondLst>
                            <p:childTnLst>
                              <p:par>
                                <p:cTn id="132" presetID="10" presetClass="exit" presetSubtype="0" fill="hold" grpId="1" nodeType="clickEffect">
                                  <p:stCondLst>
                                    <p:cond delay="0"/>
                                  </p:stCondLst>
                                  <p:childTnLst>
                                    <p:animEffect transition="out" filter="fade">
                                      <p:cBhvr>
                                        <p:cTn id="133" dur="500"/>
                                        <p:tgtEl>
                                          <p:spTgt spid="18"/>
                                        </p:tgtEl>
                                      </p:cBhvr>
                                    </p:animEffect>
                                    <p:set>
                                      <p:cBhvr>
                                        <p:cTn id="134" dur="1" fill="hold">
                                          <p:stCondLst>
                                            <p:cond delay="499"/>
                                          </p:stCondLst>
                                        </p:cTn>
                                        <p:tgtEl>
                                          <p:spTgt spid="18"/>
                                        </p:tgtEl>
                                        <p:attrNameLst>
                                          <p:attrName>style.visibility</p:attrName>
                                        </p:attrNameLst>
                                      </p:cBhvr>
                                      <p:to>
                                        <p:strVal val="hidden"/>
                                      </p:to>
                                    </p:set>
                                  </p:childTnLst>
                                </p:cTn>
                              </p:par>
                            </p:childTnLst>
                          </p:cTn>
                        </p:par>
                        <p:par>
                          <p:cTn id="135" fill="hold">
                            <p:stCondLst>
                              <p:cond delay="500"/>
                            </p:stCondLst>
                            <p:childTnLst>
                              <p:par>
                                <p:cTn id="136" presetID="22" presetClass="entr" presetSubtype="4" fill="hold" grpId="0" nodeType="afterEffect">
                                  <p:stCondLst>
                                    <p:cond delay="0"/>
                                  </p:stCondLst>
                                  <p:childTnLst>
                                    <p:set>
                                      <p:cBhvr>
                                        <p:cTn id="137" dur="1" fill="hold">
                                          <p:stCondLst>
                                            <p:cond delay="0"/>
                                          </p:stCondLst>
                                        </p:cTn>
                                        <p:tgtEl>
                                          <p:spTgt spid="19"/>
                                        </p:tgtEl>
                                        <p:attrNameLst>
                                          <p:attrName>style.visibility</p:attrName>
                                        </p:attrNameLst>
                                      </p:cBhvr>
                                      <p:to>
                                        <p:strVal val="visible"/>
                                      </p:to>
                                    </p:set>
                                    <p:animEffect transition="in" filter="wipe(down)">
                                      <p:cBhvr>
                                        <p:cTn id="13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6"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7" grpId="0" animBg="1"/>
      <p:bldP spid="7" grpId="1" animBg="1"/>
      <p:bldP spid="8" grpId="0" animBg="1"/>
      <p:bldP spid="8"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pattFill prst="ltUpDiag">
          <a:fgClr>
            <a:schemeClr val="accent1"/>
          </a:fgClr>
          <a:bgClr>
            <a:schemeClr val="bg1"/>
          </a:bgClr>
        </a:pattFill>
        <a:effectLst/>
      </p:bgPr>
    </p:bg>
    <p:spTree>
      <p:nvGrpSpPr>
        <p:cNvPr id="1" name=""/>
        <p:cNvGrpSpPr/>
        <p:nvPr/>
      </p:nvGrpSpPr>
      <p:grpSpPr>
        <a:xfrm>
          <a:off x="0" y="0"/>
          <a:ext cx="0" cy="0"/>
          <a:chOff x="0" y="0"/>
          <a:chExt cx="0" cy="0"/>
        </a:xfrm>
      </p:grpSpPr>
      <p:pic>
        <p:nvPicPr>
          <p:cNvPr id="4098" name="Picture 2" descr="E:\лекции по Н. З\23\bap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244" y="1268760"/>
            <a:ext cx="6768752" cy="497373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Объект 3"/>
          <p:cNvGraphicFramePr>
            <a:graphicFrameLocks noGrp="1"/>
          </p:cNvGraphicFramePr>
          <p:nvPr>
            <p:ph idx="1"/>
            <p:extLst>
              <p:ext uri="{D42A27DB-BD31-4B8C-83A1-F6EECF244321}">
                <p14:modId xmlns:p14="http://schemas.microsoft.com/office/powerpoint/2010/main" val="1877451601"/>
              </p:ext>
            </p:extLst>
          </p:nvPr>
        </p:nvGraphicFramePr>
        <p:xfrm>
          <a:off x="251520" y="836712"/>
          <a:ext cx="8640960" cy="3028560"/>
        </p:xfrm>
        <a:graphic>
          <a:graphicData uri="http://schemas.openxmlformats.org/drawingml/2006/table">
            <a:tbl>
              <a:tblPr firstRow="1" bandRow="1">
                <a:tableStyleId>{5C22544A-7EE6-4342-B048-85BDC9FD1C3A}</a:tableStyleId>
              </a:tblPr>
              <a:tblGrid>
                <a:gridCol w="3456384"/>
                <a:gridCol w="2304256"/>
                <a:gridCol w="2880320"/>
              </a:tblGrid>
              <a:tr h="288032">
                <a:tc>
                  <a:txBody>
                    <a:bodyPr/>
                    <a:lstStyle/>
                    <a:p>
                      <a:pPr algn="ctr">
                        <a:lnSpc>
                          <a:spcPct val="100000"/>
                        </a:lnSpc>
                      </a:pPr>
                      <a:r>
                        <a:rPr lang="ru-RU" sz="1800" b="1" kern="1200" dirty="0" smtClean="0">
                          <a:solidFill>
                            <a:schemeClr val="tx1"/>
                          </a:solidFill>
                          <a:effectLst/>
                        </a:rPr>
                        <a:t>Мф. 17, 1-8</a:t>
                      </a:r>
                      <a:endParaRPr lang="ru-RU" sz="1800" b="1" dirty="0">
                        <a:solidFill>
                          <a:schemeClr val="tx1"/>
                        </a:solidFill>
                      </a:endParaRPr>
                    </a:p>
                  </a:txBody>
                  <a:tcPr marL="18000" marR="18000" marT="18000" marB="18000"/>
                </a:tc>
                <a:tc>
                  <a:txBody>
                    <a:bodyPr/>
                    <a:lstStyle/>
                    <a:p>
                      <a:pPr algn="ctr">
                        <a:lnSpc>
                          <a:spcPct val="100000"/>
                        </a:lnSpc>
                      </a:pPr>
                      <a:r>
                        <a:rPr lang="ru-RU" sz="1800" b="1" kern="1200" dirty="0" err="1" smtClean="0">
                          <a:solidFill>
                            <a:schemeClr val="tx1"/>
                          </a:solidFill>
                          <a:effectLst/>
                        </a:rPr>
                        <a:t>Мк</a:t>
                      </a:r>
                      <a:r>
                        <a:rPr lang="ru-RU" sz="1800" b="1" kern="1200" dirty="0" smtClean="0">
                          <a:solidFill>
                            <a:schemeClr val="tx1"/>
                          </a:solidFill>
                          <a:effectLst/>
                        </a:rPr>
                        <a:t>. 9, 2-8 </a:t>
                      </a:r>
                      <a:endParaRPr lang="ru-RU" sz="1800" b="1" dirty="0">
                        <a:solidFill>
                          <a:schemeClr val="tx1"/>
                        </a:solidFill>
                      </a:endParaRPr>
                    </a:p>
                  </a:txBody>
                  <a:tcPr marL="18000" marR="18000" marT="18000" marB="1800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b="1" kern="1200" dirty="0" err="1" smtClean="0">
                          <a:solidFill>
                            <a:schemeClr val="tx1"/>
                          </a:solidFill>
                          <a:effectLst/>
                        </a:rPr>
                        <a:t>Лк</a:t>
                      </a:r>
                      <a:r>
                        <a:rPr lang="ru-RU" sz="1800" b="1" kern="1200" dirty="0" smtClean="0">
                          <a:solidFill>
                            <a:schemeClr val="tx1"/>
                          </a:solidFill>
                          <a:effectLst/>
                        </a:rPr>
                        <a:t>. 9, 28-36</a:t>
                      </a:r>
                      <a:endParaRPr lang="ru-RU" sz="1800" b="1" dirty="0">
                        <a:solidFill>
                          <a:schemeClr val="tx1"/>
                        </a:solidFill>
                      </a:endParaRPr>
                    </a:p>
                  </a:txBody>
                  <a:tcPr marL="18000" marR="18000" marT="18000" marB="18000"/>
                </a:tc>
              </a:tr>
              <a:tr h="370840">
                <a:tc>
                  <a:txBody>
                    <a:bodyPr/>
                    <a:lstStyle/>
                    <a:p>
                      <a:pPr>
                        <a:lnSpc>
                          <a:spcPct val="100000"/>
                        </a:lnSpc>
                      </a:pPr>
                      <a:r>
                        <a:rPr lang="ru-RU" sz="1600" b="1" dirty="0" smtClean="0">
                          <a:solidFill>
                            <a:schemeClr val="tx1"/>
                          </a:solidFill>
                        </a:rPr>
                        <a:t>5. Когда он еще говорил, се, облако светлое </a:t>
                      </a:r>
                      <a:r>
                        <a:rPr lang="ru-RU" sz="1600" b="1" dirty="0" smtClean="0">
                          <a:solidFill>
                            <a:srgbClr val="7030A0"/>
                          </a:solidFill>
                        </a:rPr>
                        <a:t>осенило их</a:t>
                      </a:r>
                      <a:r>
                        <a:rPr lang="ru-RU" sz="1600" b="1" dirty="0" smtClean="0">
                          <a:solidFill>
                            <a:schemeClr val="tx1"/>
                          </a:solidFill>
                        </a:rPr>
                        <a:t>; и се, глас из облака глаголющий: Сей есть Сын Мой Возлюбленный, в Котором Мое благоволение; </a:t>
                      </a:r>
                      <a:r>
                        <a:rPr lang="ru-RU" sz="1600" b="1" dirty="0" smtClean="0">
                          <a:solidFill>
                            <a:srgbClr val="0070C0"/>
                          </a:solidFill>
                        </a:rPr>
                        <a:t>Его слушайте</a:t>
                      </a:r>
                      <a:r>
                        <a:rPr lang="ru-RU" sz="1600" b="1" dirty="0" smtClean="0">
                          <a:solidFill>
                            <a:schemeClr val="tx1"/>
                          </a:solidFill>
                        </a:rPr>
                        <a:t>. </a:t>
                      </a:r>
                    </a:p>
                    <a:p>
                      <a:pPr>
                        <a:lnSpc>
                          <a:spcPct val="100000"/>
                        </a:lnSpc>
                      </a:pPr>
                      <a:r>
                        <a:rPr lang="ru-RU" sz="1600" b="1" dirty="0" smtClean="0">
                          <a:solidFill>
                            <a:schemeClr val="tx1"/>
                          </a:solidFill>
                        </a:rPr>
                        <a:t>6. И, услышав, ученики пали на лица свои и очень испугались. </a:t>
                      </a:r>
                    </a:p>
                    <a:p>
                      <a:pPr>
                        <a:lnSpc>
                          <a:spcPct val="100000"/>
                        </a:lnSpc>
                      </a:pPr>
                      <a:r>
                        <a:rPr lang="ru-RU" sz="1600" b="1" dirty="0" smtClean="0">
                          <a:solidFill>
                            <a:schemeClr val="tx1"/>
                          </a:solidFill>
                        </a:rPr>
                        <a:t>7. Но Иисус, приступив, коснулся их и сказал: встаньте и не бойтесь. </a:t>
                      </a:r>
                    </a:p>
                    <a:p>
                      <a:pPr>
                        <a:lnSpc>
                          <a:spcPct val="100000"/>
                        </a:lnSpc>
                      </a:pPr>
                      <a:r>
                        <a:rPr lang="ru-RU" sz="1600" b="1" dirty="0" smtClean="0">
                          <a:solidFill>
                            <a:schemeClr val="tx1"/>
                          </a:solidFill>
                        </a:rPr>
                        <a:t>8. Возведя же очи свои, они никого не увидели, кроме одного Иисуса. </a:t>
                      </a:r>
                    </a:p>
                  </a:txBody>
                  <a:tcPr marL="18000" marR="18000" marT="18000" marB="18000"/>
                </a:tc>
                <a:tc>
                  <a:txBody>
                    <a:bodyPr/>
                    <a:lstStyle/>
                    <a:p>
                      <a:pPr>
                        <a:lnSpc>
                          <a:spcPct val="100000"/>
                        </a:lnSpc>
                      </a:pPr>
                      <a:r>
                        <a:rPr lang="ru-RU" sz="1600" b="1" dirty="0" smtClean="0">
                          <a:solidFill>
                            <a:schemeClr val="tx1"/>
                          </a:solidFill>
                        </a:rPr>
                        <a:t>7. И явилось облако, осеняющее их, и из облака </a:t>
                      </a:r>
                      <a:r>
                        <a:rPr lang="ru-RU" sz="1600" b="1" dirty="0" err="1" smtClean="0">
                          <a:solidFill>
                            <a:schemeClr val="tx1"/>
                          </a:solidFill>
                        </a:rPr>
                        <a:t>исшел</a:t>
                      </a:r>
                      <a:r>
                        <a:rPr lang="ru-RU" sz="1600" b="1" dirty="0" smtClean="0">
                          <a:solidFill>
                            <a:schemeClr val="tx1"/>
                          </a:solidFill>
                        </a:rPr>
                        <a:t> глас, глаголющий: Сей есть Сын Мой возлюбленный; </a:t>
                      </a:r>
                      <a:r>
                        <a:rPr lang="ru-RU" sz="1600" b="1" dirty="0" smtClean="0">
                          <a:solidFill>
                            <a:srgbClr val="0070C0"/>
                          </a:solidFill>
                        </a:rPr>
                        <a:t>Его слушайте</a:t>
                      </a:r>
                      <a:r>
                        <a:rPr lang="ru-RU" sz="1600" b="1" dirty="0" smtClean="0">
                          <a:solidFill>
                            <a:schemeClr val="tx1"/>
                          </a:solidFill>
                        </a:rPr>
                        <a:t>. </a:t>
                      </a:r>
                    </a:p>
                    <a:p>
                      <a:pPr>
                        <a:lnSpc>
                          <a:spcPct val="100000"/>
                        </a:lnSpc>
                      </a:pPr>
                      <a:r>
                        <a:rPr lang="ru-RU" sz="1600" b="1" dirty="0" smtClean="0">
                          <a:solidFill>
                            <a:schemeClr val="tx1"/>
                          </a:solidFill>
                        </a:rPr>
                        <a:t>8. И, внезапно посмотрев вокруг, никого более с собою не видели, кроме одного Иисуса. </a:t>
                      </a:r>
                    </a:p>
                  </a:txBody>
                  <a:tcPr marL="18000" marR="18000" marT="18000" marB="18000"/>
                </a:tc>
                <a:tc>
                  <a:txBody>
                    <a:bodyPr/>
                    <a:lstStyle/>
                    <a:p>
                      <a:pPr>
                        <a:lnSpc>
                          <a:spcPct val="100000"/>
                        </a:lnSpc>
                      </a:pPr>
                      <a:r>
                        <a:rPr lang="ru-RU" sz="1600" b="1" dirty="0" smtClean="0">
                          <a:solidFill>
                            <a:schemeClr val="tx1"/>
                          </a:solidFill>
                        </a:rPr>
                        <a:t>34. Когда же он говорил это, явилось облако и </a:t>
                      </a:r>
                      <a:r>
                        <a:rPr lang="ru-RU" sz="1600" b="1" dirty="0" smtClean="0">
                          <a:solidFill>
                            <a:srgbClr val="7030A0"/>
                          </a:solidFill>
                        </a:rPr>
                        <a:t>осенило их</a:t>
                      </a:r>
                      <a:r>
                        <a:rPr lang="ru-RU" sz="1600" b="1" dirty="0" smtClean="0">
                          <a:solidFill>
                            <a:schemeClr val="tx1"/>
                          </a:solidFill>
                        </a:rPr>
                        <a:t>; и устрашились, когда </a:t>
                      </a:r>
                      <a:r>
                        <a:rPr lang="ru-RU" sz="1600" b="1" dirty="0" smtClean="0">
                          <a:solidFill>
                            <a:srgbClr val="7030A0"/>
                          </a:solidFill>
                        </a:rPr>
                        <a:t>вошли в облако</a:t>
                      </a:r>
                      <a:r>
                        <a:rPr lang="ru-RU" sz="1600" b="1" dirty="0" smtClean="0">
                          <a:solidFill>
                            <a:schemeClr val="tx1"/>
                          </a:solidFill>
                        </a:rPr>
                        <a:t>. </a:t>
                      </a:r>
                    </a:p>
                    <a:p>
                      <a:pPr>
                        <a:lnSpc>
                          <a:spcPct val="100000"/>
                        </a:lnSpc>
                      </a:pPr>
                      <a:r>
                        <a:rPr lang="ru-RU" sz="1600" b="1" dirty="0" smtClean="0">
                          <a:solidFill>
                            <a:schemeClr val="tx1"/>
                          </a:solidFill>
                        </a:rPr>
                        <a:t>35. И был из облака глас, глаголющий: Сей есть Сын Мой Возлюбленный, </a:t>
                      </a:r>
                      <a:r>
                        <a:rPr lang="ru-RU" sz="1600" b="1" dirty="0" smtClean="0">
                          <a:solidFill>
                            <a:srgbClr val="0070C0"/>
                          </a:solidFill>
                        </a:rPr>
                        <a:t>Его слушайте</a:t>
                      </a:r>
                      <a:r>
                        <a:rPr lang="ru-RU" sz="1600" b="1" dirty="0" smtClean="0">
                          <a:solidFill>
                            <a:schemeClr val="tx1"/>
                          </a:solidFill>
                        </a:rPr>
                        <a:t>. </a:t>
                      </a:r>
                    </a:p>
                    <a:p>
                      <a:pPr>
                        <a:lnSpc>
                          <a:spcPct val="100000"/>
                        </a:lnSpc>
                      </a:pPr>
                      <a:r>
                        <a:rPr lang="ru-RU" sz="1600" b="1" dirty="0" smtClean="0">
                          <a:solidFill>
                            <a:schemeClr val="tx1"/>
                          </a:solidFill>
                        </a:rPr>
                        <a:t>36. Когда был глас сей, остался Иисус один. И они умолчали, и никому не говорили в те дни о том, что видели. </a:t>
                      </a:r>
                    </a:p>
                  </a:txBody>
                  <a:tcPr marL="18000" marR="18000" marT="18000" marB="18000"/>
                </a:tc>
              </a:tr>
            </a:tbl>
          </a:graphicData>
        </a:graphic>
      </p:graphicFrame>
      <p:sp>
        <p:nvSpPr>
          <p:cNvPr id="5" name="Скругленный прямоугольник 4"/>
          <p:cNvSpPr/>
          <p:nvPr/>
        </p:nvSpPr>
        <p:spPr>
          <a:xfrm>
            <a:off x="1187624" y="260648"/>
            <a:ext cx="679638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2400" b="1" dirty="0" smtClean="0">
                <a:solidFill>
                  <a:schemeClr val="tx1"/>
                </a:solidFill>
              </a:rPr>
              <a:t>Глас с неба о </a:t>
            </a:r>
            <a:r>
              <a:rPr lang="ru-RU" sz="2400" b="1" dirty="0" err="1" smtClean="0">
                <a:solidFill>
                  <a:schemeClr val="tx1"/>
                </a:solidFill>
              </a:rPr>
              <a:t>богосыновстве</a:t>
            </a:r>
            <a:r>
              <a:rPr lang="ru-RU" sz="2400" b="1" dirty="0" smtClean="0">
                <a:solidFill>
                  <a:schemeClr val="tx1"/>
                </a:solidFill>
              </a:rPr>
              <a:t> Христа Спасителя </a:t>
            </a:r>
            <a:endParaRPr lang="ru-RU" sz="2400" b="1" dirty="0">
              <a:solidFill>
                <a:schemeClr val="tx1"/>
              </a:solidFill>
            </a:endParaRPr>
          </a:p>
        </p:txBody>
      </p:sp>
      <p:sp>
        <p:nvSpPr>
          <p:cNvPr id="6" name="Скругленный прямоугольник 5"/>
          <p:cNvSpPr/>
          <p:nvPr/>
        </p:nvSpPr>
        <p:spPr>
          <a:xfrm>
            <a:off x="323528" y="4077072"/>
            <a:ext cx="8568952" cy="936104"/>
          </a:xfrm>
          <a:prstGeom prst="roundRect">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ru-RU" sz="1600" b="1" dirty="0" err="1">
                <a:solidFill>
                  <a:schemeClr val="tx1"/>
                </a:solidFill>
              </a:rPr>
              <a:t>Свт</a:t>
            </a:r>
            <a:r>
              <a:rPr lang="ru-RU" sz="1600" b="1" dirty="0">
                <a:solidFill>
                  <a:schemeClr val="tx1"/>
                </a:solidFill>
              </a:rPr>
              <a:t>. Иоанн Златоуст</a:t>
            </a:r>
            <a:r>
              <a:rPr lang="ru-RU" sz="1600" b="1" i="1" dirty="0">
                <a:solidFill>
                  <a:schemeClr val="tx1"/>
                </a:solidFill>
              </a:rPr>
              <a:t>: «поелику Он имел намерение не устрашить, а научить, является светлое облако. И в то время, как Петр сказал: сотворим три сени, сам Он показал сень </a:t>
            </a:r>
            <a:r>
              <a:rPr lang="ru-RU" sz="1600" b="1" i="1" dirty="0" err="1" smtClean="0">
                <a:solidFill>
                  <a:schemeClr val="tx1"/>
                </a:solidFill>
              </a:rPr>
              <a:t>нерукотворенную</a:t>
            </a:r>
            <a:r>
              <a:rPr lang="ru-RU" sz="1600" b="1" i="1" dirty="0" smtClean="0">
                <a:solidFill>
                  <a:schemeClr val="tx1"/>
                </a:solidFill>
              </a:rPr>
              <a:t>».</a:t>
            </a:r>
            <a:endParaRPr lang="ru-RU" sz="1600" b="1" i="1" dirty="0">
              <a:solidFill>
                <a:schemeClr val="tx1"/>
              </a:solidFill>
            </a:endParaRPr>
          </a:p>
        </p:txBody>
      </p:sp>
      <p:sp>
        <p:nvSpPr>
          <p:cNvPr id="7" name="Скругленный прямоугольник 6"/>
          <p:cNvSpPr/>
          <p:nvPr/>
        </p:nvSpPr>
        <p:spPr>
          <a:xfrm>
            <a:off x="323528" y="5229200"/>
            <a:ext cx="8568952" cy="1152128"/>
          </a:xfrm>
          <a:prstGeom prst="roundRect">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err="1" smtClean="0">
                <a:solidFill>
                  <a:schemeClr val="tx1"/>
                </a:solidFill>
              </a:rPr>
              <a:t>Глатков</a:t>
            </a:r>
            <a:r>
              <a:rPr lang="ru-RU" sz="1600" b="1" dirty="0" smtClean="0">
                <a:solidFill>
                  <a:schemeClr val="tx1"/>
                </a:solidFill>
              </a:rPr>
              <a:t>: </a:t>
            </a:r>
            <a:r>
              <a:rPr lang="ru-RU" sz="1600" b="1" i="1" dirty="0" smtClean="0">
                <a:solidFill>
                  <a:schemeClr val="tx1"/>
                </a:solidFill>
              </a:rPr>
              <a:t>«</a:t>
            </a:r>
            <a:r>
              <a:rPr lang="ru-RU" sz="1600" b="1" i="1" dirty="0">
                <a:solidFill>
                  <a:schemeClr val="tx1"/>
                </a:solidFill>
              </a:rPr>
              <a:t>из слов того же Евангелиста, что «явилось облако и осенило их» и что они «устрашились, когда вошли в облако», можно заключить, что облако покрыло одних только Апостолов, и притом, так, что они могли видеть Иисуса и удостовериться, что Он остался один; Иисуса же, стоявшего выше их, облако не </a:t>
            </a:r>
            <a:r>
              <a:rPr lang="ru-RU" sz="1600" b="1" i="1" dirty="0" smtClean="0">
                <a:solidFill>
                  <a:schemeClr val="tx1"/>
                </a:solidFill>
              </a:rPr>
              <a:t>коснулось».</a:t>
            </a:r>
            <a:endParaRPr lang="ru-RU" sz="1600" b="1" i="1" dirty="0">
              <a:solidFill>
                <a:schemeClr val="tx1"/>
              </a:solidFill>
            </a:endParaRPr>
          </a:p>
        </p:txBody>
      </p:sp>
      <p:sp>
        <p:nvSpPr>
          <p:cNvPr id="8" name="Скругленный прямоугольник 7"/>
          <p:cNvSpPr/>
          <p:nvPr/>
        </p:nvSpPr>
        <p:spPr>
          <a:xfrm>
            <a:off x="323528" y="4005064"/>
            <a:ext cx="8568952" cy="1008112"/>
          </a:xfrm>
          <a:prstGeom prst="roundRect">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err="1">
                <a:solidFill>
                  <a:schemeClr val="tx1"/>
                </a:solidFill>
              </a:rPr>
              <a:t>Блж</a:t>
            </a:r>
            <a:r>
              <a:rPr lang="ru-RU" sz="1600" b="1" dirty="0">
                <a:solidFill>
                  <a:schemeClr val="tx1"/>
                </a:solidFill>
              </a:rPr>
              <a:t>. Иероним: </a:t>
            </a:r>
            <a:r>
              <a:rPr lang="ru-RU" sz="1600" b="1" i="1" dirty="0">
                <a:solidFill>
                  <a:schemeClr val="tx1"/>
                </a:solidFill>
              </a:rPr>
              <a:t>«Так как Петр неразумно спрашивал, то и не заслуживает ответа от Господа; но вместо Сына отвечает Отец, так что оправдывается </a:t>
            </a:r>
            <a:r>
              <a:rPr lang="ru-RU" sz="1600" b="1" i="1" dirty="0" smtClean="0">
                <a:solidFill>
                  <a:schemeClr val="tx1"/>
                </a:solidFill>
              </a:rPr>
              <a:t>слово </a:t>
            </a:r>
            <a:r>
              <a:rPr lang="ru-RU" sz="1600" b="1" i="1" dirty="0">
                <a:solidFill>
                  <a:schemeClr val="tx1"/>
                </a:solidFill>
              </a:rPr>
              <a:t>Господа: Я не высказываю свидетельства о Себе, но Отец, Который Меня послал, Сам дает свидетельство о Мне (Ин. 5,37</a:t>
            </a:r>
            <a:r>
              <a:rPr lang="ru-RU" sz="1600" b="1" i="1" dirty="0" smtClean="0">
                <a:solidFill>
                  <a:schemeClr val="tx1"/>
                </a:solidFill>
              </a:rPr>
              <a:t>)».</a:t>
            </a:r>
            <a:endParaRPr lang="ru-RU" sz="1600" b="1" i="1" dirty="0">
              <a:solidFill>
                <a:schemeClr val="tx1"/>
              </a:solidFill>
            </a:endParaRPr>
          </a:p>
        </p:txBody>
      </p:sp>
      <p:sp>
        <p:nvSpPr>
          <p:cNvPr id="9" name="Скругленный прямоугольник 8"/>
          <p:cNvSpPr/>
          <p:nvPr/>
        </p:nvSpPr>
        <p:spPr>
          <a:xfrm>
            <a:off x="323528" y="4149080"/>
            <a:ext cx="8568952" cy="1800200"/>
          </a:xfrm>
          <a:prstGeom prst="roundRect">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err="1">
                <a:solidFill>
                  <a:schemeClr val="tx1"/>
                </a:solidFill>
              </a:rPr>
              <a:t>Зигабен</a:t>
            </a:r>
            <a:r>
              <a:rPr lang="ru-RU" sz="1600" b="1" dirty="0">
                <a:solidFill>
                  <a:schemeClr val="tx1"/>
                </a:solidFill>
              </a:rPr>
              <a:t>: </a:t>
            </a:r>
            <a:r>
              <a:rPr lang="ru-RU" sz="1600" b="1" i="1" dirty="0">
                <a:solidFill>
                  <a:schemeClr val="tx1"/>
                </a:solidFill>
              </a:rPr>
              <a:t>«Это же сказал Отец с неба, когда крестился Спаситель (Мф. 3 гл.); но там ради присутствовавшего народа, а здесь преимущественно ради Петра. Голос Отца как бы так говорил: Чего ты, Петр, боишься за Иисуса? Он Сын Мой; и не просто Сын, подобно тем, которые делаются сынами Моими чрез добродетель, но Возлюбленный, или Избранный, как Единородный, и – мало того – Такой, в Котором Мое благоволение, т.е. в Котором Я почиваю и Которым доволен, как единомышленным и равным Мне. Поэтому не бойся за Него</a:t>
            </a:r>
            <a:r>
              <a:rPr lang="ru-RU" sz="1600" b="1" i="1" dirty="0" smtClean="0">
                <a:solidFill>
                  <a:schemeClr val="tx1"/>
                </a:solidFill>
              </a:rPr>
              <a:t>».</a:t>
            </a:r>
            <a:endParaRPr lang="ru-RU" sz="1600" b="1" i="1" dirty="0">
              <a:solidFill>
                <a:schemeClr val="tx1"/>
              </a:solidFill>
            </a:endParaRPr>
          </a:p>
        </p:txBody>
      </p:sp>
      <p:sp>
        <p:nvSpPr>
          <p:cNvPr id="10" name="Скругленный прямоугольник 9"/>
          <p:cNvSpPr/>
          <p:nvPr/>
        </p:nvSpPr>
        <p:spPr>
          <a:xfrm>
            <a:off x="251520" y="3861048"/>
            <a:ext cx="8640960" cy="1080120"/>
          </a:xfrm>
          <a:prstGeom prst="roundRect">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err="1" smtClean="0">
                <a:solidFill>
                  <a:schemeClr val="tx1"/>
                </a:solidFill>
              </a:rPr>
              <a:t>Зигабен</a:t>
            </a:r>
            <a:r>
              <a:rPr lang="ru-RU" sz="1600" b="1" dirty="0" smtClean="0">
                <a:solidFill>
                  <a:schemeClr val="tx1"/>
                </a:solidFill>
              </a:rPr>
              <a:t>: </a:t>
            </a:r>
            <a:r>
              <a:rPr lang="ru-RU" sz="1600" b="1" i="1" dirty="0" smtClean="0">
                <a:solidFill>
                  <a:schemeClr val="tx1"/>
                </a:solidFill>
              </a:rPr>
              <a:t>«Его слушайте» - «Повинуйтесь </a:t>
            </a:r>
            <a:r>
              <a:rPr lang="ru-RU" sz="1600" b="1" i="1" dirty="0">
                <a:solidFill>
                  <a:schemeClr val="tx1"/>
                </a:solidFill>
              </a:rPr>
              <a:t>Ему, слушайте Его, если Он что-либо или скажет, или сделает. Поэтому если даже пожелает быть распятым, никто Ему пусть не препятствует, потому что вы не знаете тайны Его Домостроительства. Все, что Он ни говорит или делает, говорит и делает по Моей </a:t>
            </a:r>
            <a:r>
              <a:rPr lang="ru-RU" sz="1600" b="1" i="1" dirty="0" smtClean="0">
                <a:solidFill>
                  <a:schemeClr val="tx1"/>
                </a:solidFill>
              </a:rPr>
              <a:t>воле».</a:t>
            </a:r>
            <a:endParaRPr lang="ru-RU" sz="1600" b="1" i="1" dirty="0">
              <a:solidFill>
                <a:schemeClr val="tx1"/>
              </a:solidFill>
            </a:endParaRPr>
          </a:p>
        </p:txBody>
      </p:sp>
      <p:sp>
        <p:nvSpPr>
          <p:cNvPr id="11" name="Скругленный прямоугольник 10"/>
          <p:cNvSpPr/>
          <p:nvPr/>
        </p:nvSpPr>
        <p:spPr>
          <a:xfrm>
            <a:off x="323528" y="5049180"/>
            <a:ext cx="8568952" cy="1193319"/>
          </a:xfrm>
          <a:prstGeom prst="roundRect">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solidFill>
                  <a:schemeClr val="tx1"/>
                </a:solidFill>
              </a:rPr>
              <a:t>Те же слова были слышны при крещении Господнем, но с добавлением </a:t>
            </a:r>
            <a:r>
              <a:rPr lang="ru-RU" sz="1600" b="1" i="1" dirty="0">
                <a:solidFill>
                  <a:schemeClr val="tx1"/>
                </a:solidFill>
              </a:rPr>
              <a:t>«Его </a:t>
            </a:r>
            <a:r>
              <a:rPr lang="ru-RU" sz="1600" b="1" i="1" dirty="0" smtClean="0">
                <a:solidFill>
                  <a:schemeClr val="tx1"/>
                </a:solidFill>
              </a:rPr>
              <a:t>слушайте»,</a:t>
            </a:r>
            <a:r>
              <a:rPr lang="ru-RU" sz="1600" b="1" dirty="0" smtClean="0">
                <a:solidFill>
                  <a:schemeClr val="tx1"/>
                </a:solidFill>
              </a:rPr>
              <a:t> чтобы напомнить </a:t>
            </a:r>
            <a:r>
              <a:rPr lang="ru-RU" sz="1600" b="1" dirty="0">
                <a:solidFill>
                  <a:schemeClr val="tx1"/>
                </a:solidFill>
              </a:rPr>
              <a:t>пророчество Моисея о Христе </a:t>
            </a:r>
            <a:r>
              <a:rPr lang="ru-RU" sz="1600" b="1" dirty="0" smtClean="0">
                <a:solidFill>
                  <a:schemeClr val="tx1"/>
                </a:solidFill>
              </a:rPr>
              <a:t>и его </a:t>
            </a:r>
            <a:r>
              <a:rPr lang="ru-RU" sz="1600" b="1" dirty="0">
                <a:solidFill>
                  <a:schemeClr val="tx1"/>
                </a:solidFill>
              </a:rPr>
              <a:t>исполнение </a:t>
            </a:r>
            <a:r>
              <a:rPr lang="ru-RU" sz="1600" b="1" dirty="0" smtClean="0">
                <a:solidFill>
                  <a:schemeClr val="tx1"/>
                </a:solidFill>
              </a:rPr>
              <a:t>пророчества </a:t>
            </a:r>
            <a:r>
              <a:rPr lang="ru-RU" sz="1600" b="1" dirty="0">
                <a:solidFill>
                  <a:schemeClr val="tx1"/>
                </a:solidFill>
              </a:rPr>
              <a:t>– в лице </a:t>
            </a:r>
            <a:r>
              <a:rPr lang="ru-RU" sz="1600" b="1" dirty="0" smtClean="0">
                <a:solidFill>
                  <a:schemeClr val="tx1"/>
                </a:solidFill>
              </a:rPr>
              <a:t>Иисуса Христа. </a:t>
            </a:r>
            <a:r>
              <a:rPr lang="ru-RU" sz="1600" b="1" dirty="0">
                <a:solidFill>
                  <a:schemeClr val="tx1"/>
                </a:solidFill>
              </a:rPr>
              <a:t>(Втор. 18, 15: </a:t>
            </a:r>
            <a:r>
              <a:rPr lang="ru-RU" sz="1600" b="1" i="1" dirty="0">
                <a:solidFill>
                  <a:schemeClr val="tx1"/>
                </a:solidFill>
              </a:rPr>
              <a:t>«Пророка из среды тебя, из братьев твоих, как меня, воздвигнет тебе Господь Бог твой, — Его слушайте</a:t>
            </a:r>
            <a:r>
              <a:rPr lang="ru-RU" sz="1600" b="1" i="1" dirty="0" smtClean="0">
                <a:solidFill>
                  <a:schemeClr val="tx1"/>
                </a:solidFill>
              </a:rPr>
              <a:t>…»).</a:t>
            </a:r>
            <a:r>
              <a:rPr lang="ru-RU" sz="1600" b="1" dirty="0" smtClean="0">
                <a:solidFill>
                  <a:schemeClr val="tx1"/>
                </a:solidFill>
              </a:rPr>
              <a:t> </a:t>
            </a:r>
            <a:endParaRPr lang="ru-RU" sz="1600" b="1" dirty="0">
              <a:solidFill>
                <a:schemeClr val="tx1"/>
              </a:solidFill>
            </a:endParaRPr>
          </a:p>
        </p:txBody>
      </p:sp>
      <p:sp>
        <p:nvSpPr>
          <p:cNvPr id="12" name="Скругленный прямоугольник 11"/>
          <p:cNvSpPr/>
          <p:nvPr/>
        </p:nvSpPr>
        <p:spPr>
          <a:xfrm>
            <a:off x="251520" y="4077072"/>
            <a:ext cx="8640960" cy="1044115"/>
          </a:xfrm>
          <a:prstGeom prst="roundRect">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err="1">
                <a:solidFill>
                  <a:schemeClr val="tx1"/>
                </a:solidFill>
              </a:rPr>
              <a:t>Блж</a:t>
            </a:r>
            <a:r>
              <a:rPr lang="ru-RU" sz="1600" b="1" dirty="0">
                <a:solidFill>
                  <a:schemeClr val="tx1"/>
                </a:solidFill>
              </a:rPr>
              <a:t>. Иероним: </a:t>
            </a:r>
            <a:r>
              <a:rPr lang="ru-RU" sz="1600" b="1" i="1" dirty="0">
                <a:solidFill>
                  <a:schemeClr val="tx1"/>
                </a:solidFill>
              </a:rPr>
              <a:t>«Они подверглись страху по троякой причине: или потому, что познали свое заблуждение, или потому, что светлое облако осенило их, или потому, что услышали голос говорящего Бога Отца, ибо человеческая немощь </a:t>
            </a:r>
            <a:r>
              <a:rPr lang="ru-RU" sz="1600" b="1" i="1" dirty="0" smtClean="0">
                <a:solidFill>
                  <a:schemeClr val="tx1"/>
                </a:solidFill>
              </a:rPr>
              <a:t>не </a:t>
            </a:r>
            <a:r>
              <a:rPr lang="ru-RU" sz="1600" b="1" i="1" dirty="0">
                <a:solidFill>
                  <a:schemeClr val="tx1"/>
                </a:solidFill>
              </a:rPr>
              <a:t>может выдержать созерцания высшей славы и с потрясенным духом и телом припадает к </a:t>
            </a:r>
            <a:r>
              <a:rPr lang="ru-RU" sz="1600" b="1" i="1" dirty="0" smtClean="0">
                <a:solidFill>
                  <a:schemeClr val="tx1"/>
                </a:solidFill>
              </a:rPr>
              <a:t>земле».</a:t>
            </a:r>
            <a:endParaRPr lang="ru-RU" sz="1600" b="1" i="1" dirty="0">
              <a:solidFill>
                <a:schemeClr val="tx1"/>
              </a:solidFill>
            </a:endParaRPr>
          </a:p>
        </p:txBody>
      </p:sp>
      <p:sp>
        <p:nvSpPr>
          <p:cNvPr id="13" name="Скругленный прямоугольник 12"/>
          <p:cNvSpPr/>
          <p:nvPr/>
        </p:nvSpPr>
        <p:spPr>
          <a:xfrm>
            <a:off x="323528" y="5229200"/>
            <a:ext cx="8568952" cy="864096"/>
          </a:xfrm>
          <a:prstGeom prst="roundRect">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err="1">
                <a:solidFill>
                  <a:schemeClr val="tx1"/>
                </a:solidFill>
              </a:rPr>
              <a:t>Блж</a:t>
            </a:r>
            <a:r>
              <a:rPr lang="ru-RU" sz="1600" b="1" dirty="0">
                <a:solidFill>
                  <a:schemeClr val="tx1"/>
                </a:solidFill>
              </a:rPr>
              <a:t>. Иероним</a:t>
            </a:r>
            <a:r>
              <a:rPr lang="ru-RU" sz="1600" b="1" dirty="0" smtClean="0">
                <a:solidFill>
                  <a:schemeClr val="tx1"/>
                </a:solidFill>
              </a:rPr>
              <a:t>: </a:t>
            </a:r>
            <a:r>
              <a:rPr lang="ru-RU" sz="1600" b="1" i="1" dirty="0" smtClean="0">
                <a:solidFill>
                  <a:schemeClr val="tx1"/>
                </a:solidFill>
              </a:rPr>
              <a:t>«И так </a:t>
            </a:r>
            <a:r>
              <a:rPr lang="ru-RU" sz="1600" b="1" i="1" dirty="0">
                <a:solidFill>
                  <a:schemeClr val="tx1"/>
                </a:solidFill>
              </a:rPr>
              <a:t>как они лежали на земле и не могли встать, то Он Сам милостиво нисходит к ним и прикасается к ним, чтобы прикосновением отогнать страх и чтобы укрепились ослабленные члены [их</a:t>
            </a:r>
            <a:r>
              <a:rPr lang="ru-RU" sz="1600" b="1" i="1" dirty="0" smtClean="0">
                <a:solidFill>
                  <a:schemeClr val="tx1"/>
                </a:solidFill>
              </a:rPr>
              <a:t>]».</a:t>
            </a:r>
            <a:endParaRPr lang="ru-RU" sz="1600" b="1" i="1" dirty="0">
              <a:solidFill>
                <a:schemeClr val="tx1"/>
              </a:solidFill>
            </a:endParaRPr>
          </a:p>
        </p:txBody>
      </p:sp>
      <p:sp>
        <p:nvSpPr>
          <p:cNvPr id="14" name="Скругленный прямоугольник 13"/>
          <p:cNvSpPr/>
          <p:nvPr/>
        </p:nvSpPr>
        <p:spPr>
          <a:xfrm>
            <a:off x="243136" y="4431941"/>
            <a:ext cx="8640960" cy="797260"/>
          </a:xfrm>
          <a:prstGeom prst="roundRect">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i="1" dirty="0" err="1" smtClean="0">
                <a:solidFill>
                  <a:schemeClr val="tx1"/>
                </a:solidFill>
              </a:rPr>
              <a:t>Свт</a:t>
            </a:r>
            <a:r>
              <a:rPr lang="ru-RU" sz="1600" b="1" i="1" dirty="0" smtClean="0">
                <a:solidFill>
                  <a:schemeClr val="tx1"/>
                </a:solidFill>
              </a:rPr>
              <a:t>. Иоанн Златоуст: «Потом</a:t>
            </a:r>
            <a:r>
              <a:rPr lang="ru-RU" sz="1600" b="1" i="1" dirty="0">
                <a:solidFill>
                  <a:schemeClr val="tx1"/>
                </a:solidFill>
              </a:rPr>
              <a:t>, чтобы показать, что не просто говорит об одном из трех, но именно о Христе, прочие двое, когда раздался глас, </a:t>
            </a:r>
            <a:r>
              <a:rPr lang="ru-RU" sz="1600" b="1" i="1" dirty="0" smtClean="0">
                <a:solidFill>
                  <a:schemeClr val="tx1"/>
                </a:solidFill>
              </a:rPr>
              <a:t>удалились».</a:t>
            </a:r>
            <a:endParaRPr lang="ru-RU" sz="1600" b="1" i="1" dirty="0">
              <a:solidFill>
                <a:schemeClr val="tx1"/>
              </a:solidFill>
            </a:endParaRPr>
          </a:p>
        </p:txBody>
      </p:sp>
      <p:sp>
        <p:nvSpPr>
          <p:cNvPr id="15" name="Скругленный прямоугольник 14"/>
          <p:cNvSpPr/>
          <p:nvPr/>
        </p:nvSpPr>
        <p:spPr>
          <a:xfrm>
            <a:off x="251520" y="3861048"/>
            <a:ext cx="8712968" cy="2808311"/>
          </a:xfrm>
          <a:prstGeom prst="roundRect">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ru-RU" sz="1600" b="1" dirty="0" err="1">
                <a:solidFill>
                  <a:schemeClr val="tx1"/>
                </a:solidFill>
              </a:rPr>
              <a:t>Прп</a:t>
            </a:r>
            <a:r>
              <a:rPr lang="ru-RU" sz="1600" b="1" dirty="0">
                <a:solidFill>
                  <a:schemeClr val="tx1"/>
                </a:solidFill>
              </a:rPr>
              <a:t>. Ефрем Сирин: </a:t>
            </a:r>
            <a:r>
              <a:rPr lang="ru-RU" sz="1600" b="1" i="1" dirty="0">
                <a:solidFill>
                  <a:schemeClr val="tx1"/>
                </a:solidFill>
              </a:rPr>
              <a:t>«Радовались Пророки, ибо узрели здесь Его человечество, которого прежде не видели. Радовались и Апостолы, ибо узрели здесь славу Его Божества, которого прежде не разумели, и услышали глас Отца, свидетельствующий о Сыне… Тройственное было здесь свидетельство: глас Отца, Моисей и Илия. Они предстояли пред Господом, как служители, и смотрели друг на друга, — Пророки на Апостолов, и Апостолы на Пророков, святой Моисей видел освещенного Симона — Петра, домоправитель, поставленный </a:t>
            </a:r>
            <a:r>
              <a:rPr lang="ru-RU" sz="1600" b="1" i="1" dirty="0" err="1">
                <a:solidFill>
                  <a:schemeClr val="tx1"/>
                </a:solidFill>
              </a:rPr>
              <a:t>Отцем</a:t>
            </a:r>
            <a:r>
              <a:rPr lang="ru-RU" sz="1600" b="1" i="1" dirty="0">
                <a:solidFill>
                  <a:schemeClr val="tx1"/>
                </a:solidFill>
              </a:rPr>
              <a:t>, взирал на домоправителя, поставленного Сыном; Ветхозаветный девственник Илия видел новозаветного девственника Иоанна; тот, кто вознесся на огненной колеснице, взирал на того, кто возлежал на пламенных персях Христовых. Таким образом, гора представляла собой Церковь, потому что Иисус соединил на ней два завета, принятых Церковью, и показал нам, что Он есть Податель обоих</a:t>
            </a:r>
            <a:r>
              <a:rPr lang="ru-RU" sz="1600" b="1" i="1" dirty="0" smtClean="0">
                <a:solidFill>
                  <a:schemeClr val="tx1"/>
                </a:solidFill>
              </a:rPr>
              <a:t>».</a:t>
            </a:r>
            <a:endParaRPr lang="ru-RU" sz="1600" b="1" i="1" dirty="0">
              <a:solidFill>
                <a:schemeClr val="tx1"/>
              </a:solidFill>
            </a:endParaRPr>
          </a:p>
        </p:txBody>
      </p:sp>
    </p:spTree>
    <p:extLst>
      <p:ext uri="{BB962C8B-B14F-4D97-AF65-F5344CB8AC3E}">
        <p14:creationId xmlns:p14="http://schemas.microsoft.com/office/powerpoint/2010/main" val="3708633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wipe(down)">
                                      <p:cBhvr>
                                        <p:cTn id="10" dur="500"/>
                                        <p:tgtEl>
                                          <p:spTgt spid="409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4098"/>
                                        </p:tgtEl>
                                      </p:cBhvr>
                                    </p:animEffect>
                                    <p:set>
                                      <p:cBhvr>
                                        <p:cTn id="15" dur="1" fill="hold">
                                          <p:stCondLst>
                                            <p:cond delay="499"/>
                                          </p:stCondLst>
                                        </p:cTn>
                                        <p:tgtEl>
                                          <p:spTgt spid="4098"/>
                                        </p:tgtEl>
                                        <p:attrNameLst>
                                          <p:attrName>style.visibility</p:attrName>
                                        </p:attrNameLst>
                                      </p:cBhvr>
                                      <p:to>
                                        <p:strVal val="hidden"/>
                                      </p:to>
                                    </p:set>
                                  </p:childTnLst>
                                </p:cTn>
                              </p:par>
                              <p:par>
                                <p:cTn id="16" presetID="22" presetClass="entr" presetSubtype="4"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down)">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1" nodeType="clickEffect">
                                  <p:stCondLst>
                                    <p:cond delay="0"/>
                                  </p:stCondLst>
                                  <p:childTnLst>
                                    <p:animEffect transition="out" filter="fade">
                                      <p:cBhvr>
                                        <p:cTn id="32" dur="500"/>
                                        <p:tgtEl>
                                          <p:spTgt spid="6"/>
                                        </p:tgtEl>
                                      </p:cBhvr>
                                    </p:animEffect>
                                    <p:set>
                                      <p:cBhvr>
                                        <p:cTn id="33" dur="1" fill="hold">
                                          <p:stCondLst>
                                            <p:cond delay="499"/>
                                          </p:stCondLst>
                                        </p:cTn>
                                        <p:tgtEl>
                                          <p:spTgt spid="6"/>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500"/>
                                        <p:tgtEl>
                                          <p:spTgt spid="7"/>
                                        </p:tgtEl>
                                      </p:cBhvr>
                                    </p:animEffect>
                                    <p:set>
                                      <p:cBhvr>
                                        <p:cTn id="36" dur="1" fill="hold">
                                          <p:stCondLst>
                                            <p:cond delay="499"/>
                                          </p:stCondLst>
                                        </p:cTn>
                                        <p:tgtEl>
                                          <p:spTgt spid="7"/>
                                        </p:tgtEl>
                                        <p:attrNameLst>
                                          <p:attrName>style.visibility</p:attrName>
                                        </p:attrNameLst>
                                      </p:cBhvr>
                                      <p:to>
                                        <p:strVal val="hidden"/>
                                      </p:to>
                                    </p:set>
                                  </p:childTnLst>
                                </p:cTn>
                              </p:par>
                            </p:childTnLst>
                          </p:cTn>
                        </p:par>
                        <p:par>
                          <p:cTn id="37" fill="hold">
                            <p:stCondLst>
                              <p:cond delay="500"/>
                            </p:stCondLst>
                            <p:childTnLst>
                              <p:par>
                                <p:cTn id="38" presetID="22" presetClass="entr" presetSubtype="4"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down)">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1" nodeType="clickEffect">
                                  <p:stCondLst>
                                    <p:cond delay="0"/>
                                  </p:stCondLst>
                                  <p:childTnLst>
                                    <p:animEffect transition="out" filter="fade">
                                      <p:cBhvr>
                                        <p:cTn id="44" dur="500"/>
                                        <p:tgtEl>
                                          <p:spTgt spid="8"/>
                                        </p:tgtEl>
                                      </p:cBhvr>
                                    </p:animEffect>
                                    <p:set>
                                      <p:cBhvr>
                                        <p:cTn id="45" dur="1" fill="hold">
                                          <p:stCondLst>
                                            <p:cond delay="499"/>
                                          </p:stCondLst>
                                        </p:cTn>
                                        <p:tgtEl>
                                          <p:spTgt spid="8"/>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ipe(down)">
                                      <p:cBhvr>
                                        <p:cTn id="50" dur="500"/>
                                        <p:tgtEl>
                                          <p:spTgt spid="9"/>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grpId="1" nodeType="clickEffect">
                                  <p:stCondLst>
                                    <p:cond delay="0"/>
                                  </p:stCondLst>
                                  <p:childTnLst>
                                    <p:animEffect transition="out" filter="fade">
                                      <p:cBhvr>
                                        <p:cTn id="54" dur="500"/>
                                        <p:tgtEl>
                                          <p:spTgt spid="9"/>
                                        </p:tgtEl>
                                      </p:cBhvr>
                                    </p:animEffect>
                                    <p:set>
                                      <p:cBhvr>
                                        <p:cTn id="55" dur="1" fill="hold">
                                          <p:stCondLst>
                                            <p:cond delay="499"/>
                                          </p:stCondLst>
                                        </p:cTn>
                                        <p:tgtEl>
                                          <p:spTgt spid="9"/>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wipe(down)">
                                      <p:cBhvr>
                                        <p:cTn id="60" dur="500"/>
                                        <p:tgtEl>
                                          <p:spTgt spid="10"/>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grpId="1" nodeType="clickEffect">
                                  <p:stCondLst>
                                    <p:cond delay="0"/>
                                  </p:stCondLst>
                                  <p:childTnLst>
                                    <p:animEffect transition="out" filter="fade">
                                      <p:cBhvr>
                                        <p:cTn id="69" dur="500"/>
                                        <p:tgtEl>
                                          <p:spTgt spid="10"/>
                                        </p:tgtEl>
                                      </p:cBhvr>
                                    </p:animEffect>
                                    <p:set>
                                      <p:cBhvr>
                                        <p:cTn id="70" dur="1" fill="hold">
                                          <p:stCondLst>
                                            <p:cond delay="499"/>
                                          </p:stCondLst>
                                        </p:cTn>
                                        <p:tgtEl>
                                          <p:spTgt spid="10"/>
                                        </p:tgtEl>
                                        <p:attrNameLst>
                                          <p:attrName>style.visibility</p:attrName>
                                        </p:attrNameLst>
                                      </p:cBhvr>
                                      <p:to>
                                        <p:strVal val="hidden"/>
                                      </p:to>
                                    </p:set>
                                  </p:childTnLst>
                                </p:cTn>
                              </p:par>
                              <p:par>
                                <p:cTn id="71" presetID="10" presetClass="exit" presetSubtype="0" fill="hold" grpId="1" nodeType="withEffect">
                                  <p:stCondLst>
                                    <p:cond delay="0"/>
                                  </p:stCondLst>
                                  <p:childTnLst>
                                    <p:animEffect transition="out" filter="fade">
                                      <p:cBhvr>
                                        <p:cTn id="72" dur="500"/>
                                        <p:tgtEl>
                                          <p:spTgt spid="11"/>
                                        </p:tgtEl>
                                      </p:cBhvr>
                                    </p:animEffect>
                                    <p:set>
                                      <p:cBhvr>
                                        <p:cTn id="73" dur="1" fill="hold">
                                          <p:stCondLst>
                                            <p:cond delay="499"/>
                                          </p:stCondLst>
                                        </p:cTn>
                                        <p:tgtEl>
                                          <p:spTgt spid="11"/>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grpId="0" nodeType="clickEffect">
                                  <p:stCondLst>
                                    <p:cond delay="0"/>
                                  </p:stCondLst>
                                  <p:childTnLst>
                                    <p:set>
                                      <p:cBhvr>
                                        <p:cTn id="77" dur="1" fill="hold">
                                          <p:stCondLst>
                                            <p:cond delay="0"/>
                                          </p:stCondLst>
                                        </p:cTn>
                                        <p:tgtEl>
                                          <p:spTgt spid="12"/>
                                        </p:tgtEl>
                                        <p:attrNameLst>
                                          <p:attrName>style.visibility</p:attrName>
                                        </p:attrNameLst>
                                      </p:cBhvr>
                                      <p:to>
                                        <p:strVal val="visible"/>
                                      </p:to>
                                    </p:set>
                                    <p:animEffect transition="in" filter="wipe(down)">
                                      <p:cBhvr>
                                        <p:cTn id="78" dur="500"/>
                                        <p:tgtEl>
                                          <p:spTgt spid="12"/>
                                        </p:tgtEl>
                                      </p:cBhvr>
                                    </p:animEffect>
                                  </p:childTnLst>
                                </p:cTn>
                              </p:par>
                            </p:childTnLst>
                          </p:cTn>
                        </p:par>
                        <p:par>
                          <p:cTn id="79" fill="hold">
                            <p:stCondLst>
                              <p:cond delay="500"/>
                            </p:stCondLst>
                            <p:childTnLst>
                              <p:par>
                                <p:cTn id="80" presetID="22" presetClass="entr" presetSubtype="4" fill="hold" grpId="0" nodeType="afterEffect">
                                  <p:stCondLst>
                                    <p:cond delay="1250"/>
                                  </p:stCondLst>
                                  <p:childTnLst>
                                    <p:set>
                                      <p:cBhvr>
                                        <p:cTn id="81" dur="1" fill="hold">
                                          <p:stCondLst>
                                            <p:cond delay="0"/>
                                          </p:stCondLst>
                                        </p:cTn>
                                        <p:tgtEl>
                                          <p:spTgt spid="13"/>
                                        </p:tgtEl>
                                        <p:attrNameLst>
                                          <p:attrName>style.visibility</p:attrName>
                                        </p:attrNameLst>
                                      </p:cBhvr>
                                      <p:to>
                                        <p:strVal val="visible"/>
                                      </p:to>
                                    </p:set>
                                    <p:animEffect transition="in" filter="wipe(down)">
                                      <p:cBhvr>
                                        <p:cTn id="82" dur="500"/>
                                        <p:tgtEl>
                                          <p:spTgt spid="13"/>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xit" presetSubtype="0" fill="hold" grpId="1" nodeType="clickEffect">
                                  <p:stCondLst>
                                    <p:cond delay="0"/>
                                  </p:stCondLst>
                                  <p:childTnLst>
                                    <p:animEffect transition="out" filter="fade">
                                      <p:cBhvr>
                                        <p:cTn id="86" dur="500"/>
                                        <p:tgtEl>
                                          <p:spTgt spid="12"/>
                                        </p:tgtEl>
                                      </p:cBhvr>
                                    </p:animEffect>
                                    <p:set>
                                      <p:cBhvr>
                                        <p:cTn id="87" dur="1" fill="hold">
                                          <p:stCondLst>
                                            <p:cond delay="499"/>
                                          </p:stCondLst>
                                        </p:cTn>
                                        <p:tgtEl>
                                          <p:spTgt spid="12"/>
                                        </p:tgtEl>
                                        <p:attrNameLst>
                                          <p:attrName>style.visibility</p:attrName>
                                        </p:attrNameLst>
                                      </p:cBhvr>
                                      <p:to>
                                        <p:strVal val="hidden"/>
                                      </p:to>
                                    </p:set>
                                  </p:childTnLst>
                                </p:cTn>
                              </p:par>
                              <p:par>
                                <p:cTn id="88" presetID="10" presetClass="exit" presetSubtype="0" fill="hold" grpId="1" nodeType="withEffect">
                                  <p:stCondLst>
                                    <p:cond delay="0"/>
                                  </p:stCondLst>
                                  <p:childTnLst>
                                    <p:animEffect transition="out" filter="fade">
                                      <p:cBhvr>
                                        <p:cTn id="89" dur="500"/>
                                        <p:tgtEl>
                                          <p:spTgt spid="13"/>
                                        </p:tgtEl>
                                      </p:cBhvr>
                                    </p:animEffect>
                                    <p:set>
                                      <p:cBhvr>
                                        <p:cTn id="90" dur="1" fill="hold">
                                          <p:stCondLst>
                                            <p:cond delay="499"/>
                                          </p:stCondLst>
                                        </p:cTn>
                                        <p:tgtEl>
                                          <p:spTgt spid="13"/>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22" presetClass="entr" presetSubtype="4" fill="hold" grpId="0" nodeType="click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down)">
                                      <p:cBhvr>
                                        <p:cTn id="95" dur="500"/>
                                        <p:tgtEl>
                                          <p:spTgt spid="14"/>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xit" presetSubtype="0" fill="hold" grpId="1" nodeType="clickEffect">
                                  <p:stCondLst>
                                    <p:cond delay="0"/>
                                  </p:stCondLst>
                                  <p:childTnLst>
                                    <p:animEffect transition="out" filter="fade">
                                      <p:cBhvr>
                                        <p:cTn id="99" dur="500"/>
                                        <p:tgtEl>
                                          <p:spTgt spid="14"/>
                                        </p:tgtEl>
                                      </p:cBhvr>
                                    </p:animEffect>
                                    <p:set>
                                      <p:cBhvr>
                                        <p:cTn id="100" dur="1" fill="hold">
                                          <p:stCondLst>
                                            <p:cond delay="499"/>
                                          </p:stCondLst>
                                        </p:cTn>
                                        <p:tgtEl>
                                          <p:spTgt spid="14"/>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22" presetClass="entr" presetSubtype="4" fill="hold" grpId="0" nodeType="clickEffect">
                                  <p:stCondLst>
                                    <p:cond delay="0"/>
                                  </p:stCondLst>
                                  <p:childTnLst>
                                    <p:set>
                                      <p:cBhvr>
                                        <p:cTn id="104" dur="1" fill="hold">
                                          <p:stCondLst>
                                            <p:cond delay="0"/>
                                          </p:stCondLst>
                                        </p:cTn>
                                        <p:tgtEl>
                                          <p:spTgt spid="15"/>
                                        </p:tgtEl>
                                        <p:attrNameLst>
                                          <p:attrName>style.visibility</p:attrName>
                                        </p:attrNameLst>
                                      </p:cBhvr>
                                      <p:to>
                                        <p:strVal val="visible"/>
                                      </p:to>
                                    </p:set>
                                    <p:animEffect transition="in" filter="wipe(down)">
                                      <p:cBhvr>
                                        <p:cTn id="105" dur="500"/>
                                        <p:tgtEl>
                                          <p:spTgt spid="15"/>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xit" presetSubtype="0" fill="hold" grpId="1" nodeType="clickEffect">
                                  <p:stCondLst>
                                    <p:cond delay="0"/>
                                  </p:stCondLst>
                                  <p:childTnLst>
                                    <p:animEffect transition="out" filter="fade">
                                      <p:cBhvr>
                                        <p:cTn id="109" dur="500"/>
                                        <p:tgtEl>
                                          <p:spTgt spid="15"/>
                                        </p:tgtEl>
                                      </p:cBhvr>
                                    </p:animEffect>
                                    <p:set>
                                      <p:cBhvr>
                                        <p:cTn id="110"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pattFill prst="ltUpDiag">
          <a:fgClr>
            <a:schemeClr val="accent5">
              <a:lumMod val="60000"/>
              <a:lumOff val="40000"/>
            </a:schemeClr>
          </a:fgClr>
          <a:bgClr>
            <a:schemeClr val="bg1"/>
          </a:bgClr>
        </a:pattFill>
        <a:effectLst/>
      </p:bgPr>
    </p:bg>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extLst>
              <p:ext uri="{D42A27DB-BD31-4B8C-83A1-F6EECF244321}">
                <p14:modId xmlns:p14="http://schemas.microsoft.com/office/powerpoint/2010/main" val="2627625927"/>
              </p:ext>
            </p:extLst>
          </p:nvPr>
        </p:nvGraphicFramePr>
        <p:xfrm>
          <a:off x="179512" y="836712"/>
          <a:ext cx="8784976" cy="3760080"/>
        </p:xfrm>
        <a:graphic>
          <a:graphicData uri="http://schemas.openxmlformats.org/drawingml/2006/table">
            <a:tbl>
              <a:tblPr firstRow="1" bandRow="1">
                <a:tableStyleId>{7DF18680-E054-41AD-8BC1-D1AEF772440D}</a:tableStyleId>
              </a:tblPr>
              <a:tblGrid>
                <a:gridCol w="4392488"/>
                <a:gridCol w="4392488"/>
              </a:tblGrid>
              <a:tr h="292208">
                <a:tc>
                  <a:txBody>
                    <a:bodyPr/>
                    <a:lstStyle/>
                    <a:p>
                      <a:pPr algn="ctr"/>
                      <a:r>
                        <a:rPr lang="ru-RU" b="1" dirty="0" smtClean="0">
                          <a:solidFill>
                            <a:schemeClr val="tx1"/>
                          </a:solidFill>
                        </a:rPr>
                        <a:t>Мф. 17, 9-13</a:t>
                      </a:r>
                      <a:endParaRPr lang="ru-RU" b="1" dirty="0">
                        <a:solidFill>
                          <a:schemeClr val="tx1"/>
                        </a:solidFill>
                      </a:endParaRPr>
                    </a:p>
                  </a:txBody>
                  <a:tcPr marL="18000" marR="18000" marT="18000" marB="18000"/>
                </a:tc>
                <a:tc>
                  <a:txBody>
                    <a:bodyPr/>
                    <a:lstStyle/>
                    <a:p>
                      <a:pPr algn="ctr"/>
                      <a:r>
                        <a:rPr lang="ru-RU" b="1" dirty="0" err="1" smtClean="0">
                          <a:solidFill>
                            <a:schemeClr val="tx1"/>
                          </a:solidFill>
                        </a:rPr>
                        <a:t>Мк</a:t>
                      </a:r>
                      <a:r>
                        <a:rPr lang="ru-RU" b="1" dirty="0" smtClean="0">
                          <a:solidFill>
                            <a:schemeClr val="tx1"/>
                          </a:solidFill>
                        </a:rPr>
                        <a:t>. 9, 9-13</a:t>
                      </a:r>
                      <a:endParaRPr lang="ru-RU" b="1" dirty="0">
                        <a:solidFill>
                          <a:schemeClr val="tx1"/>
                        </a:solidFill>
                      </a:endParaRPr>
                    </a:p>
                  </a:txBody>
                  <a:tcPr marL="18000" marR="18000" marT="18000" marB="18000"/>
                </a:tc>
              </a:tr>
              <a:tr h="370840">
                <a:tc>
                  <a:txBody>
                    <a:bodyPr/>
                    <a:lstStyle/>
                    <a:p>
                      <a:r>
                        <a:rPr lang="ru-RU" sz="1600" b="1" dirty="0" smtClean="0">
                          <a:solidFill>
                            <a:schemeClr val="tx1"/>
                          </a:solidFill>
                        </a:rPr>
                        <a:t>9. И когда сходили они с горы, Иисус запретил им, говоря: никому не сказывайте о сем видении, доколе Сын Человеческий не воскреснет из мертвых. </a:t>
                      </a:r>
                    </a:p>
                    <a:p>
                      <a:r>
                        <a:rPr lang="ru-RU" sz="1600" b="1" dirty="0" smtClean="0">
                          <a:solidFill>
                            <a:schemeClr val="tx1"/>
                          </a:solidFill>
                        </a:rPr>
                        <a:t>10. И спросили Его ученики Его: как же книжники говорят, что Илии надлежит </a:t>
                      </a:r>
                      <a:r>
                        <a:rPr lang="ru-RU" sz="1600" b="1" dirty="0" err="1" smtClean="0">
                          <a:solidFill>
                            <a:schemeClr val="tx1"/>
                          </a:solidFill>
                        </a:rPr>
                        <a:t>придти</a:t>
                      </a:r>
                      <a:r>
                        <a:rPr lang="ru-RU" sz="1600" b="1" dirty="0" smtClean="0">
                          <a:solidFill>
                            <a:schemeClr val="tx1"/>
                          </a:solidFill>
                        </a:rPr>
                        <a:t> прежде? </a:t>
                      </a:r>
                    </a:p>
                    <a:p>
                      <a:r>
                        <a:rPr lang="ru-RU" sz="1600" b="1" dirty="0" smtClean="0">
                          <a:solidFill>
                            <a:schemeClr val="tx1"/>
                          </a:solidFill>
                        </a:rPr>
                        <a:t>11. Иисус сказал им в ответ: правда, Илия должен </a:t>
                      </a:r>
                      <a:r>
                        <a:rPr lang="ru-RU" sz="1600" b="1" dirty="0" err="1" smtClean="0">
                          <a:solidFill>
                            <a:schemeClr val="tx1"/>
                          </a:solidFill>
                        </a:rPr>
                        <a:t>придти</a:t>
                      </a:r>
                      <a:r>
                        <a:rPr lang="ru-RU" sz="1600" b="1" dirty="0" smtClean="0">
                          <a:solidFill>
                            <a:schemeClr val="tx1"/>
                          </a:solidFill>
                        </a:rPr>
                        <a:t> прежде и устроить все; </a:t>
                      </a:r>
                    </a:p>
                    <a:p>
                      <a:r>
                        <a:rPr lang="ru-RU" sz="1600" b="1" dirty="0" smtClean="0">
                          <a:solidFill>
                            <a:schemeClr val="tx1"/>
                          </a:solidFill>
                        </a:rPr>
                        <a:t>12. но говорю вам, что Илия уже пришел, и не узнали его, а поступили с ним, как хотели; так и Сын Человеческий пострадает от них. </a:t>
                      </a:r>
                    </a:p>
                    <a:p>
                      <a:r>
                        <a:rPr lang="ru-RU" sz="1600" b="1" dirty="0" smtClean="0">
                          <a:solidFill>
                            <a:schemeClr val="tx1"/>
                          </a:solidFill>
                        </a:rPr>
                        <a:t>13. Тогда ученики поняли, что Он говорил им об Иоанне Крестителе.</a:t>
                      </a:r>
                      <a:endParaRPr lang="ru-RU" sz="1600" b="1" dirty="0">
                        <a:solidFill>
                          <a:schemeClr val="tx1"/>
                        </a:solidFill>
                      </a:endParaRPr>
                    </a:p>
                  </a:txBody>
                  <a:tcPr marL="18000" marR="18000" marT="18000" marB="18000"/>
                </a:tc>
                <a:tc>
                  <a:txBody>
                    <a:bodyPr/>
                    <a:lstStyle/>
                    <a:p>
                      <a:r>
                        <a:rPr lang="ru-RU" sz="1600" b="1" dirty="0" smtClean="0">
                          <a:solidFill>
                            <a:schemeClr val="tx1"/>
                          </a:solidFill>
                        </a:rPr>
                        <a:t>9. Когда же сходили они с горы, Он не велел никому рассказывать о том, что видели, доколе Сын Человеческий не воскреснет из мертвых. </a:t>
                      </a:r>
                    </a:p>
                    <a:p>
                      <a:r>
                        <a:rPr lang="ru-RU" sz="1600" b="1" dirty="0" smtClean="0">
                          <a:solidFill>
                            <a:schemeClr val="tx1"/>
                          </a:solidFill>
                        </a:rPr>
                        <a:t>10. И они удержали это слово, спрашивая друг друга, что значит: воскреснуть из мертвых. </a:t>
                      </a:r>
                    </a:p>
                    <a:p>
                      <a:r>
                        <a:rPr lang="ru-RU" sz="1600" b="1" dirty="0" smtClean="0">
                          <a:solidFill>
                            <a:schemeClr val="tx1"/>
                          </a:solidFill>
                        </a:rPr>
                        <a:t>11. И спросили Его: как же книжники говорят, что Илии надлежит </a:t>
                      </a:r>
                      <a:r>
                        <a:rPr lang="ru-RU" sz="1600" b="1" dirty="0" err="1" smtClean="0">
                          <a:solidFill>
                            <a:schemeClr val="tx1"/>
                          </a:solidFill>
                        </a:rPr>
                        <a:t>придти</a:t>
                      </a:r>
                      <a:r>
                        <a:rPr lang="ru-RU" sz="1600" b="1" dirty="0" smtClean="0">
                          <a:solidFill>
                            <a:schemeClr val="tx1"/>
                          </a:solidFill>
                        </a:rPr>
                        <a:t> прежде? </a:t>
                      </a:r>
                    </a:p>
                    <a:p>
                      <a:r>
                        <a:rPr lang="ru-RU" sz="1600" b="1" dirty="0" smtClean="0">
                          <a:solidFill>
                            <a:schemeClr val="tx1"/>
                          </a:solidFill>
                        </a:rPr>
                        <a:t>12. Он сказал им в ответ: правда, Илия должен </a:t>
                      </a:r>
                      <a:r>
                        <a:rPr lang="ru-RU" sz="1600" b="1" dirty="0" err="1" smtClean="0">
                          <a:solidFill>
                            <a:schemeClr val="tx1"/>
                          </a:solidFill>
                        </a:rPr>
                        <a:t>придти</a:t>
                      </a:r>
                      <a:r>
                        <a:rPr lang="ru-RU" sz="1600" b="1" dirty="0" smtClean="0">
                          <a:solidFill>
                            <a:schemeClr val="tx1"/>
                          </a:solidFill>
                        </a:rPr>
                        <a:t> прежде и устроить все; и Сыну Человеческому, как написано о Нем, надлежит много пострадать и быть </a:t>
                      </a:r>
                      <a:r>
                        <a:rPr lang="ru-RU" sz="1600" b="1" dirty="0" err="1" smtClean="0">
                          <a:solidFill>
                            <a:schemeClr val="tx1"/>
                          </a:solidFill>
                        </a:rPr>
                        <a:t>уничижену</a:t>
                      </a:r>
                      <a:r>
                        <a:rPr lang="ru-RU" sz="1600" b="1" dirty="0" smtClean="0">
                          <a:solidFill>
                            <a:schemeClr val="tx1"/>
                          </a:solidFill>
                        </a:rPr>
                        <a:t>. </a:t>
                      </a:r>
                    </a:p>
                    <a:p>
                      <a:r>
                        <a:rPr lang="ru-RU" sz="1600" b="1" dirty="0" smtClean="0">
                          <a:solidFill>
                            <a:schemeClr val="tx1"/>
                          </a:solidFill>
                        </a:rPr>
                        <a:t>13. Но говорю вам, что и Илия пришел, и поступили с ним, как хотели, как написано о нем. </a:t>
                      </a:r>
                      <a:endParaRPr lang="ru-RU" sz="1600" b="1" dirty="0">
                        <a:solidFill>
                          <a:schemeClr val="tx1"/>
                        </a:solidFill>
                      </a:endParaRPr>
                    </a:p>
                  </a:txBody>
                  <a:tcPr marL="18000" marR="18000" marT="18000" marB="18000"/>
                </a:tc>
              </a:tr>
            </a:tbl>
          </a:graphicData>
        </a:graphic>
      </p:graphicFrame>
      <p:sp>
        <p:nvSpPr>
          <p:cNvPr id="4" name="Скругленный прямоугольник 3"/>
          <p:cNvSpPr/>
          <p:nvPr/>
        </p:nvSpPr>
        <p:spPr>
          <a:xfrm>
            <a:off x="971600" y="116632"/>
            <a:ext cx="7416824" cy="50405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lnSpc>
                <a:spcPct val="90000"/>
              </a:lnSpc>
            </a:pPr>
            <a:r>
              <a:rPr lang="ru-RU" sz="2200" b="1" dirty="0">
                <a:solidFill>
                  <a:schemeClr val="tx1"/>
                </a:solidFill>
              </a:rPr>
              <a:t>Беседа с учениками во время схождения с </a:t>
            </a:r>
            <a:r>
              <a:rPr lang="ru-RU" sz="2200" b="1" dirty="0" smtClean="0">
                <a:solidFill>
                  <a:schemeClr val="tx1"/>
                </a:solidFill>
              </a:rPr>
              <a:t>горы. Второе предсказание о Страстях и Воскресении</a:t>
            </a:r>
            <a:endParaRPr lang="ru-RU" sz="2200" dirty="0">
              <a:solidFill>
                <a:schemeClr val="tx1"/>
              </a:solidFill>
            </a:endParaRPr>
          </a:p>
        </p:txBody>
      </p:sp>
      <p:sp>
        <p:nvSpPr>
          <p:cNvPr id="2" name="Скругленный прямоугольник 1"/>
          <p:cNvSpPr/>
          <p:nvPr/>
        </p:nvSpPr>
        <p:spPr>
          <a:xfrm>
            <a:off x="251520" y="4293096"/>
            <a:ext cx="8640960" cy="1296144"/>
          </a:xfrm>
          <a:prstGeom prst="roundRect">
            <a:avLst/>
          </a:prstGeom>
          <a:solidFill>
            <a:schemeClr val="accent5">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err="1">
                <a:solidFill>
                  <a:schemeClr val="tx1"/>
                </a:solidFill>
              </a:rPr>
              <a:t>Свт</a:t>
            </a:r>
            <a:r>
              <a:rPr lang="ru-RU" sz="1600" b="1" dirty="0">
                <a:solidFill>
                  <a:schemeClr val="tx1"/>
                </a:solidFill>
              </a:rPr>
              <a:t>. Иоанн Златоуст: </a:t>
            </a:r>
            <a:r>
              <a:rPr lang="ru-RU" sz="1600" b="1" i="1" dirty="0">
                <a:solidFill>
                  <a:schemeClr val="tx1"/>
                </a:solidFill>
              </a:rPr>
              <a:t>«Действительно, чем более стали бы рассказывать о Нем чудесного, тем труднее для многих было бы тогда верить этому. Притом, соблазн о кресте от того еще более увеличивался. Потому-то Он велит им молчать, и не просто велит, но снова напоминает им о Своих страданиях, как будто бы приводя причину, по которой Он повелевал им молчать</a:t>
            </a:r>
            <a:r>
              <a:rPr lang="ru-RU" sz="1600" b="1" i="1" dirty="0" smtClean="0">
                <a:solidFill>
                  <a:schemeClr val="tx1"/>
                </a:solidFill>
              </a:rPr>
              <a:t>».</a:t>
            </a:r>
            <a:endParaRPr lang="ru-RU" sz="1600" b="1" i="1" dirty="0">
              <a:solidFill>
                <a:schemeClr val="tx1"/>
              </a:solidFill>
            </a:endParaRPr>
          </a:p>
        </p:txBody>
      </p:sp>
      <p:sp>
        <p:nvSpPr>
          <p:cNvPr id="3" name="Скругленный прямоугольник 2"/>
          <p:cNvSpPr/>
          <p:nvPr/>
        </p:nvSpPr>
        <p:spPr>
          <a:xfrm>
            <a:off x="251520" y="5805264"/>
            <a:ext cx="8640960" cy="792088"/>
          </a:xfrm>
          <a:prstGeom prst="roundRect">
            <a:avLst/>
          </a:prstGeom>
          <a:solidFill>
            <a:schemeClr val="accent5">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err="1" smtClean="0">
                <a:solidFill>
                  <a:schemeClr val="tx1"/>
                </a:solidFill>
              </a:rPr>
              <a:t>Блж</a:t>
            </a:r>
            <a:r>
              <a:rPr lang="ru-RU" sz="1600" b="1" dirty="0" smtClean="0">
                <a:solidFill>
                  <a:schemeClr val="tx1"/>
                </a:solidFill>
              </a:rPr>
              <a:t>. </a:t>
            </a:r>
            <a:r>
              <a:rPr lang="ru-RU" sz="1600" b="1" dirty="0" err="1" smtClean="0">
                <a:solidFill>
                  <a:schemeClr val="tx1"/>
                </a:solidFill>
              </a:rPr>
              <a:t>Феофилакт</a:t>
            </a:r>
            <a:r>
              <a:rPr lang="ru-RU" sz="1600" b="1" dirty="0" smtClean="0">
                <a:solidFill>
                  <a:schemeClr val="tx1"/>
                </a:solidFill>
              </a:rPr>
              <a:t>: </a:t>
            </a:r>
            <a:r>
              <a:rPr lang="ru-RU" sz="1600" b="1" i="1" dirty="0" smtClean="0">
                <a:solidFill>
                  <a:schemeClr val="tx1"/>
                </a:solidFill>
              </a:rPr>
              <a:t>«По </a:t>
            </a:r>
            <a:r>
              <a:rPr lang="ru-RU" sz="1600" b="1" i="1" dirty="0">
                <a:solidFill>
                  <a:schemeClr val="tx1"/>
                </a:solidFill>
              </a:rPr>
              <a:t>смирению заповедует никому не говорить, а вместе с тем и для того, чтобы, услышавши об этом, не соблазнились, когда позже увидят Его распятым. Ибо они могли принять Его за обманщика, который призрачно совершал приличное </a:t>
            </a:r>
            <a:r>
              <a:rPr lang="ru-RU" sz="1600" b="1" i="1" dirty="0" smtClean="0">
                <a:solidFill>
                  <a:schemeClr val="tx1"/>
                </a:solidFill>
              </a:rPr>
              <a:t>Богу». </a:t>
            </a:r>
            <a:endParaRPr lang="ru-RU" sz="1600" b="1" i="1" dirty="0">
              <a:solidFill>
                <a:schemeClr val="tx1"/>
              </a:solidFill>
            </a:endParaRPr>
          </a:p>
        </p:txBody>
      </p:sp>
      <p:sp>
        <p:nvSpPr>
          <p:cNvPr id="6" name="Скругленный прямоугольник 5"/>
          <p:cNvSpPr/>
          <p:nvPr/>
        </p:nvSpPr>
        <p:spPr>
          <a:xfrm>
            <a:off x="251520" y="4149080"/>
            <a:ext cx="8640960" cy="2592288"/>
          </a:xfrm>
          <a:prstGeom prst="roundRect">
            <a:avLst/>
          </a:prstGeom>
          <a:solidFill>
            <a:schemeClr val="accent5">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err="1">
                <a:solidFill>
                  <a:schemeClr val="tx1"/>
                </a:solidFill>
              </a:rPr>
              <a:t>Свт</a:t>
            </a:r>
            <a:r>
              <a:rPr lang="ru-RU" sz="1600" b="1" dirty="0">
                <a:solidFill>
                  <a:schemeClr val="tx1"/>
                </a:solidFill>
              </a:rPr>
              <a:t>. Иоанн Златоуст: </a:t>
            </a:r>
            <a:r>
              <a:rPr lang="ru-RU" sz="1600" b="1" i="1" dirty="0">
                <a:solidFill>
                  <a:schemeClr val="tx1"/>
                </a:solidFill>
              </a:rPr>
              <a:t>«среди иудеев, как я сказал, была молва о пришествии Христа и Илии, но они неправильно толковали ее. Писание говорит о двух пришествиях Христа, о бывшем и будущем. Также и пророки о том и другом упоминают; они говорят, что </a:t>
            </a:r>
            <a:r>
              <a:rPr lang="ru-RU" sz="1600" b="1" i="1" dirty="0" err="1">
                <a:solidFill>
                  <a:schemeClr val="tx1"/>
                </a:solidFill>
              </a:rPr>
              <a:t>предтечею</a:t>
            </a:r>
            <a:r>
              <a:rPr lang="ru-RU" sz="1600" b="1" i="1" dirty="0">
                <a:solidFill>
                  <a:schemeClr val="tx1"/>
                </a:solidFill>
              </a:rPr>
              <a:t> одного из них, именно второго, будет Илия, а первого был Иоанн, которого Христос называет Илиею - не потому, чтобы он был Илия, но потому, что он совершал служение Его. Как Илия будет </a:t>
            </a:r>
            <a:r>
              <a:rPr lang="ru-RU" sz="1600" b="1" i="1" dirty="0" err="1">
                <a:solidFill>
                  <a:schemeClr val="tx1"/>
                </a:solidFill>
              </a:rPr>
              <a:t>предтечею</a:t>
            </a:r>
            <a:r>
              <a:rPr lang="ru-RU" sz="1600" b="1" i="1" dirty="0">
                <a:solidFill>
                  <a:schemeClr val="tx1"/>
                </a:solidFill>
              </a:rPr>
              <a:t> второго пришествия, так Иоанн был </a:t>
            </a:r>
            <a:r>
              <a:rPr lang="ru-RU" sz="1600" b="1" i="1" dirty="0" err="1">
                <a:solidFill>
                  <a:schemeClr val="tx1"/>
                </a:solidFill>
              </a:rPr>
              <a:t>предтечею</a:t>
            </a:r>
            <a:r>
              <a:rPr lang="ru-RU" sz="1600" b="1" i="1" dirty="0">
                <a:solidFill>
                  <a:schemeClr val="tx1"/>
                </a:solidFill>
              </a:rPr>
              <a:t> первого. Но книжники, сливая то и другое и развращая народ, упоминали пред народом об одном только втором пришествии и говорили, что если этот - Христос, то Илия должен предварить Его своим приходом. Потому и ученики говорят: что </a:t>
            </a:r>
            <a:r>
              <a:rPr lang="ru-RU" sz="1600" b="1" i="1" dirty="0" err="1">
                <a:solidFill>
                  <a:schemeClr val="tx1"/>
                </a:solidFill>
              </a:rPr>
              <a:t>убо</a:t>
            </a:r>
            <a:r>
              <a:rPr lang="ru-RU" sz="1600" b="1" i="1" dirty="0">
                <a:solidFill>
                  <a:schemeClr val="tx1"/>
                </a:solidFill>
              </a:rPr>
              <a:t> книжницы глаголют, яко Илии подобает </a:t>
            </a:r>
            <a:r>
              <a:rPr lang="ru-RU" sz="1600" b="1" i="1" dirty="0" err="1">
                <a:solidFill>
                  <a:schemeClr val="tx1"/>
                </a:solidFill>
              </a:rPr>
              <a:t>приити</a:t>
            </a:r>
            <a:r>
              <a:rPr lang="ru-RU" sz="1600" b="1" i="1" dirty="0">
                <a:solidFill>
                  <a:schemeClr val="tx1"/>
                </a:solidFill>
              </a:rPr>
              <a:t> прежде</a:t>
            </a:r>
            <a:r>
              <a:rPr lang="ru-RU" sz="1600" b="1" i="1" dirty="0" smtClean="0">
                <a:solidFill>
                  <a:schemeClr val="tx1"/>
                </a:solidFill>
              </a:rPr>
              <a:t>?».</a:t>
            </a:r>
            <a:endParaRPr lang="ru-RU" sz="1600" b="1" i="1" dirty="0">
              <a:solidFill>
                <a:schemeClr val="tx1"/>
              </a:solidFill>
            </a:endParaRPr>
          </a:p>
        </p:txBody>
      </p:sp>
      <p:sp>
        <p:nvSpPr>
          <p:cNvPr id="7" name="Скругленный прямоугольник 6"/>
          <p:cNvSpPr/>
          <p:nvPr/>
        </p:nvSpPr>
        <p:spPr>
          <a:xfrm>
            <a:off x="251520" y="4005064"/>
            <a:ext cx="8640960" cy="1584176"/>
          </a:xfrm>
          <a:prstGeom prst="roundRect">
            <a:avLst/>
          </a:prstGeom>
          <a:solidFill>
            <a:schemeClr val="accent5">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err="1">
                <a:solidFill>
                  <a:schemeClr val="tx1"/>
                </a:solidFill>
              </a:rPr>
              <a:t>Блж</a:t>
            </a:r>
            <a:r>
              <a:rPr lang="ru-RU" sz="1600" b="1" dirty="0">
                <a:solidFill>
                  <a:schemeClr val="tx1"/>
                </a:solidFill>
              </a:rPr>
              <a:t>. Иероним</a:t>
            </a:r>
            <a:r>
              <a:rPr lang="ru-RU" sz="1600" b="1" i="1" dirty="0">
                <a:solidFill>
                  <a:schemeClr val="tx1"/>
                </a:solidFill>
              </a:rPr>
              <a:t>: «У фарисеев было предание, - на основании слов </a:t>
            </a:r>
            <a:r>
              <a:rPr lang="ru-RU" sz="1600" b="1" i="1" dirty="0" err="1">
                <a:solidFill>
                  <a:schemeClr val="tx1"/>
                </a:solidFill>
              </a:rPr>
              <a:t>Малахии</a:t>
            </a:r>
            <a:r>
              <a:rPr lang="ru-RU" sz="1600" b="1" i="1" dirty="0">
                <a:solidFill>
                  <a:schemeClr val="tx1"/>
                </a:solidFill>
              </a:rPr>
              <a:t> пророка, последнего из двенадцати, - что перед пришествием Спасителя придет Илия и обратит сердце отца к детям и детей к отцам и восстановит все в прежнее состояние (Мал </a:t>
            </a:r>
            <a:r>
              <a:rPr lang="ru-RU" sz="1600" b="1" i="1" dirty="0" smtClean="0">
                <a:solidFill>
                  <a:schemeClr val="tx1"/>
                </a:solidFill>
              </a:rPr>
              <a:t>4, 5</a:t>
            </a:r>
            <a:r>
              <a:rPr lang="ru-RU" sz="1600" b="1" i="1" dirty="0">
                <a:solidFill>
                  <a:schemeClr val="tx1"/>
                </a:solidFill>
              </a:rPr>
              <a:t>). Итак, ученики думают, что это было именно преображение славы, которое они видели на горе, и говорят: «Если Ты уже пришел в славе, то каким же образом не является Твой предтеча», тем более, что они видели, что Илия </a:t>
            </a:r>
            <a:r>
              <a:rPr lang="ru-RU" sz="1600" b="1" i="1" dirty="0" smtClean="0">
                <a:solidFill>
                  <a:schemeClr val="tx1"/>
                </a:solidFill>
              </a:rPr>
              <a:t>удалился».</a:t>
            </a:r>
            <a:endParaRPr lang="ru-RU" sz="1600" b="1" i="1" dirty="0">
              <a:solidFill>
                <a:schemeClr val="tx1"/>
              </a:solidFill>
            </a:endParaRPr>
          </a:p>
        </p:txBody>
      </p:sp>
      <p:sp>
        <p:nvSpPr>
          <p:cNvPr id="8" name="Скругленный прямоугольник 7"/>
          <p:cNvSpPr/>
          <p:nvPr/>
        </p:nvSpPr>
        <p:spPr>
          <a:xfrm>
            <a:off x="251520" y="5805264"/>
            <a:ext cx="8640960" cy="936104"/>
          </a:xfrm>
          <a:prstGeom prst="roundRect">
            <a:avLst/>
          </a:prstGeom>
          <a:solidFill>
            <a:schemeClr val="accent5">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err="1">
                <a:solidFill>
                  <a:schemeClr val="tx1"/>
                </a:solidFill>
              </a:rPr>
              <a:t>Зигабен</a:t>
            </a:r>
            <a:r>
              <a:rPr lang="ru-RU" sz="1600" b="1" dirty="0">
                <a:solidFill>
                  <a:schemeClr val="tx1"/>
                </a:solidFill>
              </a:rPr>
              <a:t>: </a:t>
            </a:r>
            <a:r>
              <a:rPr lang="ru-RU" sz="1600" b="1" i="1" dirty="0">
                <a:solidFill>
                  <a:schemeClr val="tx1"/>
                </a:solidFill>
              </a:rPr>
              <a:t>«Вполне убежденные в Божестве Его и исповеданием Петра, и Преображением, и голосом с неба, спрашивают: если Ты Христос, то почему книжники говорят, что прежде Христа должен прийти Илия? Как же он не пришел прежде Тебя?».</a:t>
            </a:r>
          </a:p>
        </p:txBody>
      </p:sp>
      <p:sp>
        <p:nvSpPr>
          <p:cNvPr id="9" name="Скругленный прямоугольник 8"/>
          <p:cNvSpPr/>
          <p:nvPr/>
        </p:nvSpPr>
        <p:spPr>
          <a:xfrm>
            <a:off x="251520" y="5013176"/>
            <a:ext cx="8640960" cy="864096"/>
          </a:xfrm>
          <a:prstGeom prst="roundRect">
            <a:avLst/>
          </a:prstGeom>
          <a:solidFill>
            <a:schemeClr val="accent5">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err="1" smtClean="0">
                <a:solidFill>
                  <a:schemeClr val="tx1"/>
                </a:solidFill>
              </a:rPr>
              <a:t>Свт</a:t>
            </a:r>
            <a:r>
              <a:rPr lang="ru-RU" sz="1600" b="1" dirty="0" smtClean="0">
                <a:solidFill>
                  <a:schemeClr val="tx1"/>
                </a:solidFill>
              </a:rPr>
              <a:t>. Иоанн Златоуст: </a:t>
            </a:r>
            <a:r>
              <a:rPr lang="ru-RU" sz="1600" b="1" i="1" dirty="0" smtClean="0">
                <a:solidFill>
                  <a:schemeClr val="tx1"/>
                </a:solidFill>
              </a:rPr>
              <a:t>«Какой </a:t>
            </a:r>
            <a:r>
              <a:rPr lang="ru-RU" sz="1600" b="1" i="1" dirty="0">
                <a:solidFill>
                  <a:schemeClr val="tx1"/>
                </a:solidFill>
              </a:rPr>
              <a:t>же ответ дал Христос? Илия точно придет тогда, пред вторым Моим пришествием; но и ныне пришел Илия, - называя этим именем Иоанна. Этот Илия </a:t>
            </a:r>
            <a:r>
              <a:rPr lang="ru-RU" sz="1600" b="1" i="1" dirty="0" smtClean="0">
                <a:solidFill>
                  <a:schemeClr val="tx1"/>
                </a:solidFill>
              </a:rPr>
              <a:t>пришел».</a:t>
            </a:r>
            <a:endParaRPr lang="ru-RU" sz="1600" b="1" i="1" dirty="0">
              <a:solidFill>
                <a:schemeClr val="tx1"/>
              </a:solidFill>
            </a:endParaRPr>
          </a:p>
        </p:txBody>
      </p:sp>
      <p:sp>
        <p:nvSpPr>
          <p:cNvPr id="10" name="Скругленный прямоугольник 9"/>
          <p:cNvSpPr/>
          <p:nvPr/>
        </p:nvSpPr>
        <p:spPr>
          <a:xfrm>
            <a:off x="251520" y="6021288"/>
            <a:ext cx="8640960" cy="504056"/>
          </a:xfrm>
          <a:prstGeom prst="roundRect">
            <a:avLst/>
          </a:prstGeom>
          <a:solidFill>
            <a:schemeClr val="accent5">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err="1" smtClean="0">
                <a:solidFill>
                  <a:schemeClr val="tx1"/>
                </a:solidFill>
              </a:rPr>
              <a:t>Зигабен</a:t>
            </a:r>
            <a:r>
              <a:rPr lang="ru-RU" sz="1600" b="1" dirty="0">
                <a:solidFill>
                  <a:schemeClr val="tx1"/>
                </a:solidFill>
              </a:rPr>
              <a:t>:</a:t>
            </a:r>
            <a:r>
              <a:rPr lang="ru-RU" sz="1600" b="1" i="1" dirty="0" smtClean="0">
                <a:solidFill>
                  <a:schemeClr val="tx1"/>
                </a:solidFill>
              </a:rPr>
              <a:t> «Теперь </a:t>
            </a:r>
            <a:r>
              <a:rPr lang="ru-RU" sz="1600" b="1" i="1" dirty="0">
                <a:solidFill>
                  <a:schemeClr val="tx1"/>
                </a:solidFill>
              </a:rPr>
              <a:t>Христос ясно учит о двух Пришествиях</a:t>
            </a:r>
            <a:r>
              <a:rPr lang="ru-RU" sz="1600" b="1" i="1" dirty="0" smtClean="0">
                <a:solidFill>
                  <a:schemeClr val="tx1"/>
                </a:solidFill>
              </a:rPr>
              <a:t>».</a:t>
            </a:r>
            <a:endParaRPr lang="ru-RU" sz="1600" b="1" i="1" dirty="0">
              <a:solidFill>
                <a:schemeClr val="tx1"/>
              </a:solidFill>
            </a:endParaRPr>
          </a:p>
        </p:txBody>
      </p:sp>
      <p:sp>
        <p:nvSpPr>
          <p:cNvPr id="11" name="Скругленный прямоугольник 10"/>
          <p:cNvSpPr/>
          <p:nvPr/>
        </p:nvSpPr>
        <p:spPr>
          <a:xfrm>
            <a:off x="215516" y="4905164"/>
            <a:ext cx="8640960" cy="1764196"/>
          </a:xfrm>
          <a:prstGeom prst="roundRect">
            <a:avLst/>
          </a:prstGeom>
          <a:solidFill>
            <a:schemeClr val="accent5">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err="1">
                <a:solidFill>
                  <a:schemeClr val="tx1"/>
                </a:solidFill>
              </a:rPr>
              <a:t>Блж</a:t>
            </a:r>
            <a:r>
              <a:rPr lang="ru-RU" sz="1600" b="1" dirty="0">
                <a:solidFill>
                  <a:schemeClr val="tx1"/>
                </a:solidFill>
              </a:rPr>
              <a:t>. </a:t>
            </a:r>
            <a:r>
              <a:rPr lang="ru-RU" sz="1600" b="1" dirty="0" err="1" smtClean="0">
                <a:solidFill>
                  <a:schemeClr val="tx1"/>
                </a:solidFill>
              </a:rPr>
              <a:t>Феофилакт</a:t>
            </a:r>
            <a:r>
              <a:rPr lang="ru-RU" sz="1600" b="1" dirty="0">
                <a:solidFill>
                  <a:schemeClr val="tx1"/>
                </a:solidFill>
              </a:rPr>
              <a:t>: </a:t>
            </a:r>
            <a:r>
              <a:rPr lang="ru-RU" sz="1600" b="1" i="1" dirty="0">
                <a:solidFill>
                  <a:schemeClr val="tx1"/>
                </a:solidFill>
              </a:rPr>
              <a:t>«Говоря: «правда, Илия должен </a:t>
            </a:r>
            <a:r>
              <a:rPr lang="ru-RU" sz="1600" b="1" i="1" dirty="0" err="1">
                <a:solidFill>
                  <a:schemeClr val="tx1"/>
                </a:solidFill>
              </a:rPr>
              <a:t>придти</a:t>
            </a:r>
            <a:r>
              <a:rPr lang="ru-RU" sz="1600" b="1" i="1" dirty="0">
                <a:solidFill>
                  <a:schemeClr val="tx1"/>
                </a:solidFill>
              </a:rPr>
              <a:t> прежде», показывает, что он еще не пришел, придет же, как предтеча второго пришествия, и устроит в вере во Христа всех евреев, которые окажутся послушными... Говоря же: «Илия уже пришел», намекает на Иоанна Предтечу. Они сделали с ним, что и хотели, убив Его, ибо, позволив Ироду убить его, хотя имели возможность воспрепятствовать, они сами убили. Тогда ученики, став вдумчивее, поняли, что Господь назвал Иоанна Илиею, потому что он был предтеча первого, как Илия будет предтечей второго пришествия </a:t>
            </a:r>
            <a:r>
              <a:rPr lang="ru-RU" sz="1600" b="1" i="1" dirty="0" smtClean="0">
                <a:solidFill>
                  <a:schemeClr val="tx1"/>
                </a:solidFill>
              </a:rPr>
              <a:t>Его».</a:t>
            </a:r>
            <a:endParaRPr lang="ru-RU" sz="1600" b="1" i="1" dirty="0">
              <a:solidFill>
                <a:schemeClr val="tx1"/>
              </a:solidFill>
            </a:endParaRPr>
          </a:p>
        </p:txBody>
      </p:sp>
      <p:sp>
        <p:nvSpPr>
          <p:cNvPr id="12" name="Скругленный прямоугольник 11"/>
          <p:cNvSpPr/>
          <p:nvPr/>
        </p:nvSpPr>
        <p:spPr>
          <a:xfrm>
            <a:off x="73971" y="4653136"/>
            <a:ext cx="8890517" cy="2086189"/>
          </a:xfrm>
          <a:prstGeom prst="roundRect">
            <a:avLst/>
          </a:prstGeom>
          <a:solidFill>
            <a:schemeClr val="accent5">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lIns="0" rIns="0" rtlCol="0" anchor="ctr"/>
          <a:lstStyle/>
          <a:p>
            <a:pPr algn="ctr"/>
            <a:r>
              <a:rPr lang="ru-RU" sz="1500" b="1" i="1" dirty="0" err="1" smtClean="0">
                <a:solidFill>
                  <a:schemeClr val="tx1"/>
                </a:solidFill>
              </a:rPr>
              <a:t>Блж</a:t>
            </a:r>
            <a:r>
              <a:rPr lang="ru-RU" sz="1500" b="1" i="1" dirty="0" smtClean="0">
                <a:solidFill>
                  <a:schemeClr val="tx1"/>
                </a:solidFill>
              </a:rPr>
              <a:t>. </a:t>
            </a:r>
            <a:r>
              <a:rPr lang="ru-RU" sz="1500" b="1" i="1" dirty="0">
                <a:solidFill>
                  <a:schemeClr val="tx1"/>
                </a:solidFill>
              </a:rPr>
              <a:t>Иероним: «Иоанн называется Илиею в том смысле, что, </a:t>
            </a:r>
            <a:r>
              <a:rPr lang="ru-RU" sz="1500" b="1" i="1" dirty="0" smtClean="0">
                <a:solidFill>
                  <a:schemeClr val="tx1"/>
                </a:solidFill>
              </a:rPr>
              <a:t>он </a:t>
            </a:r>
            <a:r>
              <a:rPr lang="ru-RU" sz="1500" b="1" i="1" dirty="0">
                <a:solidFill>
                  <a:schemeClr val="tx1"/>
                </a:solidFill>
              </a:rPr>
              <a:t>придет в духе и силе Илии, </a:t>
            </a:r>
            <a:r>
              <a:rPr lang="ru-RU" sz="1500" b="1" i="1" dirty="0" smtClean="0">
                <a:solidFill>
                  <a:schemeClr val="tx1"/>
                </a:solidFill>
              </a:rPr>
              <a:t>т</a:t>
            </a:r>
            <a:r>
              <a:rPr lang="ru-RU" sz="1500" b="1" i="1" dirty="0">
                <a:solidFill>
                  <a:schemeClr val="tx1"/>
                </a:solidFill>
              </a:rPr>
              <a:t>. е</a:t>
            </a:r>
            <a:r>
              <a:rPr lang="ru-RU" sz="1500" b="1" i="1" dirty="0" smtClean="0">
                <a:solidFill>
                  <a:schemeClr val="tx1"/>
                </a:solidFill>
              </a:rPr>
              <a:t>. </a:t>
            </a:r>
            <a:r>
              <a:rPr lang="ru-RU" sz="1500" b="1" i="1" dirty="0">
                <a:solidFill>
                  <a:schemeClr val="tx1"/>
                </a:solidFill>
              </a:rPr>
              <a:t>будет иметь ту же самую благодать или </a:t>
            </a:r>
            <a:r>
              <a:rPr lang="ru-RU" sz="1500" b="1" i="1" dirty="0" smtClean="0">
                <a:solidFill>
                  <a:schemeClr val="tx1"/>
                </a:solidFill>
              </a:rPr>
              <a:t>меру </a:t>
            </a:r>
            <a:r>
              <a:rPr lang="ru-RU" sz="1500" b="1" i="1" dirty="0">
                <a:solidFill>
                  <a:schemeClr val="tx1"/>
                </a:solidFill>
              </a:rPr>
              <a:t>Духа Святого. Но ведь и строгость, и воздержанность в образе жизни Илии и Иоанна одинаковы. Тот в пустыне, и этот в пустыне; тот опоясывался кожаным поясом, и этот носил то же </a:t>
            </a:r>
            <a:r>
              <a:rPr lang="ru-RU" sz="1500" b="1" i="1" dirty="0" err="1">
                <a:solidFill>
                  <a:schemeClr val="tx1"/>
                </a:solidFill>
              </a:rPr>
              <a:t>опоясание</a:t>
            </a:r>
            <a:r>
              <a:rPr lang="ru-RU" sz="1500" b="1" i="1" dirty="0">
                <a:solidFill>
                  <a:schemeClr val="tx1"/>
                </a:solidFill>
              </a:rPr>
              <a:t>. Тот вследствие обличений царя Ахава и Иезавели в нечестии был вынужден бежать (3 </a:t>
            </a:r>
            <a:r>
              <a:rPr lang="ru-RU" sz="1500" b="1" i="1" dirty="0" err="1" smtClean="0">
                <a:solidFill>
                  <a:schemeClr val="tx1"/>
                </a:solidFill>
              </a:rPr>
              <a:t>Цар</a:t>
            </a:r>
            <a:r>
              <a:rPr lang="ru-RU" sz="1500" b="1" i="1" dirty="0" smtClean="0">
                <a:solidFill>
                  <a:schemeClr val="tx1"/>
                </a:solidFill>
              </a:rPr>
              <a:t>. </a:t>
            </a:r>
            <a:r>
              <a:rPr lang="ru-RU" sz="1500" b="1" i="1" dirty="0">
                <a:solidFill>
                  <a:schemeClr val="tx1"/>
                </a:solidFill>
              </a:rPr>
              <a:t>19), и этот за обличение беззаконного брака Ирода и </a:t>
            </a:r>
            <a:r>
              <a:rPr lang="ru-RU" sz="1500" b="1" i="1" dirty="0" err="1">
                <a:solidFill>
                  <a:schemeClr val="tx1"/>
                </a:solidFill>
              </a:rPr>
              <a:t>Иродиады</a:t>
            </a:r>
            <a:r>
              <a:rPr lang="ru-RU" sz="1500" b="1" i="1" dirty="0">
                <a:solidFill>
                  <a:schemeClr val="tx1"/>
                </a:solidFill>
              </a:rPr>
              <a:t> претерпел усекновение главы. Думают, что он называется Илиею потому, что как Илия по пророчеству </a:t>
            </a:r>
            <a:r>
              <a:rPr lang="ru-RU" sz="1500" b="1" i="1" dirty="0" err="1">
                <a:solidFill>
                  <a:schemeClr val="tx1"/>
                </a:solidFill>
              </a:rPr>
              <a:t>Малахии</a:t>
            </a:r>
            <a:r>
              <a:rPr lang="ru-RU" sz="1500" b="1" i="1" dirty="0">
                <a:solidFill>
                  <a:schemeClr val="tx1"/>
                </a:solidFill>
              </a:rPr>
              <a:t> придет перед вторым пришествием Спасителя, так Иоанн </a:t>
            </a:r>
            <a:r>
              <a:rPr lang="ru-RU" sz="1500" b="1" i="1" dirty="0" smtClean="0">
                <a:solidFill>
                  <a:schemeClr val="tx1"/>
                </a:solidFill>
              </a:rPr>
              <a:t>пришел перед </a:t>
            </a:r>
            <a:r>
              <a:rPr lang="ru-RU" sz="1500" b="1" i="1" dirty="0">
                <a:solidFill>
                  <a:schemeClr val="tx1"/>
                </a:solidFill>
              </a:rPr>
              <a:t>первым: и тот, и другой являются провозвестниками или первого, или второго пришествия </a:t>
            </a:r>
            <a:r>
              <a:rPr lang="ru-RU" sz="1500" b="1" i="1" dirty="0" smtClean="0">
                <a:solidFill>
                  <a:schemeClr val="tx1"/>
                </a:solidFill>
              </a:rPr>
              <a:t>Господа».</a:t>
            </a:r>
            <a:endParaRPr lang="ru-RU" sz="1500" b="1" i="1" dirty="0">
              <a:solidFill>
                <a:schemeClr val="tx1"/>
              </a:solidFill>
            </a:endParaRPr>
          </a:p>
        </p:txBody>
      </p:sp>
    </p:spTree>
    <p:extLst>
      <p:ext uri="{BB962C8B-B14F-4D97-AF65-F5344CB8AC3E}">
        <p14:creationId xmlns:p14="http://schemas.microsoft.com/office/powerpoint/2010/main" val="2583975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500"/>
                            </p:stCondLst>
                            <p:childTnLst>
                              <p:par>
                                <p:cTn id="17" presetID="22" presetClass="entr" presetSubtype="4" fill="hold" grpId="0" nodeType="afterEffect">
                                  <p:stCondLst>
                                    <p:cond delay="150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500"/>
                                        <p:tgtEl>
                                          <p:spTgt spid="2"/>
                                        </p:tgtEl>
                                      </p:cBhvr>
                                    </p:animEffect>
                                    <p:set>
                                      <p:cBhvr>
                                        <p:cTn id="24" dur="1" fill="hold">
                                          <p:stCondLst>
                                            <p:cond delay="499"/>
                                          </p:stCondLst>
                                        </p:cTn>
                                        <p:tgtEl>
                                          <p:spTgt spid="2"/>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3"/>
                                        </p:tgtEl>
                                      </p:cBhvr>
                                    </p:animEffect>
                                    <p:set>
                                      <p:cBhvr>
                                        <p:cTn id="27" dur="1" fill="hold">
                                          <p:stCondLst>
                                            <p:cond delay="499"/>
                                          </p:stCondLst>
                                        </p:cTn>
                                        <p:tgtEl>
                                          <p:spTgt spid="3"/>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6"/>
                                        </p:tgtEl>
                                      </p:cBhvr>
                                    </p:animEffect>
                                    <p:set>
                                      <p:cBhvr>
                                        <p:cTn id="37" dur="1" fill="hold">
                                          <p:stCondLst>
                                            <p:cond delay="499"/>
                                          </p:stCondLst>
                                        </p:cTn>
                                        <p:tgtEl>
                                          <p:spTgt spid="6"/>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down)">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down)">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7"/>
                                        </p:tgtEl>
                                      </p:cBhvr>
                                    </p:animEffect>
                                    <p:set>
                                      <p:cBhvr>
                                        <p:cTn id="52" dur="1" fill="hold">
                                          <p:stCondLst>
                                            <p:cond delay="499"/>
                                          </p:stCondLst>
                                        </p:cTn>
                                        <p:tgtEl>
                                          <p:spTgt spid="7"/>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8"/>
                                        </p:tgtEl>
                                      </p:cBhvr>
                                    </p:animEffect>
                                    <p:set>
                                      <p:cBhvr>
                                        <p:cTn id="55" dur="1" fill="hold">
                                          <p:stCondLst>
                                            <p:cond delay="499"/>
                                          </p:stCondLst>
                                        </p:cTn>
                                        <p:tgtEl>
                                          <p:spTgt spid="8"/>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wipe(down)">
                                      <p:cBhvr>
                                        <p:cTn id="60" dur="500"/>
                                        <p:tgtEl>
                                          <p:spTgt spid="9"/>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wipe(down)">
                                      <p:cBhvr>
                                        <p:cTn id="65" dur="500"/>
                                        <p:tgtEl>
                                          <p:spTgt spid="10"/>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grpId="1" nodeType="clickEffect">
                                  <p:stCondLst>
                                    <p:cond delay="0"/>
                                  </p:stCondLst>
                                  <p:childTnLst>
                                    <p:animEffect transition="out" filter="fade">
                                      <p:cBhvr>
                                        <p:cTn id="69" dur="500"/>
                                        <p:tgtEl>
                                          <p:spTgt spid="9"/>
                                        </p:tgtEl>
                                      </p:cBhvr>
                                    </p:animEffect>
                                    <p:set>
                                      <p:cBhvr>
                                        <p:cTn id="70" dur="1" fill="hold">
                                          <p:stCondLst>
                                            <p:cond delay="499"/>
                                          </p:stCondLst>
                                        </p:cTn>
                                        <p:tgtEl>
                                          <p:spTgt spid="9"/>
                                        </p:tgtEl>
                                        <p:attrNameLst>
                                          <p:attrName>style.visibility</p:attrName>
                                        </p:attrNameLst>
                                      </p:cBhvr>
                                      <p:to>
                                        <p:strVal val="hidden"/>
                                      </p:to>
                                    </p:set>
                                  </p:childTnLst>
                                </p:cTn>
                              </p:par>
                              <p:par>
                                <p:cTn id="71" presetID="10" presetClass="exit" presetSubtype="0" fill="hold" grpId="1" nodeType="withEffect">
                                  <p:stCondLst>
                                    <p:cond delay="0"/>
                                  </p:stCondLst>
                                  <p:childTnLst>
                                    <p:animEffect transition="out" filter="fade">
                                      <p:cBhvr>
                                        <p:cTn id="72" dur="500"/>
                                        <p:tgtEl>
                                          <p:spTgt spid="10"/>
                                        </p:tgtEl>
                                      </p:cBhvr>
                                    </p:animEffect>
                                    <p:set>
                                      <p:cBhvr>
                                        <p:cTn id="73" dur="1" fill="hold">
                                          <p:stCondLst>
                                            <p:cond delay="499"/>
                                          </p:stCondLst>
                                        </p:cTn>
                                        <p:tgtEl>
                                          <p:spTgt spid="10"/>
                                        </p:tgtEl>
                                        <p:attrNameLst>
                                          <p:attrName>style.visibility</p:attrName>
                                        </p:attrNameLst>
                                      </p:cBhvr>
                                      <p:to>
                                        <p:strVal val="hidden"/>
                                      </p:to>
                                    </p:set>
                                  </p:childTnLst>
                                </p:cTn>
                              </p:par>
                            </p:childTnLst>
                          </p:cTn>
                        </p:par>
                        <p:par>
                          <p:cTn id="74" fill="hold">
                            <p:stCondLst>
                              <p:cond delay="500"/>
                            </p:stCondLst>
                            <p:childTnLst>
                              <p:par>
                                <p:cTn id="75" presetID="22" presetClass="entr" presetSubtype="4"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Effect transition="in" filter="wipe(down)">
                                      <p:cBhvr>
                                        <p:cTn id="77" dur="500"/>
                                        <p:tgtEl>
                                          <p:spTgt spid="11"/>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xit" presetSubtype="0" fill="hold" grpId="1" nodeType="clickEffect">
                                  <p:stCondLst>
                                    <p:cond delay="0"/>
                                  </p:stCondLst>
                                  <p:childTnLst>
                                    <p:animEffect transition="out" filter="fade">
                                      <p:cBhvr>
                                        <p:cTn id="81" dur="500"/>
                                        <p:tgtEl>
                                          <p:spTgt spid="11"/>
                                        </p:tgtEl>
                                      </p:cBhvr>
                                    </p:animEffect>
                                    <p:set>
                                      <p:cBhvr>
                                        <p:cTn id="82" dur="1" fill="hold">
                                          <p:stCondLst>
                                            <p:cond delay="499"/>
                                          </p:stCondLst>
                                        </p:cTn>
                                        <p:tgtEl>
                                          <p:spTgt spid="11"/>
                                        </p:tgtEl>
                                        <p:attrNameLst>
                                          <p:attrName>style.visibility</p:attrName>
                                        </p:attrNameLst>
                                      </p:cBhvr>
                                      <p:to>
                                        <p:strVal val="hidden"/>
                                      </p:to>
                                    </p:set>
                                  </p:childTnLst>
                                </p:cTn>
                              </p:par>
                            </p:childTnLst>
                          </p:cTn>
                        </p:par>
                        <p:par>
                          <p:cTn id="83" fill="hold">
                            <p:stCondLst>
                              <p:cond delay="500"/>
                            </p:stCondLst>
                            <p:childTnLst>
                              <p:par>
                                <p:cTn id="84" presetID="22" presetClass="entr" presetSubtype="4" fill="hold" grpId="0" nodeType="afterEffect">
                                  <p:stCondLst>
                                    <p:cond delay="0"/>
                                  </p:stCondLst>
                                  <p:childTnLst>
                                    <p:set>
                                      <p:cBhvr>
                                        <p:cTn id="85" dur="1" fill="hold">
                                          <p:stCondLst>
                                            <p:cond delay="0"/>
                                          </p:stCondLst>
                                        </p:cTn>
                                        <p:tgtEl>
                                          <p:spTgt spid="12"/>
                                        </p:tgtEl>
                                        <p:attrNameLst>
                                          <p:attrName>style.visibility</p:attrName>
                                        </p:attrNameLst>
                                      </p:cBhvr>
                                      <p:to>
                                        <p:strVal val="visible"/>
                                      </p:to>
                                    </p:set>
                                    <p:animEffect transition="in" filter="wipe(down)">
                                      <p:cBhvr>
                                        <p:cTn id="86" dur="500"/>
                                        <p:tgtEl>
                                          <p:spTgt spid="12"/>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xit" presetSubtype="0" fill="hold" grpId="1" nodeType="clickEffect">
                                  <p:stCondLst>
                                    <p:cond delay="0"/>
                                  </p:stCondLst>
                                  <p:childTnLst>
                                    <p:animEffect transition="out" filter="fade">
                                      <p:cBhvr>
                                        <p:cTn id="90" dur="500"/>
                                        <p:tgtEl>
                                          <p:spTgt spid="12"/>
                                        </p:tgtEl>
                                      </p:cBhvr>
                                    </p:animEffect>
                                    <p:set>
                                      <p:cBhvr>
                                        <p:cTn id="91"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2" grpId="1" animBg="1"/>
      <p:bldP spid="3" grpId="0" animBg="1"/>
      <p:bldP spid="3"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pattFill prst="dkUpDiag">
          <a:fgClr>
            <a:schemeClr val="bg2">
              <a:lumMod val="75000"/>
            </a:schemeClr>
          </a:fgClr>
          <a:bgClr>
            <a:schemeClr val="bg1"/>
          </a:bgClr>
        </a:pattFill>
        <a:effectLst/>
      </p:bgPr>
    </p:bg>
    <p:spTree>
      <p:nvGrpSpPr>
        <p:cNvPr id="1" name=""/>
        <p:cNvGrpSpPr/>
        <p:nvPr/>
      </p:nvGrpSpPr>
      <p:grpSpPr>
        <a:xfrm>
          <a:off x="0" y="0"/>
          <a:ext cx="0" cy="0"/>
          <a:chOff x="0" y="0"/>
          <a:chExt cx="0" cy="0"/>
        </a:xfrm>
      </p:grpSpPr>
      <p:sp>
        <p:nvSpPr>
          <p:cNvPr id="4" name="Скругленный прямоугольник 3"/>
          <p:cNvSpPr/>
          <p:nvPr/>
        </p:nvSpPr>
        <p:spPr>
          <a:xfrm>
            <a:off x="755576" y="332656"/>
            <a:ext cx="7632848" cy="1008112"/>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r>
              <a:rPr lang="ru-RU" sz="3200" b="1" dirty="0" smtClean="0">
                <a:solidFill>
                  <a:schemeClr val="tx1"/>
                </a:solidFill>
              </a:rPr>
              <a:t>Домашнее задание</a:t>
            </a:r>
            <a:endParaRPr lang="ru-RU" sz="3200" b="1" dirty="0">
              <a:solidFill>
                <a:schemeClr val="tx1"/>
              </a:solidFill>
            </a:endParaRPr>
          </a:p>
        </p:txBody>
      </p:sp>
      <p:sp>
        <p:nvSpPr>
          <p:cNvPr id="5" name="Прямоугольник 4"/>
          <p:cNvSpPr/>
          <p:nvPr/>
        </p:nvSpPr>
        <p:spPr>
          <a:xfrm>
            <a:off x="467544" y="2060848"/>
            <a:ext cx="8388775" cy="436017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002">
            <a:schemeClr val="lt2"/>
          </a:fillRef>
          <a:effectRef idx="0">
            <a:schemeClr val="accent1"/>
          </a:effectRef>
          <a:fontRef idx="minor">
            <a:schemeClr val="lt1"/>
          </a:fontRef>
        </p:style>
        <p:txBody>
          <a:bodyPr rtlCol="0" anchor="ctr"/>
          <a:lstStyle/>
          <a:p>
            <a:r>
              <a:rPr lang="ru-RU" sz="2400" b="1" dirty="0" smtClean="0">
                <a:solidFill>
                  <a:schemeClr val="tx1"/>
                </a:solidFill>
              </a:rPr>
              <a:t>Прочитать следующие отрывки:</a:t>
            </a:r>
          </a:p>
          <a:p>
            <a:pPr marL="342900" indent="-342900">
              <a:buFont typeface="Arial" panose="020B0604020202020204" pitchFamily="34" charset="0"/>
              <a:buChar char="•"/>
            </a:pPr>
            <a:r>
              <a:rPr lang="ru-RU" sz="2400" b="1" dirty="0">
                <a:solidFill>
                  <a:schemeClr val="tx1"/>
                </a:solidFill>
              </a:rPr>
              <a:t>Исцеление бесноватого отрока (Мф. 17, 14-21; </a:t>
            </a:r>
            <a:r>
              <a:rPr lang="ru-RU" sz="2400" b="1" dirty="0" err="1">
                <a:solidFill>
                  <a:schemeClr val="tx1"/>
                </a:solidFill>
              </a:rPr>
              <a:t>Мк</a:t>
            </a:r>
            <a:r>
              <a:rPr lang="ru-RU" sz="2400" b="1" dirty="0">
                <a:solidFill>
                  <a:schemeClr val="tx1"/>
                </a:solidFill>
              </a:rPr>
              <a:t>. 9, 14-29; </a:t>
            </a:r>
            <a:r>
              <a:rPr lang="ru-RU" sz="2400" b="1" dirty="0" err="1">
                <a:solidFill>
                  <a:schemeClr val="tx1"/>
                </a:solidFill>
              </a:rPr>
              <a:t>Лк</a:t>
            </a:r>
            <a:r>
              <a:rPr lang="ru-RU" sz="2400" b="1" dirty="0">
                <a:solidFill>
                  <a:schemeClr val="tx1"/>
                </a:solidFill>
              </a:rPr>
              <a:t>. 9, 37-43</a:t>
            </a:r>
            <a:r>
              <a:rPr lang="ru-RU" sz="2400" b="1" dirty="0" smtClean="0">
                <a:solidFill>
                  <a:schemeClr val="tx1"/>
                </a:solidFill>
              </a:rPr>
              <a:t>);</a:t>
            </a:r>
          </a:p>
          <a:p>
            <a:pPr marL="342900" indent="-342900">
              <a:buFont typeface="Arial" panose="020B0604020202020204" pitchFamily="34" charset="0"/>
              <a:buChar char="•"/>
            </a:pPr>
            <a:r>
              <a:rPr lang="ru-RU" sz="2400" b="1" dirty="0" smtClean="0">
                <a:solidFill>
                  <a:schemeClr val="tx1"/>
                </a:solidFill>
              </a:rPr>
              <a:t>Чудесная </a:t>
            </a:r>
            <a:r>
              <a:rPr lang="ru-RU" sz="2400" b="1" dirty="0">
                <a:solidFill>
                  <a:schemeClr val="tx1"/>
                </a:solidFill>
              </a:rPr>
              <a:t>уплата церковной подати (Мф. 17, 24-27</a:t>
            </a:r>
            <a:r>
              <a:rPr lang="ru-RU" sz="2400" b="1" dirty="0" smtClean="0">
                <a:solidFill>
                  <a:schemeClr val="tx1"/>
                </a:solidFill>
              </a:rPr>
              <a:t>); </a:t>
            </a:r>
            <a:endParaRPr lang="ru-RU" sz="2400" b="1" dirty="0">
              <a:solidFill>
                <a:schemeClr val="tx1"/>
              </a:solidFill>
            </a:endParaRPr>
          </a:p>
          <a:p>
            <a:pPr marL="342900" indent="-342900">
              <a:buFont typeface="Arial" panose="020B0604020202020204" pitchFamily="34" charset="0"/>
              <a:buChar char="•"/>
            </a:pPr>
            <a:r>
              <a:rPr lang="ru-RU" sz="2400" b="1" dirty="0">
                <a:solidFill>
                  <a:schemeClr val="tx1"/>
                </a:solidFill>
              </a:rPr>
              <a:t>Беседа о том, кто больше в Царстве Небесном (Мф. 18, 1-5; </a:t>
            </a:r>
            <a:r>
              <a:rPr lang="ru-RU" sz="2400" b="1" dirty="0" err="1">
                <a:solidFill>
                  <a:schemeClr val="tx1"/>
                </a:solidFill>
              </a:rPr>
              <a:t>Мк</a:t>
            </a:r>
            <a:r>
              <a:rPr lang="ru-RU" sz="2400" b="1" dirty="0">
                <a:solidFill>
                  <a:schemeClr val="tx1"/>
                </a:solidFill>
              </a:rPr>
              <a:t>. 9, 33-36; </a:t>
            </a:r>
            <a:r>
              <a:rPr lang="ru-RU" sz="2400" b="1" dirty="0" err="1">
                <a:solidFill>
                  <a:schemeClr val="tx1"/>
                </a:solidFill>
              </a:rPr>
              <a:t>Лк</a:t>
            </a:r>
            <a:r>
              <a:rPr lang="ru-RU" sz="2400" b="1" dirty="0">
                <a:solidFill>
                  <a:schemeClr val="tx1"/>
                </a:solidFill>
              </a:rPr>
              <a:t>. 9, 46-48</a:t>
            </a:r>
            <a:r>
              <a:rPr lang="ru-RU" sz="2400" b="1" dirty="0" smtClean="0">
                <a:solidFill>
                  <a:schemeClr val="tx1"/>
                </a:solidFill>
              </a:rPr>
              <a:t>); </a:t>
            </a:r>
          </a:p>
          <a:p>
            <a:pPr marL="342900" indent="-342900">
              <a:buFont typeface="Arial" panose="020B0604020202020204" pitchFamily="34" charset="0"/>
              <a:buChar char="•"/>
            </a:pPr>
            <a:r>
              <a:rPr lang="ru-RU" sz="2400" b="1" dirty="0" smtClean="0">
                <a:solidFill>
                  <a:schemeClr val="tx1"/>
                </a:solidFill>
              </a:rPr>
              <a:t>Учение </a:t>
            </a:r>
            <a:r>
              <a:rPr lang="ru-RU" sz="2400" b="1" dirty="0">
                <a:solidFill>
                  <a:schemeClr val="tx1"/>
                </a:solidFill>
              </a:rPr>
              <a:t>о борьбе с соблазнами (Мф. 18, 7-9; </a:t>
            </a:r>
            <a:r>
              <a:rPr lang="ru-RU" sz="2400" b="1" dirty="0" err="1">
                <a:solidFill>
                  <a:schemeClr val="tx1"/>
                </a:solidFill>
              </a:rPr>
              <a:t>Мк</a:t>
            </a:r>
            <a:r>
              <a:rPr lang="ru-RU" sz="2400" b="1" dirty="0">
                <a:solidFill>
                  <a:schemeClr val="tx1"/>
                </a:solidFill>
              </a:rPr>
              <a:t>. 9, 42-50; </a:t>
            </a:r>
            <a:r>
              <a:rPr lang="ru-RU" sz="2400" b="1" dirty="0" err="1">
                <a:solidFill>
                  <a:schemeClr val="tx1"/>
                </a:solidFill>
              </a:rPr>
              <a:t>Лк</a:t>
            </a:r>
            <a:r>
              <a:rPr lang="ru-RU" sz="2400" b="1" dirty="0">
                <a:solidFill>
                  <a:schemeClr val="tx1"/>
                </a:solidFill>
              </a:rPr>
              <a:t>. 17, 1-2</a:t>
            </a:r>
            <a:r>
              <a:rPr lang="ru-RU" sz="2400" b="1" dirty="0" smtClean="0">
                <a:solidFill>
                  <a:schemeClr val="tx1"/>
                </a:solidFill>
              </a:rPr>
              <a:t>); </a:t>
            </a:r>
          </a:p>
          <a:p>
            <a:pPr marL="342900" indent="-342900">
              <a:buFont typeface="Arial" panose="020B0604020202020204" pitchFamily="34" charset="0"/>
              <a:buChar char="•"/>
            </a:pPr>
            <a:r>
              <a:rPr lang="ru-RU" sz="2400" b="1" dirty="0" smtClean="0">
                <a:solidFill>
                  <a:schemeClr val="tx1"/>
                </a:solidFill>
              </a:rPr>
              <a:t>Притчи </a:t>
            </a:r>
            <a:r>
              <a:rPr lang="ru-RU" sz="2400" b="1" dirty="0">
                <a:solidFill>
                  <a:schemeClr val="tx1"/>
                </a:solidFill>
              </a:rPr>
              <a:t>Господа о милосердии Божием и о прощающей любви (Мф. 18, 10-35; </a:t>
            </a:r>
            <a:r>
              <a:rPr lang="ru-RU" sz="2400" b="1" dirty="0" err="1">
                <a:solidFill>
                  <a:schemeClr val="tx1"/>
                </a:solidFill>
              </a:rPr>
              <a:t>Лк</a:t>
            </a:r>
            <a:r>
              <a:rPr lang="ru-RU" sz="2400" b="1" dirty="0">
                <a:solidFill>
                  <a:schemeClr val="tx1"/>
                </a:solidFill>
              </a:rPr>
              <a:t>. 15, 3-7; </a:t>
            </a:r>
            <a:r>
              <a:rPr lang="ru-RU" sz="2400" b="1" dirty="0" err="1">
                <a:solidFill>
                  <a:schemeClr val="tx1"/>
                </a:solidFill>
              </a:rPr>
              <a:t>Лк</a:t>
            </a:r>
            <a:r>
              <a:rPr lang="ru-RU" sz="2400" b="1" dirty="0">
                <a:solidFill>
                  <a:schemeClr val="tx1"/>
                </a:solidFill>
              </a:rPr>
              <a:t>. 17, 3-4</a:t>
            </a:r>
            <a:r>
              <a:rPr lang="ru-RU" sz="2400" b="1" dirty="0" smtClean="0">
                <a:solidFill>
                  <a:schemeClr val="tx1"/>
                </a:solidFill>
              </a:rPr>
              <a:t>);</a:t>
            </a:r>
            <a:endParaRPr lang="ru-RU" sz="2400" b="1" dirty="0">
              <a:solidFill>
                <a:schemeClr val="tx1"/>
              </a:solidFill>
            </a:endParaRPr>
          </a:p>
          <a:p>
            <a:pPr marL="342900" indent="-342900">
              <a:buFont typeface="Arial" panose="020B0604020202020204" pitchFamily="34" charset="0"/>
              <a:buChar char="•"/>
            </a:pPr>
            <a:r>
              <a:rPr lang="ru-RU" sz="2400" b="1" dirty="0">
                <a:solidFill>
                  <a:schemeClr val="tx1"/>
                </a:solidFill>
              </a:rPr>
              <a:t>Избрание и послание на проповедь 70 апостолов, </a:t>
            </a:r>
            <a:r>
              <a:rPr lang="ru-RU" sz="2400" b="1" dirty="0" err="1">
                <a:solidFill>
                  <a:schemeClr val="tx1"/>
                </a:solidFill>
              </a:rPr>
              <a:t>укорение</a:t>
            </a:r>
            <a:r>
              <a:rPr lang="ru-RU" sz="2400" b="1" dirty="0">
                <a:solidFill>
                  <a:schemeClr val="tx1"/>
                </a:solidFill>
              </a:rPr>
              <a:t> городам (</a:t>
            </a:r>
            <a:r>
              <a:rPr lang="ru-RU" sz="2400" b="1" dirty="0" err="1">
                <a:solidFill>
                  <a:schemeClr val="tx1"/>
                </a:solidFill>
              </a:rPr>
              <a:t>Лк</a:t>
            </a:r>
            <a:r>
              <a:rPr lang="ru-RU" sz="2400" b="1" dirty="0">
                <a:solidFill>
                  <a:schemeClr val="tx1"/>
                </a:solidFill>
              </a:rPr>
              <a:t>. 10, 1-24; Мф. 11, 20-24).</a:t>
            </a:r>
          </a:p>
        </p:txBody>
      </p:sp>
    </p:spTree>
    <p:extLst>
      <p:ext uri="{BB962C8B-B14F-4D97-AF65-F5344CB8AC3E}">
        <p14:creationId xmlns:p14="http://schemas.microsoft.com/office/powerpoint/2010/main" val="35656952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674</TotalTime>
  <Words>4389</Words>
  <Application>Microsoft Office PowerPoint</Application>
  <PresentationFormat>Экран (4:3)</PresentationFormat>
  <Paragraphs>115</Paragraphs>
  <Slides>8</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Тема Office</vt:lpstr>
      <vt:lpstr>Лекция 23. Преображение Господне. Беседа с учениками во время схождения с горы.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Лекция 23. Преображение Господне. Беседа с учениками во время схождения с горы. </dc:title>
  <dc:creator>Николай Казинов</dc:creator>
  <cp:lastModifiedBy>Николай Казинов</cp:lastModifiedBy>
  <cp:revision>128</cp:revision>
  <dcterms:created xsi:type="dcterms:W3CDTF">2014-09-27T11:19:03Z</dcterms:created>
  <dcterms:modified xsi:type="dcterms:W3CDTF">2014-09-29T17:01:10Z</dcterms:modified>
</cp:coreProperties>
</file>