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58" r:id="rId4"/>
    <p:sldId id="261" r:id="rId5"/>
    <p:sldId id="259" r:id="rId6"/>
    <p:sldId id="260" r:id="rId7"/>
    <p:sldId id="263" r:id="rId8"/>
    <p:sldId id="257"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7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835931-1962-4DD0-B513-1C49B5C1ACF8}" type="datetimeFigureOut">
              <a:rPr lang="ru-RU" smtClean="0"/>
              <a:t>11.09.2014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88C6E2-DF3F-45B0-BCBA-43A7DE8DBED7}" type="slidenum">
              <a:rPr lang="ru-RU" smtClean="0"/>
              <a:t>‹#›</a:t>
            </a:fld>
            <a:endParaRPr lang="ru-RU"/>
          </a:p>
        </p:txBody>
      </p:sp>
    </p:spTree>
    <p:extLst>
      <p:ext uri="{BB962C8B-B14F-4D97-AF65-F5344CB8AC3E}">
        <p14:creationId xmlns:p14="http://schemas.microsoft.com/office/powerpoint/2010/main" val="3322123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8</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11.09.2014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11.09.2014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11.09.2014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11.09.2014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11.09.2014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11.09.2014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8000"/>
          </a:xfrm>
          <a:solidFill>
            <a:schemeClr val="bg2">
              <a:lumMod val="90000"/>
            </a:schemeClr>
          </a:solidFill>
        </p:spPr>
        <p:txBody>
          <a:bodyPr>
            <a:normAutofit/>
          </a:bodyPr>
          <a:lstStyle/>
          <a:p>
            <a:r>
              <a:rPr lang="ru-RU" b="1" dirty="0" smtClean="0"/>
              <a:t>Лекция 22. </a:t>
            </a:r>
            <a:r>
              <a:rPr lang="ru-RU" b="1" dirty="0"/>
              <a:t>Исповедание </a:t>
            </a:r>
            <a:r>
              <a:rPr lang="ru-RU" b="1" dirty="0" smtClean="0"/>
              <a:t>апостола Петра </a:t>
            </a:r>
            <a:r>
              <a:rPr lang="ru-RU" b="1" dirty="0"/>
              <a:t>в </a:t>
            </a:r>
            <a:r>
              <a:rPr lang="ru-RU" b="1" dirty="0" err="1"/>
              <a:t>Кесарии</a:t>
            </a:r>
            <a:r>
              <a:rPr lang="ru-RU" b="1" dirty="0"/>
              <a:t> </a:t>
            </a:r>
            <a:r>
              <a:rPr lang="ru-RU" b="1" dirty="0" smtClean="0"/>
              <a:t>Филипповой. Предсказание </a:t>
            </a:r>
            <a:r>
              <a:rPr lang="ru-RU" b="1" dirty="0"/>
              <a:t>Христа о Своих страданиях, смерти и </a:t>
            </a:r>
            <a:r>
              <a:rPr lang="ru-RU" b="1" dirty="0" smtClean="0"/>
              <a:t>воскресении.</a:t>
            </a:r>
            <a:endParaRPr lang="ru-RU" b="1" dirty="0"/>
          </a:p>
        </p:txBody>
      </p:sp>
    </p:spTree>
    <p:extLst>
      <p:ext uri="{BB962C8B-B14F-4D97-AF65-F5344CB8AC3E}">
        <p14:creationId xmlns:p14="http://schemas.microsoft.com/office/powerpoint/2010/main" val="2272137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pic>
        <p:nvPicPr>
          <p:cNvPr id="2050" name="Picture 2" descr="E:\лекции по Н. З\22\00276c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1268760"/>
            <a:ext cx="6624736" cy="5260406"/>
          </a:xfrm>
          <a:prstGeom prst="rect">
            <a:avLst/>
          </a:prstGeom>
          <a:noFill/>
          <a:extLst>
            <a:ext uri="{909E8E84-426E-40DD-AFC4-6F175D3DCCD1}">
              <a14:hiddenFill xmlns:a14="http://schemas.microsoft.com/office/drawing/2010/main">
                <a:solidFill>
                  <a:srgbClr val="FFFFFF"/>
                </a:solidFill>
              </a14:hiddenFill>
            </a:ext>
          </a:extLst>
        </p:spPr>
      </p:pic>
      <p:sp>
        <p:nvSpPr>
          <p:cNvPr id="4" name="Скругленный прямоугольник 3"/>
          <p:cNvSpPr/>
          <p:nvPr/>
        </p:nvSpPr>
        <p:spPr>
          <a:xfrm>
            <a:off x="899592" y="332656"/>
            <a:ext cx="7344816" cy="57606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ru-RU" sz="2400" b="1" dirty="0">
                <a:solidFill>
                  <a:schemeClr val="tx1"/>
                </a:solidFill>
              </a:rPr>
              <a:t>Исповедание апостола Петра в </a:t>
            </a:r>
            <a:r>
              <a:rPr lang="ru-RU" sz="2400" b="1" dirty="0" err="1">
                <a:solidFill>
                  <a:schemeClr val="tx1"/>
                </a:solidFill>
              </a:rPr>
              <a:t>Кесарии</a:t>
            </a:r>
            <a:r>
              <a:rPr lang="ru-RU" sz="2400" b="1" dirty="0">
                <a:solidFill>
                  <a:schemeClr val="tx1"/>
                </a:solidFill>
              </a:rPr>
              <a:t> Филипповой</a:t>
            </a:r>
            <a:endParaRPr lang="ru-RU" sz="2400" dirty="0">
              <a:solidFill>
                <a:schemeClr val="tx1"/>
              </a:solidFill>
            </a:endParaRPr>
          </a:p>
        </p:txBody>
      </p:sp>
    </p:spTree>
    <p:extLst>
      <p:ext uri="{BB962C8B-B14F-4D97-AF65-F5344CB8AC3E}">
        <p14:creationId xmlns:p14="http://schemas.microsoft.com/office/powerpoint/2010/main" val="39821378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pic>
        <p:nvPicPr>
          <p:cNvPr id="1026" name="Picture 2" descr="E:\лекции по Н. З\22\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836712"/>
            <a:ext cx="5586413" cy="59372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Объект 3"/>
          <p:cNvGraphicFramePr>
            <a:graphicFrameLocks noGrp="1"/>
          </p:cNvGraphicFramePr>
          <p:nvPr>
            <p:ph idx="1"/>
            <p:extLst>
              <p:ext uri="{D42A27DB-BD31-4B8C-83A1-F6EECF244321}">
                <p14:modId xmlns:p14="http://schemas.microsoft.com/office/powerpoint/2010/main" val="110367374"/>
              </p:ext>
            </p:extLst>
          </p:nvPr>
        </p:nvGraphicFramePr>
        <p:xfrm>
          <a:off x="107504" y="476672"/>
          <a:ext cx="8928992" cy="5444672"/>
        </p:xfrm>
        <a:graphic>
          <a:graphicData uri="http://schemas.openxmlformats.org/drawingml/2006/table">
            <a:tbl>
              <a:tblPr firstRow="1" bandRow="1">
                <a:tableStyleId>{5C22544A-7EE6-4342-B048-85BDC9FD1C3A}</a:tableStyleId>
              </a:tblPr>
              <a:tblGrid>
                <a:gridCol w="4536504"/>
                <a:gridCol w="2304256"/>
                <a:gridCol w="2088232"/>
              </a:tblGrid>
              <a:tr h="288032">
                <a:tc>
                  <a:txBody>
                    <a:bodyPr/>
                    <a:lstStyle/>
                    <a:p>
                      <a:pPr algn="ctr"/>
                      <a:r>
                        <a:rPr lang="ru-RU" sz="1600" b="1" dirty="0" smtClean="0">
                          <a:solidFill>
                            <a:schemeClr val="tx1"/>
                          </a:solidFill>
                        </a:rPr>
                        <a:t>Мф. 16, 13-20</a:t>
                      </a:r>
                      <a:endParaRPr lang="ru-RU" sz="1600" b="1" dirty="0">
                        <a:solidFill>
                          <a:schemeClr val="tx1"/>
                        </a:solidFill>
                      </a:endParaRPr>
                    </a:p>
                  </a:txBody>
                  <a:tcPr marL="36000" marR="36000" marT="18000" marB="18000"/>
                </a:tc>
                <a:tc>
                  <a:txBody>
                    <a:bodyPr/>
                    <a:lstStyle/>
                    <a:p>
                      <a:pPr algn="ctr"/>
                      <a:r>
                        <a:rPr lang="ru-RU" sz="1600" b="1" dirty="0" err="1" smtClean="0">
                          <a:solidFill>
                            <a:schemeClr val="tx1"/>
                          </a:solidFill>
                        </a:rPr>
                        <a:t>Мк</a:t>
                      </a:r>
                      <a:r>
                        <a:rPr lang="ru-RU" sz="1600" b="1" dirty="0" smtClean="0">
                          <a:solidFill>
                            <a:schemeClr val="tx1"/>
                          </a:solidFill>
                        </a:rPr>
                        <a:t>. 8, 27 – 30</a:t>
                      </a:r>
                      <a:endParaRPr lang="ru-RU" sz="1600" b="1" dirty="0">
                        <a:solidFill>
                          <a:schemeClr val="tx1"/>
                        </a:solidFill>
                      </a:endParaRPr>
                    </a:p>
                  </a:txBody>
                  <a:tcPr marL="36000" marR="36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9, 18-21</a:t>
                      </a:r>
                      <a:endParaRPr lang="ru-RU" sz="1600" b="1" dirty="0">
                        <a:solidFill>
                          <a:schemeClr val="tx1"/>
                        </a:solidFill>
                      </a:endParaRPr>
                    </a:p>
                  </a:txBody>
                  <a:tcPr marL="36000" marR="36000" marT="18000" marB="18000"/>
                </a:tc>
              </a:tr>
              <a:tr h="370840">
                <a:tc>
                  <a:txBody>
                    <a:bodyPr/>
                    <a:lstStyle/>
                    <a:p>
                      <a:r>
                        <a:rPr lang="ru-RU" sz="1600" b="1" dirty="0" smtClean="0"/>
                        <a:t>13. </a:t>
                      </a:r>
                      <a:r>
                        <a:rPr lang="ru-RU" sz="1600" b="1" dirty="0" smtClean="0">
                          <a:solidFill>
                            <a:schemeClr val="tx2"/>
                          </a:solidFill>
                        </a:rPr>
                        <a:t>Придя же в страны </a:t>
                      </a:r>
                      <a:r>
                        <a:rPr lang="ru-RU" sz="1600" b="1" dirty="0" err="1" smtClean="0">
                          <a:solidFill>
                            <a:schemeClr val="tx2"/>
                          </a:solidFill>
                        </a:rPr>
                        <a:t>Кесарии</a:t>
                      </a:r>
                      <a:r>
                        <a:rPr lang="ru-RU" sz="1600" b="1" dirty="0" smtClean="0">
                          <a:solidFill>
                            <a:schemeClr val="tx2"/>
                          </a:solidFill>
                        </a:rPr>
                        <a:t> Филипповой</a:t>
                      </a:r>
                      <a:r>
                        <a:rPr lang="ru-RU" sz="1600" b="1" dirty="0" smtClean="0"/>
                        <a:t>, Иисус спрашивал учеников Своих: за кого люди почитают Меня, </a:t>
                      </a:r>
                      <a:r>
                        <a:rPr lang="ru-RU" sz="1600" b="1" dirty="0" smtClean="0">
                          <a:solidFill>
                            <a:schemeClr val="accent1"/>
                          </a:solidFill>
                        </a:rPr>
                        <a:t>Сына Человеческого</a:t>
                      </a:r>
                      <a:r>
                        <a:rPr lang="ru-RU" sz="1600" b="1" dirty="0" smtClean="0"/>
                        <a:t>? </a:t>
                      </a:r>
                    </a:p>
                    <a:p>
                      <a:r>
                        <a:rPr lang="ru-RU" sz="1600" b="1" dirty="0" smtClean="0"/>
                        <a:t>14. Они сказали: одни за Иоанна Крестителя, другие за Илию, а иные </a:t>
                      </a:r>
                      <a:r>
                        <a:rPr lang="ru-RU" sz="1600" b="1" dirty="0" smtClean="0">
                          <a:solidFill>
                            <a:srgbClr val="0070C0"/>
                          </a:solidFill>
                        </a:rPr>
                        <a:t>за Иеремию</a:t>
                      </a:r>
                      <a:r>
                        <a:rPr lang="ru-RU" sz="1600" b="1" dirty="0" smtClean="0"/>
                        <a:t>, или за одного из пророков. </a:t>
                      </a:r>
                    </a:p>
                    <a:p>
                      <a:r>
                        <a:rPr lang="ru-RU" sz="1600" b="1" dirty="0" smtClean="0"/>
                        <a:t>15. Он говорит им: а вы за кого почитаете Меня? </a:t>
                      </a:r>
                    </a:p>
                    <a:p>
                      <a:r>
                        <a:rPr lang="ru-RU" sz="1600" b="1" dirty="0" smtClean="0"/>
                        <a:t>16. Симон же Петр, отвечая, сказал: </a:t>
                      </a:r>
                      <a:r>
                        <a:rPr lang="ru-RU" sz="1600" b="1" dirty="0" smtClean="0">
                          <a:solidFill>
                            <a:schemeClr val="accent2"/>
                          </a:solidFill>
                        </a:rPr>
                        <a:t>Ты — Христос, Сын Бога Живаго. </a:t>
                      </a:r>
                    </a:p>
                    <a:p>
                      <a:r>
                        <a:rPr lang="ru-RU" sz="1600" b="1" dirty="0" smtClean="0"/>
                        <a:t>17. Тогда Иисус сказал ему в ответ: блажен ты, Симон, сын Ионин, потому что не плоть и кровь открыли тебе это, но Отец Мой, Сущий на небесах; </a:t>
                      </a:r>
                    </a:p>
                    <a:p>
                      <a:r>
                        <a:rPr lang="ru-RU" sz="1600" b="1" dirty="0" smtClean="0"/>
                        <a:t>18. и Я говорю тебе: ты — Петр, и на сем камне Я создам Церковь Мою, и врата ада не одолеют ее; </a:t>
                      </a:r>
                    </a:p>
                    <a:p>
                      <a:r>
                        <a:rPr lang="ru-RU" sz="1600" b="1" dirty="0" smtClean="0"/>
                        <a:t>19. и дам тебе </a:t>
                      </a:r>
                      <a:r>
                        <a:rPr lang="ru-RU" sz="1600" b="1" dirty="0" smtClean="0">
                          <a:solidFill>
                            <a:schemeClr val="tx2"/>
                          </a:solidFill>
                        </a:rPr>
                        <a:t>ключи Царства Небесного</a:t>
                      </a:r>
                      <a:r>
                        <a:rPr lang="ru-RU" sz="1600" b="1" dirty="0" smtClean="0"/>
                        <a:t>: и что свяжешь на земле, то будет связано на небесах, и что разрешишь на земле, то будет разрешено на небесах. </a:t>
                      </a:r>
                    </a:p>
                    <a:p>
                      <a:r>
                        <a:rPr lang="ru-RU" sz="1600" b="1" dirty="0" smtClean="0"/>
                        <a:t>20. Тогда Иисус запретил ученикам Своим, чтобы никому не сказывали, что Он есть Иисус Христос. </a:t>
                      </a:r>
                      <a:endParaRPr lang="ru-RU" sz="1600" b="1" dirty="0"/>
                    </a:p>
                  </a:txBody>
                  <a:tcPr marL="36000" marR="36000" marT="18000" marB="18000"/>
                </a:tc>
                <a:tc>
                  <a:txBody>
                    <a:bodyPr/>
                    <a:lstStyle/>
                    <a:p>
                      <a:r>
                        <a:rPr lang="ru-RU" sz="1600" b="1" dirty="0" smtClean="0"/>
                        <a:t>27. И пошел Иисус с учениками Своими в селения </a:t>
                      </a:r>
                      <a:r>
                        <a:rPr lang="ru-RU" sz="1600" b="1" dirty="0" err="1" smtClean="0"/>
                        <a:t>Кесарии</a:t>
                      </a:r>
                      <a:r>
                        <a:rPr lang="ru-RU" sz="1600" b="1" dirty="0" smtClean="0"/>
                        <a:t> Филипповой. </a:t>
                      </a:r>
                      <a:r>
                        <a:rPr lang="ru-RU" sz="1600" b="1" dirty="0" smtClean="0">
                          <a:solidFill>
                            <a:schemeClr val="tx2"/>
                          </a:solidFill>
                        </a:rPr>
                        <a:t>Дорогою Он спрашивал</a:t>
                      </a:r>
                      <a:r>
                        <a:rPr lang="ru-RU" sz="1600" b="1" dirty="0" smtClean="0"/>
                        <a:t> учеников Своих: за кого почитают Меня люди? </a:t>
                      </a:r>
                    </a:p>
                    <a:p>
                      <a:r>
                        <a:rPr lang="ru-RU" sz="1600" b="1" dirty="0" smtClean="0"/>
                        <a:t>28. Они отвечали: за Иоанна Крестителя; другие же — за Илию; а иные — </a:t>
                      </a:r>
                      <a:r>
                        <a:rPr lang="ru-RU" sz="1600" b="1" dirty="0" smtClean="0">
                          <a:solidFill>
                            <a:srgbClr val="0070C0"/>
                          </a:solidFill>
                        </a:rPr>
                        <a:t>за одного из пророков</a:t>
                      </a:r>
                      <a:r>
                        <a:rPr lang="ru-RU" sz="1600" b="1" dirty="0" smtClean="0"/>
                        <a:t>. </a:t>
                      </a:r>
                    </a:p>
                    <a:p>
                      <a:r>
                        <a:rPr lang="ru-RU" sz="1600" b="1" dirty="0" smtClean="0"/>
                        <a:t>29. Он говорит им: а вы за кого почитаете Меня? Петр сказал Ему в ответ: </a:t>
                      </a:r>
                      <a:r>
                        <a:rPr lang="ru-RU" sz="1600" b="1" dirty="0" smtClean="0">
                          <a:solidFill>
                            <a:schemeClr val="accent2"/>
                          </a:solidFill>
                        </a:rPr>
                        <a:t>Ты Христос. </a:t>
                      </a:r>
                    </a:p>
                    <a:p>
                      <a:r>
                        <a:rPr lang="ru-RU" sz="1600" b="1" dirty="0" smtClean="0"/>
                        <a:t>30. И запретил им, чтобы никому не говорили о Нем. </a:t>
                      </a:r>
                      <a:endParaRPr lang="ru-RU" sz="1600" b="1" dirty="0"/>
                    </a:p>
                  </a:txBody>
                  <a:tcPr marL="36000" marR="36000" marT="18000" marB="18000"/>
                </a:tc>
                <a:tc>
                  <a:txBody>
                    <a:bodyPr/>
                    <a:lstStyle/>
                    <a:p>
                      <a:r>
                        <a:rPr lang="ru-RU" sz="1600" b="1" dirty="0" smtClean="0"/>
                        <a:t>18. В одно время, когда </a:t>
                      </a:r>
                      <a:r>
                        <a:rPr lang="ru-RU" sz="1600" b="1" dirty="0" smtClean="0">
                          <a:solidFill>
                            <a:schemeClr val="tx2"/>
                          </a:solidFill>
                        </a:rPr>
                        <a:t>Он молился в уединенном месте</a:t>
                      </a:r>
                      <a:r>
                        <a:rPr lang="ru-RU" sz="1600" b="1" dirty="0" smtClean="0"/>
                        <a:t>, и ученики были с Ним, Он спросил их: за кого почитает Меня народ? </a:t>
                      </a:r>
                    </a:p>
                    <a:p>
                      <a:r>
                        <a:rPr lang="ru-RU" sz="1600" b="1" dirty="0" smtClean="0"/>
                        <a:t>19. Они сказали в ответ: за Иоанна Крестителя, а иные за Илию; другие же говорят, что </a:t>
                      </a:r>
                      <a:r>
                        <a:rPr lang="ru-RU" sz="1600" b="1" dirty="0" smtClean="0">
                          <a:solidFill>
                            <a:srgbClr val="0070C0"/>
                          </a:solidFill>
                        </a:rPr>
                        <a:t>один из древних пророков воскрес</a:t>
                      </a:r>
                      <a:r>
                        <a:rPr lang="ru-RU" sz="1600" b="1" dirty="0" smtClean="0"/>
                        <a:t>. </a:t>
                      </a:r>
                    </a:p>
                    <a:p>
                      <a:r>
                        <a:rPr lang="ru-RU" sz="1600" b="1" dirty="0" smtClean="0"/>
                        <a:t>20. Он же спросил их: а вы за кого почитаете Меня? Отвечал Петр: </a:t>
                      </a:r>
                      <a:r>
                        <a:rPr lang="ru-RU" sz="1600" b="1" dirty="0" smtClean="0">
                          <a:solidFill>
                            <a:schemeClr val="accent2"/>
                          </a:solidFill>
                        </a:rPr>
                        <a:t>за Христа Божия</a:t>
                      </a:r>
                      <a:r>
                        <a:rPr lang="ru-RU" sz="1600" b="1" dirty="0" smtClean="0"/>
                        <a:t>. </a:t>
                      </a:r>
                    </a:p>
                    <a:p>
                      <a:r>
                        <a:rPr lang="ru-RU" sz="1600" b="1" dirty="0" smtClean="0"/>
                        <a:t>21. Но Он строго приказал им никому не говорить о сем</a:t>
                      </a:r>
                      <a:r>
                        <a:rPr lang="ru-RU" sz="1600" b="1" baseline="0" dirty="0" smtClean="0"/>
                        <a:t> </a:t>
                      </a:r>
                      <a:endParaRPr lang="ru-RU" sz="1600" b="1" dirty="0"/>
                    </a:p>
                  </a:txBody>
                  <a:tcPr marL="36000" marR="36000" marT="18000" marB="18000"/>
                </a:tc>
              </a:tr>
            </a:tbl>
          </a:graphicData>
        </a:graphic>
      </p:graphicFrame>
      <p:sp>
        <p:nvSpPr>
          <p:cNvPr id="2" name="Скругленный прямоугольник 1"/>
          <p:cNvSpPr/>
          <p:nvPr/>
        </p:nvSpPr>
        <p:spPr>
          <a:xfrm>
            <a:off x="5868144" y="1556792"/>
            <a:ext cx="3168352" cy="30963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«Для чего евангелист упомянул об основателе города? Для того, что была другая </a:t>
            </a:r>
            <a:r>
              <a:rPr lang="ru-RU" sz="1600" b="1" i="1" dirty="0" err="1">
                <a:solidFill>
                  <a:schemeClr val="tx1"/>
                </a:solidFill>
              </a:rPr>
              <a:t>Кесария</a:t>
            </a:r>
            <a:r>
              <a:rPr lang="ru-RU" sz="1600" b="1" i="1" dirty="0">
                <a:solidFill>
                  <a:schemeClr val="tx1"/>
                </a:solidFill>
              </a:rPr>
              <a:t>, именно Стратонова; а Иисус Христос спрашивал учеников не в Стратоновой, а в Филипповой, отведши далеко от иудеев, чтобы они, освободившись от всякого опасения, смело высказали все, что у них было на </a:t>
            </a:r>
            <a:r>
              <a:rPr lang="ru-RU" sz="1600" b="1" i="1" dirty="0" smtClean="0">
                <a:solidFill>
                  <a:schemeClr val="tx1"/>
                </a:solidFill>
              </a:rPr>
              <a:t>мыслях».</a:t>
            </a:r>
            <a:endParaRPr lang="ru-RU" sz="1600" b="1" i="1" dirty="0">
              <a:solidFill>
                <a:schemeClr val="tx1"/>
              </a:solidFill>
            </a:endParaRPr>
          </a:p>
        </p:txBody>
      </p:sp>
      <p:sp>
        <p:nvSpPr>
          <p:cNvPr id="3" name="Скругленный прямоугольник 2"/>
          <p:cNvSpPr/>
          <p:nvPr/>
        </p:nvSpPr>
        <p:spPr>
          <a:xfrm>
            <a:off x="323528" y="1916832"/>
            <a:ext cx="8352928" cy="180020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«Для чего же Он спросил сначала не об их мнении, а о мнении народа? Для того, чтобы они, сказавши народное мнение, потом, будучи спрошены: вы же кого </a:t>
            </a:r>
            <a:r>
              <a:rPr lang="ru-RU" sz="1600" b="1" i="1" dirty="0" err="1">
                <a:solidFill>
                  <a:schemeClr val="tx1"/>
                </a:solidFill>
              </a:rPr>
              <a:t>Мя</a:t>
            </a:r>
            <a:r>
              <a:rPr lang="ru-RU" sz="1600" b="1" i="1" dirty="0">
                <a:solidFill>
                  <a:schemeClr val="tx1"/>
                </a:solidFill>
              </a:rPr>
              <a:t> глаголете </a:t>
            </a:r>
            <a:r>
              <a:rPr lang="ru-RU" sz="1600" b="1" i="1" dirty="0" err="1">
                <a:solidFill>
                  <a:schemeClr val="tx1"/>
                </a:solidFill>
              </a:rPr>
              <a:t>быти</a:t>
            </a:r>
            <a:r>
              <a:rPr lang="ru-RU" sz="1600" b="1" i="1" dirty="0">
                <a:solidFill>
                  <a:schemeClr val="tx1"/>
                </a:solidFill>
              </a:rPr>
              <a:t>? - самым порядком вопросов были возведены к высшему разумению, и не стали о Нем так же низко думать, как и народ. По той же причине спрашивает их не в начале проповеди, но когда сотворил много чудес, беседовал с ними о многих и высоких истинах и многократно доказал Свою божественность и единство с </a:t>
            </a:r>
            <a:r>
              <a:rPr lang="ru-RU" sz="1600" b="1" i="1" dirty="0" smtClean="0">
                <a:solidFill>
                  <a:schemeClr val="tx1"/>
                </a:solidFill>
              </a:rPr>
              <a:t>Отцом».</a:t>
            </a:r>
            <a:endParaRPr lang="ru-RU" sz="1600" b="1" i="1" dirty="0">
              <a:solidFill>
                <a:schemeClr val="tx1"/>
              </a:solidFill>
            </a:endParaRPr>
          </a:p>
        </p:txBody>
      </p:sp>
      <p:sp>
        <p:nvSpPr>
          <p:cNvPr id="5" name="Скругленный прямоугольник 4"/>
          <p:cNvSpPr/>
          <p:nvPr/>
        </p:nvSpPr>
        <p:spPr>
          <a:xfrm>
            <a:off x="323528" y="3861048"/>
            <a:ext cx="8352928" cy="72008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smtClean="0">
                <a:solidFill>
                  <a:schemeClr val="tx1"/>
                </a:solidFill>
              </a:rPr>
              <a:t>«желает </a:t>
            </a:r>
            <a:r>
              <a:rPr lang="ru-RU" sz="1600" b="1" i="1" dirty="0">
                <a:solidFill>
                  <a:schemeClr val="tx1"/>
                </a:solidFill>
              </a:rPr>
              <a:t>знать непритворное мнение народа: кого </a:t>
            </a:r>
            <a:r>
              <a:rPr lang="ru-RU" sz="1600" b="1" i="1" dirty="0" err="1">
                <a:solidFill>
                  <a:schemeClr val="tx1"/>
                </a:solidFill>
              </a:rPr>
              <a:t>Мя</a:t>
            </a:r>
            <a:r>
              <a:rPr lang="ru-RU" sz="1600" b="1" i="1" dirty="0">
                <a:solidFill>
                  <a:schemeClr val="tx1"/>
                </a:solidFill>
              </a:rPr>
              <a:t> глаголют </a:t>
            </a:r>
            <a:r>
              <a:rPr lang="ru-RU" sz="1600" b="1" i="1" dirty="0" err="1">
                <a:solidFill>
                  <a:schemeClr val="tx1"/>
                </a:solidFill>
              </a:rPr>
              <a:t>человецы</a:t>
            </a:r>
            <a:r>
              <a:rPr lang="ru-RU" sz="1600" b="1" i="1" dirty="0">
                <a:solidFill>
                  <a:schemeClr val="tx1"/>
                </a:solidFill>
              </a:rPr>
              <a:t> </a:t>
            </a:r>
            <a:r>
              <a:rPr lang="ru-RU" sz="1600" b="1" i="1" dirty="0" err="1">
                <a:solidFill>
                  <a:schemeClr val="tx1"/>
                </a:solidFill>
              </a:rPr>
              <a:t>быти</a:t>
            </a:r>
            <a:r>
              <a:rPr lang="ru-RU" sz="1600" b="1" i="1" dirty="0">
                <a:solidFill>
                  <a:schemeClr val="tx1"/>
                </a:solidFill>
              </a:rPr>
              <a:t>? Мнение народа было хотя гораздо ниже надлежащего, но без всякого </a:t>
            </a:r>
            <a:r>
              <a:rPr lang="ru-RU" sz="1600" b="1" i="1" dirty="0" smtClean="0">
                <a:solidFill>
                  <a:schemeClr val="tx1"/>
                </a:solidFill>
              </a:rPr>
              <a:t>лукавства; </a:t>
            </a:r>
            <a:r>
              <a:rPr lang="ru-RU" sz="1600" b="1" i="1" dirty="0">
                <a:solidFill>
                  <a:schemeClr val="tx1"/>
                </a:solidFill>
              </a:rPr>
              <a:t>мнение же книжников и фарисеев внушено было сильною </a:t>
            </a:r>
            <a:r>
              <a:rPr lang="ru-RU" sz="1600" b="1" i="1" dirty="0" smtClean="0">
                <a:solidFill>
                  <a:schemeClr val="tx1"/>
                </a:solidFill>
              </a:rPr>
              <a:t>злобою».</a:t>
            </a:r>
            <a:endParaRPr lang="ru-RU" sz="1600" b="1" i="1" dirty="0">
              <a:solidFill>
                <a:schemeClr val="tx1"/>
              </a:solidFill>
            </a:endParaRPr>
          </a:p>
        </p:txBody>
      </p:sp>
      <p:sp>
        <p:nvSpPr>
          <p:cNvPr id="7" name="Скругленный прямоугольник 6"/>
          <p:cNvSpPr/>
          <p:nvPr/>
        </p:nvSpPr>
        <p:spPr>
          <a:xfrm>
            <a:off x="395536" y="4797152"/>
            <a:ext cx="8280920" cy="79208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a:solidFill>
                  <a:schemeClr val="tx1"/>
                </a:solidFill>
              </a:rPr>
              <a:t>«И показывая, как сильно желает, чтобы </a:t>
            </a:r>
            <a:r>
              <a:rPr lang="ru-RU" sz="1600" b="1" i="1" dirty="0" err="1">
                <a:solidFill>
                  <a:schemeClr val="tx1"/>
                </a:solidFill>
              </a:rPr>
              <a:t>исповедывали</a:t>
            </a:r>
            <a:r>
              <a:rPr lang="ru-RU" sz="1600" b="1" i="1" dirty="0">
                <a:solidFill>
                  <a:schemeClr val="tx1"/>
                </a:solidFill>
              </a:rPr>
              <a:t> Его воплощение, говорит: Сына </a:t>
            </a:r>
            <a:r>
              <a:rPr lang="ru-RU" sz="1600" b="1" i="1" dirty="0" err="1">
                <a:solidFill>
                  <a:schemeClr val="tx1"/>
                </a:solidFill>
              </a:rPr>
              <a:t>человеческаго</a:t>
            </a:r>
            <a:r>
              <a:rPr lang="ru-RU" sz="1600" b="1" i="1" dirty="0">
                <a:solidFill>
                  <a:schemeClr val="tx1"/>
                </a:solidFill>
              </a:rPr>
              <a:t>, - разумея под этим и божество, как нередко и в других местах Он </a:t>
            </a:r>
            <a:r>
              <a:rPr lang="ru-RU" sz="1600" b="1" i="1" dirty="0" smtClean="0">
                <a:solidFill>
                  <a:schemeClr val="tx1"/>
                </a:solidFill>
              </a:rPr>
              <a:t>делает».</a:t>
            </a:r>
            <a:endParaRPr lang="ru-RU" sz="1600" b="1" i="1" dirty="0">
              <a:solidFill>
                <a:schemeClr val="tx1"/>
              </a:solidFill>
            </a:endParaRPr>
          </a:p>
        </p:txBody>
      </p:sp>
      <p:sp>
        <p:nvSpPr>
          <p:cNvPr id="8" name="Скругленный прямоугольник 7"/>
          <p:cNvSpPr/>
          <p:nvPr/>
        </p:nvSpPr>
        <p:spPr>
          <a:xfrm>
            <a:off x="323528" y="2132856"/>
            <a:ext cx="8352928" cy="122413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dirty="0" err="1" smtClean="0">
                <a:solidFill>
                  <a:schemeClr val="tx1"/>
                </a:solidFill>
              </a:rPr>
              <a:t>Пелусиот</a:t>
            </a:r>
            <a:r>
              <a:rPr lang="ru-RU" sz="1600" b="1" dirty="0">
                <a:solidFill>
                  <a:schemeClr val="tx1"/>
                </a:solidFill>
              </a:rPr>
              <a:t>: </a:t>
            </a:r>
            <a:r>
              <a:rPr lang="ru-RU" sz="1600" b="1" i="1" dirty="0">
                <a:solidFill>
                  <a:schemeClr val="tx1"/>
                </a:solidFill>
              </a:rPr>
              <a:t>«Не как не знающий высокого людского мнения о Себе, Христос, проницающий в сердца, спрашивал Своих учеников: кого </a:t>
            </a:r>
            <a:r>
              <a:rPr lang="ru-RU" sz="1600" b="1" i="1" dirty="0" err="1">
                <a:solidFill>
                  <a:schemeClr val="tx1"/>
                </a:solidFill>
              </a:rPr>
              <a:t>Мя</a:t>
            </a:r>
            <a:r>
              <a:rPr lang="ru-RU" sz="1600" b="1" i="1" dirty="0">
                <a:solidFill>
                  <a:schemeClr val="tx1"/>
                </a:solidFill>
              </a:rPr>
              <a:t> глаголют </a:t>
            </a:r>
            <a:r>
              <a:rPr lang="ru-RU" sz="1600" b="1" i="1" dirty="0" err="1">
                <a:solidFill>
                  <a:schemeClr val="tx1"/>
                </a:solidFill>
              </a:rPr>
              <a:t>человецы</a:t>
            </a:r>
            <a:r>
              <a:rPr lang="ru-RU" sz="1600" b="1" i="1" dirty="0">
                <a:solidFill>
                  <a:schemeClr val="tx1"/>
                </a:solidFill>
              </a:rPr>
              <a:t> </a:t>
            </a:r>
            <a:r>
              <a:rPr lang="ru-RU" sz="1600" b="1" i="1" dirty="0" err="1">
                <a:solidFill>
                  <a:schemeClr val="tx1"/>
                </a:solidFill>
              </a:rPr>
              <a:t>быти</a:t>
            </a:r>
            <a:r>
              <a:rPr lang="ru-RU" sz="1600" b="1" i="1" dirty="0">
                <a:solidFill>
                  <a:schemeClr val="tx1"/>
                </a:solidFill>
              </a:rPr>
              <a:t>? Но угодно Ему было, чтобы все научились тому несомненному исповеданию, какое вдохновенный Им Петр положил в незыблемое основание, на котором Господь создал Церковь </a:t>
            </a:r>
            <a:r>
              <a:rPr lang="ru-RU" sz="1600" b="1" i="1" dirty="0" smtClean="0">
                <a:solidFill>
                  <a:schemeClr val="tx1"/>
                </a:solidFill>
              </a:rPr>
              <a:t>Свою».</a:t>
            </a:r>
            <a:endParaRPr lang="ru-RU" sz="1600" b="1" i="1" dirty="0">
              <a:solidFill>
                <a:schemeClr val="tx1"/>
              </a:solidFill>
            </a:endParaRPr>
          </a:p>
        </p:txBody>
      </p:sp>
      <p:sp>
        <p:nvSpPr>
          <p:cNvPr id="9" name="Скругленный прямоугольник 8"/>
          <p:cNvSpPr/>
          <p:nvPr/>
        </p:nvSpPr>
        <p:spPr>
          <a:xfrm>
            <a:off x="395536" y="5805264"/>
            <a:ext cx="8280920" cy="36004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Сына </a:t>
            </a:r>
            <a:r>
              <a:rPr lang="ru-RU" sz="1600" b="1" i="1" dirty="0" err="1">
                <a:solidFill>
                  <a:schemeClr val="tx1"/>
                </a:solidFill>
              </a:rPr>
              <a:t>Человеческаго</a:t>
            </a:r>
            <a:r>
              <a:rPr lang="ru-RU" sz="1600" b="1" i="1" dirty="0">
                <a:solidFill>
                  <a:schemeClr val="tx1"/>
                </a:solidFill>
              </a:rPr>
              <a:t>, т.е. кажущегося для них </a:t>
            </a:r>
            <a:r>
              <a:rPr lang="ru-RU" sz="1600" b="1" i="1" dirty="0" smtClean="0">
                <a:solidFill>
                  <a:schemeClr val="tx1"/>
                </a:solidFill>
              </a:rPr>
              <a:t>человеком».</a:t>
            </a:r>
            <a:endParaRPr lang="ru-RU" sz="1600" b="1" i="1" dirty="0">
              <a:solidFill>
                <a:schemeClr val="tx1"/>
              </a:solidFill>
            </a:endParaRPr>
          </a:p>
        </p:txBody>
      </p:sp>
      <p:sp>
        <p:nvSpPr>
          <p:cNvPr id="10" name="Скругленный прямоугольник 9"/>
          <p:cNvSpPr/>
          <p:nvPr/>
        </p:nvSpPr>
        <p:spPr>
          <a:xfrm>
            <a:off x="395536" y="2672916"/>
            <a:ext cx="8280920" cy="133214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smtClean="0">
                <a:solidFill>
                  <a:schemeClr val="tx1"/>
                </a:solidFill>
              </a:rPr>
              <a:t>: «Те</a:t>
            </a:r>
            <a:r>
              <a:rPr lang="ru-RU" sz="1600" b="1" i="1" dirty="0">
                <a:solidFill>
                  <a:schemeClr val="tx1"/>
                </a:solidFill>
              </a:rPr>
              <a:t>, которые называли Его Иоанном, были из числа тех, кои подобно Ироду думали, что Иоанн после воскресения и этот дар (дар чудотворения) получил. Другие называли Илиею, потому что Он обличал и потому что ожидали, что он придет; третьи - </a:t>
            </a:r>
            <a:r>
              <a:rPr lang="ru-RU" sz="1600" b="1" i="1" dirty="0" err="1">
                <a:solidFill>
                  <a:schemeClr val="tx1"/>
                </a:solidFill>
              </a:rPr>
              <a:t>Иеремиею</a:t>
            </a:r>
            <a:r>
              <a:rPr lang="ru-RU" sz="1600" b="1" i="1" dirty="0">
                <a:solidFill>
                  <a:schemeClr val="tx1"/>
                </a:solidFill>
              </a:rPr>
              <a:t>, потому что Его мудрость была от природы и без научения, а Иеремия определен был на пророческое служение еще дитятей. ».</a:t>
            </a:r>
          </a:p>
        </p:txBody>
      </p:sp>
      <p:sp>
        <p:nvSpPr>
          <p:cNvPr id="11" name="Скругленный прямоугольник 10"/>
          <p:cNvSpPr/>
          <p:nvPr/>
        </p:nvSpPr>
        <p:spPr>
          <a:xfrm>
            <a:off x="323528" y="3104964"/>
            <a:ext cx="8352928" cy="205222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 </a:t>
            </a:r>
            <a:r>
              <a:rPr lang="ru-RU" sz="1600" b="1" i="1" dirty="0">
                <a:solidFill>
                  <a:schemeClr val="tx1"/>
                </a:solidFill>
              </a:rPr>
              <a:t>«вы же кого </a:t>
            </a:r>
            <a:r>
              <a:rPr lang="ru-RU" sz="1600" b="1" i="1" dirty="0" err="1">
                <a:solidFill>
                  <a:schemeClr val="tx1"/>
                </a:solidFill>
              </a:rPr>
              <a:t>Мя</a:t>
            </a:r>
            <a:r>
              <a:rPr lang="ru-RU" sz="1600" b="1" i="1" dirty="0">
                <a:solidFill>
                  <a:schemeClr val="tx1"/>
                </a:solidFill>
              </a:rPr>
              <a:t> глаголете </a:t>
            </a:r>
            <a:r>
              <a:rPr lang="ru-RU" sz="1600" b="1" i="1" dirty="0" err="1">
                <a:solidFill>
                  <a:schemeClr val="tx1"/>
                </a:solidFill>
              </a:rPr>
              <a:t>быти</a:t>
            </a:r>
            <a:r>
              <a:rPr lang="ru-RU" sz="1600" b="1" i="1" dirty="0">
                <a:solidFill>
                  <a:schemeClr val="tx1"/>
                </a:solidFill>
              </a:rPr>
              <a:t> </a:t>
            </a:r>
            <a:r>
              <a:rPr lang="ru-RU" sz="1600" b="1" i="1" u="sng" dirty="0">
                <a:solidFill>
                  <a:schemeClr val="tx1"/>
                </a:solidFill>
              </a:rPr>
              <a:t>(ст. 15)</a:t>
            </a:r>
            <a:r>
              <a:rPr lang="ru-RU" sz="1600" b="1" i="1" dirty="0">
                <a:solidFill>
                  <a:schemeClr val="tx1"/>
                </a:solidFill>
              </a:rPr>
              <a:t>? Этим вторым вопросом Он побуждает их думать о Нем выше, и дает разуметь, что первое мнение весьма мало соответствует Его достоинству. Он требует от них другого мнения, и предлагает другой вопрос, чтобы они не думали о Нем одинаково с народом, который видел чудеса, превышающие силы человека, и почитал Его человеком, хотя таким, который воскрес из мертвых, как говорил и Ирод. Но Он, отклоняя от таких догадок, говорит: вы же кого </a:t>
            </a:r>
            <a:r>
              <a:rPr lang="ru-RU" sz="1600" b="1" i="1" dirty="0" err="1">
                <a:solidFill>
                  <a:schemeClr val="tx1"/>
                </a:solidFill>
              </a:rPr>
              <a:t>Мя</a:t>
            </a:r>
            <a:r>
              <a:rPr lang="ru-RU" sz="1600" b="1" i="1" dirty="0">
                <a:solidFill>
                  <a:schemeClr val="tx1"/>
                </a:solidFill>
              </a:rPr>
              <a:t> глаголете </a:t>
            </a:r>
            <a:r>
              <a:rPr lang="ru-RU" sz="1600" b="1" i="1" dirty="0" err="1">
                <a:solidFill>
                  <a:schemeClr val="tx1"/>
                </a:solidFill>
              </a:rPr>
              <a:t>быти</a:t>
            </a:r>
            <a:r>
              <a:rPr lang="ru-RU" sz="1600" b="1" i="1" dirty="0">
                <a:solidFill>
                  <a:schemeClr val="tx1"/>
                </a:solidFill>
              </a:rPr>
              <a:t>, - вы, которые всегда со Мною были, видели Мои </a:t>
            </a:r>
            <a:r>
              <a:rPr lang="ru-RU" sz="1600" b="1" i="1" dirty="0" err="1">
                <a:solidFill>
                  <a:schemeClr val="tx1"/>
                </a:solidFill>
              </a:rPr>
              <a:t>чудодействия</a:t>
            </a:r>
            <a:r>
              <a:rPr lang="ru-RU" sz="1600" b="1" i="1" dirty="0">
                <a:solidFill>
                  <a:schemeClr val="tx1"/>
                </a:solidFill>
              </a:rPr>
              <a:t> и сами творили чрез Меня многие чудеса?»</a:t>
            </a:r>
          </a:p>
        </p:txBody>
      </p:sp>
      <p:sp>
        <p:nvSpPr>
          <p:cNvPr id="12" name="Скругленный прямоугольник 11"/>
          <p:cNvSpPr/>
          <p:nvPr/>
        </p:nvSpPr>
        <p:spPr>
          <a:xfrm>
            <a:off x="323528" y="3609020"/>
            <a:ext cx="8352928" cy="97210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«Что же на это отвечает Петр, уста апостолов, всегда пламенный, глава в лике апостольском? На вопрос, предложенный всем, отвечает от себя</a:t>
            </a:r>
            <a:r>
              <a:rPr lang="ru-RU" sz="1600" b="1" i="1" dirty="0" smtClean="0">
                <a:solidFill>
                  <a:schemeClr val="tx1"/>
                </a:solidFill>
              </a:rPr>
              <a:t>. </a:t>
            </a:r>
            <a:r>
              <a:rPr lang="ru-RU" sz="1600" b="1" i="1" dirty="0">
                <a:solidFill>
                  <a:schemeClr val="tx1"/>
                </a:solidFill>
              </a:rPr>
              <a:t>Петр не терпит, предупреждает и говорит: Ты </a:t>
            </a:r>
            <a:r>
              <a:rPr lang="ru-RU" sz="1600" b="1" i="1" dirty="0" err="1">
                <a:solidFill>
                  <a:schemeClr val="tx1"/>
                </a:solidFill>
              </a:rPr>
              <a:t>еси</a:t>
            </a:r>
            <a:r>
              <a:rPr lang="ru-RU" sz="1600" b="1" i="1" dirty="0">
                <a:solidFill>
                  <a:schemeClr val="tx1"/>
                </a:solidFill>
              </a:rPr>
              <a:t> Христос, Сын Бога </a:t>
            </a:r>
            <a:r>
              <a:rPr lang="ru-RU" sz="1600" b="1" i="1" dirty="0" err="1" smtClean="0">
                <a:solidFill>
                  <a:schemeClr val="tx1"/>
                </a:solidFill>
              </a:rPr>
              <a:t>живаго</a:t>
            </a:r>
            <a:r>
              <a:rPr lang="ru-RU" sz="1600" b="1" i="1" dirty="0" smtClean="0">
                <a:solidFill>
                  <a:schemeClr val="tx1"/>
                </a:solidFill>
              </a:rPr>
              <a:t>!»</a:t>
            </a:r>
            <a:endParaRPr lang="ru-RU" sz="1600" b="1" i="1" dirty="0">
              <a:solidFill>
                <a:schemeClr val="tx1"/>
              </a:solidFill>
            </a:endParaRPr>
          </a:p>
        </p:txBody>
      </p:sp>
      <p:sp>
        <p:nvSpPr>
          <p:cNvPr id="13" name="Скругленный прямоугольник 12"/>
          <p:cNvSpPr/>
          <p:nvPr/>
        </p:nvSpPr>
        <p:spPr>
          <a:xfrm>
            <a:off x="323528" y="4797152"/>
            <a:ext cx="8352928" cy="64807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dirty="0" err="1" smtClean="0">
                <a:solidFill>
                  <a:schemeClr val="tx1"/>
                </a:solidFill>
              </a:rPr>
              <a:t>Пелусиот</a:t>
            </a:r>
            <a:r>
              <a:rPr lang="ru-RU" sz="1600" b="1" dirty="0" smtClean="0">
                <a:solidFill>
                  <a:schemeClr val="tx1"/>
                </a:solidFill>
              </a:rPr>
              <a:t>: </a:t>
            </a:r>
            <a:r>
              <a:rPr lang="ru-RU" sz="1600" b="1" i="1" dirty="0" smtClean="0">
                <a:solidFill>
                  <a:schemeClr val="tx1"/>
                </a:solidFill>
              </a:rPr>
              <a:t>«Слова </a:t>
            </a:r>
            <a:r>
              <a:rPr lang="ru-RU" sz="1600" b="1" i="1" dirty="0">
                <a:solidFill>
                  <a:schemeClr val="tx1"/>
                </a:solidFill>
              </a:rPr>
              <a:t>сии: Ты </a:t>
            </a:r>
            <a:r>
              <a:rPr lang="ru-RU" sz="1600" b="1" i="1" dirty="0" err="1">
                <a:solidFill>
                  <a:schemeClr val="tx1"/>
                </a:solidFill>
              </a:rPr>
              <a:t>еси</a:t>
            </a:r>
            <a:r>
              <a:rPr lang="ru-RU" sz="1600" b="1" i="1" dirty="0">
                <a:solidFill>
                  <a:schemeClr val="tx1"/>
                </a:solidFill>
              </a:rPr>
              <a:t> Христос, Сын Божий, означают соединение двух </a:t>
            </a:r>
            <a:r>
              <a:rPr lang="ru-RU" sz="1600" b="1" i="1" dirty="0" err="1">
                <a:solidFill>
                  <a:schemeClr val="tx1"/>
                </a:solidFill>
              </a:rPr>
              <a:t>естеств</a:t>
            </a:r>
            <a:r>
              <a:rPr lang="ru-RU" sz="1600" b="1" i="1" dirty="0">
                <a:solidFill>
                  <a:schemeClr val="tx1"/>
                </a:solidFill>
              </a:rPr>
              <a:t>, которое для нашего спасения боголепно совершил в Себе Сын </a:t>
            </a:r>
            <a:r>
              <a:rPr lang="ru-RU" sz="1600" b="1" i="1" dirty="0" smtClean="0">
                <a:solidFill>
                  <a:schemeClr val="tx1"/>
                </a:solidFill>
              </a:rPr>
              <a:t>Божий».</a:t>
            </a:r>
            <a:endParaRPr lang="ru-RU" sz="1600" b="1" i="1" dirty="0">
              <a:solidFill>
                <a:schemeClr val="tx1"/>
              </a:solidFill>
            </a:endParaRPr>
          </a:p>
        </p:txBody>
      </p:sp>
      <p:sp>
        <p:nvSpPr>
          <p:cNvPr id="14" name="Скругленный прямоугольник 13"/>
          <p:cNvSpPr/>
          <p:nvPr/>
        </p:nvSpPr>
        <p:spPr>
          <a:xfrm>
            <a:off x="323528" y="4437112"/>
            <a:ext cx="8352928" cy="194421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Конечно</a:t>
            </a:r>
            <a:r>
              <a:rPr lang="ru-RU" sz="1600" b="1" i="1" dirty="0">
                <a:solidFill>
                  <a:schemeClr val="tx1"/>
                </a:solidFill>
              </a:rPr>
              <a:t>, если бы Петр исповедал Его сыном не в собственном смысле и не от самого Отца рожденным, то это не было бы делом откровения; если бы он почел Его сыном, подобным многим, то его слова не заслуживали бы блаженства. И прежде еще бывшие на корабле, после бури, говорили: воистину Божий сын есть (</a:t>
            </a:r>
            <a:r>
              <a:rPr lang="ru-RU" sz="1600" b="1" i="1" dirty="0" err="1">
                <a:solidFill>
                  <a:schemeClr val="tx1"/>
                </a:solidFill>
              </a:rPr>
              <a:t>Матф</a:t>
            </a:r>
            <a:r>
              <a:rPr lang="ru-RU" sz="1600" b="1" i="1" dirty="0">
                <a:solidFill>
                  <a:schemeClr val="tx1"/>
                </a:solidFill>
              </a:rPr>
              <a:t>. XIV, 33), однако не были названы блаженными, хотя и истину сказали. Они исповедали Его не таким сыном, как Петр, но признавали воистину сыном подобным многим, даже превосходнейшим многих, только не из самой сущности Отца </a:t>
            </a:r>
            <a:r>
              <a:rPr lang="ru-RU" sz="1600" b="1" i="1" dirty="0" smtClean="0">
                <a:solidFill>
                  <a:schemeClr val="tx1"/>
                </a:solidFill>
              </a:rPr>
              <a:t>рожденным».</a:t>
            </a:r>
            <a:endParaRPr lang="ru-RU" sz="1600" b="1" i="1" dirty="0">
              <a:solidFill>
                <a:schemeClr val="tx1"/>
              </a:solidFill>
            </a:endParaRPr>
          </a:p>
        </p:txBody>
      </p:sp>
      <p:sp>
        <p:nvSpPr>
          <p:cNvPr id="15" name="Скругленный прямоугольник 14"/>
          <p:cNvSpPr/>
          <p:nvPr/>
        </p:nvSpPr>
        <p:spPr>
          <a:xfrm>
            <a:off x="323528" y="4365104"/>
            <a:ext cx="8352928" cy="201622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Иоанн Златоуст: «За </a:t>
            </a:r>
            <a:r>
              <a:rPr lang="ru-RU" sz="1600" b="1" i="1" dirty="0">
                <a:solidFill>
                  <a:schemeClr val="tx1"/>
                </a:solidFill>
              </a:rPr>
              <a:t>что же Петр называется блаженным? За то, что он исповедал Его истинным Сыном. По этой-то причине Христос других не назвал блаженными, но, говоря с Петром, показал, кто и открыл ему. Чтобы исповедание Петрово не показалось многим сказанным из дружбы и лести, и в знак особенного к Нему расположения, - потому что он весьма любил Христа, - и указывает Того, Кто внушил ему, чтобы ты разумел, что Петр только произносил, а научал его Отец, и чтобы ты верил, что слова эти не выражают человеческое мнение, но божественное учение</a:t>
            </a:r>
            <a:r>
              <a:rPr lang="ru-RU" sz="1600" b="1" i="1" dirty="0" smtClean="0">
                <a:solidFill>
                  <a:schemeClr val="tx1"/>
                </a:solidFill>
              </a:rPr>
              <a:t>».</a:t>
            </a:r>
            <a:endParaRPr lang="ru-RU" sz="1600" b="1" i="1" dirty="0">
              <a:solidFill>
                <a:schemeClr val="tx1"/>
              </a:solidFill>
            </a:endParaRPr>
          </a:p>
        </p:txBody>
      </p:sp>
      <p:sp>
        <p:nvSpPr>
          <p:cNvPr id="16" name="Скругленный прямоугольник 15"/>
          <p:cNvSpPr/>
          <p:nvPr/>
        </p:nvSpPr>
        <p:spPr>
          <a:xfrm>
            <a:off x="323528" y="4581128"/>
            <a:ext cx="8352928" cy="172819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a:solidFill>
                  <a:schemeClr val="tx1"/>
                </a:solidFill>
              </a:rPr>
              <a:t>Зигабен</a:t>
            </a:r>
            <a:r>
              <a:rPr lang="ru-RU" sz="1600" b="1" i="1" dirty="0">
                <a:solidFill>
                  <a:schemeClr val="tx1"/>
                </a:solidFill>
              </a:rPr>
              <a:t>: «Все, исповедавшие Его Сыном Божиим и веровавшие, что Он есть Бог, полагали, что Он таков не по естеству и не в собственном смысле, а по усыновлению и по превосходству добродетели, подобно тому, как все святые называются сынами Божьими. Один только Петр истинно понимал, что Христос есть по естеству и в собственном смысле Сын Божий. Потому-то Христос, желая показать ученикам, что Петр один знал надлежащим образом и без всякого заблуждения исповедал Его, назвал его блаженным, как получившего Божественное откровение о </a:t>
            </a:r>
            <a:r>
              <a:rPr lang="ru-RU" sz="1600" b="1" i="1" dirty="0" smtClean="0">
                <a:solidFill>
                  <a:schemeClr val="tx1"/>
                </a:solidFill>
              </a:rPr>
              <a:t>Нем».</a:t>
            </a:r>
            <a:endParaRPr lang="ru-RU" sz="1600" b="1" i="1" dirty="0">
              <a:solidFill>
                <a:schemeClr val="tx1"/>
              </a:solidFill>
            </a:endParaRPr>
          </a:p>
        </p:txBody>
      </p:sp>
      <p:sp>
        <p:nvSpPr>
          <p:cNvPr id="17" name="Скругленный прямоугольник 16"/>
          <p:cNvSpPr/>
          <p:nvPr/>
        </p:nvSpPr>
        <p:spPr>
          <a:xfrm>
            <a:off x="395536" y="4725144"/>
            <a:ext cx="8280920" cy="57606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i="1" dirty="0" err="1">
                <a:solidFill>
                  <a:schemeClr val="tx1"/>
                </a:solidFill>
              </a:rPr>
              <a:t>Блж</a:t>
            </a:r>
            <a:r>
              <a:rPr lang="ru-RU" sz="1600" b="1" i="1" dirty="0">
                <a:solidFill>
                  <a:schemeClr val="tx1"/>
                </a:solidFill>
              </a:rPr>
              <a:t>. </a:t>
            </a:r>
            <a:r>
              <a:rPr lang="ru-RU" sz="1600" b="1" i="1" dirty="0" err="1">
                <a:solidFill>
                  <a:schemeClr val="tx1"/>
                </a:solidFill>
              </a:rPr>
              <a:t>Феофилакт</a:t>
            </a:r>
            <a:r>
              <a:rPr lang="ru-RU" sz="1600" b="1" i="1" dirty="0">
                <a:solidFill>
                  <a:schemeClr val="tx1"/>
                </a:solidFill>
              </a:rPr>
              <a:t>: «Сказал ему «сын Ионин», как бы так говоря: как ты - сын Ионин, так Я - Сын Отца Моего Небесного, Единородный </a:t>
            </a:r>
            <a:r>
              <a:rPr lang="ru-RU" sz="1600" b="1" i="1" dirty="0" smtClean="0">
                <a:solidFill>
                  <a:schemeClr val="tx1"/>
                </a:solidFill>
              </a:rPr>
              <a:t>Ему».</a:t>
            </a:r>
            <a:endParaRPr lang="ru-RU" sz="1600" b="1" i="1" dirty="0">
              <a:solidFill>
                <a:schemeClr val="tx1"/>
              </a:solidFill>
            </a:endParaRPr>
          </a:p>
        </p:txBody>
      </p:sp>
      <p:sp>
        <p:nvSpPr>
          <p:cNvPr id="18" name="Скругленный прямоугольник 17"/>
          <p:cNvSpPr/>
          <p:nvPr/>
        </p:nvSpPr>
        <p:spPr>
          <a:xfrm>
            <a:off x="395536" y="5445224"/>
            <a:ext cx="8280920"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a:solidFill>
                  <a:schemeClr val="tx1"/>
                </a:solidFill>
              </a:rPr>
              <a:t>Лопухин: </a:t>
            </a:r>
            <a:r>
              <a:rPr lang="ru-RU" sz="1600" b="1" i="1" dirty="0" smtClean="0">
                <a:solidFill>
                  <a:schemeClr val="tx1"/>
                </a:solidFill>
              </a:rPr>
              <a:t>«Сын Ионы» </a:t>
            </a:r>
            <a:r>
              <a:rPr lang="ru-RU" sz="1600" b="1" i="1" dirty="0">
                <a:solidFill>
                  <a:schemeClr val="tx1"/>
                </a:solidFill>
              </a:rPr>
              <a:t>— </a:t>
            </a:r>
            <a:r>
              <a:rPr lang="ru-RU" sz="1600" b="1" i="1" dirty="0" smtClean="0">
                <a:solidFill>
                  <a:schemeClr val="tx1"/>
                </a:solidFill>
              </a:rPr>
              <a:t>евр. </a:t>
            </a:r>
            <a:r>
              <a:rPr lang="ru-RU" sz="1600" b="1" i="1" dirty="0">
                <a:solidFill>
                  <a:schemeClr val="tx1"/>
                </a:solidFill>
              </a:rPr>
              <a:t>Вар — Иона, переданное буквально по-гречески. Отец Симона Петра назывался Иоанн, как видно из </a:t>
            </a:r>
            <a:r>
              <a:rPr lang="ru-RU" sz="1600" b="1" i="1" u="sng" dirty="0">
                <a:solidFill>
                  <a:schemeClr val="tx1"/>
                </a:solidFill>
              </a:rPr>
              <a:t>Ин. </a:t>
            </a:r>
            <a:r>
              <a:rPr lang="ru-RU" sz="1600" b="1" i="1" u="sng" dirty="0" smtClean="0">
                <a:solidFill>
                  <a:schemeClr val="tx1"/>
                </a:solidFill>
              </a:rPr>
              <a:t>1:42;</a:t>
            </a:r>
            <a:r>
              <a:rPr lang="ru-RU" sz="1600" b="1" i="1" dirty="0" smtClean="0">
                <a:solidFill>
                  <a:schemeClr val="tx1"/>
                </a:solidFill>
              </a:rPr>
              <a:t> </a:t>
            </a:r>
            <a:r>
              <a:rPr lang="ru-RU" sz="1600" b="1" i="1" u="sng" dirty="0">
                <a:solidFill>
                  <a:schemeClr val="tx1"/>
                </a:solidFill>
              </a:rPr>
              <a:t>21:15-17</a:t>
            </a:r>
            <a:r>
              <a:rPr lang="ru-RU" sz="1600" b="1" i="1" dirty="0">
                <a:solidFill>
                  <a:schemeClr val="tx1"/>
                </a:solidFill>
              </a:rPr>
              <a:t>. В Евангелии Матфея он называется сыном Ионы (только здесь), что означает собственно </a:t>
            </a:r>
            <a:r>
              <a:rPr lang="ru-RU" sz="1600" b="1" i="1" dirty="0" smtClean="0">
                <a:solidFill>
                  <a:schemeClr val="tx1"/>
                </a:solidFill>
              </a:rPr>
              <a:t>«голубь». </a:t>
            </a:r>
            <a:r>
              <a:rPr lang="ru-RU" sz="1600" b="1" i="1" dirty="0">
                <a:solidFill>
                  <a:schemeClr val="tx1"/>
                </a:solidFill>
              </a:rPr>
              <a:t>Как сокращенная форма от слова Иоанн, она не встречается еще </a:t>
            </a:r>
            <a:r>
              <a:rPr lang="ru-RU" sz="1600" b="1" i="1" dirty="0" smtClean="0">
                <a:solidFill>
                  <a:schemeClr val="tx1"/>
                </a:solidFill>
              </a:rPr>
              <a:t>нигде».</a:t>
            </a:r>
            <a:endParaRPr lang="ru-RU" sz="1600" b="1" i="1" dirty="0">
              <a:solidFill>
                <a:schemeClr val="tx1"/>
              </a:solidFill>
            </a:endParaRPr>
          </a:p>
        </p:txBody>
      </p:sp>
      <p:sp>
        <p:nvSpPr>
          <p:cNvPr id="19" name="Скругленный прямоугольник 18"/>
          <p:cNvSpPr/>
          <p:nvPr/>
        </p:nvSpPr>
        <p:spPr>
          <a:xfrm>
            <a:off x="323528" y="1340768"/>
            <a:ext cx="8352928" cy="14401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a:solidFill>
                  <a:schemeClr val="tx1"/>
                </a:solidFill>
              </a:rPr>
              <a:t>: </a:t>
            </a:r>
            <a:r>
              <a:rPr lang="ru-RU" sz="1600" b="1" i="1" dirty="0">
                <a:solidFill>
                  <a:schemeClr val="tx1"/>
                </a:solidFill>
              </a:rPr>
              <a:t>«Господь дает Петру великую награду, именно на нем будет основана церковь. Так как Петр исповедал Его Сыном Божиим, то Он говорит: это исповедание, которое ты исповедал, будет основанием верующих, так что каждый, кто намеревается строить здание веры, положит в основание это исповедание. Если мы приобрели тысячи добродетелей, но не имеем в основании правого исповедания, то мы гнилое </a:t>
            </a:r>
            <a:r>
              <a:rPr lang="ru-RU" sz="1600" b="1" i="1" dirty="0" smtClean="0">
                <a:solidFill>
                  <a:schemeClr val="tx1"/>
                </a:solidFill>
              </a:rPr>
              <a:t>созидаем».</a:t>
            </a:r>
            <a:endParaRPr lang="ru-RU" sz="1600" b="1" i="1" dirty="0">
              <a:solidFill>
                <a:schemeClr val="tx1"/>
              </a:solidFill>
            </a:endParaRPr>
          </a:p>
        </p:txBody>
      </p:sp>
      <p:sp>
        <p:nvSpPr>
          <p:cNvPr id="20" name="Скругленный прямоугольник 19"/>
          <p:cNvSpPr/>
          <p:nvPr/>
        </p:nvSpPr>
        <p:spPr>
          <a:xfrm>
            <a:off x="323528" y="3032956"/>
            <a:ext cx="8352928" cy="82809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Зигабен</a:t>
            </a:r>
            <a:r>
              <a:rPr lang="ru-RU" sz="1600" b="1" dirty="0">
                <a:solidFill>
                  <a:schemeClr val="tx1"/>
                </a:solidFill>
              </a:rPr>
              <a:t>: </a:t>
            </a:r>
            <a:r>
              <a:rPr lang="ru-RU" sz="1600" b="1" i="1" dirty="0">
                <a:solidFill>
                  <a:schemeClr val="tx1"/>
                </a:solidFill>
              </a:rPr>
              <a:t>«Ты – Петр, потому что будешь камнем веры после отречения, или потому что и теперь ты крепок в мысли; и на этой-то крепости Я создам Церковь Мою, или положу тебя в основание верующих, так как Церковь составляют </a:t>
            </a:r>
            <a:r>
              <a:rPr lang="ru-RU" sz="1600" b="1" i="1" dirty="0" smtClean="0">
                <a:solidFill>
                  <a:schemeClr val="tx1"/>
                </a:solidFill>
              </a:rPr>
              <a:t>верующие».</a:t>
            </a:r>
            <a:endParaRPr lang="ru-RU" sz="1600" b="1" i="1" dirty="0">
              <a:solidFill>
                <a:schemeClr val="tx1"/>
              </a:solidFill>
            </a:endParaRPr>
          </a:p>
        </p:txBody>
      </p:sp>
      <p:sp>
        <p:nvSpPr>
          <p:cNvPr id="21" name="Скругленный прямоугольник 20"/>
          <p:cNvSpPr/>
          <p:nvPr/>
        </p:nvSpPr>
        <p:spPr>
          <a:xfrm>
            <a:off x="323528" y="1340768"/>
            <a:ext cx="8352928" cy="129614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dirty="0" err="1" smtClean="0">
                <a:solidFill>
                  <a:schemeClr val="tx1"/>
                </a:solidFill>
              </a:rPr>
              <a:t>Пелусиот</a:t>
            </a:r>
            <a:r>
              <a:rPr lang="ru-RU" sz="1600" b="1" dirty="0">
                <a:solidFill>
                  <a:schemeClr val="tx1"/>
                </a:solidFill>
              </a:rPr>
              <a:t>:</a:t>
            </a:r>
            <a:r>
              <a:rPr lang="ru-RU" sz="1600" b="1" i="1" dirty="0">
                <a:solidFill>
                  <a:schemeClr val="tx1"/>
                </a:solidFill>
              </a:rPr>
              <a:t> «Вратами адовыми Слово Божие назвало мучительство безбожников и хулы еретические, так как, всему этому противостав, Божия Церковь первыми не преодолевается, а со вторыми борется. Врата адова не одолеют ей. Не в том смысле, что никто не пойдет на нее войной и никто не вознамерится ее истребить, но в том, что многие будут восставать, но с силою будут </a:t>
            </a:r>
            <a:r>
              <a:rPr lang="ru-RU" sz="1600" b="1" i="1" dirty="0" smtClean="0">
                <a:solidFill>
                  <a:schemeClr val="tx1"/>
                </a:solidFill>
              </a:rPr>
              <a:t>побеждаемы».</a:t>
            </a:r>
            <a:endParaRPr lang="ru-RU" sz="1600" b="1" i="1" dirty="0">
              <a:solidFill>
                <a:schemeClr val="tx1"/>
              </a:solidFill>
            </a:endParaRPr>
          </a:p>
        </p:txBody>
      </p:sp>
      <p:sp>
        <p:nvSpPr>
          <p:cNvPr id="22" name="Скругленный прямоугольник 21"/>
          <p:cNvSpPr/>
          <p:nvPr/>
        </p:nvSpPr>
        <p:spPr>
          <a:xfrm>
            <a:off x="323528" y="2852936"/>
            <a:ext cx="8352928" cy="64807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Иероним: </a:t>
            </a:r>
            <a:r>
              <a:rPr lang="ru-RU" sz="1600" b="1" i="1" dirty="0">
                <a:solidFill>
                  <a:schemeClr val="tx1"/>
                </a:solidFill>
              </a:rPr>
              <a:t>«Под вратами ада я разумею пороки и грехи, или же, - несомненно, - учения еретиков, через которые люди не книжные низводятся в преисподнюю</a:t>
            </a:r>
            <a:r>
              <a:rPr lang="ru-RU" sz="1600" b="1" i="1" dirty="0" smtClean="0">
                <a:solidFill>
                  <a:schemeClr val="tx1"/>
                </a:solidFill>
              </a:rPr>
              <a:t>».</a:t>
            </a:r>
            <a:endParaRPr lang="ru-RU" sz="1600" b="1" i="1" dirty="0">
              <a:solidFill>
                <a:schemeClr val="tx1"/>
              </a:solidFill>
            </a:endParaRPr>
          </a:p>
        </p:txBody>
      </p:sp>
      <p:sp>
        <p:nvSpPr>
          <p:cNvPr id="23" name="Скругленный прямоугольник 22"/>
          <p:cNvSpPr/>
          <p:nvPr/>
        </p:nvSpPr>
        <p:spPr>
          <a:xfrm>
            <a:off x="323528" y="2132856"/>
            <a:ext cx="8352928" cy="151216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a:solidFill>
                  <a:schemeClr val="tx1"/>
                </a:solidFill>
              </a:rPr>
              <a:t>: </a:t>
            </a:r>
            <a:r>
              <a:rPr lang="ru-RU" sz="1600" b="1" i="1" dirty="0">
                <a:solidFill>
                  <a:schemeClr val="tx1"/>
                </a:solidFill>
              </a:rPr>
              <a:t>«Под ключами же разумей разрешающие или связывающие грехи прощения или запрещения, ибо те, которые, подобно Петру, удостоились епископской благодати, имеют власть прощать и вязать. Хотя к одному, ибо только Петру сказано: «дам тебе», но всем апостолам дано. Когда? Когда Господь сказал им: «кому отпустите грехи, </a:t>
            </a:r>
            <a:r>
              <a:rPr lang="ru-RU" sz="1600" b="1" i="1" dirty="0" err="1">
                <a:solidFill>
                  <a:schemeClr val="tx1"/>
                </a:solidFill>
              </a:rPr>
              <a:t>отпустятся</a:t>
            </a:r>
            <a:r>
              <a:rPr lang="ru-RU" sz="1600" b="1" i="1" dirty="0">
                <a:solidFill>
                  <a:schemeClr val="tx1"/>
                </a:solidFill>
              </a:rPr>
              <a:t> им», ибо и «дам» обозначает грядущее время, то есть время после </a:t>
            </a:r>
            <a:r>
              <a:rPr lang="ru-RU" sz="1600" b="1" i="1" dirty="0" smtClean="0">
                <a:solidFill>
                  <a:schemeClr val="tx1"/>
                </a:solidFill>
              </a:rPr>
              <a:t>воскресения».</a:t>
            </a:r>
            <a:endParaRPr lang="ru-RU" sz="1600" b="1" i="1" dirty="0">
              <a:solidFill>
                <a:schemeClr val="tx1"/>
              </a:solidFill>
            </a:endParaRPr>
          </a:p>
        </p:txBody>
      </p:sp>
      <p:sp>
        <p:nvSpPr>
          <p:cNvPr id="24" name="Скругленный прямоугольник 23"/>
          <p:cNvSpPr/>
          <p:nvPr/>
        </p:nvSpPr>
        <p:spPr>
          <a:xfrm>
            <a:off x="395536" y="3789040"/>
            <a:ext cx="8280920" cy="106211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Зигабен</a:t>
            </a:r>
            <a:r>
              <a:rPr lang="ru-RU" sz="1600" b="1" dirty="0">
                <a:solidFill>
                  <a:schemeClr val="tx1"/>
                </a:solidFill>
              </a:rPr>
              <a:t>: </a:t>
            </a:r>
            <a:r>
              <a:rPr lang="ru-RU" sz="1600" b="1" i="1" dirty="0">
                <a:solidFill>
                  <a:schemeClr val="tx1"/>
                </a:solidFill>
              </a:rPr>
              <a:t>«дам тебе ключи Царства Небесного, т.е. право вводить в него, так как вводить может владеющий ключами. Дар этот принадлежал и другим апостолам, но дан был ему прежде всего, потому что он первым исповедал Христа истинным Сыном </a:t>
            </a:r>
            <a:r>
              <a:rPr lang="ru-RU" sz="1600" b="1" i="1" dirty="0" smtClean="0">
                <a:solidFill>
                  <a:schemeClr val="tx1"/>
                </a:solidFill>
              </a:rPr>
              <a:t>Божиим»</a:t>
            </a:r>
            <a:endParaRPr lang="ru-RU" sz="1600" b="1" i="1" dirty="0">
              <a:solidFill>
                <a:schemeClr val="tx1"/>
              </a:solidFill>
            </a:endParaRPr>
          </a:p>
        </p:txBody>
      </p:sp>
      <p:sp>
        <p:nvSpPr>
          <p:cNvPr id="25" name="Скругленный прямоугольник 24"/>
          <p:cNvSpPr/>
          <p:nvPr/>
        </p:nvSpPr>
        <p:spPr>
          <a:xfrm>
            <a:off x="331419" y="2204864"/>
            <a:ext cx="8352928" cy="230425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 </a:t>
            </a:r>
            <a:r>
              <a:rPr lang="ru-RU" sz="1600" b="1" i="1" dirty="0">
                <a:solidFill>
                  <a:schemeClr val="tx1"/>
                </a:solidFill>
              </a:rPr>
              <a:t>«Если те, которые видели многие чудеса и слышали столько неизреченных тайн, соблазнились при одном слухе о страданиях, притом не только прочие апостолы, но и верховный из них Петр, то представь, какому бы соблазну подвергся народ, если бы он знал, что Христос есть Сын Божий, и потом увидел, что Его распинают и оплевывают, между тем не разумел бы сокровенного в этих тайнах, не приняв еще Святого Духа</a:t>
            </a:r>
            <a:r>
              <a:rPr lang="ru-RU" sz="1600" b="1" i="1" dirty="0" smtClean="0">
                <a:solidFill>
                  <a:schemeClr val="tx1"/>
                </a:solidFill>
              </a:rPr>
              <a:t>? </a:t>
            </a:r>
            <a:r>
              <a:rPr lang="ru-RU" sz="1600" b="1" i="1" dirty="0">
                <a:solidFill>
                  <a:schemeClr val="tx1"/>
                </a:solidFill>
              </a:rPr>
              <a:t>Если и ученикам Христос говорил: много имам </a:t>
            </a:r>
            <a:r>
              <a:rPr lang="ru-RU" sz="1600" b="1" i="1" dirty="0" err="1">
                <a:solidFill>
                  <a:schemeClr val="tx1"/>
                </a:solidFill>
              </a:rPr>
              <a:t>глаголати</a:t>
            </a:r>
            <a:r>
              <a:rPr lang="ru-RU" sz="1600" b="1" i="1" dirty="0">
                <a:solidFill>
                  <a:schemeClr val="tx1"/>
                </a:solidFill>
              </a:rPr>
              <a:t> вам, но не можете </a:t>
            </a:r>
            <a:r>
              <a:rPr lang="ru-RU" sz="1600" b="1" i="1" dirty="0" err="1">
                <a:solidFill>
                  <a:schemeClr val="tx1"/>
                </a:solidFill>
              </a:rPr>
              <a:t>носити</a:t>
            </a:r>
            <a:r>
              <a:rPr lang="ru-RU" sz="1600" b="1" i="1" dirty="0">
                <a:solidFill>
                  <a:schemeClr val="tx1"/>
                </a:solidFill>
              </a:rPr>
              <a:t> ныне (</a:t>
            </a:r>
            <a:r>
              <a:rPr lang="ru-RU" sz="1600" b="1" i="1" dirty="0" err="1">
                <a:solidFill>
                  <a:schemeClr val="tx1"/>
                </a:solidFill>
              </a:rPr>
              <a:t>Иоан</a:t>
            </a:r>
            <a:r>
              <a:rPr lang="ru-RU" sz="1600" b="1" i="1" dirty="0">
                <a:solidFill>
                  <a:schemeClr val="tx1"/>
                </a:solidFill>
              </a:rPr>
              <a:t>. XVI, 12), то тем более смутился бы прочий народ, если бы прежде надлежащего времени открыта ему была высочайшая из </a:t>
            </a:r>
            <a:r>
              <a:rPr lang="ru-RU" sz="1600" b="1" i="1" dirty="0" smtClean="0">
                <a:solidFill>
                  <a:schemeClr val="tx1"/>
                </a:solidFill>
              </a:rPr>
              <a:t>тайн».</a:t>
            </a:r>
            <a:endParaRPr lang="ru-RU" sz="1600" b="1" i="1" dirty="0">
              <a:solidFill>
                <a:schemeClr val="tx1"/>
              </a:solidFill>
            </a:endParaRPr>
          </a:p>
        </p:txBody>
      </p:sp>
    </p:spTree>
    <p:extLst>
      <p:ext uri="{BB962C8B-B14F-4D97-AF65-F5344CB8AC3E}">
        <p14:creationId xmlns:p14="http://schemas.microsoft.com/office/powerpoint/2010/main" val="1479443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par>
                                <p:cTn id="13" presetID="22" presetClass="entr" presetSubtype="4"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wipe(down)">
                                      <p:cBhvr>
                                        <p:cTn id="15" dur="500"/>
                                        <p:tgtEl>
                                          <p:spTgt spid="1026"/>
                                        </p:tgtEl>
                                      </p:cBhvr>
                                    </p:animEffect>
                                  </p:childTnLst>
                                </p:cTn>
                              </p:par>
                            </p:childTnLst>
                          </p:cTn>
                        </p:par>
                        <p:par>
                          <p:cTn id="16" fill="hold">
                            <p:stCondLst>
                              <p:cond delay="500"/>
                            </p:stCondLst>
                            <p:childTnLst>
                              <p:par>
                                <p:cTn id="17" presetID="22" presetClass="entr" presetSubtype="4" fill="hold" grpId="0" nodeType="afterEffect">
                                  <p:stCondLst>
                                    <p:cond delay="100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nodeType="clickEffect">
                                  <p:stCondLst>
                                    <p:cond delay="0"/>
                                  </p:stCondLst>
                                  <p:childTnLst>
                                    <p:animEffect transition="out" filter="fade">
                                      <p:cBhvr>
                                        <p:cTn id="23" dur="500"/>
                                        <p:tgtEl>
                                          <p:spTgt spid="1026"/>
                                        </p:tgtEl>
                                      </p:cBhvr>
                                    </p:animEffect>
                                    <p:set>
                                      <p:cBhvr>
                                        <p:cTn id="24" dur="1" fill="hold">
                                          <p:stCondLst>
                                            <p:cond delay="499"/>
                                          </p:stCondLst>
                                        </p:cTn>
                                        <p:tgtEl>
                                          <p:spTgt spid="1026"/>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2"/>
                                        </p:tgtEl>
                                      </p:cBhvr>
                                    </p:animEffect>
                                    <p:set>
                                      <p:cBhvr>
                                        <p:cTn id="27" dur="1" fill="hold">
                                          <p:stCondLst>
                                            <p:cond delay="499"/>
                                          </p:stCondLst>
                                        </p:cTn>
                                        <p:tgtEl>
                                          <p:spTgt spid="2"/>
                                        </p:tgtEl>
                                        <p:attrNameLst>
                                          <p:attrName>style.visibility</p:attrName>
                                        </p:attrNameLst>
                                      </p:cBhvr>
                                      <p:to>
                                        <p:strVal val="hidden"/>
                                      </p:to>
                                    </p:set>
                                  </p:childTnLst>
                                </p:cTn>
                              </p:par>
                            </p:childTnLst>
                          </p:cTn>
                        </p:par>
                        <p:par>
                          <p:cTn id="28" fill="hold">
                            <p:stCondLst>
                              <p:cond delay="500"/>
                            </p:stCondLst>
                            <p:childTnLst>
                              <p:par>
                                <p:cTn id="29" presetID="22" presetClass="entr" presetSubtype="4"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down)">
                                      <p:cBhvr>
                                        <p:cTn id="36" dur="500"/>
                                        <p:tgtEl>
                                          <p:spTgt spid="3"/>
                                        </p:tgtEl>
                                      </p:cBhvr>
                                    </p:animEffect>
                                  </p:childTnLst>
                                </p:cTn>
                              </p:par>
                            </p:childTnLst>
                          </p:cTn>
                        </p:par>
                        <p:par>
                          <p:cTn id="37" fill="hold">
                            <p:stCondLst>
                              <p:cond delay="500"/>
                            </p:stCondLst>
                            <p:childTnLst>
                              <p:par>
                                <p:cTn id="38" presetID="22" presetClass="entr" presetSubtype="4" fill="hold" grpId="0" nodeType="afterEffect">
                                  <p:stCondLst>
                                    <p:cond delay="250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5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250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par>
                          <p:cTn id="46" fill="hold">
                            <p:stCondLst>
                              <p:cond delay="3000"/>
                            </p:stCondLst>
                            <p:childTnLst>
                              <p:par>
                                <p:cTn id="47" presetID="22" presetClass="entr" presetSubtype="4" fill="hold" grpId="0" nodeType="afterEffect">
                                  <p:stCondLst>
                                    <p:cond delay="1000"/>
                                  </p:stCondLst>
                                  <p:childTnLst>
                                    <p:set>
                                      <p:cBhvr>
                                        <p:cTn id="48" dur="1" fill="hold">
                                          <p:stCondLst>
                                            <p:cond delay="0"/>
                                          </p:stCondLst>
                                        </p:cTn>
                                        <p:tgtEl>
                                          <p:spTgt spid="9"/>
                                        </p:tgtEl>
                                        <p:attrNameLst>
                                          <p:attrName>style.visibility</p:attrName>
                                        </p:attrNameLst>
                                      </p:cBhvr>
                                      <p:to>
                                        <p:strVal val="visible"/>
                                      </p:to>
                                    </p:set>
                                    <p:animEffect transition="in" filter="wipe(down)">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grpId="1" nodeType="clickEffect">
                                  <p:stCondLst>
                                    <p:cond delay="0"/>
                                  </p:stCondLst>
                                  <p:childTnLst>
                                    <p:animEffect transition="out" filter="fade">
                                      <p:cBhvr>
                                        <p:cTn id="53" dur="500"/>
                                        <p:tgtEl>
                                          <p:spTgt spid="3"/>
                                        </p:tgtEl>
                                      </p:cBhvr>
                                    </p:animEffect>
                                    <p:set>
                                      <p:cBhvr>
                                        <p:cTn id="54" dur="1" fill="hold">
                                          <p:stCondLst>
                                            <p:cond delay="499"/>
                                          </p:stCondLst>
                                        </p:cTn>
                                        <p:tgtEl>
                                          <p:spTgt spid="3"/>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5"/>
                                        </p:tgtEl>
                                      </p:cBhvr>
                                    </p:animEffect>
                                    <p:set>
                                      <p:cBhvr>
                                        <p:cTn id="57" dur="1" fill="hold">
                                          <p:stCondLst>
                                            <p:cond delay="499"/>
                                          </p:stCondLst>
                                        </p:cTn>
                                        <p:tgtEl>
                                          <p:spTgt spid="5"/>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7"/>
                                        </p:tgtEl>
                                      </p:cBhvr>
                                    </p:animEffect>
                                    <p:set>
                                      <p:cBhvr>
                                        <p:cTn id="60" dur="1" fill="hold">
                                          <p:stCondLst>
                                            <p:cond delay="499"/>
                                          </p:stCondLst>
                                        </p:cTn>
                                        <p:tgtEl>
                                          <p:spTgt spid="7"/>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9"/>
                                        </p:tgtEl>
                                      </p:cBhvr>
                                    </p:animEffect>
                                    <p:set>
                                      <p:cBhvr>
                                        <p:cTn id="63" dur="1" fill="hold">
                                          <p:stCondLst>
                                            <p:cond delay="499"/>
                                          </p:stCondLst>
                                        </p:cTn>
                                        <p:tgtEl>
                                          <p:spTgt spid="9"/>
                                        </p:tgtEl>
                                        <p:attrNameLst>
                                          <p:attrName>style.visibility</p:attrName>
                                        </p:attrNameLst>
                                      </p:cBhvr>
                                      <p:to>
                                        <p:strVal val="hidden"/>
                                      </p:to>
                                    </p:set>
                                  </p:childTnLst>
                                </p:cTn>
                              </p:par>
                            </p:childTnLst>
                          </p:cTn>
                        </p:par>
                        <p:par>
                          <p:cTn id="64" fill="hold">
                            <p:stCondLst>
                              <p:cond delay="500"/>
                            </p:stCondLst>
                            <p:childTnLst>
                              <p:par>
                                <p:cTn id="65" presetID="22" presetClass="entr" presetSubtype="4" fill="hold" grpId="0" nodeType="after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wipe(down)">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8"/>
                                        </p:tgtEl>
                                      </p:cBhvr>
                                    </p:animEffect>
                                    <p:set>
                                      <p:cBhvr>
                                        <p:cTn id="72" dur="1" fill="hold">
                                          <p:stCondLst>
                                            <p:cond delay="499"/>
                                          </p:stCondLst>
                                        </p:cTn>
                                        <p:tgtEl>
                                          <p:spTgt spid="8"/>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wipe(down)">
                                      <p:cBhvr>
                                        <p:cTn id="77" dur="500"/>
                                        <p:tgtEl>
                                          <p:spTgt spid="1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0"/>
                                        </p:tgtEl>
                                      </p:cBhvr>
                                    </p:animEffect>
                                    <p:set>
                                      <p:cBhvr>
                                        <p:cTn id="82" dur="1" fill="hold">
                                          <p:stCondLst>
                                            <p:cond delay="499"/>
                                          </p:stCondLst>
                                        </p:cTn>
                                        <p:tgtEl>
                                          <p:spTgt spid="10"/>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1"/>
                                        </p:tgtEl>
                                        <p:attrNameLst>
                                          <p:attrName>style.visibility</p:attrName>
                                        </p:attrNameLst>
                                      </p:cBhvr>
                                      <p:to>
                                        <p:strVal val="visible"/>
                                      </p:to>
                                    </p:set>
                                    <p:animEffect transition="in" filter="wipe(down)">
                                      <p:cBhvr>
                                        <p:cTn id="87" dur="500"/>
                                        <p:tgtEl>
                                          <p:spTgt spid="11"/>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xit" presetSubtype="0" fill="hold" grpId="1" nodeType="clickEffect">
                                  <p:stCondLst>
                                    <p:cond delay="0"/>
                                  </p:stCondLst>
                                  <p:childTnLst>
                                    <p:animEffect transition="out" filter="fade">
                                      <p:cBhvr>
                                        <p:cTn id="91" dur="500"/>
                                        <p:tgtEl>
                                          <p:spTgt spid="11"/>
                                        </p:tgtEl>
                                      </p:cBhvr>
                                    </p:animEffect>
                                    <p:set>
                                      <p:cBhvr>
                                        <p:cTn id="92" dur="1" fill="hold">
                                          <p:stCondLst>
                                            <p:cond delay="499"/>
                                          </p:stCondLst>
                                        </p:cTn>
                                        <p:tgtEl>
                                          <p:spTgt spid="11"/>
                                        </p:tgtEl>
                                        <p:attrNameLst>
                                          <p:attrName>style.visibility</p:attrName>
                                        </p:attrNameLst>
                                      </p:cBhvr>
                                      <p:to>
                                        <p:strVal val="hidden"/>
                                      </p:to>
                                    </p:set>
                                  </p:childTnLst>
                                </p:cTn>
                              </p:par>
                            </p:childTnLst>
                          </p:cTn>
                        </p:par>
                        <p:par>
                          <p:cTn id="93" fill="hold">
                            <p:stCondLst>
                              <p:cond delay="500"/>
                            </p:stCondLst>
                            <p:childTnLst>
                              <p:par>
                                <p:cTn id="94" presetID="22" presetClass="entr" presetSubtype="4" fill="hold" grpId="0" nodeType="afterEffect">
                                  <p:stCondLst>
                                    <p:cond delay="0"/>
                                  </p:stCondLst>
                                  <p:childTnLst>
                                    <p:set>
                                      <p:cBhvr>
                                        <p:cTn id="95" dur="1" fill="hold">
                                          <p:stCondLst>
                                            <p:cond delay="0"/>
                                          </p:stCondLst>
                                        </p:cTn>
                                        <p:tgtEl>
                                          <p:spTgt spid="12"/>
                                        </p:tgtEl>
                                        <p:attrNameLst>
                                          <p:attrName>style.visibility</p:attrName>
                                        </p:attrNameLst>
                                      </p:cBhvr>
                                      <p:to>
                                        <p:strVal val="visible"/>
                                      </p:to>
                                    </p:set>
                                    <p:animEffect transition="in" filter="wipe(down)">
                                      <p:cBhvr>
                                        <p:cTn id="96" dur="500"/>
                                        <p:tgtEl>
                                          <p:spTgt spid="12"/>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13"/>
                                        </p:tgtEl>
                                        <p:attrNameLst>
                                          <p:attrName>style.visibility</p:attrName>
                                        </p:attrNameLst>
                                      </p:cBhvr>
                                      <p:to>
                                        <p:strVal val="visible"/>
                                      </p:to>
                                    </p:set>
                                    <p:animEffect transition="in" filter="wipe(down)">
                                      <p:cBhvr>
                                        <p:cTn id="101" dur="500"/>
                                        <p:tgtEl>
                                          <p:spTgt spid="13"/>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xit" presetSubtype="0" fill="hold" grpId="1" nodeType="clickEffect">
                                  <p:stCondLst>
                                    <p:cond delay="0"/>
                                  </p:stCondLst>
                                  <p:childTnLst>
                                    <p:animEffect transition="out" filter="fade">
                                      <p:cBhvr>
                                        <p:cTn id="105" dur="500"/>
                                        <p:tgtEl>
                                          <p:spTgt spid="12"/>
                                        </p:tgtEl>
                                      </p:cBhvr>
                                    </p:animEffect>
                                    <p:set>
                                      <p:cBhvr>
                                        <p:cTn id="106" dur="1" fill="hold">
                                          <p:stCondLst>
                                            <p:cond delay="499"/>
                                          </p:stCondLst>
                                        </p:cTn>
                                        <p:tgtEl>
                                          <p:spTgt spid="12"/>
                                        </p:tgtEl>
                                        <p:attrNameLst>
                                          <p:attrName>style.visibility</p:attrName>
                                        </p:attrNameLst>
                                      </p:cBhvr>
                                      <p:to>
                                        <p:strVal val="hidden"/>
                                      </p:to>
                                    </p:set>
                                  </p:childTnLst>
                                </p:cTn>
                              </p:par>
                              <p:par>
                                <p:cTn id="107" presetID="10" presetClass="exit" presetSubtype="0" fill="hold" grpId="1" nodeType="withEffect">
                                  <p:stCondLst>
                                    <p:cond delay="0"/>
                                  </p:stCondLst>
                                  <p:childTnLst>
                                    <p:animEffect transition="out" filter="fade">
                                      <p:cBhvr>
                                        <p:cTn id="108" dur="500"/>
                                        <p:tgtEl>
                                          <p:spTgt spid="13"/>
                                        </p:tgtEl>
                                      </p:cBhvr>
                                    </p:animEffect>
                                    <p:set>
                                      <p:cBhvr>
                                        <p:cTn id="109" dur="1" fill="hold">
                                          <p:stCondLst>
                                            <p:cond delay="499"/>
                                          </p:stCondLst>
                                        </p:cTn>
                                        <p:tgtEl>
                                          <p:spTgt spid="13"/>
                                        </p:tgtEl>
                                        <p:attrNameLst>
                                          <p:attrName>style.visibility</p:attrName>
                                        </p:attrNameLst>
                                      </p:cBhvr>
                                      <p:to>
                                        <p:strVal val="hidden"/>
                                      </p:to>
                                    </p:se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grpId="0" nodeType="clickEffect">
                                  <p:stCondLst>
                                    <p:cond delay="0"/>
                                  </p:stCondLst>
                                  <p:childTnLst>
                                    <p:set>
                                      <p:cBhvr>
                                        <p:cTn id="113" dur="1" fill="hold">
                                          <p:stCondLst>
                                            <p:cond delay="0"/>
                                          </p:stCondLst>
                                        </p:cTn>
                                        <p:tgtEl>
                                          <p:spTgt spid="14"/>
                                        </p:tgtEl>
                                        <p:attrNameLst>
                                          <p:attrName>style.visibility</p:attrName>
                                        </p:attrNameLst>
                                      </p:cBhvr>
                                      <p:to>
                                        <p:strVal val="visible"/>
                                      </p:to>
                                    </p:set>
                                    <p:animEffect transition="in" filter="wipe(down)">
                                      <p:cBhvr>
                                        <p:cTn id="114" dur="500"/>
                                        <p:tgtEl>
                                          <p:spTgt spid="14"/>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xit" presetSubtype="0" fill="hold" grpId="1" nodeType="clickEffect">
                                  <p:stCondLst>
                                    <p:cond delay="0"/>
                                  </p:stCondLst>
                                  <p:childTnLst>
                                    <p:animEffect transition="out" filter="fade">
                                      <p:cBhvr>
                                        <p:cTn id="118" dur="500"/>
                                        <p:tgtEl>
                                          <p:spTgt spid="14"/>
                                        </p:tgtEl>
                                      </p:cBhvr>
                                    </p:animEffect>
                                    <p:set>
                                      <p:cBhvr>
                                        <p:cTn id="119" dur="1" fill="hold">
                                          <p:stCondLst>
                                            <p:cond delay="499"/>
                                          </p:stCondLst>
                                        </p:cTn>
                                        <p:tgtEl>
                                          <p:spTgt spid="14"/>
                                        </p:tgtEl>
                                        <p:attrNameLst>
                                          <p:attrName>style.visibility</p:attrName>
                                        </p:attrNameLst>
                                      </p:cBhvr>
                                      <p:to>
                                        <p:strVal val="hidden"/>
                                      </p:to>
                                    </p:set>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16"/>
                                        </p:tgtEl>
                                        <p:attrNameLst>
                                          <p:attrName>style.visibility</p:attrName>
                                        </p:attrNameLst>
                                      </p:cBhvr>
                                      <p:to>
                                        <p:strVal val="visible"/>
                                      </p:to>
                                    </p:set>
                                    <p:animEffect transition="in" filter="wipe(down)">
                                      <p:cBhvr>
                                        <p:cTn id="124" dur="500"/>
                                        <p:tgtEl>
                                          <p:spTgt spid="16"/>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xit" presetSubtype="0" fill="hold" grpId="1" nodeType="clickEffect">
                                  <p:stCondLst>
                                    <p:cond delay="0"/>
                                  </p:stCondLst>
                                  <p:childTnLst>
                                    <p:animEffect transition="out" filter="fade">
                                      <p:cBhvr>
                                        <p:cTn id="128" dur="500"/>
                                        <p:tgtEl>
                                          <p:spTgt spid="16"/>
                                        </p:tgtEl>
                                      </p:cBhvr>
                                    </p:animEffect>
                                    <p:set>
                                      <p:cBhvr>
                                        <p:cTn id="129" dur="1" fill="hold">
                                          <p:stCondLst>
                                            <p:cond delay="499"/>
                                          </p:stCondLst>
                                        </p:cTn>
                                        <p:tgtEl>
                                          <p:spTgt spid="16"/>
                                        </p:tgtEl>
                                        <p:attrNameLst>
                                          <p:attrName>style.visibility</p:attrName>
                                        </p:attrNameLst>
                                      </p:cBhvr>
                                      <p:to>
                                        <p:strVal val="hidden"/>
                                      </p:to>
                                    </p:set>
                                  </p:childTnLst>
                                </p:cTn>
                              </p:par>
                            </p:childTnLst>
                          </p:cTn>
                        </p:par>
                        <p:par>
                          <p:cTn id="130" fill="hold">
                            <p:stCondLst>
                              <p:cond delay="500"/>
                            </p:stCondLst>
                            <p:childTnLst>
                              <p:par>
                                <p:cTn id="131" presetID="22" presetClass="entr" presetSubtype="4" fill="hold" grpId="0" nodeType="afterEffect">
                                  <p:stCondLst>
                                    <p:cond delay="0"/>
                                  </p:stCondLst>
                                  <p:childTnLst>
                                    <p:set>
                                      <p:cBhvr>
                                        <p:cTn id="132" dur="1" fill="hold">
                                          <p:stCondLst>
                                            <p:cond delay="0"/>
                                          </p:stCondLst>
                                        </p:cTn>
                                        <p:tgtEl>
                                          <p:spTgt spid="15"/>
                                        </p:tgtEl>
                                        <p:attrNameLst>
                                          <p:attrName>style.visibility</p:attrName>
                                        </p:attrNameLst>
                                      </p:cBhvr>
                                      <p:to>
                                        <p:strVal val="visible"/>
                                      </p:to>
                                    </p:set>
                                    <p:animEffect transition="in" filter="wipe(down)">
                                      <p:cBhvr>
                                        <p:cTn id="133" dur="500"/>
                                        <p:tgtEl>
                                          <p:spTgt spid="15"/>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xit" presetSubtype="0" fill="hold" grpId="1" nodeType="clickEffect">
                                  <p:stCondLst>
                                    <p:cond delay="0"/>
                                  </p:stCondLst>
                                  <p:childTnLst>
                                    <p:animEffect transition="out" filter="fade">
                                      <p:cBhvr>
                                        <p:cTn id="137" dur="500"/>
                                        <p:tgtEl>
                                          <p:spTgt spid="15"/>
                                        </p:tgtEl>
                                      </p:cBhvr>
                                    </p:animEffect>
                                    <p:set>
                                      <p:cBhvr>
                                        <p:cTn id="138" dur="1" fill="hold">
                                          <p:stCondLst>
                                            <p:cond delay="499"/>
                                          </p:stCondLst>
                                        </p:cTn>
                                        <p:tgtEl>
                                          <p:spTgt spid="15"/>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22" presetClass="entr" presetSubtype="4" fill="hold" grpId="0" nodeType="clickEffect">
                                  <p:stCondLst>
                                    <p:cond delay="0"/>
                                  </p:stCondLst>
                                  <p:childTnLst>
                                    <p:set>
                                      <p:cBhvr>
                                        <p:cTn id="142" dur="1" fill="hold">
                                          <p:stCondLst>
                                            <p:cond delay="0"/>
                                          </p:stCondLst>
                                        </p:cTn>
                                        <p:tgtEl>
                                          <p:spTgt spid="17"/>
                                        </p:tgtEl>
                                        <p:attrNameLst>
                                          <p:attrName>style.visibility</p:attrName>
                                        </p:attrNameLst>
                                      </p:cBhvr>
                                      <p:to>
                                        <p:strVal val="visible"/>
                                      </p:to>
                                    </p:set>
                                    <p:animEffect transition="in" filter="wipe(down)">
                                      <p:cBhvr>
                                        <p:cTn id="143" dur="500"/>
                                        <p:tgtEl>
                                          <p:spTgt spid="17"/>
                                        </p:tgtEl>
                                      </p:cBhvr>
                                    </p:animEffect>
                                  </p:childTnLst>
                                </p:cTn>
                              </p:par>
                            </p:childTnLst>
                          </p:cTn>
                        </p:par>
                      </p:childTnLst>
                    </p:cTn>
                  </p:par>
                  <p:par>
                    <p:cTn id="144" fill="hold">
                      <p:stCondLst>
                        <p:cond delay="indefinite"/>
                      </p:stCondLst>
                      <p:childTnLst>
                        <p:par>
                          <p:cTn id="145" fill="hold">
                            <p:stCondLst>
                              <p:cond delay="0"/>
                            </p:stCondLst>
                            <p:childTnLst>
                              <p:par>
                                <p:cTn id="146" presetID="22" presetClass="entr" presetSubtype="4" fill="hold" grpId="0" nodeType="clickEffect">
                                  <p:stCondLst>
                                    <p:cond delay="0"/>
                                  </p:stCondLst>
                                  <p:childTnLst>
                                    <p:set>
                                      <p:cBhvr>
                                        <p:cTn id="147" dur="1" fill="hold">
                                          <p:stCondLst>
                                            <p:cond delay="0"/>
                                          </p:stCondLst>
                                        </p:cTn>
                                        <p:tgtEl>
                                          <p:spTgt spid="18"/>
                                        </p:tgtEl>
                                        <p:attrNameLst>
                                          <p:attrName>style.visibility</p:attrName>
                                        </p:attrNameLst>
                                      </p:cBhvr>
                                      <p:to>
                                        <p:strVal val="visible"/>
                                      </p:to>
                                    </p:set>
                                    <p:animEffect transition="in" filter="wipe(down)">
                                      <p:cBhvr>
                                        <p:cTn id="148" dur="500"/>
                                        <p:tgtEl>
                                          <p:spTgt spid="18"/>
                                        </p:tgtEl>
                                      </p:cBhvr>
                                    </p:animEffect>
                                  </p:childTnLst>
                                </p:cTn>
                              </p:par>
                            </p:childTnLst>
                          </p:cTn>
                        </p:par>
                      </p:childTnLst>
                    </p:cTn>
                  </p:par>
                  <p:par>
                    <p:cTn id="149" fill="hold">
                      <p:stCondLst>
                        <p:cond delay="indefinite"/>
                      </p:stCondLst>
                      <p:childTnLst>
                        <p:par>
                          <p:cTn id="150" fill="hold">
                            <p:stCondLst>
                              <p:cond delay="0"/>
                            </p:stCondLst>
                            <p:childTnLst>
                              <p:par>
                                <p:cTn id="151" presetID="10" presetClass="exit" presetSubtype="0" fill="hold" grpId="1" nodeType="clickEffect">
                                  <p:stCondLst>
                                    <p:cond delay="0"/>
                                  </p:stCondLst>
                                  <p:childTnLst>
                                    <p:animEffect transition="out" filter="fade">
                                      <p:cBhvr>
                                        <p:cTn id="152" dur="500"/>
                                        <p:tgtEl>
                                          <p:spTgt spid="17"/>
                                        </p:tgtEl>
                                      </p:cBhvr>
                                    </p:animEffect>
                                    <p:set>
                                      <p:cBhvr>
                                        <p:cTn id="153" dur="1" fill="hold">
                                          <p:stCondLst>
                                            <p:cond delay="499"/>
                                          </p:stCondLst>
                                        </p:cTn>
                                        <p:tgtEl>
                                          <p:spTgt spid="17"/>
                                        </p:tgtEl>
                                        <p:attrNameLst>
                                          <p:attrName>style.visibility</p:attrName>
                                        </p:attrNameLst>
                                      </p:cBhvr>
                                      <p:to>
                                        <p:strVal val="hidden"/>
                                      </p:to>
                                    </p:set>
                                  </p:childTnLst>
                                </p:cTn>
                              </p:par>
                              <p:par>
                                <p:cTn id="154" presetID="10" presetClass="exit" presetSubtype="0" fill="hold" grpId="1" nodeType="withEffect">
                                  <p:stCondLst>
                                    <p:cond delay="0"/>
                                  </p:stCondLst>
                                  <p:childTnLst>
                                    <p:animEffect transition="out" filter="fade">
                                      <p:cBhvr>
                                        <p:cTn id="155" dur="500"/>
                                        <p:tgtEl>
                                          <p:spTgt spid="18"/>
                                        </p:tgtEl>
                                      </p:cBhvr>
                                    </p:animEffect>
                                    <p:set>
                                      <p:cBhvr>
                                        <p:cTn id="156" dur="1" fill="hold">
                                          <p:stCondLst>
                                            <p:cond delay="499"/>
                                          </p:stCondLst>
                                        </p:cTn>
                                        <p:tgtEl>
                                          <p:spTgt spid="18"/>
                                        </p:tgtEl>
                                        <p:attrNameLst>
                                          <p:attrName>style.visibility</p:attrName>
                                        </p:attrNameLst>
                                      </p:cBhvr>
                                      <p:to>
                                        <p:strVal val="hidden"/>
                                      </p:to>
                                    </p:set>
                                  </p:childTnLst>
                                </p:cTn>
                              </p:par>
                            </p:childTnLst>
                          </p:cTn>
                        </p:par>
                      </p:childTnLst>
                    </p:cTn>
                  </p:par>
                  <p:par>
                    <p:cTn id="157" fill="hold">
                      <p:stCondLst>
                        <p:cond delay="indefinite"/>
                      </p:stCondLst>
                      <p:childTnLst>
                        <p:par>
                          <p:cTn id="158" fill="hold">
                            <p:stCondLst>
                              <p:cond delay="0"/>
                            </p:stCondLst>
                            <p:childTnLst>
                              <p:par>
                                <p:cTn id="159" presetID="22" presetClass="entr" presetSubtype="4" fill="hold" grpId="0" nodeType="clickEffect">
                                  <p:stCondLst>
                                    <p:cond delay="0"/>
                                  </p:stCondLst>
                                  <p:childTnLst>
                                    <p:set>
                                      <p:cBhvr>
                                        <p:cTn id="160" dur="1" fill="hold">
                                          <p:stCondLst>
                                            <p:cond delay="0"/>
                                          </p:stCondLst>
                                        </p:cTn>
                                        <p:tgtEl>
                                          <p:spTgt spid="19"/>
                                        </p:tgtEl>
                                        <p:attrNameLst>
                                          <p:attrName>style.visibility</p:attrName>
                                        </p:attrNameLst>
                                      </p:cBhvr>
                                      <p:to>
                                        <p:strVal val="visible"/>
                                      </p:to>
                                    </p:set>
                                    <p:animEffect transition="in" filter="wipe(down)">
                                      <p:cBhvr>
                                        <p:cTn id="161" dur="500"/>
                                        <p:tgtEl>
                                          <p:spTgt spid="19"/>
                                        </p:tgtEl>
                                      </p:cBhvr>
                                    </p:animEffect>
                                  </p:childTnLst>
                                </p:cTn>
                              </p:par>
                            </p:childTnLst>
                          </p:cTn>
                        </p:par>
                      </p:childTnLst>
                    </p:cTn>
                  </p:par>
                  <p:par>
                    <p:cTn id="162" fill="hold">
                      <p:stCondLst>
                        <p:cond delay="indefinite"/>
                      </p:stCondLst>
                      <p:childTnLst>
                        <p:par>
                          <p:cTn id="163" fill="hold">
                            <p:stCondLst>
                              <p:cond delay="0"/>
                            </p:stCondLst>
                            <p:childTnLst>
                              <p:par>
                                <p:cTn id="164" presetID="22" presetClass="entr" presetSubtype="4" fill="hold" grpId="0" nodeType="clickEffect">
                                  <p:stCondLst>
                                    <p:cond delay="0"/>
                                  </p:stCondLst>
                                  <p:childTnLst>
                                    <p:set>
                                      <p:cBhvr>
                                        <p:cTn id="165" dur="1" fill="hold">
                                          <p:stCondLst>
                                            <p:cond delay="0"/>
                                          </p:stCondLst>
                                        </p:cTn>
                                        <p:tgtEl>
                                          <p:spTgt spid="20"/>
                                        </p:tgtEl>
                                        <p:attrNameLst>
                                          <p:attrName>style.visibility</p:attrName>
                                        </p:attrNameLst>
                                      </p:cBhvr>
                                      <p:to>
                                        <p:strVal val="visible"/>
                                      </p:to>
                                    </p:set>
                                    <p:animEffect transition="in" filter="wipe(down)">
                                      <p:cBhvr>
                                        <p:cTn id="166" dur="500"/>
                                        <p:tgtEl>
                                          <p:spTgt spid="20"/>
                                        </p:tgtEl>
                                      </p:cBhvr>
                                    </p:animEffect>
                                  </p:childTnLst>
                                </p:cTn>
                              </p:par>
                            </p:childTnLst>
                          </p:cTn>
                        </p:par>
                      </p:childTnLst>
                    </p:cTn>
                  </p:par>
                  <p:par>
                    <p:cTn id="167" fill="hold">
                      <p:stCondLst>
                        <p:cond delay="indefinite"/>
                      </p:stCondLst>
                      <p:childTnLst>
                        <p:par>
                          <p:cTn id="168" fill="hold">
                            <p:stCondLst>
                              <p:cond delay="0"/>
                            </p:stCondLst>
                            <p:childTnLst>
                              <p:par>
                                <p:cTn id="169" presetID="10" presetClass="exit" presetSubtype="0" fill="hold" grpId="1" nodeType="clickEffect">
                                  <p:stCondLst>
                                    <p:cond delay="0"/>
                                  </p:stCondLst>
                                  <p:childTnLst>
                                    <p:animEffect transition="out" filter="fade">
                                      <p:cBhvr>
                                        <p:cTn id="170" dur="500"/>
                                        <p:tgtEl>
                                          <p:spTgt spid="19"/>
                                        </p:tgtEl>
                                      </p:cBhvr>
                                    </p:animEffect>
                                    <p:set>
                                      <p:cBhvr>
                                        <p:cTn id="171" dur="1" fill="hold">
                                          <p:stCondLst>
                                            <p:cond delay="499"/>
                                          </p:stCondLst>
                                        </p:cTn>
                                        <p:tgtEl>
                                          <p:spTgt spid="19"/>
                                        </p:tgtEl>
                                        <p:attrNameLst>
                                          <p:attrName>style.visibility</p:attrName>
                                        </p:attrNameLst>
                                      </p:cBhvr>
                                      <p:to>
                                        <p:strVal val="hidden"/>
                                      </p:to>
                                    </p:set>
                                  </p:childTnLst>
                                </p:cTn>
                              </p:par>
                            </p:childTnLst>
                          </p:cTn>
                        </p:par>
                      </p:childTnLst>
                    </p:cTn>
                  </p:par>
                  <p:par>
                    <p:cTn id="172" fill="hold">
                      <p:stCondLst>
                        <p:cond delay="indefinite"/>
                      </p:stCondLst>
                      <p:childTnLst>
                        <p:par>
                          <p:cTn id="173" fill="hold">
                            <p:stCondLst>
                              <p:cond delay="0"/>
                            </p:stCondLst>
                            <p:childTnLst>
                              <p:par>
                                <p:cTn id="174" presetID="10" presetClass="exit" presetSubtype="0" fill="hold" grpId="1" nodeType="clickEffect">
                                  <p:stCondLst>
                                    <p:cond delay="0"/>
                                  </p:stCondLst>
                                  <p:childTnLst>
                                    <p:animEffect transition="out" filter="fade">
                                      <p:cBhvr>
                                        <p:cTn id="175" dur="500"/>
                                        <p:tgtEl>
                                          <p:spTgt spid="20"/>
                                        </p:tgtEl>
                                      </p:cBhvr>
                                    </p:animEffect>
                                    <p:set>
                                      <p:cBhvr>
                                        <p:cTn id="176" dur="1" fill="hold">
                                          <p:stCondLst>
                                            <p:cond delay="499"/>
                                          </p:stCondLst>
                                        </p:cTn>
                                        <p:tgtEl>
                                          <p:spTgt spid="20"/>
                                        </p:tgtEl>
                                        <p:attrNameLst>
                                          <p:attrName>style.visibility</p:attrName>
                                        </p:attrNameLst>
                                      </p:cBhvr>
                                      <p:to>
                                        <p:strVal val="hidden"/>
                                      </p:to>
                                    </p:set>
                                  </p:childTnLst>
                                </p:cTn>
                              </p:par>
                            </p:childTnLst>
                          </p:cTn>
                        </p:par>
                        <p:par>
                          <p:cTn id="177" fill="hold">
                            <p:stCondLst>
                              <p:cond delay="500"/>
                            </p:stCondLst>
                            <p:childTnLst>
                              <p:par>
                                <p:cTn id="178" presetID="22" presetClass="entr" presetSubtype="4" fill="hold" grpId="0" nodeType="afterEffect">
                                  <p:stCondLst>
                                    <p:cond delay="0"/>
                                  </p:stCondLst>
                                  <p:childTnLst>
                                    <p:set>
                                      <p:cBhvr>
                                        <p:cTn id="179" dur="1" fill="hold">
                                          <p:stCondLst>
                                            <p:cond delay="0"/>
                                          </p:stCondLst>
                                        </p:cTn>
                                        <p:tgtEl>
                                          <p:spTgt spid="21"/>
                                        </p:tgtEl>
                                        <p:attrNameLst>
                                          <p:attrName>style.visibility</p:attrName>
                                        </p:attrNameLst>
                                      </p:cBhvr>
                                      <p:to>
                                        <p:strVal val="visible"/>
                                      </p:to>
                                    </p:set>
                                    <p:animEffect transition="in" filter="wipe(down)">
                                      <p:cBhvr>
                                        <p:cTn id="180" dur="500"/>
                                        <p:tgtEl>
                                          <p:spTgt spid="21"/>
                                        </p:tgtEl>
                                      </p:cBhvr>
                                    </p:animEffect>
                                  </p:childTnLst>
                                </p:cTn>
                              </p:par>
                            </p:childTnLst>
                          </p:cTn>
                        </p:par>
                      </p:childTnLst>
                    </p:cTn>
                  </p:par>
                  <p:par>
                    <p:cTn id="181" fill="hold">
                      <p:stCondLst>
                        <p:cond delay="indefinite"/>
                      </p:stCondLst>
                      <p:childTnLst>
                        <p:par>
                          <p:cTn id="182" fill="hold">
                            <p:stCondLst>
                              <p:cond delay="0"/>
                            </p:stCondLst>
                            <p:childTnLst>
                              <p:par>
                                <p:cTn id="183" presetID="22" presetClass="entr" presetSubtype="4" fill="hold" grpId="0" nodeType="clickEffect">
                                  <p:stCondLst>
                                    <p:cond delay="0"/>
                                  </p:stCondLst>
                                  <p:childTnLst>
                                    <p:set>
                                      <p:cBhvr>
                                        <p:cTn id="184" dur="1" fill="hold">
                                          <p:stCondLst>
                                            <p:cond delay="0"/>
                                          </p:stCondLst>
                                        </p:cTn>
                                        <p:tgtEl>
                                          <p:spTgt spid="22"/>
                                        </p:tgtEl>
                                        <p:attrNameLst>
                                          <p:attrName>style.visibility</p:attrName>
                                        </p:attrNameLst>
                                      </p:cBhvr>
                                      <p:to>
                                        <p:strVal val="visible"/>
                                      </p:to>
                                    </p:set>
                                    <p:animEffect transition="in" filter="wipe(down)">
                                      <p:cBhvr>
                                        <p:cTn id="185" dur="500"/>
                                        <p:tgtEl>
                                          <p:spTgt spid="22"/>
                                        </p:tgtEl>
                                      </p:cBhvr>
                                    </p:animEffect>
                                  </p:childTnLst>
                                </p:cTn>
                              </p:par>
                            </p:childTnLst>
                          </p:cTn>
                        </p:par>
                      </p:childTnLst>
                    </p:cTn>
                  </p:par>
                  <p:par>
                    <p:cTn id="186" fill="hold">
                      <p:stCondLst>
                        <p:cond delay="indefinite"/>
                      </p:stCondLst>
                      <p:childTnLst>
                        <p:par>
                          <p:cTn id="187" fill="hold">
                            <p:stCondLst>
                              <p:cond delay="0"/>
                            </p:stCondLst>
                            <p:childTnLst>
                              <p:par>
                                <p:cTn id="188" presetID="10" presetClass="exit" presetSubtype="0" fill="hold" grpId="1" nodeType="clickEffect">
                                  <p:stCondLst>
                                    <p:cond delay="0"/>
                                  </p:stCondLst>
                                  <p:childTnLst>
                                    <p:animEffect transition="out" filter="fade">
                                      <p:cBhvr>
                                        <p:cTn id="189" dur="500"/>
                                        <p:tgtEl>
                                          <p:spTgt spid="21"/>
                                        </p:tgtEl>
                                      </p:cBhvr>
                                    </p:animEffect>
                                    <p:set>
                                      <p:cBhvr>
                                        <p:cTn id="190" dur="1" fill="hold">
                                          <p:stCondLst>
                                            <p:cond delay="499"/>
                                          </p:stCondLst>
                                        </p:cTn>
                                        <p:tgtEl>
                                          <p:spTgt spid="21"/>
                                        </p:tgtEl>
                                        <p:attrNameLst>
                                          <p:attrName>style.visibility</p:attrName>
                                        </p:attrNameLst>
                                      </p:cBhvr>
                                      <p:to>
                                        <p:strVal val="hidden"/>
                                      </p:to>
                                    </p:set>
                                  </p:childTnLst>
                                </p:cTn>
                              </p:par>
                              <p:par>
                                <p:cTn id="191" presetID="10" presetClass="exit" presetSubtype="0" fill="hold" grpId="1" nodeType="withEffect">
                                  <p:stCondLst>
                                    <p:cond delay="0"/>
                                  </p:stCondLst>
                                  <p:childTnLst>
                                    <p:animEffect transition="out" filter="fade">
                                      <p:cBhvr>
                                        <p:cTn id="192" dur="500"/>
                                        <p:tgtEl>
                                          <p:spTgt spid="22"/>
                                        </p:tgtEl>
                                      </p:cBhvr>
                                    </p:animEffect>
                                    <p:set>
                                      <p:cBhvr>
                                        <p:cTn id="193" dur="1" fill="hold">
                                          <p:stCondLst>
                                            <p:cond delay="499"/>
                                          </p:stCondLst>
                                        </p:cTn>
                                        <p:tgtEl>
                                          <p:spTgt spid="22"/>
                                        </p:tgtEl>
                                        <p:attrNameLst>
                                          <p:attrName>style.visibility</p:attrName>
                                        </p:attrNameLst>
                                      </p:cBhvr>
                                      <p:to>
                                        <p:strVal val="hidden"/>
                                      </p:to>
                                    </p:set>
                                  </p:childTnLst>
                                </p:cTn>
                              </p:par>
                            </p:childTnLst>
                          </p:cTn>
                        </p:par>
                      </p:childTnLst>
                    </p:cTn>
                  </p:par>
                  <p:par>
                    <p:cTn id="194" fill="hold">
                      <p:stCondLst>
                        <p:cond delay="indefinite"/>
                      </p:stCondLst>
                      <p:childTnLst>
                        <p:par>
                          <p:cTn id="195" fill="hold">
                            <p:stCondLst>
                              <p:cond delay="0"/>
                            </p:stCondLst>
                            <p:childTnLst>
                              <p:par>
                                <p:cTn id="196" presetID="22" presetClass="entr" presetSubtype="4" fill="hold" grpId="0" nodeType="clickEffect">
                                  <p:stCondLst>
                                    <p:cond delay="0"/>
                                  </p:stCondLst>
                                  <p:childTnLst>
                                    <p:set>
                                      <p:cBhvr>
                                        <p:cTn id="197" dur="1" fill="hold">
                                          <p:stCondLst>
                                            <p:cond delay="0"/>
                                          </p:stCondLst>
                                        </p:cTn>
                                        <p:tgtEl>
                                          <p:spTgt spid="23"/>
                                        </p:tgtEl>
                                        <p:attrNameLst>
                                          <p:attrName>style.visibility</p:attrName>
                                        </p:attrNameLst>
                                      </p:cBhvr>
                                      <p:to>
                                        <p:strVal val="visible"/>
                                      </p:to>
                                    </p:set>
                                    <p:animEffect transition="in" filter="wipe(down)">
                                      <p:cBhvr>
                                        <p:cTn id="198" dur="500"/>
                                        <p:tgtEl>
                                          <p:spTgt spid="23"/>
                                        </p:tgtEl>
                                      </p:cBhvr>
                                    </p:animEffect>
                                  </p:childTnLst>
                                </p:cTn>
                              </p:par>
                            </p:childTnLst>
                          </p:cTn>
                        </p:par>
                      </p:childTnLst>
                    </p:cTn>
                  </p:par>
                  <p:par>
                    <p:cTn id="199" fill="hold">
                      <p:stCondLst>
                        <p:cond delay="indefinite"/>
                      </p:stCondLst>
                      <p:childTnLst>
                        <p:par>
                          <p:cTn id="200" fill="hold">
                            <p:stCondLst>
                              <p:cond delay="0"/>
                            </p:stCondLst>
                            <p:childTnLst>
                              <p:par>
                                <p:cTn id="201" presetID="22" presetClass="entr" presetSubtype="4" fill="hold" grpId="0" nodeType="clickEffect">
                                  <p:stCondLst>
                                    <p:cond delay="0"/>
                                  </p:stCondLst>
                                  <p:childTnLst>
                                    <p:set>
                                      <p:cBhvr>
                                        <p:cTn id="202" dur="1" fill="hold">
                                          <p:stCondLst>
                                            <p:cond delay="0"/>
                                          </p:stCondLst>
                                        </p:cTn>
                                        <p:tgtEl>
                                          <p:spTgt spid="24"/>
                                        </p:tgtEl>
                                        <p:attrNameLst>
                                          <p:attrName>style.visibility</p:attrName>
                                        </p:attrNameLst>
                                      </p:cBhvr>
                                      <p:to>
                                        <p:strVal val="visible"/>
                                      </p:to>
                                    </p:set>
                                    <p:animEffect transition="in" filter="wipe(down)">
                                      <p:cBhvr>
                                        <p:cTn id="203" dur="500"/>
                                        <p:tgtEl>
                                          <p:spTgt spid="24"/>
                                        </p:tgtEl>
                                      </p:cBhvr>
                                    </p:animEffect>
                                  </p:childTnLst>
                                </p:cTn>
                              </p:par>
                            </p:childTnLst>
                          </p:cTn>
                        </p:par>
                      </p:childTnLst>
                    </p:cTn>
                  </p:par>
                  <p:par>
                    <p:cTn id="204" fill="hold">
                      <p:stCondLst>
                        <p:cond delay="indefinite"/>
                      </p:stCondLst>
                      <p:childTnLst>
                        <p:par>
                          <p:cTn id="205" fill="hold">
                            <p:stCondLst>
                              <p:cond delay="0"/>
                            </p:stCondLst>
                            <p:childTnLst>
                              <p:par>
                                <p:cTn id="206" presetID="10" presetClass="exit" presetSubtype="0" fill="hold" grpId="1" nodeType="clickEffect">
                                  <p:stCondLst>
                                    <p:cond delay="0"/>
                                  </p:stCondLst>
                                  <p:childTnLst>
                                    <p:animEffect transition="out" filter="fade">
                                      <p:cBhvr>
                                        <p:cTn id="207" dur="500"/>
                                        <p:tgtEl>
                                          <p:spTgt spid="23"/>
                                        </p:tgtEl>
                                      </p:cBhvr>
                                    </p:animEffect>
                                    <p:set>
                                      <p:cBhvr>
                                        <p:cTn id="208" dur="1" fill="hold">
                                          <p:stCondLst>
                                            <p:cond delay="499"/>
                                          </p:stCondLst>
                                        </p:cTn>
                                        <p:tgtEl>
                                          <p:spTgt spid="23"/>
                                        </p:tgtEl>
                                        <p:attrNameLst>
                                          <p:attrName>style.visibility</p:attrName>
                                        </p:attrNameLst>
                                      </p:cBhvr>
                                      <p:to>
                                        <p:strVal val="hidden"/>
                                      </p:to>
                                    </p:set>
                                  </p:childTnLst>
                                </p:cTn>
                              </p:par>
                              <p:par>
                                <p:cTn id="209" presetID="10" presetClass="exit" presetSubtype="0" fill="hold" grpId="1" nodeType="withEffect">
                                  <p:stCondLst>
                                    <p:cond delay="0"/>
                                  </p:stCondLst>
                                  <p:childTnLst>
                                    <p:animEffect transition="out" filter="fade">
                                      <p:cBhvr>
                                        <p:cTn id="210" dur="500"/>
                                        <p:tgtEl>
                                          <p:spTgt spid="24"/>
                                        </p:tgtEl>
                                      </p:cBhvr>
                                    </p:animEffect>
                                    <p:set>
                                      <p:cBhvr>
                                        <p:cTn id="211" dur="1" fill="hold">
                                          <p:stCondLst>
                                            <p:cond delay="499"/>
                                          </p:stCondLst>
                                        </p:cTn>
                                        <p:tgtEl>
                                          <p:spTgt spid="24"/>
                                        </p:tgtEl>
                                        <p:attrNameLst>
                                          <p:attrName>style.visibility</p:attrName>
                                        </p:attrNameLst>
                                      </p:cBhvr>
                                      <p:to>
                                        <p:strVal val="hidden"/>
                                      </p:to>
                                    </p:set>
                                  </p:childTnLst>
                                </p:cTn>
                              </p:par>
                            </p:childTnLst>
                          </p:cTn>
                        </p:par>
                      </p:childTnLst>
                    </p:cTn>
                  </p:par>
                  <p:par>
                    <p:cTn id="212" fill="hold">
                      <p:stCondLst>
                        <p:cond delay="indefinite"/>
                      </p:stCondLst>
                      <p:childTnLst>
                        <p:par>
                          <p:cTn id="213" fill="hold">
                            <p:stCondLst>
                              <p:cond delay="0"/>
                            </p:stCondLst>
                            <p:childTnLst>
                              <p:par>
                                <p:cTn id="214" presetID="22" presetClass="entr" presetSubtype="4" fill="hold" grpId="0" nodeType="clickEffect">
                                  <p:stCondLst>
                                    <p:cond delay="0"/>
                                  </p:stCondLst>
                                  <p:childTnLst>
                                    <p:set>
                                      <p:cBhvr>
                                        <p:cTn id="215" dur="1" fill="hold">
                                          <p:stCondLst>
                                            <p:cond delay="0"/>
                                          </p:stCondLst>
                                        </p:cTn>
                                        <p:tgtEl>
                                          <p:spTgt spid="25"/>
                                        </p:tgtEl>
                                        <p:attrNameLst>
                                          <p:attrName>style.visibility</p:attrName>
                                        </p:attrNameLst>
                                      </p:cBhvr>
                                      <p:to>
                                        <p:strVal val="visible"/>
                                      </p:to>
                                    </p:set>
                                    <p:animEffect transition="in" filter="wipe(down)">
                                      <p:cBhvr>
                                        <p:cTn id="216" dur="500"/>
                                        <p:tgtEl>
                                          <p:spTgt spid="25"/>
                                        </p:tgtEl>
                                      </p:cBhvr>
                                    </p:animEffect>
                                  </p:childTnLst>
                                </p:cTn>
                              </p:par>
                            </p:childTnLst>
                          </p:cTn>
                        </p:par>
                      </p:childTnLst>
                    </p:cTn>
                  </p:par>
                  <p:par>
                    <p:cTn id="217" fill="hold">
                      <p:stCondLst>
                        <p:cond delay="indefinite"/>
                      </p:stCondLst>
                      <p:childTnLst>
                        <p:par>
                          <p:cTn id="218" fill="hold">
                            <p:stCondLst>
                              <p:cond delay="0"/>
                            </p:stCondLst>
                            <p:childTnLst>
                              <p:par>
                                <p:cTn id="219" presetID="10" presetClass="exit" presetSubtype="0" fill="hold" grpId="1" nodeType="clickEffect">
                                  <p:stCondLst>
                                    <p:cond delay="0"/>
                                  </p:stCondLst>
                                  <p:childTnLst>
                                    <p:animEffect transition="out" filter="fade">
                                      <p:cBhvr>
                                        <p:cTn id="220" dur="500"/>
                                        <p:tgtEl>
                                          <p:spTgt spid="25"/>
                                        </p:tgtEl>
                                      </p:cBhvr>
                                    </p:animEffect>
                                    <p:set>
                                      <p:cBhvr>
                                        <p:cTn id="221"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5" grpId="0" animBg="1"/>
      <p:bldP spid="5"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6"/>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267744" y="404664"/>
            <a:ext cx="4752528" cy="504056"/>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400" b="1" dirty="0" smtClean="0">
                <a:solidFill>
                  <a:schemeClr val="tx1"/>
                </a:solidFill>
              </a:rPr>
              <a:t>Основание Церкви</a:t>
            </a:r>
            <a:endParaRPr lang="ru-RU" sz="2400" b="1" dirty="0">
              <a:solidFill>
                <a:schemeClr val="tx1"/>
              </a:solidFill>
            </a:endParaRPr>
          </a:p>
        </p:txBody>
      </p:sp>
      <p:sp>
        <p:nvSpPr>
          <p:cNvPr id="5" name="Скругленный прямоугольник 4"/>
          <p:cNvSpPr/>
          <p:nvPr/>
        </p:nvSpPr>
        <p:spPr>
          <a:xfrm>
            <a:off x="3995936" y="1484784"/>
            <a:ext cx="468052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smtClean="0">
                <a:solidFill>
                  <a:schemeClr val="tx1"/>
                </a:solidFill>
              </a:rPr>
              <a:t>Иисус Христос в </a:t>
            </a:r>
            <a:r>
              <a:rPr lang="ru-RU" sz="1600" b="1" dirty="0">
                <a:solidFill>
                  <a:schemeClr val="tx1"/>
                </a:solidFill>
              </a:rPr>
              <a:t>Священном Писании </a:t>
            </a:r>
            <a:r>
              <a:rPr lang="ru-RU" sz="1600" b="1" dirty="0" smtClean="0">
                <a:solidFill>
                  <a:schemeClr val="tx1"/>
                </a:solidFill>
              </a:rPr>
              <a:t> Сам нередко </a:t>
            </a:r>
            <a:r>
              <a:rPr lang="ru-RU" sz="1600" b="1" dirty="0">
                <a:solidFill>
                  <a:schemeClr val="tx1"/>
                </a:solidFill>
              </a:rPr>
              <a:t>называется </a:t>
            </a:r>
            <a:r>
              <a:rPr lang="ru-RU" sz="1600" b="1" dirty="0" smtClean="0">
                <a:solidFill>
                  <a:schemeClr val="tx1"/>
                </a:solidFill>
              </a:rPr>
              <a:t>камнем:</a:t>
            </a:r>
            <a:endParaRPr lang="ru-RU" sz="1600" b="1" dirty="0">
              <a:solidFill>
                <a:schemeClr val="tx1"/>
              </a:solidFill>
            </a:endParaRPr>
          </a:p>
        </p:txBody>
      </p:sp>
      <p:sp>
        <p:nvSpPr>
          <p:cNvPr id="9" name="Стрелка вправо 8"/>
          <p:cNvSpPr/>
          <p:nvPr/>
        </p:nvSpPr>
        <p:spPr>
          <a:xfrm>
            <a:off x="179512" y="1268760"/>
            <a:ext cx="3312368" cy="1008112"/>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solidFill>
                  <a:schemeClr val="tx1"/>
                </a:solidFill>
              </a:rPr>
              <a:t>1. Сам </a:t>
            </a:r>
            <a:r>
              <a:rPr lang="ru-RU" b="1" dirty="0">
                <a:solidFill>
                  <a:schemeClr val="tx1"/>
                </a:solidFill>
              </a:rPr>
              <a:t>Христос</a:t>
            </a:r>
          </a:p>
        </p:txBody>
      </p:sp>
      <p:sp>
        <p:nvSpPr>
          <p:cNvPr id="11" name="Стрелка вправо 10"/>
          <p:cNvSpPr/>
          <p:nvPr/>
        </p:nvSpPr>
        <p:spPr>
          <a:xfrm>
            <a:off x="179512" y="5589240"/>
            <a:ext cx="3312368" cy="1008112"/>
          </a:xfrm>
          <a:prstGeom prst="rightArrow">
            <a:avLst/>
          </a:prstGeom>
        </p:spPr>
        <p:style>
          <a:lnRef idx="0">
            <a:schemeClr val="accent3"/>
          </a:lnRef>
          <a:fillRef idx="3">
            <a:schemeClr val="accent3"/>
          </a:fillRef>
          <a:effectRef idx="3">
            <a:schemeClr val="accent3"/>
          </a:effectRef>
          <a:fontRef idx="minor">
            <a:schemeClr val="lt1"/>
          </a:fontRef>
        </p:style>
        <p:txBody>
          <a:bodyPr lIns="0" rIns="0" rtlCol="0" anchor="ctr"/>
          <a:lstStyle/>
          <a:p>
            <a:pPr algn="ctr"/>
            <a:r>
              <a:rPr lang="ru-RU" b="1" dirty="0" smtClean="0">
                <a:solidFill>
                  <a:schemeClr val="tx1"/>
                </a:solidFill>
              </a:rPr>
              <a:t>4. Апостол Петр, </a:t>
            </a:r>
            <a:r>
              <a:rPr lang="ru-RU" b="1" dirty="0">
                <a:solidFill>
                  <a:schemeClr val="tx1"/>
                </a:solidFill>
              </a:rPr>
              <a:t>как первый член Христовой  Церкви</a:t>
            </a:r>
          </a:p>
        </p:txBody>
      </p:sp>
      <p:sp>
        <p:nvSpPr>
          <p:cNvPr id="12" name="Стрелка вправо 11"/>
          <p:cNvSpPr/>
          <p:nvPr/>
        </p:nvSpPr>
        <p:spPr>
          <a:xfrm>
            <a:off x="179512" y="2564904"/>
            <a:ext cx="3312368" cy="1008112"/>
          </a:xfrm>
          <a:prstGeom prs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b="1" dirty="0" smtClean="0">
                <a:solidFill>
                  <a:schemeClr val="tx1"/>
                </a:solidFill>
              </a:rPr>
              <a:t>2. Вера </a:t>
            </a:r>
            <a:r>
              <a:rPr lang="ru-RU" b="1" dirty="0">
                <a:solidFill>
                  <a:schemeClr val="tx1"/>
                </a:solidFill>
              </a:rPr>
              <a:t>ап. Петра</a:t>
            </a:r>
          </a:p>
        </p:txBody>
      </p:sp>
      <p:sp>
        <p:nvSpPr>
          <p:cNvPr id="14" name="Скругленный прямоугольник 13"/>
          <p:cNvSpPr/>
          <p:nvPr/>
        </p:nvSpPr>
        <p:spPr>
          <a:xfrm>
            <a:off x="3707904" y="1268760"/>
            <a:ext cx="5112568"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b="1" dirty="0">
                <a:solidFill>
                  <a:schemeClr val="tx1"/>
                </a:solidFill>
              </a:rPr>
              <a:t> «</a:t>
            </a:r>
            <a:r>
              <a:rPr lang="ru-RU" b="1" i="1" dirty="0">
                <a:solidFill>
                  <a:schemeClr val="tx1"/>
                </a:solidFill>
              </a:rPr>
              <a:t>Ты </a:t>
            </a:r>
            <a:r>
              <a:rPr lang="ru-RU" b="1" i="1" dirty="0">
                <a:solidFill>
                  <a:schemeClr val="tx1"/>
                </a:solidFill>
                <a:sym typeface="Symbol"/>
              </a:rPr>
              <a:t></a:t>
            </a:r>
            <a:r>
              <a:rPr lang="ru-RU" b="1" i="1" dirty="0">
                <a:solidFill>
                  <a:schemeClr val="tx1"/>
                </a:solidFill>
              </a:rPr>
              <a:t> </a:t>
            </a:r>
            <a:r>
              <a:rPr lang="ru-RU" b="1" i="1" dirty="0" smtClean="0">
                <a:solidFill>
                  <a:schemeClr val="tx1"/>
                </a:solidFill>
              </a:rPr>
              <a:t>Петр («</a:t>
            </a:r>
            <a:r>
              <a:rPr lang="ru-RU" b="1" i="1" dirty="0" err="1" smtClean="0">
                <a:solidFill>
                  <a:schemeClr val="tx1"/>
                </a:solidFill>
              </a:rPr>
              <a:t>петрос</a:t>
            </a:r>
            <a:r>
              <a:rPr lang="ru-RU" b="1" i="1" dirty="0" smtClean="0">
                <a:solidFill>
                  <a:schemeClr val="tx1"/>
                </a:solidFill>
              </a:rPr>
              <a:t>»), </a:t>
            </a:r>
            <a:r>
              <a:rPr lang="ru-RU" b="1" i="1" dirty="0">
                <a:solidFill>
                  <a:schemeClr val="tx1"/>
                </a:solidFill>
              </a:rPr>
              <a:t>и на сем камне </a:t>
            </a:r>
            <a:r>
              <a:rPr lang="ru-RU" b="1" i="1" dirty="0" smtClean="0">
                <a:solidFill>
                  <a:schemeClr val="tx1"/>
                </a:solidFill>
              </a:rPr>
              <a:t>(«</a:t>
            </a:r>
            <a:r>
              <a:rPr lang="ru-RU" b="1" i="1" dirty="0" err="1" smtClean="0">
                <a:solidFill>
                  <a:schemeClr val="tx1"/>
                </a:solidFill>
              </a:rPr>
              <a:t>петра</a:t>
            </a:r>
            <a:r>
              <a:rPr lang="ru-RU" b="1" i="1" dirty="0" smtClean="0">
                <a:solidFill>
                  <a:schemeClr val="tx1"/>
                </a:solidFill>
              </a:rPr>
              <a:t>» - </a:t>
            </a:r>
            <a:r>
              <a:rPr lang="ru-RU" b="1" dirty="0" smtClean="0">
                <a:solidFill>
                  <a:schemeClr val="tx1"/>
                </a:solidFill>
              </a:rPr>
              <a:t>греч</a:t>
            </a:r>
            <a:r>
              <a:rPr lang="ru-RU" b="1" i="1" dirty="0" smtClean="0">
                <a:solidFill>
                  <a:schemeClr val="tx1"/>
                </a:solidFill>
              </a:rPr>
              <a:t>. «скала») Я </a:t>
            </a:r>
            <a:r>
              <a:rPr lang="ru-RU" b="1" i="1" dirty="0">
                <a:solidFill>
                  <a:schemeClr val="tx1"/>
                </a:solidFill>
              </a:rPr>
              <a:t>создам Церковь Мою, и врата ада не одолеют ее» </a:t>
            </a:r>
            <a:r>
              <a:rPr lang="ru-RU" b="1" dirty="0">
                <a:solidFill>
                  <a:schemeClr val="tx1"/>
                </a:solidFill>
              </a:rPr>
              <a:t>(</a:t>
            </a:r>
            <a:r>
              <a:rPr lang="ru-RU" b="1" dirty="0" smtClean="0">
                <a:solidFill>
                  <a:schemeClr val="tx1"/>
                </a:solidFill>
              </a:rPr>
              <a:t>Мф</a:t>
            </a:r>
            <a:r>
              <a:rPr lang="ru-RU" b="1" dirty="0">
                <a:solidFill>
                  <a:schemeClr val="tx1"/>
                </a:solidFill>
              </a:rPr>
              <a:t>. </a:t>
            </a:r>
            <a:r>
              <a:rPr lang="ru-RU" b="1" dirty="0" smtClean="0">
                <a:solidFill>
                  <a:schemeClr val="tx1"/>
                </a:solidFill>
              </a:rPr>
              <a:t>16,18</a:t>
            </a:r>
            <a:r>
              <a:rPr lang="ru-RU" b="1" dirty="0">
                <a:solidFill>
                  <a:schemeClr val="tx1"/>
                </a:solidFill>
              </a:rPr>
              <a:t>). </a:t>
            </a:r>
          </a:p>
        </p:txBody>
      </p:sp>
      <p:sp>
        <p:nvSpPr>
          <p:cNvPr id="3" name="Прямоугольник 2"/>
          <p:cNvSpPr/>
          <p:nvPr/>
        </p:nvSpPr>
        <p:spPr>
          <a:xfrm>
            <a:off x="1115616" y="2420888"/>
            <a:ext cx="7200800" cy="72008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a:solidFill>
                  <a:schemeClr val="tx1"/>
                </a:solidFill>
              </a:rPr>
              <a:t>Ис</a:t>
            </a:r>
            <a:r>
              <a:rPr lang="ru-RU" sz="1600" b="1" dirty="0">
                <a:solidFill>
                  <a:schemeClr val="tx1"/>
                </a:solidFill>
              </a:rPr>
              <a:t>. </a:t>
            </a:r>
            <a:r>
              <a:rPr lang="ru-RU" sz="1600" b="1" dirty="0" smtClean="0">
                <a:solidFill>
                  <a:schemeClr val="tx1"/>
                </a:solidFill>
              </a:rPr>
              <a:t>28, 16</a:t>
            </a:r>
            <a:r>
              <a:rPr lang="ru-RU" sz="1600" b="1" dirty="0">
                <a:solidFill>
                  <a:schemeClr val="tx1"/>
                </a:solidFill>
              </a:rPr>
              <a:t>: «</a:t>
            </a:r>
            <a:r>
              <a:rPr lang="ru-RU" sz="1600" b="1" i="1" dirty="0">
                <a:solidFill>
                  <a:schemeClr val="tx1"/>
                </a:solidFill>
              </a:rPr>
              <a:t>Посему так говорит Господь Бог: вот, Я полагаю в основание на Сионе камень, камень испытанный, краеугольный, драгоценный, крепко утвержденный: верующий в него не постыдится</a:t>
            </a:r>
            <a:r>
              <a:rPr lang="ru-RU" sz="1600" b="1" dirty="0" smtClean="0">
                <a:solidFill>
                  <a:schemeClr val="tx1"/>
                </a:solidFill>
              </a:rPr>
              <a:t>».</a:t>
            </a:r>
            <a:endParaRPr lang="ru-RU" sz="1600" b="1" dirty="0">
              <a:solidFill>
                <a:schemeClr val="tx1"/>
              </a:solidFill>
            </a:endParaRPr>
          </a:p>
        </p:txBody>
      </p:sp>
      <p:sp>
        <p:nvSpPr>
          <p:cNvPr id="13" name="Прямоугольник 12"/>
          <p:cNvSpPr/>
          <p:nvPr/>
        </p:nvSpPr>
        <p:spPr>
          <a:xfrm>
            <a:off x="1115616" y="3284984"/>
            <a:ext cx="7200800" cy="50405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a:solidFill>
                  <a:schemeClr val="tx1"/>
                </a:solidFill>
              </a:rPr>
              <a:t>Рим. </a:t>
            </a:r>
            <a:r>
              <a:rPr lang="ru-RU" sz="1600" b="1" dirty="0" smtClean="0">
                <a:solidFill>
                  <a:schemeClr val="tx1"/>
                </a:solidFill>
              </a:rPr>
              <a:t>9, 33</a:t>
            </a:r>
            <a:r>
              <a:rPr lang="ru-RU" sz="1600" b="1" dirty="0">
                <a:solidFill>
                  <a:schemeClr val="tx1"/>
                </a:solidFill>
              </a:rPr>
              <a:t>: «</a:t>
            </a:r>
            <a:r>
              <a:rPr lang="ru-RU" sz="1600" b="1" i="1" dirty="0">
                <a:solidFill>
                  <a:schemeClr val="tx1"/>
                </a:solidFill>
              </a:rPr>
              <a:t>как написано: вот, полагаю в Сионе камень преткновения и камень соблазна; но всякий, верующий в Него, не </a:t>
            </a:r>
            <a:r>
              <a:rPr lang="ru-RU" sz="1600" b="1" i="1" dirty="0" smtClean="0">
                <a:solidFill>
                  <a:schemeClr val="tx1"/>
                </a:solidFill>
              </a:rPr>
              <a:t>постыдится</a:t>
            </a:r>
            <a:r>
              <a:rPr lang="ru-RU" sz="1600" b="1" dirty="0" smtClean="0">
                <a:solidFill>
                  <a:schemeClr val="tx1"/>
                </a:solidFill>
              </a:rPr>
              <a:t>». </a:t>
            </a:r>
            <a:endParaRPr lang="ru-RU" sz="1600" b="1" dirty="0">
              <a:solidFill>
                <a:schemeClr val="tx1"/>
              </a:solidFill>
            </a:endParaRPr>
          </a:p>
        </p:txBody>
      </p:sp>
      <p:sp>
        <p:nvSpPr>
          <p:cNvPr id="15" name="Прямоугольник 14"/>
          <p:cNvSpPr/>
          <p:nvPr/>
        </p:nvSpPr>
        <p:spPr>
          <a:xfrm>
            <a:off x="1115616" y="3933056"/>
            <a:ext cx="7200800" cy="50405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a:solidFill>
                  <a:schemeClr val="tx1"/>
                </a:solidFill>
              </a:rPr>
              <a:t>Деян</a:t>
            </a:r>
            <a:r>
              <a:rPr lang="ru-RU" sz="1600" b="1" dirty="0">
                <a:solidFill>
                  <a:schemeClr val="tx1"/>
                </a:solidFill>
              </a:rPr>
              <a:t>. </a:t>
            </a:r>
            <a:r>
              <a:rPr lang="ru-RU" sz="1600" b="1" dirty="0" smtClean="0">
                <a:solidFill>
                  <a:schemeClr val="tx1"/>
                </a:solidFill>
              </a:rPr>
              <a:t>4, 11</a:t>
            </a:r>
            <a:r>
              <a:rPr lang="ru-RU" sz="1600" b="1" dirty="0">
                <a:solidFill>
                  <a:schemeClr val="tx1"/>
                </a:solidFill>
              </a:rPr>
              <a:t>: «</a:t>
            </a:r>
            <a:r>
              <a:rPr lang="ru-RU" sz="1600" b="1" i="1" dirty="0">
                <a:solidFill>
                  <a:schemeClr val="tx1"/>
                </a:solidFill>
              </a:rPr>
              <a:t>Он (Христос) есть камень, пренебреженный вами </a:t>
            </a:r>
            <a:r>
              <a:rPr lang="ru-RU" sz="1600" b="1" i="1" dirty="0" err="1">
                <a:solidFill>
                  <a:schemeClr val="tx1"/>
                </a:solidFill>
              </a:rPr>
              <a:t>зиждущими</a:t>
            </a:r>
            <a:r>
              <a:rPr lang="ru-RU" sz="1600" b="1" i="1" dirty="0">
                <a:solidFill>
                  <a:schemeClr val="tx1"/>
                </a:solidFill>
              </a:rPr>
              <a:t>, но сделавшийся главою угла, и нет ни в ком ином спасения…</a:t>
            </a:r>
            <a:r>
              <a:rPr lang="ru-RU" sz="1600" b="1" dirty="0">
                <a:solidFill>
                  <a:schemeClr val="tx1"/>
                </a:solidFill>
              </a:rPr>
              <a:t>»</a:t>
            </a:r>
          </a:p>
        </p:txBody>
      </p:sp>
      <p:sp>
        <p:nvSpPr>
          <p:cNvPr id="16" name="Прямоугольник 15"/>
          <p:cNvSpPr/>
          <p:nvPr/>
        </p:nvSpPr>
        <p:spPr>
          <a:xfrm>
            <a:off x="1115616" y="4581128"/>
            <a:ext cx="7200800" cy="72008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smtClean="0">
                <a:solidFill>
                  <a:schemeClr val="tx1"/>
                </a:solidFill>
              </a:rPr>
              <a:t>1 </a:t>
            </a:r>
            <a:r>
              <a:rPr lang="ru-RU" sz="1600" b="1" dirty="0">
                <a:solidFill>
                  <a:schemeClr val="tx1"/>
                </a:solidFill>
              </a:rPr>
              <a:t>Кор. </a:t>
            </a:r>
            <a:r>
              <a:rPr lang="ru-RU" sz="1600" b="1" dirty="0" smtClean="0">
                <a:solidFill>
                  <a:schemeClr val="tx1"/>
                </a:solidFill>
              </a:rPr>
              <a:t>10, 3-4</a:t>
            </a:r>
            <a:r>
              <a:rPr lang="ru-RU" sz="1600" b="1" dirty="0">
                <a:solidFill>
                  <a:schemeClr val="tx1"/>
                </a:solidFill>
              </a:rPr>
              <a:t>: «</a:t>
            </a:r>
            <a:r>
              <a:rPr lang="ru-RU" sz="1600" b="1" i="1" dirty="0">
                <a:solidFill>
                  <a:schemeClr val="tx1"/>
                </a:solidFill>
              </a:rPr>
              <a:t>и все ели одну и ту же духовную пищу; и все пили одно и то же духовное питие: ибо пили из духовного последующего камня; камень же был Христос</a:t>
            </a:r>
            <a:r>
              <a:rPr lang="ru-RU" sz="1600" b="1" dirty="0">
                <a:solidFill>
                  <a:schemeClr val="tx1"/>
                </a:solidFill>
              </a:rPr>
              <a:t>»</a:t>
            </a:r>
          </a:p>
        </p:txBody>
      </p:sp>
      <p:sp>
        <p:nvSpPr>
          <p:cNvPr id="17" name="Прямоугольник 16"/>
          <p:cNvSpPr/>
          <p:nvPr/>
        </p:nvSpPr>
        <p:spPr>
          <a:xfrm>
            <a:off x="1115616" y="5445224"/>
            <a:ext cx="7200800" cy="122413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smtClean="0">
                <a:solidFill>
                  <a:schemeClr val="tx1"/>
                </a:solidFill>
              </a:rPr>
              <a:t>1 Пет. 2, 3-5: </a:t>
            </a:r>
            <a:r>
              <a:rPr lang="ru-RU" sz="1600" b="1" i="1" dirty="0" smtClean="0">
                <a:solidFill>
                  <a:schemeClr val="tx1"/>
                </a:solidFill>
              </a:rPr>
              <a:t>«ибо </a:t>
            </a:r>
            <a:r>
              <a:rPr lang="ru-RU" sz="1600" b="1" i="1" dirty="0">
                <a:solidFill>
                  <a:schemeClr val="tx1"/>
                </a:solidFill>
              </a:rPr>
              <a:t>вы вкусили, что благ Господь. </a:t>
            </a:r>
            <a:r>
              <a:rPr lang="ru-RU" sz="1600" b="1" i="1" dirty="0" smtClean="0">
                <a:solidFill>
                  <a:schemeClr val="tx1"/>
                </a:solidFill>
              </a:rPr>
              <a:t>Приступая </a:t>
            </a:r>
            <a:r>
              <a:rPr lang="ru-RU" sz="1600" b="1" i="1" dirty="0">
                <a:solidFill>
                  <a:schemeClr val="tx1"/>
                </a:solidFill>
              </a:rPr>
              <a:t>к Нему, камню живому, человеками отверженному, но Богом избранному, драгоценному, </a:t>
            </a:r>
            <a:r>
              <a:rPr lang="ru-RU" sz="1600" b="1" i="1" dirty="0" smtClean="0">
                <a:solidFill>
                  <a:schemeClr val="tx1"/>
                </a:solidFill>
              </a:rPr>
              <a:t>и </a:t>
            </a:r>
            <a:r>
              <a:rPr lang="ru-RU" sz="1600" b="1" i="1" dirty="0">
                <a:solidFill>
                  <a:schemeClr val="tx1"/>
                </a:solidFill>
              </a:rPr>
              <a:t>сами, как живые камни, </a:t>
            </a:r>
            <a:r>
              <a:rPr lang="ru-RU" sz="1600" b="1" i="1" dirty="0" err="1">
                <a:solidFill>
                  <a:schemeClr val="tx1"/>
                </a:solidFill>
              </a:rPr>
              <a:t>устрояйте</a:t>
            </a:r>
            <a:r>
              <a:rPr lang="ru-RU" sz="1600" b="1" i="1" dirty="0">
                <a:solidFill>
                  <a:schemeClr val="tx1"/>
                </a:solidFill>
              </a:rPr>
              <a:t> из себя дом духовный, священство святое, чтобы приносить духовные жертвы, благоприятные Богу Иисусом </a:t>
            </a:r>
            <a:r>
              <a:rPr lang="ru-RU" sz="1600" b="1" i="1" dirty="0" smtClean="0">
                <a:solidFill>
                  <a:schemeClr val="tx1"/>
                </a:solidFill>
              </a:rPr>
              <a:t>Христом». </a:t>
            </a:r>
            <a:endParaRPr lang="ru-RU" sz="1600" b="1" i="1" dirty="0">
              <a:solidFill>
                <a:schemeClr val="tx1"/>
              </a:solidFill>
            </a:endParaRPr>
          </a:p>
        </p:txBody>
      </p:sp>
      <p:sp>
        <p:nvSpPr>
          <p:cNvPr id="6" name="Скругленный прямоугольник 5"/>
          <p:cNvSpPr/>
          <p:nvPr/>
        </p:nvSpPr>
        <p:spPr>
          <a:xfrm>
            <a:off x="3635896" y="2276872"/>
            <a:ext cx="5328592"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smtClean="0">
                <a:solidFill>
                  <a:schemeClr val="tx1"/>
                </a:solidFill>
              </a:rPr>
              <a:t>Фундаментом, скалой, камнем, </a:t>
            </a:r>
            <a:r>
              <a:rPr lang="ru-RU" sz="1600" b="1" dirty="0">
                <a:solidFill>
                  <a:schemeClr val="tx1"/>
                </a:solidFill>
              </a:rPr>
              <a:t>то есть основанием, на котором зиждется Церковь Христова, следует признать непоколебимую веру во </a:t>
            </a:r>
            <a:r>
              <a:rPr lang="ru-RU" sz="1600" b="1" dirty="0" smtClean="0">
                <a:solidFill>
                  <a:schemeClr val="tx1"/>
                </a:solidFill>
              </a:rPr>
              <a:t>Христа. Без </a:t>
            </a:r>
            <a:r>
              <a:rPr lang="ru-RU" sz="1600" b="1" dirty="0">
                <a:solidFill>
                  <a:schemeClr val="tx1"/>
                </a:solidFill>
              </a:rPr>
              <a:t>этой веры не может быть Церкви </a:t>
            </a:r>
            <a:r>
              <a:rPr lang="ru-RU" sz="1600" b="1" dirty="0" smtClean="0">
                <a:solidFill>
                  <a:schemeClr val="tx1"/>
                </a:solidFill>
              </a:rPr>
              <a:t>Христовой. Если вера слабая, то при </a:t>
            </a:r>
            <a:r>
              <a:rPr lang="ru-RU" sz="1600" b="1" dirty="0">
                <a:solidFill>
                  <a:schemeClr val="tx1"/>
                </a:solidFill>
              </a:rPr>
              <a:t>первом же испытании, при первом гонении </a:t>
            </a:r>
            <a:r>
              <a:rPr lang="ru-RU" sz="1600" b="1" dirty="0" smtClean="0">
                <a:solidFill>
                  <a:schemeClr val="tx1"/>
                </a:solidFill>
              </a:rPr>
              <a:t>падает</a:t>
            </a:r>
            <a:r>
              <a:rPr lang="ru-RU" sz="1600" b="1" dirty="0">
                <a:solidFill>
                  <a:schemeClr val="tx1"/>
                </a:solidFill>
              </a:rPr>
              <a:t>, как падает дом, </a:t>
            </a:r>
            <a:r>
              <a:rPr lang="ru-RU" sz="1600" b="1" dirty="0" smtClean="0">
                <a:solidFill>
                  <a:schemeClr val="tx1"/>
                </a:solidFill>
              </a:rPr>
              <a:t>построенный </a:t>
            </a:r>
            <a:r>
              <a:rPr lang="ru-RU" sz="1600" b="1" dirty="0">
                <a:solidFill>
                  <a:schemeClr val="tx1"/>
                </a:solidFill>
              </a:rPr>
              <a:t>на песке, от первого </a:t>
            </a:r>
            <a:r>
              <a:rPr lang="ru-RU" sz="1600" b="1" dirty="0" smtClean="0">
                <a:solidFill>
                  <a:schemeClr val="tx1"/>
                </a:solidFill>
              </a:rPr>
              <a:t>наводнения. </a:t>
            </a:r>
            <a:endParaRPr lang="ru-RU" sz="1600" b="1" dirty="0">
              <a:solidFill>
                <a:schemeClr val="tx1"/>
              </a:solidFill>
            </a:endParaRPr>
          </a:p>
        </p:txBody>
      </p:sp>
      <p:sp>
        <p:nvSpPr>
          <p:cNvPr id="8" name="Скругленный прямоугольник 7"/>
          <p:cNvSpPr/>
          <p:nvPr/>
        </p:nvSpPr>
        <p:spPr>
          <a:xfrm>
            <a:off x="3635896" y="4005064"/>
            <a:ext cx="5328592"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smtClean="0">
                <a:solidFill>
                  <a:schemeClr val="tx1"/>
                </a:solidFill>
              </a:rPr>
              <a:t>Господь </a:t>
            </a:r>
            <a:r>
              <a:rPr lang="ru-RU" sz="1600" b="1" dirty="0">
                <a:solidFill>
                  <a:schemeClr val="tx1"/>
                </a:solidFill>
              </a:rPr>
              <a:t>обещает основать Церковь Свою </a:t>
            </a:r>
            <a:r>
              <a:rPr lang="ru-RU" sz="1600" b="1" dirty="0" smtClean="0">
                <a:solidFill>
                  <a:schemeClr val="tx1"/>
                </a:solidFill>
              </a:rPr>
              <a:t>на </a:t>
            </a:r>
            <a:r>
              <a:rPr lang="ru-RU" sz="1600" b="1" dirty="0">
                <a:solidFill>
                  <a:schemeClr val="tx1"/>
                </a:solidFill>
              </a:rPr>
              <a:t>той вере, которую </a:t>
            </a:r>
            <a:r>
              <a:rPr lang="ru-RU" sz="1600" b="1" dirty="0" smtClean="0">
                <a:solidFill>
                  <a:schemeClr val="tx1"/>
                </a:solidFill>
              </a:rPr>
              <a:t>явил апостол </a:t>
            </a:r>
            <a:r>
              <a:rPr lang="ru-RU" sz="1600" b="1" dirty="0">
                <a:solidFill>
                  <a:schemeClr val="tx1"/>
                </a:solidFill>
              </a:rPr>
              <a:t>Петр, </a:t>
            </a:r>
            <a:r>
              <a:rPr lang="ru-RU" sz="1600" b="1" dirty="0" smtClean="0">
                <a:solidFill>
                  <a:schemeClr val="tx1"/>
                </a:solidFill>
              </a:rPr>
              <a:t>а именно на той великой </a:t>
            </a:r>
            <a:r>
              <a:rPr lang="ru-RU" sz="1600" b="1" dirty="0">
                <a:solidFill>
                  <a:schemeClr val="tx1"/>
                </a:solidFill>
              </a:rPr>
              <a:t>истине, что</a:t>
            </a:r>
            <a:r>
              <a:rPr lang="ru-RU" sz="1600" b="1" i="1" dirty="0">
                <a:solidFill>
                  <a:schemeClr val="tx1"/>
                </a:solidFill>
              </a:rPr>
              <a:t> «Христос есть Сын Бога Живого». </a:t>
            </a:r>
            <a:r>
              <a:rPr lang="ru-RU" sz="1600" b="1" dirty="0" smtClean="0">
                <a:solidFill>
                  <a:schemeClr val="tx1"/>
                </a:solidFill>
              </a:rPr>
              <a:t>То есть Христос есть Тот долгожданный Мессия, о котором пророчествовали все древние пророки, и что Он является истинным Сыном Божием, един от Святой Троицы.</a:t>
            </a:r>
            <a:endParaRPr lang="ru-RU" sz="1600" b="1" dirty="0">
              <a:solidFill>
                <a:schemeClr val="tx1"/>
              </a:solidFill>
            </a:endParaRPr>
          </a:p>
        </p:txBody>
      </p:sp>
      <p:sp>
        <p:nvSpPr>
          <p:cNvPr id="10" name="Стрелка вправо 9"/>
          <p:cNvSpPr/>
          <p:nvPr/>
        </p:nvSpPr>
        <p:spPr>
          <a:xfrm>
            <a:off x="179512" y="4221088"/>
            <a:ext cx="3312368" cy="1008112"/>
          </a:xfrm>
          <a:prstGeom prst="rightArrow">
            <a:avLst/>
          </a:prstGeom>
        </p:spPr>
        <p:style>
          <a:lnRef idx="0">
            <a:schemeClr val="accent5"/>
          </a:lnRef>
          <a:fillRef idx="3">
            <a:schemeClr val="accent5"/>
          </a:fillRef>
          <a:effectRef idx="3">
            <a:schemeClr val="accent5"/>
          </a:effectRef>
          <a:fontRef idx="minor">
            <a:schemeClr val="lt1"/>
          </a:fontRef>
        </p:style>
        <p:txBody>
          <a:bodyPr lIns="0" rIns="0" rtlCol="0" anchor="ctr"/>
          <a:lstStyle/>
          <a:p>
            <a:pPr algn="ctr"/>
            <a:r>
              <a:rPr lang="ru-RU" b="1" dirty="0" smtClean="0">
                <a:solidFill>
                  <a:schemeClr val="tx1"/>
                </a:solidFill>
              </a:rPr>
              <a:t>3. Исповедание веры </a:t>
            </a:r>
            <a:r>
              <a:rPr lang="ru-RU" b="1" dirty="0">
                <a:solidFill>
                  <a:schemeClr val="tx1"/>
                </a:solidFill>
              </a:rPr>
              <a:t>в </a:t>
            </a:r>
            <a:r>
              <a:rPr lang="ru-RU" b="1" dirty="0" err="1">
                <a:solidFill>
                  <a:schemeClr val="tx1"/>
                </a:solidFill>
              </a:rPr>
              <a:t>богосыновство</a:t>
            </a:r>
            <a:r>
              <a:rPr lang="ru-RU" b="1" dirty="0">
                <a:solidFill>
                  <a:schemeClr val="tx1"/>
                </a:solidFill>
              </a:rPr>
              <a:t> Иисуса Христа</a:t>
            </a:r>
          </a:p>
        </p:txBody>
      </p:sp>
      <p:sp>
        <p:nvSpPr>
          <p:cNvPr id="2" name="Скругленный прямоугольник 1"/>
          <p:cNvSpPr/>
          <p:nvPr/>
        </p:nvSpPr>
        <p:spPr>
          <a:xfrm>
            <a:off x="3635896" y="5661248"/>
            <a:ext cx="5328592"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a:solidFill>
                  <a:schemeClr val="tx1"/>
                </a:solidFill>
              </a:rPr>
              <a:t>Христос </a:t>
            </a:r>
            <a:r>
              <a:rPr lang="ru-RU" sz="1600" b="1" dirty="0" smtClean="0">
                <a:solidFill>
                  <a:schemeClr val="tx1"/>
                </a:solidFill>
              </a:rPr>
              <a:t>говорит здесь, </a:t>
            </a:r>
            <a:r>
              <a:rPr lang="ru-RU" sz="1600" b="1" dirty="0">
                <a:solidFill>
                  <a:schemeClr val="tx1"/>
                </a:solidFill>
              </a:rPr>
              <a:t>что </a:t>
            </a:r>
            <a:r>
              <a:rPr lang="ru-RU" sz="1600" b="1" dirty="0" smtClean="0">
                <a:solidFill>
                  <a:schemeClr val="tx1"/>
                </a:solidFill>
              </a:rPr>
              <a:t>апостол Петр </a:t>
            </a:r>
            <a:r>
              <a:rPr lang="ru-RU" sz="1600" b="1" dirty="0">
                <a:solidFill>
                  <a:schemeClr val="tx1"/>
                </a:solidFill>
              </a:rPr>
              <a:t>– это первый камень в новом обществе сынов </a:t>
            </a:r>
            <a:r>
              <a:rPr lang="ru-RU" sz="1600" b="1" dirty="0" err="1">
                <a:solidFill>
                  <a:schemeClr val="tx1"/>
                </a:solidFill>
              </a:rPr>
              <a:t>Израилевых</a:t>
            </a:r>
            <a:r>
              <a:rPr lang="ru-RU" sz="1600" b="1" dirty="0">
                <a:solidFill>
                  <a:schemeClr val="tx1"/>
                </a:solidFill>
              </a:rPr>
              <a:t>, новой Церкви. </a:t>
            </a:r>
            <a:r>
              <a:rPr lang="ru-RU" sz="1600" b="1" dirty="0" smtClean="0">
                <a:solidFill>
                  <a:schemeClr val="tx1"/>
                </a:solidFill>
              </a:rPr>
              <a:t>То есть Петр </a:t>
            </a:r>
            <a:r>
              <a:rPr lang="ru-RU" sz="1600" b="1" dirty="0">
                <a:solidFill>
                  <a:schemeClr val="tx1"/>
                </a:solidFill>
              </a:rPr>
              <a:t>был первым членом нового общества людей, уверовавших во Христа, т.е. Церкви.</a:t>
            </a:r>
          </a:p>
        </p:txBody>
      </p:sp>
      <p:sp>
        <p:nvSpPr>
          <p:cNvPr id="7" name="Скругленный прямоугольник 6"/>
          <p:cNvSpPr/>
          <p:nvPr/>
        </p:nvSpPr>
        <p:spPr>
          <a:xfrm>
            <a:off x="3635896" y="5661248"/>
            <a:ext cx="5328592" cy="100811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i="1" dirty="0" smtClean="0">
                <a:solidFill>
                  <a:schemeClr val="tx1"/>
                </a:solidFill>
              </a:rPr>
              <a:t>«</a:t>
            </a:r>
            <a:r>
              <a:rPr lang="ru-RU" sz="1600" b="1" i="1" dirty="0">
                <a:solidFill>
                  <a:schemeClr val="tx1"/>
                </a:solidFill>
              </a:rPr>
              <a:t>Петр – ты первый из людей понял, кто Я и поэтому ты – первый, самое начало Церкви, которую Я основываю. И каждый последующий член Церкви становится последующим членом Церкви Христовой</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1452423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par>
                          <p:cTn id="13" fill="hold">
                            <p:stCondLst>
                              <p:cond delay="500"/>
                            </p:stCondLst>
                            <p:childTnLst>
                              <p:par>
                                <p:cTn id="14" presetID="22" presetClass="entr" presetSubtype="4" fill="hold" grpId="0" nodeType="afterEffect">
                                  <p:stCondLst>
                                    <p:cond delay="1000"/>
                                  </p:stCondLst>
                                  <p:childTnLst>
                                    <p:set>
                                      <p:cBhvr>
                                        <p:cTn id="15" dur="1" fill="hold">
                                          <p:stCondLst>
                                            <p:cond delay="0"/>
                                          </p:stCondLst>
                                        </p:cTn>
                                        <p:tgtEl>
                                          <p:spTgt spid="14"/>
                                        </p:tgtEl>
                                        <p:attrNameLst>
                                          <p:attrName>style.visibility</p:attrName>
                                        </p:attrNameLst>
                                      </p:cBhvr>
                                      <p:to>
                                        <p:strVal val="visible"/>
                                      </p:to>
                                    </p:set>
                                    <p:animEffect transition="in" filter="wipe(down)">
                                      <p:cBhvr>
                                        <p:cTn id="16" dur="5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14"/>
                                        </p:tgtEl>
                                      </p:cBhvr>
                                    </p:animEffect>
                                    <p:set>
                                      <p:cBhvr>
                                        <p:cTn id="21" dur="1" fill="hold">
                                          <p:stCondLst>
                                            <p:cond delay="499"/>
                                          </p:stCondLst>
                                        </p:cTn>
                                        <p:tgtEl>
                                          <p:spTgt spid="14"/>
                                        </p:tgtEl>
                                        <p:attrNameLst>
                                          <p:attrName>style.visibility</p:attrName>
                                        </p:attrNameLst>
                                      </p:cBhvr>
                                      <p:to>
                                        <p:strVal val="hidden"/>
                                      </p:to>
                                    </p:set>
                                  </p:childTnLst>
                                </p:cTn>
                              </p:par>
                            </p:childTnLst>
                          </p:cTn>
                        </p:par>
                        <p:par>
                          <p:cTn id="22" fill="hold">
                            <p:stCondLst>
                              <p:cond delay="500"/>
                            </p:stCondLst>
                            <p:childTnLst>
                              <p:par>
                                <p:cTn id="23" presetID="22" presetClass="entr" presetSubtype="4"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down)">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down)">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down)">
                                      <p:cBhvr>
                                        <p:cTn id="50" dur="5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1" nodeType="clickEffect">
                                  <p:stCondLst>
                                    <p:cond delay="0"/>
                                  </p:stCondLst>
                                  <p:childTnLst>
                                    <p:animEffect transition="out" filter="fade">
                                      <p:cBhvr>
                                        <p:cTn id="54" dur="500"/>
                                        <p:tgtEl>
                                          <p:spTgt spid="3"/>
                                        </p:tgtEl>
                                      </p:cBhvr>
                                    </p:animEffect>
                                    <p:set>
                                      <p:cBhvr>
                                        <p:cTn id="55" dur="1" fill="hold">
                                          <p:stCondLst>
                                            <p:cond delay="499"/>
                                          </p:stCondLst>
                                        </p:cTn>
                                        <p:tgtEl>
                                          <p:spTgt spid="3"/>
                                        </p:tgtEl>
                                        <p:attrNameLst>
                                          <p:attrName>style.visibility</p:attrName>
                                        </p:attrNameLst>
                                      </p:cBhvr>
                                      <p:to>
                                        <p:strVal val="hidden"/>
                                      </p:to>
                                    </p:set>
                                  </p:childTnLst>
                                </p:cTn>
                              </p:par>
                              <p:par>
                                <p:cTn id="56" presetID="10" presetClass="exit" presetSubtype="0" fill="hold" grpId="1" nodeType="withEffect">
                                  <p:stCondLst>
                                    <p:cond delay="0"/>
                                  </p:stCondLst>
                                  <p:childTnLst>
                                    <p:animEffect transition="out" filter="fade">
                                      <p:cBhvr>
                                        <p:cTn id="57" dur="500"/>
                                        <p:tgtEl>
                                          <p:spTgt spid="13"/>
                                        </p:tgtEl>
                                      </p:cBhvr>
                                    </p:animEffect>
                                    <p:set>
                                      <p:cBhvr>
                                        <p:cTn id="58" dur="1" fill="hold">
                                          <p:stCondLst>
                                            <p:cond delay="499"/>
                                          </p:stCondLst>
                                        </p:cTn>
                                        <p:tgtEl>
                                          <p:spTgt spid="13"/>
                                        </p:tgtEl>
                                        <p:attrNameLst>
                                          <p:attrName>style.visibility</p:attrName>
                                        </p:attrNameLst>
                                      </p:cBhvr>
                                      <p:to>
                                        <p:strVal val="hidden"/>
                                      </p:to>
                                    </p:set>
                                  </p:childTnLst>
                                </p:cTn>
                              </p:par>
                              <p:par>
                                <p:cTn id="59" presetID="10" presetClass="exit" presetSubtype="0" fill="hold" grpId="1" nodeType="withEffect">
                                  <p:stCondLst>
                                    <p:cond delay="0"/>
                                  </p:stCondLst>
                                  <p:childTnLst>
                                    <p:animEffect transition="out" filter="fade">
                                      <p:cBhvr>
                                        <p:cTn id="60" dur="500"/>
                                        <p:tgtEl>
                                          <p:spTgt spid="15"/>
                                        </p:tgtEl>
                                      </p:cBhvr>
                                    </p:animEffect>
                                    <p:set>
                                      <p:cBhvr>
                                        <p:cTn id="61" dur="1" fill="hold">
                                          <p:stCondLst>
                                            <p:cond delay="499"/>
                                          </p:stCondLst>
                                        </p:cTn>
                                        <p:tgtEl>
                                          <p:spTgt spid="15"/>
                                        </p:tgtEl>
                                        <p:attrNameLst>
                                          <p:attrName>style.visibility</p:attrName>
                                        </p:attrNameLst>
                                      </p:cBhvr>
                                      <p:to>
                                        <p:strVal val="hidden"/>
                                      </p:to>
                                    </p:set>
                                  </p:childTnLst>
                                </p:cTn>
                              </p:par>
                              <p:par>
                                <p:cTn id="62" presetID="10" presetClass="exit" presetSubtype="0" fill="hold" grpId="1" nodeType="withEffect">
                                  <p:stCondLst>
                                    <p:cond delay="0"/>
                                  </p:stCondLst>
                                  <p:childTnLst>
                                    <p:animEffect transition="out" filter="fade">
                                      <p:cBhvr>
                                        <p:cTn id="63" dur="500"/>
                                        <p:tgtEl>
                                          <p:spTgt spid="16"/>
                                        </p:tgtEl>
                                      </p:cBhvr>
                                    </p:animEffect>
                                    <p:set>
                                      <p:cBhvr>
                                        <p:cTn id="64" dur="1" fill="hold">
                                          <p:stCondLst>
                                            <p:cond delay="499"/>
                                          </p:stCondLst>
                                        </p:cTn>
                                        <p:tgtEl>
                                          <p:spTgt spid="16"/>
                                        </p:tgtEl>
                                        <p:attrNameLst>
                                          <p:attrName>style.visibility</p:attrName>
                                        </p:attrNameLst>
                                      </p:cBhvr>
                                      <p:to>
                                        <p:strVal val="hidden"/>
                                      </p:to>
                                    </p:set>
                                  </p:childTnLst>
                                </p:cTn>
                              </p:par>
                              <p:par>
                                <p:cTn id="65" presetID="10" presetClass="exit" presetSubtype="0" fill="hold" grpId="1" nodeType="withEffect">
                                  <p:stCondLst>
                                    <p:cond delay="0"/>
                                  </p:stCondLst>
                                  <p:childTnLst>
                                    <p:animEffect transition="out" filter="fade">
                                      <p:cBhvr>
                                        <p:cTn id="66" dur="500"/>
                                        <p:tgtEl>
                                          <p:spTgt spid="17"/>
                                        </p:tgtEl>
                                      </p:cBhvr>
                                    </p:animEffect>
                                    <p:set>
                                      <p:cBhvr>
                                        <p:cTn id="67" dur="1" fill="hold">
                                          <p:stCondLst>
                                            <p:cond delay="499"/>
                                          </p:stCondLst>
                                        </p:cTn>
                                        <p:tgtEl>
                                          <p:spTgt spid="17"/>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wipe(down)">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6"/>
                                        </p:tgtEl>
                                        <p:attrNameLst>
                                          <p:attrName>style.visibility</p:attrName>
                                        </p:attrNameLst>
                                      </p:cBhvr>
                                      <p:to>
                                        <p:strVal val="visible"/>
                                      </p:to>
                                    </p:set>
                                    <p:animEffect transition="in" filter="wipe(down)">
                                      <p:cBhvr>
                                        <p:cTn id="77" dur="500"/>
                                        <p:tgtEl>
                                          <p:spTgt spid="6"/>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0"/>
                                        </p:tgtEl>
                                        <p:attrNameLst>
                                          <p:attrName>style.visibility</p:attrName>
                                        </p:attrNameLst>
                                      </p:cBhvr>
                                      <p:to>
                                        <p:strVal val="visible"/>
                                      </p:to>
                                    </p:set>
                                    <p:animEffect transition="in" filter="wipe(down)">
                                      <p:cBhvr>
                                        <p:cTn id="82" dur="500"/>
                                        <p:tgtEl>
                                          <p:spTgt spid="1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8"/>
                                        </p:tgtEl>
                                        <p:attrNameLst>
                                          <p:attrName>style.visibility</p:attrName>
                                        </p:attrNameLst>
                                      </p:cBhvr>
                                      <p:to>
                                        <p:strVal val="visible"/>
                                      </p:to>
                                    </p:set>
                                    <p:animEffect transition="in" filter="wipe(down)">
                                      <p:cBhvr>
                                        <p:cTn id="87" dur="500"/>
                                        <p:tgtEl>
                                          <p:spTgt spid="8"/>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1"/>
                                        </p:tgtEl>
                                        <p:attrNameLst>
                                          <p:attrName>style.visibility</p:attrName>
                                        </p:attrNameLst>
                                      </p:cBhvr>
                                      <p:to>
                                        <p:strVal val="visible"/>
                                      </p:to>
                                    </p:set>
                                    <p:animEffect transition="in" filter="wipe(down)">
                                      <p:cBhvr>
                                        <p:cTn id="92" dur="500"/>
                                        <p:tgtEl>
                                          <p:spTgt spid="11"/>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2"/>
                                        </p:tgtEl>
                                        <p:attrNameLst>
                                          <p:attrName>style.visibility</p:attrName>
                                        </p:attrNameLst>
                                      </p:cBhvr>
                                      <p:to>
                                        <p:strVal val="visible"/>
                                      </p:to>
                                    </p:set>
                                    <p:animEffect transition="in" filter="wipe(down)">
                                      <p:cBhvr>
                                        <p:cTn id="97" dur="500"/>
                                        <p:tgtEl>
                                          <p:spTgt spid="2"/>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xit" presetSubtype="0" fill="hold" grpId="1" nodeType="clickEffect">
                                  <p:stCondLst>
                                    <p:cond delay="0"/>
                                  </p:stCondLst>
                                  <p:childTnLst>
                                    <p:animEffect transition="out" filter="fade">
                                      <p:cBhvr>
                                        <p:cTn id="101" dur="500"/>
                                        <p:tgtEl>
                                          <p:spTgt spid="2"/>
                                        </p:tgtEl>
                                      </p:cBhvr>
                                    </p:animEffect>
                                    <p:set>
                                      <p:cBhvr>
                                        <p:cTn id="102" dur="1" fill="hold">
                                          <p:stCondLst>
                                            <p:cond delay="499"/>
                                          </p:stCondLst>
                                        </p:cTn>
                                        <p:tgtEl>
                                          <p:spTgt spid="2"/>
                                        </p:tgtEl>
                                        <p:attrNameLst>
                                          <p:attrName>style.visibility</p:attrName>
                                        </p:attrNameLst>
                                      </p:cBhvr>
                                      <p:to>
                                        <p:strVal val="hidden"/>
                                      </p:to>
                                    </p:set>
                                  </p:childTnLst>
                                </p:cTn>
                              </p:par>
                            </p:childTnLst>
                          </p:cTn>
                        </p:par>
                        <p:par>
                          <p:cTn id="103" fill="hold">
                            <p:stCondLst>
                              <p:cond delay="500"/>
                            </p:stCondLst>
                            <p:childTnLst>
                              <p:par>
                                <p:cTn id="104" presetID="22" presetClass="entr" presetSubtype="4" fill="hold" grpId="0" nodeType="afterEffect">
                                  <p:stCondLst>
                                    <p:cond delay="0"/>
                                  </p:stCondLst>
                                  <p:childTnLst>
                                    <p:set>
                                      <p:cBhvr>
                                        <p:cTn id="105" dur="1" fill="hold">
                                          <p:stCondLst>
                                            <p:cond delay="0"/>
                                          </p:stCondLst>
                                        </p:cTn>
                                        <p:tgtEl>
                                          <p:spTgt spid="7"/>
                                        </p:tgtEl>
                                        <p:attrNameLst>
                                          <p:attrName>style.visibility</p:attrName>
                                        </p:attrNameLst>
                                      </p:cBhvr>
                                      <p:to>
                                        <p:strVal val="visible"/>
                                      </p:to>
                                    </p:set>
                                    <p:animEffect transition="in" filter="wipe(down)">
                                      <p:cBhvr>
                                        <p:cTn id="106" dur="500"/>
                                        <p:tgtEl>
                                          <p:spTgt spid="7"/>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grpId="1" nodeType="clickEffect">
                                  <p:stCondLst>
                                    <p:cond delay="0"/>
                                  </p:stCondLst>
                                  <p:childTnLst>
                                    <p:animEffect transition="out" filter="fade">
                                      <p:cBhvr>
                                        <p:cTn id="110" dur="500"/>
                                        <p:tgtEl>
                                          <p:spTgt spid="7"/>
                                        </p:tgtEl>
                                      </p:cBhvr>
                                    </p:animEffect>
                                    <p:set>
                                      <p:cBhvr>
                                        <p:cTn id="111" dur="1" fill="hold">
                                          <p:stCondLst>
                                            <p:cond delay="499"/>
                                          </p:stCondLst>
                                        </p:cTn>
                                        <p:tgtEl>
                                          <p:spTgt spid="7"/>
                                        </p:tgtEl>
                                        <p:attrNameLst>
                                          <p:attrName>style.visibility</p:attrName>
                                        </p:attrNameLst>
                                      </p:cBhvr>
                                      <p:to>
                                        <p:strVal val="hidden"/>
                                      </p:to>
                                    </p:set>
                                  </p:childTnLst>
                                </p:cTn>
                              </p:par>
                              <p:par>
                                <p:cTn id="112" presetID="22" presetClass="entr" presetSubtype="4" fill="hold" grpId="2" nodeType="withEffect">
                                  <p:stCondLst>
                                    <p:cond delay="0"/>
                                  </p:stCondLst>
                                  <p:childTnLst>
                                    <p:set>
                                      <p:cBhvr>
                                        <p:cTn id="113" dur="1" fill="hold">
                                          <p:stCondLst>
                                            <p:cond delay="0"/>
                                          </p:stCondLst>
                                        </p:cTn>
                                        <p:tgtEl>
                                          <p:spTgt spid="2"/>
                                        </p:tgtEl>
                                        <p:attrNameLst>
                                          <p:attrName>style.visibility</p:attrName>
                                        </p:attrNameLst>
                                      </p:cBhvr>
                                      <p:to>
                                        <p:strVal val="visible"/>
                                      </p:to>
                                    </p:set>
                                    <p:animEffect transition="in" filter="wipe(down)">
                                      <p:cBhvr>
                                        <p:cTn id="1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11" grpId="0" animBg="1"/>
      <p:bldP spid="12" grpId="0" animBg="1"/>
      <p:bldP spid="14" grpId="0" animBg="1"/>
      <p:bldP spid="14" grpId="1" animBg="1"/>
      <p:bldP spid="3" grpId="0" animBg="1"/>
      <p:bldP spid="3" grpId="1" animBg="1"/>
      <p:bldP spid="13" grpId="0" animBg="1"/>
      <p:bldP spid="13" grpId="1" animBg="1"/>
      <p:bldP spid="15" grpId="0" animBg="1"/>
      <p:bldP spid="15" grpId="1" animBg="1"/>
      <p:bldP spid="16" grpId="0" animBg="1"/>
      <p:bldP spid="16" grpId="1" animBg="1"/>
      <p:bldP spid="17" grpId="0" animBg="1"/>
      <p:bldP spid="17" grpId="1" animBg="1"/>
      <p:bldP spid="6" grpId="0" animBg="1"/>
      <p:bldP spid="8" grpId="0" animBg="1"/>
      <p:bldP spid="10" grpId="0" animBg="1"/>
      <p:bldP spid="2" grpId="0" animBg="1"/>
      <p:bldP spid="2" grpId="1" animBg="1"/>
      <p:bldP spid="2" grpId="2" animBg="1"/>
      <p:bldP spid="7" grpId="0" animBg="1"/>
      <p:bldP spid="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207867404"/>
              </p:ext>
            </p:extLst>
          </p:nvPr>
        </p:nvGraphicFramePr>
        <p:xfrm>
          <a:off x="179512" y="715696"/>
          <a:ext cx="8784976" cy="4225472"/>
        </p:xfrm>
        <a:graphic>
          <a:graphicData uri="http://schemas.openxmlformats.org/drawingml/2006/table">
            <a:tbl>
              <a:tblPr firstRow="1" bandRow="1">
                <a:tableStyleId>{7DF18680-E054-41AD-8BC1-D1AEF772440D}</a:tableStyleId>
              </a:tblPr>
              <a:tblGrid>
                <a:gridCol w="3400635"/>
                <a:gridCol w="3329790"/>
                <a:gridCol w="2054551"/>
              </a:tblGrid>
              <a:tr h="288032">
                <a:tc>
                  <a:txBody>
                    <a:bodyPr/>
                    <a:lstStyle/>
                    <a:p>
                      <a:pPr algn="ctr"/>
                      <a:r>
                        <a:rPr lang="ru-RU" sz="1600" b="1" dirty="0" smtClean="0">
                          <a:solidFill>
                            <a:schemeClr val="tx1"/>
                          </a:solidFill>
                        </a:rPr>
                        <a:t>Мф. 16, 21-23</a:t>
                      </a:r>
                      <a:endParaRPr lang="ru-RU" sz="1600" b="1" dirty="0">
                        <a:solidFill>
                          <a:schemeClr val="tx1"/>
                        </a:solidFill>
                      </a:endParaRPr>
                    </a:p>
                  </a:txBody>
                  <a:tcPr marL="36000" marR="36000" marT="18000" marB="18000"/>
                </a:tc>
                <a:tc>
                  <a:txBody>
                    <a:bodyPr/>
                    <a:lstStyle/>
                    <a:p>
                      <a:pPr algn="ctr"/>
                      <a:r>
                        <a:rPr lang="ru-RU" sz="1600" b="1" dirty="0" err="1" smtClean="0">
                          <a:solidFill>
                            <a:schemeClr val="tx1"/>
                          </a:solidFill>
                        </a:rPr>
                        <a:t>Мк</a:t>
                      </a:r>
                      <a:r>
                        <a:rPr lang="ru-RU" sz="1600" b="1" dirty="0" smtClean="0">
                          <a:solidFill>
                            <a:schemeClr val="tx1"/>
                          </a:solidFill>
                        </a:rPr>
                        <a:t>. 8, 31 – 33</a:t>
                      </a:r>
                      <a:endParaRPr lang="ru-RU" sz="1600" b="1" dirty="0">
                        <a:solidFill>
                          <a:schemeClr val="tx1"/>
                        </a:solidFill>
                      </a:endParaRPr>
                    </a:p>
                  </a:txBody>
                  <a:tcPr marL="36000" marR="36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9, 21-22</a:t>
                      </a:r>
                      <a:endParaRPr lang="ru-RU" sz="1600" b="1" dirty="0">
                        <a:solidFill>
                          <a:schemeClr val="tx1"/>
                        </a:solidFill>
                      </a:endParaRPr>
                    </a:p>
                  </a:txBody>
                  <a:tcPr marL="36000" marR="36000" marT="18000" marB="18000"/>
                </a:tc>
              </a:tr>
              <a:tr h="370840">
                <a:tc>
                  <a:txBody>
                    <a:bodyPr/>
                    <a:lstStyle/>
                    <a:p>
                      <a:r>
                        <a:rPr lang="ru-RU" sz="1600" b="1" dirty="0" smtClean="0">
                          <a:solidFill>
                            <a:schemeClr val="tx1"/>
                          </a:solidFill>
                        </a:rPr>
                        <a:t>21. С того времени Иисус начал открывать ученикам Своим, что Ему должно идти в Иерусалим и много пострадать от старейшин и первосвященников и книжников, и быть </a:t>
                      </a:r>
                      <a:r>
                        <a:rPr lang="ru-RU" sz="1600" b="1" dirty="0" err="1" smtClean="0">
                          <a:solidFill>
                            <a:schemeClr val="tx1"/>
                          </a:solidFill>
                        </a:rPr>
                        <a:t>убиту</a:t>
                      </a:r>
                      <a:r>
                        <a:rPr lang="ru-RU" sz="1600" b="1" dirty="0" smtClean="0">
                          <a:solidFill>
                            <a:schemeClr val="tx1"/>
                          </a:solidFill>
                        </a:rPr>
                        <a:t>, и в третий день воскреснуть. </a:t>
                      </a:r>
                    </a:p>
                    <a:p>
                      <a:r>
                        <a:rPr lang="ru-RU" sz="1600" b="1" dirty="0" smtClean="0">
                          <a:solidFill>
                            <a:schemeClr val="tx1"/>
                          </a:solidFill>
                        </a:rPr>
                        <a:t>22. И, отозвав Его, Петр начал прекословить Ему: будь милостив к Себе, Господи! да не будет этого с Тобою! </a:t>
                      </a:r>
                    </a:p>
                    <a:p>
                      <a:r>
                        <a:rPr lang="ru-RU" sz="1600" b="1" dirty="0" smtClean="0">
                          <a:solidFill>
                            <a:schemeClr val="tx1"/>
                          </a:solidFill>
                        </a:rPr>
                        <a:t>23. Он же, обратившись, сказал Петру: отойди от Меня, сатана! ты Мне соблазн! потому что думаешь не о том, что Божие, но что человеческое. </a:t>
                      </a:r>
                    </a:p>
                  </a:txBody>
                  <a:tcPr marL="36000" marR="36000" marT="18000" marB="18000"/>
                </a:tc>
                <a:tc>
                  <a:txBody>
                    <a:bodyPr/>
                    <a:lstStyle/>
                    <a:p>
                      <a:r>
                        <a:rPr lang="ru-RU" sz="1600" b="1" dirty="0" smtClean="0">
                          <a:solidFill>
                            <a:schemeClr val="tx1"/>
                          </a:solidFill>
                        </a:rPr>
                        <a:t>31. И начал учить их, что Сыну Человеческому много должно пострадать, быть </a:t>
                      </a:r>
                      <a:r>
                        <a:rPr lang="ru-RU" sz="1600" b="1" dirty="0" err="1" smtClean="0">
                          <a:solidFill>
                            <a:schemeClr val="tx1"/>
                          </a:solidFill>
                        </a:rPr>
                        <a:t>отвержену</a:t>
                      </a:r>
                      <a:r>
                        <a:rPr lang="ru-RU" sz="1600" b="1" dirty="0" smtClean="0">
                          <a:solidFill>
                            <a:schemeClr val="tx1"/>
                          </a:solidFill>
                        </a:rPr>
                        <a:t> старейшинами, первосвященниками и книжниками, и быть </a:t>
                      </a:r>
                      <a:r>
                        <a:rPr lang="ru-RU" sz="1600" b="1" dirty="0" err="1" smtClean="0">
                          <a:solidFill>
                            <a:schemeClr val="tx1"/>
                          </a:solidFill>
                        </a:rPr>
                        <a:t>убиту</a:t>
                      </a:r>
                      <a:r>
                        <a:rPr lang="ru-RU" sz="1600" b="1" dirty="0" smtClean="0">
                          <a:solidFill>
                            <a:schemeClr val="tx1"/>
                          </a:solidFill>
                        </a:rPr>
                        <a:t>, и в третий день воскреснуть. </a:t>
                      </a:r>
                    </a:p>
                    <a:p>
                      <a:r>
                        <a:rPr lang="ru-RU" sz="1600" b="1" dirty="0" smtClean="0">
                          <a:solidFill>
                            <a:schemeClr val="tx1"/>
                          </a:solidFill>
                        </a:rPr>
                        <a:t>32. И говорил о сем открыто. Но Петр, отозвав Его, начал прекословить Ему. </a:t>
                      </a:r>
                    </a:p>
                    <a:p>
                      <a:r>
                        <a:rPr lang="ru-RU" sz="1600" b="1" dirty="0" smtClean="0">
                          <a:solidFill>
                            <a:schemeClr val="tx1"/>
                          </a:solidFill>
                        </a:rPr>
                        <a:t>33. Он же, обратившись и взглянув на учеников Своих, воспретил Петру, сказав: отойди от Меня, сатана, потому что ты думаешь не о том, что Божие, но что человеческое. </a:t>
                      </a:r>
                    </a:p>
                  </a:txBody>
                  <a:tcPr marL="36000" marR="36000" marT="18000" marB="18000"/>
                </a:tc>
                <a:tc>
                  <a:txBody>
                    <a:bodyPr/>
                    <a:lstStyle/>
                    <a:p>
                      <a:r>
                        <a:rPr lang="ru-RU" sz="1600" b="1" dirty="0" smtClean="0">
                          <a:solidFill>
                            <a:schemeClr val="tx1"/>
                          </a:solidFill>
                        </a:rPr>
                        <a:t>21. Но Он строго приказал им никому не говорить о сем, </a:t>
                      </a:r>
                    </a:p>
                    <a:p>
                      <a:r>
                        <a:rPr lang="ru-RU" sz="1600" b="1" dirty="0" smtClean="0">
                          <a:solidFill>
                            <a:schemeClr val="tx1"/>
                          </a:solidFill>
                        </a:rPr>
                        <a:t>22. сказав, что Сыну Человеческому должно много пострадать, и быть </a:t>
                      </a:r>
                      <a:r>
                        <a:rPr lang="ru-RU" sz="1600" b="1" dirty="0" err="1" smtClean="0">
                          <a:solidFill>
                            <a:schemeClr val="tx1"/>
                          </a:solidFill>
                        </a:rPr>
                        <a:t>отвержену</a:t>
                      </a:r>
                      <a:r>
                        <a:rPr lang="ru-RU" sz="1600" b="1" dirty="0" smtClean="0">
                          <a:solidFill>
                            <a:schemeClr val="tx1"/>
                          </a:solidFill>
                        </a:rPr>
                        <a:t> старейшинами, первосвященниками и книжниками, и быть </a:t>
                      </a:r>
                      <a:r>
                        <a:rPr lang="ru-RU" sz="1600" b="1" dirty="0" err="1" smtClean="0">
                          <a:solidFill>
                            <a:schemeClr val="tx1"/>
                          </a:solidFill>
                        </a:rPr>
                        <a:t>убиту</a:t>
                      </a:r>
                      <a:r>
                        <a:rPr lang="ru-RU" sz="1600" b="1" dirty="0" smtClean="0">
                          <a:solidFill>
                            <a:schemeClr val="tx1"/>
                          </a:solidFill>
                        </a:rPr>
                        <a:t>, и в третий день воскреснуть. </a:t>
                      </a:r>
                    </a:p>
                  </a:txBody>
                  <a:tcPr marL="36000" marR="36000" marT="18000" marB="18000"/>
                </a:tc>
              </a:tr>
            </a:tbl>
          </a:graphicData>
        </a:graphic>
      </p:graphicFrame>
      <p:sp>
        <p:nvSpPr>
          <p:cNvPr id="4" name="Скругленный прямоугольник 3"/>
          <p:cNvSpPr/>
          <p:nvPr/>
        </p:nvSpPr>
        <p:spPr>
          <a:xfrm>
            <a:off x="827584" y="188640"/>
            <a:ext cx="6984776" cy="360040"/>
          </a:xfrm>
          <a:prstGeom prst="roundRect">
            <a:avLst/>
          </a:prstGeom>
        </p:spPr>
        <p:style>
          <a:lnRef idx="0">
            <a:schemeClr val="accent5"/>
          </a:lnRef>
          <a:fillRef idx="3">
            <a:schemeClr val="accent5"/>
          </a:fillRef>
          <a:effectRef idx="3">
            <a:schemeClr val="accent5"/>
          </a:effectRef>
          <a:fontRef idx="minor">
            <a:schemeClr val="lt1"/>
          </a:fontRef>
        </p:style>
        <p:txBody>
          <a:bodyPr lIns="36000" rIns="36000" rtlCol="0" anchor="ctr"/>
          <a:lstStyle/>
          <a:p>
            <a:r>
              <a:rPr lang="ru-RU" sz="2200" b="1" dirty="0">
                <a:solidFill>
                  <a:schemeClr val="tx1"/>
                </a:solidFill>
              </a:rPr>
              <a:t>Беседа Иисуса с Апостолами о предстоящей </a:t>
            </a:r>
            <a:r>
              <a:rPr lang="ru-RU" sz="2200" b="1" dirty="0" smtClean="0">
                <a:solidFill>
                  <a:schemeClr val="tx1"/>
                </a:solidFill>
              </a:rPr>
              <a:t>Ему смерти</a:t>
            </a:r>
            <a:endParaRPr lang="ru-RU" sz="2200" dirty="0">
              <a:solidFill>
                <a:schemeClr val="tx1"/>
              </a:solidFill>
            </a:endParaRPr>
          </a:p>
        </p:txBody>
      </p:sp>
      <p:sp>
        <p:nvSpPr>
          <p:cNvPr id="2" name="Скругленный прямоугольник 1"/>
          <p:cNvSpPr/>
          <p:nvPr/>
        </p:nvSpPr>
        <p:spPr>
          <a:xfrm>
            <a:off x="323528" y="5013176"/>
            <a:ext cx="8568952" cy="57606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«С </a:t>
            </a:r>
            <a:r>
              <a:rPr lang="ru-RU" sz="1600" b="1" i="1" dirty="0">
                <a:solidFill>
                  <a:schemeClr val="tx1"/>
                </a:solidFill>
              </a:rPr>
              <a:t>которого времени? С того, когда насадил в них учение о Своей божественности, - когда положил начало обращения </a:t>
            </a:r>
            <a:r>
              <a:rPr lang="ru-RU" sz="1600" b="1" i="1" dirty="0" smtClean="0">
                <a:solidFill>
                  <a:schemeClr val="tx1"/>
                </a:solidFill>
              </a:rPr>
              <a:t>языков».</a:t>
            </a:r>
            <a:endParaRPr lang="ru-RU" sz="1600" b="1" i="1" dirty="0">
              <a:solidFill>
                <a:schemeClr val="tx1"/>
              </a:solidFill>
            </a:endParaRPr>
          </a:p>
        </p:txBody>
      </p:sp>
      <p:sp>
        <p:nvSpPr>
          <p:cNvPr id="3" name="Скругленный прямоугольник 2"/>
          <p:cNvSpPr/>
          <p:nvPr/>
        </p:nvSpPr>
        <p:spPr>
          <a:xfrm>
            <a:off x="323528" y="5733256"/>
            <a:ext cx="8568952"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Зигабен</a:t>
            </a:r>
            <a:r>
              <a:rPr lang="ru-RU" sz="1600" b="1" dirty="0">
                <a:solidFill>
                  <a:schemeClr val="tx1"/>
                </a:solidFill>
              </a:rPr>
              <a:t>: </a:t>
            </a:r>
            <a:r>
              <a:rPr lang="ru-RU" sz="1600" b="1" i="1" dirty="0">
                <a:solidFill>
                  <a:schemeClr val="tx1"/>
                </a:solidFill>
              </a:rPr>
              <a:t>«С того времени, когда ученики твердо знали, что Он есть Сын Божий по естеству, Он начинает показывать, или предсказывать им, что Он должен претерпеть, чтобы, заранее зная это, они не соблазнялись во время страдания и не предполагали, что Он страдает по слабости </a:t>
            </a:r>
            <a:r>
              <a:rPr lang="ru-RU" sz="1600" b="1" i="1" dirty="0" smtClean="0">
                <a:solidFill>
                  <a:schemeClr val="tx1"/>
                </a:solidFill>
              </a:rPr>
              <a:t>природы»</a:t>
            </a:r>
            <a:endParaRPr lang="ru-RU" sz="1600" b="1" i="1" dirty="0">
              <a:solidFill>
                <a:schemeClr val="tx1"/>
              </a:solidFill>
            </a:endParaRPr>
          </a:p>
        </p:txBody>
      </p:sp>
      <p:sp>
        <p:nvSpPr>
          <p:cNvPr id="6" name="Скругленный прямоугольник 5"/>
          <p:cNvSpPr/>
          <p:nvPr/>
        </p:nvSpPr>
        <p:spPr>
          <a:xfrm>
            <a:off x="323528" y="4941168"/>
            <a:ext cx="8568952" cy="172819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a:solidFill>
                  <a:schemeClr val="tx1"/>
                </a:solidFill>
              </a:rPr>
              <a:t>«Петр, заключая о деле по человеческому и плотскому рассуждению, думал, что страдание для Христа позорно и несвойственно. Итак, проникая в его мысли, Христос говорит: ни мало не несвойственны Мне страдания, но ты так судишь по плотскому разуму; напротив, если бы ты в божественном Духе, освободившись от плотских помыслов, высказал сказанное Мною, то понял бы, что это Мне весьма прилично. Ты думаешь, что страдать для Меня низко, а Я тебе говорю, что эта мысль - не страдать Мне - от </a:t>
            </a:r>
            <a:r>
              <a:rPr lang="ru-RU" sz="1600" b="1" i="1" dirty="0" smtClean="0">
                <a:solidFill>
                  <a:schemeClr val="tx1"/>
                </a:solidFill>
              </a:rPr>
              <a:t>дьявола».</a:t>
            </a:r>
            <a:endParaRPr lang="ru-RU" sz="1600" b="1" i="1" dirty="0">
              <a:solidFill>
                <a:schemeClr val="tx1"/>
              </a:solidFill>
            </a:endParaRPr>
          </a:p>
        </p:txBody>
      </p:sp>
      <p:sp>
        <p:nvSpPr>
          <p:cNvPr id="7" name="Скругленный прямоугольник 6"/>
          <p:cNvSpPr/>
          <p:nvPr/>
        </p:nvSpPr>
        <p:spPr>
          <a:xfrm>
            <a:off x="251520" y="5157192"/>
            <a:ext cx="8640960" cy="57606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Он познал, что Иисус есть Сын Божий; а что такое тайна креста и воскресения, - то ему еще не было известно. Сказано: и </a:t>
            </a:r>
            <a:r>
              <a:rPr lang="ru-RU" sz="1600" b="1" i="1" dirty="0" err="1">
                <a:solidFill>
                  <a:schemeClr val="tx1"/>
                </a:solidFill>
              </a:rPr>
              <a:t>бе</a:t>
            </a:r>
            <a:r>
              <a:rPr lang="ru-RU" sz="1600" b="1" i="1" dirty="0">
                <a:solidFill>
                  <a:schemeClr val="tx1"/>
                </a:solidFill>
              </a:rPr>
              <a:t> сокровен от них глагол сей. </a:t>
            </a:r>
          </a:p>
        </p:txBody>
      </p:sp>
      <p:sp>
        <p:nvSpPr>
          <p:cNvPr id="8" name="Скругленный прямоугольник 7"/>
          <p:cNvSpPr/>
          <p:nvPr/>
        </p:nvSpPr>
        <p:spPr>
          <a:xfrm>
            <a:off x="323528" y="5949280"/>
            <a:ext cx="8568952" cy="7647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a:solidFill>
                  <a:schemeClr val="tx1"/>
                </a:solidFill>
              </a:rPr>
              <a:t>: </a:t>
            </a:r>
            <a:r>
              <a:rPr lang="ru-RU" sz="1600" b="1" i="1" dirty="0">
                <a:solidFill>
                  <a:schemeClr val="tx1"/>
                </a:solidFill>
              </a:rPr>
              <a:t>«Что было открыто, это Петр исповедал верно, относительно же того, что не было открыто, ошибся, чтобы мы поняли, что помимо Бога он не изрек бы того </a:t>
            </a:r>
            <a:r>
              <a:rPr lang="ru-RU" sz="1600" b="1" i="1" dirty="0" smtClean="0">
                <a:solidFill>
                  <a:schemeClr val="tx1"/>
                </a:solidFill>
              </a:rPr>
              <a:t>великого».</a:t>
            </a:r>
            <a:endParaRPr lang="ru-RU" sz="1600" b="1" i="1" dirty="0">
              <a:solidFill>
                <a:schemeClr val="tx1"/>
              </a:solidFill>
            </a:endParaRPr>
          </a:p>
        </p:txBody>
      </p:sp>
    </p:spTree>
    <p:extLst>
      <p:ext uri="{BB962C8B-B14F-4D97-AF65-F5344CB8AC3E}">
        <p14:creationId xmlns:p14="http://schemas.microsoft.com/office/powerpoint/2010/main" val="3043372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par>
                          <p:cTn id="16" fill="hold">
                            <p:stCondLst>
                              <p:cond delay="500"/>
                            </p:stCondLst>
                            <p:childTnLst>
                              <p:par>
                                <p:cTn id="17" presetID="22" presetClass="entr" presetSubtype="4" fill="hold" grpId="0" nodeType="afterEffect">
                                  <p:stCondLst>
                                    <p:cond delay="150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par>
                          <p:cTn id="38" fill="hold">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00"/>
                                        <p:tgtEl>
                                          <p:spTgt spid="7"/>
                                        </p:tgtEl>
                                      </p:cBhvr>
                                    </p:animEffect>
                                  </p:childTnLst>
                                </p:cTn>
                              </p:par>
                            </p:childTnLst>
                          </p:cTn>
                        </p:par>
                        <p:par>
                          <p:cTn id="42" fill="hold">
                            <p:stCondLst>
                              <p:cond delay="1000"/>
                            </p:stCondLst>
                            <p:childTnLst>
                              <p:par>
                                <p:cTn id="43" presetID="22" presetClass="entr" presetSubtype="4" fill="hold" grpId="0" nodeType="afterEffect">
                                  <p:stCondLst>
                                    <p:cond delay="200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7"/>
                                        </p:tgtEl>
                                      </p:cBhvr>
                                    </p:animEffect>
                                    <p:set>
                                      <p:cBhvr>
                                        <p:cTn id="50" dur="1" fill="hold">
                                          <p:stCondLst>
                                            <p:cond delay="499"/>
                                          </p:stCondLst>
                                        </p:cTn>
                                        <p:tgtEl>
                                          <p:spTgt spid="7"/>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8"/>
                                        </p:tgtEl>
                                      </p:cBhvr>
                                    </p:animEffect>
                                    <p:set>
                                      <p:cBhvr>
                                        <p:cTn id="53"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P spid="7" grpId="0" animBg="1"/>
      <p:bldP spid="7" grpId="1" animBg="1"/>
      <p:bldP spid="8" grpId="0" animBg="1"/>
      <p:bldP spid="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3" name="Скругленный прямоугольник 2"/>
          <p:cNvSpPr/>
          <p:nvPr/>
        </p:nvSpPr>
        <p:spPr>
          <a:xfrm>
            <a:off x="251520" y="3645024"/>
            <a:ext cx="8640960"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a:solidFill>
                  <a:schemeClr val="tx1"/>
                </a:solidFill>
              </a:rPr>
              <a:t>: «</a:t>
            </a:r>
            <a:r>
              <a:rPr lang="ru-RU" sz="1600" b="1" i="1" dirty="0">
                <a:solidFill>
                  <a:schemeClr val="tx1"/>
                </a:solidFill>
              </a:rPr>
              <a:t>«Если кто хочет»</a:t>
            </a:r>
            <a:r>
              <a:rPr lang="ru-RU" sz="1600" b="1" dirty="0">
                <a:solidFill>
                  <a:schemeClr val="tx1"/>
                </a:solidFill>
              </a:rPr>
              <a:t> - эти слова Господь сказал, чтобы показать, что добродетель есть дело свободного выбора, а не принуждения. Следует же за Иисусом не тот, кто только исповедует Его Сыном Божиим, но и проходит чрез все ужасы и переносит </a:t>
            </a:r>
            <a:r>
              <a:rPr lang="ru-RU" sz="1600" b="1" dirty="0" smtClean="0">
                <a:solidFill>
                  <a:schemeClr val="tx1"/>
                </a:solidFill>
              </a:rPr>
              <a:t>их».</a:t>
            </a:r>
            <a:endParaRPr lang="ru-RU" sz="1600" b="1" dirty="0">
              <a:solidFill>
                <a:schemeClr val="tx1"/>
              </a:solidFill>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802713670"/>
              </p:ext>
            </p:extLst>
          </p:nvPr>
        </p:nvGraphicFramePr>
        <p:xfrm>
          <a:off x="179511" y="764704"/>
          <a:ext cx="8784978" cy="5932352"/>
        </p:xfrm>
        <a:graphic>
          <a:graphicData uri="http://schemas.openxmlformats.org/drawingml/2006/table">
            <a:tbl>
              <a:tblPr firstRow="1" bandRow="1">
                <a:tableStyleId>{00A15C55-8517-42AA-B614-E9B94910E393}</a:tableStyleId>
              </a:tblPr>
              <a:tblGrid>
                <a:gridCol w="3046403"/>
                <a:gridCol w="3471484"/>
                <a:gridCol w="2267091"/>
              </a:tblGrid>
              <a:tr h="288032">
                <a:tc>
                  <a:txBody>
                    <a:bodyPr/>
                    <a:lstStyle/>
                    <a:p>
                      <a:pPr algn="ctr"/>
                      <a:r>
                        <a:rPr lang="ru-RU" sz="1600" b="1" dirty="0" smtClean="0">
                          <a:solidFill>
                            <a:schemeClr val="tx1"/>
                          </a:solidFill>
                        </a:rPr>
                        <a:t>Мф. 16, 24-28</a:t>
                      </a:r>
                      <a:endParaRPr lang="ru-RU" sz="1600" b="1" dirty="0">
                        <a:solidFill>
                          <a:schemeClr val="tx1"/>
                        </a:solidFill>
                      </a:endParaRPr>
                    </a:p>
                  </a:txBody>
                  <a:tcPr marL="18000" marR="18000" marT="18000" marB="18000"/>
                </a:tc>
                <a:tc>
                  <a:txBody>
                    <a:bodyPr/>
                    <a:lstStyle/>
                    <a:p>
                      <a:pPr algn="ctr"/>
                      <a:r>
                        <a:rPr lang="ru-RU" sz="1600" b="1" dirty="0" err="1" smtClean="0">
                          <a:solidFill>
                            <a:schemeClr val="tx1"/>
                          </a:solidFill>
                        </a:rPr>
                        <a:t>Мк</a:t>
                      </a:r>
                      <a:r>
                        <a:rPr lang="ru-RU" sz="1600" b="1" dirty="0" smtClean="0">
                          <a:solidFill>
                            <a:schemeClr val="tx1"/>
                          </a:solidFill>
                        </a:rPr>
                        <a:t>. 8, 34 – 9, 1</a:t>
                      </a:r>
                      <a:endParaRPr lang="ru-RU" sz="1600" b="1" dirty="0">
                        <a:solidFill>
                          <a:schemeClr val="tx1"/>
                        </a:solidFill>
                      </a:endParaRPr>
                    </a:p>
                  </a:txBody>
                  <a:tcPr marL="18000" marR="18000" marT="18000" marB="1800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dirty="0" err="1" smtClean="0">
                          <a:solidFill>
                            <a:schemeClr val="tx1"/>
                          </a:solidFill>
                        </a:rPr>
                        <a:t>Лк</a:t>
                      </a:r>
                      <a:r>
                        <a:rPr lang="ru-RU" sz="1600" b="1" dirty="0" smtClean="0">
                          <a:solidFill>
                            <a:schemeClr val="tx1"/>
                          </a:solidFill>
                        </a:rPr>
                        <a:t>. 9, 23-27</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24. Тогда </a:t>
                      </a:r>
                      <a:r>
                        <a:rPr lang="ru-RU" sz="1600" b="1" dirty="0" smtClean="0">
                          <a:solidFill>
                            <a:srgbClr val="7030A0"/>
                          </a:solidFill>
                        </a:rPr>
                        <a:t>Иисус сказал ученикам </a:t>
                      </a:r>
                      <a:r>
                        <a:rPr lang="ru-RU" sz="1600" b="1" dirty="0" smtClean="0">
                          <a:solidFill>
                            <a:schemeClr val="tx1"/>
                          </a:solidFill>
                        </a:rPr>
                        <a:t>Своим: если кто хочет идти за Мною, </a:t>
                      </a:r>
                      <a:r>
                        <a:rPr lang="ru-RU" sz="1600" b="1" dirty="0" err="1" smtClean="0">
                          <a:solidFill>
                            <a:schemeClr val="tx1"/>
                          </a:solidFill>
                        </a:rPr>
                        <a:t>отвергнись</a:t>
                      </a:r>
                      <a:r>
                        <a:rPr lang="ru-RU" sz="1600" b="1" dirty="0" smtClean="0">
                          <a:solidFill>
                            <a:schemeClr val="tx1"/>
                          </a:solidFill>
                        </a:rPr>
                        <a:t> себя, и возьми крест свой, и следуй за Мною, </a:t>
                      </a:r>
                    </a:p>
                    <a:p>
                      <a:r>
                        <a:rPr lang="ru-RU" sz="1600" b="1" dirty="0" smtClean="0">
                          <a:solidFill>
                            <a:schemeClr val="tx1"/>
                          </a:solidFill>
                        </a:rPr>
                        <a:t>25. ибо кто хочет душу свою сберечь, тот потеряет ее, а кто потеряет душу свою ради Меня, тот обретет ее; </a:t>
                      </a:r>
                    </a:p>
                    <a:p>
                      <a:r>
                        <a:rPr lang="ru-RU" sz="1600" b="1" dirty="0" smtClean="0">
                          <a:solidFill>
                            <a:schemeClr val="tx1"/>
                          </a:solidFill>
                        </a:rPr>
                        <a:t>26. какая польза человеку, если он приобретет весь мир, а душе своей повредит? или какой выкуп даст человек за душу свою? </a:t>
                      </a:r>
                    </a:p>
                    <a:p>
                      <a:r>
                        <a:rPr lang="ru-RU" sz="1600" b="1" dirty="0" smtClean="0">
                          <a:solidFill>
                            <a:schemeClr val="tx1"/>
                          </a:solidFill>
                        </a:rPr>
                        <a:t>27. ибо </a:t>
                      </a:r>
                      <a:r>
                        <a:rPr lang="ru-RU" sz="1600" b="1" dirty="0" err="1" smtClean="0">
                          <a:solidFill>
                            <a:schemeClr val="tx1"/>
                          </a:solidFill>
                        </a:rPr>
                        <a:t>приидет</a:t>
                      </a:r>
                      <a:r>
                        <a:rPr lang="ru-RU" sz="1600" b="1" dirty="0" smtClean="0">
                          <a:solidFill>
                            <a:schemeClr val="tx1"/>
                          </a:solidFill>
                        </a:rPr>
                        <a:t> Сын Человеческий во славе Отца Своего с Ангелами Своими и тогда воздаст каждому по делам его. </a:t>
                      </a:r>
                    </a:p>
                    <a:p>
                      <a:r>
                        <a:rPr lang="ru-RU" sz="1600" b="1" dirty="0" smtClean="0">
                          <a:solidFill>
                            <a:schemeClr val="tx1"/>
                          </a:solidFill>
                        </a:rPr>
                        <a:t>28. Истинно говорю вам: есть некоторые из стоящих здесь, которые не вкусят смерти, как уже </a:t>
                      </a:r>
                      <a:r>
                        <a:rPr lang="ru-RU" sz="1600" b="1" dirty="0" smtClean="0">
                          <a:solidFill>
                            <a:srgbClr val="002060"/>
                          </a:solidFill>
                        </a:rPr>
                        <a:t>увидят Сына Человеческого, грядущего в Царствии Своем</a:t>
                      </a:r>
                      <a:r>
                        <a:rPr lang="ru-RU" sz="1600" b="1" dirty="0" smtClean="0">
                          <a:solidFill>
                            <a:schemeClr val="tx1"/>
                          </a:solidFill>
                        </a:rPr>
                        <a:t>. </a:t>
                      </a:r>
                    </a:p>
                  </a:txBody>
                  <a:tcPr marL="18000" marR="18000" marT="18000" marB="18000"/>
                </a:tc>
                <a:tc>
                  <a:txBody>
                    <a:bodyPr/>
                    <a:lstStyle/>
                    <a:p>
                      <a:r>
                        <a:rPr lang="ru-RU" sz="1600" b="1" dirty="0" smtClean="0">
                          <a:solidFill>
                            <a:schemeClr val="tx1"/>
                          </a:solidFill>
                        </a:rPr>
                        <a:t>34. И, подозвав </a:t>
                      </a:r>
                      <a:r>
                        <a:rPr lang="ru-RU" sz="1600" b="1" dirty="0" smtClean="0">
                          <a:solidFill>
                            <a:srgbClr val="7030A0"/>
                          </a:solidFill>
                        </a:rPr>
                        <a:t>народ с учениками </a:t>
                      </a:r>
                      <a:r>
                        <a:rPr lang="ru-RU" sz="1600" b="1" dirty="0" smtClean="0">
                          <a:solidFill>
                            <a:schemeClr val="tx1"/>
                          </a:solidFill>
                        </a:rPr>
                        <a:t>Своими, </a:t>
                      </a:r>
                      <a:r>
                        <a:rPr lang="ru-RU" sz="1600" b="1" dirty="0" smtClean="0">
                          <a:solidFill>
                            <a:srgbClr val="7030A0"/>
                          </a:solidFill>
                        </a:rPr>
                        <a:t>сказал им</a:t>
                      </a:r>
                      <a:r>
                        <a:rPr lang="ru-RU" sz="1600" b="1" dirty="0" smtClean="0">
                          <a:solidFill>
                            <a:schemeClr val="tx1"/>
                          </a:solidFill>
                        </a:rPr>
                        <a:t>: кто хочет идти за Мною, </a:t>
                      </a:r>
                      <a:r>
                        <a:rPr lang="ru-RU" sz="1600" b="1" dirty="0" err="1" smtClean="0">
                          <a:solidFill>
                            <a:schemeClr val="tx1"/>
                          </a:solidFill>
                        </a:rPr>
                        <a:t>отвергнись</a:t>
                      </a:r>
                      <a:r>
                        <a:rPr lang="ru-RU" sz="1600" b="1" dirty="0" smtClean="0">
                          <a:solidFill>
                            <a:schemeClr val="tx1"/>
                          </a:solidFill>
                        </a:rPr>
                        <a:t> себя, и возьми крест свой, и следуй за Мною. </a:t>
                      </a:r>
                    </a:p>
                    <a:p>
                      <a:r>
                        <a:rPr lang="ru-RU" sz="1600" b="1" dirty="0" smtClean="0">
                          <a:solidFill>
                            <a:schemeClr val="tx1"/>
                          </a:solidFill>
                        </a:rPr>
                        <a:t>35. Ибо кто хочет душу свою сберечь, тот потеряет ее, а кто потеряет душу свою ради Меня и Евангелия, тот сбережет ее. </a:t>
                      </a:r>
                    </a:p>
                    <a:p>
                      <a:r>
                        <a:rPr lang="ru-RU" sz="1600" b="1" dirty="0" smtClean="0">
                          <a:solidFill>
                            <a:schemeClr val="tx1"/>
                          </a:solidFill>
                        </a:rPr>
                        <a:t>36. Ибо какая польза человеку, если он приобретет весь мир, а душе своей повредит? </a:t>
                      </a:r>
                    </a:p>
                    <a:p>
                      <a:r>
                        <a:rPr lang="ru-RU" sz="1600" b="1" dirty="0" smtClean="0">
                          <a:solidFill>
                            <a:schemeClr val="tx1"/>
                          </a:solidFill>
                        </a:rPr>
                        <a:t>37. Или какой выкуп даст человек за душу свою? </a:t>
                      </a:r>
                    </a:p>
                    <a:p>
                      <a:r>
                        <a:rPr lang="ru-RU" sz="1600" b="1" dirty="0" smtClean="0">
                          <a:solidFill>
                            <a:schemeClr val="tx1"/>
                          </a:solidFill>
                        </a:rPr>
                        <a:t>38. Ибо кто постыдится Меня и Моих слов в роде сем прелюбодейном и грешном, того постыдится и Сын Человеческий, когда </a:t>
                      </a:r>
                      <a:r>
                        <a:rPr lang="ru-RU" sz="1600" b="1" dirty="0" err="1" smtClean="0">
                          <a:solidFill>
                            <a:srgbClr val="7030A0"/>
                          </a:solidFill>
                        </a:rPr>
                        <a:t>приидет</a:t>
                      </a:r>
                      <a:r>
                        <a:rPr lang="ru-RU" sz="1600" b="1" dirty="0" smtClean="0">
                          <a:solidFill>
                            <a:srgbClr val="7030A0"/>
                          </a:solidFill>
                        </a:rPr>
                        <a:t> в славе Отца Своего со святыми Ангелами</a:t>
                      </a:r>
                      <a:r>
                        <a:rPr lang="ru-RU" sz="1600" b="1" dirty="0" smtClean="0">
                          <a:solidFill>
                            <a:schemeClr val="tx1"/>
                          </a:solidFill>
                        </a:rPr>
                        <a:t>. </a:t>
                      </a:r>
                    </a:p>
                    <a:p>
                      <a:r>
                        <a:rPr lang="ru-RU" sz="1600" b="1" dirty="0" smtClean="0">
                          <a:solidFill>
                            <a:schemeClr val="tx1"/>
                          </a:solidFill>
                        </a:rPr>
                        <a:t>1. И сказал им: истинно говорю вам: есть некоторые из стоящих здесь, которые не вкусят смерти, как уже </a:t>
                      </a:r>
                      <a:r>
                        <a:rPr lang="ru-RU" sz="1600" b="1" dirty="0" smtClean="0">
                          <a:solidFill>
                            <a:srgbClr val="002060"/>
                          </a:solidFill>
                        </a:rPr>
                        <a:t>увидят</a:t>
                      </a:r>
                      <a:r>
                        <a:rPr lang="ru-RU" sz="1600" b="1" dirty="0" smtClean="0">
                          <a:solidFill>
                            <a:schemeClr val="tx1"/>
                          </a:solidFill>
                        </a:rPr>
                        <a:t> </a:t>
                      </a:r>
                      <a:r>
                        <a:rPr lang="ru-RU" sz="1600" b="1" dirty="0" smtClean="0">
                          <a:solidFill>
                            <a:srgbClr val="002060"/>
                          </a:solidFill>
                        </a:rPr>
                        <a:t>Царствие Божие, пришедшее в силе</a:t>
                      </a:r>
                      <a:r>
                        <a:rPr lang="ru-RU" sz="1600" b="1" dirty="0" smtClean="0">
                          <a:solidFill>
                            <a:schemeClr val="tx1"/>
                          </a:solidFill>
                        </a:rPr>
                        <a:t>. </a:t>
                      </a:r>
                    </a:p>
                  </a:txBody>
                  <a:tcPr marL="18000" marR="18000" marT="18000" marB="18000"/>
                </a:tc>
                <a:tc>
                  <a:txBody>
                    <a:bodyPr/>
                    <a:lstStyle/>
                    <a:p>
                      <a:r>
                        <a:rPr lang="ru-RU" sz="1600" b="1" dirty="0" smtClean="0">
                          <a:solidFill>
                            <a:schemeClr val="tx1"/>
                          </a:solidFill>
                        </a:rPr>
                        <a:t>23. </a:t>
                      </a:r>
                      <a:r>
                        <a:rPr lang="ru-RU" sz="1600" b="1" dirty="0" smtClean="0">
                          <a:solidFill>
                            <a:srgbClr val="7030A0"/>
                          </a:solidFill>
                        </a:rPr>
                        <a:t>Ко всем же сказал</a:t>
                      </a:r>
                      <a:r>
                        <a:rPr lang="ru-RU" sz="1600" b="1" dirty="0" smtClean="0">
                          <a:solidFill>
                            <a:schemeClr val="tx1"/>
                          </a:solidFill>
                        </a:rPr>
                        <a:t>: если кто хочет идти за Мною, </a:t>
                      </a:r>
                      <a:r>
                        <a:rPr lang="ru-RU" sz="1600" b="1" dirty="0" err="1" smtClean="0">
                          <a:solidFill>
                            <a:schemeClr val="tx1"/>
                          </a:solidFill>
                        </a:rPr>
                        <a:t>отвергнись</a:t>
                      </a:r>
                      <a:r>
                        <a:rPr lang="ru-RU" sz="1600" b="1" dirty="0" smtClean="0">
                          <a:solidFill>
                            <a:schemeClr val="tx1"/>
                          </a:solidFill>
                        </a:rPr>
                        <a:t> себя, и возьми крест свой, и следуй за Мною. </a:t>
                      </a:r>
                    </a:p>
                    <a:p>
                      <a:r>
                        <a:rPr lang="ru-RU" sz="1600" b="1" dirty="0" smtClean="0">
                          <a:solidFill>
                            <a:schemeClr val="tx1"/>
                          </a:solidFill>
                        </a:rPr>
                        <a:t>24. Ибо кто хочет душу свою сберечь, тот потеряет ее; а кто потеряет душу свою ради Меня, тот сбережет ее. </a:t>
                      </a:r>
                    </a:p>
                    <a:p>
                      <a:r>
                        <a:rPr lang="ru-RU" sz="1600" b="1" dirty="0" smtClean="0">
                          <a:solidFill>
                            <a:schemeClr val="tx1"/>
                          </a:solidFill>
                        </a:rPr>
                        <a:t>25. Ибо что пользы человеку приобрести весь мир, а себя самого погубить или повредить себе? </a:t>
                      </a:r>
                    </a:p>
                    <a:p>
                      <a:r>
                        <a:rPr lang="ru-RU" sz="1600" b="1" dirty="0" smtClean="0">
                          <a:solidFill>
                            <a:schemeClr val="tx1"/>
                          </a:solidFill>
                        </a:rPr>
                        <a:t>26. Ибо кто постыдится Меня и Моих слов, того Сын Человеческий постыдится, когда </a:t>
                      </a:r>
                      <a:r>
                        <a:rPr lang="ru-RU" sz="1600" b="1" dirty="0" err="1" smtClean="0">
                          <a:solidFill>
                            <a:srgbClr val="7030A0"/>
                          </a:solidFill>
                        </a:rPr>
                        <a:t>приидет</a:t>
                      </a:r>
                      <a:r>
                        <a:rPr lang="ru-RU" sz="1600" b="1" dirty="0" smtClean="0">
                          <a:solidFill>
                            <a:srgbClr val="7030A0"/>
                          </a:solidFill>
                        </a:rPr>
                        <a:t> во славе Своей и Отца и святых Ангелов</a:t>
                      </a:r>
                      <a:r>
                        <a:rPr lang="ru-RU" sz="1600" b="1" dirty="0" smtClean="0">
                          <a:solidFill>
                            <a:schemeClr val="tx1"/>
                          </a:solidFill>
                        </a:rPr>
                        <a:t>. </a:t>
                      </a:r>
                    </a:p>
                  </a:txBody>
                  <a:tcPr marL="18000" marR="18000" marT="18000" marB="18000"/>
                </a:tc>
              </a:tr>
            </a:tbl>
          </a:graphicData>
        </a:graphic>
      </p:graphicFrame>
      <p:sp>
        <p:nvSpPr>
          <p:cNvPr id="9" name="Скругленный прямоугольник 8"/>
          <p:cNvSpPr/>
          <p:nvPr/>
        </p:nvSpPr>
        <p:spPr>
          <a:xfrm>
            <a:off x="323528" y="3717032"/>
            <a:ext cx="8568952" cy="122413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a:solidFill>
                  <a:schemeClr val="tx1"/>
                </a:solidFill>
              </a:rPr>
              <a:t>Свт</a:t>
            </a:r>
            <a:r>
              <a:rPr lang="ru-RU" sz="1600" b="1" i="1" dirty="0">
                <a:solidFill>
                  <a:schemeClr val="tx1"/>
                </a:solidFill>
              </a:rPr>
              <a:t>. Иоанн Златоуст: </a:t>
            </a:r>
            <a:r>
              <a:rPr lang="ru-RU" sz="1600" b="1" i="1" dirty="0" smtClean="0">
                <a:solidFill>
                  <a:schemeClr val="tx1"/>
                </a:solidFill>
              </a:rPr>
              <a:t>«И </a:t>
            </a:r>
            <a:r>
              <a:rPr lang="ru-RU" sz="1600" b="1" i="1" dirty="0">
                <a:solidFill>
                  <a:schemeClr val="tx1"/>
                </a:solidFill>
              </a:rPr>
              <a:t>по Мне </a:t>
            </a:r>
            <a:r>
              <a:rPr lang="ru-RU" sz="1600" b="1" i="1" dirty="0" smtClean="0">
                <a:solidFill>
                  <a:schemeClr val="tx1"/>
                </a:solidFill>
              </a:rPr>
              <a:t>грядет» -  </a:t>
            </a:r>
            <a:r>
              <a:rPr lang="ru-RU" sz="1600" b="1" i="1" dirty="0">
                <a:solidFill>
                  <a:schemeClr val="tx1"/>
                </a:solidFill>
              </a:rPr>
              <a:t>«чтобы ты не подумал, что довольно самых бедствий, от чего бы они ни происходили, Он присовокупляет, какая должна быть причина бедствий. Какая же? Что ни делаешь, ни терпишь, последуй Христу, все за Него претерпевай и соблюдай прочие </a:t>
            </a:r>
            <a:r>
              <a:rPr lang="ru-RU" sz="1600" b="1" i="1" dirty="0" smtClean="0">
                <a:solidFill>
                  <a:schemeClr val="tx1"/>
                </a:solidFill>
              </a:rPr>
              <a:t>добродетели</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323528" y="3429000"/>
            <a:ext cx="8568952" cy="172819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 </a:t>
            </a:r>
            <a:r>
              <a:rPr lang="ru-RU" sz="1600" b="1" dirty="0" smtClean="0">
                <a:solidFill>
                  <a:schemeClr val="tx1"/>
                </a:solidFill>
              </a:rPr>
              <a:t>«</a:t>
            </a:r>
            <a:r>
              <a:rPr lang="ru-RU" sz="1600" b="1" i="1" dirty="0" smtClean="0">
                <a:solidFill>
                  <a:schemeClr val="tx1"/>
                </a:solidFill>
              </a:rPr>
              <a:t>И </a:t>
            </a:r>
            <a:r>
              <a:rPr lang="ru-RU" sz="1600" b="1" i="1" dirty="0" err="1">
                <a:solidFill>
                  <a:schemeClr val="tx1"/>
                </a:solidFill>
              </a:rPr>
              <a:t>возмет</a:t>
            </a:r>
            <a:r>
              <a:rPr lang="ru-RU" sz="1600" b="1" i="1" dirty="0">
                <a:solidFill>
                  <a:schemeClr val="tx1"/>
                </a:solidFill>
              </a:rPr>
              <a:t> крест </a:t>
            </a:r>
            <a:r>
              <a:rPr lang="ru-RU" sz="1600" b="1" i="1" dirty="0" smtClean="0">
                <a:solidFill>
                  <a:schemeClr val="tx1"/>
                </a:solidFill>
              </a:rPr>
              <a:t>свой» - </a:t>
            </a:r>
            <a:r>
              <a:rPr lang="ru-RU" sz="1600" b="1" i="1" dirty="0">
                <a:solidFill>
                  <a:schemeClr val="tx1"/>
                </a:solidFill>
              </a:rPr>
              <a:t>«Беспрестанно, говорит Он, имей пред глазами смерть, и каждый день будь готов на заклание. Многие, хотя пренебрегали богатство, удовольствия и славу, но не презирали смерть, а страшились опасностей; поэтому Я, говорит Он, хочу, чтобы Мой подвижник ратовал до крови, и подвиги его продолжались до самого заклания. Итак, если нужно будет претерпеть смерть, и смерть поносную, смерть под проклятием и по подозрению в худых делах, то все должно перенести с мужеством, и еще тому </a:t>
            </a:r>
            <a:r>
              <a:rPr lang="ru-RU" sz="1600" b="1" i="1" dirty="0" smtClean="0">
                <a:solidFill>
                  <a:schemeClr val="tx1"/>
                </a:solidFill>
              </a:rPr>
              <a:t>радоваться».</a:t>
            </a:r>
            <a:endParaRPr lang="ru-RU" sz="1600" b="1" i="1" dirty="0">
              <a:solidFill>
                <a:schemeClr val="tx1"/>
              </a:solidFill>
            </a:endParaRPr>
          </a:p>
        </p:txBody>
      </p:sp>
      <p:sp>
        <p:nvSpPr>
          <p:cNvPr id="4" name="Скругленный прямоугольник 3"/>
          <p:cNvSpPr/>
          <p:nvPr/>
        </p:nvSpPr>
        <p:spPr>
          <a:xfrm>
            <a:off x="1403648" y="116632"/>
            <a:ext cx="6408712" cy="43204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sz="2200" b="1" dirty="0" smtClean="0">
                <a:solidFill>
                  <a:schemeClr val="tx1"/>
                </a:solidFill>
              </a:rPr>
              <a:t>Призыв Христа к </a:t>
            </a:r>
            <a:r>
              <a:rPr lang="ru-RU" sz="2200" b="1" dirty="0" err="1" smtClean="0">
                <a:solidFill>
                  <a:schemeClr val="tx1"/>
                </a:solidFill>
              </a:rPr>
              <a:t>крестоношению</a:t>
            </a:r>
            <a:endParaRPr lang="ru-RU" sz="2200" b="1" dirty="0">
              <a:solidFill>
                <a:schemeClr val="tx1"/>
              </a:solidFill>
            </a:endParaRPr>
          </a:p>
        </p:txBody>
      </p:sp>
      <p:sp>
        <p:nvSpPr>
          <p:cNvPr id="2" name="Скругленный прямоугольник 1"/>
          <p:cNvSpPr/>
          <p:nvPr/>
        </p:nvSpPr>
        <p:spPr>
          <a:xfrm>
            <a:off x="251520" y="2132856"/>
            <a:ext cx="8640960" cy="108012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«Поскольку </a:t>
            </a:r>
            <a:r>
              <a:rPr lang="ru-RU" sz="1600" b="1" i="1" dirty="0">
                <a:solidFill>
                  <a:schemeClr val="tx1"/>
                </a:solidFill>
              </a:rPr>
              <a:t>Христос сказал о Себе, что Сыну Человеческому надлежит много пострадать, то присовокупляет нечто общее и вселенское, именно: не Я один претерплю смерть, но и все желающие последовать Мне должны отречься от самих себя, не иметь никакого общения с плотью, но презирать самих </a:t>
            </a:r>
            <a:r>
              <a:rPr lang="ru-RU" sz="1600" b="1" i="1" dirty="0" smtClean="0">
                <a:solidFill>
                  <a:schemeClr val="tx1"/>
                </a:solidFill>
              </a:rPr>
              <a:t>себя». </a:t>
            </a:r>
            <a:endParaRPr lang="ru-RU" sz="1600" b="1" i="1" dirty="0">
              <a:solidFill>
                <a:schemeClr val="tx1"/>
              </a:solidFill>
            </a:endParaRPr>
          </a:p>
        </p:txBody>
      </p:sp>
      <p:sp>
        <p:nvSpPr>
          <p:cNvPr id="6" name="Скругленный прямоугольник 5"/>
          <p:cNvSpPr/>
          <p:nvPr/>
        </p:nvSpPr>
        <p:spPr>
          <a:xfrm>
            <a:off x="323528" y="2132856"/>
            <a:ext cx="8568952" cy="9361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«да </a:t>
            </a:r>
            <a:r>
              <a:rPr lang="ru-RU" sz="1600" b="1" i="1" dirty="0" err="1">
                <a:solidFill>
                  <a:schemeClr val="tx1"/>
                </a:solidFill>
              </a:rPr>
              <a:t>отвержется</a:t>
            </a:r>
            <a:r>
              <a:rPr lang="ru-RU" sz="1600" b="1" i="1" dirty="0">
                <a:solidFill>
                  <a:schemeClr val="tx1"/>
                </a:solidFill>
              </a:rPr>
              <a:t> себе, т. е. пусть не имеет ничего общего с самим собою, а пусть обрекает себя на опасности, на подвиги, и их переносит, так, как бы то терпел другой </a:t>
            </a:r>
            <a:r>
              <a:rPr lang="ru-RU" sz="1600" b="1" i="1" dirty="0" smtClean="0">
                <a:solidFill>
                  <a:schemeClr val="tx1"/>
                </a:solidFill>
              </a:rPr>
              <a:t>кто-либо».</a:t>
            </a:r>
            <a:endParaRPr lang="ru-RU" sz="1600" b="1" i="1" dirty="0">
              <a:solidFill>
                <a:schemeClr val="tx1"/>
              </a:solidFill>
            </a:endParaRPr>
          </a:p>
        </p:txBody>
      </p:sp>
      <p:sp>
        <p:nvSpPr>
          <p:cNvPr id="8" name="Скругленный прямоугольник 7"/>
          <p:cNvSpPr/>
          <p:nvPr/>
        </p:nvSpPr>
        <p:spPr>
          <a:xfrm>
            <a:off x="251520" y="5445224"/>
            <a:ext cx="8712968"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«Крестом</a:t>
            </a:r>
            <a:r>
              <a:rPr lang="ru-RU" sz="1600" b="1" i="1" dirty="0">
                <a:solidFill>
                  <a:schemeClr val="tx1"/>
                </a:solidFill>
              </a:rPr>
              <a:t>» называет здесь смерть самую поносную; ибо не было иной так бесславной смерти, как смерть на кресте. Итак, Он объявляет, что тот, кто желает быть учеником Его, должен умереть смертью не славной, но поносной, будет убит как </a:t>
            </a:r>
            <a:r>
              <a:rPr lang="ru-RU" sz="1600" b="1" i="1" dirty="0" smtClean="0">
                <a:solidFill>
                  <a:schemeClr val="tx1"/>
                </a:solidFill>
              </a:rPr>
              <a:t>осужденный».</a:t>
            </a:r>
            <a:endParaRPr lang="ru-RU" sz="1600" b="1" i="1" dirty="0">
              <a:solidFill>
                <a:schemeClr val="tx1"/>
              </a:solidFill>
            </a:endParaRPr>
          </a:p>
        </p:txBody>
      </p:sp>
      <p:sp>
        <p:nvSpPr>
          <p:cNvPr id="10" name="Скругленный прямоугольник 9"/>
          <p:cNvSpPr/>
          <p:nvPr/>
        </p:nvSpPr>
        <p:spPr>
          <a:xfrm>
            <a:off x="395536" y="2420888"/>
            <a:ext cx="8496944" cy="79208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a:solidFill>
                  <a:schemeClr val="tx1"/>
                </a:solidFill>
              </a:rPr>
              <a:t>Блж</a:t>
            </a:r>
            <a:r>
              <a:rPr lang="ru-RU" sz="1600" b="1" i="1" dirty="0">
                <a:solidFill>
                  <a:schemeClr val="tx1"/>
                </a:solidFill>
              </a:rPr>
              <a:t>. Иероним: «Тот, кто отлагает ветхого человека с делами его </a:t>
            </a:r>
            <a:r>
              <a:rPr lang="ru-RU" sz="1600" b="1" i="1" u="sng" dirty="0">
                <a:solidFill>
                  <a:schemeClr val="tx1"/>
                </a:solidFill>
              </a:rPr>
              <a:t>(Кол 3:9)</a:t>
            </a:r>
            <a:r>
              <a:rPr lang="ru-RU" sz="1600" b="1" i="1" dirty="0">
                <a:solidFill>
                  <a:schemeClr val="tx1"/>
                </a:solidFill>
              </a:rPr>
              <a:t>, отрекается от самого себя, говоря: Уже не я живу, но живет во мне Христос </a:t>
            </a:r>
            <a:r>
              <a:rPr lang="ru-RU" sz="1600" b="1" i="1" u="sng" dirty="0">
                <a:solidFill>
                  <a:schemeClr val="tx1"/>
                </a:solidFill>
              </a:rPr>
              <a:t>(</a:t>
            </a:r>
            <a:r>
              <a:rPr lang="ru-RU" sz="1600" b="1" i="1" u="sng" dirty="0" err="1">
                <a:solidFill>
                  <a:schemeClr val="tx1"/>
                </a:solidFill>
              </a:rPr>
              <a:t>Гал</a:t>
            </a:r>
            <a:r>
              <a:rPr lang="ru-RU" sz="1600" b="1" i="1" u="sng" dirty="0">
                <a:solidFill>
                  <a:schemeClr val="tx1"/>
                </a:solidFill>
              </a:rPr>
              <a:t> 2:20)</a:t>
            </a:r>
            <a:r>
              <a:rPr lang="ru-RU" sz="1600" b="1" i="1" dirty="0">
                <a:solidFill>
                  <a:schemeClr val="tx1"/>
                </a:solidFill>
              </a:rPr>
              <a:t>; берет он на себя крест свой и распинается для </a:t>
            </a:r>
            <a:r>
              <a:rPr lang="ru-RU" sz="1600" b="1" i="1" dirty="0" smtClean="0">
                <a:solidFill>
                  <a:schemeClr val="tx1"/>
                </a:solidFill>
              </a:rPr>
              <a:t>мира».</a:t>
            </a:r>
            <a:endParaRPr lang="ru-RU" sz="1600" b="1" i="1" dirty="0">
              <a:solidFill>
                <a:schemeClr val="tx1"/>
              </a:solidFill>
            </a:endParaRPr>
          </a:p>
        </p:txBody>
      </p:sp>
      <p:sp>
        <p:nvSpPr>
          <p:cNvPr id="11" name="Скругленный прямоугольник 10"/>
          <p:cNvSpPr/>
          <p:nvPr/>
        </p:nvSpPr>
        <p:spPr>
          <a:xfrm>
            <a:off x="395536" y="2816932"/>
            <a:ext cx="8496944" cy="18362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Зигабен</a:t>
            </a:r>
            <a:r>
              <a:rPr lang="ru-RU" sz="1600" b="1" i="1" dirty="0">
                <a:solidFill>
                  <a:schemeClr val="tx1"/>
                </a:solidFill>
              </a:rPr>
              <a:t>: «Аще кто </a:t>
            </a:r>
            <a:r>
              <a:rPr lang="ru-RU" sz="1600" b="1" i="1" dirty="0" err="1">
                <a:solidFill>
                  <a:schemeClr val="tx1"/>
                </a:solidFill>
              </a:rPr>
              <a:t>хощет</a:t>
            </a:r>
            <a:r>
              <a:rPr lang="ru-RU" sz="1600" b="1" i="1" dirty="0">
                <a:solidFill>
                  <a:schemeClr val="tx1"/>
                </a:solidFill>
              </a:rPr>
              <a:t>, говорит, по Мне </a:t>
            </a:r>
            <a:r>
              <a:rPr lang="ru-RU" sz="1600" b="1" i="1" dirty="0" err="1">
                <a:solidFill>
                  <a:schemeClr val="tx1"/>
                </a:solidFill>
              </a:rPr>
              <a:t>ити</a:t>
            </a:r>
            <a:r>
              <a:rPr lang="ru-RU" sz="1600" b="1" i="1" dirty="0">
                <a:solidFill>
                  <a:schemeClr val="tx1"/>
                </a:solidFill>
              </a:rPr>
              <a:t>, или – следовать за Мною, как ученик и подражатель Мой, да </a:t>
            </a:r>
            <a:r>
              <a:rPr lang="ru-RU" sz="1600" b="1" i="1" dirty="0" err="1">
                <a:solidFill>
                  <a:schemeClr val="tx1"/>
                </a:solidFill>
              </a:rPr>
              <a:t>отвержется</a:t>
            </a:r>
            <a:r>
              <a:rPr lang="ru-RU" sz="1600" b="1" i="1" dirty="0">
                <a:solidFill>
                  <a:schemeClr val="tx1"/>
                </a:solidFill>
              </a:rPr>
              <a:t> себе, т.е. своей воли, преданной страстям и привязанной к этой жизни, или – своего тела, не щадя его во время бедствий и испытаний, но даже подвергая его опасностям, – и </a:t>
            </a:r>
            <a:r>
              <a:rPr lang="ru-RU" sz="1600" b="1" i="1" dirty="0" err="1">
                <a:solidFill>
                  <a:schemeClr val="tx1"/>
                </a:solidFill>
              </a:rPr>
              <a:t>возмет</a:t>
            </a:r>
            <a:r>
              <a:rPr lang="ru-RU" sz="1600" b="1" i="1" dirty="0">
                <a:solidFill>
                  <a:schemeClr val="tx1"/>
                </a:solidFill>
              </a:rPr>
              <a:t> крест свой, т.е. пусть помнит о своей смерти (крестом обозначил смерть, потому что крест тогда был орудием смертной казни), пусть всегда ожидает смерти, пусть постоянно будет готов к ней, и ежедневно умирает своею волею».</a:t>
            </a:r>
          </a:p>
        </p:txBody>
      </p:sp>
      <p:sp>
        <p:nvSpPr>
          <p:cNvPr id="12" name="Скругленный прямоугольник 11"/>
          <p:cNvSpPr/>
          <p:nvPr/>
        </p:nvSpPr>
        <p:spPr>
          <a:xfrm>
            <a:off x="323528" y="3429000"/>
            <a:ext cx="8568952" cy="129614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Иоанн Златоуст: «говорит </a:t>
            </a:r>
            <a:r>
              <a:rPr lang="ru-RU" sz="1600" b="1" i="1" dirty="0">
                <a:solidFill>
                  <a:schemeClr val="tx1"/>
                </a:solidFill>
              </a:rPr>
              <a:t>Он, вам беспрестанно должно быть готовыми на смерть. Ведь и ныне уже возгорается ужасная брань. Потому не сиди дома, но пойди и сражайся; если и падешь на брани, в ту же минуту оживешь</a:t>
            </a:r>
            <a:r>
              <a:rPr lang="ru-RU" sz="1600" b="1" i="1" dirty="0" smtClean="0">
                <a:solidFill>
                  <a:schemeClr val="tx1"/>
                </a:solidFill>
              </a:rPr>
              <a:t>... </a:t>
            </a:r>
            <a:r>
              <a:rPr lang="ru-RU" sz="1600" b="1" i="1" dirty="0">
                <a:solidFill>
                  <a:schemeClr val="tx1"/>
                </a:solidFill>
              </a:rPr>
              <a:t>предающий душу свой на смерть обретет ее - во-первых, потому что не скоро побежден будет, во-вторых, потому что если и падет, приобретет для нее лучшую </a:t>
            </a:r>
            <a:r>
              <a:rPr lang="ru-RU" sz="1600" b="1" i="1" dirty="0" smtClean="0">
                <a:solidFill>
                  <a:schemeClr val="tx1"/>
                </a:solidFill>
              </a:rPr>
              <a:t>жизнь».</a:t>
            </a:r>
            <a:endParaRPr lang="ru-RU" sz="1600" b="1" i="1" dirty="0">
              <a:solidFill>
                <a:schemeClr val="tx1"/>
              </a:solidFill>
            </a:endParaRPr>
          </a:p>
        </p:txBody>
      </p:sp>
      <p:sp>
        <p:nvSpPr>
          <p:cNvPr id="13" name="Скругленный прямоугольник 12"/>
          <p:cNvSpPr/>
          <p:nvPr/>
        </p:nvSpPr>
        <p:spPr>
          <a:xfrm>
            <a:off x="395536" y="5733256"/>
            <a:ext cx="8496944" cy="93610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«Увещевает </a:t>
            </a:r>
            <a:r>
              <a:rPr lang="ru-RU" sz="1600" b="1" i="1" dirty="0">
                <a:solidFill>
                  <a:schemeClr val="tx1"/>
                </a:solidFill>
              </a:rPr>
              <a:t>нас к мученичеству. Кто отрицается Господа, тот приобретает душу для настоящего, то есть спасает, но он губит ее для будущего. Погубит душу ради Христа тот, кто пострадает ради Него; но он найдет ее в нетлении и жизни </a:t>
            </a:r>
            <a:r>
              <a:rPr lang="ru-RU" sz="1600" b="1" i="1" dirty="0" smtClean="0">
                <a:solidFill>
                  <a:schemeClr val="tx1"/>
                </a:solidFill>
              </a:rPr>
              <a:t>вечной».</a:t>
            </a:r>
            <a:endParaRPr lang="ru-RU" sz="1600" b="1" i="1" dirty="0">
              <a:solidFill>
                <a:schemeClr val="tx1"/>
              </a:solidFill>
            </a:endParaRPr>
          </a:p>
        </p:txBody>
      </p:sp>
      <p:sp>
        <p:nvSpPr>
          <p:cNvPr id="14" name="Скругленный прямоугольник 13"/>
          <p:cNvSpPr/>
          <p:nvPr/>
        </p:nvSpPr>
        <p:spPr>
          <a:xfrm>
            <a:off x="251520" y="4005064"/>
            <a:ext cx="8640960" cy="129614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a:solidFill>
                  <a:schemeClr val="tx1"/>
                </a:solidFill>
              </a:rPr>
              <a:t>«Предположим, говорит, что ты приобрел весь мир, но какая польза от того, что тело благоденствует, если душа находится в худом состоянии? Ибо и в будущей жизни никто не может дать выкупа за душу свою. Здесь можно дать слезы, стенания, милостыни, там нет. Там придет Судья неподкупный, ибо Он судит каждого по делам, но и страшный, так как Он идет во славе Своей и со ангелами, а не уничиженный».</a:t>
            </a:r>
          </a:p>
        </p:txBody>
      </p:sp>
      <p:sp>
        <p:nvSpPr>
          <p:cNvPr id="15" name="Скругленный прямоугольник 14"/>
          <p:cNvSpPr/>
          <p:nvPr/>
        </p:nvSpPr>
        <p:spPr>
          <a:xfrm>
            <a:off x="323528" y="4797152"/>
            <a:ext cx="8568952" cy="64807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Кто хочет душу свою сберечь, тот потеряет ее»</a:t>
            </a:r>
            <a:r>
              <a:rPr lang="ru-RU" sz="1600" b="1" dirty="0">
                <a:solidFill>
                  <a:schemeClr val="tx1"/>
                </a:solidFill>
              </a:rPr>
              <a:t>, </a:t>
            </a:r>
            <a:r>
              <a:rPr lang="ru-RU" sz="1600" b="1" i="1" dirty="0">
                <a:solidFill>
                  <a:schemeClr val="tx1"/>
                </a:solidFill>
              </a:rPr>
              <a:t>то есть если кто захочет жить </a:t>
            </a:r>
            <a:r>
              <a:rPr lang="ru-RU" sz="1600" b="1" i="1" dirty="0" err="1">
                <a:solidFill>
                  <a:schemeClr val="tx1"/>
                </a:solidFill>
              </a:rPr>
              <a:t>по-мирскому</a:t>
            </a:r>
            <a:r>
              <a:rPr lang="ru-RU" sz="1600" b="1" i="1" dirty="0">
                <a:solidFill>
                  <a:schemeClr val="tx1"/>
                </a:solidFill>
              </a:rPr>
              <a:t>, тот умрет </a:t>
            </a:r>
            <a:r>
              <a:rPr lang="ru-RU" sz="1600" b="1" i="1" dirty="0" smtClean="0">
                <a:solidFill>
                  <a:schemeClr val="tx1"/>
                </a:solidFill>
              </a:rPr>
              <a:t>душой».</a:t>
            </a:r>
            <a:endParaRPr lang="ru-RU" sz="1600" b="1" i="1" dirty="0">
              <a:solidFill>
                <a:schemeClr val="tx1"/>
              </a:solidFill>
            </a:endParaRPr>
          </a:p>
        </p:txBody>
      </p:sp>
      <p:sp>
        <p:nvSpPr>
          <p:cNvPr id="16" name="Скругленный прямоугольник 15"/>
          <p:cNvSpPr/>
          <p:nvPr/>
        </p:nvSpPr>
        <p:spPr>
          <a:xfrm>
            <a:off x="251520" y="5589240"/>
            <a:ext cx="8640960" cy="115212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«Если </a:t>
            </a:r>
            <a:r>
              <a:rPr lang="ru-RU" sz="1600" b="1" i="1" dirty="0">
                <a:solidFill>
                  <a:schemeClr val="tx1"/>
                </a:solidFill>
              </a:rPr>
              <a:t>весь мир не может сравняться по своей цене с разумною душою, то какой же выкуп можно дать, чтобы исторгнуть ее от вечного наказания? Конечно, никакого. Потому должно, оставив все, заботиться только о ней одной, вред которой причиняет смерть и за потерю которой нельзя дать </a:t>
            </a:r>
            <a:r>
              <a:rPr lang="ru-RU" sz="1600" b="1" i="1" dirty="0" smtClean="0">
                <a:solidFill>
                  <a:schemeClr val="tx1"/>
                </a:solidFill>
              </a:rPr>
              <a:t>выкупа».</a:t>
            </a:r>
            <a:endParaRPr lang="ru-RU" sz="1600" b="1" i="1" dirty="0">
              <a:solidFill>
                <a:schemeClr val="tx1"/>
              </a:solidFill>
            </a:endParaRPr>
          </a:p>
        </p:txBody>
      </p:sp>
      <p:sp>
        <p:nvSpPr>
          <p:cNvPr id="17" name="Скругленный прямоугольник 16"/>
          <p:cNvSpPr/>
          <p:nvPr/>
        </p:nvSpPr>
        <p:spPr>
          <a:xfrm>
            <a:off x="251520" y="1628800"/>
            <a:ext cx="8640960" cy="172819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довольно одной внутренней веры: требуется и исповедание уст. Ибо как человек двойствен, то двоякое должно быть и освящение, то есть освящение души посредством веры и освящение тела посредством исповедания. Итак, кто «постыдится» исповедать Распятого Богом своим, того и Он «постыдится», признает недостойным рабом Своим, когда «</a:t>
            </a:r>
            <a:r>
              <a:rPr lang="ru-RU" sz="1600" b="1" i="1" dirty="0" err="1">
                <a:solidFill>
                  <a:schemeClr val="tx1"/>
                </a:solidFill>
              </a:rPr>
              <a:t>приидет</a:t>
            </a:r>
            <a:r>
              <a:rPr lang="ru-RU" sz="1600" b="1" i="1" dirty="0">
                <a:solidFill>
                  <a:schemeClr val="tx1"/>
                </a:solidFill>
              </a:rPr>
              <a:t>» уже не в смиренном виде, не в уничижении, в котором являлся здесь прежде и за которое некоторые стыдятся Его, но «в славе» и с воинством </a:t>
            </a:r>
            <a:r>
              <a:rPr lang="ru-RU" sz="1600" b="1" i="1" dirty="0" smtClean="0">
                <a:solidFill>
                  <a:schemeClr val="tx1"/>
                </a:solidFill>
              </a:rPr>
              <a:t>Ангельским».</a:t>
            </a:r>
            <a:endParaRPr lang="ru-RU" sz="1600" b="1" i="1" dirty="0">
              <a:solidFill>
                <a:schemeClr val="tx1"/>
              </a:solidFill>
            </a:endParaRPr>
          </a:p>
        </p:txBody>
      </p:sp>
      <p:sp>
        <p:nvSpPr>
          <p:cNvPr id="18" name="Скругленный прямоугольник 17"/>
          <p:cNvSpPr/>
          <p:nvPr/>
        </p:nvSpPr>
        <p:spPr>
          <a:xfrm>
            <a:off x="323528" y="3429000"/>
            <a:ext cx="8568952" cy="86409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lIns="36000" rIns="36000"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«Показал</a:t>
            </a:r>
            <a:r>
              <a:rPr lang="ru-RU" sz="1600" b="1" i="1" dirty="0">
                <a:solidFill>
                  <a:schemeClr val="tx1"/>
                </a:solidFill>
              </a:rPr>
              <a:t>, что имеет одну и ту же славу с Отцом: во славе, говорит, Отца Своего. Если же имеет одну и ту же славу, то, конечно, одно и то же и существо, и власть, и Божество. Имеющие одну и ту же славу имеют и все остальное одно и то </a:t>
            </a:r>
            <a:r>
              <a:rPr lang="ru-RU" sz="1600" b="1" i="1" dirty="0" smtClean="0">
                <a:solidFill>
                  <a:schemeClr val="tx1"/>
                </a:solidFill>
              </a:rPr>
              <a:t>же».</a:t>
            </a:r>
            <a:endParaRPr lang="ru-RU" sz="1600" b="1" i="1" dirty="0">
              <a:solidFill>
                <a:schemeClr val="tx1"/>
              </a:solidFill>
            </a:endParaRPr>
          </a:p>
        </p:txBody>
      </p:sp>
      <p:sp>
        <p:nvSpPr>
          <p:cNvPr id="19" name="Скругленный прямоугольник 18"/>
          <p:cNvSpPr/>
          <p:nvPr/>
        </p:nvSpPr>
        <p:spPr>
          <a:xfrm>
            <a:off x="323528" y="3212976"/>
            <a:ext cx="8568952" cy="111612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чтобы они поверили, говорит, что некоторые из стоящих здесь увидят, насколько это возможно для них, в преображении славу второго пришествия. Вместе с тем показывает, в какой славе будут те, которые пострадают за Него. Как просияла тогда Его плоть, так по аналогии просветятся в то время и </a:t>
            </a:r>
            <a:r>
              <a:rPr lang="ru-RU" sz="1600" b="1" i="1" dirty="0" smtClean="0">
                <a:solidFill>
                  <a:schemeClr val="tx1"/>
                </a:solidFill>
              </a:rPr>
              <a:t>праведники».</a:t>
            </a:r>
            <a:endParaRPr lang="ru-RU" sz="1600" b="1" i="1" dirty="0">
              <a:solidFill>
                <a:schemeClr val="tx1"/>
              </a:solidFill>
            </a:endParaRPr>
          </a:p>
        </p:txBody>
      </p:sp>
    </p:spTree>
    <p:extLst>
      <p:ext uri="{BB962C8B-B14F-4D97-AF65-F5344CB8AC3E}">
        <p14:creationId xmlns:p14="http://schemas.microsoft.com/office/powerpoint/2010/main" val="205612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par>
                          <p:cTn id="16" fill="hold">
                            <p:stCondLst>
                              <p:cond delay="500"/>
                            </p:stCondLst>
                            <p:childTnLst>
                              <p:par>
                                <p:cTn id="17" presetID="22" presetClass="entr" presetSubtype="4" fill="hold" grpId="0" nodeType="afterEffect">
                                  <p:stCondLst>
                                    <p:cond delay="200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xit" presetSubtype="0" fill="hold" grpId="1" nodeType="clickEffect">
                                  <p:stCondLst>
                                    <p:cond delay="0"/>
                                  </p:stCondLst>
                                  <p:childTnLst>
                                    <p:animEffect transition="out" filter="fade">
                                      <p:cBhvr>
                                        <p:cTn id="23" dur="500"/>
                                        <p:tgtEl>
                                          <p:spTgt spid="2"/>
                                        </p:tgtEl>
                                      </p:cBhvr>
                                    </p:animEffect>
                                    <p:set>
                                      <p:cBhvr>
                                        <p:cTn id="24" dur="1" fill="hold">
                                          <p:stCondLst>
                                            <p:cond delay="499"/>
                                          </p:stCondLst>
                                        </p:cTn>
                                        <p:tgtEl>
                                          <p:spTgt spid="2"/>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par>
                          <p:cTn id="38" fill="hold">
                            <p:stCondLst>
                              <p:cond delay="500"/>
                            </p:stCondLst>
                            <p:childTnLst>
                              <p:par>
                                <p:cTn id="39" presetID="22" presetClass="entr" presetSubtype="4" fill="hold" grpId="0" nodeType="afterEffect">
                                  <p:stCondLst>
                                    <p:cond delay="2500"/>
                                  </p:stCondLst>
                                  <p:childTnLst>
                                    <p:set>
                                      <p:cBhvr>
                                        <p:cTn id="40" dur="1" fill="hold">
                                          <p:stCondLst>
                                            <p:cond delay="0"/>
                                          </p:stCondLst>
                                        </p:cTn>
                                        <p:tgtEl>
                                          <p:spTgt spid="8"/>
                                        </p:tgtEl>
                                        <p:attrNameLst>
                                          <p:attrName>style.visibility</p:attrName>
                                        </p:attrNameLst>
                                      </p:cBhvr>
                                      <p:to>
                                        <p:strVal val="visible"/>
                                      </p:to>
                                    </p:set>
                                    <p:animEffect transition="in" filter="wipe(down)">
                                      <p:cBhvr>
                                        <p:cTn id="41" dur="5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500"/>
                                        <p:tgtEl>
                                          <p:spTgt spid="6"/>
                                        </p:tgtEl>
                                      </p:cBhvr>
                                    </p:animEffect>
                                    <p:set>
                                      <p:cBhvr>
                                        <p:cTn id="46" dur="1" fill="hold">
                                          <p:stCondLst>
                                            <p:cond delay="499"/>
                                          </p:stCondLst>
                                        </p:cTn>
                                        <p:tgtEl>
                                          <p:spTgt spid="6"/>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7"/>
                                        </p:tgtEl>
                                      </p:cBhvr>
                                    </p:animEffect>
                                    <p:set>
                                      <p:cBhvr>
                                        <p:cTn id="49" dur="1" fill="hold">
                                          <p:stCondLst>
                                            <p:cond delay="499"/>
                                          </p:stCondLst>
                                        </p:cTn>
                                        <p:tgtEl>
                                          <p:spTgt spid="7"/>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8"/>
                                        </p:tgtEl>
                                      </p:cBhvr>
                                    </p:animEffect>
                                    <p:set>
                                      <p:cBhvr>
                                        <p:cTn id="52" dur="1" fill="hold">
                                          <p:stCondLst>
                                            <p:cond delay="499"/>
                                          </p:stCondLst>
                                        </p:cTn>
                                        <p:tgtEl>
                                          <p:spTgt spid="8"/>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down)">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wipe(down)">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0"/>
                                        </p:tgtEl>
                                      </p:cBhvr>
                                    </p:animEffect>
                                    <p:set>
                                      <p:cBhvr>
                                        <p:cTn id="67" dur="1" fill="hold">
                                          <p:stCondLst>
                                            <p:cond delay="499"/>
                                          </p:stCondLst>
                                        </p:cTn>
                                        <p:tgtEl>
                                          <p:spTgt spid="10"/>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9"/>
                                        </p:tgtEl>
                                      </p:cBhvr>
                                    </p:animEffect>
                                    <p:set>
                                      <p:cBhvr>
                                        <p:cTn id="72" dur="1" fill="hold">
                                          <p:stCondLst>
                                            <p:cond delay="499"/>
                                          </p:stCondLst>
                                        </p:cTn>
                                        <p:tgtEl>
                                          <p:spTgt spid="9"/>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11"/>
                                        </p:tgtEl>
                                        <p:attrNameLst>
                                          <p:attrName>style.visibility</p:attrName>
                                        </p:attrNameLst>
                                      </p:cBhvr>
                                      <p:to>
                                        <p:strVal val="visible"/>
                                      </p:to>
                                    </p:set>
                                    <p:animEffect transition="in" filter="wipe(down)">
                                      <p:cBhvr>
                                        <p:cTn id="77" dur="500"/>
                                        <p:tgtEl>
                                          <p:spTgt spid="1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xit" presetSubtype="0" fill="hold" grpId="1" nodeType="clickEffect">
                                  <p:stCondLst>
                                    <p:cond delay="0"/>
                                  </p:stCondLst>
                                  <p:childTnLst>
                                    <p:animEffect transition="out" filter="fade">
                                      <p:cBhvr>
                                        <p:cTn id="81" dur="500"/>
                                        <p:tgtEl>
                                          <p:spTgt spid="11"/>
                                        </p:tgtEl>
                                      </p:cBhvr>
                                    </p:animEffect>
                                    <p:set>
                                      <p:cBhvr>
                                        <p:cTn id="82" dur="1" fill="hold">
                                          <p:stCondLst>
                                            <p:cond delay="499"/>
                                          </p:stCondLst>
                                        </p:cTn>
                                        <p:tgtEl>
                                          <p:spTgt spid="11"/>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animEffect transition="in" filter="wipe(down)">
                                      <p:cBhvr>
                                        <p:cTn id="87" dur="500"/>
                                        <p:tgtEl>
                                          <p:spTgt spid="12"/>
                                        </p:tgtEl>
                                      </p:cBhvr>
                                    </p:animEffect>
                                  </p:childTnLst>
                                </p:cTn>
                              </p:par>
                            </p:childTnLst>
                          </p:cTn>
                        </p:par>
                        <p:par>
                          <p:cTn id="88" fill="hold">
                            <p:stCondLst>
                              <p:cond delay="500"/>
                            </p:stCondLst>
                            <p:childTnLst>
                              <p:par>
                                <p:cTn id="89" presetID="22" presetClass="entr" presetSubtype="4" fill="hold" grpId="0" nodeType="afterEffect">
                                  <p:stCondLst>
                                    <p:cond delay="1000"/>
                                  </p:stCondLst>
                                  <p:childTnLst>
                                    <p:set>
                                      <p:cBhvr>
                                        <p:cTn id="90" dur="1" fill="hold">
                                          <p:stCondLst>
                                            <p:cond delay="0"/>
                                          </p:stCondLst>
                                        </p:cTn>
                                        <p:tgtEl>
                                          <p:spTgt spid="15"/>
                                        </p:tgtEl>
                                        <p:attrNameLst>
                                          <p:attrName>style.visibility</p:attrName>
                                        </p:attrNameLst>
                                      </p:cBhvr>
                                      <p:to>
                                        <p:strVal val="visible"/>
                                      </p:to>
                                    </p:set>
                                    <p:animEffect transition="in" filter="wipe(down)">
                                      <p:cBhvr>
                                        <p:cTn id="91" dur="500"/>
                                        <p:tgtEl>
                                          <p:spTgt spid="15"/>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4" fill="hold" grpId="0" nodeType="clickEffect">
                                  <p:stCondLst>
                                    <p:cond delay="0"/>
                                  </p:stCondLst>
                                  <p:childTnLst>
                                    <p:set>
                                      <p:cBhvr>
                                        <p:cTn id="95" dur="1" fill="hold">
                                          <p:stCondLst>
                                            <p:cond delay="0"/>
                                          </p:stCondLst>
                                        </p:cTn>
                                        <p:tgtEl>
                                          <p:spTgt spid="13"/>
                                        </p:tgtEl>
                                        <p:attrNameLst>
                                          <p:attrName>style.visibility</p:attrName>
                                        </p:attrNameLst>
                                      </p:cBhvr>
                                      <p:to>
                                        <p:strVal val="visible"/>
                                      </p:to>
                                    </p:set>
                                    <p:animEffect transition="in" filter="wipe(down)">
                                      <p:cBhvr>
                                        <p:cTn id="96" dur="500"/>
                                        <p:tgtEl>
                                          <p:spTgt spid="13"/>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xit" presetSubtype="0" fill="hold" grpId="1" nodeType="clickEffect">
                                  <p:stCondLst>
                                    <p:cond delay="0"/>
                                  </p:stCondLst>
                                  <p:childTnLst>
                                    <p:animEffect transition="out" filter="fade">
                                      <p:cBhvr>
                                        <p:cTn id="100" dur="500"/>
                                        <p:tgtEl>
                                          <p:spTgt spid="12"/>
                                        </p:tgtEl>
                                      </p:cBhvr>
                                    </p:animEffect>
                                    <p:set>
                                      <p:cBhvr>
                                        <p:cTn id="101" dur="1" fill="hold">
                                          <p:stCondLst>
                                            <p:cond delay="499"/>
                                          </p:stCondLst>
                                        </p:cTn>
                                        <p:tgtEl>
                                          <p:spTgt spid="12"/>
                                        </p:tgtEl>
                                        <p:attrNameLst>
                                          <p:attrName>style.visibility</p:attrName>
                                        </p:attrNameLst>
                                      </p:cBhvr>
                                      <p:to>
                                        <p:strVal val="hidden"/>
                                      </p:to>
                                    </p:set>
                                  </p:childTnLst>
                                </p:cTn>
                              </p:par>
                              <p:par>
                                <p:cTn id="102" presetID="10" presetClass="exit" presetSubtype="0" fill="hold" grpId="1" nodeType="withEffect">
                                  <p:stCondLst>
                                    <p:cond delay="0"/>
                                  </p:stCondLst>
                                  <p:childTnLst>
                                    <p:animEffect transition="out" filter="fade">
                                      <p:cBhvr>
                                        <p:cTn id="103" dur="500"/>
                                        <p:tgtEl>
                                          <p:spTgt spid="15"/>
                                        </p:tgtEl>
                                      </p:cBhvr>
                                    </p:animEffect>
                                    <p:set>
                                      <p:cBhvr>
                                        <p:cTn id="104" dur="1" fill="hold">
                                          <p:stCondLst>
                                            <p:cond delay="499"/>
                                          </p:stCondLst>
                                        </p:cTn>
                                        <p:tgtEl>
                                          <p:spTgt spid="15"/>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500"/>
                                        <p:tgtEl>
                                          <p:spTgt spid="13"/>
                                        </p:tgtEl>
                                      </p:cBhvr>
                                    </p:animEffect>
                                    <p:set>
                                      <p:cBhvr>
                                        <p:cTn id="107" dur="1" fill="hold">
                                          <p:stCondLst>
                                            <p:cond delay="499"/>
                                          </p:stCondLst>
                                        </p:cTn>
                                        <p:tgtEl>
                                          <p:spTgt spid="13"/>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14"/>
                                        </p:tgtEl>
                                        <p:attrNameLst>
                                          <p:attrName>style.visibility</p:attrName>
                                        </p:attrNameLst>
                                      </p:cBhvr>
                                      <p:to>
                                        <p:strVal val="visible"/>
                                      </p:to>
                                    </p:set>
                                    <p:animEffect transition="in" filter="wipe(down)">
                                      <p:cBhvr>
                                        <p:cTn id="112" dur="500"/>
                                        <p:tgtEl>
                                          <p:spTgt spid="14"/>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6"/>
                                        </p:tgtEl>
                                        <p:attrNameLst>
                                          <p:attrName>style.visibility</p:attrName>
                                        </p:attrNameLst>
                                      </p:cBhvr>
                                      <p:to>
                                        <p:strVal val="visible"/>
                                      </p:to>
                                    </p:set>
                                    <p:animEffect transition="in" filter="wipe(down)">
                                      <p:cBhvr>
                                        <p:cTn id="117" dur="500"/>
                                        <p:tgtEl>
                                          <p:spTgt spid="16"/>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xit" presetSubtype="0" fill="hold" grpId="1" nodeType="clickEffect">
                                  <p:stCondLst>
                                    <p:cond delay="0"/>
                                  </p:stCondLst>
                                  <p:childTnLst>
                                    <p:animEffect transition="out" filter="fade">
                                      <p:cBhvr>
                                        <p:cTn id="121" dur="500"/>
                                        <p:tgtEl>
                                          <p:spTgt spid="14"/>
                                        </p:tgtEl>
                                      </p:cBhvr>
                                    </p:animEffect>
                                    <p:set>
                                      <p:cBhvr>
                                        <p:cTn id="122" dur="1" fill="hold">
                                          <p:stCondLst>
                                            <p:cond delay="499"/>
                                          </p:stCondLst>
                                        </p:cTn>
                                        <p:tgtEl>
                                          <p:spTgt spid="14"/>
                                        </p:tgtEl>
                                        <p:attrNameLst>
                                          <p:attrName>style.visibility</p:attrName>
                                        </p:attrNameLst>
                                      </p:cBhvr>
                                      <p:to>
                                        <p:strVal val="hidden"/>
                                      </p:to>
                                    </p:set>
                                  </p:childTnLst>
                                </p:cTn>
                              </p:par>
                              <p:par>
                                <p:cTn id="123" presetID="10" presetClass="exit" presetSubtype="0" fill="hold" grpId="1" nodeType="withEffect">
                                  <p:stCondLst>
                                    <p:cond delay="0"/>
                                  </p:stCondLst>
                                  <p:childTnLst>
                                    <p:animEffect transition="out" filter="fade">
                                      <p:cBhvr>
                                        <p:cTn id="124" dur="500"/>
                                        <p:tgtEl>
                                          <p:spTgt spid="16"/>
                                        </p:tgtEl>
                                      </p:cBhvr>
                                    </p:animEffect>
                                    <p:set>
                                      <p:cBhvr>
                                        <p:cTn id="125" dur="1" fill="hold">
                                          <p:stCondLst>
                                            <p:cond delay="499"/>
                                          </p:stCondLst>
                                        </p:cTn>
                                        <p:tgtEl>
                                          <p:spTgt spid="16"/>
                                        </p:tgtEl>
                                        <p:attrNameLst>
                                          <p:attrName>style.visibility</p:attrName>
                                        </p:attrNameLst>
                                      </p:cBhvr>
                                      <p:to>
                                        <p:strVal val="hidden"/>
                                      </p:to>
                                    </p:set>
                                  </p:childTnLst>
                                </p:cTn>
                              </p:par>
                            </p:childTnLst>
                          </p:cTn>
                        </p:par>
                      </p:childTnLst>
                    </p:cTn>
                  </p:par>
                  <p:par>
                    <p:cTn id="126" fill="hold">
                      <p:stCondLst>
                        <p:cond delay="indefinite"/>
                      </p:stCondLst>
                      <p:childTnLst>
                        <p:par>
                          <p:cTn id="127" fill="hold">
                            <p:stCondLst>
                              <p:cond delay="0"/>
                            </p:stCondLst>
                            <p:childTnLst>
                              <p:par>
                                <p:cTn id="128" presetID="22" presetClass="entr" presetSubtype="4" fill="hold" grpId="0" nodeType="clickEffect">
                                  <p:stCondLst>
                                    <p:cond delay="0"/>
                                  </p:stCondLst>
                                  <p:childTnLst>
                                    <p:set>
                                      <p:cBhvr>
                                        <p:cTn id="129" dur="1" fill="hold">
                                          <p:stCondLst>
                                            <p:cond delay="0"/>
                                          </p:stCondLst>
                                        </p:cTn>
                                        <p:tgtEl>
                                          <p:spTgt spid="17"/>
                                        </p:tgtEl>
                                        <p:attrNameLst>
                                          <p:attrName>style.visibility</p:attrName>
                                        </p:attrNameLst>
                                      </p:cBhvr>
                                      <p:to>
                                        <p:strVal val="visible"/>
                                      </p:to>
                                    </p:set>
                                    <p:animEffect transition="in" filter="wipe(down)">
                                      <p:cBhvr>
                                        <p:cTn id="130" dur="500"/>
                                        <p:tgtEl>
                                          <p:spTgt spid="17"/>
                                        </p:tgtEl>
                                      </p:cBhvr>
                                    </p:animEffect>
                                  </p:childTnLst>
                                </p:cTn>
                              </p:par>
                            </p:childTnLst>
                          </p:cTn>
                        </p:par>
                        <p:par>
                          <p:cTn id="131" fill="hold">
                            <p:stCondLst>
                              <p:cond delay="500"/>
                            </p:stCondLst>
                            <p:childTnLst>
                              <p:par>
                                <p:cTn id="132" presetID="22" presetClass="entr" presetSubtype="4" fill="hold" grpId="0" nodeType="afterEffect">
                                  <p:stCondLst>
                                    <p:cond delay="1000"/>
                                  </p:stCondLst>
                                  <p:childTnLst>
                                    <p:set>
                                      <p:cBhvr>
                                        <p:cTn id="133" dur="1" fill="hold">
                                          <p:stCondLst>
                                            <p:cond delay="0"/>
                                          </p:stCondLst>
                                        </p:cTn>
                                        <p:tgtEl>
                                          <p:spTgt spid="18"/>
                                        </p:tgtEl>
                                        <p:attrNameLst>
                                          <p:attrName>style.visibility</p:attrName>
                                        </p:attrNameLst>
                                      </p:cBhvr>
                                      <p:to>
                                        <p:strVal val="visible"/>
                                      </p:to>
                                    </p:set>
                                    <p:animEffect transition="in" filter="wipe(down)">
                                      <p:cBhvr>
                                        <p:cTn id="134" dur="500"/>
                                        <p:tgtEl>
                                          <p:spTgt spid="18"/>
                                        </p:tgtEl>
                                      </p:cBhvr>
                                    </p:animEffect>
                                  </p:childTnLst>
                                </p:cTn>
                              </p:par>
                            </p:childTnLst>
                          </p:cTn>
                        </p:par>
                      </p:childTnLst>
                    </p:cTn>
                  </p:par>
                  <p:par>
                    <p:cTn id="135" fill="hold">
                      <p:stCondLst>
                        <p:cond delay="indefinite"/>
                      </p:stCondLst>
                      <p:childTnLst>
                        <p:par>
                          <p:cTn id="136" fill="hold">
                            <p:stCondLst>
                              <p:cond delay="0"/>
                            </p:stCondLst>
                            <p:childTnLst>
                              <p:par>
                                <p:cTn id="137" presetID="10" presetClass="exit" presetSubtype="0" fill="hold" grpId="1" nodeType="clickEffect">
                                  <p:stCondLst>
                                    <p:cond delay="0"/>
                                  </p:stCondLst>
                                  <p:childTnLst>
                                    <p:animEffect transition="out" filter="fade">
                                      <p:cBhvr>
                                        <p:cTn id="138" dur="500"/>
                                        <p:tgtEl>
                                          <p:spTgt spid="17"/>
                                        </p:tgtEl>
                                      </p:cBhvr>
                                    </p:animEffect>
                                    <p:set>
                                      <p:cBhvr>
                                        <p:cTn id="139" dur="1" fill="hold">
                                          <p:stCondLst>
                                            <p:cond delay="499"/>
                                          </p:stCondLst>
                                        </p:cTn>
                                        <p:tgtEl>
                                          <p:spTgt spid="17"/>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500"/>
                                        <p:tgtEl>
                                          <p:spTgt spid="18"/>
                                        </p:tgtEl>
                                      </p:cBhvr>
                                    </p:animEffect>
                                    <p:set>
                                      <p:cBhvr>
                                        <p:cTn id="142" dur="1" fill="hold">
                                          <p:stCondLst>
                                            <p:cond delay="499"/>
                                          </p:stCondLst>
                                        </p:cTn>
                                        <p:tgtEl>
                                          <p:spTgt spid="18"/>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19"/>
                                        </p:tgtEl>
                                        <p:attrNameLst>
                                          <p:attrName>style.visibility</p:attrName>
                                        </p:attrNameLst>
                                      </p:cBhvr>
                                      <p:to>
                                        <p:strVal val="visible"/>
                                      </p:to>
                                    </p:set>
                                    <p:animEffect transition="in" filter="wipe(down)">
                                      <p:cBhvr>
                                        <p:cTn id="147" dur="500"/>
                                        <p:tgtEl>
                                          <p:spTgt spid="19"/>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xit" presetSubtype="0" fill="hold" grpId="1" nodeType="clickEffect">
                                  <p:stCondLst>
                                    <p:cond delay="0"/>
                                  </p:stCondLst>
                                  <p:childTnLst>
                                    <p:animEffect transition="out" filter="fade">
                                      <p:cBhvr>
                                        <p:cTn id="151" dur="500"/>
                                        <p:tgtEl>
                                          <p:spTgt spid="19"/>
                                        </p:tgtEl>
                                      </p:cBhvr>
                                    </p:animEffect>
                                    <p:set>
                                      <p:cBhvr>
                                        <p:cTn id="152" dur="1" fill="hold">
                                          <p:stCondLst>
                                            <p:cond delay="499"/>
                                          </p:stCondLst>
                                        </p:cTn>
                                        <p:tgtEl>
                                          <p:spTgt spid="1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9" grpId="0" animBg="1"/>
      <p:bldP spid="9" grpId="1" animBg="1"/>
      <p:bldP spid="7" grpId="0" animBg="1"/>
      <p:bldP spid="7" grpId="1" animBg="1"/>
      <p:bldP spid="4" grpId="0" animBg="1"/>
      <p:bldP spid="2" grpId="0" animBg="1"/>
      <p:bldP spid="2" grpId="1" animBg="1"/>
      <p:bldP spid="6" grpId="0" animBg="1"/>
      <p:bldP spid="6" grpId="1" animBg="1"/>
      <p:bldP spid="8" grpId="0" animBg="1"/>
      <p:bldP spid="8"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Dn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dirty="0"/>
          </a:p>
        </p:txBody>
      </p:sp>
      <p:sp>
        <p:nvSpPr>
          <p:cNvPr id="4" name="Скругленный прямоугольник 3"/>
          <p:cNvSpPr/>
          <p:nvPr/>
        </p:nvSpPr>
        <p:spPr>
          <a:xfrm>
            <a:off x="467544" y="260648"/>
            <a:ext cx="8280920" cy="792088"/>
          </a:xfrm>
          <a:prstGeom prst="roundRect">
            <a:avLst/>
          </a:prstGeom>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b="1" dirty="0" smtClean="0">
                <a:solidFill>
                  <a:schemeClr val="tx1"/>
                </a:solidFill>
              </a:rPr>
              <a:t>Мф. 16, 28 ст.: «Истинно </a:t>
            </a:r>
            <a:r>
              <a:rPr lang="ru-RU" b="1" dirty="0">
                <a:solidFill>
                  <a:schemeClr val="tx1"/>
                </a:solidFill>
              </a:rPr>
              <a:t>говорю вам: есть некоторые из стоящих здесь, которые не вкусят смерти, как уже </a:t>
            </a:r>
            <a:r>
              <a:rPr lang="ru-RU" b="1" dirty="0">
                <a:solidFill>
                  <a:srgbClr val="FFC000"/>
                </a:solidFill>
              </a:rPr>
              <a:t>увидят Сына Человеческого, грядущего в </a:t>
            </a:r>
            <a:r>
              <a:rPr lang="ru-RU" b="1" dirty="0" smtClean="0">
                <a:solidFill>
                  <a:srgbClr val="FFC000"/>
                </a:solidFill>
              </a:rPr>
              <a:t>Царствии Своем</a:t>
            </a:r>
            <a:r>
              <a:rPr lang="ru-RU" b="1" dirty="0" smtClean="0">
                <a:solidFill>
                  <a:schemeClr val="tx1"/>
                </a:solidFill>
              </a:rPr>
              <a:t>»</a:t>
            </a:r>
            <a:endParaRPr lang="ru-RU" b="1" dirty="0">
              <a:solidFill>
                <a:schemeClr val="tx1"/>
              </a:solidFill>
            </a:endParaRPr>
          </a:p>
        </p:txBody>
      </p:sp>
      <p:sp>
        <p:nvSpPr>
          <p:cNvPr id="5" name="Стрелка вниз 4"/>
          <p:cNvSpPr/>
          <p:nvPr/>
        </p:nvSpPr>
        <p:spPr>
          <a:xfrm>
            <a:off x="683568" y="2420888"/>
            <a:ext cx="396044" cy="1800200"/>
          </a:xfrm>
          <a:prstGeom prst="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p>
        </p:txBody>
      </p:sp>
      <p:sp>
        <p:nvSpPr>
          <p:cNvPr id="6" name="Стрелка вниз 5"/>
          <p:cNvSpPr/>
          <p:nvPr/>
        </p:nvSpPr>
        <p:spPr>
          <a:xfrm>
            <a:off x="3347864" y="2420888"/>
            <a:ext cx="432048" cy="1800200"/>
          </a:xfrm>
          <a:prstGeom prst="down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ru-RU"/>
          </a:p>
        </p:txBody>
      </p:sp>
      <p:sp>
        <p:nvSpPr>
          <p:cNvPr id="7" name="Стрелка вниз 6"/>
          <p:cNvSpPr/>
          <p:nvPr/>
        </p:nvSpPr>
        <p:spPr>
          <a:xfrm>
            <a:off x="4716016" y="2420887"/>
            <a:ext cx="432048" cy="3024335"/>
          </a:xfrm>
          <a:prstGeom prst="down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sp>
        <p:nvSpPr>
          <p:cNvPr id="8" name="Стрелка вниз 7"/>
          <p:cNvSpPr/>
          <p:nvPr/>
        </p:nvSpPr>
        <p:spPr>
          <a:xfrm>
            <a:off x="6516216" y="2348880"/>
            <a:ext cx="432048" cy="1800200"/>
          </a:xfrm>
          <a:prstGeom prst="down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ru-RU"/>
          </a:p>
        </p:txBody>
      </p:sp>
      <p:sp>
        <p:nvSpPr>
          <p:cNvPr id="9" name="Прямоугольник 8"/>
          <p:cNvSpPr/>
          <p:nvPr/>
        </p:nvSpPr>
        <p:spPr>
          <a:xfrm>
            <a:off x="179512" y="4221088"/>
            <a:ext cx="1512168" cy="108012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lIns="0" rIns="0" rtlCol="0" anchor="ctr"/>
          <a:lstStyle/>
          <a:p>
            <a:pPr algn="ctr"/>
            <a:r>
              <a:rPr lang="ru-RU" sz="1600" b="1" dirty="0">
                <a:solidFill>
                  <a:schemeClr val="tx1"/>
                </a:solidFill>
              </a:rPr>
              <a:t>Иисус Христос разумел </a:t>
            </a:r>
            <a:r>
              <a:rPr lang="ru-RU" sz="1600" b="1" dirty="0">
                <a:solidFill>
                  <a:schemeClr val="tx1"/>
                </a:solidFill>
              </a:rPr>
              <a:t>Свое</a:t>
            </a:r>
          </a:p>
          <a:p>
            <a:pPr algn="ctr"/>
            <a:r>
              <a:rPr lang="ru-RU" sz="1600" b="1" dirty="0" smtClean="0">
                <a:solidFill>
                  <a:schemeClr val="tx1"/>
                </a:solidFill>
              </a:rPr>
              <a:t>предстоящее Преображение</a:t>
            </a:r>
            <a:endParaRPr lang="ru-RU" sz="1600" b="1" dirty="0">
              <a:solidFill>
                <a:schemeClr val="tx1"/>
              </a:solidFill>
            </a:endParaRPr>
          </a:p>
        </p:txBody>
      </p:sp>
      <p:sp>
        <p:nvSpPr>
          <p:cNvPr id="10" name="Прямоугольник 9"/>
          <p:cNvSpPr/>
          <p:nvPr/>
        </p:nvSpPr>
        <p:spPr>
          <a:xfrm>
            <a:off x="1547664" y="5517231"/>
            <a:ext cx="1224136" cy="108012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2"/>
          </a:lnRef>
          <a:fillRef idx="2">
            <a:schemeClr val="accent2"/>
          </a:fillRef>
          <a:effectRef idx="1">
            <a:schemeClr val="accent2"/>
          </a:effectRef>
          <a:fontRef idx="minor">
            <a:schemeClr val="dk1"/>
          </a:fontRef>
        </p:style>
        <p:txBody>
          <a:bodyPr lIns="0" rIns="0" rtlCol="0" anchor="ctr"/>
          <a:lstStyle/>
          <a:p>
            <a:pPr algn="ctr"/>
            <a:r>
              <a:rPr lang="ru-RU" sz="1600" b="1" dirty="0" smtClean="0">
                <a:solidFill>
                  <a:schemeClr val="tx1"/>
                </a:solidFill>
              </a:rPr>
              <a:t>Господь говорит о Своем Воскресении</a:t>
            </a:r>
            <a:endParaRPr lang="ru-RU" sz="1600" b="1" dirty="0">
              <a:solidFill>
                <a:schemeClr val="tx1"/>
              </a:solidFill>
            </a:endParaRPr>
          </a:p>
        </p:txBody>
      </p:sp>
      <p:sp>
        <p:nvSpPr>
          <p:cNvPr id="11" name="Прямоугольник 10"/>
          <p:cNvSpPr/>
          <p:nvPr/>
        </p:nvSpPr>
        <p:spPr>
          <a:xfrm>
            <a:off x="2627784" y="4221089"/>
            <a:ext cx="1728192" cy="108011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smtClean="0">
                <a:solidFill>
                  <a:schemeClr val="tx1"/>
                </a:solidFill>
              </a:rPr>
              <a:t>О Дне </a:t>
            </a:r>
            <a:r>
              <a:rPr lang="ru-RU" sz="1600" b="1" dirty="0">
                <a:solidFill>
                  <a:schemeClr val="tx1"/>
                </a:solidFill>
              </a:rPr>
              <a:t>Пятидесятницы, о пришествии Христа в Свое Царство</a:t>
            </a:r>
            <a:endParaRPr lang="ru-RU" sz="1600" b="1" dirty="0">
              <a:solidFill>
                <a:schemeClr val="tx1"/>
              </a:solidFill>
            </a:endParaRPr>
          </a:p>
        </p:txBody>
      </p:sp>
      <p:sp>
        <p:nvSpPr>
          <p:cNvPr id="12" name="Прямоугольник 11"/>
          <p:cNvSpPr/>
          <p:nvPr/>
        </p:nvSpPr>
        <p:spPr>
          <a:xfrm>
            <a:off x="3995936" y="5517231"/>
            <a:ext cx="1872208" cy="108012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smtClean="0">
                <a:solidFill>
                  <a:schemeClr val="tx1"/>
                </a:solidFill>
              </a:rPr>
              <a:t> О 2-м Пришествии </a:t>
            </a:r>
            <a:r>
              <a:rPr lang="ru-RU" sz="1600" b="1" dirty="0">
                <a:solidFill>
                  <a:schemeClr val="tx1"/>
                </a:solidFill>
              </a:rPr>
              <a:t>Христа, но не </a:t>
            </a:r>
            <a:r>
              <a:rPr lang="ru-RU" sz="1600" b="1" dirty="0" smtClean="0">
                <a:solidFill>
                  <a:schemeClr val="tx1"/>
                </a:solidFill>
              </a:rPr>
              <a:t>о </a:t>
            </a:r>
            <a:r>
              <a:rPr lang="ru-RU" sz="1600" b="1" dirty="0">
                <a:solidFill>
                  <a:schemeClr val="tx1"/>
                </a:solidFill>
              </a:rPr>
              <a:t>времени, а в смысле </a:t>
            </a:r>
            <a:r>
              <a:rPr lang="ru-RU" sz="1600" b="1" dirty="0" smtClean="0">
                <a:solidFill>
                  <a:schemeClr val="tx1"/>
                </a:solidFill>
              </a:rPr>
              <a:t>его внезапности</a:t>
            </a:r>
            <a:endParaRPr lang="ru-RU" sz="1600" dirty="0">
              <a:solidFill>
                <a:schemeClr val="tx1"/>
              </a:solidFill>
            </a:endParaRPr>
          </a:p>
        </p:txBody>
      </p:sp>
      <p:sp>
        <p:nvSpPr>
          <p:cNvPr id="13" name="Скругленный прямоугольник 12"/>
          <p:cNvSpPr/>
          <p:nvPr/>
        </p:nvSpPr>
        <p:spPr>
          <a:xfrm>
            <a:off x="467544" y="1772816"/>
            <a:ext cx="8280920" cy="64807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err="1" smtClean="0">
                <a:solidFill>
                  <a:schemeClr val="tx1"/>
                </a:solidFill>
              </a:rPr>
              <a:t>Мк</a:t>
            </a:r>
            <a:r>
              <a:rPr lang="ru-RU" b="1" dirty="0" smtClean="0">
                <a:solidFill>
                  <a:schemeClr val="tx1"/>
                </a:solidFill>
              </a:rPr>
              <a:t>. 9, 1: «Истинно </a:t>
            </a:r>
            <a:r>
              <a:rPr lang="ru-RU" b="1" dirty="0">
                <a:solidFill>
                  <a:schemeClr val="tx1"/>
                </a:solidFill>
              </a:rPr>
              <a:t>говорю вам: есть некоторые из стоящих здесь, которые не вкусят смерти, как уже </a:t>
            </a:r>
            <a:r>
              <a:rPr lang="ru-RU" b="1" dirty="0">
                <a:solidFill>
                  <a:srgbClr val="FFC000"/>
                </a:solidFill>
              </a:rPr>
              <a:t>увидят</a:t>
            </a:r>
            <a:r>
              <a:rPr lang="ru-RU" b="1" dirty="0">
                <a:solidFill>
                  <a:schemeClr val="tx1"/>
                </a:solidFill>
              </a:rPr>
              <a:t> </a:t>
            </a:r>
            <a:r>
              <a:rPr lang="ru-RU" b="1" dirty="0">
                <a:solidFill>
                  <a:srgbClr val="FFC000"/>
                </a:solidFill>
              </a:rPr>
              <a:t>Царствие Божие, пришедшее в </a:t>
            </a:r>
            <a:r>
              <a:rPr lang="ru-RU" b="1" dirty="0" smtClean="0">
                <a:solidFill>
                  <a:srgbClr val="FFC000"/>
                </a:solidFill>
              </a:rPr>
              <a:t>силе</a:t>
            </a:r>
            <a:r>
              <a:rPr lang="ru-RU" b="1" dirty="0" smtClean="0">
                <a:solidFill>
                  <a:schemeClr val="tx1"/>
                </a:solidFill>
              </a:rPr>
              <a:t>».</a:t>
            </a:r>
            <a:endParaRPr lang="ru-RU" b="1" dirty="0">
              <a:solidFill>
                <a:schemeClr val="tx1"/>
              </a:solidFill>
            </a:endParaRPr>
          </a:p>
        </p:txBody>
      </p:sp>
      <p:sp>
        <p:nvSpPr>
          <p:cNvPr id="14" name="Равно 13"/>
          <p:cNvSpPr/>
          <p:nvPr/>
        </p:nvSpPr>
        <p:spPr>
          <a:xfrm rot="5400000">
            <a:off x="4157954" y="1178750"/>
            <a:ext cx="792088" cy="540060"/>
          </a:xfrm>
          <a:prstGeom prst="mathEqual">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solidFill>
                <a:schemeClr val="tx1"/>
              </a:solidFill>
            </a:endParaRPr>
          </a:p>
        </p:txBody>
      </p:sp>
      <p:sp>
        <p:nvSpPr>
          <p:cNvPr id="15" name="Прямоугольник 14"/>
          <p:cNvSpPr/>
          <p:nvPr/>
        </p:nvSpPr>
        <p:spPr>
          <a:xfrm>
            <a:off x="5580112" y="4149080"/>
            <a:ext cx="2376264" cy="115212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smtClean="0">
                <a:solidFill>
                  <a:schemeClr val="tx1"/>
                </a:solidFill>
              </a:rPr>
              <a:t>О </a:t>
            </a:r>
            <a:r>
              <a:rPr lang="ru-RU" sz="1600" b="1" dirty="0">
                <a:solidFill>
                  <a:schemeClr val="tx1"/>
                </a:solidFill>
              </a:rPr>
              <a:t>тех, кто не умрет, но изменится (по словам ап. Павла) и восхищены будут на встречу со Христом.</a:t>
            </a:r>
            <a:endParaRPr lang="ru-RU" sz="1600" b="1" dirty="0">
              <a:solidFill>
                <a:schemeClr val="tx1"/>
              </a:solidFill>
            </a:endParaRPr>
          </a:p>
        </p:txBody>
      </p:sp>
      <p:sp>
        <p:nvSpPr>
          <p:cNvPr id="16" name="Стрелка вниз 15"/>
          <p:cNvSpPr/>
          <p:nvPr/>
        </p:nvSpPr>
        <p:spPr>
          <a:xfrm>
            <a:off x="1979712" y="2420888"/>
            <a:ext cx="360040" cy="3092159"/>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Стрелка вниз 16"/>
          <p:cNvSpPr/>
          <p:nvPr/>
        </p:nvSpPr>
        <p:spPr>
          <a:xfrm>
            <a:off x="8316416" y="2420888"/>
            <a:ext cx="432048" cy="3047761"/>
          </a:xfrm>
          <a:prstGeom prst="down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ru-RU"/>
          </a:p>
        </p:txBody>
      </p:sp>
      <p:sp>
        <p:nvSpPr>
          <p:cNvPr id="18" name="Прямоугольник 17"/>
          <p:cNvSpPr/>
          <p:nvPr/>
        </p:nvSpPr>
        <p:spPr>
          <a:xfrm>
            <a:off x="6588224" y="5517231"/>
            <a:ext cx="2448272" cy="1080121"/>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dk1"/>
          </a:lnRef>
          <a:fillRef idx="2">
            <a:schemeClr val="dk1"/>
          </a:fillRef>
          <a:effectRef idx="1">
            <a:schemeClr val="dk1"/>
          </a:effectRef>
          <a:fontRef idx="minor">
            <a:schemeClr val="dk1"/>
          </a:fontRef>
        </p:style>
        <p:txBody>
          <a:bodyPr lIns="0" rIns="0" rtlCol="0" anchor="ctr"/>
          <a:lstStyle/>
          <a:p>
            <a:pPr algn="ctr"/>
            <a:r>
              <a:rPr lang="ru-RU" sz="1600" b="1" dirty="0" smtClean="0">
                <a:solidFill>
                  <a:schemeClr val="tx1"/>
                </a:solidFill>
              </a:rPr>
              <a:t>О разрушении </a:t>
            </a:r>
            <a:r>
              <a:rPr lang="ru-RU" sz="1600" b="1" dirty="0">
                <a:solidFill>
                  <a:schemeClr val="tx1"/>
                </a:solidFill>
              </a:rPr>
              <a:t>Иерусалима, которое является прототипом будущего Страшного Суда</a:t>
            </a:r>
            <a:endParaRPr lang="ru-RU" sz="1600" b="1" dirty="0">
              <a:solidFill>
                <a:schemeClr val="tx1"/>
              </a:solidFill>
            </a:endParaRPr>
          </a:p>
        </p:txBody>
      </p:sp>
    </p:spTree>
    <p:extLst>
      <p:ext uri="{BB962C8B-B14F-4D97-AF65-F5344CB8AC3E}">
        <p14:creationId xmlns:p14="http://schemas.microsoft.com/office/powerpoint/2010/main" val="35112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down)">
                                      <p:cBhvr>
                                        <p:cTn id="20" dur="500"/>
                                        <p:tgtEl>
                                          <p:spTgt spid="5"/>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down)">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nodePh="1">
                                  <p:stCondLst>
                                    <p:cond delay="0"/>
                                  </p:stCondLst>
                                  <p:endCondLst>
                                    <p:cond evt="begin" delay="0">
                                      <p:tn val="34"/>
                                    </p:cond>
                                  </p:end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wipe(down)">
                                      <p:cBhvr>
                                        <p:cTn id="36" dur="500"/>
                                        <p:tgtEl>
                                          <p:spTgt spid="3">
                                            <p:txEl>
                                              <p:pRg st="0" end="0"/>
                                            </p:tx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wipe(down)">
                                      <p:cBhvr>
                                        <p:cTn id="39" dur="500"/>
                                        <p:tgtEl>
                                          <p:spTgt spid="16"/>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wipe(down)">
                                      <p:cBhvr>
                                        <p:cTn id="50" dur="5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down)">
                                      <p:cBhvr>
                                        <p:cTn id="55" dur="500"/>
                                        <p:tgtEl>
                                          <p:spTgt spid="8"/>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wipe(down)">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00"/>
                                        <p:tgtEl>
                                          <p:spTgt spid="18"/>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wipe(down)">
                                      <p:cBhvr>
                                        <p:cTn id="6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100811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467544" y="2165168"/>
            <a:ext cx="8388775" cy="328005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 </a:t>
            </a:r>
          </a:p>
          <a:p>
            <a:pPr marL="342900" indent="-342900">
              <a:buFont typeface="Arial" panose="020B0604020202020204" pitchFamily="34" charset="0"/>
              <a:buChar char="•"/>
            </a:pPr>
            <a:r>
              <a:rPr lang="ru-RU" sz="2400" b="1" dirty="0">
                <a:solidFill>
                  <a:schemeClr val="tx1"/>
                </a:solidFill>
              </a:rPr>
              <a:t>Преображение Господне (Мф. 17, 1-13; </a:t>
            </a:r>
            <a:r>
              <a:rPr lang="ru-RU" sz="2400" b="1" dirty="0" err="1">
                <a:solidFill>
                  <a:schemeClr val="tx1"/>
                </a:solidFill>
              </a:rPr>
              <a:t>Мк</a:t>
            </a:r>
            <a:r>
              <a:rPr lang="ru-RU" sz="2400" b="1" dirty="0">
                <a:solidFill>
                  <a:schemeClr val="tx1"/>
                </a:solidFill>
              </a:rPr>
              <a:t>. 9, 2-13; </a:t>
            </a:r>
            <a:r>
              <a:rPr lang="ru-RU" sz="2400" b="1" dirty="0" err="1">
                <a:solidFill>
                  <a:schemeClr val="tx1"/>
                </a:solidFill>
              </a:rPr>
              <a:t>Лк</a:t>
            </a:r>
            <a:r>
              <a:rPr lang="ru-RU" sz="2400" b="1" dirty="0">
                <a:solidFill>
                  <a:schemeClr val="tx1"/>
                </a:solidFill>
              </a:rPr>
              <a:t>. 9, 28-36). Беседа с учениками во время схождения с горы.</a:t>
            </a:r>
          </a:p>
        </p:txBody>
      </p:sp>
    </p:spTree>
    <p:extLst>
      <p:ext uri="{BB962C8B-B14F-4D97-AF65-F5344CB8AC3E}">
        <p14:creationId xmlns:p14="http://schemas.microsoft.com/office/powerpoint/2010/main" val="2053931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2798</TotalTime>
  <Words>4522</Words>
  <Application>Microsoft Office PowerPoint</Application>
  <PresentationFormat>Экран (4:3)</PresentationFormat>
  <Paragraphs>124</Paragraphs>
  <Slides>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Лекция 22. Исповедание апостола Петра в Кесарии Филипповой. Предсказание Христа о Своих страданиях, смерти и воскресении.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22. Исповедание апостола Петра в Кесарии Филипповой. Предсказание Христа о Своих страданиях, смерти и воскресении.</dc:title>
  <dc:creator>Николай Казинов</dc:creator>
  <cp:lastModifiedBy>Николай Казинов</cp:lastModifiedBy>
  <cp:revision>110</cp:revision>
  <dcterms:created xsi:type="dcterms:W3CDTF">2014-09-06T15:58:40Z</dcterms:created>
  <dcterms:modified xsi:type="dcterms:W3CDTF">2014-09-11T15:56:57Z</dcterms:modified>
</cp:coreProperties>
</file>