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7" r:id="rId3"/>
    <p:sldId id="257" r:id="rId4"/>
    <p:sldId id="265" r:id="rId5"/>
    <p:sldId id="264" r:id="rId6"/>
    <p:sldId id="268" r:id="rId7"/>
    <p:sldId id="258" r:id="rId8"/>
    <p:sldId id="269" r:id="rId9"/>
    <p:sldId id="259" r:id="rId10"/>
    <p:sldId id="260" r:id="rId11"/>
    <p:sldId id="270" r:id="rId12"/>
    <p:sldId id="261" r:id="rId13"/>
    <p:sldId id="271" r:id="rId14"/>
    <p:sldId id="262" r:id="rId15"/>
    <p:sldId id="263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9E607-3740-4580-BEE6-C74B70479F2F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D9D0D-E072-40D3-A1AE-EE78EFC89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748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D9D0D-E072-40D3-A1AE-EE78EFC897E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253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tx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76672"/>
            <a:ext cx="8784976" cy="5832647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Лекция 21. Третья Пасха. Беседа </a:t>
            </a:r>
            <a:r>
              <a:rPr lang="ru-RU" sz="2800" b="1" dirty="0"/>
              <a:t>Иисуса Христа с фарисеями о предании </a:t>
            </a:r>
            <a:r>
              <a:rPr lang="ru-RU" sz="2800" b="1" dirty="0" smtClean="0"/>
              <a:t>старцев. Путешествие в </a:t>
            </a:r>
            <a:r>
              <a:rPr lang="ru-RU" sz="2800" b="1" dirty="0"/>
              <a:t>пределы </a:t>
            </a:r>
            <a:r>
              <a:rPr lang="ru-RU" sz="2800" b="1" dirty="0" err="1"/>
              <a:t>Тирийские</a:t>
            </a:r>
            <a:r>
              <a:rPr lang="ru-RU" sz="2800" b="1" dirty="0"/>
              <a:t> и </a:t>
            </a:r>
            <a:r>
              <a:rPr lang="ru-RU" sz="2800" b="1" dirty="0" err="1" smtClean="0"/>
              <a:t>Сидонские</a:t>
            </a:r>
            <a:r>
              <a:rPr lang="ru-RU" sz="2800" b="1" dirty="0" smtClean="0"/>
              <a:t>: Исцеление </a:t>
            </a:r>
            <a:r>
              <a:rPr lang="ru-RU" sz="2800" b="1" dirty="0"/>
              <a:t>бесноватой дочери </a:t>
            </a:r>
            <a:r>
              <a:rPr lang="ru-RU" sz="2800" b="1" dirty="0" err="1" smtClean="0"/>
              <a:t>сирофиникиянки</a:t>
            </a:r>
            <a:r>
              <a:rPr lang="ru-RU" sz="2800" b="1" dirty="0" smtClean="0"/>
              <a:t>. Чудеса </a:t>
            </a:r>
            <a:r>
              <a:rPr lang="ru-RU" sz="2800" b="1" dirty="0"/>
              <a:t>Христа в пределах </a:t>
            </a:r>
            <a:r>
              <a:rPr lang="ru-RU" sz="2800" b="1" dirty="0" err="1"/>
              <a:t>Десятиградия</a:t>
            </a:r>
            <a:r>
              <a:rPr lang="ru-RU" sz="2800" b="1" dirty="0"/>
              <a:t>: исцеление глухого косноязычного и многих </a:t>
            </a:r>
            <a:r>
              <a:rPr lang="ru-RU" sz="2800" b="1" dirty="0" smtClean="0"/>
              <a:t>других. Возвращение в Галилею: </a:t>
            </a:r>
            <a:r>
              <a:rPr lang="ru-RU" sz="2800" b="1" dirty="0"/>
              <a:t>насыщение четырех тысяч семью </a:t>
            </a:r>
            <a:r>
              <a:rPr lang="ru-RU" sz="2800" b="1" dirty="0" smtClean="0"/>
              <a:t>хлебами. Ответы </a:t>
            </a:r>
            <a:r>
              <a:rPr lang="ru-RU" sz="2800" b="1" dirty="0"/>
              <a:t>фарисеям и саддукеям на требование знамения. Предостережения учеников от закваски </a:t>
            </a:r>
            <a:r>
              <a:rPr lang="ru-RU" sz="2800" b="1" dirty="0" smtClean="0"/>
              <a:t>фарисейской и </a:t>
            </a:r>
            <a:r>
              <a:rPr lang="ru-RU" sz="2800" b="1" dirty="0" err="1" smtClean="0"/>
              <a:t>саддукейской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12501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tx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лекции по Н. З\21\_____20121123_16924138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6219775" cy="59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8111590"/>
              </p:ext>
            </p:extLst>
          </p:nvPr>
        </p:nvGraphicFramePr>
        <p:xfrm>
          <a:off x="179512" y="764704"/>
          <a:ext cx="8790148" cy="558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4973724"/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Мф. 15, 32-38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Мк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. 8, 1-9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32. Иисус же, призвав учеников Своих, сказал им: жаль Мне народа, что уже три дня находятся при Мне, и нечего им есть; отпустить же их </a:t>
                      </a:r>
                      <a:r>
                        <a:rPr lang="ru-RU" sz="1600" b="1" dirty="0" err="1" smtClean="0"/>
                        <a:t>неевшими</a:t>
                      </a:r>
                      <a:r>
                        <a:rPr lang="ru-RU" sz="1600" b="1" dirty="0" smtClean="0"/>
                        <a:t> не хочу, чтобы не ослабели в дороге. </a:t>
                      </a:r>
                    </a:p>
                    <a:p>
                      <a:r>
                        <a:rPr lang="ru-RU" sz="1600" b="1" dirty="0" smtClean="0"/>
                        <a:t>33. И говорят Ему ученики Его: откуда нам взять в пустыне столько хлебов, чтобы накормить столько народа? </a:t>
                      </a:r>
                    </a:p>
                    <a:p>
                      <a:r>
                        <a:rPr lang="ru-RU" sz="1600" b="1" dirty="0" smtClean="0"/>
                        <a:t>34. Говорит им Иисус: сколько у вас хлебов? Они же сказали: 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семь, и немного рыбок. </a:t>
                      </a:r>
                    </a:p>
                    <a:p>
                      <a:r>
                        <a:rPr lang="ru-RU" sz="1600" b="1" dirty="0" smtClean="0"/>
                        <a:t>35. Тогда велел народу возлечь на землю. </a:t>
                      </a:r>
                    </a:p>
                    <a:p>
                      <a:r>
                        <a:rPr lang="ru-RU" sz="1600" b="1" dirty="0" smtClean="0"/>
                        <a:t>36. И, взяв семь хлебов и рыбы, воздал благодарение, преломил и дал ученикам Своим, а ученики народу. </a:t>
                      </a:r>
                    </a:p>
                    <a:p>
                      <a:r>
                        <a:rPr lang="ru-RU" sz="1600" b="1" dirty="0" smtClean="0"/>
                        <a:t>37. И ели все и насытились; и набрали оставшихся кусков 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семь корзин полных</a:t>
                      </a:r>
                      <a:r>
                        <a:rPr lang="ru-RU" sz="1600" b="1" dirty="0" smtClean="0"/>
                        <a:t>, </a:t>
                      </a:r>
                    </a:p>
                    <a:p>
                      <a:r>
                        <a:rPr lang="ru-RU" sz="1600" b="1" dirty="0" smtClean="0"/>
                        <a:t>38. а евших было четыре 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тысячи человек</a:t>
                      </a:r>
                      <a:r>
                        <a:rPr lang="ru-RU" sz="1600" b="1" dirty="0" smtClean="0"/>
                        <a:t>, кроме женщин и детей. </a:t>
                      </a:r>
                    </a:p>
                    <a:p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1. В те дни, когда собралось весьма много народа и нечего было им есть, Иисус, призвав учеников Своих, сказал им: </a:t>
                      </a:r>
                    </a:p>
                    <a:p>
                      <a:r>
                        <a:rPr lang="ru-RU" sz="1600" b="1" dirty="0" smtClean="0"/>
                        <a:t>2. жаль Мне народа, что уже 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три дня </a:t>
                      </a:r>
                      <a:r>
                        <a:rPr lang="ru-RU" sz="1600" b="1" dirty="0" smtClean="0"/>
                        <a:t>находятся при Мне, и нечего им есть. </a:t>
                      </a:r>
                    </a:p>
                    <a:p>
                      <a:r>
                        <a:rPr lang="ru-RU" sz="1600" b="1" dirty="0" smtClean="0"/>
                        <a:t>3. Если </a:t>
                      </a:r>
                      <a:r>
                        <a:rPr lang="ru-RU" sz="1600" b="1" dirty="0" err="1" smtClean="0"/>
                        <a:t>неевшими</a:t>
                      </a:r>
                      <a:r>
                        <a:rPr lang="ru-RU" sz="1600" b="1" dirty="0" smtClean="0"/>
                        <a:t> отпущу их в </a:t>
                      </a:r>
                      <a:r>
                        <a:rPr lang="ru-RU" sz="1600" b="1" dirty="0" err="1" smtClean="0"/>
                        <a:t>домы</a:t>
                      </a:r>
                      <a:r>
                        <a:rPr lang="ru-RU" sz="1600" b="1" dirty="0" smtClean="0"/>
                        <a:t> их, ослабеют в дороге, ибо некоторые из них пришли издалека. </a:t>
                      </a:r>
                    </a:p>
                    <a:p>
                      <a:r>
                        <a:rPr lang="ru-RU" sz="1600" b="1" dirty="0" smtClean="0"/>
                        <a:t>4. Ученики Его отвечали Ему: откуда мог бы кто взять здесь в пустыне хлебов, чтобы накормить их? </a:t>
                      </a:r>
                    </a:p>
                    <a:p>
                      <a:r>
                        <a:rPr lang="ru-RU" sz="1600" b="1" dirty="0" smtClean="0"/>
                        <a:t>5. И спросил их: сколько у вас хлебов? Они сказали: семь. </a:t>
                      </a:r>
                    </a:p>
                    <a:p>
                      <a:r>
                        <a:rPr lang="ru-RU" sz="1600" b="1" dirty="0" smtClean="0"/>
                        <a:t>6. Тогда велел народу возлечь 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на землю</a:t>
                      </a:r>
                      <a:r>
                        <a:rPr lang="ru-RU" sz="1600" b="1" dirty="0" smtClean="0"/>
                        <a:t>; и, взяв семь хлебов и воздав благодарение, преломил и дал ученикам Своим, чтобы они раздали; и они раздали народу. </a:t>
                      </a:r>
                    </a:p>
                    <a:p>
                      <a:r>
                        <a:rPr lang="ru-RU" sz="1600" b="1" dirty="0" smtClean="0"/>
                        <a:t>7. Было у них и немного рыбок: благословив, Он велел раздать и их. </a:t>
                      </a:r>
                    </a:p>
                    <a:p>
                      <a:r>
                        <a:rPr lang="ru-RU" sz="1600" b="1" dirty="0" smtClean="0"/>
                        <a:t>8. И ели, и насытились; и набрали оставшихся кусков семь корзин. </a:t>
                      </a:r>
                    </a:p>
                    <a:p>
                      <a:r>
                        <a:rPr lang="ru-RU" sz="1600" b="1" dirty="0" smtClean="0"/>
                        <a:t>9. Евших же было около четырех тысяч. И отпустил их. </a:t>
                      </a:r>
                      <a:endParaRPr lang="ru-RU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115616" y="120321"/>
            <a:ext cx="684076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Насыщение </a:t>
            </a:r>
            <a:r>
              <a:rPr lang="ru-RU" sz="2400" b="1" dirty="0">
                <a:solidFill>
                  <a:schemeClr val="tx1"/>
                </a:solidFill>
              </a:rPr>
              <a:t>четырех тысяч семью хлебами 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67544" y="2780928"/>
            <a:ext cx="8136904" cy="57606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Блж</a:t>
            </a:r>
            <a:r>
              <a:rPr lang="ru-RU" sz="1600" b="1" dirty="0" smtClean="0">
                <a:solidFill>
                  <a:schemeClr val="tx1"/>
                </a:solidFill>
              </a:rPr>
              <a:t>. Иероним: </a:t>
            </a:r>
            <a:r>
              <a:rPr lang="ru-RU" sz="1600" b="1" i="1" dirty="0" smtClean="0">
                <a:solidFill>
                  <a:schemeClr val="tx1"/>
                </a:solidFill>
              </a:rPr>
              <a:t>«Он </a:t>
            </a:r>
            <a:r>
              <a:rPr lang="ru-RU" sz="1600" b="1" i="1" dirty="0">
                <a:solidFill>
                  <a:schemeClr val="tx1"/>
                </a:solidFill>
              </a:rPr>
              <a:t>проявляет жалость в отношении к толпе, потому что она числом трех дней обнаружила веру во Отца, Сына и Святого Духа».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3672533"/>
            <a:ext cx="8280920" cy="184469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Прп</a:t>
            </a:r>
            <a:r>
              <a:rPr lang="ru-RU" sz="1600" b="1" dirty="0" smtClean="0">
                <a:solidFill>
                  <a:schemeClr val="tx1"/>
                </a:solidFill>
              </a:rPr>
              <a:t>. Максим Исповедник: </a:t>
            </a:r>
            <a:r>
              <a:rPr lang="ru-RU" sz="1600" b="1" i="1" dirty="0" smtClean="0">
                <a:solidFill>
                  <a:schemeClr val="tx1"/>
                </a:solidFill>
              </a:rPr>
              <a:t>«</a:t>
            </a:r>
            <a:r>
              <a:rPr lang="ru-RU" sz="1600" b="1" i="1" dirty="0">
                <a:solidFill>
                  <a:schemeClr val="tx1"/>
                </a:solidFill>
              </a:rPr>
              <a:t>Три дня, согласно одному способу рассмотрения их, суть три силы души, благодаря которым они пребывают с божественным Словом добродетели и ведения; одной [силой] они </a:t>
            </a:r>
            <a:r>
              <a:rPr lang="ru-RU" sz="1600" b="1" i="1" dirty="0" err="1">
                <a:solidFill>
                  <a:schemeClr val="tx1"/>
                </a:solidFill>
              </a:rPr>
              <a:t>взыскуют</a:t>
            </a:r>
            <a:r>
              <a:rPr lang="ru-RU" sz="1600" b="1" i="1" dirty="0">
                <a:solidFill>
                  <a:schemeClr val="tx1"/>
                </a:solidFill>
              </a:rPr>
              <a:t>, другой - жаждут, а третьей - борясь [за истину], воспринимают нетленную пищу, питающую ум ведением </a:t>
            </a:r>
            <a:r>
              <a:rPr lang="ru-RU" sz="1600" b="1" i="1" dirty="0" err="1">
                <a:solidFill>
                  <a:schemeClr val="tx1"/>
                </a:solidFill>
              </a:rPr>
              <a:t>тварных</a:t>
            </a:r>
            <a:r>
              <a:rPr lang="ru-RU" sz="1600" b="1" i="1" dirty="0">
                <a:solidFill>
                  <a:schemeClr val="tx1"/>
                </a:solidFill>
              </a:rPr>
              <a:t> [вещей]. </a:t>
            </a:r>
            <a:r>
              <a:rPr lang="ru-RU" sz="1600" b="1" i="1" dirty="0" smtClean="0">
                <a:solidFill>
                  <a:schemeClr val="tx1"/>
                </a:solidFill>
              </a:rPr>
              <a:t>Согласно </a:t>
            </a:r>
            <a:r>
              <a:rPr lang="ru-RU" sz="1600" b="1" i="1" dirty="0">
                <a:solidFill>
                  <a:schemeClr val="tx1"/>
                </a:solidFill>
              </a:rPr>
              <a:t>другому способу [рассмотрения], три дня обозначают три наиболее общих закона, я имею в виду - писанный, естественный и духовный, или закон </a:t>
            </a:r>
            <a:r>
              <a:rPr lang="ru-RU" sz="1600" b="1" i="1" dirty="0" smtClean="0">
                <a:solidFill>
                  <a:schemeClr val="tx1"/>
                </a:solidFill>
              </a:rPr>
              <a:t>благодати».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4149080"/>
            <a:ext cx="8568952" cy="252028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chemeClr val="tx1"/>
                </a:solidFill>
              </a:rPr>
              <a:t>Ориген</a:t>
            </a:r>
            <a:r>
              <a:rPr lang="ru-RU" sz="1600" b="1" dirty="0">
                <a:solidFill>
                  <a:schemeClr val="tx1"/>
                </a:solidFill>
              </a:rPr>
              <a:t>: </a:t>
            </a:r>
            <a:r>
              <a:rPr lang="ru-RU" sz="1600" b="1" i="1" dirty="0">
                <a:solidFill>
                  <a:schemeClr val="tx1"/>
                </a:solidFill>
              </a:rPr>
              <a:t>«(Господь) милосердствует о народе, пребывавшем около Него уже три дня и не имевшем пищи. Там ученики просят о пяти тысячах; здесь же Сам Он говорит о четырех тысячах. Те вечером насыщаются, проведя с Ним день; об этих же говорится, что они с Ним пробыли три дня, и они получают хлебы, чтобы не ослабеть на пути. Там говорят ученики о пяти хлебах и двух рыбах, которые имелись у них, хотя Господь об этом не спрашивал; здесь же отвечают на вопрос, что у них было семь хлебов и немного рыбок. Там Он повелевает народу возлечь на траве, здесь же не велит, а возвещает народу о том, чтобы возлечь на земле. Эти на горе насыщаются, а те в пустынном месте. Эти три дня пребывали с Иисусом, а те один день, в который вечером </a:t>
            </a:r>
            <a:r>
              <a:rPr lang="ru-RU" sz="1600" b="1" i="1" dirty="0" smtClean="0">
                <a:solidFill>
                  <a:schemeClr val="tx1"/>
                </a:solidFill>
              </a:rPr>
              <a:t>насытились».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4941168"/>
            <a:ext cx="8568952" cy="158417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Блж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 err="1" smtClean="0">
                <a:solidFill>
                  <a:schemeClr val="tx1"/>
                </a:solidFill>
              </a:rPr>
              <a:t>Феофилакт</a:t>
            </a:r>
            <a:r>
              <a:rPr lang="ru-RU" sz="1600" b="1" dirty="0">
                <a:solidFill>
                  <a:schemeClr val="tx1"/>
                </a:solidFill>
              </a:rPr>
              <a:t>: </a:t>
            </a:r>
            <a:r>
              <a:rPr lang="ru-RU" sz="1600" b="1" i="1" dirty="0">
                <a:solidFill>
                  <a:schemeClr val="tx1"/>
                </a:solidFill>
              </a:rPr>
              <a:t>«Ты же знай и то, что четыре тысячи, то есть имеющие вполне четыре добродетели, семью хлебами, то есть духовными и совершенными изречениями, питаются, ибо число семь - символ семи духовных даров. Они лежат на земле, полагая ниже себя все земное и презирая его... Семь корзин осталось здесь в остатке, ибо духовное и совершенное было то, чего не могли съесть. Осталось то, что поместилось в семи корзинах, то есть то, что один Святой Дух знает».</a:t>
            </a:r>
          </a:p>
        </p:txBody>
      </p:sp>
    </p:spTree>
    <p:extLst>
      <p:ext uri="{BB962C8B-B14F-4D97-AF65-F5344CB8AC3E}">
        <p14:creationId xmlns:p14="http://schemas.microsoft.com/office/powerpoint/2010/main" val="379999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2" grpId="1" animBg="1"/>
      <p:bldP spid="3" grpId="0" animBg="1"/>
      <p:bldP spid="3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5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6985910"/>
              </p:ext>
            </p:extLst>
          </p:nvPr>
        </p:nvGraphicFramePr>
        <p:xfrm>
          <a:off x="457200" y="980728"/>
          <a:ext cx="8229600" cy="1280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14800"/>
                <a:gridCol w="4114800"/>
              </a:tblGrid>
              <a:tr h="24462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Мф. 15, 39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Мк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. 8, 10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39. И, отпустив народ, Он вошел в лодку и прибыл в пределы Магдалинские.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10. И тотчас войдя в лодку с учениками Своими, прибыл в пределы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</a:rPr>
                        <a:t>Далмануфские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475656" y="260648"/>
            <a:ext cx="6120680" cy="43204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Прибытие Иисуса в пределы Магдалинские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E:\лекции по Н. З\21\galelee_mt_hermы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68974"/>
            <a:ext cx="5328312" cy="45444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508104" y="2996952"/>
            <a:ext cx="3528392" cy="1800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chemeClr val="tx1"/>
                </a:solidFill>
              </a:rPr>
              <a:t>Далмануфа</a:t>
            </a:r>
            <a:r>
              <a:rPr lang="ru-RU" sz="1600" b="1" dirty="0">
                <a:solidFill>
                  <a:schemeClr val="tx1"/>
                </a:solidFill>
              </a:rPr>
              <a:t> — небольшая деревня близ города </a:t>
            </a:r>
            <a:r>
              <a:rPr lang="ru-RU" sz="1600" b="1" dirty="0" err="1">
                <a:solidFill>
                  <a:schemeClr val="tx1"/>
                </a:solidFill>
              </a:rPr>
              <a:t>Магдалы</a:t>
            </a:r>
            <a:r>
              <a:rPr lang="ru-RU" sz="1600" b="1" dirty="0">
                <a:solidFill>
                  <a:schemeClr val="tx1"/>
                </a:solidFill>
              </a:rPr>
              <a:t>, расположенного на западном берегу Галилейского моря, поэтому пределы Магдалинские можно назвать также и пределами </a:t>
            </a:r>
            <a:r>
              <a:rPr lang="ru-RU" sz="1600" b="1" dirty="0" err="1">
                <a:solidFill>
                  <a:schemeClr val="tx1"/>
                </a:solidFill>
              </a:rPr>
              <a:t>Далмануфскими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69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39186E-6 L -0.2125 -0.00463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5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5847080"/>
              </p:ext>
            </p:extLst>
          </p:nvPr>
        </p:nvGraphicFramePr>
        <p:xfrm>
          <a:off x="251520" y="1196752"/>
          <a:ext cx="8640960" cy="2900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832648"/>
                <a:gridCol w="2808312"/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Мф. 16, 1-4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Мк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. 8, 11-12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1. И приступили </a:t>
                      </a:r>
                      <a:r>
                        <a:rPr lang="ru-RU" sz="1600" b="1" dirty="0" smtClean="0">
                          <a:solidFill>
                            <a:schemeClr val="accent5"/>
                          </a:solidFill>
                        </a:rPr>
                        <a:t>фарисеи и саддукеи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и, искушая Его, просили показать им знамение с неба.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2. Он же сказал им в ответ: вечером вы говорите: будет ведро, потому что небо красно;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3. и поутру: сегодня ненастье, потому что небо багрово. Лицемеры! различать лице неба вы умеете, а знамений времен не можете.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4. Род лукавый и прелюбодейный знамения ищет, и знамение не дастся ему, кроме знамения Ионы пророка. И, оставив их, отошел. 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11. Вышли фарисеи, начали с Ним спорить и требовали от Него знамения с неба, искушая Его.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12. И Он, </a:t>
                      </a:r>
                      <a:r>
                        <a:rPr lang="ru-RU" sz="1600" b="1" dirty="0" smtClean="0">
                          <a:solidFill>
                            <a:schemeClr val="accent5"/>
                          </a:solidFill>
                        </a:rPr>
                        <a:t>глубоко вздохнув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, сказал: для чего род сей требует знамения? Истинно говорю вам, не дастся роду сему знамение. 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475656" y="404664"/>
            <a:ext cx="6264696" cy="43204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Встреча </a:t>
            </a:r>
            <a:r>
              <a:rPr lang="ru-RU" sz="2400" b="1" dirty="0" smtClean="0">
                <a:solidFill>
                  <a:schemeClr val="tx1"/>
                </a:solidFill>
              </a:rPr>
              <a:t>Христа с </a:t>
            </a:r>
            <a:r>
              <a:rPr lang="ru-RU" sz="2400" b="1" dirty="0">
                <a:solidFill>
                  <a:schemeClr val="tx1"/>
                </a:solidFill>
              </a:rPr>
              <a:t>фарисеями и саддукеями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5536" y="4221088"/>
            <a:ext cx="8352928" cy="129614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Свт</a:t>
            </a:r>
            <a:r>
              <a:rPr lang="ru-RU" sz="1600" b="1" dirty="0" smtClean="0">
                <a:solidFill>
                  <a:schemeClr val="tx1"/>
                </a:solidFill>
              </a:rPr>
              <a:t>. Иоанн Златоуст: </a:t>
            </a:r>
            <a:r>
              <a:rPr lang="ru-RU" sz="1600" b="1" i="1" dirty="0" smtClean="0">
                <a:solidFill>
                  <a:schemeClr val="tx1"/>
                </a:solidFill>
              </a:rPr>
              <a:t>«</a:t>
            </a:r>
            <a:r>
              <a:rPr lang="ru-RU" sz="1600" b="1" i="1" dirty="0">
                <a:solidFill>
                  <a:schemeClr val="tx1"/>
                </a:solidFill>
              </a:rPr>
              <a:t>воздохнув духом Своим, </a:t>
            </a:r>
            <a:r>
              <a:rPr lang="ru-RU" sz="1600" b="1" i="1" dirty="0" smtClean="0">
                <a:solidFill>
                  <a:schemeClr val="tx1"/>
                </a:solidFill>
              </a:rPr>
              <a:t>глагола» - </a:t>
            </a:r>
            <a:r>
              <a:rPr lang="ru-RU" sz="1600" b="1" i="1" dirty="0">
                <a:solidFill>
                  <a:schemeClr val="tx1"/>
                </a:solidFill>
              </a:rPr>
              <a:t>такой вопрос должен был возбудить гнев и негодование, однако человеколюбивый и милосердый Господь не гневается, но сожалеет и </a:t>
            </a:r>
            <a:r>
              <a:rPr lang="ru-RU" sz="1600" b="1" i="1" dirty="0" err="1">
                <a:solidFill>
                  <a:schemeClr val="tx1"/>
                </a:solidFill>
              </a:rPr>
              <a:t>болезнует</a:t>
            </a:r>
            <a:r>
              <a:rPr lang="ru-RU" sz="1600" b="1" i="1" dirty="0">
                <a:solidFill>
                  <a:schemeClr val="tx1"/>
                </a:solidFill>
              </a:rPr>
              <a:t> о них, как о </a:t>
            </a:r>
            <a:r>
              <a:rPr lang="ru-RU" sz="1600" b="1" i="1" dirty="0" err="1">
                <a:solidFill>
                  <a:schemeClr val="tx1"/>
                </a:solidFill>
              </a:rPr>
              <a:t>неисцельно</a:t>
            </a:r>
            <a:r>
              <a:rPr lang="ru-RU" sz="1600" b="1" i="1" dirty="0">
                <a:solidFill>
                  <a:schemeClr val="tx1"/>
                </a:solidFill>
              </a:rPr>
              <a:t> больных, которые после стольких доказательств Его могущества все еще искушали </a:t>
            </a:r>
            <a:r>
              <a:rPr lang="ru-RU" sz="1600" b="1" i="1" dirty="0" smtClean="0">
                <a:solidFill>
                  <a:schemeClr val="tx1"/>
                </a:solidFill>
              </a:rPr>
              <a:t>Его. </a:t>
            </a:r>
            <a:r>
              <a:rPr lang="ru-RU" sz="1600" b="1" i="1" dirty="0">
                <a:solidFill>
                  <a:schemeClr val="tx1"/>
                </a:solidFill>
              </a:rPr>
              <a:t>Они спрашивали Его не для того, чтобы уверовать, но чтобы </a:t>
            </a:r>
            <a:r>
              <a:rPr lang="ru-RU" sz="1600" b="1" i="1" dirty="0" smtClean="0">
                <a:solidFill>
                  <a:schemeClr val="tx1"/>
                </a:solidFill>
              </a:rPr>
              <a:t>уловить».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5661248"/>
            <a:ext cx="8208912" cy="72008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Блж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 err="1" smtClean="0">
                <a:solidFill>
                  <a:schemeClr val="tx1"/>
                </a:solidFill>
              </a:rPr>
              <a:t>Феофилакт</a:t>
            </a:r>
            <a:r>
              <a:rPr lang="ru-RU" sz="1600" b="1" dirty="0" smtClean="0">
                <a:solidFill>
                  <a:schemeClr val="tx1"/>
                </a:solidFill>
              </a:rPr>
              <a:t>: </a:t>
            </a:r>
            <a:r>
              <a:rPr lang="ru-RU" sz="1600" b="1" i="1" dirty="0" smtClean="0">
                <a:solidFill>
                  <a:schemeClr val="tx1"/>
                </a:solidFill>
              </a:rPr>
              <a:t>«Они </a:t>
            </a:r>
            <a:r>
              <a:rPr lang="ru-RU" sz="1600" b="1" i="1" dirty="0">
                <a:solidFill>
                  <a:schemeClr val="tx1"/>
                </a:solidFill>
              </a:rPr>
              <a:t>просят знамения с неба, например, чтобы остановилось солнце или луна. Ибо они думали, что знамения на земле совершаются дьявольскою силою и </a:t>
            </a:r>
            <a:r>
              <a:rPr lang="ru-RU" sz="1600" b="1" i="1" dirty="0" err="1" smtClean="0">
                <a:solidFill>
                  <a:schemeClr val="tx1"/>
                </a:solidFill>
              </a:rPr>
              <a:t>Веельзевулом</a:t>
            </a:r>
            <a:r>
              <a:rPr lang="ru-RU" sz="1600" b="1" i="1" dirty="0" smtClean="0">
                <a:solidFill>
                  <a:schemeClr val="tx1"/>
                </a:solidFill>
              </a:rPr>
              <a:t>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4221088"/>
            <a:ext cx="8352928" cy="64807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Зигабен</a:t>
            </a:r>
            <a:r>
              <a:rPr lang="ru-RU" sz="1600" b="1" dirty="0">
                <a:solidFill>
                  <a:schemeClr val="tx1"/>
                </a:solidFill>
              </a:rPr>
              <a:t>: </a:t>
            </a:r>
            <a:r>
              <a:rPr lang="ru-RU" sz="1600" b="1" i="1" dirty="0">
                <a:solidFill>
                  <a:schemeClr val="tx1"/>
                </a:solidFill>
              </a:rPr>
              <a:t>«Лицемерами назвал их не только потому, что они одно говорили, а другое думали, но и потому, что считали себя мудрыми, будучи </a:t>
            </a:r>
            <a:r>
              <a:rPr lang="ru-RU" sz="1600" b="1" i="1" dirty="0" smtClean="0">
                <a:solidFill>
                  <a:schemeClr val="tx1"/>
                </a:solidFill>
              </a:rPr>
              <a:t>неразумными».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4509120"/>
            <a:ext cx="8352928" cy="201622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Гладков:</a:t>
            </a:r>
            <a:r>
              <a:rPr lang="ru-RU" sz="1600" b="1" i="1" dirty="0" smtClean="0">
                <a:solidFill>
                  <a:schemeClr val="tx1"/>
                </a:solidFill>
              </a:rPr>
              <a:t> «</a:t>
            </a:r>
            <a:r>
              <a:rPr lang="ru-RU" sz="1600" b="1" i="1" dirty="0" err="1" smtClean="0">
                <a:solidFill>
                  <a:schemeClr val="tx1"/>
                </a:solidFill>
              </a:rPr>
              <a:t>седьмины</a:t>
            </a:r>
            <a:r>
              <a:rPr lang="ru-RU" sz="1600" b="1" i="1" dirty="0" smtClean="0">
                <a:solidFill>
                  <a:schemeClr val="tx1"/>
                </a:solidFill>
              </a:rPr>
              <a:t> </a:t>
            </a:r>
            <a:r>
              <a:rPr lang="ru-RU" sz="1600" b="1" i="1" dirty="0" err="1">
                <a:solidFill>
                  <a:schemeClr val="tx1"/>
                </a:solidFill>
              </a:rPr>
              <a:t>Данииловы</a:t>
            </a:r>
            <a:r>
              <a:rPr lang="ru-RU" sz="1600" b="1" i="1" dirty="0">
                <a:solidFill>
                  <a:schemeClr val="tx1"/>
                </a:solidFill>
              </a:rPr>
              <a:t> окончились; скипетр отошел от потомства Иуды; евреи подчинены языческому царю и ждут обещанного Избавителя; пришел Иоанн в духе и силе Илии приготовить путь Господу; явился Иисус и Своими делами осуществил все, что возвещали пророки о Мессии. Вот знамения, по которым знакомые с Писанием должны были узнать, что наступившее время есть действительно время пришествия Мессии! Но фарисеи и саддукеи настолько ослеплены были своими превратными понятиями о Мессии, что потеряли способность различать эти знамения </a:t>
            </a:r>
            <a:r>
              <a:rPr lang="ru-RU" sz="1600" b="1" i="1" dirty="0" smtClean="0">
                <a:solidFill>
                  <a:schemeClr val="tx1"/>
                </a:solidFill>
              </a:rPr>
              <a:t>времен».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4509120"/>
            <a:ext cx="8352928" cy="11521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Блж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 err="1" smtClean="0">
                <a:solidFill>
                  <a:schemeClr val="tx1"/>
                </a:solidFill>
              </a:rPr>
              <a:t>Феофилакт</a:t>
            </a:r>
            <a:r>
              <a:rPr lang="ru-RU" sz="1600" b="1" dirty="0" smtClean="0">
                <a:solidFill>
                  <a:schemeClr val="tx1"/>
                </a:solidFill>
              </a:rPr>
              <a:t>: </a:t>
            </a:r>
            <a:r>
              <a:rPr lang="ru-RU" sz="1600" b="1" i="1" dirty="0" smtClean="0">
                <a:solidFill>
                  <a:schemeClr val="tx1"/>
                </a:solidFill>
              </a:rPr>
              <a:t>«Род </a:t>
            </a:r>
            <a:r>
              <a:rPr lang="ru-RU" sz="1600" b="1" i="1" dirty="0">
                <a:solidFill>
                  <a:schemeClr val="tx1"/>
                </a:solidFill>
              </a:rPr>
              <a:t>лукавый потому, что они искушают Его, а прелюбодейный потому, что отступают от Бога и прилепляются к дьяволу. Хотя они просят знамения с неба, но Он не дает им, кроме знамения Ионы, то есть что, пробыв три дня во чреве великого кита - смерти, </a:t>
            </a:r>
            <a:r>
              <a:rPr lang="ru-RU" sz="1600" b="1" i="1" dirty="0" smtClean="0">
                <a:solidFill>
                  <a:schemeClr val="tx1"/>
                </a:solidFill>
              </a:rPr>
              <a:t>воскреснет».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45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2" grpId="1" animBg="1"/>
      <p:bldP spid="3" grpId="0" animBg="1"/>
      <p:bldP spid="3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5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92147"/>
              </p:ext>
            </p:extLst>
          </p:nvPr>
        </p:nvGraphicFramePr>
        <p:xfrm>
          <a:off x="457200" y="1340768"/>
          <a:ext cx="8229600" cy="1010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Мф. 16,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5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Мк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. 8, 13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5. Переправившись на другую сторону, ученики Его забыли взять хлебов.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13. И, оставив их, опять вошел в лодку и отправился на ту сторону.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755576" y="260648"/>
            <a:ext cx="7560840" cy="79208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Неожиданное удаление Иисуса с апостолами в лодке на другую сторону озера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098" name="Picture 2" descr="E:\лекции по Н. З\21\galelee_mt_herm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2492896"/>
            <a:ext cx="59563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19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5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5506482"/>
              </p:ext>
            </p:extLst>
          </p:nvPr>
        </p:nvGraphicFramePr>
        <p:xfrm>
          <a:off x="107504" y="980728"/>
          <a:ext cx="8928992" cy="5334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04456"/>
                <a:gridCol w="4824536"/>
              </a:tblGrid>
              <a:tr h="288032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Мф. 16, 5-12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Мк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. 8, 13-21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5. Переправившись на другую сторону, ученики Его забыли взять хлебов.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6. Иисус сказал им: смотрите, берегитесь </a:t>
                      </a:r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закваски фарисейской и </a:t>
                      </a:r>
                      <a:r>
                        <a:rPr lang="ru-RU" sz="1600" b="1" dirty="0" err="1" smtClean="0">
                          <a:solidFill>
                            <a:srgbClr val="00B0F0"/>
                          </a:solidFill>
                        </a:rPr>
                        <a:t>саддукейской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7. Они же помышляли в себе и говорили: это значит, что хлебов мы не взяли.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8. Уразумев то, Иисус сказал им: что помышляете в себе, </a:t>
                      </a:r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маловерные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, что хлебов не взяли?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9. Еще ли не понимаете и не помните о пяти хлебах на пять тысяч человек, и сколько коробов вы набрали?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10. ни о семи хлебах на четыре тысячи, и сколько корзин вы набрали?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11. как не разумеете, что не о хлебе сказал Я вам: берегитесь закваски фарисейской и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</a:rPr>
                        <a:t>саддукейской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?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12. Тогда они поняли, что Он говорил им беречься не закваски хлебной, но учения фарисейского и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</a:rPr>
                        <a:t>саддукейского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13. И, оставив их, опять вошел в лодку и отправился на ту сторону.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14. При сем ученики Его забыли взять хлебов и кроме одного хлеба не имели с собою в лодке.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15. А Он заповедал им, говоря: смотрите, берегитесь </a:t>
                      </a:r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закваски фарисейской и закваски Иродовой.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16. И, рассуждая между собою, говорили: это значит, что хлебов нет у нас.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17. Иисус, уразумев, говорит им: что рассуждаете о том, что нет у вас хлебов? Еще ли не понимаете и не разумеете? Еще ли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</a:rPr>
                        <a:t>окаменено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 у вас сердце?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18. Имея очи, не видите? имея уши, не слышите? и не помните?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19. Когда Я пять хлебов преломил для пяти тысяч человек, сколько полных коробов набрали вы кусков? Говорят Ему: двенадцать.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20. А когда семь для четырех тысяч, сколько корзин набрали вы оставшихся кусков. Сказали: семь.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21. И сказал им: как же не разумеете? 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683568" y="116632"/>
            <a:ext cx="7848872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200" b="1" dirty="0">
                <a:solidFill>
                  <a:schemeClr val="tx1"/>
                </a:solidFill>
              </a:rPr>
              <a:t>Предостережения учеников от закваски </a:t>
            </a:r>
            <a:r>
              <a:rPr lang="ru-RU" sz="2200" b="1" dirty="0" smtClean="0">
                <a:solidFill>
                  <a:schemeClr val="tx1"/>
                </a:solidFill>
              </a:rPr>
              <a:t>фарисейской и </a:t>
            </a:r>
            <a:r>
              <a:rPr lang="ru-RU" sz="2200" b="1" dirty="0" err="1" smtClean="0">
                <a:solidFill>
                  <a:schemeClr val="tx1"/>
                </a:solidFill>
              </a:rPr>
              <a:t>саддукейской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5536" y="2276872"/>
            <a:ext cx="8424936" cy="129614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Блж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 err="1" smtClean="0">
                <a:solidFill>
                  <a:schemeClr val="tx1"/>
                </a:solidFill>
              </a:rPr>
              <a:t>Феофилакт</a:t>
            </a:r>
            <a:r>
              <a:rPr lang="ru-RU" sz="1600" b="1" dirty="0">
                <a:solidFill>
                  <a:schemeClr val="tx1"/>
                </a:solidFill>
              </a:rPr>
              <a:t>: </a:t>
            </a:r>
            <a:r>
              <a:rPr lang="ru-RU" sz="1600" b="1" i="1" dirty="0">
                <a:solidFill>
                  <a:schemeClr val="tx1"/>
                </a:solidFill>
              </a:rPr>
              <a:t>«Как закваска бывает кисла и стара, так и учение фарисеев и саддукеев, окисшее и вводившее древние предания старцев, уязвляло души. И как закваска есть смесь воды и муки, так и учение фарисеев есть смесь слова и жизни испорченной. Не сказал же им ясно: остерегайтесь учения фарисеев - с целью напомнить им чудеса над </a:t>
            </a:r>
            <a:r>
              <a:rPr lang="ru-RU" sz="1600" b="1" i="1" dirty="0" smtClean="0">
                <a:solidFill>
                  <a:schemeClr val="tx1"/>
                </a:solidFill>
              </a:rPr>
              <a:t>хлебами».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4005064"/>
            <a:ext cx="8568952" cy="252028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Зигабен</a:t>
            </a:r>
            <a:r>
              <a:rPr lang="ru-RU" sz="1600" b="1" dirty="0">
                <a:solidFill>
                  <a:schemeClr val="tx1"/>
                </a:solidFill>
              </a:rPr>
              <a:t>: </a:t>
            </a:r>
            <a:r>
              <a:rPr lang="ru-RU" sz="1600" b="1" i="1" dirty="0">
                <a:solidFill>
                  <a:schemeClr val="tx1"/>
                </a:solidFill>
              </a:rPr>
              <a:t>«Христос называл </a:t>
            </a:r>
            <a:r>
              <a:rPr lang="ru-RU" sz="1600" b="1" i="1" dirty="0" err="1">
                <a:solidFill>
                  <a:schemeClr val="tx1"/>
                </a:solidFill>
              </a:rPr>
              <a:t>закваскою</a:t>
            </a:r>
            <a:r>
              <a:rPr lang="ru-RU" sz="1600" b="1" i="1" dirty="0">
                <a:solidFill>
                  <a:schemeClr val="tx1"/>
                </a:solidFill>
              </a:rPr>
              <a:t> учение вышеупомянутых людей, и заповедовал беречься его; но ученики, разумея под </a:t>
            </a:r>
            <a:r>
              <a:rPr lang="ru-RU" sz="1600" b="1" i="1" dirty="0" err="1">
                <a:solidFill>
                  <a:schemeClr val="tx1"/>
                </a:solidFill>
              </a:rPr>
              <a:t>закваскою</a:t>
            </a:r>
            <a:r>
              <a:rPr lang="ru-RU" sz="1600" b="1" i="1" dirty="0">
                <a:solidFill>
                  <a:schemeClr val="tx1"/>
                </a:solidFill>
              </a:rPr>
              <a:t> хлеб иудеев и думая, что Христос заповедал беречься его, помышляли в себе, т.е. смущались, так как есть иудейский хлеб им сейчас было запрещено, как они думали, а другого они не принесли, – и как бы так говорили в раскаянии: не взяли мы хлебов у гостеприимных верующих, чтобы питаться ими, если придется замедлить. Но что же Христос, знавший их помышления? По справедливости порицал их по двум причинам: за то, что думали, будто Он заповедовал им разборчивость в пище, между тем как выше Он отверг такую же иудейскую разборчивость, когда учил, что не входящее в уста оскверняет человека (15, 11), и за то, что заботились о пище, имея с собою Подателя всякой </a:t>
            </a:r>
            <a:r>
              <a:rPr lang="ru-RU" sz="1600" b="1" i="1" dirty="0" smtClean="0">
                <a:solidFill>
                  <a:schemeClr val="tx1"/>
                </a:solidFill>
              </a:rPr>
              <a:t>пищи».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1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2" grpId="1" animBg="1"/>
      <p:bldP spid="3" grpId="0" animBg="1"/>
      <p:bldP spid="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4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3425375"/>
              </p:ext>
            </p:extLst>
          </p:nvPr>
        </p:nvGraphicFramePr>
        <p:xfrm>
          <a:off x="457200" y="1600200"/>
          <a:ext cx="8229600" cy="2931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Мк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. 8,  22-26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22. Приходит в 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Вифсаиду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; и приводят к Нему слепого и просят, чтобы прикоснулся к нему. 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23. Он, взяв слепого за руку, вывел его вон из селения и, плюнув ему на глаза, возложил на него руки и спросил его: видит ли что? 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24. Он, взглянув, сказал: вижу проходящих людей, как деревья. 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25. Потом опять возложил руки на глаза ему и велел ему взглянуть. И он 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исцелел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и стал видеть все ясно. 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26. И послал его домой, сказав: не заходи в селение и не рассказывай никому в селении.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755576" y="332656"/>
            <a:ext cx="7560840" cy="50405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Исцеление слепого в </a:t>
            </a:r>
            <a:r>
              <a:rPr lang="ru-RU" sz="2400" b="1" dirty="0" err="1" smtClean="0">
                <a:solidFill>
                  <a:schemeClr val="tx1"/>
                </a:solidFill>
              </a:rPr>
              <a:t>Вифсаиде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F:\лекции по Н. З\21\0_5533_461db8f7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996652"/>
            <a:ext cx="714375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39552" y="4653136"/>
            <a:ext cx="8208912" cy="187220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Свт</a:t>
            </a:r>
            <a:r>
              <a:rPr lang="ru-RU" sz="1600" b="1" dirty="0" smtClean="0">
                <a:solidFill>
                  <a:schemeClr val="tx1"/>
                </a:solidFill>
              </a:rPr>
              <a:t>. Иоанн Златоуст: </a:t>
            </a:r>
            <a:r>
              <a:rPr lang="ru-RU" sz="1600" b="1" i="1" dirty="0" smtClean="0">
                <a:solidFill>
                  <a:schemeClr val="tx1"/>
                </a:solidFill>
              </a:rPr>
              <a:t>«Вера </a:t>
            </a:r>
            <a:r>
              <a:rPr lang="ru-RU" sz="1600" b="1" i="1" dirty="0">
                <a:solidFill>
                  <a:schemeClr val="tx1"/>
                </a:solidFill>
              </a:rPr>
              <a:t>приведших не была чиста, почему Господь и выводит слепого из селения, и потом уже исцеляет его. Но и сам слепой не имел совершенной веры. Поэтому Господь не вдруг дает ему прозреть, а постепенно, как человеку, имеющему веру не всецелую, ибо по мере веры даются и исцеления. Заповедует ему не входить в селение, потому что жители </a:t>
            </a:r>
            <a:r>
              <a:rPr lang="ru-RU" sz="1600" b="1" i="1" dirty="0" err="1" smtClean="0">
                <a:solidFill>
                  <a:schemeClr val="tx1"/>
                </a:solidFill>
              </a:rPr>
              <a:t>Вифсаиды</a:t>
            </a:r>
            <a:r>
              <a:rPr lang="ru-RU" sz="1600" b="1" i="1" dirty="0" smtClean="0">
                <a:solidFill>
                  <a:schemeClr val="tx1"/>
                </a:solidFill>
              </a:rPr>
              <a:t> </a:t>
            </a:r>
            <a:r>
              <a:rPr lang="ru-RU" sz="1600" b="1" i="1" dirty="0">
                <a:solidFill>
                  <a:schemeClr val="tx1"/>
                </a:solidFill>
              </a:rPr>
              <a:t>были неверные, и человек тот среди них повредил бы своей душе; не велит даже никому и говорить о случившемся с ним, чтоб неверующие не подверглись большему </a:t>
            </a:r>
            <a:r>
              <a:rPr lang="ru-RU" sz="1600" b="1" i="1" dirty="0" smtClean="0">
                <a:solidFill>
                  <a:schemeClr val="tx1"/>
                </a:solidFill>
              </a:rPr>
              <a:t>осуждению».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93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bg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55576" y="332656"/>
            <a:ext cx="7632848" cy="100811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Домашнее задание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165168"/>
            <a:ext cx="8388775" cy="32800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Прочитать следующие отрывки: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1"/>
                </a:solidFill>
              </a:rPr>
              <a:t>Исповедание Петра в </a:t>
            </a:r>
            <a:r>
              <a:rPr lang="ru-RU" sz="2400" b="1" dirty="0" err="1">
                <a:solidFill>
                  <a:schemeClr val="tx1"/>
                </a:solidFill>
              </a:rPr>
              <a:t>Кесарии</a:t>
            </a:r>
            <a:r>
              <a:rPr lang="ru-RU" sz="2400" b="1" dirty="0">
                <a:solidFill>
                  <a:schemeClr val="tx1"/>
                </a:solidFill>
              </a:rPr>
              <a:t> Филипповой</a:t>
            </a:r>
            <a:r>
              <a:rPr lang="ru-RU" sz="2400" b="1" dirty="0" smtClean="0">
                <a:solidFill>
                  <a:schemeClr val="tx1"/>
                </a:solidFill>
              </a:rPr>
              <a:t>; предсказание </a:t>
            </a:r>
            <a:r>
              <a:rPr lang="ru-RU" sz="2400" b="1" dirty="0">
                <a:solidFill>
                  <a:schemeClr val="tx1"/>
                </a:solidFill>
              </a:rPr>
              <a:t>Христа о Своих страданиях, смерти и </a:t>
            </a:r>
            <a:r>
              <a:rPr lang="ru-RU" sz="2400" b="1" dirty="0" smtClean="0">
                <a:solidFill>
                  <a:schemeClr val="tx1"/>
                </a:solidFill>
              </a:rPr>
              <a:t>воскресении; </a:t>
            </a:r>
            <a:r>
              <a:rPr lang="ru-RU" sz="2400" b="1" dirty="0">
                <a:solidFill>
                  <a:schemeClr val="tx1"/>
                </a:solidFill>
              </a:rPr>
              <a:t>(Мф. 16, 13-28; </a:t>
            </a:r>
            <a:r>
              <a:rPr lang="ru-RU" sz="2400" b="1" dirty="0" err="1">
                <a:solidFill>
                  <a:schemeClr val="tx1"/>
                </a:solidFill>
              </a:rPr>
              <a:t>Мк</a:t>
            </a:r>
            <a:r>
              <a:rPr lang="ru-RU" sz="2400" b="1" dirty="0">
                <a:solidFill>
                  <a:schemeClr val="tx1"/>
                </a:solidFill>
              </a:rPr>
              <a:t>. 8, 27 – 9, 1; </a:t>
            </a:r>
            <a:r>
              <a:rPr lang="ru-RU" sz="2400" b="1" dirty="0" err="1">
                <a:solidFill>
                  <a:schemeClr val="tx1"/>
                </a:solidFill>
              </a:rPr>
              <a:t>Лк</a:t>
            </a:r>
            <a:r>
              <a:rPr lang="ru-RU" sz="2400" b="1" dirty="0">
                <a:solidFill>
                  <a:schemeClr val="tx1"/>
                </a:solidFill>
              </a:rPr>
              <a:t>. 9, 18-27</a:t>
            </a:r>
            <a:r>
              <a:rPr lang="ru-RU" sz="2400" b="1" dirty="0" smtClean="0">
                <a:solidFill>
                  <a:schemeClr val="tx1"/>
                </a:solidFill>
              </a:rPr>
              <a:t>).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45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552" y="404664"/>
            <a:ext cx="8136904" cy="57606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2600" b="1" dirty="0">
                <a:solidFill>
                  <a:schemeClr val="tx1"/>
                </a:solidFill>
              </a:rPr>
              <a:t>Беседа Иисуса Христа с фарисеями о предании старцев</a:t>
            </a:r>
            <a:endParaRPr lang="ru-RU" sz="2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F:\лекции по Н. З\21\89e2ca3d32484acf7aca25da4be6975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1196752"/>
            <a:ext cx="7056784" cy="536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80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3349023"/>
              </p:ext>
            </p:extLst>
          </p:nvPr>
        </p:nvGraphicFramePr>
        <p:xfrm>
          <a:off x="251520" y="1048752"/>
          <a:ext cx="8640960" cy="3388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99451"/>
                <a:gridCol w="61415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Мф. 15, 1-20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Мк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. 7, 1-23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1. Тогда приходят к Иисусу Иерусалимские книжники и фарисеи и говорят: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2. зачем ученики Твои преступают предание старцев? ибо не умывают рук своих, когда едят хлеб.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1. Собрались к Нему фарисеи и некоторые из книжников, пришедшие из Иерусалима,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2. и, увидев некоторых из учеников Его, евших хлеб нечистыми, то есть неумытыми, руками, укоряли.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3. Ибо фарисеи и все Иудеи, держась предания старцев, не едят, не умыв тщательно рук;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4. и, придя с торга, не едят не омывшись. Есть и многое другое, чего они приняли держаться: наблюдать омовение чаш, кружек, котлов и скамей.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5. Потом спрашивают Его фарисеи и книжники: зачем ученики Твои не поступают по преданию старцев, но неумытыми руками едят хлеб?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395536" y="188640"/>
            <a:ext cx="8424936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chemeClr val="tx1"/>
                </a:solidFill>
              </a:rPr>
              <a:t>Обвинение Христа фарисеями в нарушении предания старцев</a:t>
            </a:r>
            <a:endParaRPr lang="ru-RU" sz="2300" b="1" dirty="0">
              <a:solidFill>
                <a:schemeClr val="tx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9512" y="4653136"/>
            <a:ext cx="8712968" cy="7920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Лопухин: </a:t>
            </a:r>
            <a:r>
              <a:rPr lang="ru-RU" sz="1600" b="1" i="1" dirty="0">
                <a:solidFill>
                  <a:schemeClr val="tx1"/>
                </a:solidFill>
              </a:rPr>
              <a:t>«Весьма вероятно, что это было через некоторое время после Пасхи, близкой к событиям насыщения пяти тысяч. Вероятно, эти фарисеи и книжники были отправлены Иерусалимским </a:t>
            </a:r>
            <a:r>
              <a:rPr lang="ru-RU" sz="1600" b="1" i="1" dirty="0" smtClean="0">
                <a:solidFill>
                  <a:schemeClr val="tx1"/>
                </a:solidFill>
              </a:rPr>
              <a:t>Синедрионом».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5589240"/>
            <a:ext cx="8712968" cy="100811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Зигабен</a:t>
            </a:r>
            <a:r>
              <a:rPr lang="ru-RU" sz="1600" b="1" dirty="0">
                <a:solidFill>
                  <a:schemeClr val="tx1"/>
                </a:solidFill>
              </a:rPr>
              <a:t>: </a:t>
            </a:r>
            <a:r>
              <a:rPr lang="ru-RU" sz="1600" b="1" i="1" dirty="0">
                <a:solidFill>
                  <a:schemeClr val="tx1"/>
                </a:solidFill>
              </a:rPr>
              <a:t>«Во всех 12 коленах были книжники и фарисеи; но злее других были иерусалимские, как живущие в столице и потому более надменные. Видя великую веру народа, они старались уменьшить ее. Так как в Иисусе Христе они ничего не могут порицать, то обвиняют учеников в нарушении не закона, а человеческого </a:t>
            </a:r>
            <a:r>
              <a:rPr lang="ru-RU" sz="1600" b="1" i="1" dirty="0" smtClean="0">
                <a:solidFill>
                  <a:schemeClr val="tx1"/>
                </a:solidFill>
              </a:rPr>
              <a:t>предписания».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17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0422744"/>
              </p:ext>
            </p:extLst>
          </p:nvPr>
        </p:nvGraphicFramePr>
        <p:xfrm>
          <a:off x="179512" y="908720"/>
          <a:ext cx="8784976" cy="5582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16424"/>
                <a:gridCol w="49685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Мф. 15, 3-9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Мк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. 7, 6-13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3. Он же сказал им в ответ: зачем и вы преступаете заповедь Божию ради предания вашего?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4. Ибо Бог заповедал: почитай отца и мать; и: злословящий отца или мать смертью да умрет.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5. А вы говорите: если кто скажет отцу или матери: дар Богу то, чем бы ты от меня пользовался,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6. тот может и не почтить отца своего или мать свою; таким образом вы устранили заповедь Божию преданием вашим.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7. Лицемеры! хорошо пророчествовал о вас Исаия, говоря: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8. приближаются ко Мне люди сии устами своими, и чтут Меня языком, сердце же их далеко отстоит от Меня;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9. но тщетно чтут Меня, уча учениям, заповедям человеческим. </a:t>
                      </a:r>
                    </a:p>
                    <a:p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6. Он сказал им в ответ: хорошо пророчествовал о вас, лицемерах, Исаия, как написано: люди сии чтут Меня устами, сердце же их далеко отстоит от Меня,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7. но тщетно чтут Меня, уча учениям, заповедям человеческим.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8. Ибо вы, оставив заповедь Божию, держитесь предания человеческого, омовения кружек и чаш, и делаете многое другое, сему подобное.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9. И сказал им: хорошо ли, что вы отменяете заповедь Божию, чтобы соблюсти свое предание?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10. Ибо Моисей сказал: почитай отца своего и мать свою; и: злословящий отца или мать смертью да умрет.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11. А вы говорите: кто скажет отцу или матери: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</a:rPr>
                        <a:t>корван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, то есть дар Богу то, чем бы ты от меня пользовался,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12. тому вы уже попускаете ничего не делать для отца своего или матери своей,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13. устраняя слово Божие преданием вашим, которое вы установили; и делаете многое сему подобное.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115616" y="116632"/>
            <a:ext cx="7128792" cy="6480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Обличение </a:t>
            </a:r>
            <a:r>
              <a:rPr lang="ru-RU" sz="2400" b="1" dirty="0" smtClean="0">
                <a:solidFill>
                  <a:schemeClr val="tx1"/>
                </a:solidFill>
              </a:rPr>
              <a:t>Христом </a:t>
            </a:r>
            <a:r>
              <a:rPr lang="ru-RU" sz="2400" b="1" dirty="0" smtClean="0">
                <a:solidFill>
                  <a:schemeClr val="tx1"/>
                </a:solidFill>
              </a:rPr>
              <a:t>фарисеев в лицемерном соблюдении заповедей Божиих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11560" y="2420888"/>
            <a:ext cx="7848872" cy="11521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Свт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>
                <a:solidFill>
                  <a:schemeClr val="tx1"/>
                </a:solidFill>
              </a:rPr>
              <a:t>Иоанн Златоуст: </a:t>
            </a:r>
            <a:r>
              <a:rPr lang="ru-RU" sz="1600" b="1" i="1" dirty="0">
                <a:solidFill>
                  <a:schemeClr val="tx1"/>
                </a:solidFill>
              </a:rPr>
              <a:t>«Он не стал ни порицать, ни защищать поведения учеников, но на обвинение фарисеев и сам отвечал обвинением, унимая дерзость их и показывая, что согрешающий в великих делах не должен с такою заботливостью подмечать в других маловажные </a:t>
            </a:r>
            <a:r>
              <a:rPr lang="ru-RU" sz="1600" b="1" i="1" dirty="0" smtClean="0">
                <a:solidFill>
                  <a:schemeClr val="tx1"/>
                </a:solidFill>
              </a:rPr>
              <a:t>проступки».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3861048"/>
            <a:ext cx="7848872" cy="1800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chemeClr val="tx1"/>
                </a:solidFill>
              </a:rPr>
              <a:t>Свт</a:t>
            </a:r>
            <a:r>
              <a:rPr lang="ru-RU" sz="1600" b="1" dirty="0">
                <a:solidFill>
                  <a:schemeClr val="tx1"/>
                </a:solidFill>
              </a:rPr>
              <a:t>. Иоанн Златоуст</a:t>
            </a:r>
            <a:r>
              <a:rPr lang="ru-RU" sz="1600" b="1" dirty="0" smtClean="0">
                <a:solidFill>
                  <a:schemeClr val="tx1"/>
                </a:solidFill>
              </a:rPr>
              <a:t>: «Фарисеи </a:t>
            </a:r>
            <a:r>
              <a:rPr lang="ru-RU" sz="1600" b="1" dirty="0">
                <a:solidFill>
                  <a:schemeClr val="tx1"/>
                </a:solidFill>
              </a:rPr>
              <a:t>учили юношей, под видом благочестия, презирать отцов. Каким образом? Если кто из родителей говорил сыну: дай мне эту овцу, которую ты имеешь, или тельца, или иное что, то им отвечали: то, чем ты желаешь от меня пользоваться, я отдаю в дар Богу, и ты не можешь получить этого. Отсюда происходило двоякое зло: и Богу не приносили, и родителей, под предлогом приношения Богу, лишали дара; и оскорбляли родителей под предлогом обязанности к Богу, и Бога - под предлогом обязанности к </a:t>
            </a:r>
            <a:r>
              <a:rPr lang="ru-RU" sz="1600" b="1" dirty="0" smtClean="0">
                <a:solidFill>
                  <a:schemeClr val="tx1"/>
                </a:solidFill>
              </a:rPr>
              <a:t>родителям».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2636912"/>
            <a:ext cx="7848872" cy="64807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Зигабен</a:t>
            </a:r>
            <a:r>
              <a:rPr lang="ru-RU" sz="1600" b="1" dirty="0">
                <a:solidFill>
                  <a:schemeClr val="tx1"/>
                </a:solidFill>
              </a:rPr>
              <a:t>: </a:t>
            </a:r>
            <a:r>
              <a:rPr lang="ru-RU" sz="1600" b="1" i="1" dirty="0">
                <a:solidFill>
                  <a:schemeClr val="tx1"/>
                </a:solidFill>
              </a:rPr>
              <a:t>«Назвал их лицемерами, потому что по видимому только они соблюдали закон, а на самом деле </a:t>
            </a:r>
            <a:r>
              <a:rPr lang="ru-RU" sz="1600" b="1" i="1" dirty="0" smtClean="0">
                <a:solidFill>
                  <a:schemeClr val="tx1"/>
                </a:solidFill>
              </a:rPr>
              <a:t>нарушали».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47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2" grpId="1" animBg="1"/>
      <p:bldP spid="3" grpId="0" animBg="1"/>
      <p:bldP spid="3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0046527"/>
              </p:ext>
            </p:extLst>
          </p:nvPr>
        </p:nvGraphicFramePr>
        <p:xfrm>
          <a:off x="179512" y="692624"/>
          <a:ext cx="8784976" cy="5832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92488"/>
                <a:gridCol w="4392488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Мф. 15, 10-20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Мк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. 7, 1-23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18000" marB="1800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10. И, 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призвав народ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, сказал им: слушайте и разумейте!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11. не то, что входит в уста, оскверняет человека, но то, что выходит из уст, оскверняет человека.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12. Тогда ученики Его, приступив, сказали Ему: знаешь ли, что фарисеи, услышав слово сие, соблазнились?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13. Он же сказал в ответ: всякое растение, которое не Отец Мой Небесный насадил, искоренится;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14. оставьте их: они — слепые вожди слепых; а если слепой ведет слепого, то оба упадут в яму.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15. Петр же, отвечая, сказал Ему: изъясни нам притчу сию.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16. Иисус сказал: неужели и вы еще не разумеете?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17. еще ли не понимаете, что все, входящее в уста, проходит в чрево и извергается вон?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18. а исходящее из уст — из сердца исходит — сие оскверняет человека,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19. ибо из сердца исходят злые помыслы, убийства, прелюбодеяния, любодеяния, кражи, лжесвидетельства, хуления —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20. это оскверняет человека; а есть неумытыми руками — не оскверняет человека. 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14. И, 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призвав весь народ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, говорил им: слушайте Меня все и разумейте: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15. ничто, входящее в человека извне, не может осквернить его; но что исходит из него, то оскверняет человека.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16. Если кто имеет уши слышать, да слышит!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17. И когда Он от народа вошел в дом, ученики Его спросили Его о притче.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18. Он сказал им: неужели и вы так непонятливы? Неужели не разумеете, что ничто, извне входящее в человека, не может осквернить его?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19. Потому что не в сердце его входит, а в чрево, и выходит вон, чем очищается всякая пища.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20. Далее сказал: исходящее из человека оскверняет человека.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21. Ибо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</a:rPr>
                        <a:t>извнутрь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, из сердца человеческого, исходят злые помыслы, прелюбодеяния, любодеяния, убийства,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22. кражи, лихоимство, злоба, коварство, непотребство, завистливое око, богохульство, гордость, безумство, —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23. все это зло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</a:rPr>
                        <a:t>извнутрь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 исходит и оскверняет человека.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18000" marB="18000"/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763688" y="116632"/>
            <a:ext cx="5472608" cy="3600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Учение Христа о духовной чистоте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39552" y="2636912"/>
            <a:ext cx="7848872" cy="86409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Свт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>
                <a:solidFill>
                  <a:schemeClr val="tx1"/>
                </a:solidFill>
              </a:rPr>
              <a:t>Иоанн Златоуст: </a:t>
            </a:r>
            <a:r>
              <a:rPr lang="ru-RU" sz="1600" b="1" i="1" dirty="0">
                <a:solidFill>
                  <a:schemeClr val="tx1"/>
                </a:solidFill>
              </a:rPr>
              <a:t>«Он не сказал, что разборчивость в пище ничего не значит, и что Моисей предписал ее напрасно, или из снисхождения; а говорит в виде увещания и совета, заимствуя доказательство из самого свойства </a:t>
            </a:r>
            <a:r>
              <a:rPr lang="ru-RU" sz="1600" b="1" i="1" dirty="0" smtClean="0">
                <a:solidFill>
                  <a:schemeClr val="tx1"/>
                </a:solidFill>
              </a:rPr>
              <a:t>вещи».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9552" y="3645024"/>
            <a:ext cx="7848872" cy="100811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Блж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 err="1" smtClean="0">
                <a:solidFill>
                  <a:schemeClr val="tx1"/>
                </a:solidFill>
              </a:rPr>
              <a:t>Феофилакт</a:t>
            </a:r>
            <a:r>
              <a:rPr lang="ru-RU" sz="1600" b="1" dirty="0">
                <a:solidFill>
                  <a:schemeClr val="tx1"/>
                </a:solidFill>
              </a:rPr>
              <a:t>: </a:t>
            </a:r>
            <a:r>
              <a:rPr lang="ru-RU" sz="1600" b="1" i="1" dirty="0">
                <a:solidFill>
                  <a:schemeClr val="tx1"/>
                </a:solidFill>
              </a:rPr>
              <a:t>«Господь говорит относительно пищи, что никакая пища не делает человека нечистым, то есть не оскверняет. Если же пища не оскверняет, то тем более </a:t>
            </a:r>
            <a:r>
              <a:rPr lang="ru-RU" sz="1600" b="1" i="1" dirty="0" err="1">
                <a:solidFill>
                  <a:schemeClr val="tx1"/>
                </a:solidFill>
              </a:rPr>
              <a:t>ядение</a:t>
            </a:r>
            <a:r>
              <a:rPr lang="ru-RU" sz="1600" b="1" i="1" dirty="0">
                <a:solidFill>
                  <a:schemeClr val="tx1"/>
                </a:solidFill>
              </a:rPr>
              <a:t> пищи неумытыми </a:t>
            </a:r>
            <a:r>
              <a:rPr lang="ru-RU" sz="1600" b="1" i="1" dirty="0" smtClean="0">
                <a:solidFill>
                  <a:schemeClr val="tx1"/>
                </a:solidFill>
              </a:rPr>
              <a:t>руками».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4797152"/>
            <a:ext cx="7848872" cy="86409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Зигабен</a:t>
            </a:r>
            <a:r>
              <a:rPr lang="ru-RU" sz="1600" b="1" dirty="0">
                <a:solidFill>
                  <a:schemeClr val="tx1"/>
                </a:solidFill>
              </a:rPr>
              <a:t>: </a:t>
            </a:r>
            <a:r>
              <a:rPr lang="ru-RU" sz="1600" b="1" i="1" dirty="0">
                <a:solidFill>
                  <a:schemeClr val="tx1"/>
                </a:solidFill>
              </a:rPr>
              <a:t>«не нечистота от неумытых рук, входящая во уста вместе с </a:t>
            </a:r>
            <a:r>
              <a:rPr lang="ru-RU" sz="1600" b="1" i="1" dirty="0" err="1">
                <a:solidFill>
                  <a:schemeClr val="tx1"/>
                </a:solidFill>
              </a:rPr>
              <a:t>пищею</a:t>
            </a:r>
            <a:r>
              <a:rPr lang="ru-RU" sz="1600" b="1" i="1" dirty="0">
                <a:solidFill>
                  <a:schemeClr val="tx1"/>
                </a:solidFill>
              </a:rPr>
              <a:t>, оскверняет человека, так как она не касается души, а оскверняет только грех, так как он вредит душе. Таково самое близкое изъяснение этого </a:t>
            </a:r>
            <a:r>
              <a:rPr lang="ru-RU" sz="1600" b="1" i="1" dirty="0" smtClean="0">
                <a:solidFill>
                  <a:schemeClr val="tx1"/>
                </a:solidFill>
              </a:rPr>
              <a:t>изречения».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2996952"/>
            <a:ext cx="7848872" cy="158417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Блж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>
                <a:solidFill>
                  <a:schemeClr val="tx1"/>
                </a:solidFill>
              </a:rPr>
              <a:t>Иероним: </a:t>
            </a:r>
            <a:r>
              <a:rPr lang="ru-RU" sz="1600" b="1" i="1" dirty="0">
                <a:solidFill>
                  <a:schemeClr val="tx1"/>
                </a:solidFill>
              </a:rPr>
              <a:t>«так как в писаниях церковных слово соблазн (</a:t>
            </a:r>
            <a:r>
              <a:rPr lang="ru-RU" sz="1600" b="1" i="1" dirty="0" err="1">
                <a:solidFill>
                  <a:schemeClr val="tx1"/>
                </a:solidFill>
              </a:rPr>
              <a:t>scandalum</a:t>
            </a:r>
            <a:r>
              <a:rPr lang="ru-RU" sz="1600" b="1" i="1" dirty="0">
                <a:solidFill>
                  <a:schemeClr val="tx1"/>
                </a:solidFill>
              </a:rPr>
              <a:t>) употребляется очень часто, то мы вкратце объясним, что оно значит. Слова </a:t>
            </a:r>
            <a:r>
              <a:rPr lang="ru-RU" sz="1600" b="1" i="1" dirty="0" smtClean="0">
                <a:solidFill>
                  <a:schemeClr val="tx1"/>
                </a:solidFill>
              </a:rPr>
              <a:t>«</a:t>
            </a:r>
            <a:r>
              <a:rPr lang="ru-RU" sz="1600" b="1" i="1" dirty="0" err="1" smtClean="0">
                <a:solidFill>
                  <a:schemeClr val="tx1"/>
                </a:solidFill>
              </a:rPr>
              <a:t>σκώλον</a:t>
            </a:r>
            <a:r>
              <a:rPr lang="ru-RU" sz="1600" b="1" i="1" dirty="0" smtClean="0">
                <a:solidFill>
                  <a:schemeClr val="tx1"/>
                </a:solidFill>
              </a:rPr>
              <a:t>»,  </a:t>
            </a:r>
            <a:r>
              <a:rPr lang="ru-RU" sz="1600" b="1" i="1" dirty="0" err="1" smtClean="0">
                <a:solidFill>
                  <a:schemeClr val="tx1"/>
                </a:solidFill>
              </a:rPr>
              <a:t>scandalum</a:t>
            </a:r>
            <a:r>
              <a:rPr lang="ru-RU" sz="1600" b="1" i="1" dirty="0" smtClean="0">
                <a:solidFill>
                  <a:schemeClr val="tx1"/>
                </a:solidFill>
              </a:rPr>
              <a:t>» </a:t>
            </a:r>
            <a:r>
              <a:rPr lang="ru-RU" sz="1600" b="1" i="1" dirty="0">
                <a:solidFill>
                  <a:schemeClr val="tx1"/>
                </a:solidFill>
              </a:rPr>
              <a:t>мы можем выразить словами: преткновение, препятствие, или: обрыв, или: толчок ноги обо что-нибудь. Итак, когда мы говорим: «Кто соблазнит кого-либо из малейших сих», то разумеется, что он словом или делом подал кому-нибудь повод к </a:t>
            </a:r>
            <a:r>
              <a:rPr lang="ru-RU" sz="1600" b="1" i="1" dirty="0" smtClean="0">
                <a:solidFill>
                  <a:schemeClr val="tx1"/>
                </a:solidFill>
              </a:rPr>
              <a:t>падению».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4797152"/>
            <a:ext cx="8208912" cy="194421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Свт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>
                <a:solidFill>
                  <a:schemeClr val="tx1"/>
                </a:solidFill>
              </a:rPr>
              <a:t>Иоанн Златоуст: </a:t>
            </a:r>
            <a:r>
              <a:rPr lang="ru-RU" sz="1600" b="1" i="1" dirty="0">
                <a:solidFill>
                  <a:schemeClr val="tx1"/>
                </a:solidFill>
              </a:rPr>
              <a:t>«Ученики говорили это не столько потому, что заботились о фарисеях, сколько потому, что сами несколько смущались. Но так как сказать это от своего лица не смели, то желали узнать чрез повествование о других. А что они действительно и сами соблазнялись, это видно из того, что ревностный и всегда других предупреждающий Петр подходит и говорит Иисусу: скажи нам притчу сию (ст. 15); открывая свое душевное смущение, но не осмеливаясь явно сказать: я соблазняюсь, он просит изъяснения, дабы избавиться от этого смущения, за что и подвергся </a:t>
            </a:r>
            <a:r>
              <a:rPr lang="ru-RU" sz="1600" b="1" i="1" dirty="0" smtClean="0">
                <a:solidFill>
                  <a:schemeClr val="tx1"/>
                </a:solidFill>
              </a:rPr>
              <a:t>укоризне».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9552" y="1844824"/>
            <a:ext cx="7848872" cy="86409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Блж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 err="1" smtClean="0">
                <a:solidFill>
                  <a:schemeClr val="tx1"/>
                </a:solidFill>
              </a:rPr>
              <a:t>Феофилакт</a:t>
            </a:r>
            <a:r>
              <a:rPr lang="ru-RU" sz="1600" b="1" dirty="0" smtClean="0">
                <a:solidFill>
                  <a:schemeClr val="tx1"/>
                </a:solidFill>
              </a:rPr>
              <a:t>: </a:t>
            </a:r>
            <a:r>
              <a:rPr lang="ru-RU" sz="1600" b="1" i="1" dirty="0" smtClean="0">
                <a:solidFill>
                  <a:schemeClr val="tx1"/>
                </a:solidFill>
              </a:rPr>
              <a:t>«Говорит</a:t>
            </a:r>
            <a:r>
              <a:rPr lang="ru-RU" sz="1600" b="1" i="1" dirty="0">
                <a:solidFill>
                  <a:schemeClr val="tx1"/>
                </a:solidFill>
              </a:rPr>
              <a:t>, что должны быть искоренены предания старцев и заповеди иудейские... Так как фарисеи были вне себя и неизлечимы, то Он сказал: «оставьте их».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552" y="3212976"/>
            <a:ext cx="7848872" cy="93610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Зигабен</a:t>
            </a:r>
            <a:r>
              <a:rPr lang="ru-RU" sz="1600" b="1" dirty="0" smtClean="0">
                <a:solidFill>
                  <a:schemeClr val="tx1"/>
                </a:solidFill>
              </a:rPr>
              <a:t>: </a:t>
            </a:r>
            <a:r>
              <a:rPr lang="ru-RU" sz="1600" b="1" i="1" dirty="0" smtClean="0">
                <a:solidFill>
                  <a:schemeClr val="tx1"/>
                </a:solidFill>
              </a:rPr>
              <a:t>«Оставите </a:t>
            </a:r>
            <a:r>
              <a:rPr lang="ru-RU" sz="1600" b="1" i="1" dirty="0">
                <a:solidFill>
                  <a:schemeClr val="tx1"/>
                </a:solidFill>
              </a:rPr>
              <a:t>их…, </a:t>
            </a:r>
            <a:r>
              <a:rPr lang="ru-RU" sz="1600" b="1" i="1" dirty="0" smtClean="0">
                <a:solidFill>
                  <a:schemeClr val="tx1"/>
                </a:solidFill>
              </a:rPr>
              <a:t>как </a:t>
            </a:r>
            <a:r>
              <a:rPr lang="ru-RU" sz="1600" b="1" i="1" dirty="0">
                <a:solidFill>
                  <a:schemeClr val="tx1"/>
                </a:solidFill>
              </a:rPr>
              <a:t>неисцелимых. Поэтому и не врачует соблазна их, зная, что ничто не принесет им пользы. </a:t>
            </a:r>
            <a:r>
              <a:rPr lang="ru-RU" sz="1600" b="1" i="1" dirty="0" smtClean="0">
                <a:solidFill>
                  <a:schemeClr val="tx1"/>
                </a:solidFill>
              </a:rPr>
              <a:t>Называет </a:t>
            </a:r>
            <a:r>
              <a:rPr lang="ru-RU" sz="1600" b="1" i="1" dirty="0">
                <a:solidFill>
                  <a:schemeClr val="tx1"/>
                </a:solidFill>
              </a:rPr>
              <a:t>их слепыми, потому что поток страстей ослепил их душевный глаз, и они не могут взирать на свет </a:t>
            </a:r>
            <a:r>
              <a:rPr lang="ru-RU" sz="1600" b="1" i="1" dirty="0" smtClean="0">
                <a:solidFill>
                  <a:schemeClr val="tx1"/>
                </a:solidFill>
              </a:rPr>
              <a:t>истины».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9552" y="3489414"/>
            <a:ext cx="7848872" cy="109171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Зигабен</a:t>
            </a:r>
            <a:r>
              <a:rPr lang="ru-RU" sz="1600" b="1" dirty="0" smtClean="0">
                <a:solidFill>
                  <a:schemeClr val="tx1"/>
                </a:solidFill>
              </a:rPr>
              <a:t>: </a:t>
            </a:r>
            <a:r>
              <a:rPr lang="ru-RU" sz="1600" b="1" i="1" dirty="0" smtClean="0">
                <a:solidFill>
                  <a:schemeClr val="tx1"/>
                </a:solidFill>
              </a:rPr>
              <a:t>«И </a:t>
            </a:r>
            <a:r>
              <a:rPr lang="ru-RU" sz="1600" b="1" i="1" dirty="0">
                <a:solidFill>
                  <a:schemeClr val="tx1"/>
                </a:solidFill>
              </a:rPr>
              <a:t>в двенадцатой гл. (34 ст.) сказал, что от избытка сердца говорят уста. Сначала является в сердце желание, а потом это желание мы высказываем устами. Извне входящее вне потом выходит, а изнутри </a:t>
            </a:r>
            <a:r>
              <a:rPr lang="ru-RU" sz="1600" b="1" i="1" dirty="0" err="1">
                <a:solidFill>
                  <a:schemeClr val="tx1"/>
                </a:solidFill>
              </a:rPr>
              <a:t>выходяще</a:t>
            </a:r>
            <a:r>
              <a:rPr lang="ru-RU" sz="1600" b="1" i="1" dirty="0">
                <a:solidFill>
                  <a:schemeClr val="tx1"/>
                </a:solidFill>
              </a:rPr>
              <a:t> внутри же потом остается и оскверняет».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1560" y="1196752"/>
            <a:ext cx="7776864" cy="11521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Блж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 err="1" smtClean="0">
                <a:solidFill>
                  <a:schemeClr val="tx1"/>
                </a:solidFill>
              </a:rPr>
              <a:t>Иеороним</a:t>
            </a:r>
            <a:r>
              <a:rPr lang="ru-RU" sz="1600" b="1" dirty="0" smtClean="0">
                <a:solidFill>
                  <a:schemeClr val="tx1"/>
                </a:solidFill>
              </a:rPr>
              <a:t>: </a:t>
            </a:r>
            <a:r>
              <a:rPr lang="ru-RU" sz="1600" b="1" i="1" dirty="0" smtClean="0">
                <a:solidFill>
                  <a:schemeClr val="tx1"/>
                </a:solidFill>
              </a:rPr>
              <a:t>«должны </a:t>
            </a:r>
            <a:r>
              <a:rPr lang="ru-RU" sz="1600" b="1" i="1" dirty="0">
                <a:solidFill>
                  <a:schemeClr val="tx1"/>
                </a:solidFill>
              </a:rPr>
              <a:t>подвергнуться обличению те, которые думают, что помыслы (злые) внушаются дьяволом, а не рождаются из собственной воли. Дьявол может быть только </a:t>
            </a:r>
            <a:r>
              <a:rPr lang="ru-RU" sz="1600" b="1" i="1" dirty="0" err="1">
                <a:solidFill>
                  <a:schemeClr val="tx1"/>
                </a:solidFill>
              </a:rPr>
              <a:t>споспешником</a:t>
            </a:r>
            <a:r>
              <a:rPr lang="ru-RU" sz="1600" b="1" i="1" dirty="0">
                <a:solidFill>
                  <a:schemeClr val="tx1"/>
                </a:solidFill>
              </a:rPr>
              <a:t> и возбудителем злых помышлений, а не творцом </a:t>
            </a:r>
            <a:r>
              <a:rPr lang="ru-RU" sz="1600" b="1" i="1" dirty="0" smtClean="0">
                <a:solidFill>
                  <a:schemeClr val="tx1"/>
                </a:solidFill>
              </a:rPr>
              <a:t>их».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18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2" grpId="1" animBg="1"/>
      <p:bldP spid="3" grpId="0" animBg="1"/>
      <p:bldP spid="3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3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358612"/>
              </p:ext>
            </p:extLst>
          </p:nvPr>
        </p:nvGraphicFramePr>
        <p:xfrm>
          <a:off x="457200" y="1268760"/>
          <a:ext cx="8291264" cy="1193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24426"/>
                <a:gridCol w="51668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Мф. 15, 21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Мк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. 7, 24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21. И, выйдя оттуда, Иисус удалился в страны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</a:rPr>
                        <a:t>Тирские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 и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</a:rPr>
                        <a:t>Сидонские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24. И, отправившись оттуда, пришел в пределы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</a:rPr>
                        <a:t>Тирские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 и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</a:rPr>
                        <a:t>Сидонские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; и, войдя в дом, не хотел, чтобы кто узнал; но не мог утаиться.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043608" y="404664"/>
            <a:ext cx="7128792" cy="4320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Путешествие в пределы </a:t>
            </a:r>
            <a:r>
              <a:rPr lang="ru-RU" sz="2400" b="1" dirty="0" err="1" smtClean="0">
                <a:solidFill>
                  <a:schemeClr val="tx1"/>
                </a:solidFill>
              </a:rPr>
              <a:t>Тирийские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и </a:t>
            </a:r>
            <a:r>
              <a:rPr lang="ru-RU" sz="2400" b="1" dirty="0" err="1">
                <a:solidFill>
                  <a:schemeClr val="tx1"/>
                </a:solidFill>
              </a:rPr>
              <a:t>Сидонские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E:\лекции по Н. З\21\0_60b15_944c0fc3_orig.jp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75" y="1196752"/>
            <a:ext cx="7056784" cy="939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11560" y="2780928"/>
            <a:ext cx="8136904" cy="7920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Свт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>
                <a:solidFill>
                  <a:schemeClr val="tx1"/>
                </a:solidFill>
              </a:rPr>
              <a:t>Иоанн Златоуст: </a:t>
            </a:r>
            <a:r>
              <a:rPr lang="ru-RU" sz="1600" b="1" i="1" dirty="0">
                <a:solidFill>
                  <a:schemeClr val="tx1"/>
                </a:solidFill>
              </a:rPr>
              <a:t>«Но для чего Христос отправился в эти именно страны? Он, отменив для иудеев закон о разборчивости в пище, теперь, простираясь далее, отверзает дверь уже и </a:t>
            </a:r>
            <a:r>
              <a:rPr lang="ru-RU" sz="1600" b="1" i="1" dirty="0" smtClean="0">
                <a:solidFill>
                  <a:schemeClr val="tx1"/>
                </a:solidFill>
              </a:rPr>
              <a:t>язычникам».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3861048"/>
            <a:ext cx="8136904" cy="108012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Зигабен</a:t>
            </a:r>
            <a:r>
              <a:rPr lang="ru-RU" sz="1600" b="1" dirty="0" smtClean="0">
                <a:solidFill>
                  <a:schemeClr val="tx1"/>
                </a:solidFill>
              </a:rPr>
              <a:t>: </a:t>
            </a:r>
            <a:r>
              <a:rPr lang="ru-RU" sz="1600" b="1" i="1" dirty="0" smtClean="0">
                <a:solidFill>
                  <a:schemeClr val="tx1"/>
                </a:solidFill>
              </a:rPr>
              <a:t>«Каким </a:t>
            </a:r>
            <a:r>
              <a:rPr lang="ru-RU" sz="1600" b="1" i="1" dirty="0">
                <a:solidFill>
                  <a:schemeClr val="tx1"/>
                </a:solidFill>
              </a:rPr>
              <a:t>образом, заповедав ученикам не ходить на путь к язычникам (Мф. 10, 5), Сам пошел? Пошел, но не с тем, чтобы проповедовать, а чтобы немного отдохнуть. Поэтому, придя, как говорит Марк (7, 24), Он вошел в дом и не хотел, чтобы кто узнал: но не мог </a:t>
            </a:r>
            <a:r>
              <a:rPr lang="ru-RU" sz="1600" b="1" i="1" dirty="0" smtClean="0">
                <a:solidFill>
                  <a:schemeClr val="tx1"/>
                </a:solidFill>
              </a:rPr>
              <a:t>утаиться».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20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2" grpId="1" animBg="1"/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:\лекции по Н. З\21\canaanite_wo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28611"/>
            <a:ext cx="7416824" cy="584074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3100077"/>
              </p:ext>
            </p:extLst>
          </p:nvPr>
        </p:nvGraphicFramePr>
        <p:xfrm>
          <a:off x="179512" y="908720"/>
          <a:ext cx="8784976" cy="4607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92488"/>
                <a:gridCol w="4392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Мф. 15, 22-28;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Мк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. 7, 25-30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22. И вот, женщина </a:t>
                      </a:r>
                      <a:r>
                        <a:rPr lang="ru-RU" sz="1600" b="1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Хананеянка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, выйдя из тех мест, кричала Ему: 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помилуй меня, Господи, сын Давидов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, дочь моя жестоко беснуется.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23. Но Он не отвечал ей ни слова. И ученики Его, приступив, просили Его: отпусти ее, потому что кричит за нами.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24. Он же сказал в ответ: Я послан только к погибшим овцам дома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</a:rPr>
                        <a:t>Израилева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25. А она, подойдя, кланялась Ему и говорила: Господи! помоги мне.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26. Он же сказал в ответ: нехорошо взять хлеб у детей и бросить псам.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27. Она сказала: так, Господи! но и псы едят крохи, которые падают со стола господ их.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28. Тогда Иисус сказал ей в ответ: о, женщина! велика вера твоя; да будет тебе по желанию твоему. И исцелилась дочь ее в тот час.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25. Ибо услышала о Нем женщина, у которой дочь одержима была нечистым духом, и, придя, припала к ногам Его;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26. а женщина та была язычница, родом </a:t>
                      </a:r>
                      <a:r>
                        <a:rPr lang="ru-RU" sz="1600" b="1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сирофиникиянка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; и просила Его, чтобы изгнал беса из ее дочери.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27. Но Иисус сказал ей: дай прежде насытиться детям, ибо нехорошо взять хлеб у детей и бросить псам.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28. Она же сказала Ему в ответ: так, Господи; но и псы под столом едят крохи у детей.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29. И сказал ей: за это слово, пойди; бес вышел из твоей дочери.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30. И, придя в свой дом, она нашла, что бес вышел и дочь лежит на постели. 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187624" y="260648"/>
            <a:ext cx="6984776" cy="4320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Исцеление бесноватой дочери </a:t>
            </a:r>
            <a:r>
              <a:rPr lang="ru-RU" sz="2400" b="1" dirty="0" err="1">
                <a:solidFill>
                  <a:schemeClr val="tx1"/>
                </a:solidFill>
              </a:rPr>
              <a:t>сирофиникиянки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9512" y="3645024"/>
            <a:ext cx="8784976" cy="1800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Свт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>
                <a:solidFill>
                  <a:schemeClr val="tx1"/>
                </a:solidFill>
              </a:rPr>
              <a:t>Иоанн Златоуст: </a:t>
            </a:r>
            <a:r>
              <a:rPr lang="ru-RU" sz="1600" b="1" i="1" dirty="0">
                <a:solidFill>
                  <a:schemeClr val="tx1"/>
                </a:solidFill>
              </a:rPr>
              <a:t>«Некоторые, толкуя эти слова иносказательно, говорят, что по </a:t>
            </a:r>
            <a:r>
              <a:rPr lang="ru-RU" sz="1600" b="1" i="1" dirty="0" err="1">
                <a:solidFill>
                  <a:schemeClr val="tx1"/>
                </a:solidFill>
              </a:rPr>
              <a:t>отшествии</a:t>
            </a:r>
            <a:r>
              <a:rPr lang="ru-RU" sz="1600" b="1" i="1" dirty="0">
                <a:solidFill>
                  <a:schemeClr val="tx1"/>
                </a:solidFill>
              </a:rPr>
              <a:t> Христа из Иудеи к Нему дерзнула приступить Церковь, также вышедшая за пределы </a:t>
            </a:r>
            <a:r>
              <a:rPr lang="ru-RU" sz="1600" b="1" i="1" dirty="0" smtClean="0">
                <a:solidFill>
                  <a:schemeClr val="tx1"/>
                </a:solidFill>
              </a:rPr>
              <a:t>свои... </a:t>
            </a:r>
            <a:r>
              <a:rPr lang="ru-RU" sz="1600" b="1" i="1" dirty="0">
                <a:solidFill>
                  <a:schemeClr val="tx1"/>
                </a:solidFill>
              </a:rPr>
              <a:t>В самом деле, слыша название </a:t>
            </a:r>
            <a:r>
              <a:rPr lang="ru-RU" sz="1600" b="1" i="1" dirty="0" err="1">
                <a:solidFill>
                  <a:schemeClr val="tx1"/>
                </a:solidFill>
              </a:rPr>
              <a:t>хананеянки</a:t>
            </a:r>
            <a:r>
              <a:rPr lang="ru-RU" sz="1600" b="1" i="1" dirty="0">
                <a:solidFill>
                  <a:schemeClr val="tx1"/>
                </a:solidFill>
              </a:rPr>
              <a:t>, представь себе тот беззаконный народ, который извратил в самых основаниях законы природы; а представив это, уразумей силу пришествия Христова. Те, которые были изгнаны для того, чтобы не развратили иудеев, теперь больше иудеев оказывают усердия. Они выходят из пределов страны своей и сами идут ко Христу, а иудеи и пришедшего к Ним Христа гонят от </a:t>
            </a:r>
            <a:r>
              <a:rPr lang="ru-RU" sz="1600" b="1" i="1" dirty="0" smtClean="0">
                <a:solidFill>
                  <a:schemeClr val="tx1"/>
                </a:solidFill>
              </a:rPr>
              <a:t>себя».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5733256"/>
            <a:ext cx="8712968" cy="7920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chemeClr val="tx1"/>
                </a:solidFill>
              </a:rPr>
              <a:t>Зигабен</a:t>
            </a:r>
            <a:r>
              <a:rPr lang="ru-RU" sz="1600" b="1" dirty="0" smtClean="0">
                <a:solidFill>
                  <a:schemeClr val="tx1"/>
                </a:solidFill>
              </a:rPr>
              <a:t>: </a:t>
            </a:r>
            <a:r>
              <a:rPr lang="ru-RU" sz="1600" b="1" i="1" dirty="0" smtClean="0">
                <a:solidFill>
                  <a:schemeClr val="tx1"/>
                </a:solidFill>
              </a:rPr>
              <a:t>«</a:t>
            </a:r>
            <a:r>
              <a:rPr lang="ru-RU" sz="1600" b="1" i="1" dirty="0" err="1">
                <a:solidFill>
                  <a:schemeClr val="tx1"/>
                </a:solidFill>
              </a:rPr>
              <a:t>Сирофиникиянка</a:t>
            </a:r>
            <a:r>
              <a:rPr lang="ru-RU" sz="1600" b="1" i="1" dirty="0">
                <a:solidFill>
                  <a:schemeClr val="tx1"/>
                </a:solidFill>
              </a:rPr>
              <a:t> душа каждого, имеющая как бы дочь – ум, одержимый любовью к материальному и потому как бы пораженный падучею болезнью и беснующийся</a:t>
            </a:r>
            <a:r>
              <a:rPr lang="ru-RU" sz="1600" b="1" i="1" dirty="0" smtClean="0">
                <a:solidFill>
                  <a:schemeClr val="tx1"/>
                </a:solidFill>
              </a:rPr>
              <a:t>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5516" y="3636392"/>
            <a:ext cx="8712968" cy="108012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Блж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 err="1" smtClean="0">
                <a:solidFill>
                  <a:schemeClr val="tx1"/>
                </a:solidFill>
              </a:rPr>
              <a:t>Феофилакт</a:t>
            </a:r>
            <a:r>
              <a:rPr lang="ru-RU" sz="1600" b="1" dirty="0">
                <a:solidFill>
                  <a:schemeClr val="tx1"/>
                </a:solidFill>
              </a:rPr>
              <a:t>: </a:t>
            </a:r>
            <a:r>
              <a:rPr lang="ru-RU" sz="1600" b="1" i="1" dirty="0">
                <a:solidFill>
                  <a:schemeClr val="tx1"/>
                </a:solidFill>
              </a:rPr>
              <a:t>«Господь же не отвечает ей, не потому, что презирал ее, а потому, что пришел, главным образом, для иудеев и для того, чтобы не дать места их клеветам, чтобы впоследствии они не могли сказать, что Он благодетельствовал язычникам; вместе с тем и для того, чтобы показать твердую веру этой </a:t>
            </a:r>
            <a:r>
              <a:rPr lang="ru-RU" sz="1600" b="1" i="1" dirty="0" smtClean="0">
                <a:solidFill>
                  <a:schemeClr val="tx1"/>
                </a:solidFill>
              </a:rPr>
              <a:t>женщины».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2852936"/>
            <a:ext cx="8748972" cy="100811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Зигабен</a:t>
            </a:r>
            <a:r>
              <a:rPr lang="ru-RU" sz="1600" b="1" dirty="0" smtClean="0">
                <a:solidFill>
                  <a:schemeClr val="tx1"/>
                </a:solidFill>
              </a:rPr>
              <a:t>: </a:t>
            </a:r>
            <a:r>
              <a:rPr lang="ru-RU" sz="1600" b="1" i="1" dirty="0" smtClean="0">
                <a:solidFill>
                  <a:schemeClr val="tx1"/>
                </a:solidFill>
              </a:rPr>
              <a:t>«</a:t>
            </a:r>
            <a:r>
              <a:rPr lang="ru-RU" sz="1600" b="1" i="1" dirty="0">
                <a:solidFill>
                  <a:schemeClr val="tx1"/>
                </a:solidFill>
              </a:rPr>
              <a:t>жена же </a:t>
            </a:r>
            <a:r>
              <a:rPr lang="ru-RU" sz="1600" b="1" i="1" dirty="0" err="1">
                <a:solidFill>
                  <a:schemeClr val="tx1"/>
                </a:solidFill>
              </a:rPr>
              <a:t>бе</a:t>
            </a:r>
            <a:r>
              <a:rPr lang="ru-RU" sz="1600" b="1" i="1" dirty="0">
                <a:solidFill>
                  <a:schemeClr val="tx1"/>
                </a:solidFill>
              </a:rPr>
              <a:t> </a:t>
            </a:r>
            <a:r>
              <a:rPr lang="ru-RU" sz="1600" b="1" i="1" dirty="0" err="1">
                <a:solidFill>
                  <a:schemeClr val="tx1"/>
                </a:solidFill>
              </a:rPr>
              <a:t>Еллинска</a:t>
            </a:r>
            <a:r>
              <a:rPr lang="ru-RU" sz="1600" b="1" i="1" dirty="0">
                <a:solidFill>
                  <a:schemeClr val="tx1"/>
                </a:solidFill>
              </a:rPr>
              <a:t>, </a:t>
            </a:r>
            <a:r>
              <a:rPr lang="ru-RU" sz="1600" b="1" i="1" dirty="0" err="1">
                <a:solidFill>
                  <a:schemeClr val="tx1"/>
                </a:solidFill>
              </a:rPr>
              <a:t>Сирофиникисса</a:t>
            </a:r>
            <a:r>
              <a:rPr lang="ru-RU" sz="1600" b="1" i="1" dirty="0">
                <a:solidFill>
                  <a:schemeClr val="tx1"/>
                </a:solidFill>
              </a:rPr>
              <a:t> родом, т.е. </a:t>
            </a:r>
            <a:r>
              <a:rPr lang="ru-RU" sz="1600" b="1" i="1" dirty="0" err="1">
                <a:solidFill>
                  <a:schemeClr val="tx1"/>
                </a:solidFill>
              </a:rPr>
              <a:t>еллинская</a:t>
            </a:r>
            <a:r>
              <a:rPr lang="ru-RU" sz="1600" b="1" i="1" dirty="0">
                <a:solidFill>
                  <a:schemeClr val="tx1"/>
                </a:solidFill>
              </a:rPr>
              <a:t> – по религии, </a:t>
            </a:r>
            <a:r>
              <a:rPr lang="ru-RU" sz="1600" b="1" i="1" dirty="0" err="1">
                <a:solidFill>
                  <a:schemeClr val="tx1"/>
                </a:solidFill>
              </a:rPr>
              <a:t>сирская</a:t>
            </a:r>
            <a:r>
              <a:rPr lang="ru-RU" sz="1600" b="1" i="1" dirty="0">
                <a:solidFill>
                  <a:schemeClr val="tx1"/>
                </a:solidFill>
              </a:rPr>
              <a:t> – по языку, финикийская – по происхождению или по народности. </a:t>
            </a:r>
            <a:r>
              <a:rPr lang="ru-RU" sz="1600" b="1" i="1" dirty="0" err="1">
                <a:solidFill>
                  <a:schemeClr val="tx1"/>
                </a:solidFill>
              </a:rPr>
              <a:t>Хананеи</a:t>
            </a:r>
            <a:r>
              <a:rPr lang="ru-RU" sz="1600" b="1" i="1" dirty="0">
                <a:solidFill>
                  <a:schemeClr val="tx1"/>
                </a:solidFill>
              </a:rPr>
              <a:t> назывались Финикиянами от </a:t>
            </a:r>
            <a:r>
              <a:rPr lang="ru-RU" sz="1600" b="1" i="1" dirty="0" err="1">
                <a:solidFill>
                  <a:schemeClr val="tx1"/>
                </a:solidFill>
              </a:rPr>
              <a:t>главнаго</a:t>
            </a:r>
            <a:r>
              <a:rPr lang="ru-RU" sz="1600" b="1" i="1" dirty="0">
                <a:solidFill>
                  <a:schemeClr val="tx1"/>
                </a:solidFill>
              </a:rPr>
              <a:t> города Финикия. Слыша уже давно молву о Нем, и теперь услышав, что Он пришел туда, она последовала за </a:t>
            </a:r>
            <a:r>
              <a:rPr lang="ru-RU" sz="1600" b="1" i="1" dirty="0" smtClean="0">
                <a:solidFill>
                  <a:schemeClr val="tx1"/>
                </a:solidFill>
              </a:rPr>
              <a:t>Ним».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2132856"/>
            <a:ext cx="8676964" cy="7920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chemeClr val="tx1"/>
                </a:solidFill>
              </a:rPr>
              <a:t>Блж</a:t>
            </a:r>
            <a:r>
              <a:rPr lang="ru-RU" sz="1600" b="1" dirty="0">
                <a:solidFill>
                  <a:schemeClr val="tx1"/>
                </a:solidFill>
              </a:rPr>
              <a:t>. Иероним: </a:t>
            </a:r>
            <a:r>
              <a:rPr lang="ru-RU" sz="1600" b="1" i="1" dirty="0">
                <a:solidFill>
                  <a:schemeClr val="tx1"/>
                </a:solidFill>
              </a:rPr>
              <a:t>«Потому она научилась называть [Его] сыном Давида, что уже вышла из пределов своих, и через перемену места и верований оставила заблуждение </a:t>
            </a:r>
            <a:r>
              <a:rPr lang="ru-RU" sz="1600" b="1" i="1" dirty="0" err="1">
                <a:solidFill>
                  <a:schemeClr val="tx1"/>
                </a:solidFill>
              </a:rPr>
              <a:t>тирян</a:t>
            </a:r>
            <a:r>
              <a:rPr lang="ru-RU" sz="1600" b="1" i="1" dirty="0">
                <a:solidFill>
                  <a:schemeClr val="tx1"/>
                </a:solidFill>
              </a:rPr>
              <a:t> и </a:t>
            </a:r>
            <a:r>
              <a:rPr lang="ru-RU" sz="1600" b="1" i="1" dirty="0" err="1">
                <a:solidFill>
                  <a:schemeClr val="tx1"/>
                </a:solidFill>
              </a:rPr>
              <a:t>сидонян</a:t>
            </a:r>
            <a:r>
              <a:rPr lang="ru-RU" sz="1600" b="1" i="1" dirty="0" smtClean="0">
                <a:solidFill>
                  <a:schemeClr val="tx1"/>
                </a:solidFill>
              </a:rPr>
              <a:t>».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4941168"/>
            <a:ext cx="8712968" cy="136815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Свт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>
                <a:solidFill>
                  <a:schemeClr val="tx1"/>
                </a:solidFill>
              </a:rPr>
              <a:t>Иоанн Златоуст: </a:t>
            </a:r>
            <a:r>
              <a:rPr lang="ru-RU" sz="1600" b="1" i="1" dirty="0">
                <a:solidFill>
                  <a:schemeClr val="tx1"/>
                </a:solidFill>
              </a:rPr>
              <a:t>«чем более усиливает она свою просьбу, тем и Он решительнее отказывает. Он уже не овцами называет иудеев, но чадами, а ее псом. Как же поступает жена? Она в самых Его словах находит себе защиту. Если я пес, говорит она, то значит не чужая. Жена </a:t>
            </a:r>
            <a:r>
              <a:rPr lang="ru-RU" sz="1600" b="1" i="1" dirty="0" err="1">
                <a:solidFill>
                  <a:schemeClr val="tx1"/>
                </a:solidFill>
              </a:rPr>
              <a:t>любомудрствует</a:t>
            </a:r>
            <a:r>
              <a:rPr lang="ru-RU" sz="1600" b="1" i="1" dirty="0">
                <a:solidFill>
                  <a:schemeClr val="tx1"/>
                </a:solidFill>
              </a:rPr>
              <a:t>, показывает великое терпение и веру, не смотря на свое уничижение; а иудеи, получая исцеления и почести, воздают </a:t>
            </a:r>
            <a:r>
              <a:rPr lang="ru-RU" sz="1600" b="1" i="1" dirty="0" smtClean="0">
                <a:solidFill>
                  <a:schemeClr val="tx1"/>
                </a:solidFill>
              </a:rPr>
              <a:t>противным».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1340768"/>
            <a:ext cx="8676964" cy="158417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Свт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>
                <a:solidFill>
                  <a:schemeClr val="tx1"/>
                </a:solidFill>
              </a:rPr>
              <a:t>Иоанн Златоуст: </a:t>
            </a:r>
            <a:r>
              <a:rPr lang="ru-RU" sz="1600" b="1" i="1" dirty="0">
                <a:solidFill>
                  <a:schemeClr val="tx1"/>
                </a:solidFill>
              </a:rPr>
              <a:t>«Но ты, вместе с верою, познай и смиренномудрие ее. Господь назвал иудеев чадами; а она не удовольствовалась этим, но назвала их и господами. Так далека она была от того, чтобы завидовать славе других! Какая твердость духа! Христос говорит: несть добро, - она ответствует: ей, Господи! Он называет иудеев чадами, - а она господами. Он называет ее псом, - а она приписывает себе и действие свойственное псу. Видишь ли ее смирение?»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528" y="3356992"/>
            <a:ext cx="8640960" cy="100811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Блж</a:t>
            </a:r>
            <a:r>
              <a:rPr lang="ru-RU" sz="1600" b="1" dirty="0" smtClean="0">
                <a:solidFill>
                  <a:schemeClr val="tx1"/>
                </a:solidFill>
              </a:rPr>
              <a:t>. Иероним: </a:t>
            </a:r>
            <a:r>
              <a:rPr lang="ru-RU" sz="1600" b="1" i="1" dirty="0" smtClean="0">
                <a:solidFill>
                  <a:schemeClr val="tx1"/>
                </a:solidFill>
              </a:rPr>
              <a:t>«</a:t>
            </a:r>
            <a:r>
              <a:rPr lang="ru-RU" sz="1600" b="1" i="1" dirty="0">
                <a:solidFill>
                  <a:schemeClr val="tx1"/>
                </a:solidFill>
              </a:rPr>
              <a:t>Я послан только к погибшим овцам дома </a:t>
            </a:r>
            <a:r>
              <a:rPr lang="ru-RU" sz="1600" b="1" i="1" dirty="0" err="1" smtClean="0">
                <a:solidFill>
                  <a:schemeClr val="tx1"/>
                </a:solidFill>
              </a:rPr>
              <a:t>Израилева</a:t>
            </a:r>
            <a:r>
              <a:rPr lang="ru-RU" sz="1600" b="1" i="1" dirty="0" smtClean="0">
                <a:solidFill>
                  <a:schemeClr val="tx1"/>
                </a:solidFill>
              </a:rPr>
              <a:t> </a:t>
            </a:r>
            <a:r>
              <a:rPr lang="ru-RU" sz="1600" b="1" i="1" dirty="0">
                <a:solidFill>
                  <a:schemeClr val="tx1"/>
                </a:solidFill>
              </a:rPr>
              <a:t>- Это не потому, что Он не послан также и к язычникам; но потому, что Он первоначально послан к Израилю, чтобы, когда они [сыны Израиля] не примут Евангелия, обращение к язычникам было справедливым </a:t>
            </a:r>
            <a:r>
              <a:rPr lang="ru-RU" sz="1600" b="1" i="1" dirty="0" smtClean="0">
                <a:solidFill>
                  <a:schemeClr val="tx1"/>
                </a:solidFill>
              </a:rPr>
              <a:t>делом».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528" y="4545124"/>
            <a:ext cx="8604956" cy="20522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1600" b="1" i="1" dirty="0" err="1">
                <a:solidFill>
                  <a:schemeClr val="tx1"/>
                </a:solidFill>
              </a:rPr>
              <a:t>Блж</a:t>
            </a:r>
            <a:r>
              <a:rPr lang="ru-RU" sz="1600" b="1" i="1" dirty="0">
                <a:solidFill>
                  <a:schemeClr val="tx1"/>
                </a:solidFill>
              </a:rPr>
              <a:t>. Иероним: «В лице женщины </a:t>
            </a:r>
            <a:r>
              <a:rPr lang="ru-RU" sz="1600" b="1" i="1" dirty="0" err="1">
                <a:solidFill>
                  <a:schemeClr val="tx1"/>
                </a:solidFill>
              </a:rPr>
              <a:t>хананеянки</a:t>
            </a:r>
            <a:r>
              <a:rPr lang="ru-RU" sz="1600" b="1" i="1" dirty="0">
                <a:solidFill>
                  <a:schemeClr val="tx1"/>
                </a:solidFill>
              </a:rPr>
              <a:t> представляется удивительная вера, терпение и смирение Церкви: вера, - с которой она убеждена в возможности исцеления дочери своей; терпение, - с которым она непрерывно пребывает в молитвах, хотя столько раз отвергнута; смирение, - в котором она сравнивает себя даже не с псами, а с </a:t>
            </a:r>
            <a:r>
              <a:rPr lang="ru-RU" sz="1600" b="1" i="1" dirty="0" smtClean="0">
                <a:solidFill>
                  <a:schemeClr val="tx1"/>
                </a:solidFill>
              </a:rPr>
              <a:t>щенками. </a:t>
            </a:r>
            <a:r>
              <a:rPr lang="ru-RU" sz="1600" b="1" i="1" dirty="0">
                <a:solidFill>
                  <a:schemeClr val="tx1"/>
                </a:solidFill>
              </a:rPr>
              <a:t>А язычники называются псами вследствие своего </a:t>
            </a:r>
            <a:r>
              <a:rPr lang="ru-RU" sz="1600" b="1" i="1" dirty="0" err="1">
                <a:solidFill>
                  <a:schemeClr val="tx1"/>
                </a:solidFill>
              </a:rPr>
              <a:t>идолослужения</a:t>
            </a:r>
            <a:r>
              <a:rPr lang="ru-RU" sz="1600" b="1" i="1" dirty="0">
                <a:solidFill>
                  <a:schemeClr val="tx1"/>
                </a:solidFill>
              </a:rPr>
              <a:t>; увлекаемые кровопийством и трупами умерших, они впадают в бешенство. Заметь при этом, что </a:t>
            </a:r>
            <a:r>
              <a:rPr lang="ru-RU" sz="1600" b="1" i="1" dirty="0" err="1">
                <a:solidFill>
                  <a:schemeClr val="tx1"/>
                </a:solidFill>
              </a:rPr>
              <a:t>хананеянка</a:t>
            </a:r>
            <a:r>
              <a:rPr lang="ru-RU" sz="1600" b="1" i="1" dirty="0">
                <a:solidFill>
                  <a:schemeClr val="tx1"/>
                </a:solidFill>
              </a:rPr>
              <a:t>, о которой идет речь, настойчиво называет Его сначала Сыном Давида, потом Господом, и, наконец, кланяется Ему, как Богу».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528" y="2420887"/>
            <a:ext cx="8604956" cy="132809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Блж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 err="1" smtClean="0">
                <a:solidFill>
                  <a:schemeClr val="tx1"/>
                </a:solidFill>
              </a:rPr>
              <a:t>Феофилакт</a:t>
            </a:r>
            <a:r>
              <a:rPr lang="ru-RU" sz="1600" b="1" dirty="0" smtClean="0">
                <a:solidFill>
                  <a:schemeClr val="tx1"/>
                </a:solidFill>
              </a:rPr>
              <a:t>: </a:t>
            </a:r>
            <a:r>
              <a:rPr lang="ru-RU" sz="1600" b="1" i="1" dirty="0" smtClean="0">
                <a:solidFill>
                  <a:schemeClr val="tx1"/>
                </a:solidFill>
              </a:rPr>
              <a:t>«</a:t>
            </a:r>
            <a:r>
              <a:rPr lang="ru-RU" sz="1600" b="1" i="1" dirty="0">
                <a:solidFill>
                  <a:schemeClr val="tx1"/>
                </a:solidFill>
              </a:rPr>
              <a:t>«Да будет тебе по желанию твоему» - эти слова показывают, что если бы она не имела веры, то не достигла бы просимого. Так и нам, если пожелаем, ничто не препятствует достичь того, чего мы желаем, если только имеем веру. Обрати внимание, что хотя и святые просят за нас, как за эту </a:t>
            </a:r>
            <a:r>
              <a:rPr lang="ru-RU" sz="1600" b="1" i="1" dirty="0" err="1">
                <a:solidFill>
                  <a:schemeClr val="tx1"/>
                </a:solidFill>
              </a:rPr>
              <a:t>хананеянку</a:t>
            </a:r>
            <a:r>
              <a:rPr lang="ru-RU" sz="1600" b="1" i="1" dirty="0">
                <a:solidFill>
                  <a:schemeClr val="tx1"/>
                </a:solidFill>
              </a:rPr>
              <a:t> апостолы, однако мы достигаем желаемого более тогда, когда сами за себя </a:t>
            </a:r>
            <a:r>
              <a:rPr lang="ru-RU" sz="1600" b="1" i="1" dirty="0" smtClean="0">
                <a:solidFill>
                  <a:schemeClr val="tx1"/>
                </a:solidFill>
              </a:rPr>
              <a:t>просим».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31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2" grpId="1" animBg="1"/>
      <p:bldP spid="3" grpId="0" animBg="1"/>
      <p:bldP spid="3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tx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9825098"/>
              </p:ext>
            </p:extLst>
          </p:nvPr>
        </p:nvGraphicFramePr>
        <p:xfrm>
          <a:off x="457200" y="1124744"/>
          <a:ext cx="8229600" cy="1229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0744"/>
                <a:gridCol w="4618856"/>
              </a:tblGrid>
              <a:tr h="316632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Мф. 15, 29-31</a:t>
                      </a:r>
                      <a:endParaRPr lang="ru-RU" b="1" dirty="0"/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Мк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. 7, 31 - 8, 9</a:t>
                      </a:r>
                      <a:endParaRPr lang="ru-RU" b="1" dirty="0"/>
                    </a:p>
                  </a:txBody>
                  <a:tcPr marL="36000" marR="36000" marT="18000" marB="18000"/>
                </a:tc>
              </a:tr>
              <a:tr h="9132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29. Перейдя оттуда, пришел Иисус к морю Галилейскому и, взойдя на гору, сел там. </a:t>
                      </a:r>
                      <a:endParaRPr lang="ru-RU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31. Выйдя из пределов </a:t>
                      </a:r>
                      <a:r>
                        <a:rPr lang="ru-RU" b="1" dirty="0" err="1" smtClean="0"/>
                        <a:t>Тирских</a:t>
                      </a:r>
                      <a:r>
                        <a:rPr lang="ru-RU" b="1" dirty="0" smtClean="0"/>
                        <a:t> и </a:t>
                      </a:r>
                      <a:r>
                        <a:rPr lang="ru-RU" b="1" dirty="0" err="1" smtClean="0"/>
                        <a:t>Сидонских</a:t>
                      </a:r>
                      <a:r>
                        <a:rPr lang="ru-RU" b="1" dirty="0" smtClean="0"/>
                        <a:t>, Иисус опять пошел к морю Галилейскому через пределы </a:t>
                      </a:r>
                      <a:r>
                        <a:rPr lang="ru-RU" b="1" dirty="0" err="1" smtClean="0"/>
                        <a:t>Десятиградия</a:t>
                      </a:r>
                      <a:r>
                        <a:rPr lang="ru-RU" b="1" dirty="0" smtClean="0"/>
                        <a:t>. </a:t>
                      </a:r>
                      <a:endParaRPr lang="ru-RU" dirty="0"/>
                    </a:p>
                  </a:txBody>
                  <a:tcPr marL="36000" marR="36000" marT="0" marB="0"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971600" y="260648"/>
            <a:ext cx="7272808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Возвращение Иисуса в Галилею через </a:t>
            </a:r>
            <a:r>
              <a:rPr lang="ru-RU" sz="2400" b="1" smtClean="0">
                <a:solidFill>
                  <a:schemeClr val="tx1"/>
                </a:solidFill>
              </a:rPr>
              <a:t>Десятиградие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E:\лекции по Н. З\21\de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379" y="1092675"/>
            <a:ext cx="4347512" cy="56201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лекции по Н. З\21\220px-The-Decapolis-map_ru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74173"/>
            <a:ext cx="4092612" cy="589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7544" y="3573016"/>
            <a:ext cx="8208912" cy="86409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Свт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>
                <a:solidFill>
                  <a:schemeClr val="tx1"/>
                </a:solidFill>
              </a:rPr>
              <a:t>Иоанн Златоуст: </a:t>
            </a:r>
            <a:r>
              <a:rPr lang="ru-RU" sz="1600" b="1" i="1" dirty="0">
                <a:solidFill>
                  <a:schemeClr val="tx1"/>
                </a:solidFill>
              </a:rPr>
              <a:t>«Господь не медлит в языческих местах, но скоро удаляется от них, дабы, как я сказал, не подать иудеям повода говорить о Себе, что Он поступает противозаконно, смешиваясь с </a:t>
            </a:r>
            <a:r>
              <a:rPr lang="ru-RU" sz="1600" b="1" i="1" dirty="0" smtClean="0">
                <a:solidFill>
                  <a:schemeClr val="tx1"/>
                </a:solidFill>
              </a:rPr>
              <a:t>язычниками».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93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64503"/>
              </p:ext>
            </p:extLst>
          </p:nvPr>
        </p:nvGraphicFramePr>
        <p:xfrm>
          <a:off x="179512" y="836712"/>
          <a:ext cx="8784976" cy="479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  <a:gridCol w="5616624"/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Мф. 15, 29-31</a:t>
                      </a:r>
                      <a:endParaRPr lang="ru-RU" b="1" dirty="0"/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Мк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. 7, 31 - 8, 9</a:t>
                      </a:r>
                      <a:endParaRPr lang="ru-RU" b="1" dirty="0"/>
                    </a:p>
                  </a:txBody>
                  <a:tcPr marL="36000" marR="36000" marT="18000" marB="180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29. Перейдя оттуда, пришел Иисус к морю Галилейскому и, взойдя на гору, сел там. </a:t>
                      </a:r>
                    </a:p>
                    <a:p>
                      <a:r>
                        <a:rPr lang="ru-RU" b="1" dirty="0" smtClean="0"/>
                        <a:t>30. И приступило к Нему множество народа, имея с собою хромых, слепых, немых, увечных и иных многих, и повергли их к ногам </a:t>
                      </a:r>
                      <a:r>
                        <a:rPr lang="ru-RU" b="1" dirty="0" err="1" smtClean="0"/>
                        <a:t>Иисусовым</a:t>
                      </a:r>
                      <a:r>
                        <a:rPr lang="ru-RU" b="1" dirty="0" smtClean="0"/>
                        <a:t>; и Он исцелил их; </a:t>
                      </a:r>
                    </a:p>
                    <a:p>
                      <a:r>
                        <a:rPr lang="ru-RU" b="1" dirty="0" smtClean="0"/>
                        <a:t>31. так что народ дивился, видя немых говорящими, увечных здоровыми, хромых ходящими и слепых видящими; и прославлял Бога </a:t>
                      </a:r>
                      <a:r>
                        <a:rPr lang="ru-RU" b="1" dirty="0" err="1" smtClean="0"/>
                        <a:t>Израилева</a:t>
                      </a:r>
                      <a:r>
                        <a:rPr lang="ru-RU" b="1" dirty="0" smtClean="0"/>
                        <a:t>. </a:t>
                      </a: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31. Выйдя из пределов </a:t>
                      </a:r>
                      <a:r>
                        <a:rPr lang="ru-RU" b="1" dirty="0" err="1" smtClean="0"/>
                        <a:t>Тирских</a:t>
                      </a:r>
                      <a:r>
                        <a:rPr lang="ru-RU" b="1" dirty="0" smtClean="0"/>
                        <a:t> и </a:t>
                      </a:r>
                      <a:r>
                        <a:rPr lang="ru-RU" b="1" dirty="0" err="1" smtClean="0"/>
                        <a:t>Сидонских</a:t>
                      </a:r>
                      <a:r>
                        <a:rPr lang="ru-RU" b="1" dirty="0" smtClean="0"/>
                        <a:t>, Иисус опять пошел к морю Галилейскому через пределы </a:t>
                      </a:r>
                      <a:r>
                        <a:rPr lang="ru-RU" b="1" dirty="0" err="1" smtClean="0"/>
                        <a:t>Десятиградия</a:t>
                      </a:r>
                      <a:r>
                        <a:rPr lang="ru-RU" b="1" dirty="0" smtClean="0"/>
                        <a:t>. </a:t>
                      </a:r>
                    </a:p>
                    <a:p>
                      <a:r>
                        <a:rPr lang="ru-RU" b="1" dirty="0" smtClean="0"/>
                        <a:t>32. Привели к Нему глухого косноязычного и просили Его возложить на него руку. </a:t>
                      </a:r>
                    </a:p>
                    <a:p>
                      <a:r>
                        <a:rPr lang="ru-RU" b="1" dirty="0" smtClean="0"/>
                        <a:t>33. Иисус, </a:t>
                      </a:r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отведя его в сторону от народа</a:t>
                      </a:r>
                      <a:r>
                        <a:rPr lang="ru-RU" b="1" dirty="0" smtClean="0"/>
                        <a:t>, </a:t>
                      </a:r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вложил персты Свои в уши ему</a:t>
                      </a:r>
                      <a:r>
                        <a:rPr lang="ru-RU" b="1" dirty="0" smtClean="0"/>
                        <a:t> и</a:t>
                      </a:r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, плюнув, коснулся языка его</a:t>
                      </a:r>
                      <a:r>
                        <a:rPr lang="ru-RU" b="1" dirty="0" smtClean="0"/>
                        <a:t>; </a:t>
                      </a:r>
                    </a:p>
                    <a:p>
                      <a:r>
                        <a:rPr lang="ru-RU" b="1" dirty="0" smtClean="0"/>
                        <a:t>34. и, </a:t>
                      </a:r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воззрев на небо, вздохнул </a:t>
                      </a:r>
                      <a:r>
                        <a:rPr lang="ru-RU" b="1" dirty="0" smtClean="0"/>
                        <a:t>и сказал ему: «</a:t>
                      </a:r>
                      <a:r>
                        <a:rPr lang="ru-RU" b="1" dirty="0" err="1" smtClean="0"/>
                        <a:t>еффафа</a:t>
                      </a:r>
                      <a:r>
                        <a:rPr lang="ru-RU" b="1" dirty="0" smtClean="0"/>
                        <a:t>», то есть: </a:t>
                      </a:r>
                      <a:r>
                        <a:rPr lang="ru-RU" b="1" dirty="0" err="1" smtClean="0"/>
                        <a:t>отверзись</a:t>
                      </a:r>
                      <a:r>
                        <a:rPr lang="ru-RU" b="1" dirty="0" smtClean="0"/>
                        <a:t>. </a:t>
                      </a:r>
                    </a:p>
                    <a:p>
                      <a:r>
                        <a:rPr lang="ru-RU" b="1" dirty="0" smtClean="0"/>
                        <a:t>35. И тотчас отверзся у него слух и разрешились узы его языка, и стал говорить чисто. </a:t>
                      </a:r>
                    </a:p>
                    <a:p>
                      <a:r>
                        <a:rPr lang="ru-RU" b="1" dirty="0" smtClean="0"/>
                        <a:t>36. И повелел им не сказывать никому. Но сколько Он ни запрещал им, они еще более разглашали. </a:t>
                      </a:r>
                    </a:p>
                    <a:p>
                      <a:r>
                        <a:rPr lang="ru-RU" b="1" dirty="0" smtClean="0"/>
                        <a:t>37. И чрезвычайно дивились, и говорили: все хорошо делает, — и глухих делает слышащими, и немых — говорящими. </a:t>
                      </a:r>
                      <a:endParaRPr lang="ru-RU" b="1" dirty="0"/>
                    </a:p>
                  </a:txBody>
                  <a:tcPr marL="36000" marR="36000" marT="18000" marB="18000"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683568" y="188640"/>
            <a:ext cx="7848872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И</a:t>
            </a:r>
            <a:r>
              <a:rPr lang="ru-RU" sz="2400" b="1" dirty="0" smtClean="0">
                <a:solidFill>
                  <a:schemeClr val="tx1"/>
                </a:solidFill>
              </a:rPr>
              <a:t>сцеление </a:t>
            </a:r>
            <a:r>
              <a:rPr lang="ru-RU" sz="2400" b="1" dirty="0">
                <a:solidFill>
                  <a:schemeClr val="tx1"/>
                </a:solidFill>
              </a:rPr>
              <a:t>глухого косноязычного и многих </a:t>
            </a:r>
            <a:r>
              <a:rPr lang="ru-RU" sz="2400" b="1" dirty="0" smtClean="0">
                <a:solidFill>
                  <a:schemeClr val="tx1"/>
                </a:solidFill>
              </a:rPr>
              <a:t>других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9512" y="5589240"/>
            <a:ext cx="8784976" cy="7920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Блж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 err="1" smtClean="0">
                <a:solidFill>
                  <a:schemeClr val="tx1"/>
                </a:solidFill>
              </a:rPr>
              <a:t>Феофилакт</a:t>
            </a:r>
            <a:r>
              <a:rPr lang="ru-RU" sz="1600" b="1" dirty="0">
                <a:solidFill>
                  <a:schemeClr val="tx1"/>
                </a:solidFill>
              </a:rPr>
              <a:t>: </a:t>
            </a:r>
            <a:r>
              <a:rPr lang="ru-RU" sz="1600" b="1" i="1" dirty="0">
                <a:solidFill>
                  <a:schemeClr val="tx1"/>
                </a:solidFill>
              </a:rPr>
              <a:t>«жители Галилеи были более расположены к вере, чем </a:t>
            </a:r>
            <a:r>
              <a:rPr lang="ru-RU" sz="1600" b="1" i="1" dirty="0" smtClean="0">
                <a:solidFill>
                  <a:schemeClr val="tx1"/>
                </a:solidFill>
              </a:rPr>
              <a:t>те (иудеи). </a:t>
            </a:r>
            <a:r>
              <a:rPr lang="ru-RU" sz="1600" b="1" i="1" dirty="0">
                <a:solidFill>
                  <a:schemeClr val="tx1"/>
                </a:solidFill>
              </a:rPr>
              <a:t>Вот их вера: они подымаются на гору, хотя были хромые и слепые, и не устают, но бросаются к ногам Иисуса, считая Его выше человека, почему и достигают </a:t>
            </a:r>
            <a:r>
              <a:rPr lang="ru-RU" sz="1600" b="1" i="1" dirty="0" smtClean="0">
                <a:solidFill>
                  <a:schemeClr val="tx1"/>
                </a:solidFill>
              </a:rPr>
              <a:t>исцеления».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4725144"/>
            <a:ext cx="8640960" cy="201622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Еп</a:t>
            </a:r>
            <a:r>
              <a:rPr lang="ru-RU" sz="1600" b="1" dirty="0" smtClean="0">
                <a:solidFill>
                  <a:schemeClr val="tx1"/>
                </a:solidFill>
              </a:rPr>
              <a:t>. Михаил (Лузин): </a:t>
            </a:r>
            <a:r>
              <a:rPr lang="ru-RU" sz="1600" b="1" i="1" dirty="0" smtClean="0">
                <a:solidFill>
                  <a:schemeClr val="tx1"/>
                </a:solidFill>
              </a:rPr>
              <a:t>«</a:t>
            </a:r>
            <a:r>
              <a:rPr lang="ru-RU" sz="1600" b="1" i="1" dirty="0">
                <a:solidFill>
                  <a:schemeClr val="tx1"/>
                </a:solidFill>
              </a:rPr>
              <a:t>Иисус отвел больного в сторону, желая отклонить праздное любопытство полуязыческой толпы, состоявшей из язычников и евреев; вложил в уши больного пальцы Свои и коснулся языка его — для того, чтобы этими действиями возбудить у больного веру в возможность исцеления (больной был глух, и потому на него нельзя было подействовать словами); воззрел на небо и вздохнул, то есть внешними действиями проявил молитвенное обращение Свое к Богу — для того, чтобы окружавшие Его не могли подумать, что Он совершает исцеление нечистой силой, как о том всюду распускали слухи </a:t>
            </a:r>
            <a:r>
              <a:rPr lang="ru-RU" sz="1600" b="1" i="1" dirty="0" smtClean="0">
                <a:solidFill>
                  <a:schemeClr val="tx1"/>
                </a:solidFill>
              </a:rPr>
              <a:t>фарисеи».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52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2" grpId="1" animBg="1"/>
      <p:bldP spid="3" grpId="0" animBg="1"/>
      <p:bldP spid="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5553</Words>
  <Application>Microsoft Office PowerPoint</Application>
  <PresentationFormat>Экран (4:3)</PresentationFormat>
  <Paragraphs>204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Лекция 21. Третья Пасха. Беседа Иисуса Христа с фарисеями о предании старцев. Путешествие в пределы Тирийские и Сидонские: Исцеление бесноватой дочери сирофиникиянки. Чудеса Христа в пределах Десятиградия: исцеление глухого косноязычного и многих других. Возвращение в Галилею: насыщение четырех тысяч семью хлебами. Ответы фарисеям и саддукеям на требование знамения. Предостережения учеников от закваски фарисейской и саддукейской.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21. Беседа Иисуса Христа с фарисеями о предании старцев. Исцеление бесноватой дочери сирофиникиянки. Чудеса Христа в пределах Десятиградия: исцеление глухого косноязычного и многих других; насыщение четырех тысяч семью хлебами. Ответы фарисеям и саддукеям на требование знамения. Предостережения учеников от закваски фарисейской, саддукейской, Иродовой.</dc:title>
  <dc:creator>op</dc:creator>
  <cp:lastModifiedBy>Преподаватель</cp:lastModifiedBy>
  <cp:revision>92</cp:revision>
  <dcterms:created xsi:type="dcterms:W3CDTF">2014-08-28T05:07:23Z</dcterms:created>
  <dcterms:modified xsi:type="dcterms:W3CDTF">2014-09-04T14:56:27Z</dcterms:modified>
</cp:coreProperties>
</file>