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67" r:id="rId5"/>
    <p:sldId id="268" r:id="rId6"/>
    <p:sldId id="269" r:id="rId7"/>
    <p:sldId id="270" r:id="rId8"/>
    <p:sldId id="271" r:id="rId9"/>
    <p:sldId id="261" r:id="rId10"/>
    <p:sldId id="272" r:id="rId11"/>
    <p:sldId id="258" r:id="rId12"/>
    <p:sldId id="263" r:id="rId13"/>
    <p:sldId id="264" r:id="rId14"/>
    <p:sldId id="26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7AF549-E00F-4084-A5CD-474BAEB6D8FF}" type="datetimeFigureOut">
              <a:rPr lang="ru-RU" smtClean="0"/>
              <a:t>13.05.2015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480483-749E-4C04-85FE-E1D159DD4C4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7AF549-E00F-4084-A5CD-474BAEB6D8FF}" type="datetimeFigureOut">
              <a:rPr lang="ru-RU" smtClean="0"/>
              <a:t>13.05.2015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480483-749E-4C04-85FE-E1D159DD4C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7AF549-E00F-4084-A5CD-474BAEB6D8FF}" type="datetimeFigureOut">
              <a:rPr lang="ru-RU" smtClean="0"/>
              <a:t>13.05.2015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480483-749E-4C04-85FE-E1D159DD4C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7AF549-E00F-4084-A5CD-474BAEB6D8FF}" type="datetimeFigureOut">
              <a:rPr lang="ru-RU" smtClean="0"/>
              <a:t>13.05.2015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480483-749E-4C04-85FE-E1D159DD4C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7AF549-E00F-4084-A5CD-474BAEB6D8FF}" type="datetimeFigureOut">
              <a:rPr lang="ru-RU" smtClean="0"/>
              <a:t>13.05.2015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480483-749E-4C04-85FE-E1D159DD4C4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7AF549-E00F-4084-A5CD-474BAEB6D8FF}" type="datetimeFigureOut">
              <a:rPr lang="ru-RU" smtClean="0"/>
              <a:t>13.05.2015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480483-749E-4C04-85FE-E1D159DD4C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7AF549-E00F-4084-A5CD-474BAEB6D8FF}" type="datetimeFigureOut">
              <a:rPr lang="ru-RU" smtClean="0"/>
              <a:t>13.05.2015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480483-749E-4C04-85FE-E1D159DD4C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7AF549-E00F-4084-A5CD-474BAEB6D8FF}" type="datetimeFigureOut">
              <a:rPr lang="ru-RU" smtClean="0"/>
              <a:t>13.05.2015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480483-749E-4C04-85FE-E1D159DD4C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7AF549-E00F-4084-A5CD-474BAEB6D8FF}" type="datetimeFigureOut">
              <a:rPr lang="ru-RU" smtClean="0"/>
              <a:t>13.05.2015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480483-749E-4C04-85FE-E1D159DD4C45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7AF549-E00F-4084-A5CD-474BAEB6D8FF}" type="datetimeFigureOut">
              <a:rPr lang="ru-RU" smtClean="0"/>
              <a:t>13.05.2015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480483-749E-4C04-85FE-E1D159DD4C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7AF549-E00F-4084-A5CD-474BAEB6D8FF}" type="datetimeFigureOut">
              <a:rPr lang="ru-RU" smtClean="0"/>
              <a:t>13.05.2015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480483-749E-4C04-85FE-E1D159DD4C4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87AF549-E00F-4084-A5CD-474BAEB6D8FF}" type="datetimeFigureOut">
              <a:rPr lang="ru-RU" smtClean="0"/>
              <a:t>13.05.2015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4480483-749E-4C04-85FE-E1D159DD4C45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2276872"/>
            <a:ext cx="7406640" cy="1472184"/>
          </a:xfrm>
        </p:spPr>
        <p:txBody>
          <a:bodyPr/>
          <a:lstStyle/>
          <a:p>
            <a:pPr algn="ctr"/>
            <a:r>
              <a:rPr lang="ru-RU" dirty="0" smtClean="0"/>
              <a:t>Лекция 20. </a:t>
            </a:r>
            <a:r>
              <a:rPr lang="ru-RU" b="1" dirty="0" smtClean="0"/>
              <a:t>Одиннадцатый член Символа веры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21534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9636"/>
            <a:ext cx="7498080" cy="75506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effectLst/>
              </a:rPr>
              <a:t>Молитвы Церкви за усопших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620688"/>
            <a:ext cx="7746064" cy="5976664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000" b="1" dirty="0"/>
              <a:t>В чём состоит надежда душ верующих, не успевших принести плоды покаяния?</a:t>
            </a:r>
            <a:endParaRPr lang="ru-RU" sz="20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/>
              <a:t>Душам умерших с верой, но не успевших принести достойных плодов покаяния, для достижения блаженного воскресения могут помочь возносимые за них молитвы, особенно соединённые с приношением бескровной жертвы Тела и Крови Христовой, и добрые дела, с верой совершаемые в их память.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b="1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b="1" dirty="0"/>
              <a:t>Это учение основано </a:t>
            </a:r>
            <a:r>
              <a:rPr lang="ru-RU" sz="2000" b="1" dirty="0" err="1"/>
              <a:t>основано</a:t>
            </a:r>
            <a:r>
              <a:rPr lang="ru-RU" sz="2000" b="1" dirty="0"/>
              <a:t> на предании Кафолической Церкви, начала которого видны ещё в Ветхозаветной церкви.</a:t>
            </a:r>
            <a:endParaRPr lang="ru-RU" sz="20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/>
              <a:t>Иуда Маккавей принёс жертву за умерших воинов (см. 2 Мак 12:43). Молитва за усопших всегда является непременной частью Божественной литургии, начиная от литургии апостола Иакова. Святой Кирилл Иерусалимский говорит:</a:t>
            </a:r>
            <a:r>
              <a:rPr lang="ru-RU" sz="2000" b="1" dirty="0"/>
              <a:t> Великая будет польза душам, о которых возносится моление в то время, когда предлежит святая и страшная Жертва</a:t>
            </a:r>
            <a:r>
              <a:rPr lang="ru-RU" sz="2000" dirty="0"/>
              <a:t> (</a:t>
            </a:r>
            <a:r>
              <a:rPr lang="ru-RU" sz="2000" dirty="0" err="1"/>
              <a:t>Тайноводственное</a:t>
            </a:r>
            <a:r>
              <a:rPr lang="ru-RU" sz="2000" dirty="0"/>
              <a:t> поучение, 5, гл. 9). Святой Василий Великий в молитвах Пятидесятницы говорит, что Господь соизволяет принимать от нас молитвы и жертвы </a:t>
            </a:r>
            <a:r>
              <a:rPr lang="ru-RU" sz="2000" i="1" dirty="0"/>
              <a:t>о тех, кто удерживается в аду</a:t>
            </a:r>
            <a:r>
              <a:rPr lang="ru-RU" sz="2000" dirty="0"/>
              <a:t>, с надеждой для них </a:t>
            </a:r>
            <a:r>
              <a:rPr lang="ru-RU" sz="2000" i="1" dirty="0"/>
              <a:t>мира, прекращения мучений и свободы</a:t>
            </a:r>
            <a:r>
              <a:rPr lang="ru-RU" sz="2000" dirty="0"/>
              <a:t>.</a:t>
            </a:r>
          </a:p>
          <a:p>
            <a:pPr marL="82296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393721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effectLst/>
              </a:rPr>
              <a:t>12 член Символа веры: </a:t>
            </a: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«И </a:t>
            </a:r>
            <a:r>
              <a:rPr lang="ru-RU" sz="4000" b="1" dirty="0"/>
              <a:t>жизни </a:t>
            </a:r>
            <a:r>
              <a:rPr lang="ru-RU" sz="4000" b="1" dirty="0" err="1"/>
              <a:t>будущаго</a:t>
            </a:r>
            <a:r>
              <a:rPr lang="ru-RU" sz="4000" b="1" dirty="0"/>
              <a:t> века. </a:t>
            </a:r>
            <a:r>
              <a:rPr lang="ru-RU" sz="4000" b="1" dirty="0" smtClean="0"/>
              <a:t>Аминь»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844824"/>
            <a:ext cx="7498080" cy="4403576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400" b="1" dirty="0"/>
              <a:t>Жизнь будущего века</a:t>
            </a:r>
            <a:r>
              <a:rPr lang="ru-RU" sz="2400" dirty="0"/>
              <a:t> — это жизнь, которая будет после воскресения мёртвых и всеобщего Суда Христова.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400" b="1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400" b="1" dirty="0" smtClean="0"/>
              <a:t>Какой </a:t>
            </a:r>
            <a:r>
              <a:rPr lang="ru-RU" sz="2400" b="1" dirty="0"/>
              <a:t>будет жизнь будущего века?</a:t>
            </a:r>
            <a:endParaRPr lang="ru-RU" sz="24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400" dirty="0"/>
              <a:t>Эта жизнь будет для верующих, любящих Бога и делающих добро, столь блаженна, что мы теперь этого блаженства и представить себе не можем. </a:t>
            </a:r>
            <a:r>
              <a:rPr lang="ru-RU" sz="2400" i="1" dirty="0"/>
              <a:t>Еще не открылось, что будем</a:t>
            </a:r>
            <a:r>
              <a:rPr lang="ru-RU" sz="2400" dirty="0"/>
              <a:t> (1 Ин.3:2). </a:t>
            </a:r>
            <a:r>
              <a:rPr lang="ru-RU" sz="2400" i="1" dirty="0"/>
              <a:t>Знаю человека во Христе…</a:t>
            </a:r>
            <a:r>
              <a:rPr lang="ru-RU" sz="2400" dirty="0"/>
              <a:t> — говорит апостол Павел, — который </a:t>
            </a:r>
            <a:r>
              <a:rPr lang="ru-RU" sz="2400" i="1" dirty="0"/>
              <a:t>был восхищен в рай и слышал неизреченные слова, которых человеку нельзя пересказать</a:t>
            </a:r>
            <a:r>
              <a:rPr lang="ru-RU" sz="2400" dirty="0"/>
              <a:t> (2 Кор. 12:2,4).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4156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692696"/>
            <a:ext cx="7498080" cy="5832648"/>
          </a:xfrm>
        </p:spPr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В чём будет заключаться блаженство жизни будущего века?</a:t>
            </a:r>
            <a:endParaRPr lang="ru-RU" dirty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Блаженство последует от созерцания Бога во свете и славе и от соединения с Ним. </a:t>
            </a:r>
            <a:r>
              <a:rPr lang="ru-RU" i="1" dirty="0"/>
              <a:t>Теперь мы видим как бы сквозь тусклое стекло, гадательно, тогда же лицом к лицу; теперь знаю я отчасти, а тогда познаю, подобно как я познан</a:t>
            </a:r>
            <a:r>
              <a:rPr lang="ru-RU" dirty="0"/>
              <a:t> (1 Кор. 13:12). </a:t>
            </a:r>
            <a:r>
              <a:rPr lang="ru-RU" i="1" dirty="0"/>
              <a:t>Тогда праведники </a:t>
            </a:r>
            <a:r>
              <a:rPr lang="ru-RU" i="1" dirty="0" err="1"/>
              <a:t>возсияют</a:t>
            </a:r>
            <a:r>
              <a:rPr lang="ru-RU" i="1" dirty="0"/>
              <a:t>, как солнце, в царстве Отца их</a:t>
            </a:r>
            <a:r>
              <a:rPr lang="ru-RU" dirty="0"/>
              <a:t> (Мф. 13:43). </a:t>
            </a:r>
            <a:r>
              <a:rPr lang="ru-RU" i="1" dirty="0"/>
              <a:t>Будет Бог все во всем</a:t>
            </a:r>
            <a:r>
              <a:rPr lang="ru-RU" dirty="0"/>
              <a:t> (1 Кор. 15:28).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b="1" dirty="0" smtClean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Будет </a:t>
            </a:r>
            <a:r>
              <a:rPr lang="ru-RU" b="1" dirty="0"/>
              <a:t>ли тело участвовать в этом блаженстве?</a:t>
            </a:r>
            <a:endParaRPr lang="ru-RU" dirty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Тело также будет участвовать в блаженстве души. Оно будет прославлено светом Божиим, подобно телу Иисуса Христа во время преображения Его на Фаворе. </a:t>
            </a:r>
            <a:r>
              <a:rPr lang="ru-RU" i="1" dirty="0"/>
              <a:t>Сеется в уничижении, </a:t>
            </a:r>
            <a:r>
              <a:rPr lang="ru-RU" i="1" dirty="0" err="1"/>
              <a:t>возстает</a:t>
            </a:r>
            <a:r>
              <a:rPr lang="ru-RU" i="1" dirty="0"/>
              <a:t> в славе</a:t>
            </a:r>
            <a:r>
              <a:rPr lang="ru-RU" dirty="0"/>
              <a:t> (1 Кор. 15:43). </a:t>
            </a:r>
            <a:r>
              <a:rPr lang="ru-RU" i="1" dirty="0"/>
              <a:t>Как мы носили образ перстного, будем носить и образ небесного</a:t>
            </a:r>
            <a:r>
              <a:rPr lang="ru-RU" dirty="0"/>
              <a:t> (т.е. Господа нашего Иисуса Христа) (1 Кор. 15:49).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54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476672"/>
            <a:ext cx="7498080" cy="5771728"/>
          </a:xfrm>
        </p:spPr>
        <p:txBody>
          <a:bodyPr>
            <a:normAutofit fontScale="62500" lnSpcReduction="20000"/>
          </a:bodyPr>
          <a:lstStyle/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Будет ли это блаженство равным для всех?</a:t>
            </a:r>
            <a:endParaRPr lang="ru-RU" dirty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Не все будут блаженны в одинаковой мере. Будут разные степени блаженства, в зависимости от того, как кто здесь подвизался в вере, любви и добрых делах. </a:t>
            </a:r>
            <a:r>
              <a:rPr lang="ru-RU" i="1" dirty="0"/>
              <a:t>Иная слава солнца, иная слава луны, иная звезд; и звезда от звезды разнится в славе. Так и при воскресении мертвых</a:t>
            </a:r>
            <a:r>
              <a:rPr lang="ru-RU" dirty="0"/>
              <a:t> (1 Кор. 15:41-42).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b="1" dirty="0" smtClean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Что </a:t>
            </a:r>
            <a:r>
              <a:rPr lang="ru-RU" b="1" dirty="0"/>
              <a:t>будет с неверующими и беззаконниками?</a:t>
            </a:r>
            <a:endParaRPr lang="ru-RU" dirty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Неверующие и беззаконники будут преданы вечной смерти, или, иначе говоря, вечному огню, вечному мучению, вместе с </a:t>
            </a:r>
            <a:r>
              <a:rPr lang="ru-RU" dirty="0" err="1"/>
              <a:t>диаволами</a:t>
            </a:r>
            <a:r>
              <a:rPr lang="ru-RU" dirty="0"/>
              <a:t>. </a:t>
            </a:r>
            <a:r>
              <a:rPr lang="ru-RU" i="1" dirty="0"/>
              <a:t>Кто не был записан в книге жизни, тот был брошен в озеро огненное</a:t>
            </a:r>
            <a:r>
              <a:rPr lang="ru-RU" dirty="0"/>
              <a:t> (</a:t>
            </a:r>
            <a:r>
              <a:rPr lang="ru-RU" dirty="0" err="1"/>
              <a:t>Откр</a:t>
            </a:r>
            <a:r>
              <a:rPr lang="ru-RU" dirty="0"/>
              <a:t>. 20:15). </a:t>
            </a:r>
            <a:r>
              <a:rPr lang="ru-RU" i="1" dirty="0"/>
              <a:t>Это смерть вторая</a:t>
            </a:r>
            <a:r>
              <a:rPr lang="ru-RU" dirty="0"/>
              <a:t> (</a:t>
            </a:r>
            <a:r>
              <a:rPr lang="ru-RU" dirty="0" err="1"/>
              <a:t>Откр</a:t>
            </a:r>
            <a:r>
              <a:rPr lang="ru-RU" dirty="0"/>
              <a:t>. 20:14). </a:t>
            </a:r>
            <a:r>
              <a:rPr lang="ru-RU" i="1" dirty="0"/>
              <a:t>Идите от Меня, проклятые, в огонь вечный, уготованный </a:t>
            </a:r>
            <a:r>
              <a:rPr lang="ru-RU" i="1" dirty="0" err="1"/>
              <a:t>диаволу</a:t>
            </a:r>
            <a:r>
              <a:rPr lang="ru-RU" i="1" dirty="0"/>
              <a:t> и ангелам его</a:t>
            </a:r>
            <a:r>
              <a:rPr lang="ru-RU" dirty="0"/>
              <a:t> (Мф. 25:41). </a:t>
            </a:r>
            <a:r>
              <a:rPr lang="ru-RU" i="1" dirty="0"/>
              <a:t>И пойдут сии в муку вечную, а праведники в жизнь вечную</a:t>
            </a:r>
            <a:r>
              <a:rPr lang="ru-RU" dirty="0"/>
              <a:t> (Мф. 25:46). </a:t>
            </a:r>
            <a:r>
              <a:rPr lang="ru-RU" i="1" dirty="0"/>
              <a:t>Лучше тебе с одним глазом войти в царствие Божие, нежели с двумя глазами быть </a:t>
            </a:r>
            <a:r>
              <a:rPr lang="ru-RU" i="1" dirty="0" err="1"/>
              <a:t>ввержену</a:t>
            </a:r>
            <a:r>
              <a:rPr lang="ru-RU" i="1" dirty="0"/>
              <a:t> в геенну огненную, где червь их не умирает, и огонь не угасает</a:t>
            </a:r>
            <a:r>
              <a:rPr lang="ru-RU" dirty="0"/>
              <a:t> (</a:t>
            </a:r>
            <a:r>
              <a:rPr lang="ru-RU" dirty="0" err="1"/>
              <a:t>Мк</a:t>
            </a:r>
            <a:r>
              <a:rPr lang="ru-RU" dirty="0"/>
              <a:t>. 9:47-48).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730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>
            <a:noAutofit/>
          </a:bodyPr>
          <a:lstStyle/>
          <a:p>
            <a:pPr marL="82296" indent="457200" algn="just">
              <a:spcBef>
                <a:spcPts val="0"/>
              </a:spcBef>
              <a:buNone/>
            </a:pPr>
            <a:r>
              <a:rPr lang="ru-RU" sz="2400" b="1" dirty="0"/>
              <a:t>Хочет ли Бог гибели грешников?</a:t>
            </a:r>
            <a:endParaRPr lang="ru-RU" sz="2400" dirty="0"/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400" dirty="0"/>
              <a:t>Бог не хотел бы гибели грешников, но они сами погибают</a:t>
            </a:r>
            <a:r>
              <a:rPr lang="ru-RU" sz="2400" i="1" dirty="0"/>
              <a:t> за то, что… не приняли любви истины для своего спасения</a:t>
            </a:r>
            <a:r>
              <a:rPr lang="ru-RU" sz="2400" dirty="0"/>
              <a:t> (2 Фес 2:10</a:t>
            </a:r>
            <a:r>
              <a:rPr lang="ru-RU" sz="2400" dirty="0" smtClean="0"/>
              <a:t>).</a:t>
            </a:r>
          </a:p>
          <a:p>
            <a:pPr marL="82296" indent="457200" algn="just">
              <a:spcBef>
                <a:spcPts val="0"/>
              </a:spcBef>
              <a:buNone/>
            </a:pPr>
            <a:endParaRPr lang="ru-RU" sz="2400" dirty="0"/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400" b="1" dirty="0" smtClean="0"/>
              <a:t>Помогают </a:t>
            </a:r>
            <a:r>
              <a:rPr lang="ru-RU" sz="2400" b="1" dirty="0"/>
              <a:t>ли человеку знания о конце мира?</a:t>
            </a:r>
            <a:endParaRPr lang="ru-RU" sz="2400" dirty="0"/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400" dirty="0"/>
              <a:t>Размышления о смерти, о воскресении, о последнем Суде, о вечном блаженстве и о вечном мучении помогают нам воздерживаться от грехов и освобождаться от пристрастия к земным вещам; утешают при лишении земных благ; побуждают соблюдать в чистоте душу и тело, жить для Бога и для вечности и таким образом достигать вечного спасения.</a:t>
            </a:r>
          </a:p>
          <a:p>
            <a:pPr marL="82296" indent="457200" algn="just">
              <a:spcBef>
                <a:spcPts val="0"/>
              </a:spcBef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5422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9636"/>
            <a:ext cx="7498080" cy="1143000"/>
          </a:xfrm>
        </p:spPr>
        <p:txBody>
          <a:bodyPr>
            <a:normAutofit fontScale="90000"/>
          </a:bodyPr>
          <a:lstStyle/>
          <a:p>
            <a:pPr marL="0" lvl="0" indent="432000">
              <a:spcBef>
                <a:spcPts val="0"/>
              </a:spcBef>
            </a:pPr>
            <a:r>
              <a:rPr lang="ru-RU" sz="4400" b="1" dirty="0" smtClean="0"/>
              <a:t>«Чаю </a:t>
            </a:r>
            <a:r>
              <a:rPr lang="ru-RU" sz="4400" b="1" dirty="0"/>
              <a:t>воскресения </a:t>
            </a:r>
            <a:r>
              <a:rPr lang="ru-RU" sz="4400" b="1" dirty="0" smtClean="0"/>
              <a:t>мертвых»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052736"/>
            <a:ext cx="7498080" cy="5544616"/>
          </a:xfrm>
        </p:spPr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Что такое воскресение мёртвых?</a:t>
            </a:r>
            <a:endParaRPr lang="ru-RU" dirty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Воскресение мёртвых</a:t>
            </a:r>
            <a:r>
              <a:rPr lang="ru-RU" dirty="0"/>
              <a:t>, которого мы ожидаем — это действие всемогущества Божия, через которое тела умерших людей, соединившись опять с их душами, оживут и станут духовны и бессмертны.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/>
              <a:t>Сеется тело душевное, </a:t>
            </a:r>
            <a:r>
              <a:rPr lang="ru-RU" i="1" dirty="0" err="1"/>
              <a:t>возстает</a:t>
            </a:r>
            <a:r>
              <a:rPr lang="ru-RU" i="1" dirty="0"/>
              <a:t> тело духовное</a:t>
            </a:r>
            <a:r>
              <a:rPr lang="ru-RU" dirty="0"/>
              <a:t> (1 Кор. 15:44). </a:t>
            </a:r>
            <a:r>
              <a:rPr lang="ru-RU" i="1" dirty="0"/>
              <a:t>Тленному сему надлежит облечься в нетление, и смертному сему облечься в </a:t>
            </a:r>
            <a:r>
              <a:rPr lang="ru-RU" i="1" dirty="0" err="1"/>
              <a:t>безсмертие</a:t>
            </a:r>
            <a:r>
              <a:rPr lang="ru-RU" dirty="0"/>
              <a:t> (1 Кор. 15:53).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en-US" b="1" dirty="0" smtClean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 </a:t>
            </a:r>
            <a:r>
              <a:rPr lang="ru-RU" b="1" dirty="0"/>
              <a:t>Может ли тело воскреснуть?</a:t>
            </a:r>
            <a:endParaRPr lang="ru-RU" dirty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Тело, истлевшее в земле и рассыпавшееся, воскреснет. Поскольку Бог в начале сотворил тело из земли, постольку Он в конце из земли восстановит рассыпавшееся. Апостол Павел объясняет это подобием посеянного зерна, которое истлевает в земле, но из которого произрастает растение. </a:t>
            </a:r>
            <a:r>
              <a:rPr lang="ru-RU" i="1" dirty="0"/>
              <a:t>То, что ты сеешь, не оживет, если не умрет</a:t>
            </a:r>
            <a:r>
              <a:rPr lang="ru-RU" dirty="0"/>
              <a:t> (1 Кор. 15:36).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89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890080" cy="98072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Пророчество </a:t>
            </a:r>
            <a:r>
              <a:rPr lang="ru-RU" b="1" dirty="0" err="1" smtClean="0"/>
              <a:t>Иезекииля</a:t>
            </a:r>
            <a:r>
              <a:rPr lang="ru-RU" b="1" dirty="0" smtClean="0"/>
              <a:t> о воскресении мертвых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052736"/>
            <a:ext cx="7818072" cy="5616624"/>
          </a:xfrm>
        </p:spPr>
        <p:txBody>
          <a:bodyPr>
            <a:noAutofit/>
          </a:bodyPr>
          <a:lstStyle/>
          <a:p>
            <a:pPr marL="0" indent="457200" algn="just">
              <a:buNone/>
            </a:pPr>
            <a:r>
              <a:rPr lang="ru-RU" sz="2000" dirty="0"/>
              <a:t>Была на мне рука Господа, и Господь вывел меня духом и поставил меня среди поля, и оно было полно костей, </a:t>
            </a:r>
            <a:r>
              <a:rPr lang="ru-RU" sz="2000" dirty="0" smtClean="0"/>
              <a:t>и </a:t>
            </a:r>
            <a:r>
              <a:rPr lang="ru-RU" sz="2000" dirty="0"/>
              <a:t>обвел меня кругом около них, и вот весьма много их на поверхности поля, и вот они весьма сухи</a:t>
            </a:r>
            <a:r>
              <a:rPr lang="ru-RU" sz="2000" dirty="0" smtClean="0"/>
              <a:t>. </a:t>
            </a:r>
            <a:r>
              <a:rPr lang="ru-RU" sz="2000" dirty="0"/>
              <a:t>И сказал мне: сын человеческий! оживут ли кости сии? Я сказал: Господи Боже! Ты знаешь это</a:t>
            </a:r>
            <a:r>
              <a:rPr lang="ru-RU" sz="2000" dirty="0" smtClean="0"/>
              <a:t>. </a:t>
            </a:r>
            <a:r>
              <a:rPr lang="ru-RU" sz="2000" dirty="0"/>
              <a:t>И сказал мне: изреки пророчество на кости сии и скажи им: `кости сухие! слушайте слово Господне!' 5 Так говорит Господь Бог костям сим: вот, Я введу дух в вас, и оживете</a:t>
            </a:r>
            <a:r>
              <a:rPr lang="ru-RU" sz="2000" dirty="0" smtClean="0"/>
              <a:t>. </a:t>
            </a:r>
            <a:r>
              <a:rPr lang="ru-RU" sz="2000" dirty="0"/>
              <a:t>И обложу вас жилами, и выращу на вас плоть, и покрою вас кожею, и введу в вас дух, и оживете, и узнаете, что Я Господь. </a:t>
            </a:r>
            <a:r>
              <a:rPr lang="ru-RU" sz="2000" dirty="0" smtClean="0"/>
              <a:t>Я </a:t>
            </a:r>
            <a:r>
              <a:rPr lang="ru-RU" sz="2000" dirty="0"/>
              <a:t>изрек пророчество, как </a:t>
            </a:r>
            <a:r>
              <a:rPr lang="ru-RU" sz="2000" dirty="0" err="1"/>
              <a:t>повелено</a:t>
            </a:r>
            <a:r>
              <a:rPr lang="ru-RU" sz="2000" dirty="0"/>
              <a:t> было мне; и когда я пророчествовал, произошел шум, и вот движение, и стали сближаться кости, кость с костью своею</a:t>
            </a:r>
            <a:r>
              <a:rPr lang="ru-RU" sz="2000" dirty="0" smtClean="0"/>
              <a:t>. </a:t>
            </a:r>
            <a:r>
              <a:rPr lang="ru-RU" sz="2000" dirty="0"/>
              <a:t>И видел я: и вот, жилы были на них, и плоть выросла, и кожа покрыла их сверху, а духа не было в них</a:t>
            </a:r>
            <a:r>
              <a:rPr lang="ru-RU" sz="2000" dirty="0" smtClean="0"/>
              <a:t>. </a:t>
            </a:r>
            <a:r>
              <a:rPr lang="ru-RU" sz="2000" dirty="0"/>
              <a:t>Тогда сказал Он мне: изреки пророчество духу, изреки пророчество, сын человеческий, и скажи духу: так говорит Господь Бог: от четырех ветров приди, дух, и дохни на этих убитых, и они оживут</a:t>
            </a:r>
            <a:r>
              <a:rPr lang="ru-RU" sz="2000" dirty="0" smtClean="0"/>
              <a:t>. </a:t>
            </a:r>
            <a:r>
              <a:rPr lang="ru-RU" sz="2000" dirty="0"/>
              <a:t>И я изрек пророчество, как Он повелел мне, и вошел в них дух, и они ожили, и стали на ноги свои - весьма, весьма великое </a:t>
            </a:r>
            <a:r>
              <a:rPr lang="ru-RU" sz="2000" dirty="0" smtClean="0"/>
              <a:t>полчище (</a:t>
            </a:r>
            <a:r>
              <a:rPr lang="ru-RU" sz="2000" dirty="0" err="1" smtClean="0"/>
              <a:t>Иез</a:t>
            </a:r>
            <a:r>
              <a:rPr lang="ru-RU" sz="2000" dirty="0" smtClean="0"/>
              <a:t>. 37:1-10).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18792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764704"/>
            <a:ext cx="7498080" cy="5483696"/>
          </a:xfrm>
        </p:spPr>
        <p:txBody>
          <a:bodyPr>
            <a:normAutofit fontScale="85000" lnSpcReduction="10000"/>
          </a:bodyPr>
          <a:lstStyle/>
          <a:p>
            <a:pPr marL="82296" indent="457200" algn="just">
              <a:lnSpc>
                <a:spcPct val="110000"/>
              </a:lnSpc>
              <a:buNone/>
            </a:pPr>
            <a:r>
              <a:rPr lang="ru-RU" i="1" dirty="0"/>
              <a:t>А я знаю, Искупитель мой жив, и Он в последний день восставит из праха распадающуюся кожу мою сию; и я во плоти моей узрю Бога. Я узрю Его сам; мои глаза, не глаза другого, увидят </a:t>
            </a:r>
            <a:r>
              <a:rPr lang="ru-RU" i="1" dirty="0" smtClean="0"/>
              <a:t>Его</a:t>
            </a:r>
            <a:r>
              <a:rPr lang="ru-RU" dirty="0" smtClean="0"/>
              <a:t>… </a:t>
            </a:r>
            <a:r>
              <a:rPr lang="ru-RU" b="1" dirty="0" smtClean="0"/>
              <a:t>(Иов</a:t>
            </a:r>
            <a:r>
              <a:rPr lang="ru-RU" b="1" dirty="0"/>
              <a:t>. </a:t>
            </a:r>
            <a:r>
              <a:rPr lang="ru-RU" b="1" dirty="0" smtClean="0"/>
              <a:t>19:25-27)</a:t>
            </a:r>
            <a:r>
              <a:rPr lang="ru-RU" dirty="0" smtClean="0"/>
              <a:t>.</a:t>
            </a:r>
          </a:p>
          <a:p>
            <a:pPr marL="82296" indent="457200" algn="just">
              <a:lnSpc>
                <a:spcPct val="110000"/>
              </a:lnSpc>
              <a:buNone/>
            </a:pPr>
            <a:r>
              <a:rPr lang="ru-RU" i="1" dirty="0"/>
              <a:t>Оживут мертвецы Твои, восстанут мертвые тела</a:t>
            </a:r>
            <a:r>
              <a:rPr lang="ru-RU" i="1" dirty="0" smtClean="0"/>
              <a:t>! </a:t>
            </a:r>
            <a:r>
              <a:rPr lang="ru-RU" dirty="0"/>
              <a:t>(</a:t>
            </a:r>
            <a:r>
              <a:rPr lang="ru-RU" b="1" dirty="0" err="1"/>
              <a:t>Ис</a:t>
            </a:r>
            <a:r>
              <a:rPr lang="ru-RU" b="1" dirty="0"/>
              <a:t>. </a:t>
            </a:r>
            <a:r>
              <a:rPr lang="ru-RU" b="1" dirty="0" smtClean="0"/>
              <a:t>26:19).</a:t>
            </a:r>
          </a:p>
          <a:p>
            <a:pPr marL="82296" indent="457200" algn="just">
              <a:lnSpc>
                <a:spcPct val="110000"/>
              </a:lnSpc>
              <a:buNone/>
            </a:pPr>
            <a:r>
              <a:rPr lang="ru-RU" i="1" dirty="0" smtClean="0"/>
              <a:t>И </a:t>
            </a:r>
            <a:r>
              <a:rPr lang="ru-RU" i="1" dirty="0"/>
              <a:t>многие из спящих в прахе земли пробудятся, одни для жизни вечной, другие на вечное поругание и </a:t>
            </a:r>
            <a:r>
              <a:rPr lang="ru-RU" i="1" dirty="0" smtClean="0"/>
              <a:t>посрамление</a:t>
            </a:r>
            <a:r>
              <a:rPr lang="ru-RU" dirty="0"/>
              <a:t> </a:t>
            </a:r>
            <a:r>
              <a:rPr lang="ru-RU" b="1" dirty="0" smtClean="0"/>
              <a:t>(Дан</a:t>
            </a:r>
            <a:r>
              <a:rPr lang="ru-RU" b="1" dirty="0"/>
              <a:t>. </a:t>
            </a:r>
            <a:r>
              <a:rPr lang="ru-RU" b="1" dirty="0" smtClean="0"/>
              <a:t>12:2). </a:t>
            </a:r>
          </a:p>
          <a:p>
            <a:pPr marL="82296" indent="457200" algn="just">
              <a:lnSpc>
                <a:spcPct val="110000"/>
              </a:lnSpc>
              <a:buNone/>
            </a:pPr>
            <a:r>
              <a:rPr lang="ru-RU" i="1" dirty="0" smtClean="0"/>
              <a:t>Царь </a:t>
            </a:r>
            <a:r>
              <a:rPr lang="ru-RU" i="1" dirty="0"/>
              <a:t>мира воскресит нас, умерших за Его законы для жизни </a:t>
            </a:r>
            <a:r>
              <a:rPr lang="ru-RU" i="1" dirty="0" smtClean="0"/>
              <a:t>вечной</a:t>
            </a:r>
            <a:r>
              <a:rPr lang="ru-RU" i="1" dirty="0"/>
              <a:t> </a:t>
            </a:r>
            <a:r>
              <a:rPr lang="ru-RU" dirty="0" smtClean="0"/>
              <a:t>(</a:t>
            </a:r>
            <a:r>
              <a:rPr lang="ru-RU" b="1" dirty="0" smtClean="0"/>
              <a:t>2 Мак. 7:9).</a:t>
            </a:r>
            <a:endParaRPr lang="ru-RU" b="1" dirty="0"/>
          </a:p>
          <a:p>
            <a:pPr marL="82296" indent="457200">
              <a:lnSpc>
                <a:spcPct val="11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1263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88640"/>
            <a:ext cx="7818072" cy="6336704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200" i="1" dirty="0"/>
              <a:t>Истинно, истинно говорю вам: наступает время, и настало уже, когда мертвые услышат глас Сына Божия и, услышав, </a:t>
            </a:r>
            <a:r>
              <a:rPr lang="ru-RU" sz="2200" i="1" dirty="0" smtClean="0"/>
              <a:t>оживут… </a:t>
            </a:r>
            <a:r>
              <a:rPr lang="ru-RU" sz="2200" i="1" dirty="0"/>
              <a:t>Не дивитесь сему; ибо наступает время, в которое все, находящиеся в гробах, услышат глас Сына </a:t>
            </a:r>
            <a:r>
              <a:rPr lang="ru-RU" sz="2200" i="1" dirty="0" smtClean="0"/>
              <a:t>Божия; и </a:t>
            </a:r>
            <a:r>
              <a:rPr lang="ru-RU" sz="2200" i="1" dirty="0" err="1"/>
              <a:t>изыдут</a:t>
            </a:r>
            <a:r>
              <a:rPr lang="ru-RU" sz="2200" i="1" dirty="0"/>
              <a:t> творившие добро в воскресение жизни, а делавшие зло - в воскресение </a:t>
            </a:r>
            <a:r>
              <a:rPr lang="ru-RU" sz="2200" i="1" dirty="0" smtClean="0"/>
              <a:t>осуждения </a:t>
            </a:r>
            <a:r>
              <a:rPr lang="ru-RU" sz="2200" dirty="0" smtClean="0"/>
              <a:t>(Ин. 5:25-29).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i="1" dirty="0"/>
              <a:t>Воля Пославшего Меня есть та, чтобы всякий, видящий Сына и верующий в Него, имел жизнь вечную; и Я воскрешу его в последний </a:t>
            </a:r>
            <a:r>
              <a:rPr lang="ru-RU" sz="2200" i="1" dirty="0" smtClean="0"/>
              <a:t>день</a:t>
            </a:r>
            <a:r>
              <a:rPr lang="ru-RU" sz="2200" i="1" dirty="0"/>
              <a:t> </a:t>
            </a:r>
            <a:r>
              <a:rPr lang="ru-RU" sz="2200" dirty="0" smtClean="0"/>
              <a:t>(Ин. 6:40).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i="1" dirty="0" smtClean="0"/>
              <a:t>Ибо </a:t>
            </a:r>
            <a:r>
              <a:rPr lang="ru-RU" sz="2200" i="1" dirty="0"/>
              <a:t>если мертвые не воскресают, то и Христос не воскрес</a:t>
            </a:r>
            <a:r>
              <a:rPr lang="ru-RU" sz="2200" i="1" dirty="0" smtClean="0"/>
              <a:t>. </a:t>
            </a:r>
            <a:r>
              <a:rPr lang="ru-RU" sz="2200" i="1" dirty="0"/>
              <a:t>А если Христос не воскрес, то вера ваша тщетна: вы еще во грехах ваших. </a:t>
            </a:r>
            <a:r>
              <a:rPr lang="ru-RU" sz="2200" i="1" dirty="0" smtClean="0"/>
              <a:t>Поэтому </a:t>
            </a:r>
            <a:r>
              <a:rPr lang="ru-RU" sz="2200" i="1" dirty="0"/>
              <a:t>и умершие во Христе погибли. </a:t>
            </a:r>
            <a:r>
              <a:rPr lang="ru-RU" sz="2200" i="1" dirty="0" smtClean="0"/>
              <a:t>И </a:t>
            </a:r>
            <a:r>
              <a:rPr lang="ru-RU" sz="2200" i="1" dirty="0"/>
              <a:t>если мы в этой только жизни надеемся на Христа, то мы несчастнее всех </a:t>
            </a:r>
            <a:r>
              <a:rPr lang="ru-RU" sz="2200" i="1" dirty="0" err="1"/>
              <a:t>человеков</a:t>
            </a:r>
            <a:r>
              <a:rPr lang="ru-RU" sz="2200" i="1" dirty="0"/>
              <a:t>. </a:t>
            </a:r>
            <a:r>
              <a:rPr lang="ru-RU" sz="2200" i="1" dirty="0" smtClean="0"/>
              <a:t>Но </a:t>
            </a:r>
            <a:r>
              <a:rPr lang="ru-RU" sz="2200" i="1" dirty="0"/>
              <a:t>Христос воскрес из мертвых, первенец из умерших. </a:t>
            </a:r>
            <a:r>
              <a:rPr lang="ru-RU" sz="2200" i="1" dirty="0" smtClean="0"/>
              <a:t>Ибо</a:t>
            </a:r>
            <a:r>
              <a:rPr lang="ru-RU" sz="2200" i="1" dirty="0"/>
              <a:t>, как смерть через человека, так через человека и воскресение мертвых. </a:t>
            </a:r>
            <a:r>
              <a:rPr lang="ru-RU" sz="2200" i="1" dirty="0" smtClean="0"/>
              <a:t>Как </a:t>
            </a:r>
            <a:r>
              <a:rPr lang="ru-RU" sz="2200" i="1" dirty="0"/>
              <a:t>в Адаме все умирают, так во Христе все </a:t>
            </a:r>
            <a:r>
              <a:rPr lang="ru-RU" sz="2200" i="1" dirty="0" smtClean="0"/>
              <a:t>оживут, каждый </a:t>
            </a:r>
            <a:r>
              <a:rPr lang="ru-RU" sz="2200" i="1" dirty="0"/>
              <a:t>в своем порядке: первенец Христос, потом Христовы, в пришествие </a:t>
            </a:r>
            <a:r>
              <a:rPr lang="ru-RU" sz="2200" i="1" dirty="0" smtClean="0"/>
              <a:t>Его</a:t>
            </a:r>
            <a:r>
              <a:rPr lang="ru-RU" sz="2200" i="1" dirty="0"/>
              <a:t> </a:t>
            </a:r>
            <a:r>
              <a:rPr lang="ru-RU" sz="2200" dirty="0" smtClean="0"/>
              <a:t>(1 Кор. 15:16-23)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262529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9636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effectLst/>
              </a:rPr>
              <a:t>Всеобщность и одновременность воскресения мертвых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268760"/>
            <a:ext cx="7818072" cy="5472608"/>
          </a:xfrm>
        </p:spPr>
        <p:txBody>
          <a:bodyPr>
            <a:normAutofit fontScale="85000" lnSpcReduction="20000"/>
          </a:bodyPr>
          <a:lstStyle/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/>
              <a:t>Все </a:t>
            </a:r>
            <a:r>
              <a:rPr lang="ru-RU" dirty="0"/>
              <a:t>умершие воскреснут, а грубые тела тех, кто во время общего воскресения останется в живых, мгновенно изменятся и станут духовными и бессмертными. </a:t>
            </a:r>
            <a:r>
              <a:rPr lang="ru-RU" i="1" dirty="0"/>
              <a:t>Не все мы умрем, но все изменимся вдруг, во мгновение ока, при последней трубе; ибо вострубит, и мертвые воскреснут нетленными, а мы изменимся</a:t>
            </a:r>
            <a:r>
              <a:rPr lang="ru-RU" dirty="0"/>
              <a:t> (1 Кор. 15:51-52</a:t>
            </a:r>
            <a:r>
              <a:rPr lang="ru-RU" dirty="0" smtClean="0"/>
              <a:t>).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/>
              <a:t>Как в Адаме</a:t>
            </a:r>
            <a:r>
              <a:rPr lang="ru-RU" b="1" i="1" dirty="0"/>
              <a:t> все</a:t>
            </a:r>
            <a:r>
              <a:rPr lang="ru-RU" i="1" dirty="0"/>
              <a:t> умирают, так во Христе</a:t>
            </a:r>
            <a:r>
              <a:rPr lang="ru-RU" b="1" i="1" dirty="0"/>
              <a:t> все</a:t>
            </a:r>
            <a:r>
              <a:rPr lang="ru-RU" i="1" dirty="0"/>
              <a:t> оживут</a:t>
            </a:r>
            <a:r>
              <a:rPr lang="ru-RU" dirty="0"/>
              <a:t>” </a:t>
            </a:r>
            <a:r>
              <a:rPr lang="ru-RU" i="1" dirty="0"/>
              <a:t>(1 Кор. 15, 22</a:t>
            </a:r>
            <a:r>
              <a:rPr lang="ru-RU" i="1" dirty="0" smtClean="0"/>
              <a:t>). 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Все</a:t>
            </a:r>
            <a:r>
              <a:rPr lang="ru-RU" i="1" dirty="0"/>
              <a:t>, находящиеся во гробах, услышат глас Сына Божия; и </a:t>
            </a:r>
            <a:r>
              <a:rPr lang="ru-RU" i="1" dirty="0" err="1"/>
              <a:t>изыдут</a:t>
            </a:r>
            <a:r>
              <a:rPr lang="ru-RU" i="1" dirty="0"/>
              <a:t> творившие добро в воскресение жизни, а делавшие зло в воскресение осуждения</a:t>
            </a:r>
            <a:r>
              <a:rPr lang="ru-RU" dirty="0"/>
              <a:t>” </a:t>
            </a:r>
            <a:r>
              <a:rPr lang="ru-RU" i="1" dirty="0"/>
              <a:t>(Ин. 5, 28</a:t>
            </a:r>
            <a:r>
              <a:rPr lang="ru-RU" dirty="0"/>
              <a:t>–</a:t>
            </a:r>
            <a:r>
              <a:rPr lang="ru-RU" i="1" dirty="0"/>
              <a:t>29).</a:t>
            </a:r>
            <a:endParaRPr lang="ru-RU" dirty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en-US" b="1" dirty="0"/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1931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/>
              <a:t>Воскресение мёртвых совершится в конце этого видимого мира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b="1" dirty="0" smtClean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Чем </a:t>
            </a:r>
            <a:r>
              <a:rPr lang="ru-RU" b="1" dirty="0"/>
              <a:t>кончится видимый мир?</a:t>
            </a:r>
            <a:endParaRPr lang="ru-RU" dirty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Этот мир, в котором царствует смерть, окончится тем, что преобразится в мир без смерти. </a:t>
            </a:r>
            <a:r>
              <a:rPr lang="ru-RU" i="1" dirty="0"/>
              <a:t>Сама тварь освобождена будет от рабства тлению в свободу славы детей Божиих</a:t>
            </a:r>
            <a:r>
              <a:rPr lang="ru-RU" dirty="0"/>
              <a:t> (Рим. 8:21). </a:t>
            </a:r>
            <a:r>
              <a:rPr lang="ru-RU" i="1" dirty="0"/>
              <a:t>По обетованию Его, ожидаем нового неба и новой земли, на которых обитает правда</a:t>
            </a:r>
            <a:r>
              <a:rPr lang="ru-RU" dirty="0"/>
              <a:t> (2 Пет 3:13</a:t>
            </a:r>
            <a:r>
              <a:rPr lang="ru-RU" dirty="0" smtClean="0"/>
              <a:t>).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b="1" dirty="0" smtClean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Посредством </a:t>
            </a:r>
            <a:r>
              <a:rPr lang="ru-RU" b="1" dirty="0"/>
              <a:t>чего мир должен преобразиться?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Мир преобразится посредством огня. </a:t>
            </a:r>
            <a:r>
              <a:rPr lang="ru-RU" i="1" dirty="0"/>
              <a:t>Нынешние небеса и земля, содержимые тем же Словом, сберегаются огню на день суда и погибели нечестивых </a:t>
            </a:r>
            <a:r>
              <a:rPr lang="ru-RU" i="1" dirty="0" err="1"/>
              <a:t>человеков</a:t>
            </a:r>
            <a:r>
              <a:rPr lang="ru-RU" dirty="0"/>
              <a:t> </a:t>
            </a:r>
            <a:r>
              <a:rPr lang="ru-RU" dirty="0" smtClean="0"/>
              <a:t> (</a:t>
            </a:r>
            <a:r>
              <a:rPr lang="ru-RU" dirty="0"/>
              <a:t>2 Пет 3:7).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  <a:p>
            <a:pPr algn="just">
              <a:lnSpc>
                <a:spcPct val="12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390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effectLst/>
              </a:rPr>
              <a:t>Состояние душ умерших до дня всеобщего воскресения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Души умерших праведников до всеобщего воскресения пребывают во свете, покое и </a:t>
            </a:r>
            <a:r>
              <a:rPr lang="ru-RU" dirty="0" err="1"/>
              <a:t>предначинании</a:t>
            </a:r>
            <a:r>
              <a:rPr lang="ru-RU" dirty="0"/>
              <a:t> вечного блаженства, а души грешников — в противоположном тому состоянии.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en-US" b="1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В полном ли блаженстве пребывают души умерших праведников?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Души праведных не воспринимают полного блаженства, потому что полное воздаяние по делам предопределено получить человеку по воскресении его тела и последнего Суда Божия. Апостол Павел говорит: </a:t>
            </a:r>
            <a:r>
              <a:rPr lang="ru-RU" i="1" dirty="0"/>
              <a:t>А теперь готовится мне венец правды, который даст мне Господь, праведный Судия, в день оный; и не только мне, но и всем возлюбившим явление Его</a:t>
            </a:r>
            <a:r>
              <a:rPr lang="ru-RU" dirty="0"/>
              <a:t> (2 Тим. 4:8). И ещё: </a:t>
            </a:r>
            <a:r>
              <a:rPr lang="ru-RU" i="1" dirty="0"/>
              <a:t>Всем нам должно явиться пред судилище Христово, чтобы каждому получить соответственно тому, что он делал, живя в теле, доброе или худое</a:t>
            </a:r>
            <a:r>
              <a:rPr lang="ru-RU" dirty="0"/>
              <a:t> (2 Кор. 5:10)</a:t>
            </a:r>
            <a:r>
              <a:rPr lang="en-US" dirty="0"/>
              <a:t>.</a:t>
            </a:r>
            <a:r>
              <a:rPr lang="ru-RU" dirty="0"/>
              <a:t>.</a:t>
            </a:r>
          </a:p>
          <a:p>
            <a:pPr marL="82296" indent="0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2841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Откуда мы знаем, что души праведных пребывают в </a:t>
            </a:r>
            <a:r>
              <a:rPr lang="ru-RU" b="1" dirty="0" err="1"/>
              <a:t>предначинании</a:t>
            </a:r>
            <a:r>
              <a:rPr lang="ru-RU" b="1" dirty="0"/>
              <a:t> блаженства?</a:t>
            </a:r>
            <a:endParaRPr lang="ru-RU" dirty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Души праведных пребывают в </a:t>
            </a:r>
            <a:r>
              <a:rPr lang="ru-RU" dirty="0" err="1"/>
              <a:t>предначинании</a:t>
            </a:r>
            <a:r>
              <a:rPr lang="ru-RU" dirty="0"/>
              <a:t> блаженства прежде последнего Суда согласно свидетельству Самого Господа Иисуса Христа, говорящего в притче, что праведный Лазарь тотчас по смерти был отнесён на лоно </a:t>
            </a:r>
            <a:r>
              <a:rPr lang="ru-RU" dirty="0" err="1"/>
              <a:t>Авраамово</a:t>
            </a:r>
            <a:r>
              <a:rPr lang="ru-RU" dirty="0"/>
              <a:t> (см. </a:t>
            </a:r>
            <a:r>
              <a:rPr lang="ru-RU" dirty="0" err="1"/>
              <a:t>Лк</a:t>
            </a:r>
            <a:r>
              <a:rPr lang="ru-RU" dirty="0"/>
              <a:t>. 16:22).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b="1" dirty="0" smtClean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В </a:t>
            </a:r>
            <a:r>
              <a:rPr lang="ru-RU" b="1" dirty="0"/>
              <a:t>чем состоит </a:t>
            </a:r>
            <a:r>
              <a:rPr lang="ru-RU" b="1" dirty="0" err="1"/>
              <a:t>предначинание</a:t>
            </a:r>
            <a:r>
              <a:rPr lang="ru-RU" b="1" dirty="0"/>
              <a:t> блаженства?</a:t>
            </a:r>
            <a:endParaRPr lang="ru-RU" dirty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/>
              <a:t>Предначинание</a:t>
            </a:r>
            <a:r>
              <a:rPr lang="ru-RU" dirty="0"/>
              <a:t> блаженства соединено с лицезрением Самого Иисуса Христа. В большей степени оно свойственно святым, как это даёт понять апостол Павел: </a:t>
            </a:r>
            <a:r>
              <a:rPr lang="ru-RU" i="1" dirty="0"/>
              <a:t>Имею желание разрешиться и быть со Христом</a:t>
            </a:r>
            <a:r>
              <a:rPr lang="ru-RU" dirty="0"/>
              <a:t> (</a:t>
            </a:r>
            <a:r>
              <a:rPr lang="ru-RU" dirty="0" err="1"/>
              <a:t>Флп</a:t>
            </a:r>
            <a:r>
              <a:rPr lang="ru-RU" dirty="0"/>
              <a:t>. 1:23).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74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959</TotalTime>
  <Words>1929</Words>
  <Application>Microsoft Office PowerPoint</Application>
  <PresentationFormat>Экран (4:3)</PresentationFormat>
  <Paragraphs>64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Солнцестояние</vt:lpstr>
      <vt:lpstr>Лекция 20. Одиннадцатый член Символа веры</vt:lpstr>
      <vt:lpstr>«Чаю воскресения мертвых»</vt:lpstr>
      <vt:lpstr>Пророчество Иезекииля о воскресении мертвых</vt:lpstr>
      <vt:lpstr>Презентация PowerPoint</vt:lpstr>
      <vt:lpstr>Презентация PowerPoint</vt:lpstr>
      <vt:lpstr>Всеобщность и одновременность воскресения мертвых</vt:lpstr>
      <vt:lpstr>Воскресение мёртвых совершится в конце этого видимого мира</vt:lpstr>
      <vt:lpstr>Состояние душ умерших до дня всеобщего воскресения</vt:lpstr>
      <vt:lpstr>Презентация PowerPoint</vt:lpstr>
      <vt:lpstr>Молитвы Церкви за усопших</vt:lpstr>
      <vt:lpstr>12 член Символа веры:  «И жизни будущаго века. Аминь»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Windows User</cp:lastModifiedBy>
  <cp:revision>11</cp:revision>
  <dcterms:created xsi:type="dcterms:W3CDTF">2015-05-07T15:56:01Z</dcterms:created>
  <dcterms:modified xsi:type="dcterms:W3CDTF">2015-05-13T09:24:34Z</dcterms:modified>
</cp:coreProperties>
</file>