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2"/>
  </p:notesMasterIdLst>
  <p:sldIdLst>
    <p:sldId id="256" r:id="rId2"/>
    <p:sldId id="257" r:id="rId3"/>
    <p:sldId id="276" r:id="rId4"/>
    <p:sldId id="277" r:id="rId5"/>
    <p:sldId id="265" r:id="rId6"/>
    <p:sldId id="303" r:id="rId7"/>
    <p:sldId id="264" r:id="rId8"/>
    <p:sldId id="306" r:id="rId9"/>
    <p:sldId id="266" r:id="rId10"/>
    <p:sldId id="268" r:id="rId11"/>
    <p:sldId id="287" r:id="rId12"/>
    <p:sldId id="291" r:id="rId13"/>
    <p:sldId id="267" r:id="rId14"/>
    <p:sldId id="269" r:id="rId15"/>
    <p:sldId id="271" r:id="rId16"/>
    <p:sldId id="288" r:id="rId17"/>
    <p:sldId id="292" r:id="rId18"/>
    <p:sldId id="270" r:id="rId19"/>
    <p:sldId id="272" r:id="rId20"/>
    <p:sldId id="289" r:id="rId21"/>
    <p:sldId id="293" r:id="rId22"/>
    <p:sldId id="294" r:id="rId23"/>
    <p:sldId id="273" r:id="rId24"/>
    <p:sldId id="274" r:id="rId25"/>
    <p:sldId id="290" r:id="rId26"/>
    <p:sldId id="295" r:id="rId27"/>
    <p:sldId id="311" r:id="rId28"/>
    <p:sldId id="275" r:id="rId29"/>
    <p:sldId id="300" r:id="rId30"/>
    <p:sldId id="286" r:id="rId31"/>
    <p:sldId id="309" r:id="rId32"/>
    <p:sldId id="301" r:id="rId33"/>
    <p:sldId id="297" r:id="rId34"/>
    <p:sldId id="299" r:id="rId35"/>
    <p:sldId id="283" r:id="rId36"/>
    <p:sldId id="307" r:id="rId37"/>
    <p:sldId id="305" r:id="rId38"/>
    <p:sldId id="304" r:id="rId39"/>
    <p:sldId id="302" r:id="rId40"/>
    <p:sldId id="308" r:id="rId4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5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264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ru-RU" sz="4400" dirty="0" smtClean="0"/>
              <a:t>Синоптические Евангелия</a:t>
            </a:r>
            <a:endParaRPr lang="ru-RU" sz="4400" dirty="0"/>
          </a:p>
        </c:rich>
      </c:tx>
      <c:layout>
        <c:manualLayout>
          <c:xMode val="edge"/>
          <c:yMode val="edge"/>
          <c:x val="0.15268161350232828"/>
          <c:y val="5.7771922873914354E-2"/>
        </c:manualLayout>
      </c:layout>
      <c:overlay val="0"/>
    </c:title>
    <c:autoTitleDeleted val="0"/>
    <c:view3D>
      <c:rotX val="30"/>
      <c:rotY val="118"/>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Столбец1</c:v>
                </c:pt>
              </c:strCache>
            </c:strRef>
          </c:tx>
          <c:spPr>
            <a:effectLst>
              <a:outerShdw blurRad="50800" sx="1000" sy="1000" algn="ctr" rotWithShape="0">
                <a:srgbClr val="000000"/>
              </a:outerShdw>
            </a:effectLst>
          </c:spPr>
          <c:dLbls>
            <c:dLbl>
              <c:idx val="0"/>
              <c:layout>
                <c:manualLayout>
                  <c:x val="-6.9552152685988064E-2"/>
                  <c:y val="-0.26724290748005669"/>
                </c:manualLayout>
              </c:layout>
              <c:tx>
                <c:rich>
                  <a:bodyPr rot="0"/>
                  <a:lstStyle/>
                  <a:p>
                    <a:pPr>
                      <a:defRPr/>
                    </a:pPr>
                    <a:r>
                      <a:rPr lang="ru-RU" sz="1800" b="1" dirty="0" smtClean="0"/>
                      <a:t>32% или 938 ст. оригинальные</a:t>
                    </a:r>
                    <a:endParaRPr lang="ru-RU" sz="1800" b="1" dirty="0"/>
                  </a:p>
                </c:rich>
              </c:tx>
              <c:spPr/>
              <c:showLegendKey val="0"/>
              <c:showVal val="0"/>
              <c:showCatName val="1"/>
              <c:showSerName val="0"/>
              <c:showPercent val="0"/>
              <c:showBubbleSize val="0"/>
            </c:dLbl>
            <c:dLbl>
              <c:idx val="1"/>
              <c:layout>
                <c:manualLayout>
                  <c:x val="5.517856607755256E-2"/>
                  <c:y val="0.17800973735524861"/>
                </c:manualLayout>
              </c:layout>
              <c:tx>
                <c:rich>
                  <a:bodyPr rot="0" vert="horz"/>
                  <a:lstStyle/>
                  <a:p>
                    <a:pPr>
                      <a:defRPr/>
                    </a:pPr>
                    <a:r>
                      <a:rPr lang="ru-RU" sz="1800" b="1" dirty="0" smtClean="0">
                        <a:solidFill>
                          <a:schemeClr val="tx1"/>
                        </a:solidFill>
                      </a:rPr>
                      <a:t>68%  или 1963 ст. </a:t>
                    </a:r>
                    <a:r>
                      <a:rPr lang="ru-RU" sz="1800" b="1" dirty="0" err="1" smtClean="0">
                        <a:solidFill>
                          <a:schemeClr val="tx1"/>
                        </a:solidFill>
                      </a:rPr>
                      <a:t>дублирующии</a:t>
                    </a:r>
                    <a:endParaRPr lang="ru-RU" sz="1800" b="1" dirty="0">
                      <a:solidFill>
                        <a:schemeClr val="tx1"/>
                      </a:solidFill>
                    </a:endParaRPr>
                  </a:p>
                </c:rich>
              </c:tx>
              <c:spPr>
                <a:effectLst>
                  <a:outerShdw blurRad="50800" dist="50800" dir="5400000" algn="ctr" rotWithShape="0">
                    <a:srgbClr val="000000"/>
                  </a:outerShdw>
                </a:effectLst>
                <a:scene3d>
                  <a:camera prst="orthographicFront"/>
                  <a:lightRig rig="threePt" dir="t"/>
                </a:scene3d>
              </c:spPr>
              <c:showLegendKey val="0"/>
              <c:showVal val="0"/>
              <c:showCatName val="1"/>
              <c:showSerName val="0"/>
              <c:showPercent val="0"/>
              <c:showBubbleSize val="0"/>
            </c:dLbl>
            <c:showLegendKey val="0"/>
            <c:showVal val="0"/>
            <c:showCatName val="1"/>
            <c:showSerName val="0"/>
            <c:showPercent val="0"/>
            <c:showBubbleSize val="0"/>
            <c:showLeaderLines val="0"/>
          </c:dLbls>
          <c:cat>
            <c:strRef>
              <c:f>Лист1!$A$2:$A$5</c:f>
              <c:strCache>
                <c:ptCount val="2"/>
                <c:pt idx="0">
                  <c:v>Кв. 1</c:v>
                </c:pt>
                <c:pt idx="1">
                  <c:v>Кв. 2</c:v>
                </c:pt>
              </c:strCache>
            </c:strRef>
          </c:cat>
          <c:val>
            <c:numRef>
              <c:f>Лист1!$B$2:$B$5</c:f>
              <c:numCache>
                <c:formatCode>General</c:formatCode>
                <c:ptCount val="4"/>
                <c:pt idx="0">
                  <c:v>938</c:v>
                </c:pt>
                <c:pt idx="1">
                  <c:v>1963</c:v>
                </c:pt>
              </c:numCache>
            </c:numRef>
          </c:val>
        </c:ser>
        <c:dLbls>
          <c:showLegendKey val="0"/>
          <c:showVal val="0"/>
          <c:showCatName val="1"/>
          <c:showSerName val="0"/>
          <c:showPercent val="0"/>
          <c:showBubbleSize val="0"/>
          <c:showLeaderLines val="0"/>
        </c:dLbls>
      </c:pie3DChart>
    </c:plotArea>
    <c:plotVisOnly val="1"/>
    <c:dispBlanksAs val="zero"/>
    <c:showDLblsOverMax val="0"/>
  </c:chart>
  <c:spPr>
    <a:gradFill>
      <a:gsLst>
        <a:gs pos="0">
          <a:srgbClr val="5E9EFF"/>
        </a:gs>
        <a:gs pos="45000">
          <a:srgbClr val="85C2FF"/>
        </a:gs>
        <a:gs pos="99000">
          <a:srgbClr val="C4D6EB"/>
        </a:gs>
        <a:gs pos="98000">
          <a:srgbClr val="FFEBFA"/>
        </a:gs>
      </a:gsLst>
      <a:lin ang="16200000" scaled="0"/>
    </a:gradFill>
  </c:spPr>
  <c:txPr>
    <a:bodyPr/>
    <a:lstStyle/>
    <a:p>
      <a:pPr>
        <a:defRPr sz="1800"/>
      </a:pPr>
      <a:endParaRPr lang="ru-RU"/>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ru-RU" sz="4400" dirty="0" smtClean="0"/>
              <a:t>Евангелие от Матфея</a:t>
            </a:r>
            <a:endParaRPr lang="ru-RU" sz="4400" dirty="0"/>
          </a:p>
        </c:rich>
      </c:tx>
      <c:layout>
        <c:manualLayout>
          <c:xMode val="edge"/>
          <c:yMode val="edge"/>
          <c:x val="0.21635761154855637"/>
          <c:y val="4.8148148148148148E-2"/>
        </c:manualLayout>
      </c:layout>
      <c:overlay val="0"/>
    </c:title>
    <c:autoTitleDeleted val="0"/>
    <c:view3D>
      <c:rotX val="30"/>
      <c:rotY val="152"/>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Продажи</c:v>
                </c:pt>
              </c:strCache>
            </c:strRef>
          </c:tx>
          <c:dLbls>
            <c:dLbl>
              <c:idx val="0"/>
              <c:layout/>
              <c:tx>
                <c:rich>
                  <a:bodyPr/>
                  <a:lstStyle/>
                  <a:p>
                    <a:r>
                      <a:rPr lang="ru-RU" sz="2400" b="1" dirty="0" smtClean="0"/>
                      <a:t>17 % оригинальные</a:t>
                    </a:r>
                    <a:endParaRPr lang="ru-RU" sz="2400" b="1" dirty="0"/>
                  </a:p>
                </c:rich>
              </c:tx>
              <c:showLegendKey val="0"/>
              <c:showVal val="0"/>
              <c:showCatName val="1"/>
              <c:showSerName val="0"/>
              <c:showPercent val="0"/>
              <c:showBubbleSize val="0"/>
            </c:dLbl>
            <c:dLbl>
              <c:idx val="1"/>
              <c:layout>
                <c:manualLayout>
                  <c:x val="-2.5843230533683294E-2"/>
                  <c:y val="0.15849825021872271"/>
                </c:manualLayout>
              </c:layout>
              <c:tx>
                <c:rich>
                  <a:bodyPr/>
                  <a:lstStyle/>
                  <a:p>
                    <a:r>
                      <a:rPr lang="ru-RU" sz="2400" b="1" baseline="0" dirty="0" smtClean="0"/>
                      <a:t>83 % </a:t>
                    </a:r>
                    <a:r>
                      <a:rPr lang="ru-RU" sz="2400" b="1" i="0" u="none" strike="noStrike" baseline="0" dirty="0" smtClean="0">
                        <a:effectLst/>
                      </a:rPr>
                      <a:t>имеют параллель </a:t>
                    </a:r>
                    <a:r>
                      <a:rPr lang="ru-RU" sz="2400" b="1" baseline="0" dirty="0" smtClean="0"/>
                      <a:t>  </a:t>
                    </a:r>
                    <a:endParaRPr lang="ru-RU" sz="2400" b="1" dirty="0"/>
                  </a:p>
                </c:rich>
              </c:tx>
              <c:showLegendKey val="0"/>
              <c:showVal val="0"/>
              <c:showCatName val="1"/>
              <c:showSerName val="0"/>
              <c:showPercent val="0"/>
              <c:showBubbleSize val="0"/>
            </c:dLbl>
            <c:dLbl>
              <c:idx val="2"/>
              <c:delete val="1"/>
            </c:dLbl>
            <c:dLbl>
              <c:idx val="3"/>
              <c:delete val="1"/>
            </c:dLbl>
            <c:showLegendKey val="0"/>
            <c:showVal val="0"/>
            <c:showCatName val="1"/>
            <c:showSerName val="0"/>
            <c:showPercent val="0"/>
            <c:showBubbleSize val="0"/>
            <c:showLeaderLines val="0"/>
          </c:dLbls>
          <c:cat>
            <c:strRef>
              <c:f>Лист1!$A$2:$A$5</c:f>
              <c:strCache>
                <c:ptCount val="4"/>
                <c:pt idx="0">
                  <c:v>Кв. 1</c:v>
                </c:pt>
                <c:pt idx="1">
                  <c:v>Кв. 2</c:v>
                </c:pt>
                <c:pt idx="2">
                  <c:v>Кв. 3</c:v>
                </c:pt>
                <c:pt idx="3">
                  <c:v>Кв. 4</c:v>
                </c:pt>
              </c:strCache>
            </c:strRef>
          </c:cat>
          <c:val>
            <c:numRef>
              <c:f>Лист1!$B$2:$B$5</c:f>
              <c:numCache>
                <c:formatCode>General</c:formatCode>
                <c:ptCount val="4"/>
                <c:pt idx="0">
                  <c:v>17</c:v>
                </c:pt>
                <c:pt idx="1">
                  <c:v>83</c:v>
                </c:pt>
              </c:numCache>
            </c:numRef>
          </c:val>
        </c:ser>
        <c:dLbls>
          <c:showLegendKey val="0"/>
          <c:showVal val="0"/>
          <c:showCatName val="1"/>
          <c:showSerName val="0"/>
          <c:showPercent val="0"/>
          <c:showBubbleSize val="0"/>
          <c:showLeaderLines val="0"/>
        </c:dLbls>
      </c:pie3DChart>
    </c:plotArea>
    <c:plotVisOnly val="1"/>
    <c:dispBlanksAs val="zero"/>
    <c:showDLblsOverMax val="0"/>
  </c:chart>
  <c:spPr>
    <a:gradFill>
      <a:gsLst>
        <a:gs pos="0">
          <a:srgbClr val="5E9EFF"/>
        </a:gs>
        <a:gs pos="39999">
          <a:srgbClr val="85C2FF"/>
        </a:gs>
        <a:gs pos="70000">
          <a:srgbClr val="C4D6EB"/>
        </a:gs>
        <a:gs pos="100000">
          <a:srgbClr val="FFEBFA"/>
        </a:gs>
      </a:gsLst>
      <a:lin ang="5400000" scaled="0"/>
    </a:gradFill>
  </c:spPr>
  <c:txPr>
    <a:bodyPr/>
    <a:lstStyle/>
    <a:p>
      <a:pPr>
        <a:defRPr sz="1800"/>
      </a:pPr>
      <a:endParaRPr lang="ru-RU"/>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dk1"/>
                </a:solidFill>
                <a:latin typeface="+mn-lt"/>
                <a:ea typeface="+mn-ea"/>
                <a:cs typeface="+mn-cs"/>
              </a:defRPr>
            </a:pPr>
            <a:r>
              <a:rPr lang="ru-RU" sz="4400" dirty="0" smtClean="0">
                <a:solidFill>
                  <a:schemeClr val="dk1"/>
                </a:solidFill>
                <a:latin typeface="+mn-lt"/>
                <a:ea typeface="+mn-ea"/>
                <a:cs typeface="+mn-cs"/>
              </a:rPr>
              <a:t>Евангелие</a:t>
            </a:r>
            <a:r>
              <a:rPr lang="ru-RU" sz="4400" baseline="0" dirty="0" smtClean="0">
                <a:solidFill>
                  <a:schemeClr val="dk1"/>
                </a:solidFill>
                <a:latin typeface="+mn-lt"/>
                <a:ea typeface="+mn-ea"/>
                <a:cs typeface="+mn-cs"/>
              </a:rPr>
              <a:t> от Марка</a:t>
            </a:r>
            <a:endParaRPr lang="ru-RU" sz="4400" dirty="0"/>
          </a:p>
        </c:rich>
      </c:tx>
      <c:layout>
        <c:manualLayout>
          <c:xMode val="edge"/>
          <c:yMode val="edge"/>
          <c:x val="0.22463538932633423"/>
          <c:y val="3.7037037037037042E-2"/>
        </c:manualLayout>
      </c:layout>
      <c:overlay val="0"/>
      <c:spPr>
        <a:noFill/>
        <a:ln w="25400" cap="flat" cmpd="sng" algn="ctr">
          <a:noFill/>
          <a:prstDash val="solid"/>
        </a:ln>
        <a:effectLst/>
      </c:spPr>
    </c:title>
    <c:autoTitleDeleted val="0"/>
    <c:view3D>
      <c:rotX val="30"/>
      <c:rotY val="346"/>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Продажи</c:v>
                </c:pt>
              </c:strCache>
            </c:strRef>
          </c:tx>
          <c:dLbls>
            <c:dLbl>
              <c:idx val="0"/>
              <c:layout>
                <c:manualLayout>
                  <c:x val="-3.992694663167104E-2"/>
                  <c:y val="0.4457626130067075"/>
                </c:manualLayout>
              </c:layout>
              <c:tx>
                <c:rich>
                  <a:bodyPr/>
                  <a:lstStyle/>
                  <a:p>
                    <a:r>
                      <a:rPr lang="ru-RU" sz="2400" b="1" dirty="0" smtClean="0"/>
                      <a:t>91 % имеют параллель у МФ. И Лк.</a:t>
                    </a:r>
                    <a:endParaRPr lang="ru-RU" sz="2400" b="1" dirty="0"/>
                  </a:p>
                </c:rich>
              </c:tx>
              <c:showLegendKey val="0"/>
              <c:showVal val="0"/>
              <c:showCatName val="1"/>
              <c:showSerName val="0"/>
              <c:showPercent val="0"/>
              <c:showBubbleSize val="0"/>
            </c:dLbl>
            <c:dLbl>
              <c:idx val="1"/>
              <c:layout>
                <c:manualLayout>
                  <c:x val="1.4255030621172353E-2"/>
                  <c:y val="-0.5959578594342374"/>
                </c:manualLayout>
              </c:layout>
              <c:tx>
                <c:rich>
                  <a:bodyPr/>
                  <a:lstStyle/>
                  <a:p>
                    <a:r>
                      <a:rPr lang="ru-RU" sz="2400" b="1" dirty="0" smtClean="0"/>
                      <a:t>9 % оригинальные </a:t>
                    </a:r>
                    <a:endParaRPr lang="ru-RU" sz="2400" b="1" dirty="0"/>
                  </a:p>
                </c:rich>
              </c:tx>
              <c:showLegendKey val="0"/>
              <c:showVal val="0"/>
              <c:showCatName val="1"/>
              <c:showSerName val="0"/>
              <c:showPercent val="0"/>
              <c:showBubbleSize val="0"/>
            </c:dLbl>
            <c:dLbl>
              <c:idx val="2"/>
              <c:delete val="1"/>
            </c:dLbl>
            <c:dLbl>
              <c:idx val="3"/>
              <c:delete val="1"/>
            </c:dLbl>
            <c:showLegendKey val="0"/>
            <c:showVal val="0"/>
            <c:showCatName val="1"/>
            <c:showSerName val="0"/>
            <c:showPercent val="0"/>
            <c:showBubbleSize val="0"/>
            <c:showLeaderLines val="1"/>
          </c:dLbls>
          <c:cat>
            <c:strRef>
              <c:f>Лист1!$A$2:$A$5</c:f>
              <c:strCache>
                <c:ptCount val="4"/>
                <c:pt idx="0">
                  <c:v>Кв. 1</c:v>
                </c:pt>
                <c:pt idx="1">
                  <c:v>Кв. 2</c:v>
                </c:pt>
                <c:pt idx="2">
                  <c:v>Кв. 3</c:v>
                </c:pt>
                <c:pt idx="3">
                  <c:v>Кв. 4</c:v>
                </c:pt>
              </c:strCache>
            </c:strRef>
          </c:cat>
          <c:val>
            <c:numRef>
              <c:f>Лист1!$B$2:$B$5</c:f>
              <c:numCache>
                <c:formatCode>General</c:formatCode>
                <c:ptCount val="4"/>
                <c:pt idx="0">
                  <c:v>9</c:v>
                </c:pt>
                <c:pt idx="1">
                  <c:v>100</c:v>
                </c:pt>
              </c:numCache>
            </c:numRef>
          </c:val>
        </c:ser>
        <c:dLbls>
          <c:showLegendKey val="0"/>
          <c:showVal val="0"/>
          <c:showCatName val="1"/>
          <c:showSerName val="0"/>
          <c:showPercent val="0"/>
          <c:showBubbleSize val="0"/>
          <c:showLeaderLines val="1"/>
        </c:dLbls>
      </c:pie3DChart>
      <c:spPr>
        <a:noFill/>
        <a:ln w="0" cap="flat" cmpd="sng" algn="ctr">
          <a:noFill/>
          <a:prstDash val="solid"/>
        </a:ln>
        <a:effectLst/>
      </c:spPr>
    </c:plotArea>
    <c:plotVisOnly val="1"/>
    <c:dispBlanksAs val="zero"/>
    <c:showDLblsOverMax val="0"/>
  </c:chart>
  <c:spPr>
    <a:gradFill>
      <a:gsLst>
        <a:gs pos="0">
          <a:srgbClr val="5E9EFF"/>
        </a:gs>
        <a:gs pos="39999">
          <a:srgbClr val="85C2FF"/>
        </a:gs>
        <a:gs pos="70000">
          <a:srgbClr val="C4D6EB"/>
        </a:gs>
        <a:gs pos="100000">
          <a:srgbClr val="FFEBFA"/>
        </a:gs>
      </a:gsLst>
      <a:lin ang="5400000" scaled="0"/>
    </a:gradFill>
  </c:spPr>
  <c:txPr>
    <a:bodyPr/>
    <a:lstStyle/>
    <a:p>
      <a:pPr>
        <a:defRPr sz="1800"/>
      </a:pPr>
      <a:endParaRPr lang="ru-RU"/>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ru-RU" sz="4400" dirty="0" smtClean="0"/>
              <a:t>Евангелие от Луки</a:t>
            </a:r>
            <a:endParaRPr lang="ru-RU" sz="4400" dirty="0"/>
          </a:p>
        </c:rich>
      </c:tx>
      <c:layout>
        <c:manualLayout>
          <c:xMode val="edge"/>
          <c:yMode val="edge"/>
          <c:x val="0.25505963825929034"/>
          <c:y val="3.7189591365455382E-2"/>
        </c:manualLayout>
      </c:layout>
      <c:overlay val="0"/>
    </c:title>
    <c:autoTitleDeleted val="0"/>
    <c:view3D>
      <c:rotX val="30"/>
      <c:rotY val="57"/>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Продажи</c:v>
                </c:pt>
              </c:strCache>
            </c:strRef>
          </c:tx>
          <c:dLbls>
            <c:dLbl>
              <c:idx val="0"/>
              <c:layout>
                <c:manualLayout>
                  <c:x val="-0.11948985424797809"/>
                  <c:y val="-0.12924935006064542"/>
                </c:manualLayout>
              </c:layout>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solidFill>
                        <a:latin typeface="+mn-lt"/>
                        <a:ea typeface="+mn-ea"/>
                        <a:cs typeface="+mn-cs"/>
                      </a:defRPr>
                    </a:pPr>
                    <a:r>
                      <a:rPr lang="ru-RU" sz="2400" b="1" dirty="0" smtClean="0"/>
                      <a:t>25 % </a:t>
                    </a:r>
                    <a:r>
                      <a:rPr lang="ru-RU" sz="2400" b="1" i="0" baseline="0" dirty="0" smtClean="0">
                        <a:effectLst/>
                      </a:rPr>
                      <a:t>оригинальные </a:t>
                    </a:r>
                    <a:endParaRPr lang="ru-RU" sz="2400" b="1" dirty="0" smtClean="0">
                      <a:effectLst/>
                    </a:endParaRPr>
                  </a:p>
                  <a:p>
                    <a:pPr marL="0" marR="0" indent="0" algn="ctr"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solidFill>
                        <a:latin typeface="+mn-lt"/>
                        <a:ea typeface="+mn-ea"/>
                        <a:cs typeface="+mn-cs"/>
                      </a:defRPr>
                    </a:pPr>
                    <a:r>
                      <a:rPr lang="ru-RU" baseline="0" dirty="0" smtClean="0"/>
                      <a:t> </a:t>
                    </a:r>
                    <a:endParaRPr lang="ru-RU" dirty="0"/>
                  </a:p>
                </c:rich>
              </c:tx>
              <c:spPr/>
              <c:showLegendKey val="0"/>
              <c:showVal val="0"/>
              <c:showCatName val="1"/>
              <c:showSerName val="0"/>
              <c:showPercent val="0"/>
              <c:showBubbleSize val="0"/>
            </c:dLbl>
            <c:dLbl>
              <c:idx val="1"/>
              <c:layout>
                <c:manualLayout>
                  <c:x val="0.24731620995511749"/>
                  <c:y val="0.13608828164761022"/>
                </c:manualLayout>
              </c:layout>
              <c:tx>
                <c:rich>
                  <a:bodyPr/>
                  <a:lstStyle/>
                  <a:p>
                    <a:pPr marL="0" marR="0" indent="0" algn="ctr" defTabSz="914400" rtl="0" eaLnBrk="1" fontAlgn="auto" latinLnBrk="0" hangingPunct="1">
                      <a:lnSpc>
                        <a:spcPct val="100000"/>
                      </a:lnSpc>
                      <a:spcBef>
                        <a:spcPts val="0"/>
                      </a:spcBef>
                      <a:spcAft>
                        <a:spcPts val="0"/>
                      </a:spcAft>
                      <a:buClrTx/>
                      <a:buSzTx/>
                      <a:buFontTx/>
                      <a:buNone/>
                      <a:tabLst/>
                      <a:defRPr sz="1800" b="0" i="0" u="none" strike="noStrike" kern="1200" baseline="0">
                        <a:solidFill>
                          <a:prstClr val="black"/>
                        </a:solidFill>
                        <a:latin typeface="+mn-lt"/>
                        <a:ea typeface="+mn-ea"/>
                        <a:cs typeface="+mn-cs"/>
                      </a:defRPr>
                    </a:pPr>
                    <a:r>
                      <a:rPr lang="ru-RU" sz="2400" b="1" i="0" baseline="0" dirty="0" smtClean="0">
                        <a:effectLst/>
                      </a:rPr>
                      <a:t>75 % имеют параллель у </a:t>
                    </a:r>
                    <a:r>
                      <a:rPr lang="ru-RU" sz="2400" b="1" i="0" baseline="0" dirty="0" err="1" smtClean="0">
                        <a:effectLst/>
                      </a:rPr>
                      <a:t>Мф</a:t>
                    </a:r>
                    <a:r>
                      <a:rPr lang="ru-RU" sz="2400" b="1" i="0" baseline="0" dirty="0" smtClean="0">
                        <a:effectLst/>
                      </a:rPr>
                      <a:t>., </a:t>
                    </a:r>
                    <a:r>
                      <a:rPr lang="ru-RU" sz="2400" b="1" i="0" baseline="0" dirty="0" err="1" smtClean="0">
                        <a:effectLst/>
                      </a:rPr>
                      <a:t>Мк</a:t>
                    </a:r>
                    <a:r>
                      <a:rPr lang="ru-RU" sz="2400" b="1" i="0" baseline="0" dirty="0" smtClean="0">
                        <a:effectLst/>
                      </a:rPr>
                      <a:t>.</a:t>
                    </a:r>
                    <a:endParaRPr lang="ru-RU" sz="2400" dirty="0" smtClean="0">
                      <a:effectLst/>
                    </a:endParaRPr>
                  </a:p>
                </c:rich>
              </c:tx>
              <c:spPr/>
              <c:showLegendKey val="0"/>
              <c:showVal val="0"/>
              <c:showCatName val="1"/>
              <c:showSerName val="0"/>
              <c:showPercent val="0"/>
              <c:showBubbleSize val="0"/>
            </c:dLbl>
            <c:dLbl>
              <c:idx val="2"/>
              <c:delete val="1"/>
            </c:dLbl>
            <c:dLbl>
              <c:idx val="3"/>
              <c:delete val="1"/>
            </c:dLbl>
            <c:showLegendKey val="0"/>
            <c:showVal val="0"/>
            <c:showCatName val="1"/>
            <c:showSerName val="0"/>
            <c:showPercent val="0"/>
            <c:showBubbleSize val="0"/>
            <c:showLeaderLines val="1"/>
          </c:dLbls>
          <c:cat>
            <c:strRef>
              <c:f>Лист1!$A$2:$A$5</c:f>
              <c:strCache>
                <c:ptCount val="4"/>
                <c:pt idx="0">
                  <c:v>Кв. 1</c:v>
                </c:pt>
                <c:pt idx="1">
                  <c:v>Кв. 2</c:v>
                </c:pt>
                <c:pt idx="2">
                  <c:v>Кв. 3</c:v>
                </c:pt>
                <c:pt idx="3">
                  <c:v>Кв. 4</c:v>
                </c:pt>
              </c:strCache>
            </c:strRef>
          </c:cat>
          <c:val>
            <c:numRef>
              <c:f>Лист1!$B$2:$B$5</c:f>
              <c:numCache>
                <c:formatCode>d\-mmm</c:formatCode>
                <c:ptCount val="4"/>
                <c:pt idx="0" formatCode="General">
                  <c:v>25</c:v>
                </c:pt>
                <c:pt idx="1">
                  <c:v>75</c:v>
                </c:pt>
              </c:numCache>
            </c:numRef>
          </c:val>
        </c:ser>
        <c:dLbls>
          <c:showLegendKey val="0"/>
          <c:showVal val="0"/>
          <c:showCatName val="1"/>
          <c:showSerName val="0"/>
          <c:showPercent val="0"/>
          <c:showBubbleSize val="0"/>
          <c:showLeaderLines val="1"/>
        </c:dLbls>
      </c:pie3DChart>
    </c:plotArea>
    <c:plotVisOnly val="1"/>
    <c:dispBlanksAs val="zero"/>
    <c:showDLblsOverMax val="0"/>
  </c:chart>
  <c:spPr>
    <a:gradFill>
      <a:gsLst>
        <a:gs pos="0">
          <a:srgbClr val="5E9EFF"/>
        </a:gs>
        <a:gs pos="39999">
          <a:srgbClr val="85C2FF"/>
        </a:gs>
        <a:gs pos="70000">
          <a:srgbClr val="C4D6EB"/>
        </a:gs>
        <a:gs pos="100000">
          <a:srgbClr val="FFEBFA"/>
        </a:gs>
      </a:gsLst>
      <a:lin ang="5400000" scaled="0"/>
    </a:gradFill>
  </c:spPr>
  <c:txPr>
    <a:bodyPr/>
    <a:lstStyle/>
    <a:p>
      <a:pPr>
        <a:defRPr sz="1800"/>
      </a:pPr>
      <a:endParaRPr lang="ru-RU"/>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A96D9B-54C9-45E0-B113-4CD2A0F9770D}" type="datetimeFigureOut">
              <a:rPr lang="ru-RU" smtClean="0"/>
              <a:pPr/>
              <a:t>19.09.2014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C8C936-5126-4937-BB42-259A19E223E9}" type="slidenum">
              <a:rPr lang="ru-RU" smtClean="0"/>
              <a:pPr/>
              <a:t>‹#›</a:t>
            </a:fld>
            <a:endParaRPr lang="ru-RU"/>
          </a:p>
        </p:txBody>
      </p:sp>
    </p:spTree>
    <p:extLst>
      <p:ext uri="{BB962C8B-B14F-4D97-AF65-F5344CB8AC3E}">
        <p14:creationId xmlns:p14="http://schemas.microsoft.com/office/powerpoint/2010/main" val="1583613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C8C936-5126-4937-BB42-259A19E223E9}" type="slidenum">
              <a:rPr lang="ru-RU" smtClean="0"/>
              <a:pPr/>
              <a:t>4</a:t>
            </a:fld>
            <a:endParaRPr lang="ru-RU"/>
          </a:p>
        </p:txBody>
      </p:sp>
    </p:spTree>
    <p:extLst>
      <p:ext uri="{BB962C8B-B14F-4D97-AF65-F5344CB8AC3E}">
        <p14:creationId xmlns:p14="http://schemas.microsoft.com/office/powerpoint/2010/main" val="3393515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19.09.2014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19.09.2014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1"/>
            <a:ext cx="9144000" cy="6858000"/>
          </a:xfrm>
        </p:spPr>
        <p:style>
          <a:lnRef idx="1">
            <a:schemeClr val="accent1"/>
          </a:lnRef>
          <a:fillRef idx="2">
            <a:schemeClr val="accent1"/>
          </a:fillRef>
          <a:effectRef idx="1">
            <a:schemeClr val="accent1"/>
          </a:effectRef>
          <a:fontRef idx="minor">
            <a:schemeClr val="dk1"/>
          </a:fontRef>
        </p:style>
        <p:txBody>
          <a:bodyPr bIns="612000"/>
          <a:lstStyle/>
          <a:p>
            <a:r>
              <a:rPr lang="ru-RU" b="1" dirty="0" smtClean="0"/>
              <a:t>Лекция 2. Введение в Четвероевангелие</a:t>
            </a:r>
            <a:endParaRPr lang="ru-RU" b="1" dirty="0"/>
          </a:p>
        </p:txBody>
      </p:sp>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style>
          <a:lnRef idx="1">
            <a:schemeClr val="accent2"/>
          </a:lnRef>
          <a:fillRef idx="2">
            <a:schemeClr val="accent2"/>
          </a:fillRef>
          <a:effectRef idx="1">
            <a:schemeClr val="accent2"/>
          </a:effectRef>
          <a:fontRef idx="minor">
            <a:schemeClr val="dk1"/>
          </a:fontRef>
        </p:style>
        <p:txBody>
          <a:bodyPr lIns="360000" tIns="720000" rIns="360000">
            <a:normAutofit/>
          </a:bodyPr>
          <a:lstStyle/>
          <a:p>
            <a:pPr>
              <a:buNone/>
            </a:pPr>
            <a:endParaRPr lang="ru-RU" dirty="0" smtClean="0"/>
          </a:p>
          <a:p>
            <a:endParaRPr lang="ru-RU" dirty="0"/>
          </a:p>
          <a:p>
            <a:r>
              <a:rPr lang="ru-RU" dirty="0" smtClean="0"/>
              <a:t>Состоит из </a:t>
            </a:r>
            <a:r>
              <a:rPr lang="ru-RU" b="1" dirty="0" smtClean="0"/>
              <a:t>28 глав</a:t>
            </a:r>
          </a:p>
          <a:p>
            <a:r>
              <a:rPr lang="ru-RU" b="1" dirty="0" smtClean="0"/>
              <a:t>Главная цель </a:t>
            </a:r>
            <a:r>
              <a:rPr lang="ru-RU" dirty="0" smtClean="0"/>
              <a:t>– доказать то, что Христос и есть долгожданный Мессия евреев</a:t>
            </a:r>
          </a:p>
          <a:p>
            <a:r>
              <a:rPr lang="ru-RU" b="1" dirty="0" smtClean="0"/>
              <a:t>Время написания </a:t>
            </a:r>
            <a:r>
              <a:rPr lang="ru-RU" dirty="0" smtClean="0"/>
              <a:t>– 42 год</a:t>
            </a:r>
          </a:p>
          <a:p>
            <a:r>
              <a:rPr lang="ru-RU" b="1" dirty="0" smtClean="0"/>
              <a:t>Адресат</a:t>
            </a:r>
            <a:r>
              <a:rPr lang="ru-RU" dirty="0" smtClean="0"/>
              <a:t> - палестинские иудеи, те, кто обратился в христианство из иудаизма</a:t>
            </a:r>
          </a:p>
          <a:p>
            <a:pPr marL="514350" indent="-514350">
              <a:buAutoNum type="arabicPeriod"/>
            </a:pPr>
            <a:endParaRPr lang="ru-RU" dirty="0"/>
          </a:p>
        </p:txBody>
      </p:sp>
    </p:spTree>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268760"/>
          </a:xfrm>
        </p:spPr>
        <p:style>
          <a:lnRef idx="2">
            <a:schemeClr val="accent2"/>
          </a:lnRef>
          <a:fillRef idx="1">
            <a:schemeClr val="lt1"/>
          </a:fillRef>
          <a:effectRef idx="0">
            <a:schemeClr val="accent2"/>
          </a:effectRef>
          <a:fontRef idx="minor">
            <a:schemeClr val="dk1"/>
          </a:fontRef>
        </p:style>
        <p:txBody>
          <a:bodyPr tIns="108000">
            <a:normAutofit fontScale="90000"/>
          </a:bodyPr>
          <a:lstStyle/>
          <a:p>
            <a:r>
              <a:rPr lang="ru-RU" b="1" dirty="0" smtClean="0"/>
              <a:t>Особенности Евангелия от Матфея</a:t>
            </a:r>
            <a:r>
              <a:rPr lang="ru-RU" b="1" dirty="0"/>
              <a:t/>
            </a:r>
            <a:br>
              <a:rPr lang="ru-RU" b="1" dirty="0"/>
            </a:br>
            <a:endParaRPr lang="ru-RU" dirty="0"/>
          </a:p>
        </p:txBody>
      </p:sp>
      <p:sp>
        <p:nvSpPr>
          <p:cNvPr id="3" name="Объект 2"/>
          <p:cNvSpPr>
            <a:spLocks noGrp="1"/>
          </p:cNvSpPr>
          <p:nvPr>
            <p:ph idx="1"/>
          </p:nvPr>
        </p:nvSpPr>
        <p:spPr>
          <a:xfrm>
            <a:off x="0" y="764704"/>
            <a:ext cx="9144000" cy="6093296"/>
          </a:xfrm>
        </p:spPr>
        <p:style>
          <a:lnRef idx="1">
            <a:schemeClr val="accent2"/>
          </a:lnRef>
          <a:fillRef idx="2">
            <a:schemeClr val="accent2"/>
          </a:fillRef>
          <a:effectRef idx="1">
            <a:schemeClr val="accent2"/>
          </a:effectRef>
          <a:fontRef idx="minor">
            <a:schemeClr val="dk1"/>
          </a:fontRef>
        </p:style>
        <p:txBody>
          <a:bodyPr lIns="72000" tIns="108000" rIns="72000" bIns="180000">
            <a:noAutofit/>
          </a:bodyPr>
          <a:lstStyle/>
          <a:p>
            <a:pPr marL="0" indent="0">
              <a:buNone/>
            </a:pPr>
            <a:r>
              <a:rPr lang="ru-RU" sz="2100" dirty="0" smtClean="0">
                <a:cs typeface="Times New Roman" panose="02020603050405020304" pitchFamily="18" charset="0"/>
              </a:rPr>
              <a:t>1. </a:t>
            </a:r>
            <a:r>
              <a:rPr lang="ru-RU" sz="2100" b="1" dirty="0" smtClean="0">
                <a:cs typeface="Times New Roman" panose="02020603050405020304" pitchFamily="18" charset="0"/>
              </a:rPr>
              <a:t>Композиционные</a:t>
            </a:r>
            <a:r>
              <a:rPr lang="ru-RU" sz="2100" dirty="0" smtClean="0">
                <a:cs typeface="Times New Roman" panose="02020603050405020304" pitchFamily="18" charset="0"/>
              </a:rPr>
              <a:t> - систематизация </a:t>
            </a:r>
            <a:r>
              <a:rPr lang="ru-RU" sz="2100" dirty="0">
                <a:cs typeface="Times New Roman" panose="02020603050405020304" pitchFamily="18" charset="0"/>
              </a:rPr>
              <a:t>и группировка материала</a:t>
            </a:r>
            <a:r>
              <a:rPr lang="ru-RU" sz="2100" dirty="0" smtClean="0">
                <a:cs typeface="Times New Roman" panose="02020603050405020304" pitchFamily="18" charset="0"/>
              </a:rPr>
              <a:t>:</a:t>
            </a:r>
          </a:p>
          <a:p>
            <a:r>
              <a:rPr lang="ru-RU" sz="2100" dirty="0" smtClean="0">
                <a:cs typeface="Times New Roman" panose="02020603050405020304" pitchFamily="18" charset="0"/>
              </a:rPr>
              <a:t>5-7 гл. Нагорная проповедь;</a:t>
            </a:r>
          </a:p>
          <a:p>
            <a:r>
              <a:rPr lang="ru-RU" sz="2100" dirty="0" smtClean="0">
                <a:cs typeface="Times New Roman" panose="02020603050405020304" pitchFamily="18" charset="0"/>
              </a:rPr>
              <a:t>8-9 гл. Чудеса Иисуса Христа;</a:t>
            </a:r>
          </a:p>
          <a:p>
            <a:r>
              <a:rPr lang="ru-RU" sz="2100" dirty="0" smtClean="0">
                <a:cs typeface="Times New Roman" panose="02020603050405020304" pitchFamily="18" charset="0"/>
              </a:rPr>
              <a:t>13 гл. Притчи;</a:t>
            </a:r>
          </a:p>
          <a:p>
            <a:r>
              <a:rPr lang="ru-RU" sz="2100" dirty="0" smtClean="0">
                <a:cs typeface="Times New Roman" panose="02020603050405020304" pitchFamily="18" charset="0"/>
              </a:rPr>
              <a:t>14-15 гл. Эсхатологические речи;</a:t>
            </a:r>
          </a:p>
          <a:p>
            <a:r>
              <a:rPr lang="ru-RU" sz="2100" dirty="0" smtClean="0">
                <a:cs typeface="Times New Roman" panose="02020603050405020304" pitchFamily="18" charset="0"/>
              </a:rPr>
              <a:t>23 гл. Обличение фарисеев.</a:t>
            </a:r>
            <a:endParaRPr lang="ru-RU" sz="2100" dirty="0">
              <a:cs typeface="Times New Roman" panose="02020603050405020304" pitchFamily="18" charset="0"/>
            </a:endParaRPr>
          </a:p>
          <a:p>
            <a:pPr marL="0" indent="0">
              <a:buNone/>
            </a:pPr>
            <a:r>
              <a:rPr lang="ru-RU" sz="2100" dirty="0" smtClean="0">
                <a:cs typeface="Times New Roman" panose="02020603050405020304" pitchFamily="18" charset="0"/>
              </a:rPr>
              <a:t>2. </a:t>
            </a:r>
            <a:r>
              <a:rPr lang="ru-RU" sz="2100" b="1" dirty="0" smtClean="0">
                <a:cs typeface="Times New Roman" panose="02020603050405020304" pitchFamily="18" charset="0"/>
              </a:rPr>
              <a:t>Стилистические</a:t>
            </a:r>
            <a:r>
              <a:rPr lang="ru-RU" sz="2100" dirty="0" smtClean="0">
                <a:cs typeface="Times New Roman" panose="02020603050405020304" pitchFamily="18" charset="0"/>
              </a:rPr>
              <a:t> - адаптация </a:t>
            </a:r>
            <a:r>
              <a:rPr lang="ru-RU" sz="2100" dirty="0">
                <a:cs typeface="Times New Roman" panose="02020603050405020304" pitchFamily="18" charset="0"/>
              </a:rPr>
              <a:t>повествования к восприятию </a:t>
            </a:r>
            <a:r>
              <a:rPr lang="ru-RU" sz="2100" dirty="0" smtClean="0">
                <a:cs typeface="Times New Roman" panose="02020603050405020304" pitchFamily="18" charset="0"/>
              </a:rPr>
              <a:t>иудеев:</a:t>
            </a:r>
          </a:p>
          <a:p>
            <a:r>
              <a:rPr lang="ru-RU" sz="2100" dirty="0" smtClean="0">
                <a:cs typeface="Times New Roman" panose="02020603050405020304" pitchFamily="18" charset="0"/>
              </a:rPr>
              <a:t> арамейские </a:t>
            </a:r>
            <a:r>
              <a:rPr lang="ru-RU" sz="2100" dirty="0">
                <a:cs typeface="Times New Roman" panose="02020603050405020304" pitchFamily="18" charset="0"/>
              </a:rPr>
              <a:t>слова, еврейские обычаи, традиции </a:t>
            </a:r>
            <a:r>
              <a:rPr lang="ru-RU" sz="2100" dirty="0" smtClean="0">
                <a:cs typeface="Times New Roman" panose="02020603050405020304" pitchFamily="18" charset="0"/>
              </a:rPr>
              <a:t>даются без пояснений;</a:t>
            </a:r>
          </a:p>
          <a:p>
            <a:r>
              <a:rPr lang="ru-RU" sz="2100" dirty="0" smtClean="0">
                <a:cs typeface="Times New Roman" panose="02020603050405020304" pitchFamily="18" charset="0"/>
              </a:rPr>
              <a:t>используются </a:t>
            </a:r>
            <a:r>
              <a:rPr lang="ru-RU" sz="2100" dirty="0">
                <a:cs typeface="Times New Roman" panose="02020603050405020304" pitchFamily="18" charset="0"/>
              </a:rPr>
              <a:t>мнемонические приемы Иудейской </a:t>
            </a:r>
            <a:r>
              <a:rPr lang="ru-RU" sz="2100" dirty="0" smtClean="0">
                <a:cs typeface="Times New Roman" panose="02020603050405020304" pitchFamily="18" charset="0"/>
              </a:rPr>
              <a:t>среды; </a:t>
            </a:r>
          </a:p>
          <a:p>
            <a:r>
              <a:rPr lang="ru-RU" sz="2100" dirty="0" smtClean="0">
                <a:cs typeface="Times New Roman" panose="02020603050405020304" pitchFamily="18" charset="0"/>
              </a:rPr>
              <a:t>множество </a:t>
            </a:r>
            <a:r>
              <a:rPr lang="ru-RU" sz="2100" dirty="0">
                <a:cs typeface="Times New Roman" panose="02020603050405020304" pitchFamily="18" charset="0"/>
              </a:rPr>
              <a:t>цитат из Ветхого </a:t>
            </a:r>
            <a:r>
              <a:rPr lang="ru-RU" sz="2100" dirty="0" smtClean="0">
                <a:cs typeface="Times New Roman" panose="02020603050405020304" pitchFamily="18" charset="0"/>
              </a:rPr>
              <a:t>завета (около 60);</a:t>
            </a:r>
          </a:p>
          <a:p>
            <a:r>
              <a:rPr lang="ru-RU" sz="2100" dirty="0" smtClean="0">
                <a:cs typeface="Times New Roman" panose="02020603050405020304" pitchFamily="18" charset="0"/>
              </a:rPr>
              <a:t>Царство Небесное вместо Царство Божие.</a:t>
            </a:r>
          </a:p>
          <a:p>
            <a:pPr marL="0" indent="0">
              <a:buNone/>
            </a:pPr>
            <a:r>
              <a:rPr lang="ru-RU" sz="2100" dirty="0" smtClean="0">
                <a:cs typeface="Times New Roman" panose="02020603050405020304" pitchFamily="18" charset="0"/>
              </a:rPr>
              <a:t>3. </a:t>
            </a:r>
            <a:r>
              <a:rPr lang="ru-RU" sz="2100" b="1" dirty="0" smtClean="0">
                <a:cs typeface="Times New Roman" panose="02020603050405020304" pitchFamily="18" charset="0"/>
              </a:rPr>
              <a:t>Богословские</a:t>
            </a:r>
            <a:r>
              <a:rPr lang="ru-RU" sz="2100" dirty="0" smtClean="0">
                <a:cs typeface="Times New Roman" panose="02020603050405020304" pitchFamily="18" charset="0"/>
              </a:rPr>
              <a:t> </a:t>
            </a:r>
          </a:p>
          <a:p>
            <a:r>
              <a:rPr lang="ru-RU" sz="2100" dirty="0" smtClean="0">
                <a:cs typeface="Times New Roman" panose="02020603050405020304" pitchFamily="18" charset="0"/>
              </a:rPr>
              <a:t>акцент на нравственной стороне служения Христа Спасителя, спасение понимается как спасение человечества от их грехов;</a:t>
            </a:r>
          </a:p>
          <a:p>
            <a:r>
              <a:rPr lang="ru-RU" sz="2100" dirty="0" smtClean="0">
                <a:cs typeface="Times New Roman" panose="02020603050405020304" pitchFamily="18" charset="0"/>
              </a:rPr>
              <a:t>Акцент на воплощении Христа Спасителя, Он – потомок патриархов по плоти, «Сын Человеческий».</a:t>
            </a:r>
            <a:endParaRPr lang="ru-RU" sz="2100" dirty="0">
              <a:cs typeface="Times New Roman" panose="02020603050405020304" pitchFamily="18" charset="0"/>
            </a:endParaRPr>
          </a:p>
        </p:txBody>
      </p:sp>
    </p:spTree>
    <p:extLst>
      <p:ext uri="{BB962C8B-B14F-4D97-AF65-F5344CB8AC3E}">
        <p14:creationId xmlns:p14="http://schemas.microsoft.com/office/powerpoint/2010/main" val="35907627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20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fade">
                                      <p:cBhvr>
                                        <p:cTn id="57" dur="20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fade">
                                      <p:cBhvr>
                                        <p:cTn id="62" dur="2000"/>
                                        <p:tgtEl>
                                          <p:spTgt spid="3">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fade">
                                      <p:cBhvr>
                                        <p:cTn id="67" dur="2000"/>
                                        <p:tgtEl>
                                          <p:spTgt spid="3">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fade">
                                      <p:cBhvr>
                                        <p:cTn id="72" dur="2000"/>
                                        <p:tgtEl>
                                          <p:spTgt spid="3">
                                            <p:txEl>
                                              <p:pRg st="12" end="12"/>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Effect transition="in" filter="fade">
                                      <p:cBhvr>
                                        <p:cTn id="77" dur="2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508104" y="1340768"/>
            <a:ext cx="3635895" cy="5517231"/>
          </a:xfrm>
        </p:spPr>
        <p:style>
          <a:lnRef idx="1">
            <a:schemeClr val="accent1"/>
          </a:lnRef>
          <a:fillRef idx="1002">
            <a:schemeClr val="lt2"/>
          </a:fillRef>
          <a:effectRef idx="1">
            <a:schemeClr val="accent1"/>
          </a:effectRef>
          <a:fontRef idx="minor">
            <a:schemeClr val="dk1"/>
          </a:fontRef>
        </p:style>
        <p:txBody>
          <a:bodyPr wrap="square" lIns="612000" tIns="900000" rIns="576000" bIns="540000">
            <a:normAutofit/>
          </a:bodyPr>
          <a:lstStyle/>
          <a:p>
            <a:pPr marL="0" indent="0" eaLnBrk="1" fontAlgn="auto" hangingPunct="1">
              <a:spcAft>
                <a:spcPts val="0"/>
              </a:spcAft>
              <a:buNone/>
              <a:defRPr/>
            </a:pPr>
            <a:r>
              <a:rPr lang="ru-RU" sz="3600" b="1" dirty="0" smtClean="0">
                <a:solidFill>
                  <a:srgbClr val="FF0000"/>
                </a:solidFill>
              </a:rPr>
              <a:t>Ангел</a:t>
            </a:r>
            <a:r>
              <a:rPr lang="ru-RU" sz="3600" dirty="0" smtClean="0"/>
              <a:t>-</a:t>
            </a:r>
          </a:p>
          <a:p>
            <a:pPr marL="0" indent="0" eaLnBrk="1" fontAlgn="auto" hangingPunct="1">
              <a:spcAft>
                <a:spcPts val="0"/>
              </a:spcAft>
              <a:buFont typeface="Wingdings 2"/>
              <a:buNone/>
              <a:defRPr/>
            </a:pPr>
            <a:r>
              <a:rPr lang="ru-RU" sz="3600" dirty="0" smtClean="0"/>
              <a:t>символ евангелиста </a:t>
            </a:r>
            <a:r>
              <a:rPr lang="ru-RU" sz="3600" b="1" dirty="0" smtClean="0">
                <a:solidFill>
                  <a:srgbClr val="FF0000"/>
                </a:solidFill>
              </a:rPr>
              <a:t>Матфея</a:t>
            </a:r>
            <a:endParaRPr lang="ru-RU" sz="3600" b="1" dirty="0">
              <a:solidFill>
                <a:srgbClr val="FF0000"/>
              </a:solidFill>
            </a:endParaRPr>
          </a:p>
        </p:txBody>
      </p:sp>
      <p:sp>
        <p:nvSpPr>
          <p:cNvPr id="3" name="Заголовок 2"/>
          <p:cNvSpPr>
            <a:spLocks noGrp="1"/>
          </p:cNvSpPr>
          <p:nvPr>
            <p:ph type="title"/>
          </p:nvPr>
        </p:nvSpPr>
        <p:spPr>
          <a:xfrm>
            <a:off x="0" y="0"/>
            <a:ext cx="9144000" cy="1340768"/>
          </a:xfrm>
        </p:spPr>
        <p:style>
          <a:lnRef idx="1">
            <a:schemeClr val="accent1"/>
          </a:lnRef>
          <a:fillRef idx="3">
            <a:schemeClr val="accent1"/>
          </a:fillRef>
          <a:effectRef idx="2">
            <a:schemeClr val="accent1"/>
          </a:effectRef>
          <a:fontRef idx="minor">
            <a:schemeClr val="lt1"/>
          </a:fontRef>
        </p:style>
        <p:txBody>
          <a:bodyPr>
            <a:normAutofit/>
          </a:bodyPr>
          <a:lstStyle/>
          <a:p>
            <a:pPr algn="ctr" eaLnBrk="1" fontAlgn="auto" hangingPunct="1">
              <a:spcAft>
                <a:spcPts val="0"/>
              </a:spcAft>
              <a:defRPr/>
            </a:pPr>
            <a:r>
              <a:rPr lang="ru-RU" b="1" dirty="0" smtClean="0">
                <a:solidFill>
                  <a:schemeClr val="tx1"/>
                </a:solidFill>
              </a:rPr>
              <a:t>Символы евангелистов</a:t>
            </a:r>
            <a:endParaRPr lang="ru-RU" b="1" dirty="0">
              <a:solidFill>
                <a:schemeClr val="tx1"/>
              </a:solidFill>
            </a:endParaRPr>
          </a:p>
        </p:txBody>
      </p:sp>
      <p:pic>
        <p:nvPicPr>
          <p:cNvPr id="11268" name="Picture 2"/>
          <p:cNvPicPr>
            <a:picLocks noChangeAspect="1" noChangeArrowheads="1"/>
          </p:cNvPicPr>
          <p:nvPr/>
        </p:nvPicPr>
        <p:blipFill>
          <a:blip r:embed="rId2" cstate="print"/>
          <a:srcRect/>
          <a:stretch>
            <a:fillRect/>
          </a:stretch>
        </p:blipFill>
        <p:spPr bwMode="auto">
          <a:xfrm>
            <a:off x="0" y="1341561"/>
            <a:ext cx="5580111" cy="5537187"/>
          </a:xfrm>
          <a:prstGeom prst="rect">
            <a:avLst/>
          </a:prstGeom>
          <a:noFill/>
          <a:ln w="9525">
            <a:noFill/>
            <a:miter lim="800000"/>
            <a:headEnd/>
            <a:tailEnd/>
          </a:ln>
        </p:spPr>
      </p:pic>
    </p:spTree>
    <p:extLst>
      <p:ext uri="{BB962C8B-B14F-4D97-AF65-F5344CB8AC3E}">
        <p14:creationId xmlns:p14="http://schemas.microsoft.com/office/powerpoint/2010/main" val="577614233"/>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a:solidFill>
            <a:schemeClr val="accent4">
              <a:lumMod val="75000"/>
              <a:alpha val="64000"/>
            </a:schemeClr>
          </a:solidFill>
        </p:spPr>
        <p:style>
          <a:lnRef idx="2">
            <a:schemeClr val="accent4"/>
          </a:lnRef>
          <a:fillRef idx="1">
            <a:schemeClr val="lt1"/>
          </a:fillRef>
          <a:effectRef idx="0">
            <a:schemeClr val="accent4"/>
          </a:effectRef>
          <a:fontRef idx="minor">
            <a:schemeClr val="dk1"/>
          </a:fontRef>
        </p:style>
        <p:txBody>
          <a:bodyPr/>
          <a:lstStyle/>
          <a:p>
            <a:r>
              <a:rPr lang="ru-RU" b="1" dirty="0" smtClean="0"/>
              <a:t>Евангелие от Марка</a:t>
            </a:r>
            <a:endParaRPr lang="ru-RU" b="1" dirty="0"/>
          </a:p>
        </p:txBody>
      </p:sp>
      <p:sp>
        <p:nvSpPr>
          <p:cNvPr id="3" name="Содержимое 2"/>
          <p:cNvSpPr>
            <a:spLocks noGrp="1"/>
          </p:cNvSpPr>
          <p:nvPr>
            <p:ph idx="1"/>
          </p:nvPr>
        </p:nvSpPr>
        <p:spPr>
          <a:xfrm>
            <a:off x="0" y="1124744"/>
            <a:ext cx="9144000" cy="5733256"/>
          </a:xfrm>
        </p:spPr>
        <p:style>
          <a:lnRef idx="1">
            <a:schemeClr val="accent4"/>
          </a:lnRef>
          <a:fillRef idx="2">
            <a:schemeClr val="accent4"/>
          </a:fillRef>
          <a:effectRef idx="1">
            <a:schemeClr val="accent4"/>
          </a:effectRef>
          <a:fontRef idx="minor">
            <a:schemeClr val="dk1"/>
          </a:fontRef>
        </p:style>
        <p:txBody>
          <a:bodyPr lIns="360000" rIns="360000">
            <a:normAutofit fontScale="92500" lnSpcReduction="10000"/>
          </a:bodyPr>
          <a:lstStyle/>
          <a:p>
            <a:pPr algn="just">
              <a:buNone/>
            </a:pPr>
            <a:r>
              <a:rPr lang="ru-RU" i="1" dirty="0" smtClean="0"/>
              <a:t>"Марк, который был истолкователем Петра, старательно записал все, что запомнил, однако не по порядку, и сказанное и содеянное Господом. Ведь сам он не слушал Господа и не сопровождал Его… излагал учение с целью удовлетворить нуждам </a:t>
            </a:r>
            <a:r>
              <a:rPr lang="ru-RU" dirty="0" smtClean="0"/>
              <a:t>[слушателей], </a:t>
            </a:r>
            <a:r>
              <a:rPr lang="ru-RU" i="1" dirty="0" smtClean="0"/>
              <a:t>а не для того, чтобы изложить по порядку слова Господни. Так что Марк ничуть не погрешил, описывая некоторые события так как сохранил их в памяти. Ведь заботился только об одном: не пропустить чего-нибудь из того, что он слышал, и ничего не исказить".</a:t>
            </a:r>
          </a:p>
          <a:p>
            <a:pPr>
              <a:buNone/>
            </a:pPr>
            <a:r>
              <a:rPr lang="ru-RU" i="1" dirty="0" smtClean="0"/>
              <a:t>                                             (</a:t>
            </a:r>
            <a:r>
              <a:rPr lang="ru-RU" b="1" i="1" dirty="0" err="1" smtClean="0"/>
              <a:t>Папий</a:t>
            </a:r>
            <a:r>
              <a:rPr lang="ru-RU" b="1" i="1" dirty="0" smtClean="0"/>
              <a:t> Иерапольский</a:t>
            </a:r>
            <a:r>
              <a:rPr lang="ru-RU" i="1" dirty="0" smtClean="0"/>
              <a:t>)</a:t>
            </a:r>
            <a:endParaRPr lang="ru-RU" dirty="0"/>
          </a:p>
        </p:txBody>
      </p:sp>
    </p:spTree>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style>
          <a:lnRef idx="1">
            <a:schemeClr val="accent4"/>
          </a:lnRef>
          <a:fillRef idx="2">
            <a:schemeClr val="accent4"/>
          </a:fillRef>
          <a:effectRef idx="1">
            <a:schemeClr val="accent4"/>
          </a:effectRef>
          <a:fontRef idx="minor">
            <a:schemeClr val="dk1"/>
          </a:fontRef>
        </p:style>
        <p:txBody>
          <a:bodyPr lIns="360000" tIns="360000" rIns="360000" bIns="360000">
            <a:normAutofit lnSpcReduction="10000"/>
          </a:bodyPr>
          <a:lstStyle/>
          <a:p>
            <a:pPr algn="just">
              <a:buNone/>
            </a:pPr>
            <a:r>
              <a:rPr lang="ru-RU" i="1" dirty="0" smtClean="0"/>
              <a:t>«Когда Петр в Риме публично проповедовал Слово и Духом возвещал Евангелие, то многие из бывших там просили Марка (давнего его спутника, помнившего все сказанное им) записать рассказанное </a:t>
            </a:r>
            <a:r>
              <a:rPr lang="ru-RU" dirty="0" smtClean="0"/>
              <a:t>[Петром]. </a:t>
            </a:r>
            <a:r>
              <a:rPr lang="ru-RU" i="1" dirty="0" smtClean="0"/>
              <a:t>Марк, написав Евангелие, передал его тем, кому оно было нужно. Узнав об этом, Петр не возражал, но и не интересовался </a:t>
            </a:r>
            <a:r>
              <a:rPr lang="ru-RU" dirty="0" smtClean="0"/>
              <a:t>[этим сочинением]».</a:t>
            </a:r>
          </a:p>
          <a:p>
            <a:pPr algn="r">
              <a:buNone/>
            </a:pPr>
            <a:r>
              <a:rPr lang="ru-RU" dirty="0" smtClean="0"/>
              <a:t>                          (</a:t>
            </a:r>
            <a:r>
              <a:rPr lang="ru-RU" b="1" dirty="0" err="1" smtClean="0"/>
              <a:t>Климент</a:t>
            </a:r>
            <a:r>
              <a:rPr lang="ru-RU" b="1" dirty="0" smtClean="0"/>
              <a:t> Александрийский</a:t>
            </a:r>
            <a:r>
              <a:rPr lang="ru-RU" dirty="0" smtClean="0"/>
              <a:t>)</a:t>
            </a:r>
          </a:p>
          <a:p>
            <a:pPr>
              <a:buNone/>
            </a:pPr>
            <a:r>
              <a:rPr lang="ru-RU" i="1" dirty="0" smtClean="0"/>
              <a:t>«Марк написал Евангелие по смерти (или по </a:t>
            </a:r>
            <a:r>
              <a:rPr lang="ru-RU" i="1" dirty="0" err="1" smtClean="0"/>
              <a:t>отшествии</a:t>
            </a:r>
            <a:r>
              <a:rPr lang="ru-RU" i="1" dirty="0" smtClean="0"/>
              <a:t>) </a:t>
            </a:r>
            <a:r>
              <a:rPr lang="ru-RU" i="1" dirty="0" err="1" smtClean="0"/>
              <a:t>ап</a:t>
            </a:r>
            <a:r>
              <a:rPr lang="ru-RU" i="1" dirty="0" smtClean="0"/>
              <a:t>. Петра».</a:t>
            </a:r>
          </a:p>
          <a:p>
            <a:pPr algn="r">
              <a:buNone/>
            </a:pPr>
            <a:r>
              <a:rPr lang="ru-RU" b="1" i="1" dirty="0" smtClean="0"/>
              <a:t>( </a:t>
            </a:r>
            <a:r>
              <a:rPr lang="ru-RU" b="1" i="1" dirty="0" err="1" smtClean="0"/>
              <a:t>свт</a:t>
            </a:r>
            <a:r>
              <a:rPr lang="ru-RU" b="1" i="1" dirty="0" smtClean="0"/>
              <a:t>. </a:t>
            </a:r>
            <a:r>
              <a:rPr lang="ru-RU" b="1" i="1" dirty="0" err="1" smtClean="0"/>
              <a:t>Ириней</a:t>
            </a:r>
            <a:r>
              <a:rPr lang="ru-RU" b="1" i="1" dirty="0" smtClean="0"/>
              <a:t> Лионский</a:t>
            </a:r>
            <a:r>
              <a:rPr lang="ru-RU" i="1" dirty="0" smtClean="0"/>
              <a:t>)</a:t>
            </a:r>
          </a:p>
          <a:p>
            <a:pPr algn="r">
              <a:buNone/>
            </a:pPr>
            <a:endParaRPr lang="ru-RU" dirty="0" smtClean="0"/>
          </a:p>
        </p:txBody>
      </p:sp>
    </p:spTree>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style>
          <a:lnRef idx="1">
            <a:schemeClr val="accent4"/>
          </a:lnRef>
          <a:fillRef idx="2">
            <a:schemeClr val="accent4"/>
          </a:fillRef>
          <a:effectRef idx="1">
            <a:schemeClr val="accent4"/>
          </a:effectRef>
          <a:fontRef idx="minor">
            <a:schemeClr val="dk1"/>
          </a:fontRef>
        </p:style>
        <p:txBody>
          <a:bodyPr lIns="540000" tIns="360000" rIns="360000" bIns="360000">
            <a:normAutofit lnSpcReduction="10000"/>
          </a:bodyPr>
          <a:lstStyle/>
          <a:p>
            <a:r>
              <a:rPr lang="ru-RU" dirty="0" smtClean="0"/>
              <a:t>1. Написано по просьбе римских христиан.</a:t>
            </a:r>
          </a:p>
          <a:p>
            <a:r>
              <a:rPr lang="ru-RU" dirty="0" smtClean="0"/>
              <a:t>2. С одобрения </a:t>
            </a:r>
            <a:r>
              <a:rPr lang="ru-RU" dirty="0" err="1" smtClean="0"/>
              <a:t>ап</a:t>
            </a:r>
            <a:r>
              <a:rPr lang="ru-RU" dirty="0" smtClean="0"/>
              <a:t>. Петра (Евангелие Марка –  </a:t>
            </a:r>
            <a:r>
              <a:rPr lang="ru-RU" b="1" dirty="0" smtClean="0"/>
              <a:t>«Евангелие Петра»</a:t>
            </a:r>
            <a:r>
              <a:rPr lang="ru-RU" dirty="0" smtClean="0"/>
              <a:t>).</a:t>
            </a:r>
          </a:p>
          <a:p>
            <a:r>
              <a:rPr lang="ru-RU" dirty="0" smtClean="0"/>
              <a:t>3. Так как </a:t>
            </a:r>
            <a:r>
              <a:rPr lang="ru-RU" dirty="0" err="1" smtClean="0"/>
              <a:t>ап</a:t>
            </a:r>
            <a:r>
              <a:rPr lang="ru-RU" dirty="0" smtClean="0"/>
              <a:t>. Петр умер в 67 году скорее всего </a:t>
            </a:r>
            <a:r>
              <a:rPr lang="ru-RU" dirty="0" err="1" smtClean="0"/>
              <a:t>ап</a:t>
            </a:r>
            <a:r>
              <a:rPr lang="ru-RU" dirty="0" smtClean="0"/>
              <a:t>. Марк написал Евангелие </a:t>
            </a:r>
            <a:r>
              <a:rPr lang="ru-RU" b="1" dirty="0" smtClean="0"/>
              <a:t>67-68 гг..</a:t>
            </a:r>
          </a:p>
          <a:p>
            <a:pPr>
              <a:buNone/>
            </a:pPr>
            <a:r>
              <a:rPr lang="ru-RU" b="1" dirty="0" smtClean="0"/>
              <a:t>Цель написания</a:t>
            </a:r>
            <a:r>
              <a:rPr lang="ru-RU" dirty="0" smtClean="0"/>
              <a:t> показать, что Иисус из </a:t>
            </a:r>
            <a:r>
              <a:rPr lang="ru-RU" dirty="0" err="1" smtClean="0"/>
              <a:t>Назарета</a:t>
            </a:r>
            <a:r>
              <a:rPr lang="ru-RU" dirty="0" smtClean="0"/>
              <a:t> является Сыном Божиим, ниспосланным Богом на землю, чтобы спасти людей</a:t>
            </a:r>
          </a:p>
          <a:p>
            <a:pPr>
              <a:buNone/>
            </a:pPr>
            <a:r>
              <a:rPr lang="ru-RU" b="1" dirty="0" smtClean="0"/>
              <a:t>Адресат</a:t>
            </a:r>
            <a:r>
              <a:rPr lang="ru-RU" dirty="0" smtClean="0"/>
              <a:t> – язычники, люди с неиудейским типом восприятия</a:t>
            </a:r>
            <a:endParaRPr lang="ru-RU" dirty="0"/>
          </a:p>
          <a:p>
            <a:pPr>
              <a:buNone/>
            </a:pPr>
            <a:r>
              <a:rPr lang="ru-RU" dirty="0" smtClean="0"/>
              <a:t>Состоит из </a:t>
            </a:r>
            <a:r>
              <a:rPr lang="ru-RU" b="1" dirty="0" smtClean="0"/>
              <a:t>16 глав</a:t>
            </a:r>
            <a:endParaRPr lang="ru-RU" b="1" dirty="0"/>
          </a:p>
        </p:txBody>
      </p:sp>
    </p:spTree>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052736"/>
          </a:xfrm>
        </p:spPr>
        <p:style>
          <a:lnRef idx="2">
            <a:schemeClr val="accent4"/>
          </a:lnRef>
          <a:fillRef idx="1">
            <a:schemeClr val="lt1"/>
          </a:fillRef>
          <a:effectRef idx="0">
            <a:schemeClr val="accent4"/>
          </a:effectRef>
          <a:fontRef idx="minor">
            <a:schemeClr val="dk1"/>
          </a:fontRef>
        </p:style>
        <p:txBody>
          <a:bodyPr>
            <a:normAutofit/>
          </a:bodyPr>
          <a:lstStyle/>
          <a:p>
            <a:r>
              <a:rPr lang="ru-RU" b="1" dirty="0" smtClean="0"/>
              <a:t>Особенности Евангелия от Марка</a:t>
            </a:r>
            <a:endParaRPr lang="ru-RU" b="1" dirty="0"/>
          </a:p>
        </p:txBody>
      </p:sp>
      <p:sp>
        <p:nvSpPr>
          <p:cNvPr id="3" name="Объект 2"/>
          <p:cNvSpPr>
            <a:spLocks noGrp="1"/>
          </p:cNvSpPr>
          <p:nvPr>
            <p:ph idx="1"/>
          </p:nvPr>
        </p:nvSpPr>
        <p:spPr>
          <a:xfrm>
            <a:off x="0" y="1052736"/>
            <a:ext cx="9144000" cy="5805264"/>
          </a:xfrm>
        </p:spPr>
        <p:style>
          <a:lnRef idx="1">
            <a:schemeClr val="accent4"/>
          </a:lnRef>
          <a:fillRef idx="2">
            <a:schemeClr val="accent4"/>
          </a:fillRef>
          <a:effectRef idx="1">
            <a:schemeClr val="accent4"/>
          </a:effectRef>
          <a:fontRef idx="minor">
            <a:schemeClr val="dk1"/>
          </a:fontRef>
        </p:style>
        <p:txBody>
          <a:bodyPr lIns="180000" tIns="180000" rIns="180000" bIns="180000">
            <a:normAutofit fontScale="62500" lnSpcReduction="20000"/>
          </a:bodyPr>
          <a:lstStyle/>
          <a:p>
            <a:pPr marL="0" indent="0">
              <a:buNone/>
            </a:pPr>
            <a:r>
              <a:rPr lang="ru-RU" dirty="0">
                <a:cs typeface="Times New Roman" panose="02020603050405020304" pitchFamily="18" charset="0"/>
              </a:rPr>
              <a:t>1. </a:t>
            </a:r>
            <a:r>
              <a:rPr lang="ru-RU" sz="3400" b="1" dirty="0" smtClean="0">
                <a:cs typeface="Times New Roman" panose="02020603050405020304" pitchFamily="18" charset="0"/>
              </a:rPr>
              <a:t>Композиционные </a:t>
            </a:r>
          </a:p>
          <a:p>
            <a:r>
              <a:rPr lang="ru-RU" sz="3400" dirty="0" smtClean="0"/>
              <a:t>краткость </a:t>
            </a:r>
            <a:r>
              <a:rPr lang="ru-RU" sz="3400" dirty="0"/>
              <a:t>и </a:t>
            </a:r>
            <a:r>
              <a:rPr lang="ru-RU" sz="3400" dirty="0" smtClean="0"/>
              <a:t>лаконичность изложения;</a:t>
            </a:r>
          </a:p>
          <a:p>
            <a:r>
              <a:rPr lang="ru-RU" sz="3400" dirty="0"/>
              <a:t>внимание сосредоточивается не на учении </a:t>
            </a:r>
            <a:r>
              <a:rPr lang="ru-RU" sz="3400" dirty="0" smtClean="0"/>
              <a:t>Христа</a:t>
            </a:r>
            <a:r>
              <a:rPr lang="ru-RU" sz="3400" dirty="0"/>
              <a:t> </a:t>
            </a:r>
            <a:r>
              <a:rPr lang="ru-RU" sz="3400" dirty="0" smtClean="0"/>
              <a:t>Спасителя</a:t>
            </a:r>
            <a:r>
              <a:rPr lang="ru-RU" sz="3400" dirty="0"/>
              <a:t>, а на повествовательной </a:t>
            </a:r>
            <a:r>
              <a:rPr lang="ru-RU" sz="3400" dirty="0" smtClean="0"/>
              <a:t>стороне.</a:t>
            </a:r>
          </a:p>
          <a:p>
            <a:pPr marL="0" indent="0">
              <a:buNone/>
            </a:pPr>
            <a:r>
              <a:rPr lang="ru-RU" sz="3400" dirty="0" smtClean="0"/>
              <a:t>2. </a:t>
            </a:r>
            <a:r>
              <a:rPr lang="ru-RU" sz="3400" b="1" dirty="0" smtClean="0"/>
              <a:t>Стилистические</a:t>
            </a:r>
          </a:p>
          <a:p>
            <a:r>
              <a:rPr lang="ru-RU" sz="3400" dirty="0"/>
              <a:t>а</a:t>
            </a:r>
            <a:r>
              <a:rPr lang="ru-RU" sz="3400" dirty="0" smtClean="0"/>
              <a:t>даптация к западному миру;</a:t>
            </a:r>
          </a:p>
          <a:p>
            <a:r>
              <a:rPr lang="ru-RU" sz="3400" dirty="0"/>
              <a:t>л</a:t>
            </a:r>
            <a:r>
              <a:rPr lang="ru-RU" sz="3400" dirty="0" smtClean="0"/>
              <a:t>атинизмы («</a:t>
            </a:r>
            <a:r>
              <a:rPr lang="ru-RU" sz="3400" i="1" dirty="0" err="1" smtClean="0"/>
              <a:t>кодрант</a:t>
            </a:r>
            <a:r>
              <a:rPr lang="ru-RU" sz="3400" i="1" dirty="0" smtClean="0"/>
              <a:t>», «</a:t>
            </a:r>
            <a:r>
              <a:rPr lang="ru-RU" sz="3400" i="1" dirty="0" err="1" smtClean="0"/>
              <a:t>игемон</a:t>
            </a:r>
            <a:r>
              <a:rPr lang="ru-RU" sz="3400" i="1" dirty="0" smtClean="0"/>
              <a:t>»</a:t>
            </a:r>
            <a:r>
              <a:rPr lang="ru-RU" sz="3400" dirty="0" smtClean="0"/>
              <a:t>);</a:t>
            </a:r>
          </a:p>
          <a:p>
            <a:r>
              <a:rPr lang="ru-RU" sz="3400" dirty="0"/>
              <a:t>к</a:t>
            </a:r>
            <a:r>
              <a:rPr lang="ru-RU" sz="3400" dirty="0" smtClean="0"/>
              <a:t>расочность </a:t>
            </a:r>
            <a:r>
              <a:rPr lang="ru-RU" sz="3400" dirty="0"/>
              <a:t>и детальность </a:t>
            </a:r>
            <a:r>
              <a:rPr lang="ru-RU" sz="3400" dirty="0" smtClean="0"/>
              <a:t>описаний, характерные для живой личности ап. Петра;</a:t>
            </a:r>
          </a:p>
          <a:p>
            <a:r>
              <a:rPr lang="ru-RU" sz="3400" dirty="0"/>
              <a:t>а</a:t>
            </a:r>
            <a:r>
              <a:rPr lang="ru-RU" sz="3400" dirty="0" smtClean="0"/>
              <a:t>п. Петр изображается смиренным человеком со множеством слабостей и недостатков (отречение, нет исповедание ап. Петра);</a:t>
            </a:r>
          </a:p>
          <a:p>
            <a:r>
              <a:rPr lang="ru-RU" sz="3400" dirty="0"/>
              <a:t>и</a:t>
            </a:r>
            <a:r>
              <a:rPr lang="ru-RU" sz="3400" dirty="0" smtClean="0"/>
              <a:t>зъясняет еврейские обычаи, переводит еврейские слова («</a:t>
            </a:r>
            <a:r>
              <a:rPr lang="ru-RU" sz="3400" i="1" dirty="0" err="1" smtClean="0"/>
              <a:t>талифа</a:t>
            </a:r>
            <a:r>
              <a:rPr lang="ru-RU" sz="3400" i="1" dirty="0" smtClean="0"/>
              <a:t> </a:t>
            </a:r>
            <a:r>
              <a:rPr lang="ru-RU" sz="3400" i="1" dirty="0" err="1" smtClean="0"/>
              <a:t>куми</a:t>
            </a:r>
            <a:r>
              <a:rPr lang="ru-RU" sz="3400" i="1" dirty="0" smtClean="0"/>
              <a:t>» </a:t>
            </a:r>
            <a:r>
              <a:rPr lang="ru-RU" sz="3400" i="1" dirty="0"/>
              <a:t>– </a:t>
            </a:r>
            <a:r>
              <a:rPr lang="ru-RU" sz="3400" i="1" dirty="0" smtClean="0"/>
              <a:t>«девица</a:t>
            </a:r>
            <a:r>
              <a:rPr lang="ru-RU" sz="3400" i="1" dirty="0"/>
              <a:t>, </a:t>
            </a:r>
            <a:r>
              <a:rPr lang="ru-RU" sz="3400" i="1" dirty="0" smtClean="0"/>
              <a:t>встань»</a:t>
            </a:r>
            <a:r>
              <a:rPr lang="ru-RU" sz="3400" dirty="0" smtClean="0"/>
              <a:t>).</a:t>
            </a:r>
          </a:p>
          <a:p>
            <a:pPr marL="0" indent="0">
              <a:buNone/>
            </a:pPr>
            <a:r>
              <a:rPr lang="ru-RU" sz="3400" dirty="0" smtClean="0"/>
              <a:t>3. </a:t>
            </a:r>
            <a:r>
              <a:rPr lang="ru-RU" sz="3400" b="1" dirty="0" smtClean="0"/>
              <a:t>Богословские</a:t>
            </a:r>
          </a:p>
          <a:p>
            <a:r>
              <a:rPr lang="ru-RU" sz="3400" dirty="0"/>
              <a:t>в</a:t>
            </a:r>
            <a:r>
              <a:rPr lang="ru-RU" sz="3400" dirty="0" smtClean="0"/>
              <a:t> учении о спасении акцент на вере во Христа Иисуса;</a:t>
            </a:r>
          </a:p>
          <a:p>
            <a:r>
              <a:rPr lang="ru-RU" sz="3400" dirty="0"/>
              <a:t>п</a:t>
            </a:r>
            <a:r>
              <a:rPr lang="ru-RU" sz="3400" dirty="0" smtClean="0"/>
              <a:t>одробно описываются чудеса Спасителя;</a:t>
            </a:r>
          </a:p>
          <a:p>
            <a:r>
              <a:rPr lang="ru-RU" sz="3400" dirty="0"/>
              <a:t>у</a:t>
            </a:r>
            <a:r>
              <a:rPr lang="ru-RU" sz="3400" dirty="0" smtClean="0"/>
              <a:t>деляет внимание на Царственное служение Христа Спасителя (как Царь, Победитель мира).</a:t>
            </a:r>
          </a:p>
          <a:p>
            <a:pPr marL="0" indent="0">
              <a:buNone/>
            </a:pPr>
            <a:endParaRPr lang="ru-RU" dirty="0"/>
          </a:p>
        </p:txBody>
      </p:sp>
    </p:spTree>
    <p:extLst>
      <p:ext uri="{BB962C8B-B14F-4D97-AF65-F5344CB8AC3E}">
        <p14:creationId xmlns:p14="http://schemas.microsoft.com/office/powerpoint/2010/main" val="48237770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dow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wipe(down)">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wipe(down)">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4"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wipe(down)">
                                      <p:cBhvr>
                                        <p:cTn id="62" dur="500"/>
                                        <p:tgtEl>
                                          <p:spTgt spid="3">
                                            <p:txEl>
                                              <p:pRg st="10" end="1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wipe(down)">
                                      <p:cBhvr>
                                        <p:cTn id="67" dur="500"/>
                                        <p:tgtEl>
                                          <p:spTgt spid="3">
                                            <p:txEl>
                                              <p:pRg st="11" end="11"/>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4" fill="hold" grpId="0" nodeType="click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wipe(down)">
                                      <p:cBhvr>
                                        <p:cTn id="7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64088" y="0"/>
            <a:ext cx="3779912" cy="6858000"/>
          </a:xfrm>
        </p:spPr>
        <p:style>
          <a:lnRef idx="1">
            <a:schemeClr val="accent6"/>
          </a:lnRef>
          <a:fillRef idx="2">
            <a:schemeClr val="accent6"/>
          </a:fillRef>
          <a:effectRef idx="1">
            <a:schemeClr val="accent6"/>
          </a:effectRef>
          <a:fontRef idx="minor">
            <a:schemeClr val="dk1"/>
          </a:fontRef>
        </p:style>
        <p:txBody>
          <a:bodyPr lIns="720000" tIns="1620000">
            <a:normAutofit/>
          </a:bodyPr>
          <a:lstStyle/>
          <a:p>
            <a:pPr marL="0" indent="0" eaLnBrk="1" fontAlgn="auto" hangingPunct="1">
              <a:spcAft>
                <a:spcPts val="0"/>
              </a:spcAft>
              <a:buNone/>
              <a:defRPr/>
            </a:pPr>
            <a:r>
              <a:rPr lang="ru-RU" sz="3600" b="1" dirty="0" smtClean="0">
                <a:solidFill>
                  <a:srgbClr val="FF0000"/>
                </a:solidFill>
              </a:rPr>
              <a:t>Лев</a:t>
            </a:r>
            <a:r>
              <a:rPr lang="ru-RU" sz="3600" b="1" dirty="0" smtClean="0"/>
              <a:t> – </a:t>
            </a:r>
          </a:p>
          <a:p>
            <a:pPr marL="0" indent="0" eaLnBrk="1" fontAlgn="auto" hangingPunct="1">
              <a:spcAft>
                <a:spcPts val="0"/>
              </a:spcAft>
              <a:buFont typeface="Wingdings 2"/>
              <a:buNone/>
              <a:defRPr/>
            </a:pPr>
            <a:r>
              <a:rPr lang="ru-RU" sz="3600" b="1" dirty="0" smtClean="0"/>
              <a:t>символ евангелиста </a:t>
            </a:r>
            <a:r>
              <a:rPr lang="ru-RU" sz="3600" b="1" dirty="0" smtClean="0">
                <a:solidFill>
                  <a:srgbClr val="FF0000"/>
                </a:solidFill>
              </a:rPr>
              <a:t>Марка</a:t>
            </a:r>
            <a:endParaRPr lang="ru-RU" sz="3600" b="1" dirty="0">
              <a:solidFill>
                <a:srgbClr val="FF0000"/>
              </a:solidFill>
            </a:endParaRPr>
          </a:p>
        </p:txBody>
      </p:sp>
      <p:pic>
        <p:nvPicPr>
          <p:cNvPr id="12291" name="Picture 3"/>
          <p:cNvPicPr>
            <a:picLocks noChangeAspect="1" noChangeArrowheads="1"/>
          </p:cNvPicPr>
          <p:nvPr/>
        </p:nvPicPr>
        <p:blipFill>
          <a:blip r:embed="rId2" cstate="print"/>
          <a:srcRect/>
          <a:stretch>
            <a:fillRect/>
          </a:stretch>
        </p:blipFill>
        <p:spPr bwMode="auto">
          <a:xfrm>
            <a:off x="-8400" y="0"/>
            <a:ext cx="5372488" cy="6858000"/>
          </a:xfrm>
          <a:prstGeom prst="rect">
            <a:avLst/>
          </a:prstGeom>
          <a:noFill/>
          <a:ln w="9525">
            <a:noFill/>
            <a:miter lim="800000"/>
            <a:headEnd/>
            <a:tailEnd/>
          </a:ln>
        </p:spPr>
      </p:pic>
    </p:spTree>
    <p:extLst>
      <p:ext uri="{BB962C8B-B14F-4D97-AF65-F5344CB8AC3E}">
        <p14:creationId xmlns:p14="http://schemas.microsoft.com/office/powerpoint/2010/main" val="3623048324"/>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a:solidFill>
            <a:schemeClr val="accent5">
              <a:alpha val="68000"/>
            </a:schemeClr>
          </a:solidFill>
        </p:spPr>
        <p:style>
          <a:lnRef idx="2">
            <a:schemeClr val="accent5"/>
          </a:lnRef>
          <a:fillRef idx="1">
            <a:schemeClr val="lt1"/>
          </a:fillRef>
          <a:effectRef idx="0">
            <a:schemeClr val="accent5"/>
          </a:effectRef>
          <a:fontRef idx="minor">
            <a:schemeClr val="dk1"/>
          </a:fontRef>
        </p:style>
        <p:txBody>
          <a:bodyPr/>
          <a:lstStyle/>
          <a:p>
            <a:r>
              <a:rPr lang="ru-RU" b="1" dirty="0" smtClean="0"/>
              <a:t>Евангелие от Луки</a:t>
            </a:r>
            <a:endParaRPr lang="ru-RU" b="1" dirty="0"/>
          </a:p>
        </p:txBody>
      </p:sp>
      <p:sp>
        <p:nvSpPr>
          <p:cNvPr id="3" name="Содержимое 2"/>
          <p:cNvSpPr>
            <a:spLocks noGrp="1"/>
          </p:cNvSpPr>
          <p:nvPr>
            <p:ph idx="1"/>
          </p:nvPr>
        </p:nvSpPr>
        <p:spPr>
          <a:xfrm>
            <a:off x="0" y="1124744"/>
            <a:ext cx="9144000" cy="5733256"/>
          </a:xfrm>
        </p:spPr>
        <p:style>
          <a:lnRef idx="1">
            <a:schemeClr val="accent5"/>
          </a:lnRef>
          <a:fillRef idx="2">
            <a:schemeClr val="accent5"/>
          </a:fillRef>
          <a:effectRef idx="1">
            <a:schemeClr val="accent5"/>
          </a:effectRef>
          <a:fontRef idx="minor">
            <a:schemeClr val="dk1"/>
          </a:fontRef>
        </p:style>
        <p:txBody>
          <a:bodyPr lIns="360000" tIns="180000" rIns="360000" bIns="180000">
            <a:normAutofit fontScale="92500" lnSpcReduction="20000"/>
          </a:bodyPr>
          <a:lstStyle/>
          <a:p>
            <a:pPr>
              <a:buNone/>
            </a:pPr>
            <a:r>
              <a:rPr lang="ru-RU" dirty="0" smtClean="0"/>
              <a:t>«Третья </a:t>
            </a:r>
            <a:r>
              <a:rPr lang="ru-RU" i="1" dirty="0" smtClean="0"/>
              <a:t>книга Евангелия </a:t>
            </a:r>
            <a:r>
              <a:rPr lang="ru-RU" dirty="0" smtClean="0"/>
              <a:t>— </a:t>
            </a:r>
            <a:r>
              <a:rPr lang="ru-RU" i="1" dirty="0" smtClean="0"/>
              <a:t>Евангелие по Луке. Этот Лука был врачом. После вознесения Христа, когда Павел взял его с собой как человека, посвятившего себя ведению записей, он написал под своим собственным именем то, что слышал от других, поскольку сам не видел Господа во плоти. Он записал события так, как смог о них разузнать, начав свой рассказ с рождения Иоанна»</a:t>
            </a:r>
          </a:p>
          <a:p>
            <a:pPr algn="r">
              <a:buNone/>
            </a:pPr>
            <a:r>
              <a:rPr lang="ru-RU" i="1" dirty="0" smtClean="0"/>
              <a:t>(</a:t>
            </a:r>
            <a:r>
              <a:rPr lang="ru-RU" b="1" i="1" dirty="0" smtClean="0"/>
              <a:t>канон </a:t>
            </a:r>
            <a:r>
              <a:rPr lang="ru-RU" b="1" i="1" dirty="0" err="1" smtClean="0"/>
              <a:t>Муратория</a:t>
            </a:r>
            <a:r>
              <a:rPr lang="ru-RU" b="1" i="1" dirty="0" smtClean="0"/>
              <a:t> (170-180 гг</a:t>
            </a:r>
            <a:r>
              <a:rPr lang="ru-RU" i="1" dirty="0" smtClean="0"/>
              <a:t>.))</a:t>
            </a:r>
          </a:p>
          <a:p>
            <a:pPr>
              <a:buNone/>
            </a:pPr>
            <a:r>
              <a:rPr lang="ru-RU" dirty="0" smtClean="0"/>
              <a:t>«</a:t>
            </a:r>
            <a:r>
              <a:rPr lang="ru-RU" i="1" dirty="0" smtClean="0"/>
              <a:t>Лука, спутник Павла, изложил в книге проповеданное им [Павлом] евангелие»</a:t>
            </a:r>
            <a:r>
              <a:rPr lang="ru-RU" dirty="0" smtClean="0"/>
              <a:t>.</a:t>
            </a:r>
          </a:p>
          <a:p>
            <a:pPr algn="r">
              <a:buNone/>
            </a:pPr>
            <a:r>
              <a:rPr lang="ru-RU" dirty="0" smtClean="0"/>
              <a:t>(</a:t>
            </a:r>
            <a:r>
              <a:rPr lang="ru-RU" b="1" dirty="0" err="1" smtClean="0"/>
              <a:t>Ириней</a:t>
            </a:r>
            <a:r>
              <a:rPr lang="ru-RU" b="1" dirty="0" smtClean="0"/>
              <a:t> Лионский)</a:t>
            </a:r>
            <a:endParaRPr lang="ru-RU" dirty="0"/>
          </a:p>
        </p:txBody>
      </p:sp>
    </p:spTree>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lIns="540000" tIns="720000" rIns="360000"/>
          <a:lstStyle/>
          <a:p>
            <a:r>
              <a:rPr lang="ru-RU" b="1" dirty="0" smtClean="0"/>
              <a:t>Главную мысль</a:t>
            </a:r>
            <a:r>
              <a:rPr lang="ru-RU" dirty="0" smtClean="0"/>
              <a:t>, что спасение во Христе предназначено не только для иудеев, но и для всего мира</a:t>
            </a:r>
            <a:r>
              <a:rPr lang="ru-RU" dirty="0"/>
              <a:t>;</a:t>
            </a:r>
            <a:endParaRPr lang="ru-RU" dirty="0" smtClean="0"/>
          </a:p>
          <a:p>
            <a:pPr marL="514350" indent="-514350"/>
            <a:r>
              <a:rPr lang="ru-RU" b="1" dirty="0" smtClean="0"/>
              <a:t>«Евангелие милосердия» </a:t>
            </a:r>
            <a:r>
              <a:rPr lang="ru-RU" dirty="0" smtClean="0"/>
              <a:t>- в том смысле, что Христос умер за всех; </a:t>
            </a:r>
          </a:p>
          <a:p>
            <a:r>
              <a:rPr lang="ru-RU" dirty="0" smtClean="0"/>
              <a:t>Написано в </a:t>
            </a:r>
            <a:r>
              <a:rPr lang="ru-RU" b="1" dirty="0" smtClean="0"/>
              <a:t>60-62 </a:t>
            </a:r>
            <a:r>
              <a:rPr lang="ru-RU" dirty="0" smtClean="0"/>
              <a:t>годах по Р.Х. в Риме или </a:t>
            </a:r>
            <a:r>
              <a:rPr lang="ru-RU" dirty="0" err="1" smtClean="0"/>
              <a:t>Кесарии</a:t>
            </a:r>
            <a:r>
              <a:rPr lang="ru-RU" dirty="0" smtClean="0"/>
              <a:t> Палестинской </a:t>
            </a:r>
            <a:r>
              <a:rPr lang="ru-RU" b="1" dirty="0" smtClean="0"/>
              <a:t>для прозелитов</a:t>
            </a:r>
            <a:r>
              <a:rPr lang="ru-RU" dirty="0" smtClean="0"/>
              <a:t>;</a:t>
            </a:r>
          </a:p>
          <a:p>
            <a:r>
              <a:rPr lang="ru-RU" dirty="0" smtClean="0"/>
              <a:t>Состоит из </a:t>
            </a:r>
            <a:r>
              <a:rPr lang="ru-RU" b="1" dirty="0" smtClean="0"/>
              <a:t>24 глав</a:t>
            </a:r>
            <a:r>
              <a:rPr lang="ru-RU" dirty="0" smtClean="0"/>
              <a:t>;</a:t>
            </a:r>
            <a:endParaRPr lang="ru-RU" dirty="0"/>
          </a:p>
        </p:txBody>
      </p:sp>
    </p:spTree>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lstStyle/>
          <a:p>
            <a:endParaRPr lang="ru-RU" dirty="0"/>
          </a:p>
        </p:txBody>
      </p:sp>
      <p:pic>
        <p:nvPicPr>
          <p:cNvPr id="4" name="Picture 2"/>
          <p:cNvPicPr>
            <a:picLocks noGrp="1" noChangeAspect="1" noChangeArrowheads="1"/>
          </p:cNvPicPr>
          <p:nvPr>
            <p:ph idx="1"/>
          </p:nvPr>
        </p:nvPicPr>
        <p:blipFill>
          <a:blip r:embed="rId2" cstate="print"/>
          <a:srcRect/>
          <a:stretch>
            <a:fillRect/>
          </a:stretch>
        </p:blipFill>
        <p:spPr>
          <a:xfrm>
            <a:off x="1619672" y="0"/>
            <a:ext cx="5472608" cy="6858000"/>
          </a:xfrm>
        </p:spPr>
        <p:style>
          <a:lnRef idx="1">
            <a:schemeClr val="accent4"/>
          </a:lnRef>
          <a:fillRef idx="2">
            <a:schemeClr val="accent4"/>
          </a:fillRef>
          <a:effectRef idx="1">
            <a:schemeClr val="accent4"/>
          </a:effectRef>
          <a:fontRef idx="minor">
            <a:schemeClr val="dk1"/>
          </a:fontRef>
        </p:style>
      </p:pic>
    </p:spTree>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908720"/>
          </a:xfrm>
        </p:spPr>
        <p:style>
          <a:lnRef idx="2">
            <a:schemeClr val="accent5"/>
          </a:lnRef>
          <a:fillRef idx="1">
            <a:schemeClr val="lt1"/>
          </a:fillRef>
          <a:effectRef idx="0">
            <a:schemeClr val="accent5"/>
          </a:effectRef>
          <a:fontRef idx="minor">
            <a:schemeClr val="dk1"/>
          </a:fontRef>
        </p:style>
        <p:txBody>
          <a:bodyPr/>
          <a:lstStyle/>
          <a:p>
            <a:r>
              <a:rPr lang="ru-RU" b="1" dirty="0" smtClean="0"/>
              <a:t>Особенности Евангелия от Луки</a:t>
            </a:r>
            <a:endParaRPr lang="ru-RU" b="1" dirty="0"/>
          </a:p>
        </p:txBody>
      </p:sp>
      <p:sp>
        <p:nvSpPr>
          <p:cNvPr id="3" name="Объект 2"/>
          <p:cNvSpPr>
            <a:spLocks noGrp="1"/>
          </p:cNvSpPr>
          <p:nvPr>
            <p:ph idx="1"/>
          </p:nvPr>
        </p:nvSpPr>
        <p:spPr>
          <a:xfrm>
            <a:off x="0" y="908720"/>
            <a:ext cx="9144000" cy="5949280"/>
          </a:xfrm>
        </p:spPr>
        <p:style>
          <a:lnRef idx="1">
            <a:schemeClr val="accent5"/>
          </a:lnRef>
          <a:fillRef idx="2">
            <a:schemeClr val="accent5"/>
          </a:fillRef>
          <a:effectRef idx="1">
            <a:schemeClr val="accent5"/>
          </a:effectRef>
          <a:fontRef idx="minor">
            <a:schemeClr val="dk1"/>
          </a:fontRef>
        </p:style>
        <p:txBody>
          <a:bodyPr lIns="180000" tIns="72000" rIns="180000" bIns="180000">
            <a:noAutofit/>
          </a:bodyPr>
          <a:lstStyle/>
          <a:p>
            <a:pPr marL="0" indent="0">
              <a:spcBef>
                <a:spcPts val="0"/>
              </a:spcBef>
              <a:buNone/>
            </a:pPr>
            <a:r>
              <a:rPr lang="ru-RU" sz="2100" dirty="0" smtClean="0">
                <a:cs typeface="Times New Roman" panose="02020603050405020304" pitchFamily="18" charset="0"/>
              </a:rPr>
              <a:t>1.</a:t>
            </a:r>
            <a:r>
              <a:rPr lang="ru-RU" sz="2100" b="1" dirty="0" smtClean="0">
                <a:cs typeface="Times New Roman" panose="02020603050405020304" pitchFamily="18" charset="0"/>
              </a:rPr>
              <a:t> Композиционные </a:t>
            </a:r>
          </a:p>
          <a:p>
            <a:pPr>
              <a:spcBef>
                <a:spcPts val="0"/>
              </a:spcBef>
            </a:pPr>
            <a:r>
              <a:rPr lang="ru-RU" sz="2100" dirty="0"/>
              <a:t>н</a:t>
            </a:r>
            <a:r>
              <a:rPr lang="ru-RU" sz="2100" dirty="0" smtClean="0"/>
              <a:t>ачинает Евангелие с предыстории, исследовательский характер изложения;</a:t>
            </a:r>
          </a:p>
          <a:p>
            <a:pPr>
              <a:spcBef>
                <a:spcPts val="0"/>
              </a:spcBef>
            </a:pPr>
            <a:r>
              <a:rPr lang="ru-RU" sz="2100" dirty="0" smtClean="0"/>
              <a:t>внимание последнему </a:t>
            </a:r>
            <a:r>
              <a:rPr lang="ru-RU" sz="2100" dirty="0"/>
              <a:t>пути Христову из Галилеи в </a:t>
            </a:r>
            <a:r>
              <a:rPr lang="ru-RU" sz="2100" dirty="0" smtClean="0"/>
              <a:t>Иерусалим </a:t>
            </a:r>
            <a:r>
              <a:rPr lang="ru-RU" sz="2100" dirty="0"/>
              <a:t>(</a:t>
            </a:r>
            <a:r>
              <a:rPr lang="ru-RU" sz="2100" dirty="0" err="1" smtClean="0"/>
              <a:t>Лк</a:t>
            </a:r>
            <a:r>
              <a:rPr lang="ru-RU" sz="2100" dirty="0" smtClean="0"/>
              <a:t>. 9,51-19,28);</a:t>
            </a:r>
          </a:p>
          <a:p>
            <a:pPr>
              <a:spcBef>
                <a:spcPts val="0"/>
              </a:spcBef>
            </a:pPr>
            <a:r>
              <a:rPr lang="ru-RU" sz="2100" dirty="0" smtClean="0"/>
              <a:t>изложение евангельских событий </a:t>
            </a:r>
            <a:r>
              <a:rPr lang="ru-RU" sz="2100" dirty="0"/>
              <a:t>в их хронологической последовательности;</a:t>
            </a:r>
          </a:p>
          <a:p>
            <a:pPr marL="0" indent="0">
              <a:spcBef>
                <a:spcPts val="0"/>
              </a:spcBef>
              <a:buNone/>
            </a:pPr>
            <a:r>
              <a:rPr lang="ru-RU" sz="2100" dirty="0" smtClean="0"/>
              <a:t>2. </a:t>
            </a:r>
            <a:r>
              <a:rPr lang="ru-RU" sz="2100" b="1" dirty="0" smtClean="0"/>
              <a:t>Стилистические</a:t>
            </a:r>
          </a:p>
          <a:p>
            <a:pPr>
              <a:spcBef>
                <a:spcPts val="0"/>
              </a:spcBef>
            </a:pPr>
            <a:r>
              <a:rPr lang="ru-RU" sz="2100" dirty="0"/>
              <a:t>с</a:t>
            </a:r>
            <a:r>
              <a:rPr lang="ru-RU" sz="2100" dirty="0" smtClean="0"/>
              <a:t>трогие географические названия  </a:t>
            </a:r>
            <a:r>
              <a:rPr lang="ru-RU" sz="2100" i="1" dirty="0" smtClean="0"/>
              <a:t>(«</a:t>
            </a:r>
            <a:r>
              <a:rPr lang="ru-RU" sz="2100" i="1" dirty="0" err="1" smtClean="0"/>
              <a:t>Геннисаретское</a:t>
            </a:r>
            <a:r>
              <a:rPr lang="ru-RU" sz="2100" i="1" dirty="0" smtClean="0"/>
              <a:t> озеро»</a:t>
            </a:r>
            <a:r>
              <a:rPr lang="ru-RU" sz="2100" dirty="0" smtClean="0"/>
              <a:t>); </a:t>
            </a:r>
          </a:p>
          <a:p>
            <a:pPr>
              <a:spcBef>
                <a:spcPts val="0"/>
              </a:spcBef>
            </a:pPr>
            <a:r>
              <a:rPr lang="ru-RU" sz="2100" dirty="0"/>
              <a:t>п</a:t>
            </a:r>
            <a:r>
              <a:rPr lang="ru-RU" sz="2100" dirty="0" smtClean="0"/>
              <a:t>равильный, чистый греческий язык;</a:t>
            </a:r>
          </a:p>
          <a:p>
            <a:pPr>
              <a:spcBef>
                <a:spcPts val="0"/>
              </a:spcBef>
            </a:pPr>
            <a:r>
              <a:rPr lang="ru-RU" sz="2100" dirty="0">
                <a:cs typeface="Times New Roman" panose="02020603050405020304" pitchFamily="18" charset="0"/>
              </a:rPr>
              <a:t>и</a:t>
            </a:r>
            <a:r>
              <a:rPr lang="ru-RU" sz="2100" dirty="0" smtClean="0">
                <a:cs typeface="Times New Roman" panose="02020603050405020304" pitchFamily="18" charset="0"/>
              </a:rPr>
              <a:t>збегает повторений в описании событий (одно насыщение, помазание);</a:t>
            </a:r>
          </a:p>
          <a:p>
            <a:pPr marL="0" indent="0">
              <a:spcBef>
                <a:spcPts val="0"/>
              </a:spcBef>
              <a:buNone/>
            </a:pPr>
            <a:r>
              <a:rPr lang="ru-RU" sz="2100" dirty="0" smtClean="0">
                <a:cs typeface="Times New Roman" panose="02020603050405020304" pitchFamily="18" charset="0"/>
              </a:rPr>
              <a:t>3. </a:t>
            </a:r>
            <a:r>
              <a:rPr lang="ru-RU" sz="2100" b="1" dirty="0" smtClean="0">
                <a:cs typeface="Times New Roman" panose="02020603050405020304" pitchFamily="18" charset="0"/>
              </a:rPr>
              <a:t>Богословские</a:t>
            </a:r>
          </a:p>
          <a:p>
            <a:pPr>
              <a:spcBef>
                <a:spcPts val="0"/>
              </a:spcBef>
            </a:pPr>
            <a:r>
              <a:rPr lang="ru-RU" sz="2100" dirty="0" smtClean="0">
                <a:cs typeface="Times New Roman" panose="02020603050405020304" pitchFamily="18" charset="0"/>
              </a:rPr>
              <a:t>спасение Христово понимается как спасение от богопротивного мира, </a:t>
            </a:r>
            <a:r>
              <a:rPr lang="ru-RU" sz="2100" dirty="0">
                <a:cs typeface="Times New Roman" panose="02020603050405020304" pitchFamily="18" charset="0"/>
              </a:rPr>
              <a:t>победа над </a:t>
            </a:r>
            <a:r>
              <a:rPr lang="ru-RU" sz="2100" dirty="0" smtClean="0">
                <a:cs typeface="Times New Roman" panose="02020603050405020304" pitchFamily="18" charset="0"/>
              </a:rPr>
              <a:t>сатаной, спасение от страданий;</a:t>
            </a:r>
          </a:p>
          <a:p>
            <a:pPr>
              <a:spcBef>
                <a:spcPts val="0"/>
              </a:spcBef>
            </a:pPr>
            <a:r>
              <a:rPr lang="ru-RU" sz="2100" dirty="0" smtClean="0">
                <a:cs typeface="Times New Roman" panose="02020603050405020304" pitchFamily="18" charset="0"/>
              </a:rPr>
              <a:t>акцент на Страстях Спасителя;</a:t>
            </a:r>
          </a:p>
          <a:p>
            <a:pPr>
              <a:spcBef>
                <a:spcPts val="0"/>
              </a:spcBef>
            </a:pPr>
            <a:r>
              <a:rPr lang="ru-RU" sz="2100" dirty="0">
                <a:cs typeface="Times New Roman" panose="02020603050405020304" pitchFamily="18" charset="0"/>
              </a:rPr>
              <a:t>о</a:t>
            </a:r>
            <a:r>
              <a:rPr lang="ru-RU" sz="2100" dirty="0" smtClean="0">
                <a:cs typeface="Times New Roman" panose="02020603050405020304" pitchFamily="18" charset="0"/>
              </a:rPr>
              <a:t>собое внимание действию Святого Духа;</a:t>
            </a:r>
            <a:endParaRPr lang="ru-RU" sz="2100" dirty="0">
              <a:cs typeface="Times New Roman" panose="02020603050405020304" pitchFamily="18" charset="0"/>
            </a:endParaRPr>
          </a:p>
          <a:p>
            <a:pPr>
              <a:spcBef>
                <a:spcPts val="0"/>
              </a:spcBef>
            </a:pPr>
            <a:r>
              <a:rPr lang="ru-RU" sz="2100" dirty="0"/>
              <a:t>о</a:t>
            </a:r>
            <a:r>
              <a:rPr lang="ru-RU" sz="2100" dirty="0" smtClean="0"/>
              <a:t> всеобщности спасения, милосердии и молитве (родословие, милосердие к язычникам, грешникам, о молитве Самого Христа).</a:t>
            </a:r>
          </a:p>
          <a:p>
            <a:endParaRPr lang="ru-RU" dirty="0" smtClean="0"/>
          </a:p>
          <a:p>
            <a:endParaRPr lang="ru-RU" dirty="0"/>
          </a:p>
        </p:txBody>
      </p:sp>
    </p:spTree>
    <p:extLst>
      <p:ext uri="{BB962C8B-B14F-4D97-AF65-F5344CB8AC3E}">
        <p14:creationId xmlns:p14="http://schemas.microsoft.com/office/powerpoint/2010/main" val="158040857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ppt_x"/>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calcmode="lin" valueType="num">
                                      <p:cBhvr additive="base">
                                        <p:cTn id="5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calcmode="lin" valueType="num">
                                      <p:cBhvr additive="base">
                                        <p:cTn id="6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calcmode="lin" valueType="num">
                                      <p:cBhvr additive="base">
                                        <p:cTn id="6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calcmode="lin" valueType="num">
                                      <p:cBhvr additive="base">
                                        <p:cTn id="7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calcmode="lin" valueType="num">
                                      <p:cBhvr additive="base">
                                        <p:cTn id="79"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calcmode="lin" valueType="num">
                                      <p:cBhvr additive="base">
                                        <p:cTn id="85"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8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Объект 1"/>
          <p:cNvSpPr>
            <a:spLocks noGrp="1"/>
          </p:cNvSpPr>
          <p:nvPr>
            <p:ph idx="1"/>
          </p:nvPr>
        </p:nvSpPr>
        <p:spPr>
          <a:xfrm>
            <a:off x="5724129" y="0"/>
            <a:ext cx="3419872" cy="6858000"/>
          </a:xfrm>
        </p:spPr>
        <p:style>
          <a:lnRef idx="1">
            <a:schemeClr val="accent1"/>
          </a:lnRef>
          <a:fillRef idx="2">
            <a:schemeClr val="accent1"/>
          </a:fillRef>
          <a:effectRef idx="1">
            <a:schemeClr val="accent1"/>
          </a:effectRef>
          <a:fontRef idx="minor">
            <a:schemeClr val="dk1"/>
          </a:fontRef>
        </p:style>
        <p:txBody>
          <a:bodyPr lIns="288000" tIns="2160000"/>
          <a:lstStyle/>
          <a:p>
            <a:pPr marL="0" indent="0" eaLnBrk="1" hangingPunct="1">
              <a:buNone/>
            </a:pPr>
            <a:r>
              <a:rPr lang="ru-RU" sz="3600" b="1" dirty="0" smtClean="0">
                <a:solidFill>
                  <a:srgbClr val="FF0000"/>
                </a:solidFill>
              </a:rPr>
              <a:t>Телец</a:t>
            </a:r>
            <a:r>
              <a:rPr lang="ru-RU" sz="3600" b="1" dirty="0" smtClean="0"/>
              <a:t> – символ евангелиста </a:t>
            </a:r>
            <a:r>
              <a:rPr lang="ru-RU" sz="3600" b="1" dirty="0" smtClean="0">
                <a:solidFill>
                  <a:srgbClr val="FF0000"/>
                </a:solidFill>
              </a:rPr>
              <a:t>Луки</a:t>
            </a:r>
          </a:p>
        </p:txBody>
      </p:sp>
      <p:pic>
        <p:nvPicPr>
          <p:cNvPr id="13315" name="Picture 2"/>
          <p:cNvPicPr>
            <a:picLocks noChangeAspect="1" noChangeArrowheads="1"/>
          </p:cNvPicPr>
          <p:nvPr/>
        </p:nvPicPr>
        <p:blipFill>
          <a:blip r:embed="rId2" cstate="print"/>
          <a:srcRect/>
          <a:stretch>
            <a:fillRect/>
          </a:stretch>
        </p:blipFill>
        <p:spPr bwMode="auto">
          <a:xfrm>
            <a:off x="0" y="0"/>
            <a:ext cx="5764130" cy="6944159"/>
          </a:xfrm>
          <a:prstGeom prst="rect">
            <a:avLst/>
          </a:prstGeom>
          <a:noFill/>
          <a:ln w="9525">
            <a:noFill/>
            <a:miter lim="800000"/>
            <a:headEnd/>
            <a:tailEnd/>
          </a:ln>
        </p:spPr>
      </p:pic>
    </p:spTree>
    <p:extLst>
      <p:ext uri="{BB962C8B-B14F-4D97-AF65-F5344CB8AC3E}">
        <p14:creationId xmlns:p14="http://schemas.microsoft.com/office/powerpoint/2010/main" val="2797600928"/>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48064" y="0"/>
            <a:ext cx="3995936" cy="6858000"/>
          </a:xfrm>
        </p:spPr>
        <p:style>
          <a:lnRef idx="1">
            <a:schemeClr val="accent5"/>
          </a:lnRef>
          <a:fillRef idx="2">
            <a:schemeClr val="accent5"/>
          </a:fillRef>
          <a:effectRef idx="1">
            <a:schemeClr val="accent5"/>
          </a:effectRef>
          <a:fontRef idx="minor">
            <a:schemeClr val="dk1"/>
          </a:fontRef>
        </p:style>
        <p:txBody>
          <a:bodyPr/>
          <a:lstStyle/>
          <a:p>
            <a:pPr eaLnBrk="1" fontAlgn="auto" hangingPunct="1">
              <a:spcAft>
                <a:spcPts val="0"/>
              </a:spcAft>
              <a:defRPr/>
            </a:pPr>
            <a:r>
              <a:rPr lang="ru-RU" b="1" dirty="0" smtClean="0"/>
              <a:t>Святой </a:t>
            </a:r>
            <a:br>
              <a:rPr lang="ru-RU" b="1" dirty="0" smtClean="0"/>
            </a:br>
            <a:r>
              <a:rPr lang="ru-RU" b="1" dirty="0" smtClean="0"/>
              <a:t>апостол Лука</a:t>
            </a:r>
            <a:endParaRPr lang="ru-RU" b="1" dirty="0"/>
          </a:p>
        </p:txBody>
      </p:sp>
      <p:pic>
        <p:nvPicPr>
          <p:cNvPr id="14339" name="Picture 2"/>
          <p:cNvPicPr>
            <a:picLocks noChangeAspect="1" noChangeArrowheads="1"/>
          </p:cNvPicPr>
          <p:nvPr/>
        </p:nvPicPr>
        <p:blipFill>
          <a:blip r:embed="rId2" cstate="print"/>
          <a:srcRect/>
          <a:stretch>
            <a:fillRect/>
          </a:stretch>
        </p:blipFill>
        <p:spPr bwMode="auto">
          <a:xfrm>
            <a:off x="0" y="0"/>
            <a:ext cx="5364088" cy="6858000"/>
          </a:xfrm>
          <a:prstGeom prst="rect">
            <a:avLst/>
          </a:prstGeom>
          <a:noFill/>
          <a:ln w="9525">
            <a:noFill/>
            <a:miter lim="800000"/>
            <a:headEnd/>
            <a:tailEnd/>
          </a:ln>
        </p:spPr>
      </p:pic>
    </p:spTree>
    <p:extLst>
      <p:ext uri="{BB962C8B-B14F-4D97-AF65-F5344CB8AC3E}">
        <p14:creationId xmlns:p14="http://schemas.microsoft.com/office/powerpoint/2010/main" val="2248134321"/>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052736"/>
          </a:xfrm>
          <a:solidFill>
            <a:srgbClr val="92D050">
              <a:alpha val="49000"/>
            </a:srgbClr>
          </a:solidFill>
        </p:spPr>
        <p:style>
          <a:lnRef idx="2">
            <a:schemeClr val="accent3"/>
          </a:lnRef>
          <a:fillRef idx="1">
            <a:schemeClr val="lt1"/>
          </a:fillRef>
          <a:effectRef idx="0">
            <a:schemeClr val="accent3"/>
          </a:effectRef>
          <a:fontRef idx="minor">
            <a:schemeClr val="dk1"/>
          </a:fontRef>
        </p:style>
        <p:txBody>
          <a:bodyPr/>
          <a:lstStyle/>
          <a:p>
            <a:r>
              <a:rPr lang="ru-RU" b="1" dirty="0" smtClean="0"/>
              <a:t>Евангелие от Иоанна</a:t>
            </a:r>
            <a:endParaRPr lang="ru-RU" b="1" dirty="0"/>
          </a:p>
        </p:txBody>
      </p:sp>
      <p:sp>
        <p:nvSpPr>
          <p:cNvPr id="3" name="Содержимое 2"/>
          <p:cNvSpPr>
            <a:spLocks noGrp="1"/>
          </p:cNvSpPr>
          <p:nvPr>
            <p:ph idx="1"/>
          </p:nvPr>
        </p:nvSpPr>
        <p:spPr>
          <a:xfrm>
            <a:off x="0" y="1052736"/>
            <a:ext cx="9144000" cy="5805264"/>
          </a:xfrm>
        </p:spPr>
        <p:style>
          <a:lnRef idx="1">
            <a:schemeClr val="accent3"/>
          </a:lnRef>
          <a:fillRef idx="2">
            <a:schemeClr val="accent3"/>
          </a:fillRef>
          <a:effectRef idx="1">
            <a:schemeClr val="accent3"/>
          </a:effectRef>
          <a:fontRef idx="minor">
            <a:schemeClr val="dk1"/>
          </a:fontRef>
        </p:style>
        <p:txBody>
          <a:bodyPr>
            <a:normAutofit/>
          </a:bodyPr>
          <a:lstStyle/>
          <a:p>
            <a:pPr>
              <a:buNone/>
            </a:pPr>
            <a:r>
              <a:rPr lang="ru-RU" i="1" dirty="0" smtClean="0"/>
              <a:t>«Иоанн, ученик Господа, возлежавший на Его груди, обнародовал евангелие </a:t>
            </a:r>
            <a:r>
              <a:rPr lang="ru-RU" dirty="0" smtClean="0"/>
              <a:t>во </a:t>
            </a:r>
            <a:r>
              <a:rPr lang="ru-RU" i="1" dirty="0" smtClean="0"/>
              <a:t>время пребывания в Эфесе, который находится в Азии»              </a:t>
            </a:r>
          </a:p>
          <a:p>
            <a:pPr algn="r">
              <a:buNone/>
            </a:pPr>
            <a:r>
              <a:rPr lang="ru-RU" i="1" dirty="0" smtClean="0"/>
              <a:t> (</a:t>
            </a:r>
            <a:r>
              <a:rPr lang="ru-RU" b="1" i="1" dirty="0" err="1" smtClean="0"/>
              <a:t>Свт</a:t>
            </a:r>
            <a:r>
              <a:rPr lang="ru-RU" b="1" i="1" dirty="0" smtClean="0"/>
              <a:t>. </a:t>
            </a:r>
            <a:r>
              <a:rPr lang="ru-RU" b="1" i="1" dirty="0" err="1" smtClean="0"/>
              <a:t>Ириней</a:t>
            </a:r>
            <a:r>
              <a:rPr lang="ru-RU" b="1" i="1" dirty="0" smtClean="0"/>
              <a:t> Лионский</a:t>
            </a:r>
            <a:r>
              <a:rPr lang="ru-RU" i="1" dirty="0" smtClean="0"/>
              <a:t>)</a:t>
            </a:r>
          </a:p>
          <a:p>
            <a:pPr>
              <a:buNone/>
            </a:pPr>
            <a:r>
              <a:rPr lang="ru-RU" i="1" dirty="0" smtClean="0"/>
              <a:t>«Иоанн, последний, видя, что те Евангелия </a:t>
            </a:r>
            <a:r>
              <a:rPr lang="ru-RU" smtClean="0"/>
              <a:t>(</a:t>
            </a:r>
            <a:r>
              <a:rPr lang="ru-RU" smtClean="0"/>
              <a:t>синоптические) </a:t>
            </a:r>
            <a:r>
              <a:rPr lang="ru-RU" i="1" dirty="0" smtClean="0"/>
              <a:t>возвещают земные дела Христа, написал, побуждаемый учениками и вдохновленный Духом, Евангелие духовное»</a:t>
            </a:r>
          </a:p>
          <a:p>
            <a:pPr algn="r">
              <a:buNone/>
            </a:pPr>
            <a:r>
              <a:rPr lang="ru-RU" i="1" dirty="0" smtClean="0"/>
              <a:t> (</a:t>
            </a:r>
            <a:r>
              <a:rPr lang="ru-RU" b="1" i="1" dirty="0" err="1" smtClean="0"/>
              <a:t>Климент</a:t>
            </a:r>
            <a:r>
              <a:rPr lang="ru-RU" b="1" i="1" dirty="0" smtClean="0"/>
              <a:t> Александрийский</a:t>
            </a:r>
            <a:r>
              <a:rPr lang="ru-RU" i="1" dirty="0" smtClean="0"/>
              <a:t>)</a:t>
            </a:r>
            <a:endParaRPr lang="ru-RU" dirty="0"/>
          </a:p>
        </p:txBody>
      </p:sp>
    </p:spTree>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p:spPr>
        <p:style>
          <a:lnRef idx="1">
            <a:schemeClr val="accent3"/>
          </a:lnRef>
          <a:fillRef idx="2">
            <a:schemeClr val="accent3"/>
          </a:fillRef>
          <a:effectRef idx="1">
            <a:schemeClr val="accent3"/>
          </a:effectRef>
          <a:fontRef idx="minor">
            <a:schemeClr val="dk1"/>
          </a:fontRef>
        </p:style>
        <p:txBody>
          <a:bodyPr lIns="360000" tIns="360000" rIns="360000" bIns="360000">
            <a:normAutofit/>
          </a:bodyPr>
          <a:lstStyle/>
          <a:p>
            <a:r>
              <a:rPr lang="ru-RU" dirty="0" smtClean="0"/>
              <a:t>Евангелист более всего подчеркивает божественную природу Иисуса Христа. </a:t>
            </a:r>
          </a:p>
          <a:p>
            <a:r>
              <a:rPr lang="ru-RU" b="1" dirty="0" smtClean="0"/>
              <a:t>Главная цель </a:t>
            </a:r>
            <a:r>
              <a:rPr lang="ru-RU" dirty="0" smtClean="0"/>
              <a:t>– показать, что Иисус из </a:t>
            </a:r>
            <a:r>
              <a:rPr lang="ru-RU" dirty="0" err="1" smtClean="0"/>
              <a:t>Назарета</a:t>
            </a:r>
            <a:r>
              <a:rPr lang="ru-RU" dirty="0" smtClean="0"/>
              <a:t> есть воплощенный Логос, 2 Ипостась Святой Троицы                                               «Сие же написано, дабы вы уверовали, что Иисус есть Христос, Сын Божий, и, веруя, имели жизнь во имя Его» (Ин. 20, 31).</a:t>
            </a:r>
          </a:p>
          <a:p>
            <a:r>
              <a:rPr lang="ru-RU" dirty="0" smtClean="0"/>
              <a:t>«Духовное Евангелие»</a:t>
            </a:r>
            <a:endParaRPr lang="ru-RU" b="1" dirty="0" smtClean="0"/>
          </a:p>
          <a:p>
            <a:r>
              <a:rPr lang="ru-RU" b="1" dirty="0" smtClean="0"/>
              <a:t>Время написания </a:t>
            </a:r>
            <a:r>
              <a:rPr lang="ru-RU" dirty="0" smtClean="0"/>
              <a:t>– конец I – начало II века, г. </a:t>
            </a:r>
            <a:r>
              <a:rPr lang="ru-RU" dirty="0" err="1" smtClean="0"/>
              <a:t>Ефес</a:t>
            </a:r>
            <a:endParaRPr lang="ru-RU" dirty="0"/>
          </a:p>
        </p:txBody>
      </p:sp>
    </p:spTree>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2172"/>
            <a:ext cx="9144000" cy="958556"/>
          </a:xfrm>
        </p:spPr>
        <p:style>
          <a:lnRef idx="2">
            <a:schemeClr val="accent3"/>
          </a:lnRef>
          <a:fillRef idx="1">
            <a:schemeClr val="lt1"/>
          </a:fillRef>
          <a:effectRef idx="0">
            <a:schemeClr val="accent3"/>
          </a:effectRef>
          <a:fontRef idx="minor">
            <a:schemeClr val="dk1"/>
          </a:fontRef>
        </p:style>
        <p:txBody>
          <a:bodyPr>
            <a:normAutofit/>
          </a:bodyPr>
          <a:lstStyle/>
          <a:p>
            <a:r>
              <a:rPr lang="ru-RU" b="1" dirty="0" smtClean="0"/>
              <a:t>Особенности Евангелия от Иоанна</a:t>
            </a:r>
            <a:endParaRPr lang="ru-RU" b="1" dirty="0"/>
          </a:p>
        </p:txBody>
      </p:sp>
      <p:sp>
        <p:nvSpPr>
          <p:cNvPr id="3" name="Объект 2"/>
          <p:cNvSpPr>
            <a:spLocks noGrp="1"/>
          </p:cNvSpPr>
          <p:nvPr>
            <p:ph idx="1"/>
          </p:nvPr>
        </p:nvSpPr>
        <p:spPr>
          <a:xfrm>
            <a:off x="0" y="980728"/>
            <a:ext cx="9144000" cy="5877272"/>
          </a:xfrm>
        </p:spPr>
        <p:style>
          <a:lnRef idx="1">
            <a:schemeClr val="accent3"/>
          </a:lnRef>
          <a:fillRef idx="2">
            <a:schemeClr val="accent3"/>
          </a:fillRef>
          <a:effectRef idx="1">
            <a:schemeClr val="accent3"/>
          </a:effectRef>
          <a:fontRef idx="minor">
            <a:schemeClr val="dk1"/>
          </a:fontRef>
        </p:style>
        <p:txBody>
          <a:bodyPr lIns="180000" tIns="180000" rIns="144000" bIns="180000">
            <a:normAutofit fontScale="70000" lnSpcReduction="20000"/>
          </a:bodyPr>
          <a:lstStyle/>
          <a:p>
            <a:pPr marL="514350" indent="-514350">
              <a:lnSpc>
                <a:spcPct val="120000"/>
              </a:lnSpc>
              <a:buAutoNum type="arabicPeriod"/>
            </a:pPr>
            <a:r>
              <a:rPr lang="ru-RU" b="1" dirty="0" smtClean="0"/>
              <a:t>Композиционные</a:t>
            </a:r>
          </a:p>
          <a:p>
            <a:pPr>
              <a:lnSpc>
                <a:spcPct val="120000"/>
              </a:lnSpc>
            </a:pPr>
            <a:r>
              <a:rPr lang="ru-RU" dirty="0"/>
              <a:t>а</a:t>
            </a:r>
            <a:r>
              <a:rPr lang="ru-RU" dirty="0" smtClean="0"/>
              <a:t>кцент на Иудейском периоде служения Иисуса Христа (4 праздника Пасхи);</a:t>
            </a:r>
          </a:p>
          <a:p>
            <a:pPr>
              <a:lnSpc>
                <a:spcPct val="120000"/>
              </a:lnSpc>
            </a:pPr>
            <a:r>
              <a:rPr lang="ru-RU" dirty="0"/>
              <a:t>п</a:t>
            </a:r>
            <a:r>
              <a:rPr lang="ru-RU" dirty="0" smtClean="0"/>
              <a:t>ропуск многих событий из галилейского периода (притчи, чудеса);</a:t>
            </a:r>
          </a:p>
          <a:p>
            <a:pPr marL="0" indent="0">
              <a:lnSpc>
                <a:spcPct val="120000"/>
              </a:lnSpc>
              <a:buNone/>
            </a:pPr>
            <a:r>
              <a:rPr lang="ru-RU" dirty="0" smtClean="0"/>
              <a:t>2</a:t>
            </a:r>
            <a:r>
              <a:rPr lang="ru-RU" b="1" dirty="0" smtClean="0"/>
              <a:t>. Стилистические</a:t>
            </a:r>
          </a:p>
          <a:p>
            <a:pPr>
              <a:lnSpc>
                <a:spcPct val="120000"/>
              </a:lnSpc>
            </a:pPr>
            <a:r>
              <a:rPr lang="ru-RU" dirty="0"/>
              <a:t>притчи имеют другой характер, отличаются статичностью (о виноградной </a:t>
            </a:r>
            <a:r>
              <a:rPr lang="ru-RU" dirty="0" smtClean="0"/>
              <a:t>лозе</a:t>
            </a:r>
            <a:r>
              <a:rPr lang="ru-RU" dirty="0"/>
              <a:t>, добром Пастыре и др</a:t>
            </a:r>
            <a:r>
              <a:rPr lang="ru-RU" dirty="0" smtClean="0"/>
              <a:t>.); </a:t>
            </a:r>
            <a:endParaRPr lang="ru-RU" dirty="0"/>
          </a:p>
          <a:p>
            <a:pPr>
              <a:lnSpc>
                <a:spcPct val="120000"/>
              </a:lnSpc>
            </a:pPr>
            <a:r>
              <a:rPr lang="ru-RU" dirty="0"/>
              <a:t>множество догматических </a:t>
            </a:r>
            <a:r>
              <a:rPr lang="ru-RU" dirty="0" smtClean="0"/>
              <a:t>бесед (диалогов), </a:t>
            </a:r>
            <a:r>
              <a:rPr lang="ru-RU" dirty="0"/>
              <a:t>которые строятся вокруг к.-л. события (с Никодимом, </a:t>
            </a:r>
            <a:r>
              <a:rPr lang="ru-RU" dirty="0" err="1"/>
              <a:t>самарянкой</a:t>
            </a:r>
            <a:r>
              <a:rPr lang="ru-RU" dirty="0"/>
              <a:t>, о Хлебе Жизни и др</a:t>
            </a:r>
            <a:r>
              <a:rPr lang="ru-RU" dirty="0" smtClean="0"/>
              <a:t>.);</a:t>
            </a:r>
          </a:p>
          <a:p>
            <a:pPr marL="0" indent="0">
              <a:lnSpc>
                <a:spcPct val="120000"/>
              </a:lnSpc>
              <a:buNone/>
            </a:pPr>
            <a:r>
              <a:rPr lang="ru-RU" dirty="0" smtClean="0"/>
              <a:t>3. </a:t>
            </a:r>
            <a:r>
              <a:rPr lang="ru-RU" b="1" dirty="0" smtClean="0"/>
              <a:t>Богословские</a:t>
            </a:r>
            <a:endParaRPr lang="ru-RU" b="1" dirty="0"/>
          </a:p>
          <a:p>
            <a:r>
              <a:rPr lang="ru-RU" dirty="0" smtClean="0"/>
              <a:t>Особая терминология ап. Иоанна («Логос – Слово», «Восхождение», «Царство Божие»);</a:t>
            </a:r>
          </a:p>
          <a:p>
            <a:r>
              <a:rPr lang="ru-RU" dirty="0" smtClean="0"/>
              <a:t>Подчеркивает Божественное достоинство Иисуса Христа, Второй Ипостаси Св. Троицы.</a:t>
            </a:r>
            <a:endParaRPr lang="ru-RU" dirty="0"/>
          </a:p>
        </p:txBody>
      </p:sp>
    </p:spTree>
    <p:extLst>
      <p:ext uri="{BB962C8B-B14F-4D97-AF65-F5344CB8AC3E}">
        <p14:creationId xmlns:p14="http://schemas.microsoft.com/office/powerpoint/2010/main" val="330037087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0"/>
            <a:ext cx="9144000" cy="6858000"/>
          </a:xfrm>
        </p:spPr>
        <p:style>
          <a:lnRef idx="3">
            <a:schemeClr val="lt1"/>
          </a:lnRef>
          <a:fillRef idx="1">
            <a:schemeClr val="accent3"/>
          </a:fillRef>
          <a:effectRef idx="1">
            <a:schemeClr val="accent3"/>
          </a:effectRef>
          <a:fontRef idx="minor">
            <a:schemeClr val="lt1"/>
          </a:fontRef>
        </p:style>
        <p:txBody>
          <a:bodyPr lIns="360000" tIns="5364000">
            <a:normAutofit/>
          </a:bodyPr>
          <a:lstStyle/>
          <a:p>
            <a:pPr marL="0" indent="0" algn="ctr" eaLnBrk="1" fontAlgn="auto" hangingPunct="1">
              <a:spcAft>
                <a:spcPts val="0"/>
              </a:spcAft>
              <a:buNone/>
              <a:defRPr/>
            </a:pPr>
            <a:r>
              <a:rPr lang="ru-RU" sz="3600" b="1" dirty="0" smtClean="0">
                <a:solidFill>
                  <a:srgbClr val="FF0000"/>
                </a:solidFill>
              </a:rPr>
              <a:t>Орёл</a:t>
            </a:r>
            <a:r>
              <a:rPr lang="ru-RU" sz="3600" b="1" dirty="0" smtClean="0"/>
              <a:t> – символ </a:t>
            </a:r>
          </a:p>
          <a:p>
            <a:pPr marL="0" indent="0" algn="ctr" eaLnBrk="1" fontAlgn="auto" hangingPunct="1">
              <a:spcAft>
                <a:spcPts val="0"/>
              </a:spcAft>
              <a:buFont typeface="Wingdings 2"/>
              <a:buNone/>
              <a:defRPr/>
            </a:pPr>
            <a:r>
              <a:rPr lang="ru-RU" sz="3600" b="1" dirty="0" smtClean="0"/>
              <a:t>евангелиста </a:t>
            </a:r>
            <a:r>
              <a:rPr lang="ru-RU" sz="3600" b="1" dirty="0" smtClean="0">
                <a:solidFill>
                  <a:srgbClr val="FF0000"/>
                </a:solidFill>
              </a:rPr>
              <a:t>Иоанна</a:t>
            </a:r>
            <a:endParaRPr lang="ru-RU" sz="3600" b="1" dirty="0">
              <a:solidFill>
                <a:srgbClr val="FF0000"/>
              </a:solidFill>
            </a:endParaRPr>
          </a:p>
        </p:txBody>
      </p:sp>
      <p:pic>
        <p:nvPicPr>
          <p:cNvPr id="16387" name="Picture 4"/>
          <p:cNvPicPr>
            <a:picLocks noChangeAspect="1" noChangeArrowheads="1"/>
          </p:cNvPicPr>
          <p:nvPr/>
        </p:nvPicPr>
        <p:blipFill>
          <a:blip r:embed="rId2" cstate="print"/>
          <a:srcRect/>
          <a:stretch>
            <a:fillRect/>
          </a:stretch>
        </p:blipFill>
        <p:spPr bwMode="auto">
          <a:xfrm>
            <a:off x="683568" y="0"/>
            <a:ext cx="7776864" cy="5373216"/>
          </a:xfrm>
          <a:prstGeom prst="rect">
            <a:avLst/>
          </a:prstGeom>
          <a:noFill/>
          <a:ln w="9525">
            <a:noFill/>
            <a:miter lim="800000"/>
            <a:headEnd/>
            <a:tailEnd/>
          </a:ln>
        </p:spPr>
      </p:pic>
    </p:spTree>
    <p:extLst>
      <p:ext uri="{BB962C8B-B14F-4D97-AF65-F5344CB8AC3E}">
        <p14:creationId xmlns:p14="http://schemas.microsoft.com/office/powerpoint/2010/main" val="1157391087"/>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1493457303"/>
              </p:ext>
            </p:extLst>
          </p:nvPr>
        </p:nvGraphicFramePr>
        <p:xfrm>
          <a:off x="251520" y="836712"/>
          <a:ext cx="8712968" cy="5547360"/>
        </p:xfrm>
        <a:graphic>
          <a:graphicData uri="http://schemas.openxmlformats.org/drawingml/2006/table">
            <a:tbl>
              <a:tblPr firstRow="1" bandRow="1">
                <a:tableStyleId>{F5AB1C69-6EDB-4FF4-983F-18BD219EF322}</a:tableStyleId>
              </a:tblPr>
              <a:tblGrid>
                <a:gridCol w="8712968"/>
              </a:tblGrid>
              <a:tr h="254328">
                <a:tc>
                  <a:txBody>
                    <a:bodyPr/>
                    <a:lstStyle/>
                    <a:p>
                      <a:pPr algn="ctr"/>
                      <a:r>
                        <a:rPr lang="ru-RU" sz="1600" b="1" dirty="0" smtClean="0">
                          <a:solidFill>
                            <a:schemeClr val="tx1"/>
                          </a:solidFill>
                        </a:rPr>
                        <a:t>Ин. 1, 1-18:</a:t>
                      </a:r>
                      <a:endParaRPr lang="ru-RU" sz="1600" b="1" dirty="0">
                        <a:solidFill>
                          <a:schemeClr val="tx1"/>
                        </a:solidFill>
                      </a:endParaRPr>
                    </a:p>
                  </a:txBody>
                  <a:tcPr/>
                </a:tc>
              </a:tr>
              <a:tr h="370840">
                <a:tc>
                  <a:txBody>
                    <a:bodyPr/>
                    <a:lstStyle/>
                    <a:p>
                      <a:r>
                        <a:rPr lang="ru-RU" sz="1600" b="1" dirty="0" smtClean="0">
                          <a:solidFill>
                            <a:schemeClr val="tx1"/>
                          </a:solidFill>
                        </a:rPr>
                        <a:t>1. В начале было Слово, и Слово было у Бога, и Слово было Бог. </a:t>
                      </a:r>
                    </a:p>
                    <a:p>
                      <a:r>
                        <a:rPr lang="ru-RU" sz="1600" b="1" dirty="0" smtClean="0">
                          <a:solidFill>
                            <a:schemeClr val="tx1"/>
                          </a:solidFill>
                        </a:rPr>
                        <a:t>2. Оно было в начале у Бога. </a:t>
                      </a:r>
                    </a:p>
                    <a:p>
                      <a:r>
                        <a:rPr lang="ru-RU" sz="1600" b="1" dirty="0" smtClean="0">
                          <a:solidFill>
                            <a:schemeClr val="tx1"/>
                          </a:solidFill>
                        </a:rPr>
                        <a:t>3. Все чрез Него начало быть, и без Него ничто не начало быть, что начало быть. </a:t>
                      </a:r>
                    </a:p>
                    <a:p>
                      <a:r>
                        <a:rPr lang="ru-RU" sz="1600" b="1" dirty="0" smtClean="0">
                          <a:solidFill>
                            <a:schemeClr val="tx1"/>
                          </a:solidFill>
                        </a:rPr>
                        <a:t>4. В Нем была жизнь, и жизнь была свет </a:t>
                      </a:r>
                      <a:r>
                        <a:rPr lang="ru-RU" sz="1600" b="1" dirty="0" err="1" smtClean="0">
                          <a:solidFill>
                            <a:schemeClr val="tx1"/>
                          </a:solidFill>
                        </a:rPr>
                        <a:t>человеков</a:t>
                      </a:r>
                      <a:r>
                        <a:rPr lang="ru-RU" sz="1600" b="1" dirty="0" smtClean="0">
                          <a:solidFill>
                            <a:schemeClr val="tx1"/>
                          </a:solidFill>
                        </a:rPr>
                        <a:t>. </a:t>
                      </a:r>
                    </a:p>
                    <a:p>
                      <a:r>
                        <a:rPr lang="ru-RU" sz="1600" b="1" dirty="0" smtClean="0">
                          <a:solidFill>
                            <a:schemeClr val="tx1"/>
                          </a:solidFill>
                        </a:rPr>
                        <a:t>5. И свет во тьме светит, и тьма не объяла его. </a:t>
                      </a:r>
                    </a:p>
                    <a:p>
                      <a:r>
                        <a:rPr lang="ru-RU" sz="1600" b="1" dirty="0" smtClean="0">
                          <a:solidFill>
                            <a:schemeClr val="tx1"/>
                          </a:solidFill>
                        </a:rPr>
                        <a:t>6. Был человек, посланный от Бога; имя ему Иоанн. </a:t>
                      </a:r>
                    </a:p>
                    <a:p>
                      <a:r>
                        <a:rPr lang="ru-RU" sz="1600" b="1" dirty="0" smtClean="0">
                          <a:solidFill>
                            <a:schemeClr val="tx1"/>
                          </a:solidFill>
                        </a:rPr>
                        <a:t>7. Он пришел для свидетельства, чтобы свидетельствовать о Свете, дабы все уверовали чрез него. </a:t>
                      </a:r>
                    </a:p>
                    <a:p>
                      <a:r>
                        <a:rPr lang="ru-RU" sz="1600" b="1" dirty="0" smtClean="0">
                          <a:solidFill>
                            <a:schemeClr val="tx1"/>
                          </a:solidFill>
                        </a:rPr>
                        <a:t>8. Он не был свет, но был послан, чтобы свидетельствовать о Свете. </a:t>
                      </a:r>
                    </a:p>
                    <a:p>
                      <a:r>
                        <a:rPr lang="ru-RU" sz="1600" b="1" dirty="0" smtClean="0">
                          <a:solidFill>
                            <a:schemeClr val="tx1"/>
                          </a:solidFill>
                        </a:rPr>
                        <a:t>9. Был Свет истинный, Который просвещает всякого человека, приходящего в мир. </a:t>
                      </a:r>
                    </a:p>
                    <a:p>
                      <a:r>
                        <a:rPr lang="ru-RU" sz="1600" b="1" dirty="0" smtClean="0">
                          <a:solidFill>
                            <a:schemeClr val="tx1"/>
                          </a:solidFill>
                        </a:rPr>
                        <a:t>10. В мире был, и мир чрез Него начал быть, и мир Его не познал. </a:t>
                      </a:r>
                    </a:p>
                    <a:p>
                      <a:r>
                        <a:rPr lang="ru-RU" sz="1600" b="1" dirty="0" smtClean="0">
                          <a:solidFill>
                            <a:schemeClr val="tx1"/>
                          </a:solidFill>
                        </a:rPr>
                        <a:t>11. Пришел к своим, и свои Его не приняли. </a:t>
                      </a:r>
                    </a:p>
                    <a:p>
                      <a:r>
                        <a:rPr lang="ru-RU" sz="1600" b="1" dirty="0" smtClean="0">
                          <a:solidFill>
                            <a:schemeClr val="tx1"/>
                          </a:solidFill>
                        </a:rPr>
                        <a:t>12. А тем, которые приняли Его, верующим во имя Его, дал власть быть чадами Божиими, </a:t>
                      </a:r>
                    </a:p>
                    <a:p>
                      <a:r>
                        <a:rPr lang="ru-RU" sz="1600" b="1" dirty="0" smtClean="0">
                          <a:solidFill>
                            <a:schemeClr val="tx1"/>
                          </a:solidFill>
                        </a:rPr>
                        <a:t>13. которые ни от крови, ни от хотения плоти, ни от хотения мужа, но от Бога родились. </a:t>
                      </a:r>
                    </a:p>
                    <a:p>
                      <a:r>
                        <a:rPr lang="ru-RU" sz="1600" b="1" dirty="0" smtClean="0">
                          <a:solidFill>
                            <a:schemeClr val="tx1"/>
                          </a:solidFill>
                        </a:rPr>
                        <a:t>14. И Слово стало </a:t>
                      </a:r>
                      <a:r>
                        <a:rPr lang="ru-RU" sz="1600" b="1" dirty="0" err="1" smtClean="0">
                          <a:solidFill>
                            <a:schemeClr val="tx1"/>
                          </a:solidFill>
                        </a:rPr>
                        <a:t>плотию</a:t>
                      </a:r>
                      <a:r>
                        <a:rPr lang="ru-RU" sz="1600" b="1" dirty="0" smtClean="0">
                          <a:solidFill>
                            <a:schemeClr val="tx1"/>
                          </a:solidFill>
                        </a:rPr>
                        <a:t>, и обитало с нами, полное благодати и истины; и мы видели славу Его, славу, как Единородного от Отца. </a:t>
                      </a:r>
                    </a:p>
                    <a:p>
                      <a:r>
                        <a:rPr lang="ru-RU" sz="1600" b="1" dirty="0" smtClean="0">
                          <a:solidFill>
                            <a:schemeClr val="tx1"/>
                          </a:solidFill>
                        </a:rPr>
                        <a:t>15. Иоанн свидетельствует о Нем и, восклицая, говорит: Сей был Тот, о Котором я сказал, что Идущий за мною стал впереди меня, потому что был прежде меня. </a:t>
                      </a:r>
                    </a:p>
                    <a:p>
                      <a:r>
                        <a:rPr lang="ru-RU" sz="1600" b="1" dirty="0" smtClean="0">
                          <a:solidFill>
                            <a:schemeClr val="tx1"/>
                          </a:solidFill>
                        </a:rPr>
                        <a:t>16. И от полноты Его все мы приняли и благодать на благодать, </a:t>
                      </a:r>
                    </a:p>
                    <a:p>
                      <a:r>
                        <a:rPr lang="ru-RU" sz="1600" b="1" dirty="0" smtClean="0">
                          <a:solidFill>
                            <a:schemeClr val="tx1"/>
                          </a:solidFill>
                        </a:rPr>
                        <a:t>17. ибо закон дан чрез Моисея; благодать же и истина произошли чрез Иисуса Христа. </a:t>
                      </a:r>
                    </a:p>
                    <a:p>
                      <a:r>
                        <a:rPr lang="ru-RU" sz="1600" b="1" dirty="0" smtClean="0">
                          <a:solidFill>
                            <a:schemeClr val="tx1"/>
                          </a:solidFill>
                        </a:rPr>
                        <a:t>18. Бога не видел никто никогда; Единородный Сын, сущий в </a:t>
                      </a:r>
                      <a:r>
                        <a:rPr lang="ru-RU" sz="1600" b="1" dirty="0" err="1" smtClean="0">
                          <a:solidFill>
                            <a:schemeClr val="tx1"/>
                          </a:solidFill>
                        </a:rPr>
                        <a:t>недре</a:t>
                      </a:r>
                      <a:r>
                        <a:rPr lang="ru-RU" sz="1600" b="1" dirty="0" smtClean="0">
                          <a:solidFill>
                            <a:schemeClr val="tx1"/>
                          </a:solidFill>
                        </a:rPr>
                        <a:t> Отчем, Он явил. </a:t>
                      </a:r>
                      <a:endParaRPr lang="ru-RU" sz="1600" b="1" dirty="0">
                        <a:solidFill>
                          <a:schemeClr val="tx1"/>
                        </a:solidFill>
                      </a:endParaRPr>
                    </a:p>
                  </a:txBody>
                  <a:tcPr marL="0" marR="0"/>
                </a:tc>
              </a:tr>
            </a:tbl>
          </a:graphicData>
        </a:graphic>
      </p:graphicFrame>
      <p:sp>
        <p:nvSpPr>
          <p:cNvPr id="16" name="Скругленный прямоугольник 15"/>
          <p:cNvSpPr/>
          <p:nvPr/>
        </p:nvSpPr>
        <p:spPr>
          <a:xfrm>
            <a:off x="287524" y="4221088"/>
            <a:ext cx="8640960" cy="576064"/>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«Своими </a:t>
            </a:r>
            <a:r>
              <a:rPr lang="ru-RU" sz="1600" b="1" i="1" dirty="0">
                <a:solidFill>
                  <a:schemeClr val="tx1"/>
                </a:solidFill>
              </a:rPr>
              <a:t>он здесь называет иудеев, как народ особый, или всех людей, как происшедших от этого </a:t>
            </a:r>
            <a:r>
              <a:rPr lang="ru-RU" sz="1600" b="1" i="1" dirty="0" smtClean="0">
                <a:solidFill>
                  <a:schemeClr val="tx1"/>
                </a:solidFill>
              </a:rPr>
              <a:t>народа».</a:t>
            </a:r>
            <a:endParaRPr lang="ru-RU" sz="1600" b="1" i="1" dirty="0">
              <a:solidFill>
                <a:schemeClr val="tx1"/>
              </a:solidFill>
            </a:endParaRPr>
          </a:p>
        </p:txBody>
      </p:sp>
      <p:sp>
        <p:nvSpPr>
          <p:cNvPr id="15" name="Скругленный прямоугольник 14"/>
          <p:cNvSpPr/>
          <p:nvPr/>
        </p:nvSpPr>
        <p:spPr>
          <a:xfrm>
            <a:off x="287524" y="3933056"/>
            <a:ext cx="8676964" cy="86409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«Миром </a:t>
            </a:r>
            <a:r>
              <a:rPr lang="ru-RU" sz="1600" b="1" i="1" dirty="0">
                <a:solidFill>
                  <a:schemeClr val="tx1"/>
                </a:solidFill>
              </a:rPr>
              <a:t>называет здесь тех, которые думают только о мирском, прилепились к миру, пристрастились к чувственным делам и не могут понимать ничего высшего».</a:t>
            </a:r>
          </a:p>
        </p:txBody>
      </p:sp>
      <p:sp>
        <p:nvSpPr>
          <p:cNvPr id="14" name="Скругленный прямоугольник 13"/>
          <p:cNvSpPr/>
          <p:nvPr/>
        </p:nvSpPr>
        <p:spPr>
          <a:xfrm>
            <a:off x="251520" y="3717032"/>
            <a:ext cx="8604956" cy="122413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«Если </a:t>
            </a:r>
            <a:r>
              <a:rPr lang="ru-RU" sz="1600" b="1" i="1" dirty="0">
                <a:solidFill>
                  <a:schemeClr val="tx1"/>
                </a:solidFill>
              </a:rPr>
              <a:t>же Он просвещает всякого человека, приходящего в мир, то каким образом осталось столько непросвещенных? Сколько зависит от Него Самого, Он просвещает всех, остаются же некоторые непросвещенными по своей воле. Благодать света, подобно солнцу, излилась на всех, но нежелающие воспользоваться этой благодатью сами виновны в том, что не </a:t>
            </a:r>
            <a:r>
              <a:rPr lang="ru-RU" sz="1600" b="1" i="1" dirty="0" smtClean="0">
                <a:solidFill>
                  <a:schemeClr val="tx1"/>
                </a:solidFill>
              </a:rPr>
              <a:t>просвещены».</a:t>
            </a:r>
            <a:endParaRPr lang="ru-RU" sz="1600" b="1" i="1" dirty="0">
              <a:solidFill>
                <a:schemeClr val="tx1"/>
              </a:solidFill>
            </a:endParaRPr>
          </a:p>
        </p:txBody>
      </p:sp>
      <p:sp>
        <p:nvSpPr>
          <p:cNvPr id="8" name="Скругленный прямоугольник 7"/>
          <p:cNvSpPr/>
          <p:nvPr/>
        </p:nvSpPr>
        <p:spPr>
          <a:xfrm>
            <a:off x="215516" y="4509120"/>
            <a:ext cx="8640960" cy="122413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a:solidFill>
                  <a:schemeClr val="tx1"/>
                </a:solidFill>
              </a:rPr>
              <a:t>Свт</a:t>
            </a:r>
            <a:r>
              <a:rPr lang="ru-RU" sz="1600" b="1" dirty="0">
                <a:solidFill>
                  <a:schemeClr val="tx1"/>
                </a:solidFill>
              </a:rPr>
              <a:t>. Иоанн Златоуст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выражение: </a:t>
            </a:r>
            <a:r>
              <a:rPr lang="ru-RU" sz="1600" b="1" i="1" dirty="0" err="1">
                <a:solidFill>
                  <a:schemeClr val="tx1"/>
                </a:solidFill>
              </a:rPr>
              <a:t>бе</a:t>
            </a:r>
            <a:r>
              <a:rPr lang="ru-RU" sz="1600" b="1" i="1" dirty="0">
                <a:solidFill>
                  <a:schemeClr val="tx1"/>
                </a:solidFill>
              </a:rPr>
              <a:t>, когда говорится о нашем естестве, означает прошедшее для нас </a:t>
            </a:r>
            <a:r>
              <a:rPr lang="ru-RU" sz="1600" b="1" i="1" dirty="0" smtClean="0">
                <a:solidFill>
                  <a:schemeClr val="tx1"/>
                </a:solidFill>
              </a:rPr>
              <a:t>время..., </a:t>
            </a:r>
            <a:r>
              <a:rPr lang="ru-RU" sz="1600" b="1" i="1" dirty="0">
                <a:solidFill>
                  <a:schemeClr val="tx1"/>
                </a:solidFill>
              </a:rPr>
              <a:t>а когда о Боге, то выражает </a:t>
            </a:r>
            <a:r>
              <a:rPr lang="ru-RU" sz="1600" b="1" i="1" dirty="0" smtClean="0">
                <a:solidFill>
                  <a:schemeClr val="tx1"/>
                </a:solidFill>
              </a:rPr>
              <a:t>вечность... </a:t>
            </a:r>
            <a:r>
              <a:rPr lang="ru-RU" sz="1600" b="1" i="1" dirty="0" err="1">
                <a:solidFill>
                  <a:schemeClr val="tx1"/>
                </a:solidFill>
              </a:rPr>
              <a:t>бе</a:t>
            </a:r>
            <a:r>
              <a:rPr lang="ru-RU" sz="1600" b="1" i="1" dirty="0">
                <a:solidFill>
                  <a:schemeClr val="tx1"/>
                </a:solidFill>
              </a:rPr>
              <a:t>, в отношении к Слову, означает, во-первых, вечность Его бытия. А во-вторых, </a:t>
            </a:r>
            <a:r>
              <a:rPr lang="ru-RU" sz="1600" b="1" i="1" dirty="0" smtClean="0">
                <a:solidFill>
                  <a:schemeClr val="tx1"/>
                </a:solidFill>
              </a:rPr>
              <a:t>показывает</a:t>
            </a:r>
            <a:r>
              <a:rPr lang="ru-RU" sz="1600" b="1" i="1" dirty="0">
                <a:solidFill>
                  <a:schemeClr val="tx1"/>
                </a:solidFill>
              </a:rPr>
              <a:t>, что Слово было у кого-либо. Не сказано: </a:t>
            </a:r>
            <a:r>
              <a:rPr lang="ru-RU" sz="1600" b="1" i="1" dirty="0" err="1">
                <a:solidFill>
                  <a:schemeClr val="tx1"/>
                </a:solidFill>
              </a:rPr>
              <a:t>бе</a:t>
            </a:r>
            <a:r>
              <a:rPr lang="ru-RU" sz="1600" b="1" i="1" dirty="0">
                <a:solidFill>
                  <a:schemeClr val="tx1"/>
                </a:solidFill>
              </a:rPr>
              <a:t> в Боге, но: </a:t>
            </a:r>
            <a:r>
              <a:rPr lang="ru-RU" sz="1600" b="1" i="1" dirty="0" err="1">
                <a:solidFill>
                  <a:schemeClr val="tx1"/>
                </a:solidFill>
              </a:rPr>
              <a:t>бе</a:t>
            </a:r>
            <a:r>
              <a:rPr lang="ru-RU" sz="1600" b="1" i="1" dirty="0">
                <a:solidFill>
                  <a:schemeClr val="tx1"/>
                </a:solidFill>
              </a:rPr>
              <a:t> к Богу, чем означается вечность Его по </a:t>
            </a:r>
            <a:r>
              <a:rPr lang="ru-RU" sz="1600" b="1" i="1" dirty="0" smtClean="0">
                <a:solidFill>
                  <a:schemeClr val="tx1"/>
                </a:solidFill>
              </a:rPr>
              <a:t>ипостаси».</a:t>
            </a:r>
            <a:endParaRPr lang="ru-RU" sz="1600" b="1" i="1" dirty="0">
              <a:solidFill>
                <a:schemeClr val="tx1"/>
              </a:solidFill>
            </a:endParaRPr>
          </a:p>
        </p:txBody>
      </p:sp>
      <p:sp>
        <p:nvSpPr>
          <p:cNvPr id="13" name="Скругленный прямоугольник 12"/>
          <p:cNvSpPr/>
          <p:nvPr/>
        </p:nvSpPr>
        <p:spPr>
          <a:xfrm>
            <a:off x="251520" y="3645024"/>
            <a:ext cx="8676964" cy="86409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a:solidFill>
                  <a:schemeClr val="tx1"/>
                </a:solidFill>
              </a:rPr>
              <a:t>Свт</a:t>
            </a:r>
            <a:r>
              <a:rPr lang="ru-RU" sz="1600" b="1" dirty="0">
                <a:solidFill>
                  <a:schemeClr val="tx1"/>
                </a:solidFill>
              </a:rPr>
              <a:t>. Иоанн Златоуст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не думай, что Иоанн Креститель пришел свидетельствовать для того, чтобы придать достоверность учению Господа, нет; а для того, чтобы единоплеменники его уверовали чрез </a:t>
            </a:r>
            <a:r>
              <a:rPr lang="ru-RU" sz="1600" b="1" i="1" dirty="0" smtClean="0">
                <a:solidFill>
                  <a:schemeClr val="tx1"/>
                </a:solidFill>
              </a:rPr>
              <a:t>него».</a:t>
            </a:r>
            <a:endParaRPr lang="ru-RU" sz="1600" b="1" i="1" dirty="0">
              <a:solidFill>
                <a:schemeClr val="tx1"/>
              </a:solidFill>
            </a:endParaRPr>
          </a:p>
        </p:txBody>
      </p:sp>
      <p:sp>
        <p:nvSpPr>
          <p:cNvPr id="17" name="Скругленный прямоугольник 16"/>
          <p:cNvSpPr/>
          <p:nvPr/>
        </p:nvSpPr>
        <p:spPr>
          <a:xfrm>
            <a:off x="224394" y="4725144"/>
            <a:ext cx="8740094" cy="86409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ru-RU" sz="1600" b="1" i="1" dirty="0" err="1" smtClean="0">
                <a:solidFill>
                  <a:schemeClr val="tx1"/>
                </a:solidFill>
              </a:rPr>
              <a:t>Зигабен</a:t>
            </a:r>
            <a:r>
              <a:rPr lang="ru-RU" sz="1600" b="1" i="1" dirty="0">
                <a:solidFill>
                  <a:schemeClr val="tx1"/>
                </a:solidFill>
              </a:rPr>
              <a:t>: «принявшие учение Его, </a:t>
            </a:r>
            <a:r>
              <a:rPr lang="ru-RU" sz="1600" b="1" i="1" dirty="0" err="1">
                <a:solidFill>
                  <a:schemeClr val="tx1"/>
                </a:solidFill>
              </a:rPr>
              <a:t>даде</a:t>
            </a:r>
            <a:r>
              <a:rPr lang="ru-RU" sz="1600" b="1" i="1" dirty="0">
                <a:solidFill>
                  <a:schemeClr val="tx1"/>
                </a:solidFill>
              </a:rPr>
              <a:t> им область чадом Божиим </a:t>
            </a:r>
            <a:r>
              <a:rPr lang="ru-RU" sz="1600" b="1" i="1" dirty="0" err="1">
                <a:solidFill>
                  <a:schemeClr val="tx1"/>
                </a:solidFill>
              </a:rPr>
              <a:t>быти</a:t>
            </a:r>
            <a:r>
              <a:rPr lang="ru-RU" sz="1600" b="1" i="1" dirty="0">
                <a:solidFill>
                  <a:schemeClr val="tx1"/>
                </a:solidFill>
              </a:rPr>
              <a:t> но не сразу сделал их чадами Божиими, чтобы они через небрежение не потеряли благодати, а дал им только власть </a:t>
            </a:r>
            <a:r>
              <a:rPr lang="ru-RU" sz="1600" b="1" i="1" dirty="0" err="1">
                <a:solidFill>
                  <a:schemeClr val="tx1"/>
                </a:solidFill>
              </a:rPr>
              <a:t>быти</a:t>
            </a:r>
            <a:r>
              <a:rPr lang="ru-RU" sz="1600" b="1" i="1" dirty="0">
                <a:solidFill>
                  <a:schemeClr val="tx1"/>
                </a:solidFill>
              </a:rPr>
              <a:t>, чтобы они через свое страдание сделались такими </a:t>
            </a:r>
            <a:r>
              <a:rPr lang="ru-RU" sz="1600" b="1" i="1" dirty="0" smtClean="0">
                <a:solidFill>
                  <a:schemeClr val="tx1"/>
                </a:solidFill>
              </a:rPr>
              <a:t>чадами».</a:t>
            </a:r>
            <a:endParaRPr lang="ru-RU" sz="1600" b="1" i="1" dirty="0">
              <a:solidFill>
                <a:schemeClr val="tx1"/>
              </a:solidFill>
            </a:endParaRPr>
          </a:p>
        </p:txBody>
      </p:sp>
      <p:sp>
        <p:nvSpPr>
          <p:cNvPr id="18" name="Скругленный прямоугольник 17"/>
          <p:cNvSpPr/>
          <p:nvPr/>
        </p:nvSpPr>
        <p:spPr>
          <a:xfrm>
            <a:off x="251520" y="5157192"/>
            <a:ext cx="8676964" cy="1584176"/>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Слово стало </a:t>
            </a:r>
            <a:r>
              <a:rPr lang="ru-RU" sz="1600" b="1" i="1" dirty="0" err="1">
                <a:solidFill>
                  <a:schemeClr val="tx1"/>
                </a:solidFill>
              </a:rPr>
              <a:t>плотию</a:t>
            </a:r>
            <a:r>
              <a:rPr lang="ru-RU" sz="1600" b="1" i="1" dirty="0">
                <a:solidFill>
                  <a:schemeClr val="tx1"/>
                </a:solidFill>
              </a:rPr>
              <a:t>» научаемся, что Само Слово стало Человеком и, будучи Сыном Бога, стало и сыном жены, которая и называется поистине Богородицею, как родившая Бога во плоти. Словами же: «обитало с нами» научаемся веровать, что в одном Христе два Естества. Ибо хотя Он и един по Ипостаси, или по Лицу, но по </a:t>
            </a:r>
            <a:r>
              <a:rPr lang="ru-RU" sz="1600" b="1" i="1" dirty="0" err="1">
                <a:solidFill>
                  <a:schemeClr val="tx1"/>
                </a:solidFill>
              </a:rPr>
              <a:t>Естествам</a:t>
            </a:r>
            <a:r>
              <a:rPr lang="ru-RU" sz="1600" b="1" i="1" dirty="0">
                <a:solidFill>
                  <a:schemeClr val="tx1"/>
                </a:solidFill>
              </a:rPr>
              <a:t> двояк - Бог и Человек, а Божеское естество и человеческое не могут быть одним, хотя и созерцаются в одном </a:t>
            </a:r>
            <a:r>
              <a:rPr lang="ru-RU" sz="1600" b="1" i="1" dirty="0" smtClean="0">
                <a:solidFill>
                  <a:schemeClr val="tx1"/>
                </a:solidFill>
              </a:rPr>
              <a:t>Христе».</a:t>
            </a:r>
            <a:endParaRPr lang="ru-RU" sz="1600" b="1" i="1" dirty="0">
              <a:solidFill>
                <a:schemeClr val="tx1"/>
              </a:solidFill>
            </a:endParaRPr>
          </a:p>
        </p:txBody>
      </p:sp>
      <p:sp>
        <p:nvSpPr>
          <p:cNvPr id="4" name="Скругленный прямоугольник 3"/>
          <p:cNvSpPr/>
          <p:nvPr/>
        </p:nvSpPr>
        <p:spPr>
          <a:xfrm>
            <a:off x="1835696" y="188640"/>
            <a:ext cx="5472608" cy="432048"/>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800" b="1" dirty="0" smtClean="0">
                <a:solidFill>
                  <a:schemeClr val="tx1"/>
                </a:solidFill>
              </a:rPr>
              <a:t>Пролог Евангелия от Иоанна </a:t>
            </a:r>
            <a:endParaRPr lang="ru-RU" sz="2800" b="1" dirty="0">
              <a:solidFill>
                <a:schemeClr val="tx1"/>
              </a:solidFill>
            </a:endParaRPr>
          </a:p>
        </p:txBody>
      </p:sp>
      <p:sp>
        <p:nvSpPr>
          <p:cNvPr id="6" name="Скругленный прямоугольник 5"/>
          <p:cNvSpPr/>
          <p:nvPr/>
        </p:nvSpPr>
        <p:spPr>
          <a:xfrm>
            <a:off x="251520" y="1772816"/>
            <a:ext cx="8712968" cy="100811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Свт</a:t>
            </a:r>
            <a:r>
              <a:rPr lang="ru-RU" sz="1600" b="1" dirty="0" smtClean="0">
                <a:solidFill>
                  <a:schemeClr val="tx1"/>
                </a:solidFill>
              </a:rPr>
              <a:t>. Иоанн Златоуст: </a:t>
            </a:r>
            <a:r>
              <a:rPr lang="ru-RU" sz="1600" b="1" i="1" dirty="0" smtClean="0">
                <a:solidFill>
                  <a:schemeClr val="tx1"/>
                </a:solidFill>
              </a:rPr>
              <a:t>«</a:t>
            </a:r>
            <a:r>
              <a:rPr lang="ru-RU" sz="1600" b="1" i="1" dirty="0">
                <a:solidFill>
                  <a:schemeClr val="tx1"/>
                </a:solidFill>
              </a:rPr>
              <a:t>в начале </a:t>
            </a:r>
            <a:r>
              <a:rPr lang="ru-RU" sz="1600" b="1" i="1" dirty="0" err="1">
                <a:solidFill>
                  <a:schemeClr val="tx1"/>
                </a:solidFill>
              </a:rPr>
              <a:t>бе</a:t>
            </a:r>
            <a:r>
              <a:rPr lang="ru-RU" sz="1600" b="1" i="1" dirty="0">
                <a:solidFill>
                  <a:schemeClr val="tx1"/>
                </a:solidFill>
              </a:rPr>
              <a:t> означает не что иное, как бытие </a:t>
            </a:r>
            <a:r>
              <a:rPr lang="ru-RU" sz="1600" b="1" i="1" dirty="0" err="1">
                <a:solidFill>
                  <a:schemeClr val="tx1"/>
                </a:solidFill>
              </a:rPr>
              <a:t>присносущное</a:t>
            </a:r>
            <a:r>
              <a:rPr lang="ru-RU" sz="1600" b="1" i="1" dirty="0">
                <a:solidFill>
                  <a:schemeClr val="tx1"/>
                </a:solidFill>
              </a:rPr>
              <a:t> и </a:t>
            </a:r>
            <a:r>
              <a:rPr lang="ru-RU" sz="1600" b="1" i="1" dirty="0" smtClean="0">
                <a:solidFill>
                  <a:schemeClr val="tx1"/>
                </a:solidFill>
              </a:rPr>
              <a:t>беспредельное... </a:t>
            </a:r>
            <a:r>
              <a:rPr lang="ru-RU" sz="1600" b="1" i="1" dirty="0">
                <a:solidFill>
                  <a:schemeClr val="tx1"/>
                </a:solidFill>
              </a:rPr>
              <a:t>Если Бог есть, как и действительно есть, то ничего нет прежде Его. Если Он – Творец всего, то Он – </a:t>
            </a:r>
            <a:r>
              <a:rPr lang="ru-RU" sz="1600" b="1" i="1" dirty="0" err="1">
                <a:solidFill>
                  <a:schemeClr val="tx1"/>
                </a:solidFill>
              </a:rPr>
              <a:t>первее</a:t>
            </a:r>
            <a:r>
              <a:rPr lang="ru-RU" sz="1600" b="1" i="1" dirty="0">
                <a:solidFill>
                  <a:schemeClr val="tx1"/>
                </a:solidFill>
              </a:rPr>
              <a:t> всего. Если он – Владыка и Господь всего, то все – после Него, и твари и </a:t>
            </a:r>
            <a:r>
              <a:rPr lang="ru-RU" sz="1600" b="1" i="1" dirty="0" smtClean="0">
                <a:solidFill>
                  <a:schemeClr val="tx1"/>
                </a:solidFill>
              </a:rPr>
              <a:t>веки».</a:t>
            </a:r>
            <a:endParaRPr lang="ru-RU" sz="1600" b="1" i="1" dirty="0">
              <a:solidFill>
                <a:schemeClr val="tx1"/>
              </a:solidFill>
            </a:endParaRPr>
          </a:p>
        </p:txBody>
      </p:sp>
      <p:sp>
        <p:nvSpPr>
          <p:cNvPr id="7" name="Скругленный прямоугольник 6"/>
          <p:cNvSpPr/>
          <p:nvPr/>
        </p:nvSpPr>
        <p:spPr>
          <a:xfrm>
            <a:off x="215516" y="3068960"/>
            <a:ext cx="8712968" cy="108012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ru-RU" sz="1600" b="1" dirty="0" err="1">
                <a:solidFill>
                  <a:schemeClr val="tx1"/>
                </a:solidFill>
              </a:rPr>
              <a:t>Свт</a:t>
            </a:r>
            <a:r>
              <a:rPr lang="ru-RU" sz="1600" b="1" dirty="0">
                <a:solidFill>
                  <a:schemeClr val="tx1"/>
                </a:solidFill>
              </a:rPr>
              <a:t>. Иоанн Златоуст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Имея намерение вразумить (людей), что это Слово есть Единородный Сын Божий, евангелист, чтобы кто-нибудь не предположил здесь страстного рождения, предварительно наименованием Сына Словом уничтожает всякое злое подозрение, показывая и то, что Он есть от Отца Сын, и то, что Он (рожден) </a:t>
            </a:r>
            <a:r>
              <a:rPr lang="ru-RU" sz="1600" b="1" i="1" dirty="0" smtClean="0">
                <a:solidFill>
                  <a:schemeClr val="tx1"/>
                </a:solidFill>
              </a:rPr>
              <a:t>бесстрастно».</a:t>
            </a:r>
            <a:endParaRPr lang="ru-RU" sz="1600" b="1" i="1" dirty="0">
              <a:solidFill>
                <a:schemeClr val="tx1"/>
              </a:solidFill>
            </a:endParaRPr>
          </a:p>
        </p:txBody>
      </p:sp>
      <p:sp>
        <p:nvSpPr>
          <p:cNvPr id="9" name="Скругленный прямоугольник 8"/>
          <p:cNvSpPr/>
          <p:nvPr/>
        </p:nvSpPr>
        <p:spPr>
          <a:xfrm>
            <a:off x="224394" y="1772816"/>
            <a:ext cx="8712968" cy="144016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«Здесь евангелист еще яснее показывает, что Сын </a:t>
            </a:r>
            <a:r>
              <a:rPr lang="ru-RU" sz="1600" b="1" i="1" dirty="0" err="1">
                <a:solidFill>
                  <a:schemeClr val="tx1"/>
                </a:solidFill>
              </a:rPr>
              <a:t>совечен</a:t>
            </a:r>
            <a:r>
              <a:rPr lang="ru-RU" sz="1600" b="1" i="1" dirty="0">
                <a:solidFill>
                  <a:schemeClr val="tx1"/>
                </a:solidFill>
              </a:rPr>
              <a:t> Отцу. Дабы ты не подумал, что Отец был некогда без Сына, он говорит, что Слово было у Бога, то есть у Бога в недрах отеческих</a:t>
            </a:r>
            <a:r>
              <a:rPr lang="ru-RU" sz="1600" b="1" i="1" dirty="0" smtClean="0">
                <a:solidFill>
                  <a:schemeClr val="tx1"/>
                </a:solidFill>
              </a:rPr>
              <a:t>. </a:t>
            </a:r>
            <a:r>
              <a:rPr lang="ru-RU" sz="1600" b="1" i="1" dirty="0">
                <a:solidFill>
                  <a:schemeClr val="tx1"/>
                </a:solidFill>
              </a:rPr>
              <a:t>Ибо предлог «у» ты должен понимать вместо «с</a:t>
            </a:r>
            <a:r>
              <a:rPr lang="ru-RU" sz="1600" b="1" i="1" dirty="0" smtClean="0">
                <a:solidFill>
                  <a:schemeClr val="tx1"/>
                </a:solidFill>
              </a:rPr>
              <a:t>»... </a:t>
            </a:r>
            <a:r>
              <a:rPr lang="ru-RU" sz="1600" b="1" i="1" dirty="0">
                <a:solidFill>
                  <a:schemeClr val="tx1"/>
                </a:solidFill>
              </a:rPr>
              <a:t>Так и здесь «у Бога» понимай вместо: был с Богом, вместе с Богом, в Его недрах. Ибо невозможно, чтобы Бог когда-либо был без Слова или премудрости, или силы</a:t>
            </a:r>
            <a:r>
              <a:rPr lang="ru-RU" sz="1600" b="1" i="1" dirty="0" smtClean="0">
                <a:solidFill>
                  <a:schemeClr val="tx1"/>
                </a:solidFill>
              </a:rPr>
              <a:t>».</a:t>
            </a:r>
            <a:endParaRPr lang="ru-RU" sz="1600" b="1" i="1" dirty="0">
              <a:solidFill>
                <a:schemeClr val="tx1"/>
              </a:solidFill>
            </a:endParaRPr>
          </a:p>
        </p:txBody>
      </p:sp>
      <p:sp>
        <p:nvSpPr>
          <p:cNvPr id="10" name="Скругленный прямоугольник 9"/>
          <p:cNvSpPr/>
          <p:nvPr/>
        </p:nvSpPr>
        <p:spPr>
          <a:xfrm>
            <a:off x="251520" y="2060848"/>
            <a:ext cx="8676964" cy="730190"/>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a:solidFill>
                  <a:schemeClr val="tx1"/>
                </a:solidFill>
              </a:rPr>
              <a:t>Свт</a:t>
            </a:r>
            <a:r>
              <a:rPr lang="ru-RU" sz="1600" b="1" dirty="0">
                <a:solidFill>
                  <a:schemeClr val="tx1"/>
                </a:solidFill>
              </a:rPr>
              <a:t>. Иоанн Златоуст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и без Него ничтоже </a:t>
            </a:r>
            <a:r>
              <a:rPr lang="ru-RU" sz="1600" b="1" i="1" dirty="0" err="1">
                <a:solidFill>
                  <a:schemeClr val="tx1"/>
                </a:solidFill>
              </a:rPr>
              <a:t>бысть</a:t>
            </a:r>
            <a:r>
              <a:rPr lang="ru-RU" sz="1600" b="1" i="1" dirty="0">
                <a:solidFill>
                  <a:schemeClr val="tx1"/>
                </a:solidFill>
              </a:rPr>
              <a:t>, еже </a:t>
            </a:r>
            <a:r>
              <a:rPr lang="ru-RU" sz="1600" b="1" i="1" dirty="0" err="1">
                <a:solidFill>
                  <a:schemeClr val="tx1"/>
                </a:solidFill>
              </a:rPr>
              <a:t>бысть</a:t>
            </a:r>
            <a:r>
              <a:rPr lang="ru-RU" sz="1600" b="1" i="1" dirty="0">
                <a:solidFill>
                  <a:schemeClr val="tx1"/>
                </a:solidFill>
              </a:rPr>
              <a:t>, то есть ничто сотворенное, видимое или умом созерцаемое, не получило бытия иначе, как силою </a:t>
            </a:r>
            <a:r>
              <a:rPr lang="ru-RU" sz="1600" b="1" i="1" dirty="0" smtClean="0">
                <a:solidFill>
                  <a:schemeClr val="tx1"/>
                </a:solidFill>
              </a:rPr>
              <a:t>Сына».</a:t>
            </a:r>
            <a:endParaRPr lang="ru-RU" sz="1600" b="1" i="1" dirty="0">
              <a:solidFill>
                <a:schemeClr val="tx1"/>
              </a:solidFill>
            </a:endParaRPr>
          </a:p>
        </p:txBody>
      </p:sp>
      <p:sp>
        <p:nvSpPr>
          <p:cNvPr id="11" name="Скругленный прямоугольник 10"/>
          <p:cNvSpPr/>
          <p:nvPr/>
        </p:nvSpPr>
        <p:spPr>
          <a:xfrm>
            <a:off x="224394" y="2204864"/>
            <a:ext cx="8704090" cy="100811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Евангелист называет Господа «</a:t>
            </a:r>
            <a:r>
              <a:rPr lang="ru-RU" sz="1600" b="1" i="1" dirty="0" err="1">
                <a:solidFill>
                  <a:schemeClr val="tx1"/>
                </a:solidFill>
              </a:rPr>
              <a:t>жизнию</a:t>
            </a:r>
            <a:r>
              <a:rPr lang="ru-RU" sz="1600" b="1" i="1" dirty="0">
                <a:solidFill>
                  <a:schemeClr val="tx1"/>
                </a:solidFill>
              </a:rPr>
              <a:t>» как потому, что Он поддерживает жизнь всего, так и потому, что Он подает жизнь духовную всем разумным существам, и «светом», не столько чувственным, сколько умным, просвещающим самую </a:t>
            </a:r>
            <a:r>
              <a:rPr lang="ru-RU" sz="1600" b="1" i="1" dirty="0" smtClean="0">
                <a:solidFill>
                  <a:schemeClr val="tx1"/>
                </a:solidFill>
              </a:rPr>
              <a:t>душу».</a:t>
            </a:r>
            <a:endParaRPr lang="ru-RU" sz="1600" b="1" i="1" dirty="0">
              <a:solidFill>
                <a:schemeClr val="tx1"/>
              </a:solidFill>
            </a:endParaRPr>
          </a:p>
        </p:txBody>
      </p:sp>
      <p:sp>
        <p:nvSpPr>
          <p:cNvPr id="12" name="Скругленный прямоугольник 11"/>
          <p:cNvSpPr/>
          <p:nvPr/>
        </p:nvSpPr>
        <p:spPr>
          <a:xfrm>
            <a:off x="224394" y="2492896"/>
            <a:ext cx="8712968" cy="1368152"/>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1">
            <a:schemeClr val="accent3"/>
          </a:lnRef>
          <a:fillRef idx="2">
            <a:schemeClr val="accent3"/>
          </a:fillRef>
          <a:effectRef idx="1">
            <a:schemeClr val="accent3"/>
          </a:effectRef>
          <a:fontRef idx="minor">
            <a:schemeClr val="dk1"/>
          </a:fontRef>
        </p:style>
        <p:txBody>
          <a:bodyPr rtlCol="0" anchor="ctr"/>
          <a:lstStyle/>
          <a:p>
            <a:pPr algn="ctr"/>
            <a:r>
              <a:rPr lang="ru-RU" sz="1600" b="1" dirty="0" err="1">
                <a:solidFill>
                  <a:schemeClr val="tx1"/>
                </a:solidFill>
              </a:rPr>
              <a:t>Блж</a:t>
            </a:r>
            <a:r>
              <a:rPr lang="ru-RU" sz="1600" b="1" dirty="0">
                <a:solidFill>
                  <a:schemeClr val="tx1"/>
                </a:solidFill>
              </a:rPr>
              <a:t>. </a:t>
            </a:r>
            <a:r>
              <a:rPr lang="ru-RU" sz="1600" b="1" dirty="0" err="1">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Свет», то есть Слово Божие, светит «во тьме», то есть в смерти и заблуждении. Ибо Он, и подчинившись смерти, так преодолел ее, что принудил ее изблевать и тех, коих она прежде поглотила. И в языческом заблуждении сияет проповедь. «И тьма Его не объяла». Ни смерть не преодолела Его, ни заблуждение. Ибо свет этот, то есть Слово Божие, </a:t>
            </a:r>
            <a:r>
              <a:rPr lang="ru-RU" sz="1600" b="1" i="1" dirty="0" smtClean="0">
                <a:solidFill>
                  <a:schemeClr val="tx1"/>
                </a:solidFill>
              </a:rPr>
              <a:t>непреоборим».</a:t>
            </a:r>
            <a:endParaRPr lang="ru-RU" sz="1600" b="1" i="1" dirty="0">
              <a:solidFill>
                <a:schemeClr val="tx1"/>
              </a:solidFill>
            </a:endParaRPr>
          </a:p>
        </p:txBody>
      </p:sp>
    </p:spTree>
    <p:extLst>
      <p:ext uri="{BB962C8B-B14F-4D97-AF65-F5344CB8AC3E}">
        <p14:creationId xmlns:p14="http://schemas.microsoft.com/office/powerpoint/2010/main" val="16859092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500"/>
                                        <p:tgtEl>
                                          <p:spTgt spid="6"/>
                                        </p:tgtEl>
                                      </p:cBhvr>
                                    </p:animEffect>
                                  </p:childTnLst>
                                </p:cTn>
                              </p:par>
                            </p:childTnLst>
                          </p:cTn>
                        </p:par>
                        <p:par>
                          <p:cTn id="16" fill="hold">
                            <p:stCondLst>
                              <p:cond delay="500"/>
                            </p:stCondLst>
                            <p:childTnLst>
                              <p:par>
                                <p:cTn id="17" presetID="22" presetClass="entr" presetSubtype="4" fill="hold" grpId="0" nodeType="afterEffect">
                                  <p:stCondLst>
                                    <p:cond delay="3000"/>
                                  </p:stCondLst>
                                  <p:childTnLst>
                                    <p:set>
                                      <p:cBhvr>
                                        <p:cTn id="18" dur="1" fill="hold">
                                          <p:stCondLst>
                                            <p:cond delay="0"/>
                                          </p:stCondLst>
                                        </p:cTn>
                                        <p:tgtEl>
                                          <p:spTgt spid="7"/>
                                        </p:tgtEl>
                                        <p:attrNameLst>
                                          <p:attrName>style.visibility</p:attrName>
                                        </p:attrNameLst>
                                      </p:cBhvr>
                                      <p:to>
                                        <p:strVal val="visible"/>
                                      </p:to>
                                    </p:set>
                                    <p:animEffect transition="in" filter="wipe(down)">
                                      <p:cBhvr>
                                        <p:cTn id="19" dur="500"/>
                                        <p:tgtEl>
                                          <p:spTgt spid="7"/>
                                        </p:tgtEl>
                                      </p:cBhvr>
                                    </p:animEffect>
                                  </p:childTnLst>
                                </p:cTn>
                              </p:par>
                            </p:childTnLst>
                          </p:cTn>
                        </p:par>
                        <p:par>
                          <p:cTn id="20" fill="hold">
                            <p:stCondLst>
                              <p:cond delay="4000"/>
                            </p:stCondLst>
                            <p:childTnLst>
                              <p:par>
                                <p:cTn id="21" presetID="22" presetClass="entr" presetSubtype="4" fill="hold" grpId="0" nodeType="afterEffect">
                                  <p:stCondLst>
                                    <p:cond delay="300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par>
                                <p:cTn id="29" presetID="10" presetClass="exit" presetSubtype="0" fill="hold" grpId="1" nodeType="withEffect">
                                  <p:stCondLst>
                                    <p:cond delay="0"/>
                                  </p:stCondLst>
                                  <p:childTnLst>
                                    <p:animEffect transition="out" filter="fade">
                                      <p:cBhvr>
                                        <p:cTn id="30" dur="500"/>
                                        <p:tgtEl>
                                          <p:spTgt spid="7"/>
                                        </p:tgtEl>
                                      </p:cBhvr>
                                    </p:animEffect>
                                    <p:set>
                                      <p:cBhvr>
                                        <p:cTn id="31" dur="1" fill="hold">
                                          <p:stCondLst>
                                            <p:cond delay="499"/>
                                          </p:stCondLst>
                                        </p:cTn>
                                        <p:tgtEl>
                                          <p:spTgt spid="7"/>
                                        </p:tgtEl>
                                        <p:attrNameLst>
                                          <p:attrName>style.visibility</p:attrName>
                                        </p:attrNameLst>
                                      </p:cBhvr>
                                      <p:to>
                                        <p:strVal val="hidden"/>
                                      </p:to>
                                    </p:set>
                                  </p:childTnLst>
                                </p:cTn>
                              </p:par>
                              <p:par>
                                <p:cTn id="32" presetID="10" presetClass="exit" presetSubtype="0" fill="hold" grpId="1" nodeType="withEffect">
                                  <p:stCondLst>
                                    <p:cond delay="0"/>
                                  </p:stCondLst>
                                  <p:childTnLst>
                                    <p:animEffect transition="out" filter="fade">
                                      <p:cBhvr>
                                        <p:cTn id="33" dur="500"/>
                                        <p:tgtEl>
                                          <p:spTgt spid="8"/>
                                        </p:tgtEl>
                                      </p:cBhvr>
                                    </p:animEffect>
                                    <p:set>
                                      <p:cBhvr>
                                        <p:cTn id="34" dur="1" fill="hold">
                                          <p:stCondLst>
                                            <p:cond delay="499"/>
                                          </p:stCondLst>
                                        </p:cTn>
                                        <p:tgtEl>
                                          <p:spTgt spid="8"/>
                                        </p:tgtEl>
                                        <p:attrNameLst>
                                          <p:attrName>style.visibility</p:attrName>
                                        </p:attrNameLst>
                                      </p:cBhvr>
                                      <p:to>
                                        <p:strVal val="hidden"/>
                                      </p:to>
                                    </p:set>
                                  </p:childTnLst>
                                </p:cTn>
                              </p:par>
                            </p:childTnLst>
                          </p:cTn>
                        </p:par>
                        <p:par>
                          <p:cTn id="35" fill="hold">
                            <p:stCondLst>
                              <p:cond delay="500"/>
                            </p:stCondLst>
                            <p:childTnLst>
                              <p:par>
                                <p:cTn id="36" presetID="22" presetClass="entr" presetSubtype="4" fill="hold" grpId="0" nodeType="after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wipe(down)">
                                      <p:cBhvr>
                                        <p:cTn id="38" dur="5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9"/>
                                        </p:tgtEl>
                                      </p:cBhvr>
                                    </p:animEffect>
                                    <p:set>
                                      <p:cBhvr>
                                        <p:cTn id="43" dur="1" fill="hold">
                                          <p:stCondLst>
                                            <p:cond delay="499"/>
                                          </p:stCondLst>
                                        </p:cTn>
                                        <p:tgtEl>
                                          <p:spTgt spid="9"/>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10"/>
                                        </p:tgtEl>
                                        <p:attrNameLst>
                                          <p:attrName>style.visibility</p:attrName>
                                        </p:attrNameLst>
                                      </p:cBhvr>
                                      <p:to>
                                        <p:strVal val="visible"/>
                                      </p:to>
                                    </p:set>
                                    <p:animEffect transition="in" filter="wipe(down)">
                                      <p:cBhvr>
                                        <p:cTn id="48" dur="500"/>
                                        <p:tgtEl>
                                          <p:spTgt spid="10"/>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grpId="1" nodeType="clickEffect">
                                  <p:stCondLst>
                                    <p:cond delay="0"/>
                                  </p:stCondLst>
                                  <p:childTnLst>
                                    <p:animEffect transition="out" filter="fade">
                                      <p:cBhvr>
                                        <p:cTn id="52" dur="500"/>
                                        <p:tgtEl>
                                          <p:spTgt spid="10"/>
                                        </p:tgtEl>
                                      </p:cBhvr>
                                    </p:animEffect>
                                    <p:set>
                                      <p:cBhvr>
                                        <p:cTn id="53" dur="1" fill="hold">
                                          <p:stCondLst>
                                            <p:cond delay="499"/>
                                          </p:stCondLst>
                                        </p:cTn>
                                        <p:tgtEl>
                                          <p:spTgt spid="10"/>
                                        </p:tgtEl>
                                        <p:attrNameLst>
                                          <p:attrName>style.visibility</p:attrName>
                                        </p:attrNameLst>
                                      </p:cBhvr>
                                      <p:to>
                                        <p:strVal val="hidden"/>
                                      </p:to>
                                    </p:se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grpId="0" nodeType="click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wipe(down)">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xit" presetSubtype="0" fill="hold" grpId="1" nodeType="clickEffect">
                                  <p:stCondLst>
                                    <p:cond delay="0"/>
                                  </p:stCondLst>
                                  <p:childTnLst>
                                    <p:animEffect transition="out" filter="fade">
                                      <p:cBhvr>
                                        <p:cTn id="62" dur="500"/>
                                        <p:tgtEl>
                                          <p:spTgt spid="11"/>
                                        </p:tgtEl>
                                      </p:cBhvr>
                                    </p:animEffect>
                                    <p:set>
                                      <p:cBhvr>
                                        <p:cTn id="63" dur="1" fill="hold">
                                          <p:stCondLst>
                                            <p:cond delay="499"/>
                                          </p:stCondLst>
                                        </p:cTn>
                                        <p:tgtEl>
                                          <p:spTgt spid="11"/>
                                        </p:tgtEl>
                                        <p:attrNameLst>
                                          <p:attrName>style.visibility</p:attrName>
                                        </p:attrNameLst>
                                      </p:cBhvr>
                                      <p:to>
                                        <p:strVal val="hidden"/>
                                      </p:to>
                                    </p:se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grpId="0" nodeType="clickEffect">
                                  <p:stCondLst>
                                    <p:cond delay="0"/>
                                  </p:stCondLst>
                                  <p:childTnLst>
                                    <p:set>
                                      <p:cBhvr>
                                        <p:cTn id="67" dur="1" fill="hold">
                                          <p:stCondLst>
                                            <p:cond delay="0"/>
                                          </p:stCondLst>
                                        </p:cTn>
                                        <p:tgtEl>
                                          <p:spTgt spid="12"/>
                                        </p:tgtEl>
                                        <p:attrNameLst>
                                          <p:attrName>style.visibility</p:attrName>
                                        </p:attrNameLst>
                                      </p:cBhvr>
                                      <p:to>
                                        <p:strVal val="visible"/>
                                      </p:to>
                                    </p:set>
                                    <p:animEffect transition="in" filter="wipe(down)">
                                      <p:cBhvr>
                                        <p:cTn id="68" dur="500"/>
                                        <p:tgtEl>
                                          <p:spTgt spid="12"/>
                                        </p:tgtEl>
                                      </p:cBhvr>
                                    </p:animEffect>
                                  </p:childTnLst>
                                </p:cTn>
                              </p:par>
                            </p:childTnLst>
                          </p:cTn>
                        </p:par>
                      </p:childTnLst>
                    </p:cTn>
                  </p:par>
                  <p:par>
                    <p:cTn id="69" fill="hold">
                      <p:stCondLst>
                        <p:cond delay="indefinite"/>
                      </p:stCondLst>
                      <p:childTnLst>
                        <p:par>
                          <p:cTn id="70" fill="hold">
                            <p:stCondLst>
                              <p:cond delay="0"/>
                            </p:stCondLst>
                            <p:childTnLst>
                              <p:par>
                                <p:cTn id="71" presetID="10" presetClass="exit" presetSubtype="0" fill="hold" grpId="1" nodeType="clickEffect">
                                  <p:stCondLst>
                                    <p:cond delay="0"/>
                                  </p:stCondLst>
                                  <p:childTnLst>
                                    <p:animEffect transition="out" filter="fade">
                                      <p:cBhvr>
                                        <p:cTn id="72" dur="500"/>
                                        <p:tgtEl>
                                          <p:spTgt spid="12"/>
                                        </p:tgtEl>
                                      </p:cBhvr>
                                    </p:animEffect>
                                    <p:set>
                                      <p:cBhvr>
                                        <p:cTn id="73" dur="1" fill="hold">
                                          <p:stCondLst>
                                            <p:cond delay="499"/>
                                          </p:stCondLst>
                                        </p:cTn>
                                        <p:tgtEl>
                                          <p:spTgt spid="12"/>
                                        </p:tgtEl>
                                        <p:attrNameLst>
                                          <p:attrName>style.visibility</p:attrName>
                                        </p:attrNameLst>
                                      </p:cBhvr>
                                      <p:to>
                                        <p:strVal val="hidden"/>
                                      </p:to>
                                    </p:set>
                                  </p:childTnLst>
                                </p:cTn>
                              </p:par>
                            </p:childTnLst>
                          </p:cTn>
                        </p:par>
                      </p:childTnLst>
                    </p:cTn>
                  </p:par>
                  <p:par>
                    <p:cTn id="74" fill="hold">
                      <p:stCondLst>
                        <p:cond delay="indefinite"/>
                      </p:stCondLst>
                      <p:childTnLst>
                        <p:par>
                          <p:cTn id="75" fill="hold">
                            <p:stCondLst>
                              <p:cond delay="0"/>
                            </p:stCondLst>
                            <p:childTnLst>
                              <p:par>
                                <p:cTn id="76" presetID="22" presetClass="entr" presetSubtype="4" fill="hold" grpId="0" nodeType="clickEffect">
                                  <p:stCondLst>
                                    <p:cond delay="0"/>
                                  </p:stCondLst>
                                  <p:childTnLst>
                                    <p:set>
                                      <p:cBhvr>
                                        <p:cTn id="77" dur="1" fill="hold">
                                          <p:stCondLst>
                                            <p:cond delay="0"/>
                                          </p:stCondLst>
                                        </p:cTn>
                                        <p:tgtEl>
                                          <p:spTgt spid="13"/>
                                        </p:tgtEl>
                                        <p:attrNameLst>
                                          <p:attrName>style.visibility</p:attrName>
                                        </p:attrNameLst>
                                      </p:cBhvr>
                                      <p:to>
                                        <p:strVal val="visible"/>
                                      </p:to>
                                    </p:set>
                                    <p:animEffect transition="in" filter="wipe(down)">
                                      <p:cBhvr>
                                        <p:cTn id="78" dur="500"/>
                                        <p:tgtEl>
                                          <p:spTgt spid="13"/>
                                        </p:tgtEl>
                                      </p:cBhvr>
                                    </p:animEffect>
                                  </p:childTnLst>
                                </p:cTn>
                              </p:par>
                            </p:childTnLst>
                          </p:cTn>
                        </p:par>
                      </p:childTnLst>
                    </p:cTn>
                  </p:par>
                  <p:par>
                    <p:cTn id="79" fill="hold">
                      <p:stCondLst>
                        <p:cond delay="indefinite"/>
                      </p:stCondLst>
                      <p:childTnLst>
                        <p:par>
                          <p:cTn id="80" fill="hold">
                            <p:stCondLst>
                              <p:cond delay="0"/>
                            </p:stCondLst>
                            <p:childTnLst>
                              <p:par>
                                <p:cTn id="81" presetID="10" presetClass="exit" presetSubtype="0" fill="hold" grpId="1" nodeType="clickEffect">
                                  <p:stCondLst>
                                    <p:cond delay="0"/>
                                  </p:stCondLst>
                                  <p:childTnLst>
                                    <p:animEffect transition="out" filter="fade">
                                      <p:cBhvr>
                                        <p:cTn id="82" dur="500"/>
                                        <p:tgtEl>
                                          <p:spTgt spid="13"/>
                                        </p:tgtEl>
                                      </p:cBhvr>
                                    </p:animEffect>
                                    <p:set>
                                      <p:cBhvr>
                                        <p:cTn id="83" dur="1" fill="hold">
                                          <p:stCondLst>
                                            <p:cond delay="499"/>
                                          </p:stCondLst>
                                        </p:cTn>
                                        <p:tgtEl>
                                          <p:spTgt spid="13"/>
                                        </p:tgtEl>
                                        <p:attrNameLst>
                                          <p:attrName>style.visibility</p:attrName>
                                        </p:attrNameLst>
                                      </p:cBhvr>
                                      <p:to>
                                        <p:strVal val="hidden"/>
                                      </p:to>
                                    </p:set>
                                  </p:childTnLst>
                                </p:cTn>
                              </p:par>
                            </p:childTnLst>
                          </p:cTn>
                        </p:par>
                      </p:childTnLst>
                    </p:cTn>
                  </p:par>
                  <p:par>
                    <p:cTn id="84" fill="hold">
                      <p:stCondLst>
                        <p:cond delay="indefinite"/>
                      </p:stCondLst>
                      <p:childTnLst>
                        <p:par>
                          <p:cTn id="85" fill="hold">
                            <p:stCondLst>
                              <p:cond delay="0"/>
                            </p:stCondLst>
                            <p:childTnLst>
                              <p:par>
                                <p:cTn id="86" presetID="22" presetClass="entr" presetSubtype="4" fill="hold" grpId="0" nodeType="clickEffect">
                                  <p:stCondLst>
                                    <p:cond delay="0"/>
                                  </p:stCondLst>
                                  <p:childTnLst>
                                    <p:set>
                                      <p:cBhvr>
                                        <p:cTn id="87" dur="1" fill="hold">
                                          <p:stCondLst>
                                            <p:cond delay="0"/>
                                          </p:stCondLst>
                                        </p:cTn>
                                        <p:tgtEl>
                                          <p:spTgt spid="14"/>
                                        </p:tgtEl>
                                        <p:attrNameLst>
                                          <p:attrName>style.visibility</p:attrName>
                                        </p:attrNameLst>
                                      </p:cBhvr>
                                      <p:to>
                                        <p:strVal val="visible"/>
                                      </p:to>
                                    </p:set>
                                    <p:animEffect transition="in" filter="wipe(down)">
                                      <p:cBhvr>
                                        <p:cTn id="88" dur="500"/>
                                        <p:tgtEl>
                                          <p:spTgt spid="14"/>
                                        </p:tgtEl>
                                      </p:cBhvr>
                                    </p:animEffect>
                                  </p:childTnLst>
                                </p:cTn>
                              </p:par>
                            </p:childTnLst>
                          </p:cTn>
                        </p:par>
                      </p:childTnLst>
                    </p:cTn>
                  </p:par>
                  <p:par>
                    <p:cTn id="89" fill="hold">
                      <p:stCondLst>
                        <p:cond delay="indefinite"/>
                      </p:stCondLst>
                      <p:childTnLst>
                        <p:par>
                          <p:cTn id="90" fill="hold">
                            <p:stCondLst>
                              <p:cond delay="0"/>
                            </p:stCondLst>
                            <p:childTnLst>
                              <p:par>
                                <p:cTn id="91" presetID="10" presetClass="exit" presetSubtype="0" fill="hold" grpId="1" nodeType="clickEffect">
                                  <p:stCondLst>
                                    <p:cond delay="0"/>
                                  </p:stCondLst>
                                  <p:childTnLst>
                                    <p:animEffect transition="out" filter="fade">
                                      <p:cBhvr>
                                        <p:cTn id="92" dur="500"/>
                                        <p:tgtEl>
                                          <p:spTgt spid="14"/>
                                        </p:tgtEl>
                                      </p:cBhvr>
                                    </p:animEffect>
                                    <p:set>
                                      <p:cBhvr>
                                        <p:cTn id="93" dur="1" fill="hold">
                                          <p:stCondLst>
                                            <p:cond delay="499"/>
                                          </p:stCondLst>
                                        </p:cTn>
                                        <p:tgtEl>
                                          <p:spTgt spid="14"/>
                                        </p:tgtEl>
                                        <p:attrNameLst>
                                          <p:attrName>style.visibility</p:attrName>
                                        </p:attrNameLst>
                                      </p:cBhvr>
                                      <p:to>
                                        <p:strVal val="hidden"/>
                                      </p:to>
                                    </p:set>
                                  </p:childTnLst>
                                </p:cTn>
                              </p:par>
                            </p:childTnLst>
                          </p:cTn>
                        </p:par>
                      </p:childTnLst>
                    </p:cTn>
                  </p:par>
                  <p:par>
                    <p:cTn id="94" fill="hold">
                      <p:stCondLst>
                        <p:cond delay="indefinite"/>
                      </p:stCondLst>
                      <p:childTnLst>
                        <p:par>
                          <p:cTn id="95" fill="hold">
                            <p:stCondLst>
                              <p:cond delay="0"/>
                            </p:stCondLst>
                            <p:childTnLst>
                              <p:par>
                                <p:cTn id="96" presetID="22" presetClass="entr" presetSubtype="4" fill="hold" grpId="0" nodeType="clickEffect">
                                  <p:stCondLst>
                                    <p:cond delay="0"/>
                                  </p:stCondLst>
                                  <p:childTnLst>
                                    <p:set>
                                      <p:cBhvr>
                                        <p:cTn id="97" dur="1" fill="hold">
                                          <p:stCondLst>
                                            <p:cond delay="0"/>
                                          </p:stCondLst>
                                        </p:cTn>
                                        <p:tgtEl>
                                          <p:spTgt spid="15"/>
                                        </p:tgtEl>
                                        <p:attrNameLst>
                                          <p:attrName>style.visibility</p:attrName>
                                        </p:attrNameLst>
                                      </p:cBhvr>
                                      <p:to>
                                        <p:strVal val="visible"/>
                                      </p:to>
                                    </p:set>
                                    <p:animEffect transition="in" filter="wipe(down)">
                                      <p:cBhvr>
                                        <p:cTn id="98" dur="500"/>
                                        <p:tgtEl>
                                          <p:spTgt spid="15"/>
                                        </p:tgtEl>
                                      </p:cBhvr>
                                    </p:animEffect>
                                  </p:childTnLst>
                                </p:cTn>
                              </p:par>
                            </p:childTnLst>
                          </p:cTn>
                        </p:par>
                      </p:childTnLst>
                    </p:cTn>
                  </p:par>
                  <p:par>
                    <p:cTn id="99" fill="hold">
                      <p:stCondLst>
                        <p:cond delay="indefinite"/>
                      </p:stCondLst>
                      <p:childTnLst>
                        <p:par>
                          <p:cTn id="100" fill="hold">
                            <p:stCondLst>
                              <p:cond delay="0"/>
                            </p:stCondLst>
                            <p:childTnLst>
                              <p:par>
                                <p:cTn id="101" presetID="10" presetClass="exit" presetSubtype="0" fill="hold" grpId="1" nodeType="clickEffect">
                                  <p:stCondLst>
                                    <p:cond delay="0"/>
                                  </p:stCondLst>
                                  <p:childTnLst>
                                    <p:animEffect transition="out" filter="fade">
                                      <p:cBhvr>
                                        <p:cTn id="102" dur="500"/>
                                        <p:tgtEl>
                                          <p:spTgt spid="15"/>
                                        </p:tgtEl>
                                      </p:cBhvr>
                                    </p:animEffect>
                                    <p:set>
                                      <p:cBhvr>
                                        <p:cTn id="103" dur="1" fill="hold">
                                          <p:stCondLst>
                                            <p:cond delay="499"/>
                                          </p:stCondLst>
                                        </p:cTn>
                                        <p:tgtEl>
                                          <p:spTgt spid="15"/>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grpId="0" nodeType="clickEffect">
                                  <p:stCondLst>
                                    <p:cond delay="0"/>
                                  </p:stCondLst>
                                  <p:childTnLst>
                                    <p:set>
                                      <p:cBhvr>
                                        <p:cTn id="107" dur="1" fill="hold">
                                          <p:stCondLst>
                                            <p:cond delay="0"/>
                                          </p:stCondLst>
                                        </p:cTn>
                                        <p:tgtEl>
                                          <p:spTgt spid="16"/>
                                        </p:tgtEl>
                                        <p:attrNameLst>
                                          <p:attrName>style.visibility</p:attrName>
                                        </p:attrNameLst>
                                      </p:cBhvr>
                                      <p:to>
                                        <p:strVal val="visible"/>
                                      </p:to>
                                    </p:set>
                                    <p:animEffect transition="in" filter="wipe(down)">
                                      <p:cBhvr>
                                        <p:cTn id="108" dur="500"/>
                                        <p:tgtEl>
                                          <p:spTgt spid="16"/>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xit" presetSubtype="0" fill="hold" grpId="1" nodeType="clickEffect">
                                  <p:stCondLst>
                                    <p:cond delay="0"/>
                                  </p:stCondLst>
                                  <p:childTnLst>
                                    <p:animEffect transition="out" filter="fade">
                                      <p:cBhvr>
                                        <p:cTn id="112" dur="500"/>
                                        <p:tgtEl>
                                          <p:spTgt spid="16"/>
                                        </p:tgtEl>
                                      </p:cBhvr>
                                    </p:animEffect>
                                    <p:set>
                                      <p:cBhvr>
                                        <p:cTn id="113" dur="1" fill="hold">
                                          <p:stCondLst>
                                            <p:cond delay="499"/>
                                          </p:stCondLst>
                                        </p:cTn>
                                        <p:tgtEl>
                                          <p:spTgt spid="16"/>
                                        </p:tgtEl>
                                        <p:attrNameLst>
                                          <p:attrName>style.visibility</p:attrName>
                                        </p:attrNameLst>
                                      </p:cBhvr>
                                      <p:to>
                                        <p:strVal val="hidden"/>
                                      </p:to>
                                    </p:set>
                                  </p:childTnLst>
                                </p:cTn>
                              </p:par>
                            </p:childTnLst>
                          </p:cTn>
                        </p:par>
                      </p:childTnLst>
                    </p:cTn>
                  </p:par>
                  <p:par>
                    <p:cTn id="114" fill="hold">
                      <p:stCondLst>
                        <p:cond delay="indefinite"/>
                      </p:stCondLst>
                      <p:childTnLst>
                        <p:par>
                          <p:cTn id="115" fill="hold">
                            <p:stCondLst>
                              <p:cond delay="0"/>
                            </p:stCondLst>
                            <p:childTnLst>
                              <p:par>
                                <p:cTn id="116" presetID="22" presetClass="entr" presetSubtype="4" fill="hold" grpId="0" nodeType="clickEffect">
                                  <p:stCondLst>
                                    <p:cond delay="0"/>
                                  </p:stCondLst>
                                  <p:childTnLst>
                                    <p:set>
                                      <p:cBhvr>
                                        <p:cTn id="117" dur="1" fill="hold">
                                          <p:stCondLst>
                                            <p:cond delay="0"/>
                                          </p:stCondLst>
                                        </p:cTn>
                                        <p:tgtEl>
                                          <p:spTgt spid="17"/>
                                        </p:tgtEl>
                                        <p:attrNameLst>
                                          <p:attrName>style.visibility</p:attrName>
                                        </p:attrNameLst>
                                      </p:cBhvr>
                                      <p:to>
                                        <p:strVal val="visible"/>
                                      </p:to>
                                    </p:set>
                                    <p:animEffect transition="in" filter="wipe(down)">
                                      <p:cBhvr>
                                        <p:cTn id="118" dur="500"/>
                                        <p:tgtEl>
                                          <p:spTgt spid="17"/>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xit" presetSubtype="0" fill="hold" grpId="1" nodeType="clickEffect">
                                  <p:stCondLst>
                                    <p:cond delay="0"/>
                                  </p:stCondLst>
                                  <p:childTnLst>
                                    <p:animEffect transition="out" filter="fade">
                                      <p:cBhvr>
                                        <p:cTn id="122" dur="500"/>
                                        <p:tgtEl>
                                          <p:spTgt spid="17"/>
                                        </p:tgtEl>
                                      </p:cBhvr>
                                    </p:animEffect>
                                    <p:set>
                                      <p:cBhvr>
                                        <p:cTn id="123" dur="1" fill="hold">
                                          <p:stCondLst>
                                            <p:cond delay="499"/>
                                          </p:stCondLst>
                                        </p:cTn>
                                        <p:tgtEl>
                                          <p:spTgt spid="17"/>
                                        </p:tgtEl>
                                        <p:attrNameLst>
                                          <p:attrName>style.visibility</p:attrName>
                                        </p:attrNameLst>
                                      </p:cBhvr>
                                      <p:to>
                                        <p:strVal val="hidden"/>
                                      </p:to>
                                    </p:set>
                                  </p:childTnLst>
                                </p:cTn>
                              </p:par>
                            </p:childTnLst>
                          </p:cTn>
                        </p:par>
                      </p:childTnLst>
                    </p:cTn>
                  </p:par>
                  <p:par>
                    <p:cTn id="124" fill="hold">
                      <p:stCondLst>
                        <p:cond delay="indefinite"/>
                      </p:stCondLst>
                      <p:childTnLst>
                        <p:par>
                          <p:cTn id="125" fill="hold">
                            <p:stCondLst>
                              <p:cond delay="0"/>
                            </p:stCondLst>
                            <p:childTnLst>
                              <p:par>
                                <p:cTn id="126" presetID="22" presetClass="entr" presetSubtype="4" fill="hold" grpId="0" nodeType="clickEffect">
                                  <p:stCondLst>
                                    <p:cond delay="0"/>
                                  </p:stCondLst>
                                  <p:childTnLst>
                                    <p:set>
                                      <p:cBhvr>
                                        <p:cTn id="127" dur="1" fill="hold">
                                          <p:stCondLst>
                                            <p:cond delay="0"/>
                                          </p:stCondLst>
                                        </p:cTn>
                                        <p:tgtEl>
                                          <p:spTgt spid="18"/>
                                        </p:tgtEl>
                                        <p:attrNameLst>
                                          <p:attrName>style.visibility</p:attrName>
                                        </p:attrNameLst>
                                      </p:cBhvr>
                                      <p:to>
                                        <p:strVal val="visible"/>
                                      </p:to>
                                    </p:set>
                                    <p:animEffect transition="in" filter="wipe(down)">
                                      <p:cBhvr>
                                        <p:cTn id="128" dur="500"/>
                                        <p:tgtEl>
                                          <p:spTgt spid="18"/>
                                        </p:tgtEl>
                                      </p:cBhvr>
                                    </p:animEffect>
                                  </p:childTnLst>
                                </p:cTn>
                              </p:par>
                            </p:childTnLst>
                          </p:cTn>
                        </p:par>
                      </p:childTnLst>
                    </p:cTn>
                  </p:par>
                  <p:par>
                    <p:cTn id="129" fill="hold">
                      <p:stCondLst>
                        <p:cond delay="indefinite"/>
                      </p:stCondLst>
                      <p:childTnLst>
                        <p:par>
                          <p:cTn id="130" fill="hold">
                            <p:stCondLst>
                              <p:cond delay="0"/>
                            </p:stCondLst>
                            <p:childTnLst>
                              <p:par>
                                <p:cTn id="131" presetID="10" presetClass="exit" presetSubtype="0" fill="hold" grpId="1" nodeType="clickEffect">
                                  <p:stCondLst>
                                    <p:cond delay="0"/>
                                  </p:stCondLst>
                                  <p:childTnLst>
                                    <p:animEffect transition="out" filter="fade">
                                      <p:cBhvr>
                                        <p:cTn id="132" dur="500"/>
                                        <p:tgtEl>
                                          <p:spTgt spid="18"/>
                                        </p:tgtEl>
                                      </p:cBhvr>
                                    </p:animEffect>
                                    <p:set>
                                      <p:cBhvr>
                                        <p:cTn id="133" dur="1" fill="hold">
                                          <p:stCondLst>
                                            <p:cond delay="4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15" grpId="0" animBg="1"/>
      <p:bldP spid="15" grpId="1" animBg="1"/>
      <p:bldP spid="14" grpId="0" animBg="1"/>
      <p:bldP spid="14" grpId="1" animBg="1"/>
      <p:bldP spid="8" grpId="0" animBg="1"/>
      <p:bldP spid="8" grpId="1" animBg="1"/>
      <p:bldP spid="13" grpId="0" animBg="1"/>
      <p:bldP spid="13" grpId="1" animBg="1"/>
      <p:bldP spid="17" grpId="0" animBg="1"/>
      <p:bldP spid="17" grpId="1" animBg="1"/>
      <p:bldP spid="18" grpId="0" animBg="1"/>
      <p:bldP spid="18" grpId="1" animBg="1"/>
      <p:bldP spid="4" grpId="0" animBg="1"/>
      <p:bldP spid="6" grpId="0" animBg="1"/>
      <p:bldP spid="6" grpId="1" animBg="1"/>
      <p:bldP spid="7" grpId="0" animBg="1"/>
      <p:bldP spid="7" grpId="1" animBg="1"/>
      <p:bldP spid="9" grpId="0" animBg="1"/>
      <p:bldP spid="9" grpId="1" animBg="1"/>
      <p:bldP spid="10" grpId="0" animBg="1"/>
      <p:bldP spid="10" grpId="1" animBg="1"/>
      <p:bldP spid="11" grpId="0" animBg="1"/>
      <p:bldP spid="11" grpId="1" animBg="1"/>
      <p:bldP spid="12" grpId="0" animBg="1"/>
      <p:bldP spid="12"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980728"/>
          </a:xfrm>
          <a:solidFill>
            <a:schemeClr val="accent6">
              <a:lumMod val="60000"/>
              <a:lumOff val="40000"/>
              <a:alpha val="82000"/>
            </a:schemeClr>
          </a:solidFill>
        </p:spPr>
        <p:style>
          <a:lnRef idx="2">
            <a:schemeClr val="accent6"/>
          </a:lnRef>
          <a:fillRef idx="1">
            <a:schemeClr val="lt1"/>
          </a:fillRef>
          <a:effectRef idx="0">
            <a:schemeClr val="accent6"/>
          </a:effectRef>
          <a:fontRef idx="minor">
            <a:schemeClr val="dk1"/>
          </a:fontRef>
        </p:style>
        <p:txBody>
          <a:bodyPr/>
          <a:lstStyle/>
          <a:p>
            <a:r>
              <a:rPr lang="ru-RU" b="1" dirty="0" smtClean="0"/>
              <a:t>Синоптические Евангелия</a:t>
            </a:r>
            <a:endParaRPr lang="ru-RU" b="1" dirty="0"/>
          </a:p>
        </p:txBody>
      </p:sp>
      <p:sp>
        <p:nvSpPr>
          <p:cNvPr id="3" name="Содержимое 2"/>
          <p:cNvSpPr>
            <a:spLocks noGrp="1"/>
          </p:cNvSpPr>
          <p:nvPr>
            <p:ph idx="1"/>
          </p:nvPr>
        </p:nvSpPr>
        <p:spPr>
          <a:xfrm>
            <a:off x="0" y="980728"/>
            <a:ext cx="9144000" cy="5877272"/>
          </a:xfrm>
        </p:spPr>
        <p:style>
          <a:lnRef idx="1">
            <a:schemeClr val="accent6"/>
          </a:lnRef>
          <a:fillRef idx="2">
            <a:schemeClr val="accent6"/>
          </a:fillRef>
          <a:effectRef idx="1">
            <a:schemeClr val="accent6"/>
          </a:effectRef>
          <a:fontRef idx="minor">
            <a:schemeClr val="dk1"/>
          </a:fontRef>
        </p:style>
        <p:txBody>
          <a:bodyPr lIns="540000" tIns="540000" rIns="540000" bIns="396000"/>
          <a:lstStyle/>
          <a:p>
            <a:pPr>
              <a:buNone/>
            </a:pPr>
            <a:r>
              <a:rPr lang="ru-RU" b="1" i="1" dirty="0" smtClean="0"/>
              <a:t>«</a:t>
            </a:r>
            <a:r>
              <a:rPr lang="ru-RU" b="1" i="1" dirty="0" err="1" smtClean="0"/>
              <a:t>Синоптикос</a:t>
            </a:r>
            <a:r>
              <a:rPr lang="ru-RU" b="1" i="1" dirty="0" smtClean="0"/>
              <a:t>»</a:t>
            </a:r>
            <a:r>
              <a:rPr lang="ru-RU" dirty="0" smtClean="0"/>
              <a:t> дословно значит «</a:t>
            </a:r>
            <a:r>
              <a:rPr lang="ru-RU" i="1" dirty="0" smtClean="0"/>
              <a:t>смотрящий в одно время на один предмет»</a:t>
            </a:r>
          </a:p>
          <a:p>
            <a:pPr>
              <a:buNone/>
            </a:pPr>
            <a:r>
              <a:rPr lang="ru-RU" b="1" dirty="0" smtClean="0"/>
              <a:t>Характеристика</a:t>
            </a:r>
            <a:r>
              <a:rPr lang="ru-RU" dirty="0" smtClean="0"/>
              <a:t> </a:t>
            </a:r>
            <a:r>
              <a:rPr lang="ru-RU" dirty="0"/>
              <a:t>с</a:t>
            </a:r>
            <a:r>
              <a:rPr lang="ru-RU" dirty="0" smtClean="0"/>
              <a:t>иноптических Евангелий:</a:t>
            </a:r>
          </a:p>
          <a:p>
            <a:r>
              <a:rPr lang="ru-RU" dirty="0" smtClean="0"/>
              <a:t>сходный </a:t>
            </a:r>
            <a:r>
              <a:rPr lang="ru-RU" dirty="0"/>
              <a:t>в общих чертах порядок повествования, отличающий их от 4-го </a:t>
            </a:r>
            <a:r>
              <a:rPr lang="ru-RU" dirty="0" smtClean="0"/>
              <a:t>Евангелия;</a:t>
            </a:r>
            <a:endParaRPr lang="ru-RU" dirty="0"/>
          </a:p>
          <a:p>
            <a:r>
              <a:rPr lang="ru-RU" dirty="0"/>
              <a:t>общность </a:t>
            </a:r>
            <a:r>
              <a:rPr lang="ru-RU" dirty="0" smtClean="0"/>
              <a:t>содержания;</a:t>
            </a:r>
            <a:endParaRPr lang="ru-RU" dirty="0"/>
          </a:p>
          <a:p>
            <a:r>
              <a:rPr lang="ru-RU" dirty="0"/>
              <a:t>общность </a:t>
            </a:r>
            <a:r>
              <a:rPr lang="ru-RU" dirty="0" smtClean="0"/>
              <a:t>лексики.</a:t>
            </a:r>
            <a:endParaRPr lang="ru-RU" dirty="0"/>
          </a:p>
          <a:p>
            <a:pPr>
              <a:buNone/>
            </a:pPr>
            <a:endParaRPr lang="ru-RU" i="1" dirty="0" smtClean="0"/>
          </a:p>
          <a:p>
            <a:pPr>
              <a:buNone/>
            </a:pPr>
            <a:endParaRPr lang="ru-RU" i="1" dirty="0" smtClean="0"/>
          </a:p>
          <a:p>
            <a:pPr>
              <a:buNone/>
            </a:pPr>
            <a:endParaRPr lang="ru-RU" dirty="0" smtClean="0"/>
          </a:p>
        </p:txBody>
      </p:sp>
    </p:spTree>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graphicFrame>
        <p:nvGraphicFramePr>
          <p:cNvPr id="4" name="Диаграмма 3"/>
          <p:cNvGraphicFramePr/>
          <p:nvPr>
            <p:extLst>
              <p:ext uri="{D42A27DB-BD31-4B8C-83A1-F6EECF244321}">
                <p14:modId xmlns:p14="http://schemas.microsoft.com/office/powerpoint/2010/main" val="1390581430"/>
              </p:ext>
            </p:extLst>
          </p:nvPr>
        </p:nvGraphicFramePr>
        <p:xfrm>
          <a:off x="0" y="0"/>
          <a:ext cx="9143786" cy="70345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12903778"/>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908720"/>
          </a:xfrm>
        </p:spPr>
        <p:style>
          <a:lnRef idx="1">
            <a:schemeClr val="accent6"/>
          </a:lnRef>
          <a:fillRef idx="2">
            <a:schemeClr val="accent6"/>
          </a:fillRef>
          <a:effectRef idx="1">
            <a:schemeClr val="accent6"/>
          </a:effectRef>
          <a:fontRef idx="minor">
            <a:schemeClr val="dk1"/>
          </a:fontRef>
        </p:style>
        <p:txBody>
          <a:bodyPr/>
          <a:lstStyle/>
          <a:p>
            <a:r>
              <a:rPr lang="ru-RU" b="1" dirty="0"/>
              <a:t>«Евангелие»</a:t>
            </a:r>
          </a:p>
        </p:txBody>
      </p:sp>
      <p:sp>
        <p:nvSpPr>
          <p:cNvPr id="3" name="Объект 2"/>
          <p:cNvSpPr>
            <a:spLocks noGrp="1"/>
          </p:cNvSpPr>
          <p:nvPr>
            <p:ph idx="1"/>
          </p:nvPr>
        </p:nvSpPr>
        <p:spPr>
          <a:xfrm>
            <a:off x="0" y="908720"/>
            <a:ext cx="9164893" cy="6120680"/>
          </a:xfrm>
        </p:spPr>
        <p:style>
          <a:lnRef idx="1">
            <a:schemeClr val="accent2"/>
          </a:lnRef>
          <a:fillRef idx="2">
            <a:schemeClr val="accent2"/>
          </a:fillRef>
          <a:effectRef idx="1">
            <a:schemeClr val="accent2"/>
          </a:effectRef>
          <a:fontRef idx="minor">
            <a:schemeClr val="dk1"/>
          </a:fontRef>
        </p:style>
        <p:txBody>
          <a:bodyPr lIns="360000" tIns="180000" rIns="360000" bIns="180000">
            <a:normAutofit fontScale="85000" lnSpcReduction="20000"/>
          </a:bodyPr>
          <a:lstStyle/>
          <a:p>
            <a:pPr marL="0" indent="0" algn="just">
              <a:buNone/>
            </a:pPr>
            <a:r>
              <a:rPr lang="ru-RU" sz="3600" dirty="0" smtClean="0"/>
              <a:t>«</a:t>
            </a:r>
            <a:r>
              <a:rPr lang="ru-RU" sz="3600" b="1" i="1" dirty="0"/>
              <a:t>Евангелие</a:t>
            </a:r>
            <a:r>
              <a:rPr lang="ru-RU" sz="3600" dirty="0"/>
              <a:t>» (греч. </a:t>
            </a:r>
            <a:r>
              <a:rPr lang="en-US" sz="3600" dirty="0" err="1"/>
              <a:t>ευ</a:t>
            </a:r>
            <a:r>
              <a:rPr lang="ru-RU" sz="3600" dirty="0"/>
              <a:t>̉α</a:t>
            </a:r>
            <a:r>
              <a:rPr lang="ru-RU" sz="3600" dirty="0" err="1"/>
              <a:t>γγηλιον</a:t>
            </a:r>
            <a:r>
              <a:rPr lang="ru-RU" sz="3600" dirty="0"/>
              <a:t>) </a:t>
            </a:r>
            <a:r>
              <a:rPr lang="ru-RU" sz="3600" dirty="0" smtClean="0"/>
              <a:t>переводится </a:t>
            </a:r>
            <a:r>
              <a:rPr lang="ru-RU" sz="3600" dirty="0"/>
              <a:t>как «доброе известие», «благая весть» (</a:t>
            </a:r>
            <a:r>
              <a:rPr lang="ru-RU" sz="3600" dirty="0" err="1"/>
              <a:t>благовестие</a:t>
            </a:r>
            <a:r>
              <a:rPr lang="ru-RU" sz="3600" dirty="0" smtClean="0"/>
              <a:t>).</a:t>
            </a:r>
          </a:p>
          <a:p>
            <a:pPr marL="0" indent="0" algn="just">
              <a:buNone/>
            </a:pPr>
            <a:r>
              <a:rPr lang="ru-RU" sz="3600" dirty="0" smtClean="0"/>
              <a:t>	</a:t>
            </a:r>
            <a:r>
              <a:rPr lang="ru-RU" sz="3600" i="1" dirty="0" smtClean="0"/>
              <a:t>Евангелием</a:t>
            </a:r>
            <a:r>
              <a:rPr lang="ru-RU" sz="3600" dirty="0" smtClean="0"/>
              <a:t> </a:t>
            </a:r>
            <a:r>
              <a:rPr lang="ru-RU" sz="3600" dirty="0"/>
              <a:t>мы называем благую и радостную весть о спасе­нии человеческого рода от греха, проклятия и смерти, преподан­ную людям Господом нашим Иисусом Христом, воплотившимся Сыном Божиим, и проповеданную апостолами</a:t>
            </a:r>
            <a:r>
              <a:rPr lang="ru-RU" sz="3600" dirty="0" smtClean="0"/>
              <a:t>.</a:t>
            </a:r>
          </a:p>
          <a:p>
            <a:pPr algn="just"/>
            <a:r>
              <a:rPr lang="ru-RU" sz="2800" i="1" dirty="0" smtClean="0">
                <a:solidFill>
                  <a:schemeClr val="tx1"/>
                </a:solidFill>
              </a:rPr>
              <a:t>«Напоминаю </a:t>
            </a:r>
            <a:r>
              <a:rPr lang="ru-RU" sz="2800" i="1" dirty="0">
                <a:solidFill>
                  <a:schemeClr val="tx1"/>
                </a:solidFill>
              </a:rPr>
              <a:t>вам, братия, </a:t>
            </a:r>
            <a:r>
              <a:rPr lang="ru-RU" sz="2800" b="1" i="1" dirty="0">
                <a:solidFill>
                  <a:schemeClr val="tx1"/>
                </a:solidFill>
              </a:rPr>
              <a:t>Евангелие</a:t>
            </a:r>
            <a:r>
              <a:rPr lang="ru-RU" sz="2800" i="1" dirty="0">
                <a:solidFill>
                  <a:schemeClr val="tx1"/>
                </a:solidFill>
              </a:rPr>
              <a:t>, которое я благовествовал вам</a:t>
            </a:r>
            <a:r>
              <a:rPr lang="ru-RU" sz="2800" i="1" dirty="0" smtClean="0">
                <a:solidFill>
                  <a:schemeClr val="tx1"/>
                </a:solidFill>
              </a:rPr>
              <a:t>...»</a:t>
            </a:r>
            <a:r>
              <a:rPr lang="ru-RU" sz="2800" dirty="0" smtClean="0">
                <a:solidFill>
                  <a:schemeClr val="tx1"/>
                </a:solidFill>
              </a:rPr>
              <a:t> </a:t>
            </a:r>
            <a:r>
              <a:rPr lang="ru-RU" sz="2800" dirty="0">
                <a:solidFill>
                  <a:schemeClr val="tx1"/>
                </a:solidFill>
              </a:rPr>
              <a:t>(1 Кор. 15,1</a:t>
            </a:r>
            <a:r>
              <a:rPr lang="ru-RU" sz="2800" dirty="0" smtClean="0">
                <a:solidFill>
                  <a:schemeClr val="tx1"/>
                </a:solidFill>
              </a:rPr>
              <a:t>).</a:t>
            </a:r>
          </a:p>
          <a:p>
            <a:pPr algn="just"/>
            <a:r>
              <a:rPr lang="ru-RU" sz="2800" i="1" dirty="0" smtClean="0">
                <a:solidFill>
                  <a:schemeClr val="tx1"/>
                </a:solidFill>
              </a:rPr>
              <a:t>«</a:t>
            </a:r>
            <a:r>
              <a:rPr lang="ru-RU" sz="2800" i="1" dirty="0">
                <a:solidFill>
                  <a:schemeClr val="tx1"/>
                </a:solidFill>
              </a:rPr>
              <a:t>Начало </a:t>
            </a:r>
            <a:r>
              <a:rPr lang="ru-RU" sz="2800" b="1" i="1" dirty="0">
                <a:solidFill>
                  <a:schemeClr val="tx1"/>
                </a:solidFill>
              </a:rPr>
              <a:t>Евангелия</a:t>
            </a:r>
            <a:r>
              <a:rPr lang="ru-RU" sz="2800" i="1" dirty="0">
                <a:solidFill>
                  <a:schemeClr val="tx1"/>
                </a:solidFill>
              </a:rPr>
              <a:t> Иисуса Христа»</a:t>
            </a:r>
            <a:r>
              <a:rPr lang="ru-RU" sz="2800" dirty="0">
                <a:solidFill>
                  <a:schemeClr val="tx1"/>
                </a:solidFill>
              </a:rPr>
              <a:t> (</a:t>
            </a:r>
            <a:r>
              <a:rPr lang="ru-RU" sz="2800" dirty="0" err="1" smtClean="0">
                <a:solidFill>
                  <a:schemeClr val="tx1"/>
                </a:solidFill>
              </a:rPr>
              <a:t>Мк</a:t>
            </a:r>
            <a:r>
              <a:rPr lang="ru-RU" sz="2800" dirty="0" smtClean="0">
                <a:solidFill>
                  <a:schemeClr val="tx1"/>
                </a:solidFill>
              </a:rPr>
              <a:t>. 1,1).</a:t>
            </a:r>
          </a:p>
          <a:p>
            <a:pPr algn="just"/>
            <a:r>
              <a:rPr lang="ru-RU" sz="2800" b="1" dirty="0" smtClean="0">
                <a:solidFill>
                  <a:schemeClr val="tx1"/>
                </a:solidFill>
              </a:rPr>
              <a:t>«</a:t>
            </a:r>
            <a:r>
              <a:rPr lang="ru-RU" sz="2800" i="1" dirty="0">
                <a:solidFill>
                  <a:schemeClr val="tx1"/>
                </a:solidFill>
              </a:rPr>
              <a:t>Пришел Иисус в Галилею, проповедуя </a:t>
            </a:r>
            <a:r>
              <a:rPr lang="ru-RU" sz="2800" b="1" i="1" dirty="0">
                <a:solidFill>
                  <a:schemeClr val="tx1"/>
                </a:solidFill>
              </a:rPr>
              <a:t>Евангелие</a:t>
            </a:r>
            <a:r>
              <a:rPr lang="ru-RU" sz="2800" i="1" dirty="0">
                <a:solidFill>
                  <a:schemeClr val="tx1"/>
                </a:solidFill>
              </a:rPr>
              <a:t> Царствия </a:t>
            </a:r>
            <a:r>
              <a:rPr lang="ru-RU" sz="2800" i="1" dirty="0" smtClean="0">
                <a:solidFill>
                  <a:schemeClr val="tx1"/>
                </a:solidFill>
              </a:rPr>
              <a:t>Божия»</a:t>
            </a:r>
            <a:r>
              <a:rPr lang="ru-RU" sz="2800" dirty="0" smtClean="0">
                <a:solidFill>
                  <a:schemeClr val="tx1"/>
                </a:solidFill>
              </a:rPr>
              <a:t> </a:t>
            </a:r>
            <a:r>
              <a:rPr lang="ru-RU" sz="2800" dirty="0">
                <a:solidFill>
                  <a:schemeClr val="tx1"/>
                </a:solidFill>
              </a:rPr>
              <a:t>(</a:t>
            </a:r>
            <a:r>
              <a:rPr lang="ru-RU" sz="2800" dirty="0" err="1" smtClean="0">
                <a:solidFill>
                  <a:schemeClr val="tx1"/>
                </a:solidFill>
              </a:rPr>
              <a:t>Мк</a:t>
            </a:r>
            <a:r>
              <a:rPr lang="ru-RU" sz="2800" dirty="0" smtClean="0">
                <a:solidFill>
                  <a:schemeClr val="tx1"/>
                </a:solidFill>
              </a:rPr>
              <a:t>. </a:t>
            </a:r>
            <a:r>
              <a:rPr lang="ru-RU" sz="2800" dirty="0">
                <a:solidFill>
                  <a:schemeClr val="tx1"/>
                </a:solidFill>
              </a:rPr>
              <a:t>1,14</a:t>
            </a:r>
            <a:r>
              <a:rPr lang="ru-RU" sz="2800" dirty="0" smtClean="0">
                <a:solidFill>
                  <a:schemeClr val="tx1"/>
                </a:solidFill>
              </a:rPr>
              <a:t>).</a:t>
            </a:r>
          </a:p>
          <a:p>
            <a:pPr algn="just"/>
            <a:r>
              <a:rPr lang="ru-RU" sz="2800" i="1" dirty="0" smtClean="0"/>
              <a:t>«Ибо </a:t>
            </a:r>
            <a:r>
              <a:rPr lang="ru-RU" sz="2800" i="1" dirty="0"/>
              <a:t>Господь говорит в </a:t>
            </a:r>
            <a:r>
              <a:rPr lang="ru-RU" sz="2800" b="1" i="1" dirty="0" smtClean="0"/>
              <a:t>Евангелии</a:t>
            </a:r>
            <a:r>
              <a:rPr lang="ru-RU" sz="2800" i="1" dirty="0" smtClean="0"/>
              <a:t>» (</a:t>
            </a:r>
            <a:r>
              <a:rPr lang="ru-RU" sz="2800" i="1" dirty="0" err="1" smtClean="0"/>
              <a:t>Дидахе</a:t>
            </a:r>
            <a:r>
              <a:rPr lang="ru-RU" sz="2800" i="1" dirty="0" smtClean="0"/>
              <a:t>).</a:t>
            </a:r>
            <a:endParaRPr lang="ru-RU" sz="2800" dirty="0" smtClean="0">
              <a:solidFill>
                <a:schemeClr val="tx1"/>
              </a:solidFill>
            </a:endParaRPr>
          </a:p>
          <a:p>
            <a:pPr marL="0" indent="0" algn="just">
              <a:buNone/>
            </a:pPr>
            <a:endParaRPr lang="ru-RU" sz="2600" dirty="0"/>
          </a:p>
          <a:p>
            <a:pPr marL="0" indent="0" algn="ctr">
              <a:buNone/>
            </a:pPr>
            <a:endParaRPr lang="ru-RU" sz="2600" dirty="0"/>
          </a:p>
          <a:p>
            <a:pPr marL="0" indent="0">
              <a:buNone/>
            </a:pPr>
            <a:endParaRPr lang="ru-RU" dirty="0"/>
          </a:p>
        </p:txBody>
      </p:sp>
    </p:spTree>
    <p:extLst>
      <p:ext uri="{BB962C8B-B14F-4D97-AF65-F5344CB8AC3E}">
        <p14:creationId xmlns:p14="http://schemas.microsoft.com/office/powerpoint/2010/main" val="4018238590"/>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417638"/>
          </a:xfrm>
          <a:solidFill>
            <a:schemeClr val="accent1">
              <a:alpha val="79000"/>
            </a:schemeClr>
          </a:solidFill>
          <a:ln>
            <a:noFill/>
          </a:ln>
        </p:spPr>
        <p:style>
          <a:lnRef idx="3">
            <a:schemeClr val="lt1"/>
          </a:lnRef>
          <a:fillRef idx="1">
            <a:schemeClr val="accent1"/>
          </a:fillRef>
          <a:effectRef idx="1">
            <a:schemeClr val="accent1"/>
          </a:effectRef>
          <a:fontRef idx="minor">
            <a:schemeClr val="lt1"/>
          </a:fontRef>
        </p:style>
        <p:txBody>
          <a:bodyPr>
            <a:normAutofit fontScale="90000"/>
          </a:bodyPr>
          <a:lstStyle/>
          <a:p>
            <a:r>
              <a:rPr lang="ru-RU" b="1" dirty="0" smtClean="0">
                <a:solidFill>
                  <a:schemeClr val="tx1"/>
                </a:solidFill>
              </a:rPr>
              <a:t>Общая композиция синоптических евангелий</a:t>
            </a:r>
            <a:endParaRPr lang="ru-RU" b="1" dirty="0">
              <a:solidFill>
                <a:schemeClr val="tx1"/>
              </a:solidFill>
            </a:endParaRPr>
          </a:p>
        </p:txBody>
      </p:sp>
      <p:sp>
        <p:nvSpPr>
          <p:cNvPr id="3" name="Объект 2"/>
          <p:cNvSpPr>
            <a:spLocks noGrp="1"/>
          </p:cNvSpPr>
          <p:nvPr>
            <p:ph idx="1"/>
          </p:nvPr>
        </p:nvSpPr>
        <p:spPr>
          <a:xfrm>
            <a:off x="0" y="1412776"/>
            <a:ext cx="9144000" cy="5445224"/>
          </a:xfrm>
          <a:solidFill>
            <a:schemeClr val="accent1">
              <a:lumMod val="40000"/>
              <a:lumOff val="60000"/>
            </a:schemeClr>
          </a:solidFill>
        </p:spPr>
        <p:txBody>
          <a:bodyPr lIns="360000" tIns="360000" rIns="540000" bIns="360000">
            <a:normAutofit fontScale="92500" lnSpcReduction="10000"/>
          </a:bodyPr>
          <a:lstStyle/>
          <a:p>
            <a:r>
              <a:rPr lang="ru-RU" dirty="0" smtClean="0"/>
              <a:t>Рождество, детство Иисуса Христа;</a:t>
            </a:r>
          </a:p>
          <a:p>
            <a:r>
              <a:rPr lang="ru-RU" dirty="0" smtClean="0"/>
              <a:t>Крещение от Иоанна, искушение в пустыни, выход на общественное служение;</a:t>
            </a:r>
          </a:p>
          <a:p>
            <a:r>
              <a:rPr lang="ru-RU" dirty="0" smtClean="0"/>
              <a:t>1 год общественного </a:t>
            </a:r>
            <a:r>
              <a:rPr lang="ru-RU" dirty="0"/>
              <a:t>служения Иисуса Христа</a:t>
            </a:r>
          </a:p>
          <a:p>
            <a:r>
              <a:rPr lang="ru-RU" dirty="0" smtClean="0"/>
              <a:t>Галилейский период (нагорная проповедь, чудеса, исцеления)</a:t>
            </a:r>
          </a:p>
          <a:p>
            <a:r>
              <a:rPr lang="ru-RU" dirty="0" smtClean="0"/>
              <a:t>Путь на Страсти (в Иерусалим)</a:t>
            </a:r>
          </a:p>
          <a:p>
            <a:r>
              <a:rPr lang="ru-RU" dirty="0" smtClean="0"/>
              <a:t>События Страстной седмицы</a:t>
            </a:r>
          </a:p>
          <a:p>
            <a:r>
              <a:rPr lang="ru-RU" dirty="0" smtClean="0"/>
              <a:t>Распятие, смерть, Воскресение и Вознесение Господне</a:t>
            </a:r>
          </a:p>
          <a:p>
            <a:endParaRPr lang="ru-RU" dirty="0" smtClean="0"/>
          </a:p>
          <a:p>
            <a:endParaRPr lang="ru-RU" dirty="0"/>
          </a:p>
        </p:txBody>
      </p:sp>
    </p:spTree>
    <p:extLst>
      <p:ext uri="{BB962C8B-B14F-4D97-AF65-F5344CB8AC3E}">
        <p14:creationId xmlns:p14="http://schemas.microsoft.com/office/powerpoint/2010/main" val="317445284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31.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868738105"/>
              </p:ext>
            </p:extLst>
          </p:nvPr>
        </p:nvGraphicFramePr>
        <p:xfrm>
          <a:off x="251520" y="1008664"/>
          <a:ext cx="8568952" cy="5466960"/>
        </p:xfrm>
        <a:graphic>
          <a:graphicData uri="http://schemas.openxmlformats.org/drawingml/2006/table">
            <a:tbl>
              <a:tblPr firstRow="1" bandRow="1">
                <a:tableStyleId>{F5AB1C69-6EDB-4FF4-983F-18BD219EF322}</a:tableStyleId>
              </a:tblPr>
              <a:tblGrid>
                <a:gridCol w="3483314"/>
                <a:gridCol w="5085638"/>
              </a:tblGrid>
              <a:tr h="288032">
                <a:tc>
                  <a:txBody>
                    <a:bodyPr/>
                    <a:lstStyle/>
                    <a:p>
                      <a:pPr algn="ctr"/>
                      <a:r>
                        <a:rPr lang="ru-RU" sz="1800" b="1" dirty="0" smtClean="0">
                          <a:solidFill>
                            <a:schemeClr val="tx1"/>
                          </a:solidFill>
                        </a:rPr>
                        <a:t>Мф. 8, 5-10,13</a:t>
                      </a:r>
                      <a:endParaRPr lang="ru-RU" sz="1800" b="1" dirty="0">
                        <a:solidFill>
                          <a:schemeClr val="tx1"/>
                        </a:solidFill>
                      </a:endParaRPr>
                    </a:p>
                  </a:txBody>
                  <a:tcPr marL="18000" marR="18000" marT="18000" marB="18000"/>
                </a:tc>
                <a:tc>
                  <a:txBody>
                    <a:bodyPr/>
                    <a:lstStyle/>
                    <a:p>
                      <a:pPr algn="ctr"/>
                      <a:r>
                        <a:rPr lang="ru-RU" sz="1800" b="1" dirty="0" err="1" smtClean="0">
                          <a:solidFill>
                            <a:schemeClr val="tx1"/>
                          </a:solidFill>
                        </a:rPr>
                        <a:t>Лк</a:t>
                      </a:r>
                      <a:r>
                        <a:rPr lang="ru-RU" sz="1800" b="1" dirty="0" smtClean="0">
                          <a:solidFill>
                            <a:schemeClr val="tx1"/>
                          </a:solidFill>
                        </a:rPr>
                        <a:t>. 7, 1-10</a:t>
                      </a:r>
                      <a:endParaRPr lang="ru-RU" sz="1800" b="1" dirty="0">
                        <a:solidFill>
                          <a:schemeClr val="tx1"/>
                        </a:solidFill>
                      </a:endParaRPr>
                    </a:p>
                  </a:txBody>
                  <a:tcPr marL="18000" marR="18000" marT="18000" marB="18000"/>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«Когда же вошел Иисус в </a:t>
                      </a:r>
                      <a:r>
                        <a:rPr lang="ru-RU" sz="1600" b="1" dirty="0" err="1" smtClean="0">
                          <a:solidFill>
                            <a:schemeClr val="tx1"/>
                          </a:solidFill>
                        </a:rPr>
                        <a:t>Капернаум</a:t>
                      </a:r>
                      <a:r>
                        <a:rPr lang="ru-RU" sz="1600" b="1" dirty="0" smtClean="0">
                          <a:solidFill>
                            <a:schemeClr val="tx1"/>
                          </a:solidFill>
                        </a:rPr>
                        <a:t>, к Нему подошел сотник и просил Его: Господи! слуга мой лежит дома в расслаблении и жестоко страдает. Иисус говорит ему: Я приду и исцелю его. Сотник же, отвечая, сказал: Господи! я недостоин, чтобы Ты вошел под кров мой, но скажи только слово, и выздоровеет слуга мой;  ибо я и подвластный человек, но, имея у себя в подчинении воинов, говорю одному: пойди, и идет; и другому: приди, и приходит; и слуге моему: сделай то, и делает.  Услышав сие, Иисус удивился и сказал идущим за Ним: истинно говорю вам, и в Израиле не нашел Я такой веры. И сказал Иисус сотнику: иди, и, как ты веровал, да будет тебе. И выздоровел слуга его в тот час».</a:t>
                      </a:r>
                    </a:p>
                    <a:p>
                      <a:pPr algn="l"/>
                      <a:endParaRPr lang="ru-RU" sz="1600" b="1" dirty="0">
                        <a:solidFill>
                          <a:schemeClr val="tx1"/>
                        </a:solidFill>
                      </a:endParaRPr>
                    </a:p>
                  </a:txBody>
                  <a:tcPr marL="18000" marR="18000" marT="18000" marB="1800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1" dirty="0" smtClean="0">
                          <a:solidFill>
                            <a:schemeClr val="tx1"/>
                          </a:solidFill>
                        </a:rPr>
                        <a:t>«Когда Он окончил все слова Свои к слушавшему народу, то вошел в </a:t>
                      </a:r>
                      <a:r>
                        <a:rPr lang="ru-RU" sz="1600" b="1" dirty="0" err="1" smtClean="0">
                          <a:solidFill>
                            <a:schemeClr val="tx1"/>
                          </a:solidFill>
                        </a:rPr>
                        <a:t>Капернаум</a:t>
                      </a:r>
                      <a:r>
                        <a:rPr lang="ru-RU" sz="1600" b="1" dirty="0" smtClean="0">
                          <a:solidFill>
                            <a:schemeClr val="tx1"/>
                          </a:solidFill>
                        </a:rPr>
                        <a:t>.  У одного сотника слуга, которым он дорожил, был болен при смерти.  Услышав об Иисусе, он послал к Нему Иудейских старейшин просить Его, чтобы пришел исцелить слугу его.  И они, придя к Иисусу, просили Его убедительно, говоря: он достоин, чтобы Ты сделал для него это,  ибо он любит народ наш и построил нам синагогу. Иисус пошел с ними. И когда Он недалеко уже был от дома, сотник прислал к Нему друзей сказать Ему: не трудись, Господи! ибо я недостоин, чтобы Ты вошел под кров мой; потому и себя самого не почел я достойным </a:t>
                      </a:r>
                      <a:r>
                        <a:rPr lang="ru-RU" sz="1600" b="1" dirty="0" err="1" smtClean="0">
                          <a:solidFill>
                            <a:schemeClr val="tx1"/>
                          </a:solidFill>
                        </a:rPr>
                        <a:t>придти</a:t>
                      </a:r>
                      <a:r>
                        <a:rPr lang="ru-RU" sz="1600" b="1" dirty="0" smtClean="0">
                          <a:solidFill>
                            <a:schemeClr val="tx1"/>
                          </a:solidFill>
                        </a:rPr>
                        <a:t> к Тебе; но скажи слово, и выздоровеет слуга мой. Ибо я и подвластный человек, но, имея у себя в подчинении воинов, говорю одному: пойди, и идет; и другому: приди, и приходит; и слуге моему: сделай то, и делает. Услышав сие, Иисус удивился ему и, обратившись, сказал идущему за Ним народу: сказываю вам, что и в Израиле не нашел Я такой веры. Посланные, возвратившись в дом, нашли больного слугу выздоровевшим».</a:t>
                      </a:r>
                      <a:endParaRPr lang="ru-RU" sz="1600" b="1" dirty="0">
                        <a:solidFill>
                          <a:schemeClr val="tx1"/>
                        </a:solidFill>
                      </a:endParaRPr>
                    </a:p>
                  </a:txBody>
                  <a:tcPr marL="18000" marR="18000" marT="18000" marB="18000"/>
                </a:tc>
              </a:tr>
            </a:tbl>
          </a:graphicData>
        </a:graphic>
      </p:graphicFrame>
      <p:sp>
        <p:nvSpPr>
          <p:cNvPr id="5" name="Скругленный прямоугольник 4"/>
          <p:cNvSpPr/>
          <p:nvPr/>
        </p:nvSpPr>
        <p:spPr>
          <a:xfrm>
            <a:off x="1763688" y="260648"/>
            <a:ext cx="5616624" cy="504056"/>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800" b="1" dirty="0">
                <a:solidFill>
                  <a:schemeClr val="tx1"/>
                </a:solidFill>
              </a:rPr>
              <a:t>Общность содержания</a:t>
            </a:r>
            <a:endParaRPr lang="ru-RU" sz="2800" dirty="0">
              <a:solidFill>
                <a:schemeClr val="tx1"/>
              </a:solidFill>
            </a:endParaRPr>
          </a:p>
        </p:txBody>
      </p:sp>
    </p:spTree>
    <p:extLst>
      <p:ext uri="{BB962C8B-B14F-4D97-AF65-F5344CB8AC3E}">
        <p14:creationId xmlns:p14="http://schemas.microsoft.com/office/powerpoint/2010/main" val="337684495"/>
      </p:ext>
    </p:extLst>
  </p:cSld>
  <p:clrMapOvr>
    <a:masterClrMapping/>
  </p:clrMapOvr>
  <p:transition spd="slow">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6" name="Объект 5"/>
          <p:cNvGraphicFramePr>
            <a:graphicFrameLocks noGrp="1"/>
          </p:cNvGraphicFramePr>
          <p:nvPr>
            <p:ph idx="1"/>
            <p:extLst>
              <p:ext uri="{D42A27DB-BD31-4B8C-83A1-F6EECF244321}">
                <p14:modId xmlns:p14="http://schemas.microsoft.com/office/powerpoint/2010/main" val="3160828306"/>
              </p:ext>
            </p:extLst>
          </p:nvPr>
        </p:nvGraphicFramePr>
        <p:xfrm>
          <a:off x="0" y="0"/>
          <a:ext cx="9144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4916302"/>
      </p:ext>
    </p:extLst>
  </p:cSld>
  <p:clrMapOvr>
    <a:masterClrMapping/>
  </p:clrMapOvr>
  <p:transition spd="slow">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graphicFrame>
        <p:nvGraphicFramePr>
          <p:cNvPr id="4" name="Объект 3"/>
          <p:cNvGraphicFramePr>
            <a:graphicFrameLocks noGrp="1"/>
          </p:cNvGraphicFramePr>
          <p:nvPr>
            <p:ph idx="1"/>
            <p:extLst>
              <p:ext uri="{D42A27DB-BD31-4B8C-83A1-F6EECF244321}">
                <p14:modId xmlns:p14="http://schemas.microsoft.com/office/powerpoint/2010/main" val="1443980034"/>
              </p:ext>
            </p:extLst>
          </p:nvPr>
        </p:nvGraphicFramePr>
        <p:xfrm>
          <a:off x="0" y="0"/>
          <a:ext cx="9144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64200257"/>
      </p:ext>
    </p:extLst>
  </p:cSld>
  <p:clrMapOvr>
    <a:masterClrMapping/>
  </p:clrMapOvr>
  <p:transition spd="slow">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011077685"/>
              </p:ext>
            </p:extLst>
          </p:nvPr>
        </p:nvGraphicFramePr>
        <p:xfrm>
          <a:off x="3474" y="0"/>
          <a:ext cx="9140525" cy="68298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95350602"/>
      </p:ext>
    </p:extLst>
  </p:cSld>
  <p:clrMapOvr>
    <a:masterClrMapping/>
  </p:clrMapOvr>
  <p:transition spd="slow">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052736"/>
          </a:xfrm>
          <a:gradFill>
            <a:gsLst>
              <a:gs pos="12000">
                <a:srgbClr val="E6DCAC">
                  <a:lumMod val="53000"/>
                  <a:lumOff val="47000"/>
                  <a:alpha val="0"/>
                </a:srgbClr>
              </a:gs>
              <a:gs pos="100000">
                <a:srgbClr val="E6D78A"/>
              </a:gs>
              <a:gs pos="100000">
                <a:srgbClr val="C7AC4C"/>
              </a:gs>
              <a:gs pos="100000">
                <a:srgbClr val="E6D78A"/>
              </a:gs>
              <a:gs pos="100000">
                <a:srgbClr val="C7AC4C"/>
              </a:gs>
              <a:gs pos="100000">
                <a:srgbClr val="E6DCAC"/>
              </a:gs>
            </a:gsLst>
            <a:lin ang="5400000" scaled="0"/>
          </a:gradFill>
        </p:spPr>
        <p:style>
          <a:lnRef idx="2">
            <a:schemeClr val="accent3"/>
          </a:lnRef>
          <a:fillRef idx="1">
            <a:schemeClr val="lt1"/>
          </a:fillRef>
          <a:effectRef idx="0">
            <a:schemeClr val="accent3"/>
          </a:effectRef>
          <a:fontRef idx="minor">
            <a:schemeClr val="dk1"/>
          </a:fontRef>
        </p:style>
        <p:txBody>
          <a:bodyPr/>
          <a:lstStyle/>
          <a:p>
            <a:r>
              <a:rPr lang="ru-RU" b="1" dirty="0" smtClean="0"/>
              <a:t>Общность лексики</a:t>
            </a:r>
            <a:endParaRPr lang="ru-RU" b="1" dirty="0"/>
          </a:p>
        </p:txBody>
      </p:sp>
      <p:sp>
        <p:nvSpPr>
          <p:cNvPr id="3" name="Объект 2"/>
          <p:cNvSpPr>
            <a:spLocks noGrp="1"/>
          </p:cNvSpPr>
          <p:nvPr>
            <p:ph idx="1"/>
          </p:nvPr>
        </p:nvSpPr>
        <p:spPr>
          <a:xfrm>
            <a:off x="0" y="1052736"/>
            <a:ext cx="9144000" cy="5805264"/>
          </a:xfrm>
          <a:gradFill>
            <a:gsLst>
              <a:gs pos="0">
                <a:srgbClr val="FFEFD1"/>
              </a:gs>
              <a:gs pos="64999">
                <a:srgbClr val="F0EBD5"/>
              </a:gs>
              <a:gs pos="100000">
                <a:srgbClr val="D1C39F"/>
              </a:gs>
            </a:gsLst>
            <a:lin ang="5400000" scaled="0"/>
          </a:gradFill>
        </p:spPr>
        <p:txBody>
          <a:bodyPr lIns="540000" tIns="360000" rIns="540000" bIns="360000">
            <a:normAutofit fontScale="85000" lnSpcReduction="10000"/>
          </a:bodyPr>
          <a:lstStyle/>
          <a:p>
            <a:pPr marL="0" indent="0">
              <a:buNone/>
            </a:pPr>
            <a:r>
              <a:rPr lang="ru-RU" dirty="0" smtClean="0">
                <a:cs typeface="Times New Roman" panose="02020603050405020304" pitchFamily="18" charset="0"/>
              </a:rPr>
              <a:t>«Ибо </a:t>
            </a:r>
            <a:r>
              <a:rPr lang="ru-RU" dirty="0">
                <a:cs typeface="Times New Roman" panose="02020603050405020304" pitchFamily="18" charset="0"/>
              </a:rPr>
              <a:t>что легче сказать: прощаются тебе грехи, или сказать: встань и ходи</a:t>
            </a:r>
            <a:r>
              <a:rPr lang="ru-RU" dirty="0" smtClean="0">
                <a:cs typeface="Times New Roman" panose="02020603050405020304" pitchFamily="18" charset="0"/>
              </a:rPr>
              <a:t>? Но </a:t>
            </a:r>
            <a:r>
              <a:rPr lang="ru-RU" dirty="0">
                <a:cs typeface="Times New Roman" panose="02020603050405020304" pitchFamily="18" charset="0"/>
              </a:rPr>
              <a:t>чтобы вы знали, что Сын Человеческий имеет власть на земле прощать грехи, — тогда говорит расслабленному: встань, возьми постель твою, и иди в дом </a:t>
            </a:r>
            <a:r>
              <a:rPr lang="ru-RU" dirty="0" smtClean="0">
                <a:cs typeface="Times New Roman" panose="02020603050405020304" pitchFamily="18" charset="0"/>
              </a:rPr>
              <a:t>твой» (Мф. 9, 5-6). </a:t>
            </a:r>
          </a:p>
          <a:p>
            <a:pPr marL="0" indent="0">
              <a:buNone/>
            </a:pPr>
            <a:endParaRPr lang="ru-RU" dirty="0" smtClean="0">
              <a:cs typeface="Times New Roman" panose="02020603050405020304" pitchFamily="18" charset="0"/>
            </a:endParaRPr>
          </a:p>
          <a:p>
            <a:pPr marL="0" indent="0">
              <a:buNone/>
            </a:pPr>
            <a:r>
              <a:rPr lang="ru-RU" dirty="0" smtClean="0">
                <a:cs typeface="Times New Roman" panose="02020603050405020304" pitchFamily="18" charset="0"/>
              </a:rPr>
              <a:t>«Что </a:t>
            </a:r>
            <a:r>
              <a:rPr lang="ru-RU" dirty="0">
                <a:cs typeface="Times New Roman" panose="02020603050405020304" pitchFamily="18" charset="0"/>
              </a:rPr>
              <a:t>легче? сказать ли расслабленному: прощаются тебе грехи? или сказать: встань, возьми свою постель и ходи</a:t>
            </a:r>
            <a:r>
              <a:rPr lang="ru-RU" dirty="0" smtClean="0">
                <a:cs typeface="Times New Roman" panose="02020603050405020304" pitchFamily="18" charset="0"/>
              </a:rPr>
              <a:t>? Но </a:t>
            </a:r>
            <a:r>
              <a:rPr lang="ru-RU" dirty="0">
                <a:cs typeface="Times New Roman" panose="02020603050405020304" pitchFamily="18" charset="0"/>
              </a:rPr>
              <a:t>чтобы вы знали, что Сын Человеческий имеет власть на земле прощать грехи, — говорит </a:t>
            </a:r>
            <a:r>
              <a:rPr lang="ru-RU" dirty="0" smtClean="0">
                <a:cs typeface="Times New Roman" panose="02020603050405020304" pitchFamily="18" charset="0"/>
              </a:rPr>
              <a:t>расслабленному: </a:t>
            </a:r>
            <a:r>
              <a:rPr lang="ru-RU" dirty="0">
                <a:cs typeface="Times New Roman" panose="02020603050405020304" pitchFamily="18" charset="0"/>
              </a:rPr>
              <a:t>тебе говорю: встань, возьми постель твою и иди в дом </a:t>
            </a:r>
            <a:r>
              <a:rPr lang="ru-RU" dirty="0" smtClean="0">
                <a:cs typeface="Times New Roman" panose="02020603050405020304" pitchFamily="18" charset="0"/>
              </a:rPr>
              <a:t>твой» (</a:t>
            </a:r>
            <a:r>
              <a:rPr lang="ru-RU" dirty="0" err="1" smtClean="0">
                <a:cs typeface="Times New Roman" panose="02020603050405020304" pitchFamily="18" charset="0"/>
              </a:rPr>
              <a:t>Мк</a:t>
            </a:r>
            <a:r>
              <a:rPr lang="ru-RU" dirty="0" smtClean="0">
                <a:cs typeface="Times New Roman" panose="02020603050405020304" pitchFamily="18" charset="0"/>
              </a:rPr>
              <a:t>. 2, 9-11).</a:t>
            </a:r>
            <a:endParaRPr lang="ru-RU" dirty="0">
              <a:cs typeface="Times New Roman" panose="02020603050405020304" pitchFamily="18" charset="0"/>
            </a:endParaRPr>
          </a:p>
        </p:txBody>
      </p:sp>
    </p:spTree>
    <p:extLst>
      <p:ext uri="{BB962C8B-B14F-4D97-AF65-F5344CB8AC3E}">
        <p14:creationId xmlns:p14="http://schemas.microsoft.com/office/powerpoint/2010/main" val="2692987375"/>
      </p:ext>
    </p:extLst>
  </p:cSld>
  <p:clrMapOvr>
    <a:masterClrMapping/>
  </p:clrMapOvr>
  <p:transition spd="slow">
    <p:wip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96752"/>
          </a:xfrm>
          <a:solidFill>
            <a:schemeClr val="accent4">
              <a:alpha val="57000"/>
            </a:schemeClr>
          </a:solidFill>
        </p:spPr>
        <p:style>
          <a:lnRef idx="2">
            <a:schemeClr val="accent4"/>
          </a:lnRef>
          <a:fillRef idx="1">
            <a:schemeClr val="lt1"/>
          </a:fillRef>
          <a:effectRef idx="0">
            <a:schemeClr val="accent4"/>
          </a:effectRef>
          <a:fontRef idx="minor">
            <a:schemeClr val="dk1"/>
          </a:fontRef>
        </p:style>
        <p:txBody>
          <a:bodyPr>
            <a:normAutofit/>
          </a:bodyPr>
          <a:lstStyle/>
          <a:p>
            <a:r>
              <a:rPr lang="ru-RU" b="1" dirty="0" smtClean="0"/>
              <a:t>Пример разночтений синоптиков</a:t>
            </a:r>
            <a:endParaRPr lang="ru-RU" b="1" dirty="0"/>
          </a:p>
        </p:txBody>
      </p:sp>
      <p:sp>
        <p:nvSpPr>
          <p:cNvPr id="3" name="Содержимое 2"/>
          <p:cNvSpPr>
            <a:spLocks noGrp="1"/>
          </p:cNvSpPr>
          <p:nvPr>
            <p:ph idx="1"/>
          </p:nvPr>
        </p:nvSpPr>
        <p:spPr>
          <a:xfrm>
            <a:off x="0" y="1196752"/>
            <a:ext cx="9144000" cy="5661248"/>
          </a:xfrm>
        </p:spPr>
        <p:style>
          <a:lnRef idx="1">
            <a:schemeClr val="accent4"/>
          </a:lnRef>
          <a:fillRef idx="2">
            <a:schemeClr val="accent4"/>
          </a:fillRef>
          <a:effectRef idx="1">
            <a:schemeClr val="accent4"/>
          </a:effectRef>
          <a:fontRef idx="minor">
            <a:schemeClr val="dk1"/>
          </a:fontRef>
        </p:style>
        <p:txBody>
          <a:bodyPr lIns="612000" tIns="252000" rIns="360000" bIns="180000">
            <a:normAutofit fontScale="92500" lnSpcReduction="20000"/>
          </a:bodyPr>
          <a:lstStyle/>
          <a:p>
            <a:pPr>
              <a:buNone/>
            </a:pPr>
            <a:r>
              <a:rPr lang="ru-RU" dirty="0" smtClean="0"/>
              <a:t>«</a:t>
            </a:r>
            <a:r>
              <a:rPr lang="ru-RU" b="1" dirty="0" smtClean="0"/>
              <a:t>Сей</a:t>
            </a:r>
            <a:r>
              <a:rPr lang="ru-RU" dirty="0" smtClean="0"/>
              <a:t> есть Сын Мой возлюбленный, в Котором Мое благоволение» (</a:t>
            </a:r>
            <a:r>
              <a:rPr lang="ru-RU" dirty="0" err="1" smtClean="0"/>
              <a:t>Мф</a:t>
            </a:r>
            <a:r>
              <a:rPr lang="ru-RU" dirty="0" smtClean="0"/>
              <a:t>. 3, 17);</a:t>
            </a:r>
          </a:p>
          <a:p>
            <a:pPr>
              <a:buNone/>
            </a:pPr>
            <a:r>
              <a:rPr lang="ru-RU" dirty="0" smtClean="0"/>
              <a:t>«</a:t>
            </a:r>
            <a:r>
              <a:rPr lang="ru-RU" b="1" dirty="0" smtClean="0"/>
              <a:t>Ты</a:t>
            </a:r>
            <a:r>
              <a:rPr lang="ru-RU" dirty="0" smtClean="0"/>
              <a:t> Сын Мой Возлюбленный; в Тебе Мое благоволение!» (Лк. 3, 22).</a:t>
            </a:r>
          </a:p>
          <a:p>
            <a:pPr>
              <a:buNone/>
            </a:pPr>
            <a:r>
              <a:rPr lang="ru-RU" dirty="0" smtClean="0"/>
              <a:t>«Но виноградари, увидев сына, сказали друг другу: это наследник; пойдем, убьем его и завладеем наследством его.  И, схватив его, </a:t>
            </a:r>
            <a:r>
              <a:rPr lang="ru-RU" b="1" dirty="0" smtClean="0"/>
              <a:t>вывели вон из виноградника и убили</a:t>
            </a:r>
            <a:r>
              <a:rPr lang="ru-RU" dirty="0" smtClean="0"/>
              <a:t>» (21, 38-39);</a:t>
            </a:r>
          </a:p>
          <a:p>
            <a:pPr>
              <a:buNone/>
            </a:pPr>
            <a:r>
              <a:rPr lang="ru-RU" dirty="0" smtClean="0"/>
              <a:t>«Но виноградари сказали друг другу: это наследник; пойдем, убьем его, и наследство будет наше.  И, схватив его, </a:t>
            </a:r>
            <a:r>
              <a:rPr lang="ru-RU" b="1" dirty="0" smtClean="0"/>
              <a:t>убили и выбросили вон </a:t>
            </a:r>
            <a:r>
              <a:rPr lang="ru-RU" dirty="0" smtClean="0"/>
              <a:t>из виноградника» (</a:t>
            </a:r>
            <a:r>
              <a:rPr lang="ru-RU" dirty="0" err="1" smtClean="0"/>
              <a:t>Мк</a:t>
            </a:r>
            <a:r>
              <a:rPr lang="ru-RU" dirty="0" smtClean="0"/>
              <a:t>. 12, 7-8). </a:t>
            </a:r>
            <a:endParaRPr lang="ru-RU" dirty="0"/>
          </a:p>
        </p:txBody>
      </p:sp>
    </p:spTree>
  </p:cSld>
  <p:clrMapOvr>
    <a:masterClrMapping/>
  </p:clrMapOvr>
  <p:transition spd="slow">
    <p:wip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a:solidFill>
            <a:srgbClr val="92D050"/>
          </a:solidFill>
        </p:spPr>
        <p:txBody>
          <a:bodyPr>
            <a:normAutofit/>
          </a:bodyPr>
          <a:lstStyle/>
          <a:p>
            <a:r>
              <a:rPr lang="ru-RU" b="1" dirty="0" smtClean="0"/>
              <a:t>Характер разночтений синоптиков</a:t>
            </a:r>
            <a:endParaRPr lang="ru-RU" b="1" dirty="0"/>
          </a:p>
        </p:txBody>
      </p:sp>
      <p:sp>
        <p:nvSpPr>
          <p:cNvPr id="3" name="Объект 2"/>
          <p:cNvSpPr>
            <a:spLocks noGrp="1"/>
          </p:cNvSpPr>
          <p:nvPr>
            <p:ph idx="1"/>
          </p:nvPr>
        </p:nvSpPr>
        <p:spPr>
          <a:xfrm>
            <a:off x="0" y="1124744"/>
            <a:ext cx="9144000" cy="5733256"/>
          </a:xfrm>
          <a:solidFill>
            <a:schemeClr val="accent3">
              <a:lumMod val="60000"/>
              <a:lumOff val="40000"/>
            </a:schemeClr>
          </a:solidFill>
        </p:spPr>
        <p:style>
          <a:lnRef idx="1">
            <a:schemeClr val="accent6"/>
          </a:lnRef>
          <a:fillRef idx="2">
            <a:schemeClr val="accent6"/>
          </a:fillRef>
          <a:effectRef idx="1">
            <a:schemeClr val="accent6"/>
          </a:effectRef>
          <a:fontRef idx="minor">
            <a:schemeClr val="dk1"/>
          </a:fontRef>
        </p:style>
        <p:txBody>
          <a:bodyPr lIns="360000" tIns="360000" rIns="360000" bIns="360000">
            <a:normAutofit/>
          </a:bodyPr>
          <a:lstStyle/>
          <a:p>
            <a:pPr marL="0" indent="0" algn="just">
              <a:buNone/>
            </a:pPr>
            <a:r>
              <a:rPr lang="ru-RU" i="1" dirty="0"/>
              <a:t>«Не говори мне, что </a:t>
            </a:r>
            <a:r>
              <a:rPr lang="ru-RU" i="1" dirty="0" smtClean="0"/>
              <a:t>они (синоптики) </a:t>
            </a:r>
            <a:r>
              <a:rPr lang="ru-RU" i="1" dirty="0" err="1"/>
              <a:t>несогласны</a:t>
            </a:r>
            <a:r>
              <a:rPr lang="ru-RU" i="1" dirty="0"/>
              <a:t> во всем, но посмотри в чем они </a:t>
            </a:r>
            <a:r>
              <a:rPr lang="ru-RU" i="1" dirty="0" err="1"/>
              <a:t>несогласны</a:t>
            </a:r>
            <a:r>
              <a:rPr lang="ru-RU" i="1" dirty="0"/>
              <a:t>. Разве сказал один из них, что Христос родился, а другой, что нет, или один – что Христос воскрес, а другой – нет? Да не будет! В более необходимом и более важном они согласны. Итак, если в более важном они не разногласят, то чему удивляешься, если кажется, что они разногласят в неважном?»</a:t>
            </a:r>
          </a:p>
          <a:p>
            <a:pPr marL="0" indent="0" algn="r">
              <a:buNone/>
            </a:pPr>
            <a:r>
              <a:rPr lang="ru-RU" b="1" i="1" dirty="0" smtClean="0"/>
              <a:t>(</a:t>
            </a:r>
            <a:r>
              <a:rPr lang="ru-RU" b="1" i="1" dirty="0" err="1" smtClean="0"/>
              <a:t>Блж</a:t>
            </a:r>
            <a:r>
              <a:rPr lang="ru-RU" b="1" i="1" dirty="0"/>
              <a:t>. </a:t>
            </a:r>
            <a:r>
              <a:rPr lang="ru-RU" b="1" i="1" dirty="0" err="1"/>
              <a:t>Феофилакт</a:t>
            </a:r>
            <a:r>
              <a:rPr lang="ru-RU" b="1" i="1" dirty="0"/>
              <a:t> Болгарский)</a:t>
            </a:r>
          </a:p>
          <a:p>
            <a:endParaRPr lang="ru-RU" dirty="0"/>
          </a:p>
        </p:txBody>
      </p:sp>
    </p:spTree>
    <p:extLst>
      <p:ext uri="{BB962C8B-B14F-4D97-AF65-F5344CB8AC3E}">
        <p14:creationId xmlns:p14="http://schemas.microsoft.com/office/powerpoint/2010/main" val="1131520587"/>
      </p:ext>
    </p:extLst>
  </p:cSld>
  <p:clrMapOvr>
    <a:masterClrMapping/>
  </p:clrMapOvr>
  <p:transition spd="slow">
    <p:wip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1209"/>
            <a:ext cx="9144000" cy="6858000"/>
          </a:xfrm>
          <a:solidFill>
            <a:schemeClr val="accent3">
              <a:lumMod val="60000"/>
              <a:lumOff val="40000"/>
            </a:schemeClr>
          </a:solidFill>
        </p:spPr>
        <p:style>
          <a:lnRef idx="1">
            <a:schemeClr val="accent1"/>
          </a:lnRef>
          <a:fillRef idx="2">
            <a:schemeClr val="accent1"/>
          </a:fillRef>
          <a:effectRef idx="1">
            <a:schemeClr val="accent1"/>
          </a:effectRef>
          <a:fontRef idx="minor">
            <a:schemeClr val="dk1"/>
          </a:fontRef>
        </p:style>
        <p:txBody>
          <a:bodyPr lIns="540000" tIns="540000" rIns="540000" bIns="540000">
            <a:normAutofit fontScale="85000" lnSpcReduction="10000"/>
          </a:bodyPr>
          <a:lstStyle/>
          <a:p>
            <a:pPr marL="0" indent="0" algn="just">
              <a:buNone/>
            </a:pPr>
            <a:r>
              <a:rPr lang="ru-RU" sz="3900" i="1" dirty="0" smtClean="0"/>
              <a:t>«Если </a:t>
            </a:r>
            <a:r>
              <a:rPr lang="ru-RU" sz="3900" i="1" dirty="0"/>
              <a:t>бы они были до точности согласны во всем – и касательно времени, и касательно места, и самых слов, то из врагов никто бы не поверил, что они написали Евангелие, не сошедшись между собой и не по обычному соглашению, и что такое согласие было следствием их искренности. Теперь же представляющееся в мелочах разногласие освобождает их от всякого подозрения и блистательно говорит в пользу </a:t>
            </a:r>
            <a:r>
              <a:rPr lang="ru-RU" sz="3900" i="1" dirty="0" smtClean="0"/>
              <a:t>писавших»</a:t>
            </a:r>
          </a:p>
          <a:p>
            <a:pPr marL="0" indent="0" algn="r">
              <a:buNone/>
            </a:pPr>
            <a:r>
              <a:rPr lang="ru-RU" sz="3900" i="1" dirty="0"/>
              <a:t> </a:t>
            </a:r>
            <a:r>
              <a:rPr lang="ru-RU" sz="3900" b="1" i="1" dirty="0"/>
              <a:t>(</a:t>
            </a:r>
            <a:r>
              <a:rPr lang="ru-RU" sz="3900" b="1" i="1" dirty="0" err="1"/>
              <a:t>Свт</a:t>
            </a:r>
            <a:r>
              <a:rPr lang="ru-RU" sz="3900" b="1" i="1" dirty="0"/>
              <a:t>. Иоанн Златоуст)</a:t>
            </a:r>
            <a:r>
              <a:rPr lang="ru-RU" sz="3900" i="1" dirty="0"/>
              <a:t> </a:t>
            </a:r>
            <a:endParaRPr lang="ru-RU" sz="3900" dirty="0"/>
          </a:p>
          <a:p>
            <a:pPr marL="0" indent="0">
              <a:buNone/>
            </a:pPr>
            <a:endParaRPr lang="ru-RU" dirty="0"/>
          </a:p>
        </p:txBody>
      </p:sp>
    </p:spTree>
    <p:extLst>
      <p:ext uri="{BB962C8B-B14F-4D97-AF65-F5344CB8AC3E}">
        <p14:creationId xmlns:p14="http://schemas.microsoft.com/office/powerpoint/2010/main" val="4213505524"/>
      </p:ext>
    </p:extLst>
  </p:cSld>
  <p:clrMapOvr>
    <a:masterClrMapping/>
  </p:clrMapOvr>
  <p:transition spd="slow">
    <p:wip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556792"/>
          </a:xfrm>
        </p:spPr>
        <p:style>
          <a:lnRef idx="0">
            <a:scrgbClr r="0" g="0" b="0"/>
          </a:lnRef>
          <a:fillRef idx="1003">
            <a:schemeClr val="lt2"/>
          </a:fillRef>
          <a:effectRef idx="0">
            <a:scrgbClr r="0" g="0" b="0"/>
          </a:effectRef>
          <a:fontRef idx="major"/>
        </p:style>
        <p:txBody>
          <a:bodyPr/>
          <a:lstStyle/>
          <a:p>
            <a:r>
              <a:rPr lang="ru-RU" b="1" dirty="0" smtClean="0"/>
              <a:t>Домашнее задание</a:t>
            </a:r>
            <a:endParaRPr lang="ru-RU" b="1" dirty="0"/>
          </a:p>
        </p:txBody>
      </p:sp>
      <p:sp>
        <p:nvSpPr>
          <p:cNvPr id="3" name="Объект 2"/>
          <p:cNvSpPr>
            <a:spLocks noGrp="1"/>
          </p:cNvSpPr>
          <p:nvPr>
            <p:ph idx="1"/>
          </p:nvPr>
        </p:nvSpPr>
        <p:spPr>
          <a:xfrm>
            <a:off x="0" y="1556792"/>
            <a:ext cx="9144000" cy="5301208"/>
          </a:xfrm>
        </p:spPr>
        <p:style>
          <a:lnRef idx="0">
            <a:scrgbClr r="0" g="0" b="0"/>
          </a:lnRef>
          <a:fillRef idx="1003">
            <a:schemeClr val="lt1"/>
          </a:fillRef>
          <a:effectRef idx="0">
            <a:scrgbClr r="0" g="0" b="0"/>
          </a:effectRef>
          <a:fontRef idx="major"/>
        </p:style>
        <p:txBody>
          <a:bodyPr lIns="720000" tIns="720000">
            <a:normAutofit/>
          </a:bodyPr>
          <a:lstStyle/>
          <a:p>
            <a:pPr marL="0" indent="0">
              <a:buNone/>
            </a:pPr>
            <a:r>
              <a:rPr lang="ru-RU" sz="4000" b="1" dirty="0" smtClean="0"/>
              <a:t>Прочитать отрывки из Евангелия</a:t>
            </a:r>
            <a:r>
              <a:rPr lang="ru-RU" dirty="0" smtClean="0"/>
              <a:t>:</a:t>
            </a:r>
          </a:p>
          <a:p>
            <a:r>
              <a:rPr lang="ru-RU" sz="4000" b="1" dirty="0" smtClean="0"/>
              <a:t>Мф</a:t>
            </a:r>
            <a:r>
              <a:rPr lang="ru-RU" sz="4000" b="1" dirty="0"/>
              <a:t>. 1, 1-17; </a:t>
            </a:r>
            <a:endParaRPr lang="ru-RU" sz="4000" b="1" dirty="0" smtClean="0"/>
          </a:p>
          <a:p>
            <a:r>
              <a:rPr lang="ru-RU" sz="4000" b="1" dirty="0" err="1" smtClean="0"/>
              <a:t>Лк</a:t>
            </a:r>
            <a:r>
              <a:rPr lang="ru-RU" sz="4000" b="1" dirty="0" smtClean="0"/>
              <a:t>. 1 гл.;</a:t>
            </a:r>
          </a:p>
          <a:p>
            <a:r>
              <a:rPr lang="ru-RU" sz="4000" b="1" dirty="0" err="1" smtClean="0"/>
              <a:t>Лк</a:t>
            </a:r>
            <a:r>
              <a:rPr lang="ru-RU" sz="4000" b="1" dirty="0"/>
              <a:t>. 3, 23-38; </a:t>
            </a:r>
          </a:p>
          <a:p>
            <a:endParaRPr lang="ru-RU" sz="4000" b="1" dirty="0"/>
          </a:p>
        </p:txBody>
      </p:sp>
    </p:spTree>
    <p:extLst>
      <p:ext uri="{BB962C8B-B14F-4D97-AF65-F5344CB8AC3E}">
        <p14:creationId xmlns:p14="http://schemas.microsoft.com/office/powerpoint/2010/main" val="3733036097"/>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556792"/>
          </a:xfrm>
        </p:spPr>
        <p:style>
          <a:lnRef idx="1">
            <a:schemeClr val="accent2"/>
          </a:lnRef>
          <a:fillRef idx="2">
            <a:schemeClr val="accent2"/>
          </a:fillRef>
          <a:effectRef idx="1">
            <a:schemeClr val="accent2"/>
          </a:effectRef>
          <a:fontRef idx="minor">
            <a:schemeClr val="dk1"/>
          </a:fontRef>
        </p:style>
        <p:txBody>
          <a:bodyPr/>
          <a:lstStyle/>
          <a:p>
            <a:r>
              <a:rPr lang="ru-RU" b="1" dirty="0"/>
              <a:t>Значение слова «Евангелие»</a:t>
            </a:r>
            <a:endParaRPr lang="ru-RU" dirty="0"/>
          </a:p>
        </p:txBody>
      </p:sp>
      <p:sp>
        <p:nvSpPr>
          <p:cNvPr id="3" name="Объект 2"/>
          <p:cNvSpPr>
            <a:spLocks noGrp="1"/>
          </p:cNvSpPr>
          <p:nvPr>
            <p:ph idx="1"/>
          </p:nvPr>
        </p:nvSpPr>
        <p:spPr>
          <a:xfrm>
            <a:off x="0" y="1574232"/>
            <a:ext cx="9144000" cy="5455168"/>
          </a:xfrm>
        </p:spPr>
        <p:style>
          <a:lnRef idx="1">
            <a:schemeClr val="accent1"/>
          </a:lnRef>
          <a:fillRef idx="2">
            <a:schemeClr val="accent1"/>
          </a:fillRef>
          <a:effectRef idx="1">
            <a:schemeClr val="accent1"/>
          </a:effectRef>
          <a:fontRef idx="minor">
            <a:schemeClr val="dk1"/>
          </a:fontRef>
        </p:style>
        <p:txBody>
          <a:bodyPr/>
          <a:lstStyle/>
          <a:p>
            <a:pPr marL="0" indent="0">
              <a:buNone/>
            </a:pPr>
            <a:endParaRPr lang="ru-RU" dirty="0"/>
          </a:p>
        </p:txBody>
      </p:sp>
      <p:sp>
        <p:nvSpPr>
          <p:cNvPr id="4" name="Скругленный прямоугольник 3"/>
          <p:cNvSpPr/>
          <p:nvPr/>
        </p:nvSpPr>
        <p:spPr>
          <a:xfrm>
            <a:off x="775238" y="3117134"/>
            <a:ext cx="3024336" cy="1080120"/>
          </a:xfrm>
          <a:prstGeom prst="roundRect">
            <a:avLst/>
          </a:prstGeom>
          <a:gradFill>
            <a:gsLst>
              <a:gs pos="2000">
                <a:srgbClr val="FFFFFF"/>
              </a:gs>
              <a:gs pos="83000">
                <a:srgbClr val="E6E6E6"/>
              </a:gs>
              <a:gs pos="49000">
                <a:srgbClr val="7D8496"/>
              </a:gs>
              <a:gs pos="81000">
                <a:srgbClr val="E6E6E6"/>
              </a:gs>
            </a:gsLst>
            <a:lin ang="16200000" scaled="0"/>
          </a:gra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ru-RU" sz="3200" b="1" dirty="0" smtClean="0">
                <a:solidFill>
                  <a:schemeClr val="tx1"/>
                </a:solidFill>
              </a:rPr>
              <a:t>1. Богословское</a:t>
            </a:r>
            <a:r>
              <a:rPr lang="ru-RU" sz="2400" dirty="0" smtClean="0">
                <a:solidFill>
                  <a:schemeClr val="tx1"/>
                </a:solidFill>
              </a:rPr>
              <a:t> </a:t>
            </a:r>
          </a:p>
          <a:p>
            <a:pPr algn="ctr"/>
            <a:r>
              <a:rPr lang="ru-RU" dirty="0" smtClean="0">
                <a:solidFill>
                  <a:schemeClr val="tx1"/>
                </a:solidFill>
              </a:rPr>
              <a:t>(как </a:t>
            </a:r>
            <a:r>
              <a:rPr lang="ru-RU" dirty="0">
                <a:solidFill>
                  <a:schemeClr val="tx1"/>
                </a:solidFill>
              </a:rPr>
              <a:t>радостная весть о спасении во Христе </a:t>
            </a:r>
            <a:r>
              <a:rPr lang="ru-RU" dirty="0" smtClean="0">
                <a:solidFill>
                  <a:schemeClr val="tx1"/>
                </a:solidFill>
              </a:rPr>
              <a:t>Иисусе)</a:t>
            </a:r>
            <a:endParaRPr lang="ru-RU" dirty="0"/>
          </a:p>
        </p:txBody>
      </p:sp>
      <p:sp>
        <p:nvSpPr>
          <p:cNvPr id="5" name="Овал 4"/>
          <p:cNvSpPr/>
          <p:nvPr/>
        </p:nvSpPr>
        <p:spPr>
          <a:xfrm>
            <a:off x="2685594" y="1556792"/>
            <a:ext cx="3600400" cy="1296144"/>
          </a:xfrm>
          <a:prstGeom prst="ellipse">
            <a:avLst/>
          </a:prstGeom>
          <a:gradFill>
            <a:gsLst>
              <a:gs pos="0">
                <a:srgbClr val="E6DCAC"/>
              </a:gs>
              <a:gs pos="12000">
                <a:srgbClr val="E6D78A"/>
              </a:gs>
              <a:gs pos="30000">
                <a:srgbClr val="C7AC4C"/>
              </a:gs>
              <a:gs pos="45000">
                <a:srgbClr val="E6D78A"/>
              </a:gs>
              <a:gs pos="77000">
                <a:srgbClr val="C7AC4C"/>
              </a:gs>
              <a:gs pos="100000">
                <a:srgbClr val="E6DCAC"/>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a:solidFill>
                  <a:schemeClr val="tx1"/>
                </a:solidFill>
              </a:rPr>
              <a:t>«Евангелие»</a:t>
            </a:r>
          </a:p>
        </p:txBody>
      </p:sp>
      <p:sp>
        <p:nvSpPr>
          <p:cNvPr id="6" name="Скругленный прямоугольник 5"/>
          <p:cNvSpPr/>
          <p:nvPr/>
        </p:nvSpPr>
        <p:spPr>
          <a:xfrm>
            <a:off x="5076056" y="3068960"/>
            <a:ext cx="3122409" cy="1080120"/>
          </a:xfrm>
          <a:prstGeom prst="roundRect">
            <a:avLst/>
          </a:prstGeom>
          <a:gradFill>
            <a:gsLst>
              <a:gs pos="28000">
                <a:srgbClr val="8488C4"/>
              </a:gs>
              <a:gs pos="97000">
                <a:srgbClr val="D4DEFF"/>
              </a:gs>
            </a:gsLst>
            <a:lin ang="16200000" scaled="0"/>
          </a:gra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r>
              <a:rPr lang="ru-RU" sz="3200" b="1" dirty="0" smtClean="0">
                <a:solidFill>
                  <a:schemeClr val="tx1"/>
                </a:solidFill>
              </a:rPr>
              <a:t>2. Литературное</a:t>
            </a:r>
            <a:r>
              <a:rPr lang="ru-RU" sz="3200" dirty="0" smtClean="0">
                <a:solidFill>
                  <a:schemeClr val="tx1"/>
                </a:solidFill>
              </a:rPr>
              <a:t> </a:t>
            </a:r>
          </a:p>
          <a:p>
            <a:pPr algn="ctr"/>
            <a:r>
              <a:rPr lang="ru-RU" dirty="0" smtClean="0">
                <a:solidFill>
                  <a:schemeClr val="tx1"/>
                </a:solidFill>
              </a:rPr>
              <a:t> (как </a:t>
            </a:r>
            <a:r>
              <a:rPr lang="ru-RU" dirty="0">
                <a:solidFill>
                  <a:schemeClr val="tx1"/>
                </a:solidFill>
              </a:rPr>
              <a:t>особый жанр христианской </a:t>
            </a:r>
            <a:r>
              <a:rPr lang="ru-RU" dirty="0" smtClean="0">
                <a:solidFill>
                  <a:schemeClr val="tx1"/>
                </a:solidFill>
              </a:rPr>
              <a:t>литературы) </a:t>
            </a:r>
            <a:endParaRPr lang="ru-RU" dirty="0"/>
          </a:p>
        </p:txBody>
      </p:sp>
      <p:sp>
        <p:nvSpPr>
          <p:cNvPr id="9" name="Прямоугольник 8"/>
          <p:cNvSpPr/>
          <p:nvPr/>
        </p:nvSpPr>
        <p:spPr>
          <a:xfrm>
            <a:off x="251520" y="4638738"/>
            <a:ext cx="2251910" cy="1598574"/>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ru-RU" sz="2400" b="1" dirty="0">
                <a:solidFill>
                  <a:schemeClr val="tx1"/>
                </a:solidFill>
              </a:rPr>
              <a:t>сама благая </a:t>
            </a:r>
            <a:r>
              <a:rPr lang="ru-RU" sz="2400" b="1" dirty="0" smtClean="0">
                <a:solidFill>
                  <a:schemeClr val="tx1"/>
                </a:solidFill>
              </a:rPr>
              <a:t>весть, </a:t>
            </a:r>
            <a:r>
              <a:rPr lang="ru-RU" sz="2400" b="1" dirty="0">
                <a:solidFill>
                  <a:schemeClr val="tx1"/>
                </a:solidFill>
              </a:rPr>
              <a:t>акт искупления человечества </a:t>
            </a:r>
            <a:r>
              <a:rPr lang="ru-RU" sz="2400" b="1" dirty="0" smtClean="0">
                <a:solidFill>
                  <a:schemeClr val="tx1"/>
                </a:solidFill>
              </a:rPr>
              <a:t> </a:t>
            </a:r>
            <a:endParaRPr lang="ru-RU" sz="2400" b="1" dirty="0">
              <a:solidFill>
                <a:schemeClr val="tx1"/>
              </a:solidFill>
            </a:endParaRPr>
          </a:p>
        </p:txBody>
      </p:sp>
      <p:sp>
        <p:nvSpPr>
          <p:cNvPr id="10" name="Прямоугольник 9"/>
          <p:cNvSpPr/>
          <p:nvPr/>
        </p:nvSpPr>
        <p:spPr>
          <a:xfrm>
            <a:off x="2856370" y="4653137"/>
            <a:ext cx="2435710" cy="1584175"/>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ru-RU" sz="2400" b="1" dirty="0" smtClean="0">
                <a:solidFill>
                  <a:schemeClr val="tx1"/>
                </a:solidFill>
              </a:rPr>
              <a:t>Проповедь,</a:t>
            </a:r>
          </a:p>
          <a:p>
            <a:pPr algn="ctr"/>
            <a:r>
              <a:rPr lang="ru-RU" sz="2400" b="1" dirty="0" smtClean="0">
                <a:solidFill>
                  <a:schemeClr val="tx1"/>
                </a:solidFill>
              </a:rPr>
              <a:t>свидетельство </a:t>
            </a:r>
            <a:r>
              <a:rPr lang="ru-RU" sz="2400" b="1" dirty="0">
                <a:solidFill>
                  <a:schemeClr val="tx1"/>
                </a:solidFill>
              </a:rPr>
              <a:t>об открывшемся спасении</a:t>
            </a:r>
          </a:p>
        </p:txBody>
      </p:sp>
      <p:cxnSp>
        <p:nvCxnSpPr>
          <p:cNvPr id="18" name="Прямая со стрелкой 17"/>
          <p:cNvCxnSpPr>
            <a:stCxn id="4" idx="2"/>
          </p:cNvCxnSpPr>
          <p:nvPr/>
        </p:nvCxnSpPr>
        <p:spPr>
          <a:xfrm flipH="1">
            <a:off x="1691680" y="4197254"/>
            <a:ext cx="595726" cy="4414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Прямая со стрелкой 19"/>
          <p:cNvCxnSpPr/>
          <p:nvPr/>
        </p:nvCxnSpPr>
        <p:spPr>
          <a:xfrm>
            <a:off x="3347864" y="4197254"/>
            <a:ext cx="451710" cy="44148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9902454"/>
      </p:ext>
    </p:extLst>
  </p:cSld>
  <p:clrMapOvr>
    <a:masterClrMapping/>
  </p:clrMapOvr>
  <p:transition spd="slow">
    <p:wip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0" y="0"/>
            <a:ext cx="9144000" cy="6858000"/>
          </a:xfrm>
          <a:gradFill flip="none" rotWithShape="1">
            <a:gsLst>
              <a:gs pos="50000">
                <a:srgbClr val="CCCCFF">
                  <a:alpha val="93000"/>
                </a:srgbClr>
              </a:gs>
              <a:gs pos="17999">
                <a:srgbClr val="99CCFF"/>
              </a:gs>
              <a:gs pos="36000">
                <a:schemeClr val="accent2">
                  <a:lumMod val="40000"/>
                  <a:lumOff val="60000"/>
                </a:schemeClr>
              </a:gs>
              <a:gs pos="61000">
                <a:srgbClr val="CC99FF"/>
              </a:gs>
              <a:gs pos="82001">
                <a:srgbClr val="99CCFF"/>
              </a:gs>
              <a:gs pos="100000">
                <a:srgbClr val="CCCCFF"/>
              </a:gs>
            </a:gsLst>
            <a:lin ang="13500000" scaled="1"/>
            <a:tileRect/>
          </a:gradFill>
        </p:spPr>
        <p:style>
          <a:lnRef idx="0">
            <a:scrgbClr r="0" g="0" b="0"/>
          </a:lnRef>
          <a:fillRef idx="1003">
            <a:schemeClr val="lt2"/>
          </a:fillRef>
          <a:effectRef idx="0">
            <a:scrgbClr r="0" g="0" b="0"/>
          </a:effectRef>
          <a:fontRef idx="major"/>
        </p:style>
        <p:txBody>
          <a:bodyPr>
            <a:normAutofit/>
          </a:bodyPr>
          <a:lstStyle/>
          <a:p>
            <a:pPr algn="ctr">
              <a:buNone/>
            </a:pPr>
            <a:endParaRPr lang="ru-RU" sz="6600" b="1" dirty="0" smtClean="0"/>
          </a:p>
          <a:p>
            <a:pPr algn="ctr">
              <a:buNone/>
            </a:pPr>
            <a:endParaRPr lang="ru-RU" sz="6600" b="1" dirty="0" smtClean="0"/>
          </a:p>
          <a:p>
            <a:pPr algn="ctr">
              <a:buNone/>
            </a:pPr>
            <a:r>
              <a:rPr lang="ru-RU" sz="6600" b="1" dirty="0" smtClean="0"/>
              <a:t>Спасибо за внимание!</a:t>
            </a:r>
            <a:endParaRPr lang="ru-RU" sz="6600" b="1" dirty="0"/>
          </a:p>
        </p:txBody>
      </p:sp>
    </p:spTree>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24744"/>
          </a:xfrm>
        </p:spPr>
        <p:style>
          <a:lnRef idx="0">
            <a:scrgbClr r="0" g="0" b="0"/>
          </a:lnRef>
          <a:fillRef idx="1002">
            <a:schemeClr val="dk2"/>
          </a:fillRef>
          <a:effectRef idx="0">
            <a:scrgbClr r="0" g="0" b="0"/>
          </a:effectRef>
          <a:fontRef idx="major"/>
        </p:style>
        <p:txBody>
          <a:bodyPr/>
          <a:lstStyle/>
          <a:p>
            <a:r>
              <a:rPr lang="ru-RU" b="1" dirty="0" smtClean="0"/>
              <a:t>О количестве Евангелий</a:t>
            </a:r>
            <a:endParaRPr lang="ru-RU" b="1" dirty="0"/>
          </a:p>
        </p:txBody>
      </p:sp>
      <p:sp>
        <p:nvSpPr>
          <p:cNvPr id="3" name="Содержимое 2"/>
          <p:cNvSpPr>
            <a:spLocks noGrp="1"/>
          </p:cNvSpPr>
          <p:nvPr>
            <p:ph idx="1"/>
          </p:nvPr>
        </p:nvSpPr>
        <p:spPr>
          <a:xfrm>
            <a:off x="0" y="1124744"/>
            <a:ext cx="9144000" cy="5733256"/>
          </a:xfrm>
        </p:spPr>
        <p:style>
          <a:lnRef idx="0">
            <a:scrgbClr r="0" g="0" b="0"/>
          </a:lnRef>
          <a:fillRef idx="1003">
            <a:schemeClr val="lt1"/>
          </a:fillRef>
          <a:effectRef idx="0">
            <a:scrgbClr r="0" g="0" b="0"/>
          </a:effectRef>
          <a:fontRef idx="major"/>
        </p:style>
        <p:txBody>
          <a:bodyPr lIns="360000" tIns="360000" rIns="360000" bIns="360000">
            <a:normAutofit lnSpcReduction="10000"/>
          </a:bodyPr>
          <a:lstStyle/>
          <a:p>
            <a:pPr>
              <a:buNone/>
            </a:pPr>
            <a:r>
              <a:rPr lang="ru-RU" dirty="0" smtClean="0"/>
              <a:t> «</a:t>
            </a:r>
            <a:r>
              <a:rPr lang="ru-RU" i="1" dirty="0" smtClean="0"/>
              <a:t>Как Один Есть Тот, Коего благовествуют многие, так одно само по себе Евангелие</a:t>
            </a:r>
            <a:r>
              <a:rPr lang="ru-RU" dirty="0" smtClean="0"/>
              <a:t>»</a:t>
            </a:r>
          </a:p>
          <a:p>
            <a:pPr algn="r">
              <a:buNone/>
            </a:pPr>
            <a:r>
              <a:rPr lang="ru-RU" dirty="0" smtClean="0"/>
              <a:t>                                                                     (</a:t>
            </a:r>
            <a:r>
              <a:rPr lang="ru-RU" b="1" dirty="0" err="1" smtClean="0"/>
              <a:t>Ориген</a:t>
            </a:r>
            <a:r>
              <a:rPr lang="ru-RU" dirty="0" smtClean="0"/>
              <a:t>)</a:t>
            </a:r>
          </a:p>
          <a:p>
            <a:pPr algn="just">
              <a:buNone/>
            </a:pPr>
            <a:r>
              <a:rPr lang="ru-RU" dirty="0" smtClean="0"/>
              <a:t> «</a:t>
            </a:r>
            <a:r>
              <a:rPr lang="ru-RU" i="1" dirty="0" smtClean="0"/>
              <a:t>Пусть никто не принимает, что четверичное число Евангелий велико или мало. Четыре стороны света, четыре главных ветра. Церковь по всей вселенной должна стоять на четырёх столпах Евангельских</a:t>
            </a:r>
            <a:r>
              <a:rPr lang="ru-RU" dirty="0" smtClean="0"/>
              <a:t>» </a:t>
            </a:r>
          </a:p>
          <a:p>
            <a:pPr algn="r">
              <a:buNone/>
            </a:pPr>
            <a:r>
              <a:rPr lang="ru-RU" dirty="0" smtClean="0"/>
              <a:t>(</a:t>
            </a:r>
            <a:r>
              <a:rPr lang="ru-RU" b="1" dirty="0" err="1" smtClean="0"/>
              <a:t>Свт</a:t>
            </a:r>
            <a:r>
              <a:rPr lang="ru-RU" b="1" dirty="0" smtClean="0"/>
              <a:t>. </a:t>
            </a:r>
            <a:r>
              <a:rPr lang="ru-RU" b="1" dirty="0" err="1" smtClean="0"/>
              <a:t>Ириней</a:t>
            </a:r>
            <a:r>
              <a:rPr lang="ru-RU" b="1" dirty="0" smtClean="0"/>
              <a:t> Лионский</a:t>
            </a:r>
            <a:r>
              <a:rPr lang="ru-RU" dirty="0" smtClean="0"/>
              <a:t>)</a:t>
            </a:r>
            <a:endParaRPr lang="ru-RU" i="1" dirty="0"/>
          </a:p>
        </p:txBody>
      </p:sp>
    </p:spTree>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0" y="0"/>
            <a:ext cx="9144000" cy="6858000"/>
          </a:xfrm>
        </p:spPr>
        <p:style>
          <a:lnRef idx="0">
            <a:scrgbClr r="0" g="0" b="0"/>
          </a:lnRef>
          <a:fillRef idx="1003">
            <a:schemeClr val="lt1"/>
          </a:fillRef>
          <a:effectRef idx="0">
            <a:scrgbClr r="0" g="0" b="0"/>
          </a:effectRef>
          <a:fontRef idx="major"/>
        </p:style>
        <p:txBody>
          <a:bodyPr lIns="540000" tIns="540000" rIns="540000" bIns="540000">
            <a:normAutofit/>
          </a:bodyPr>
          <a:lstStyle/>
          <a:p>
            <a:pPr marL="0" indent="0" algn="just">
              <a:buNone/>
            </a:pPr>
            <a:r>
              <a:rPr lang="ru-RU" sz="3600" b="1" i="1" dirty="0" smtClean="0"/>
              <a:t>«</a:t>
            </a:r>
            <a:r>
              <a:rPr lang="ru-RU" sz="3600" i="1" dirty="0" smtClean="0"/>
              <a:t>Разве </a:t>
            </a:r>
            <a:r>
              <a:rPr lang="ru-RU" sz="3600" i="1" dirty="0"/>
              <a:t>один Евангелист не мог написать всего? Конечно мог, но, когда писали четверо, писали не в одно и то же время, не в одном и том же месте, не сносясь и не сговариваясь между собой, и, однако, написали так, как будто все произнесено одними устами, то это служит величайшим доказательством </a:t>
            </a:r>
            <a:r>
              <a:rPr lang="ru-RU" sz="3600" i="1" dirty="0" smtClean="0"/>
              <a:t>истины»</a:t>
            </a:r>
            <a:endParaRPr lang="ru-RU" sz="3600" b="1" i="1" dirty="0" smtClean="0"/>
          </a:p>
          <a:p>
            <a:pPr marL="0" indent="0" algn="r">
              <a:buNone/>
            </a:pPr>
            <a:r>
              <a:rPr lang="ru-RU" sz="3600" i="1" dirty="0" smtClean="0"/>
              <a:t> </a:t>
            </a:r>
            <a:r>
              <a:rPr lang="ru-RU" sz="3600" b="1" i="1" dirty="0"/>
              <a:t>(</a:t>
            </a:r>
            <a:r>
              <a:rPr lang="ru-RU" sz="3600" b="1" i="1" dirty="0" err="1"/>
              <a:t>Свт</a:t>
            </a:r>
            <a:r>
              <a:rPr lang="ru-RU" sz="3600" b="1" i="1" dirty="0"/>
              <a:t>. Иоанн Златоуст)</a:t>
            </a:r>
            <a:r>
              <a:rPr lang="ru-RU" sz="3600" i="1" dirty="0"/>
              <a:t> </a:t>
            </a:r>
            <a:endParaRPr lang="ru-RU" sz="3600" dirty="0"/>
          </a:p>
        </p:txBody>
      </p:sp>
    </p:spTree>
    <p:extLst>
      <p:ext uri="{BB962C8B-B14F-4D97-AF65-F5344CB8AC3E}">
        <p14:creationId xmlns:p14="http://schemas.microsoft.com/office/powerpoint/2010/main" val="264526616"/>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932040" y="0"/>
            <a:ext cx="4211960" cy="6858000"/>
          </a:xfrm>
        </p:spPr>
        <p:style>
          <a:lnRef idx="1">
            <a:schemeClr val="accent6"/>
          </a:lnRef>
          <a:fillRef idx="2">
            <a:schemeClr val="accent6"/>
          </a:fillRef>
          <a:effectRef idx="1">
            <a:schemeClr val="accent6"/>
          </a:effectRef>
          <a:fontRef idx="minor">
            <a:schemeClr val="dk1"/>
          </a:fontRef>
        </p:style>
        <p:txBody>
          <a:bodyPr lIns="0" rIns="0">
            <a:noAutofit/>
          </a:bodyPr>
          <a:lstStyle/>
          <a:p>
            <a:pPr eaLnBrk="1" fontAlgn="auto" hangingPunct="1">
              <a:spcAft>
                <a:spcPts val="0"/>
              </a:spcAft>
              <a:defRPr/>
            </a:pPr>
            <a:r>
              <a:rPr lang="ru-RU" sz="4000" b="1" dirty="0" smtClean="0"/>
              <a:t>Четвероевангелие: </a:t>
            </a:r>
            <a:br>
              <a:rPr lang="ru-RU" sz="4000" b="1" dirty="0" smtClean="0"/>
            </a:br>
            <a:r>
              <a:rPr lang="ru-RU" sz="4000" b="1" dirty="0" smtClean="0">
                <a:solidFill>
                  <a:srgbClr val="FF0000"/>
                </a:solidFill>
              </a:rPr>
              <a:t>от Матфея, </a:t>
            </a:r>
            <a:br>
              <a:rPr lang="ru-RU" sz="4000" b="1" dirty="0" smtClean="0">
                <a:solidFill>
                  <a:srgbClr val="FF0000"/>
                </a:solidFill>
              </a:rPr>
            </a:br>
            <a:r>
              <a:rPr lang="ru-RU" sz="4000" b="1" dirty="0" smtClean="0">
                <a:solidFill>
                  <a:srgbClr val="FF0000"/>
                </a:solidFill>
              </a:rPr>
              <a:t> от Марка, </a:t>
            </a:r>
            <a:br>
              <a:rPr lang="ru-RU" sz="4000" b="1" dirty="0" smtClean="0">
                <a:solidFill>
                  <a:srgbClr val="FF0000"/>
                </a:solidFill>
              </a:rPr>
            </a:br>
            <a:r>
              <a:rPr lang="ru-RU" sz="4000" b="1" dirty="0" smtClean="0">
                <a:solidFill>
                  <a:srgbClr val="FF0000"/>
                </a:solidFill>
              </a:rPr>
              <a:t> от Луки, </a:t>
            </a:r>
            <a:br>
              <a:rPr lang="ru-RU" sz="4000" b="1" dirty="0" smtClean="0">
                <a:solidFill>
                  <a:srgbClr val="FF0000"/>
                </a:solidFill>
              </a:rPr>
            </a:br>
            <a:r>
              <a:rPr lang="ru-RU" sz="4000" b="1" dirty="0" smtClean="0">
                <a:solidFill>
                  <a:srgbClr val="FF0000"/>
                </a:solidFill>
              </a:rPr>
              <a:t> от Иоанна</a:t>
            </a:r>
            <a:endParaRPr lang="ru-RU" sz="4000" b="1" dirty="0">
              <a:solidFill>
                <a:srgbClr val="FF0000"/>
              </a:solidFill>
            </a:endParaRPr>
          </a:p>
        </p:txBody>
      </p:sp>
      <p:pic>
        <p:nvPicPr>
          <p:cNvPr id="8195" name="Picture 3"/>
          <p:cNvPicPr>
            <a:picLocks noGrp="1" noChangeAspect="1" noChangeArrowheads="1"/>
          </p:cNvPicPr>
          <p:nvPr>
            <p:ph idx="1"/>
          </p:nvPr>
        </p:nvPicPr>
        <p:blipFill>
          <a:blip r:embed="rId2" cstate="print"/>
          <a:srcRect/>
          <a:stretch>
            <a:fillRect/>
          </a:stretch>
        </p:blipFill>
        <p:spPr>
          <a:xfrm>
            <a:off x="0" y="0"/>
            <a:ext cx="4932040" cy="6858000"/>
          </a:xfrm>
        </p:spPr>
      </p:pic>
    </p:spTree>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628800"/>
          </a:xfrm>
          <a:solidFill>
            <a:schemeClr val="bg2">
              <a:lumMod val="50000"/>
              <a:alpha val="87000"/>
            </a:schemeClr>
          </a:solidFill>
        </p:spPr>
        <p:txBody>
          <a:bodyPr/>
          <a:lstStyle/>
          <a:p>
            <a:r>
              <a:rPr lang="ru-RU" b="1" dirty="0" smtClean="0"/>
              <a:t>Язык Евангелий</a:t>
            </a:r>
            <a:endParaRPr lang="ru-RU" b="1" dirty="0"/>
          </a:p>
        </p:txBody>
      </p:sp>
      <p:sp>
        <p:nvSpPr>
          <p:cNvPr id="3" name="Содержимое 2"/>
          <p:cNvSpPr>
            <a:spLocks noGrp="1"/>
          </p:cNvSpPr>
          <p:nvPr>
            <p:ph idx="1"/>
          </p:nvPr>
        </p:nvSpPr>
        <p:spPr>
          <a:xfrm>
            <a:off x="0" y="1600200"/>
            <a:ext cx="9144000" cy="5257800"/>
          </a:xfrm>
          <a:solidFill>
            <a:schemeClr val="bg2">
              <a:lumMod val="90000"/>
            </a:schemeClr>
          </a:solidFill>
        </p:spPr>
        <p:txBody>
          <a:bodyPr lIns="540000" tIns="540000" rIns="540000" bIns="576000">
            <a:normAutofit/>
          </a:bodyPr>
          <a:lstStyle/>
          <a:p>
            <a:pPr algn="just">
              <a:buNone/>
            </a:pPr>
            <a:r>
              <a:rPr lang="ru-RU" dirty="0" smtClean="0"/>
              <a:t>Евангелия(кроме </a:t>
            </a:r>
            <a:r>
              <a:rPr lang="ru-RU" dirty="0" err="1" smtClean="0"/>
              <a:t>Мф</a:t>
            </a:r>
            <a:r>
              <a:rPr lang="ru-RU" dirty="0" smtClean="0"/>
              <a:t>.) написаны на народном александрийском наречии греческого языка – </a:t>
            </a:r>
            <a:r>
              <a:rPr lang="ru-RU" b="1" dirty="0" smtClean="0"/>
              <a:t>«койне», </a:t>
            </a:r>
            <a:r>
              <a:rPr lang="ru-RU" dirty="0" smtClean="0"/>
              <a:t>на котором говорили и понимали все культурные обитатели Восточной и Западной половины Римской Империи. </a:t>
            </a:r>
            <a:endParaRPr lang="ru-RU" dirty="0"/>
          </a:p>
        </p:txBody>
      </p:sp>
    </p:spTree>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196752"/>
          </a:xfrm>
          <a:solidFill>
            <a:schemeClr val="accent2">
              <a:lumMod val="60000"/>
              <a:lumOff val="40000"/>
              <a:alpha val="91000"/>
            </a:schemeClr>
          </a:solidFill>
        </p:spPr>
        <p:style>
          <a:lnRef idx="2">
            <a:schemeClr val="accent2"/>
          </a:lnRef>
          <a:fillRef idx="1">
            <a:schemeClr val="lt1"/>
          </a:fillRef>
          <a:effectRef idx="0">
            <a:schemeClr val="accent2"/>
          </a:effectRef>
          <a:fontRef idx="minor">
            <a:schemeClr val="dk1"/>
          </a:fontRef>
        </p:style>
        <p:txBody>
          <a:bodyPr/>
          <a:lstStyle/>
          <a:p>
            <a:r>
              <a:rPr lang="ru-RU" b="1" dirty="0" smtClean="0"/>
              <a:t>Евангелие от Матфея</a:t>
            </a:r>
            <a:endParaRPr lang="ru-RU" b="1" dirty="0"/>
          </a:p>
        </p:txBody>
      </p:sp>
      <p:sp>
        <p:nvSpPr>
          <p:cNvPr id="3" name="Содержимое 2"/>
          <p:cNvSpPr>
            <a:spLocks noGrp="1"/>
          </p:cNvSpPr>
          <p:nvPr>
            <p:ph idx="1"/>
          </p:nvPr>
        </p:nvSpPr>
        <p:spPr>
          <a:xfrm>
            <a:off x="0" y="1196752"/>
            <a:ext cx="9144000" cy="5661248"/>
          </a:xfrm>
        </p:spPr>
        <p:style>
          <a:lnRef idx="1">
            <a:schemeClr val="accent2"/>
          </a:lnRef>
          <a:fillRef idx="2">
            <a:schemeClr val="accent2"/>
          </a:fillRef>
          <a:effectRef idx="1">
            <a:schemeClr val="accent2"/>
          </a:effectRef>
          <a:fontRef idx="minor">
            <a:schemeClr val="dk1"/>
          </a:fontRef>
        </p:style>
        <p:txBody>
          <a:bodyPr lIns="360000" tIns="360000" rIns="360000" bIns="360000">
            <a:normAutofit/>
          </a:bodyPr>
          <a:lstStyle/>
          <a:p>
            <a:pPr>
              <a:buNone/>
            </a:pPr>
            <a:r>
              <a:rPr lang="ru-RU" i="1" dirty="0" smtClean="0"/>
              <a:t>«Матфей составил собрание логий на еврейском языке, а каждый переводил их в меру своих способностей»</a:t>
            </a:r>
          </a:p>
          <a:p>
            <a:pPr>
              <a:buNone/>
            </a:pPr>
            <a:r>
              <a:rPr lang="ru-RU" i="1" dirty="0" smtClean="0"/>
              <a:t>                                         (</a:t>
            </a:r>
            <a:r>
              <a:rPr lang="ru-RU" b="1" i="1" dirty="0" err="1" smtClean="0"/>
              <a:t>Папий</a:t>
            </a:r>
            <a:r>
              <a:rPr lang="ru-RU" b="1" i="1" dirty="0" smtClean="0"/>
              <a:t> Иерапольский</a:t>
            </a:r>
            <a:r>
              <a:rPr lang="ru-RU" i="1" dirty="0" smtClean="0"/>
              <a:t>)</a:t>
            </a:r>
          </a:p>
          <a:p>
            <a:pPr>
              <a:buNone/>
            </a:pPr>
            <a:r>
              <a:rPr lang="ru-RU" i="1" dirty="0" smtClean="0"/>
              <a:t>«Матфей обнародовал у евреев написанное </a:t>
            </a:r>
            <a:r>
              <a:rPr lang="ru-RU" dirty="0" smtClean="0"/>
              <a:t>на их собственном языке евангелие, когда </a:t>
            </a:r>
            <a:r>
              <a:rPr lang="ru-RU" i="1" dirty="0" smtClean="0"/>
              <a:t>Петр и Павел проповедовали в Риме и основывали там Церковь»</a:t>
            </a:r>
          </a:p>
          <a:p>
            <a:pPr>
              <a:buNone/>
            </a:pPr>
            <a:r>
              <a:rPr lang="ru-RU" i="1" dirty="0" smtClean="0"/>
              <a:t>                                    (</a:t>
            </a:r>
            <a:r>
              <a:rPr lang="ru-RU" b="1" i="1" dirty="0" err="1" smtClean="0"/>
              <a:t>свт</a:t>
            </a:r>
            <a:r>
              <a:rPr lang="ru-RU" b="1" i="1" dirty="0" smtClean="0"/>
              <a:t>. </a:t>
            </a:r>
            <a:r>
              <a:rPr lang="ru-RU" b="1" i="1" dirty="0" err="1" smtClean="0"/>
              <a:t>Ириней</a:t>
            </a:r>
            <a:r>
              <a:rPr lang="ru-RU" b="1" i="1" dirty="0" smtClean="0"/>
              <a:t> Лионский</a:t>
            </a:r>
            <a:r>
              <a:rPr lang="ru-RU" i="1" dirty="0" smtClean="0"/>
              <a:t>)</a:t>
            </a:r>
            <a:endParaRPr lang="ru-RU" dirty="0"/>
          </a:p>
        </p:txBody>
      </p:sp>
    </p:spTree>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1772</TotalTime>
  <Words>3464</Words>
  <Application>Microsoft Office PowerPoint</Application>
  <PresentationFormat>Экран (4:3)</PresentationFormat>
  <Paragraphs>221</Paragraphs>
  <Slides>40</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40</vt:i4>
      </vt:variant>
    </vt:vector>
  </HeadingPairs>
  <TitlesOfParts>
    <vt:vector size="41" baseType="lpstr">
      <vt:lpstr>Тема Office</vt:lpstr>
      <vt:lpstr>Лекция 2. Введение в Четвероевангелие</vt:lpstr>
      <vt:lpstr>Презентация PowerPoint</vt:lpstr>
      <vt:lpstr>«Евангелие»</vt:lpstr>
      <vt:lpstr>Значение слова «Евангелие»</vt:lpstr>
      <vt:lpstr>О количестве Евангелий</vt:lpstr>
      <vt:lpstr>Презентация PowerPoint</vt:lpstr>
      <vt:lpstr>Четвероевангелие:  от Матфея,   от Марка,   от Луки,   от Иоанна</vt:lpstr>
      <vt:lpstr>Язык Евангелий</vt:lpstr>
      <vt:lpstr>Евангелие от Матфея</vt:lpstr>
      <vt:lpstr>Презентация PowerPoint</vt:lpstr>
      <vt:lpstr>Особенности Евангелия от Матфея </vt:lpstr>
      <vt:lpstr>Символы евангелистов</vt:lpstr>
      <vt:lpstr>Евангелие от Марка</vt:lpstr>
      <vt:lpstr>Презентация PowerPoint</vt:lpstr>
      <vt:lpstr>Презентация PowerPoint</vt:lpstr>
      <vt:lpstr>Особенности Евангелия от Марка</vt:lpstr>
      <vt:lpstr>Презентация PowerPoint</vt:lpstr>
      <vt:lpstr>Евангелие от Луки</vt:lpstr>
      <vt:lpstr>Презентация PowerPoint</vt:lpstr>
      <vt:lpstr>Особенности Евангелия от Луки</vt:lpstr>
      <vt:lpstr>Презентация PowerPoint</vt:lpstr>
      <vt:lpstr>Святой  апостол Лука</vt:lpstr>
      <vt:lpstr>Евангелие от Иоанна</vt:lpstr>
      <vt:lpstr>Презентация PowerPoint</vt:lpstr>
      <vt:lpstr>Особенности Евангелия от Иоанна</vt:lpstr>
      <vt:lpstr>Презентация PowerPoint</vt:lpstr>
      <vt:lpstr>Презентация PowerPoint</vt:lpstr>
      <vt:lpstr>Синоптические Евангелия</vt:lpstr>
      <vt:lpstr>Презентация PowerPoint</vt:lpstr>
      <vt:lpstr>Общая композиция синоптических евангелий</vt:lpstr>
      <vt:lpstr>Презентация PowerPoint</vt:lpstr>
      <vt:lpstr>Презентация PowerPoint</vt:lpstr>
      <vt:lpstr>Презентация PowerPoint</vt:lpstr>
      <vt:lpstr>Презентация PowerPoint</vt:lpstr>
      <vt:lpstr>Общность лексики</vt:lpstr>
      <vt:lpstr>Пример разночтений синоптиков</vt:lpstr>
      <vt:lpstr>Характер разночтений синоптиков</vt:lpstr>
      <vt:lpstr>Презентация PowerPoint</vt:lpstr>
      <vt:lpstr>Домашнее задание</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 2. Введение в Четвероевангелие</dc:title>
  <cp:lastModifiedBy>КУРСЫ</cp:lastModifiedBy>
  <cp:revision>105</cp:revision>
  <dcterms:modified xsi:type="dcterms:W3CDTF">2014-09-19T13:35:30Z</dcterms:modified>
</cp:coreProperties>
</file>