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8" r:id="rId5"/>
    <p:sldId id="269" r:id="rId6"/>
    <p:sldId id="270" r:id="rId7"/>
    <p:sldId id="260" r:id="rId8"/>
    <p:sldId id="261" r:id="rId9"/>
    <p:sldId id="271" r:id="rId10"/>
    <p:sldId id="272" r:id="rId11"/>
    <p:sldId id="262" r:id="rId12"/>
    <p:sldId id="263" r:id="rId13"/>
    <p:sldId id="258" r:id="rId14"/>
    <p:sldId id="264" r:id="rId15"/>
    <p:sldId id="265" r:id="rId16"/>
    <p:sldId id="267" r:id="rId17"/>
    <p:sldId id="266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50A164-CCB8-4352-87B9-C0DA6BE4A8CA}" type="datetimeFigureOut">
              <a:rPr lang="ru-RU" smtClean="0"/>
              <a:t>13.09.2014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A15390-0183-48AA-B40B-A5020F83BCC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50A164-CCB8-4352-87B9-C0DA6BE4A8CA}" type="datetimeFigureOut">
              <a:rPr lang="ru-RU" smtClean="0"/>
              <a:t>13.09.2014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A15390-0183-48AA-B40B-A5020F83BC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50A164-CCB8-4352-87B9-C0DA6BE4A8CA}" type="datetimeFigureOut">
              <a:rPr lang="ru-RU" smtClean="0"/>
              <a:t>13.09.2014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A15390-0183-48AA-B40B-A5020F83BC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50A164-CCB8-4352-87B9-C0DA6BE4A8CA}" type="datetimeFigureOut">
              <a:rPr lang="ru-RU" smtClean="0"/>
              <a:t>13.09.2014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A15390-0183-48AA-B40B-A5020F83BC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50A164-CCB8-4352-87B9-C0DA6BE4A8CA}" type="datetimeFigureOut">
              <a:rPr lang="ru-RU" smtClean="0"/>
              <a:t>13.09.2014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A15390-0183-48AA-B40B-A5020F83BCC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50A164-CCB8-4352-87B9-C0DA6BE4A8CA}" type="datetimeFigureOut">
              <a:rPr lang="ru-RU" smtClean="0"/>
              <a:t>13.09.2014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A15390-0183-48AA-B40B-A5020F83BC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50A164-CCB8-4352-87B9-C0DA6BE4A8CA}" type="datetimeFigureOut">
              <a:rPr lang="ru-RU" smtClean="0"/>
              <a:t>13.09.2014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A15390-0183-48AA-B40B-A5020F83BC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50A164-CCB8-4352-87B9-C0DA6BE4A8CA}" type="datetimeFigureOut">
              <a:rPr lang="ru-RU" smtClean="0"/>
              <a:t>13.09.2014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A15390-0183-48AA-B40B-A5020F83BC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50A164-CCB8-4352-87B9-C0DA6BE4A8CA}" type="datetimeFigureOut">
              <a:rPr lang="ru-RU" smtClean="0"/>
              <a:t>13.09.2014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A15390-0183-48AA-B40B-A5020F83BCC1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50A164-CCB8-4352-87B9-C0DA6BE4A8CA}" type="datetimeFigureOut">
              <a:rPr lang="ru-RU" smtClean="0"/>
              <a:t>13.09.2014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A15390-0183-48AA-B40B-A5020F83BC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50A164-CCB8-4352-87B9-C0DA6BE4A8CA}" type="datetimeFigureOut">
              <a:rPr lang="ru-RU" smtClean="0"/>
              <a:t>13.09.2014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A15390-0183-48AA-B40B-A5020F83BCC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950A164-CCB8-4352-87B9-C0DA6BE4A8CA}" type="datetimeFigureOut">
              <a:rPr lang="ru-RU" smtClean="0"/>
              <a:t>13.09.2014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6A15390-0183-48AA-B40B-A5020F83BCC1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1916832"/>
            <a:ext cx="7406640" cy="1472184"/>
          </a:xfrm>
        </p:spPr>
        <p:txBody>
          <a:bodyPr/>
          <a:lstStyle/>
          <a:p>
            <a:pPr algn="ctr"/>
            <a:r>
              <a:rPr lang="ru-RU" b="1" dirty="0" smtClean="0">
                <a:effectLst/>
              </a:rPr>
              <a:t>Лекция 2.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Вторая и третья заповеди Закона Божия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91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10000"/>
              </a:lnSpc>
              <a:buNone/>
            </a:pPr>
            <a:r>
              <a:rPr lang="ru-RU" dirty="0" smtClean="0"/>
              <a:t>Истина (догмат) </a:t>
            </a:r>
            <a:r>
              <a:rPr lang="ru-RU" dirty="0" err="1" smtClean="0"/>
              <a:t>иконопочитания</a:t>
            </a:r>
            <a:r>
              <a:rPr lang="ru-RU" dirty="0" smtClean="0"/>
              <a:t> имеет глубокий </a:t>
            </a:r>
            <a:r>
              <a:rPr lang="ru-RU" dirty="0" err="1" smtClean="0"/>
              <a:t>вероучительный</a:t>
            </a:r>
            <a:r>
              <a:rPr lang="ru-RU" dirty="0" smtClean="0"/>
              <a:t> (догматический) смысл.</a:t>
            </a:r>
            <a:r>
              <a:rPr lang="ru-RU" dirty="0"/>
              <a:t> На иконах мы изображаем Второе Лицо Пресвятой Троицы — Сына Божия в том виде, в каком Он открылся нам в </a:t>
            </a:r>
            <a:r>
              <a:rPr lang="ru-RU" dirty="0" smtClean="0"/>
              <a:t>Воплощении, поскольку </a:t>
            </a:r>
            <a:r>
              <a:rPr lang="ru-RU" dirty="0"/>
              <a:t>все, что видимо, то и </a:t>
            </a:r>
            <a:r>
              <a:rPr lang="ru-RU" dirty="0" err="1" smtClean="0"/>
              <a:t>описуемо</a:t>
            </a:r>
            <a:r>
              <a:rPr lang="ru-RU" dirty="0" smtClean="0"/>
              <a:t>.</a:t>
            </a:r>
          </a:p>
          <a:p>
            <a:pPr marL="82296" indent="457200" algn="just">
              <a:lnSpc>
                <a:spcPct val="110000"/>
              </a:lnSpc>
              <a:buNone/>
            </a:pPr>
            <a:r>
              <a:rPr lang="ru-RU" dirty="0" err="1" smtClean="0"/>
              <a:t>Иконопочитание</a:t>
            </a:r>
            <a:r>
              <a:rPr lang="ru-RU" dirty="0" smtClean="0"/>
              <a:t> утверждает важнейшее учение Православной Церкви о </a:t>
            </a:r>
            <a:r>
              <a:rPr lang="ru-RU" b="1" dirty="0" err="1" smtClean="0"/>
              <a:t>Боговоплощении</a:t>
            </a:r>
            <a:r>
              <a:rPr lang="ru-RU" dirty="0" smtClean="0"/>
              <a:t>. Ради нашего спасения Истинный Бог, Бог Слово, стал истинным Человеком.</a:t>
            </a:r>
          </a:p>
          <a:p>
            <a:pPr marL="82296" indent="457200" algn="just">
              <a:lnSpc>
                <a:spcPct val="110000"/>
              </a:lnSpc>
              <a:buNone/>
            </a:pPr>
            <a:r>
              <a:rPr lang="ru-RU" dirty="0" smtClean="0"/>
              <a:t>Отрицанием почитания икон (мнением , что Христос </a:t>
            </a:r>
            <a:r>
              <a:rPr lang="ru-RU" dirty="0" err="1" smtClean="0"/>
              <a:t>неизобразим</a:t>
            </a:r>
            <a:r>
              <a:rPr lang="ru-RU" dirty="0" smtClean="0"/>
              <a:t>) отрицается важнейшая христианская </a:t>
            </a:r>
            <a:r>
              <a:rPr lang="ru-RU" dirty="0" err="1" smtClean="0"/>
              <a:t>вероучительная</a:t>
            </a:r>
            <a:r>
              <a:rPr lang="ru-RU" dirty="0" smtClean="0"/>
              <a:t> истина о спасении людей, которое совершил Господь Иисус  Христос.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027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Грехи против второй заповеди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Идолопоклонство</a:t>
            </a:r>
          </a:p>
          <a:p>
            <a:r>
              <a:rPr lang="ru-RU" dirty="0" smtClean="0"/>
              <a:t>Корыстолюбие или любостяжание (стремление к материальным благам)</a:t>
            </a:r>
          </a:p>
          <a:p>
            <a:r>
              <a:rPr lang="ru-RU" dirty="0" smtClean="0"/>
              <a:t>Чревоугодие или лакомство</a:t>
            </a:r>
          </a:p>
          <a:p>
            <a:r>
              <a:rPr lang="ru-RU" dirty="0" smtClean="0"/>
              <a:t>Объедение и пьянство</a:t>
            </a:r>
          </a:p>
          <a:p>
            <a:r>
              <a:rPr lang="ru-RU" dirty="0"/>
              <a:t>Н</a:t>
            </a:r>
            <a:r>
              <a:rPr lang="ru-RU" dirty="0" smtClean="0"/>
              <a:t>аркомания </a:t>
            </a:r>
            <a:r>
              <a:rPr lang="ru-RU" dirty="0"/>
              <a:t>и другие подобные </a:t>
            </a:r>
            <a:r>
              <a:rPr lang="ru-RU" dirty="0" smtClean="0"/>
              <a:t>пристрастия</a:t>
            </a:r>
          </a:p>
          <a:p>
            <a:r>
              <a:rPr lang="ru-RU" dirty="0" err="1" smtClean="0"/>
              <a:t>Лудомания</a:t>
            </a:r>
            <a:r>
              <a:rPr lang="ru-RU" dirty="0" smtClean="0"/>
              <a:t> (</a:t>
            </a:r>
            <a:r>
              <a:rPr lang="ru-RU" dirty="0" err="1" smtClean="0"/>
              <a:t>игромания</a:t>
            </a:r>
            <a:r>
              <a:rPr lang="ru-RU" dirty="0" smtClean="0"/>
              <a:t>)</a:t>
            </a:r>
          </a:p>
          <a:p>
            <a:r>
              <a:rPr lang="ru-RU" dirty="0"/>
              <a:t>Ч</a:t>
            </a:r>
            <a:r>
              <a:rPr lang="ru-RU" dirty="0" smtClean="0"/>
              <a:t>резмерное </a:t>
            </a:r>
            <a:r>
              <a:rPr lang="ru-RU" dirty="0"/>
              <a:t>увлечение чем-либо</a:t>
            </a:r>
            <a:endParaRPr lang="ru-RU" dirty="0" smtClean="0"/>
          </a:p>
          <a:p>
            <a:r>
              <a:rPr lang="ru-RU" dirty="0" smtClean="0"/>
              <a:t>Гордость и тщеславие </a:t>
            </a:r>
          </a:p>
          <a:p>
            <a:r>
              <a:rPr lang="ru-RU" dirty="0" smtClean="0"/>
              <a:t>Лицемерие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090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Добродетели, противоположные грехам против второй заповеди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err="1" smtClean="0"/>
              <a:t>Нестяжательность</a:t>
            </a:r>
            <a:endParaRPr lang="ru-RU" dirty="0" smtClean="0"/>
          </a:p>
          <a:p>
            <a:r>
              <a:rPr lang="ru-RU" dirty="0" smtClean="0"/>
              <a:t>Щедрость</a:t>
            </a:r>
          </a:p>
          <a:p>
            <a:r>
              <a:rPr lang="ru-RU" dirty="0" smtClean="0"/>
              <a:t>Воздержание</a:t>
            </a:r>
            <a:endParaRPr lang="en-US" dirty="0" smtClean="0"/>
          </a:p>
          <a:p>
            <a:r>
              <a:rPr lang="ru-RU" dirty="0" smtClean="0"/>
              <a:t>Пост</a:t>
            </a:r>
          </a:p>
          <a:p>
            <a:r>
              <a:rPr lang="ru-RU" dirty="0" smtClean="0"/>
              <a:t>Смирение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222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Третья заповедь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457200" algn="just">
              <a:buNone/>
            </a:pPr>
            <a:endParaRPr lang="ru-RU" dirty="0" smtClean="0"/>
          </a:p>
          <a:p>
            <a:pPr marL="82296" indent="457200" algn="just">
              <a:buNone/>
            </a:pPr>
            <a:r>
              <a:rPr lang="ru-RU" dirty="0" smtClean="0"/>
              <a:t>Не </a:t>
            </a:r>
            <a:r>
              <a:rPr lang="ru-RU" dirty="0"/>
              <a:t>произноси имени Господа, Бога твоего, напрасно, ибо Господь не оставит без наказания того, кто произносит имя Его </a:t>
            </a:r>
            <a:r>
              <a:rPr lang="ru-RU" dirty="0" smtClean="0"/>
              <a:t>напрасно (Исх. 20:7).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331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Грехи против третьей заповеди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b="1" dirty="0"/>
              <a:t>б</a:t>
            </a:r>
            <a:r>
              <a:rPr lang="ru-RU" b="1" dirty="0" smtClean="0"/>
              <a:t>огохульство</a:t>
            </a:r>
            <a:r>
              <a:rPr lang="ru-RU" dirty="0"/>
              <a:t>, или дерзкие слова против Бога;</a:t>
            </a:r>
          </a:p>
          <a:p>
            <a:pPr lvl="0"/>
            <a:r>
              <a:rPr lang="ru-RU" b="1" dirty="0"/>
              <a:t>ропот на Бога</a:t>
            </a:r>
            <a:r>
              <a:rPr lang="ru-RU" dirty="0"/>
              <a:t>, или жалобы на Его провидение;</a:t>
            </a:r>
          </a:p>
          <a:p>
            <a:pPr lvl="0"/>
            <a:r>
              <a:rPr lang="ru-RU" b="1" dirty="0"/>
              <a:t>кощунство</a:t>
            </a:r>
            <a:r>
              <a:rPr lang="ru-RU" dirty="0"/>
              <a:t>, когда священные предметы обращаются в шутку или в поругание;</a:t>
            </a:r>
          </a:p>
          <a:p>
            <a:pPr lvl="0"/>
            <a:r>
              <a:rPr lang="ru-RU" b="1" dirty="0"/>
              <a:t>невнимательность</a:t>
            </a:r>
            <a:r>
              <a:rPr lang="ru-RU" dirty="0"/>
              <a:t> </a:t>
            </a:r>
            <a:r>
              <a:rPr lang="ru-RU" b="1" dirty="0"/>
              <a:t>к молитве</a:t>
            </a:r>
            <a:r>
              <a:rPr lang="ru-RU" dirty="0"/>
              <a:t>;</a:t>
            </a:r>
          </a:p>
          <a:p>
            <a:pPr lvl="0"/>
            <a:r>
              <a:rPr lang="ru-RU" b="1" dirty="0"/>
              <a:t>ложная клятва</a:t>
            </a:r>
            <a:r>
              <a:rPr lang="ru-RU" dirty="0"/>
              <a:t>, когда клятвенно утверждают то, чего нет;</a:t>
            </a:r>
          </a:p>
          <a:p>
            <a:pPr lvl="0"/>
            <a:r>
              <a:rPr lang="ru-RU" b="1" dirty="0"/>
              <a:t>клятвопреступление</a:t>
            </a:r>
            <a:r>
              <a:rPr lang="ru-RU" dirty="0"/>
              <a:t>,</a:t>
            </a:r>
            <a:r>
              <a:rPr lang="ru-RU" b="1" dirty="0"/>
              <a:t> </a:t>
            </a:r>
            <a:r>
              <a:rPr lang="ru-RU" dirty="0"/>
              <a:t>когда не исполняют справедливой и законной клятвы;</a:t>
            </a:r>
          </a:p>
          <a:p>
            <a:pPr lvl="0"/>
            <a:r>
              <a:rPr lang="ru-RU" b="1" dirty="0"/>
              <a:t>нарушение обетов</a:t>
            </a:r>
            <a:r>
              <a:rPr lang="ru-RU" dirty="0"/>
              <a:t>, данных Богу;</a:t>
            </a:r>
          </a:p>
          <a:p>
            <a:pPr lvl="0"/>
            <a:r>
              <a:rPr lang="ru-RU" b="1" dirty="0"/>
              <a:t>б</a:t>
            </a:r>
            <a:r>
              <a:rPr lang="ru-RU" b="1" dirty="0" smtClean="0"/>
              <a:t>ожба</a:t>
            </a:r>
            <a:r>
              <a:rPr lang="ru-RU" dirty="0"/>
              <a:t>, или легкомысленное употребление клятвы в обыкновенных </a:t>
            </a:r>
            <a:r>
              <a:rPr lang="ru-RU" dirty="0" smtClean="0"/>
              <a:t>разговорах.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298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49817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Добродетели, противоположные грехам против третьей заповеди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err="1" smtClean="0"/>
              <a:t>Благоразмыслительное</a:t>
            </a:r>
            <a:r>
              <a:rPr lang="ru-RU" dirty="0" smtClean="0"/>
              <a:t> </a:t>
            </a:r>
            <a:r>
              <a:rPr lang="ru-RU" dirty="0" smtClean="0"/>
              <a:t>рассуждение во всяком деле</a:t>
            </a:r>
          </a:p>
          <a:p>
            <a:r>
              <a:rPr lang="ru-RU" dirty="0" smtClean="0"/>
              <a:t>Удержание языка от зла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562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457200" algn="just">
              <a:buNone/>
            </a:pPr>
            <a:r>
              <a:rPr lang="ru-RU" dirty="0"/>
              <a:t>Апостол Петр, обращаясь к христианам, говорит: «</a:t>
            </a:r>
            <a:r>
              <a:rPr lang="ru-RU" i="1" dirty="0"/>
              <a:t>покажите в вере вашей добродетель, в добродетели рассудительность</a:t>
            </a:r>
            <a:r>
              <a:rPr lang="ru-RU" dirty="0"/>
              <a:t>» (2 Петр.1:5).</a:t>
            </a:r>
          </a:p>
        </p:txBody>
      </p:sp>
    </p:spTree>
    <p:extLst>
      <p:ext uri="{BB962C8B-B14F-4D97-AF65-F5344CB8AC3E}">
        <p14:creationId xmlns:p14="http://schemas.microsoft.com/office/powerpoint/2010/main" val="318887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7856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 необходимости обуздывать язык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80" cy="4979640"/>
          </a:xfrm>
        </p:spPr>
        <p:txBody>
          <a:bodyPr>
            <a:noAutofit/>
          </a:bodyPr>
          <a:lstStyle/>
          <a:p>
            <a:pPr marL="82296" indent="457200" algn="just">
              <a:spcBef>
                <a:spcPts val="0"/>
              </a:spcBef>
              <a:buNone/>
            </a:pPr>
            <a:r>
              <a:rPr lang="ru-RU" sz="1800" i="1" dirty="0"/>
              <a:t>Кто не согрешает в слове, тот человек совершенный, могущий обуздать и все тело. </a:t>
            </a:r>
            <a:r>
              <a:rPr lang="ru-RU" sz="1800" i="1" dirty="0" smtClean="0"/>
              <a:t>Вот</a:t>
            </a:r>
            <a:r>
              <a:rPr lang="ru-RU" sz="1800" i="1" dirty="0"/>
              <a:t>, мы влагаем удила в рот коням, чтобы они повиновались нам, и управляем всем телом их</a:t>
            </a:r>
            <a:r>
              <a:rPr lang="ru-RU" sz="1800" i="1" dirty="0" smtClean="0"/>
              <a:t>. </a:t>
            </a:r>
            <a:r>
              <a:rPr lang="ru-RU" sz="1800" i="1" dirty="0"/>
              <a:t>Вот, и корабли, как ни велики они и как ни сильными ветрами носятся, небольшим рулем направляются, куда хочет кормчий; </a:t>
            </a:r>
            <a:r>
              <a:rPr lang="ru-RU" sz="1800" i="1" dirty="0" smtClean="0"/>
              <a:t>так </a:t>
            </a:r>
            <a:r>
              <a:rPr lang="ru-RU" sz="1800" i="1" dirty="0"/>
              <a:t>и язык - небольшой член, но много делает. Посмотри, небольшой огонь как много вещества зажигает</a:t>
            </a:r>
            <a:r>
              <a:rPr lang="ru-RU" sz="1800" i="1" dirty="0" smtClean="0"/>
              <a:t>! </a:t>
            </a:r>
            <a:r>
              <a:rPr lang="ru-RU" sz="1800" i="1" dirty="0"/>
              <a:t>И язык - огонь, прикраса неправды; язык в таком положении находится между членами нашими, что оскверняет все тело и воспаляет круг жизни, будучи сам воспаляем от геенны. </a:t>
            </a:r>
            <a:r>
              <a:rPr lang="ru-RU" sz="1800" i="1" dirty="0" smtClean="0"/>
              <a:t>Ибо </a:t>
            </a:r>
            <a:r>
              <a:rPr lang="ru-RU" sz="1800" i="1" dirty="0"/>
              <a:t>всякое естество зверей и птиц, пресмыкающихся и морских животных укрощается и укрощено естеством человеческим, </a:t>
            </a:r>
            <a:r>
              <a:rPr lang="ru-RU" sz="1800" i="1" dirty="0" smtClean="0"/>
              <a:t>а </a:t>
            </a:r>
            <a:r>
              <a:rPr lang="ru-RU" sz="1800" i="1" dirty="0"/>
              <a:t>язык укротить никто из людей не может: это - неудержимое зло; он исполнен смертоносного яда. </a:t>
            </a:r>
            <a:r>
              <a:rPr lang="ru-RU" sz="1800" i="1" dirty="0" smtClean="0"/>
              <a:t>Им </a:t>
            </a:r>
            <a:r>
              <a:rPr lang="ru-RU" sz="1800" i="1" dirty="0"/>
              <a:t>благословляем Бога и Отца, и им проклинаем </a:t>
            </a:r>
            <a:r>
              <a:rPr lang="ru-RU" sz="1800" i="1" dirty="0" err="1"/>
              <a:t>человеков</a:t>
            </a:r>
            <a:r>
              <a:rPr lang="ru-RU" sz="1800" i="1" dirty="0"/>
              <a:t>, сотворенных по подобию Божию. </a:t>
            </a:r>
            <a:r>
              <a:rPr lang="ru-RU" sz="1800" i="1" dirty="0" smtClean="0"/>
              <a:t> </a:t>
            </a:r>
            <a:r>
              <a:rPr lang="ru-RU" sz="1800" i="1" dirty="0"/>
              <a:t>Из тех же уст исходит благословение и проклятие: не должно, братия мои, сему так быть. </a:t>
            </a:r>
            <a:r>
              <a:rPr lang="ru-RU" sz="1800" i="1" dirty="0" smtClean="0"/>
              <a:t>Течет </a:t>
            </a:r>
            <a:r>
              <a:rPr lang="ru-RU" sz="1800" i="1" dirty="0"/>
              <a:t>ли из одного отверстия источника сладкая и горькая вода? </a:t>
            </a:r>
            <a:r>
              <a:rPr lang="ru-RU" sz="1800" i="1" dirty="0" smtClean="0"/>
              <a:t>Не </a:t>
            </a:r>
            <a:r>
              <a:rPr lang="ru-RU" sz="1800" i="1" dirty="0"/>
              <a:t>может, братия мои, смоковница приносить маслины или виноградная лоза смоквы. Также и один источник не может изливать соленую и сладкую </a:t>
            </a:r>
            <a:r>
              <a:rPr lang="ru-RU" sz="1800" i="1" dirty="0" smtClean="0"/>
              <a:t>воду </a:t>
            </a:r>
            <a:r>
              <a:rPr lang="ru-RU" sz="1800" dirty="0" smtClean="0"/>
              <a:t>(</a:t>
            </a:r>
            <a:r>
              <a:rPr lang="ru-RU" sz="1800" dirty="0" err="1" smtClean="0"/>
              <a:t>Иак</a:t>
            </a:r>
            <a:r>
              <a:rPr lang="ru-RU" sz="1800" dirty="0" smtClean="0"/>
              <a:t>. 2-12).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06552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Вторая заповедь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457200" algn="just">
              <a:buNone/>
            </a:pPr>
            <a:r>
              <a:rPr lang="ru-RU" dirty="0"/>
              <a:t>Не делай себе кумира и никакого изображения того, что на небе вверху, и что на земле внизу, и что в воде ниже земли; не поклоняйся им и не служи им, ибо Я Господь, Бог твой, Бог ревнитель, наказывающий детей за вину отцов до третьего и четвертого рода, ненавидящих Меня, и творящий милость до тысячи родов любящим Меня и соблюдающим заповеди </a:t>
            </a:r>
            <a:r>
              <a:rPr lang="ru-RU" dirty="0" smtClean="0"/>
              <a:t>Мои (Исх. 20:4-6).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337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457200" algn="just">
              <a:buNone/>
            </a:pPr>
            <a:r>
              <a:rPr lang="ru-RU" dirty="0" smtClean="0"/>
              <a:t>Вторая заповедь выступает против </a:t>
            </a:r>
            <a:r>
              <a:rPr lang="ru-RU" b="1" dirty="0" smtClean="0"/>
              <a:t>идолопоклонства</a:t>
            </a:r>
            <a:r>
              <a:rPr lang="ru-RU" dirty="0" smtClean="0"/>
              <a:t>, то есть поклонения </a:t>
            </a:r>
            <a:r>
              <a:rPr lang="ru-RU" dirty="0"/>
              <a:t>идолам как мнимым Божествам или как изображениям ложных </a:t>
            </a:r>
            <a:r>
              <a:rPr lang="ru-RU" dirty="0" smtClean="0"/>
              <a:t>богов.</a:t>
            </a:r>
          </a:p>
          <a:p>
            <a:pPr marL="82296" indent="457200" algn="just">
              <a:buNone/>
            </a:pPr>
            <a:r>
              <a:rPr lang="ru-RU" dirty="0" smtClean="0"/>
              <a:t>«</a:t>
            </a:r>
            <a:r>
              <a:rPr lang="ru-RU" b="1" dirty="0" smtClean="0"/>
              <a:t>Идол</a:t>
            </a:r>
            <a:r>
              <a:rPr lang="ru-RU" dirty="0" smtClean="0"/>
              <a:t> </a:t>
            </a:r>
            <a:r>
              <a:rPr lang="ru-RU" dirty="0"/>
              <a:t>есть изображение какой-нибудь твари, небесной или земной, или в воде живущей, которой поклоняются и служат вместо </a:t>
            </a:r>
            <a:r>
              <a:rPr lang="ru-RU" dirty="0" smtClean="0"/>
              <a:t>Бога» (</a:t>
            </a:r>
            <a:r>
              <a:rPr lang="ru-RU" i="1" dirty="0" err="1" smtClean="0"/>
              <a:t>свт</a:t>
            </a:r>
            <a:r>
              <a:rPr lang="ru-RU" i="1" dirty="0" smtClean="0"/>
              <a:t>. Филарет Московский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56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404664"/>
            <a:ext cx="7498080" cy="5987752"/>
          </a:xfrm>
        </p:spPr>
        <p:txBody>
          <a:bodyPr>
            <a:noAutofit/>
          </a:bodyPr>
          <a:lstStyle/>
          <a:p>
            <a:pPr marL="82296" indent="457200" algn="just">
              <a:buNone/>
            </a:pPr>
            <a:r>
              <a:rPr lang="ru-RU" sz="2000" dirty="0"/>
              <a:t>В</a:t>
            </a:r>
            <a:r>
              <a:rPr lang="ru-RU" sz="2000" dirty="0" smtClean="0"/>
              <a:t> </a:t>
            </a:r>
            <a:r>
              <a:rPr lang="ru-RU" sz="2000" dirty="0"/>
              <a:t>Библии высмеиваются </a:t>
            </a:r>
            <a:r>
              <a:rPr lang="ru-RU" sz="2000" b="1" dirty="0"/>
              <a:t>ничтожность и бессилие </a:t>
            </a:r>
            <a:r>
              <a:rPr lang="ru-RU" sz="2000" b="1" dirty="0" smtClean="0"/>
              <a:t>истуканов:</a:t>
            </a:r>
          </a:p>
          <a:p>
            <a:pPr marL="82296" indent="457200" algn="just">
              <a:buNone/>
            </a:pPr>
            <a:r>
              <a:rPr lang="ru-RU" sz="2000" dirty="0" smtClean="0"/>
              <a:t> </a:t>
            </a:r>
            <a:r>
              <a:rPr lang="ru-RU" sz="2000" i="1" dirty="0" smtClean="0"/>
              <a:t>Ибо </a:t>
            </a:r>
            <a:r>
              <a:rPr lang="ru-RU" sz="2000" i="1" dirty="0"/>
              <a:t>все боги народов - идолы, а Господь небеса </a:t>
            </a:r>
            <a:r>
              <a:rPr lang="ru-RU" sz="2000" i="1" dirty="0" smtClean="0"/>
              <a:t>сотворил</a:t>
            </a:r>
            <a:r>
              <a:rPr lang="ru-RU" sz="2000" i="1" dirty="0"/>
              <a:t> </a:t>
            </a:r>
            <a:r>
              <a:rPr lang="ru-RU" sz="2000" dirty="0" smtClean="0"/>
              <a:t>(</a:t>
            </a:r>
            <a:r>
              <a:rPr lang="ru-RU" sz="2000" dirty="0" err="1" smtClean="0"/>
              <a:t>Пс</a:t>
            </a:r>
            <a:r>
              <a:rPr lang="ru-RU" sz="2000" dirty="0" smtClean="0"/>
              <a:t>. 95:5).</a:t>
            </a:r>
            <a:endParaRPr lang="ru-RU" sz="2000" dirty="0"/>
          </a:p>
          <a:p>
            <a:pPr marL="82296" indent="457200" algn="just">
              <a:buNone/>
            </a:pPr>
            <a:r>
              <a:rPr lang="ru-RU" sz="2000" i="1" dirty="0" smtClean="0"/>
              <a:t>Как </a:t>
            </a:r>
            <a:r>
              <a:rPr lang="ru-RU" sz="2000" i="1" dirty="0"/>
              <a:t>вор, когда поймают его, бывает осрамлен, так осрамил себя дом </a:t>
            </a:r>
            <a:r>
              <a:rPr lang="ru-RU" sz="2000" i="1" dirty="0" err="1"/>
              <a:t>Израилев</a:t>
            </a:r>
            <a:r>
              <a:rPr lang="ru-RU" sz="2000" i="1" dirty="0"/>
              <a:t>: они, цари их, князья их, и священники их, и пророки их, - </a:t>
            </a:r>
            <a:r>
              <a:rPr lang="ru-RU" sz="2000" i="1" dirty="0" smtClean="0"/>
              <a:t>говоря </a:t>
            </a:r>
            <a:r>
              <a:rPr lang="ru-RU" sz="2000" i="1" dirty="0"/>
              <a:t>дереву: `ты мой отец', и камню: `ты родил меня'; ибо они оборотили ко Мне спину, а не лице; а во время бедствия своего будут говорить: `встань и спаси нас!' </a:t>
            </a:r>
            <a:r>
              <a:rPr lang="ru-RU" sz="2000" i="1" dirty="0" smtClean="0"/>
              <a:t>Где </a:t>
            </a:r>
            <a:r>
              <a:rPr lang="ru-RU" sz="2000" i="1" dirty="0"/>
              <a:t>же боги твои, которых ты сделал себе? - пусть они встанут, если могут спасти тебя во время бедствия твоего; ибо сколько у тебя городов, столько и богов у тебя, </a:t>
            </a:r>
            <a:r>
              <a:rPr lang="ru-RU" sz="2000" i="1" dirty="0" smtClean="0"/>
              <a:t>Иуда</a:t>
            </a:r>
            <a:r>
              <a:rPr lang="ru-RU" sz="2000" dirty="0" smtClean="0"/>
              <a:t> (</a:t>
            </a:r>
            <a:r>
              <a:rPr lang="ru-RU" sz="2000" dirty="0" err="1" smtClean="0"/>
              <a:t>Иер</a:t>
            </a:r>
            <a:r>
              <a:rPr lang="ru-RU" sz="2000" dirty="0" smtClean="0"/>
              <a:t>. 2:26-28).</a:t>
            </a:r>
          </a:p>
          <a:p>
            <a:pPr marL="82296" indent="457200" algn="just">
              <a:buNone/>
            </a:pPr>
            <a:r>
              <a:rPr lang="ru-RU" sz="2000" i="1" dirty="0"/>
              <a:t>Ибо уставы народов - пустота: вырубают дерево в лесу, обделывают его руками плотника при помощи топора</a:t>
            </a:r>
            <a:r>
              <a:rPr lang="ru-RU" sz="2000" i="1" dirty="0" smtClean="0"/>
              <a:t>, </a:t>
            </a:r>
            <a:r>
              <a:rPr lang="ru-RU" sz="2000" i="1" dirty="0"/>
              <a:t>покрывают серебром и золотом, прикрепляют гвоздями и молотом, чтобы не шаталось</a:t>
            </a:r>
            <a:r>
              <a:rPr lang="ru-RU" sz="2000" i="1" dirty="0" smtClean="0"/>
              <a:t>. </a:t>
            </a:r>
            <a:r>
              <a:rPr lang="ru-RU" sz="2000" i="1" dirty="0"/>
              <a:t>Они - как обточенный столп, и не говорят; их носят, потому что ходить не могут. Не бойтесь их, ибо они не могут причинить зла, но и добра делать не в </a:t>
            </a:r>
            <a:r>
              <a:rPr lang="ru-RU" sz="2000" i="1" dirty="0" smtClean="0"/>
              <a:t>силах </a:t>
            </a:r>
            <a:r>
              <a:rPr lang="ru-RU" sz="2000" dirty="0" smtClean="0"/>
              <a:t>(</a:t>
            </a:r>
            <a:r>
              <a:rPr lang="ru-RU" sz="2000" dirty="0" err="1" smtClean="0"/>
              <a:t>Иер</a:t>
            </a:r>
            <a:r>
              <a:rPr lang="ru-RU" sz="2000" dirty="0" smtClean="0"/>
              <a:t>. 10:3-5).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8547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457200" algn="just">
              <a:lnSpc>
                <a:spcPct val="110000"/>
              </a:lnSpc>
              <a:buNone/>
            </a:pPr>
            <a:r>
              <a:rPr lang="ru-RU" i="1" dirty="0"/>
              <a:t>Господь, Бог ваш, есть Бог богов и Владыка владык, Бог великий, сильный и </a:t>
            </a:r>
            <a:r>
              <a:rPr lang="ru-RU" i="1" dirty="0" smtClean="0"/>
              <a:t>страшный </a:t>
            </a:r>
            <a:r>
              <a:rPr lang="ru-RU" dirty="0" smtClean="0"/>
              <a:t>(Втор. 10:17).</a:t>
            </a:r>
            <a:endParaRPr lang="ru-RU" dirty="0"/>
          </a:p>
          <a:p>
            <a:pPr marL="82296" indent="457200" algn="just">
              <a:lnSpc>
                <a:spcPct val="110000"/>
              </a:lnSpc>
              <a:buNone/>
            </a:pPr>
            <a:r>
              <a:rPr lang="ru-RU" i="1" dirty="0" smtClean="0"/>
              <a:t>Господь </a:t>
            </a:r>
            <a:r>
              <a:rPr lang="ru-RU" i="1" dirty="0"/>
              <a:t>есть Бог великий и Царь великий над всеми </a:t>
            </a:r>
            <a:r>
              <a:rPr lang="ru-RU" i="1" dirty="0" smtClean="0"/>
              <a:t>богами </a:t>
            </a:r>
            <a:r>
              <a:rPr lang="ru-RU" dirty="0" smtClean="0"/>
              <a:t>(</a:t>
            </a:r>
            <a:r>
              <a:rPr lang="ru-RU" dirty="0" err="1" smtClean="0"/>
              <a:t>Пс</a:t>
            </a:r>
            <a:r>
              <a:rPr lang="ru-RU" dirty="0" smtClean="0"/>
              <a:t>. 94:3).</a:t>
            </a:r>
          </a:p>
          <a:p>
            <a:pPr marL="82296" indent="457200" algn="just">
              <a:lnSpc>
                <a:spcPct val="110000"/>
              </a:lnSpc>
              <a:buNone/>
            </a:pPr>
            <a:r>
              <a:rPr lang="ru-RU" i="1" dirty="0"/>
              <a:t>Ты, Господи, высок над всею землею, превознесен над всеми </a:t>
            </a:r>
            <a:r>
              <a:rPr lang="ru-RU" i="1" dirty="0" smtClean="0"/>
              <a:t>богами</a:t>
            </a:r>
            <a:r>
              <a:rPr lang="ru-RU" dirty="0" smtClean="0"/>
              <a:t> (</a:t>
            </a:r>
            <a:r>
              <a:rPr lang="ru-RU" dirty="0" err="1" smtClean="0"/>
              <a:t>Пс</a:t>
            </a:r>
            <a:r>
              <a:rPr lang="ru-RU" dirty="0" smtClean="0"/>
              <a:t>. 96:9).</a:t>
            </a:r>
          </a:p>
          <a:p>
            <a:pPr marL="82296" indent="457200" algn="just">
              <a:lnSpc>
                <a:spcPct val="110000"/>
              </a:lnSpc>
              <a:buNone/>
            </a:pPr>
            <a:r>
              <a:rPr lang="ru-RU" i="1" dirty="0"/>
              <a:t>Но тогда, не знав Бога, вы служили богам, которые в существе не </a:t>
            </a:r>
            <a:r>
              <a:rPr lang="ru-RU" i="1" dirty="0" smtClean="0"/>
              <a:t>боги </a:t>
            </a:r>
            <a:r>
              <a:rPr lang="ru-RU" dirty="0" smtClean="0"/>
              <a:t>(</a:t>
            </a:r>
            <a:r>
              <a:rPr lang="ru-RU" dirty="0" err="1" smtClean="0"/>
              <a:t>Гал</a:t>
            </a:r>
            <a:r>
              <a:rPr lang="ru-RU" dirty="0" smtClean="0"/>
              <a:t>. 4:8).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568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548680"/>
            <a:ext cx="7498080" cy="5699720"/>
          </a:xfrm>
        </p:spPr>
        <p:txBody>
          <a:bodyPr>
            <a:normAutofit fontScale="775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Хотя идол ничто, но демонические силы, стоящие за ним, могут </a:t>
            </a:r>
            <a:r>
              <a:rPr lang="ru-RU" b="1" dirty="0"/>
              <a:t>представлять угрозу для человека, даже если он служит им </a:t>
            </a:r>
            <a:r>
              <a:rPr lang="ru-RU" b="1" dirty="0" smtClean="0"/>
              <a:t>неосознанно</a:t>
            </a:r>
            <a:r>
              <a:rPr lang="ru-RU" dirty="0" smtClean="0"/>
              <a:t>: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i="1" dirty="0" smtClean="0"/>
              <a:t>Мы знаем, что идол </a:t>
            </a:r>
            <a:r>
              <a:rPr lang="ru-RU" i="1" dirty="0"/>
              <a:t>в мире ничто, и что нет иного Бога, кроме </a:t>
            </a:r>
            <a:r>
              <a:rPr lang="ru-RU" i="1" dirty="0" smtClean="0"/>
              <a:t>Единого </a:t>
            </a:r>
            <a:r>
              <a:rPr lang="ru-RU" dirty="0" smtClean="0"/>
              <a:t>(1 Кор. 8:4).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i="1" dirty="0"/>
              <a:t>Что же я говорю? То ли, что идол есть что-нибудь, или </a:t>
            </a:r>
            <a:r>
              <a:rPr lang="ru-RU" i="1" dirty="0" err="1"/>
              <a:t>идоложертвенное</a:t>
            </a:r>
            <a:r>
              <a:rPr lang="ru-RU" i="1" dirty="0"/>
              <a:t> значит что-нибудь</a:t>
            </a:r>
            <a:r>
              <a:rPr lang="ru-RU" i="1" dirty="0" smtClean="0"/>
              <a:t>? </a:t>
            </a:r>
            <a:r>
              <a:rPr lang="ru-RU" i="1" dirty="0"/>
              <a:t>Нет, но что язычники, принося жертвы, приносят бесам, а не Богу. Но я не хочу, чтобы вы были в общении с бесами. </a:t>
            </a:r>
            <a:r>
              <a:rPr lang="ru-RU" i="1" dirty="0" smtClean="0"/>
              <a:t>Не </a:t>
            </a:r>
            <a:r>
              <a:rPr lang="ru-RU" i="1" dirty="0"/>
              <a:t>можете пить чашу Господню и чашу бесовскую; не можете быть участниками в трапезе Господней и в трапезе бесовской. </a:t>
            </a:r>
            <a:r>
              <a:rPr lang="ru-RU" i="1" dirty="0" smtClean="0"/>
              <a:t>Неужели </a:t>
            </a:r>
            <a:r>
              <a:rPr lang="ru-RU" i="1" dirty="0"/>
              <a:t>мы решимся раздражать Господа? Разве мы сильнее Его? </a:t>
            </a:r>
            <a:r>
              <a:rPr lang="ru-RU" dirty="0" smtClean="0"/>
              <a:t>(1 Кор. 10:19-22)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259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Иконопочитание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dirty="0" smtClean="0"/>
              <a:t>«Иметь </a:t>
            </a:r>
            <a:r>
              <a:rPr lang="ru-RU" dirty="0"/>
              <a:t>какие бы то ни было священные изображения вовсе не запрещается. Это ясно видно из того, что </a:t>
            </a:r>
            <a:r>
              <a:rPr lang="ru-RU" dirty="0" smtClean="0"/>
              <a:t>пророк </a:t>
            </a:r>
            <a:r>
              <a:rPr lang="ru-RU" dirty="0"/>
              <a:t>Моисей, через которого Богом дана заповедь, запрещающая идолов, в то же время получил от Бога повеление поставить в скинии, или передвижном храме еврейском, золотые священные изображения херувимов, и притом во внутренней части храма, к которой народ обращался для поклонения </a:t>
            </a:r>
            <a:r>
              <a:rPr lang="ru-RU" dirty="0" smtClean="0"/>
              <a:t>Богу.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Этот пример поясняет правильность </a:t>
            </a:r>
            <a:r>
              <a:rPr lang="ru-RU" dirty="0" smtClean="0"/>
              <a:t>употребления</a:t>
            </a:r>
            <a:r>
              <a:rPr lang="ru-RU" dirty="0"/>
              <a:t> </a:t>
            </a:r>
            <a:r>
              <a:rPr lang="ru-RU" dirty="0" smtClean="0"/>
              <a:t>в </a:t>
            </a:r>
            <a:r>
              <a:rPr lang="ru-RU" dirty="0"/>
              <a:t>Православной Церкви Святых </a:t>
            </a:r>
            <a:r>
              <a:rPr lang="ru-RU" b="1" dirty="0"/>
              <a:t>Икон</a:t>
            </a:r>
            <a:r>
              <a:rPr lang="ru-RU" dirty="0" smtClean="0"/>
              <a:t>» (</a:t>
            </a:r>
            <a:r>
              <a:rPr lang="ru-RU" i="1" dirty="0" err="1" smtClean="0"/>
              <a:t>свт</a:t>
            </a:r>
            <a:r>
              <a:rPr lang="ru-RU" i="1" dirty="0" smtClean="0"/>
              <a:t>. Филарет Московский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633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548680"/>
            <a:ext cx="7498080" cy="6192688"/>
          </a:xfrm>
        </p:spPr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Слово </a:t>
            </a:r>
            <a:r>
              <a:rPr lang="ru-RU" b="1" dirty="0"/>
              <a:t>икона</a:t>
            </a:r>
            <a:r>
              <a:rPr lang="ru-RU" dirty="0"/>
              <a:t> в переводе с греческого значит </a:t>
            </a:r>
            <a:r>
              <a:rPr lang="ru-RU" b="1" dirty="0"/>
              <a:t>образ</a:t>
            </a:r>
            <a:r>
              <a:rPr lang="ru-RU" dirty="0"/>
              <a:t>, или </a:t>
            </a:r>
            <a:r>
              <a:rPr lang="ru-RU" b="1" dirty="0"/>
              <a:t>изображение</a:t>
            </a:r>
            <a:r>
              <a:rPr lang="ru-RU" dirty="0"/>
              <a:t>. В Православной Церкви так называются священные изображения Бога, явившегося во плоти, Господа Иисуса Христа, Пречистой Его Матери и святых Его</a:t>
            </a:r>
            <a:r>
              <a:rPr lang="ru-RU" dirty="0" smtClean="0"/>
              <a:t>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"Употребление святых икон противоречило бы второй заповеди в том случае, если бы их боготворили. Но этой заповеди нисколько не противоречит </a:t>
            </a:r>
            <a:r>
              <a:rPr lang="ru-RU" b="1" dirty="0"/>
              <a:t>почитание</a:t>
            </a:r>
            <a:r>
              <a:rPr lang="ru-RU" dirty="0"/>
              <a:t> икон как изображений священных и употребление их для благоговейного воспоминания дел Божиих и святых Его, поскольку в таком случае иконы подобны книгам, в которых вместо букв написаны лики и предметы" </a:t>
            </a:r>
            <a:r>
              <a:rPr lang="ru-RU" dirty="0" smtClean="0"/>
              <a:t>(</a:t>
            </a:r>
            <a:r>
              <a:rPr lang="ru-RU" dirty="0" err="1" smtClean="0"/>
              <a:t>свт</a:t>
            </a:r>
            <a:r>
              <a:rPr lang="ru-RU" dirty="0" smtClean="0"/>
              <a:t>. Григорий </a:t>
            </a:r>
            <a:r>
              <a:rPr lang="ru-RU" dirty="0"/>
              <a:t>Великий. </a:t>
            </a:r>
            <a:r>
              <a:rPr lang="ru-RU" dirty="0" smtClean="0"/>
              <a:t>Письмо 9 </a:t>
            </a:r>
            <a:r>
              <a:rPr lang="ru-RU" dirty="0"/>
              <a:t>к </a:t>
            </a:r>
            <a:r>
              <a:rPr lang="ru-RU" dirty="0" err="1"/>
              <a:t>Серенскому</a:t>
            </a:r>
            <a:r>
              <a:rPr lang="ru-RU" dirty="0"/>
              <a:t> епископу</a:t>
            </a:r>
            <a:r>
              <a:rPr lang="ru-RU" dirty="0" smtClean="0"/>
              <a:t>).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Глядя на иконы, следует умом видеть Бога и святых, на них </a:t>
            </a:r>
            <a:r>
              <a:rPr lang="ru-RU" dirty="0" smtClean="0"/>
              <a:t>изображённых</a:t>
            </a:r>
            <a:r>
              <a:rPr lang="en-US" dirty="0"/>
              <a:t>.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629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930128" cy="34605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/>
              <a:t>Определение Седьмого Вселенского Собора об </a:t>
            </a:r>
            <a:r>
              <a:rPr lang="ru-RU" sz="2000" b="1" dirty="0" err="1" smtClean="0"/>
              <a:t>иконопочитании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548680"/>
            <a:ext cx="8244408" cy="6021288"/>
          </a:xfrm>
        </p:spPr>
        <p:txBody>
          <a:bodyPr>
            <a:noAutofit/>
          </a:bodyPr>
          <a:lstStyle/>
          <a:p>
            <a:pPr marL="82296" indent="457200" algn="just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1400" dirty="0" smtClean="0"/>
              <a:t>«...</a:t>
            </a:r>
            <a:r>
              <a:rPr lang="ru-RU" sz="1400" dirty="0"/>
              <a:t>сохраняем все церковные предания, утвержденные письменно или </a:t>
            </a:r>
            <a:r>
              <a:rPr lang="ru-RU" sz="1400" dirty="0" err="1"/>
              <a:t>неписьменно</a:t>
            </a:r>
            <a:r>
              <a:rPr lang="ru-RU" sz="1400" dirty="0"/>
              <a:t>. Одно из них </a:t>
            </a:r>
            <a:r>
              <a:rPr lang="ru-RU" sz="1400" b="1" dirty="0"/>
              <a:t>заповедует делать живописные иконные изображения</a:t>
            </a:r>
            <a:r>
              <a:rPr lang="ru-RU" sz="1400" dirty="0"/>
              <a:t>, так как это согласно с </a:t>
            </a:r>
            <a:r>
              <a:rPr lang="ru-RU" sz="1400" dirty="0" err="1"/>
              <a:t>историею</a:t>
            </a:r>
            <a:r>
              <a:rPr lang="ru-RU" sz="1400" dirty="0"/>
              <a:t> евангельской проповеди, служит подтверждением того, что Бог Слово истинно, а не призрачно вочеловечился, и служит на пользу нам, потому что такие вещи, которые взаимно друг друга объясняют, без сомнения и доказывают взаимно друг друга. На таком основании мы, шествующие царским путем и следующие божественному учению святых отцов наших и преданию Кафолической Церкви, - ибо знаем, что в ней обитает Дух </a:t>
            </a:r>
            <a:r>
              <a:rPr lang="ru-RU" sz="1400" dirty="0" err="1"/>
              <a:t>Святый</a:t>
            </a:r>
            <a:r>
              <a:rPr lang="ru-RU" sz="1400" dirty="0"/>
              <a:t>, - со всяким тщанием и </a:t>
            </a:r>
            <a:r>
              <a:rPr lang="ru-RU" sz="1400" dirty="0" err="1"/>
              <a:t>осмотрительностию</a:t>
            </a:r>
            <a:r>
              <a:rPr lang="ru-RU" sz="1400" dirty="0"/>
              <a:t> </a:t>
            </a:r>
            <a:r>
              <a:rPr lang="ru-RU" sz="1400" b="1" dirty="0"/>
              <a:t>определяем, чтобы святые и честные иконы предлагались (для поклонения</a:t>
            </a:r>
            <a:r>
              <a:rPr lang="ru-RU" sz="1400" dirty="0"/>
              <a:t>) точно так же, как и изображение честного и животворящего Креста, будут ли они сделаны из красок или (</a:t>
            </a:r>
            <a:r>
              <a:rPr lang="ru-RU" sz="1400" dirty="0" err="1"/>
              <a:t>мозаических</a:t>
            </a:r>
            <a:r>
              <a:rPr lang="ru-RU" sz="1400" dirty="0"/>
              <a:t>) плиточек или из какого-либо другого вещества, только бы сделаны были приличным образом, и будут ли находиться в святых церквах Божиих на священных сосудах и одеждах, на стенах и на дощечках, или в домах и при дорогах, а равно будут ли это иконы Господа и Бога и Спасителя нашего Иисуса Христа, или непорочной Владычицы нашей Святой Богородицы, или честных ангелов и всех святых и праведных мужей. Чем чаще при помощи икон они делаются предметом нашего созерцания, тем более взирающие на эти иконы возбуждаются к воспоминанию о самых первообразах, приобретают более любви к ним и получают более побуждений воздавать им лобызание, почитание и поклонение, но никак не то истинное служение, которое, по вере нашей, приличествует одному только божественному естеству. Они возбуждаются приносить иконам фимиам в честь их и освящать их, подобно тому, как делают это и в честь изображения честного и животворящего Креста, святых ангелов и других священных приношений и как, по благочестивому стремлению, делалось это обыкновенно и в древности; потому что </a:t>
            </a:r>
            <a:r>
              <a:rPr lang="ru-RU" sz="1400" b="1" dirty="0"/>
              <a:t>честь, воздаваемая иконе, относится к ее первообразу и поклоняющийся иконе поклоняется ипостаси изображенного на ней</a:t>
            </a:r>
            <a:r>
              <a:rPr lang="ru-RU" sz="1400" dirty="0"/>
              <a:t>. Такое учение содержится у святых отцов наших, то есть в предании Кафолической Церкви, которая приняла Евангелие от концов до концов [земли]... Итак мы определяем, чтобы осмеливающиеся думать или учить иначе, или по примеру непотребных еретиков презирать церковные предания и выдумывать какие-либо нововведения, или же отвергать что-либо из того, что посвящено Церкви, будет ли то Евангелие, или изображение креста, или иконная живопись, или святые останки мученика, а равно (дерзающие) с </a:t>
            </a:r>
            <a:r>
              <a:rPr lang="ru-RU" sz="1400" dirty="0" err="1"/>
              <a:t>хитростию</a:t>
            </a:r>
            <a:r>
              <a:rPr lang="ru-RU" sz="1400" dirty="0"/>
              <a:t> и коварно выдумывать что-либо для того, чтобы ниспровергнуть хотя какое-либо из находящихся в Кафолической Церкви законных преданий, и наконец (дерзающие) давать обыденное употребление священным сосудам и досточтимым обителям,- определяем, чтобы таковые, если это будут епископы или клирики, были низлагаемы, если же будут иноки или миряне, были бы отлучаемы</a:t>
            </a:r>
            <a:r>
              <a:rPr lang="ru-RU" sz="1400" dirty="0" smtClean="0"/>
              <a:t>».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51914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2818</TotalTime>
  <Words>1767</Words>
  <Application>Microsoft Office PowerPoint</Application>
  <PresentationFormat>Экран (4:3)</PresentationFormat>
  <Paragraphs>64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Солнцестояние</vt:lpstr>
      <vt:lpstr>Лекция 2. Вторая и третья заповеди Закона Божия</vt:lpstr>
      <vt:lpstr>Вторая заповедь</vt:lpstr>
      <vt:lpstr>Презентация PowerPoint</vt:lpstr>
      <vt:lpstr>Презентация PowerPoint</vt:lpstr>
      <vt:lpstr>Презентация PowerPoint</vt:lpstr>
      <vt:lpstr>Презентация PowerPoint</vt:lpstr>
      <vt:lpstr>Иконопочитание</vt:lpstr>
      <vt:lpstr>Презентация PowerPoint</vt:lpstr>
      <vt:lpstr>Определение Седьмого Вселенского Собора об иконопочитании</vt:lpstr>
      <vt:lpstr>Презентация PowerPoint</vt:lpstr>
      <vt:lpstr>Грехи против второй заповеди</vt:lpstr>
      <vt:lpstr>Добродетели, противоположные грехам против второй заповеди</vt:lpstr>
      <vt:lpstr>Третья заповедь</vt:lpstr>
      <vt:lpstr>Грехи против третьей заповеди</vt:lpstr>
      <vt:lpstr>Добродетели, противоположные грехам против третьей заповеди</vt:lpstr>
      <vt:lpstr>Презентация PowerPoint</vt:lpstr>
      <vt:lpstr>О необходимости обуздывать язык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КУРСЫ</cp:lastModifiedBy>
  <cp:revision>33</cp:revision>
  <dcterms:created xsi:type="dcterms:W3CDTF">2014-09-09T14:31:26Z</dcterms:created>
  <dcterms:modified xsi:type="dcterms:W3CDTF">2014-09-13T08:10:46Z</dcterms:modified>
</cp:coreProperties>
</file>