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88" r:id="rId9"/>
    <p:sldId id="265" r:id="rId10"/>
    <p:sldId id="266" r:id="rId11"/>
    <p:sldId id="267" r:id="rId12"/>
    <p:sldId id="268" r:id="rId13"/>
    <p:sldId id="269" r:id="rId14"/>
    <p:sldId id="270" r:id="rId15"/>
    <p:sldId id="308" r:id="rId16"/>
    <p:sldId id="271" r:id="rId17"/>
    <p:sldId id="310" r:id="rId18"/>
    <p:sldId id="272" r:id="rId19"/>
    <p:sldId id="284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0" r:id="rId29"/>
    <p:sldId id="291" r:id="rId30"/>
    <p:sldId id="292" r:id="rId31"/>
    <p:sldId id="293" r:id="rId32"/>
    <p:sldId id="294" r:id="rId33"/>
    <p:sldId id="295" r:id="rId34"/>
    <p:sldId id="357" r:id="rId35"/>
    <p:sldId id="358" r:id="rId36"/>
    <p:sldId id="359" r:id="rId37"/>
    <p:sldId id="296" r:id="rId38"/>
    <p:sldId id="297" r:id="rId39"/>
    <p:sldId id="282" r:id="rId40"/>
    <p:sldId id="298" r:id="rId41"/>
    <p:sldId id="289" r:id="rId42"/>
    <p:sldId id="311" r:id="rId43"/>
    <p:sldId id="260" r:id="rId44"/>
    <p:sldId id="299" r:id="rId45"/>
    <p:sldId id="300" r:id="rId46"/>
    <p:sldId id="301" r:id="rId47"/>
    <p:sldId id="302" r:id="rId48"/>
    <p:sldId id="360" r:id="rId49"/>
    <p:sldId id="303" r:id="rId50"/>
    <p:sldId id="305" r:id="rId51"/>
    <p:sldId id="306" r:id="rId52"/>
    <p:sldId id="304" r:id="rId53"/>
    <p:sldId id="320" r:id="rId54"/>
    <p:sldId id="321" r:id="rId55"/>
    <p:sldId id="361" r:id="rId56"/>
    <p:sldId id="322" r:id="rId57"/>
    <p:sldId id="307" r:id="rId58"/>
    <p:sldId id="324" r:id="rId59"/>
    <p:sldId id="325" r:id="rId60"/>
    <p:sldId id="328" r:id="rId61"/>
    <p:sldId id="329" r:id="rId62"/>
    <p:sldId id="332" r:id="rId63"/>
    <p:sldId id="330" r:id="rId64"/>
    <p:sldId id="331" r:id="rId65"/>
    <p:sldId id="333" r:id="rId66"/>
    <p:sldId id="334" r:id="rId67"/>
    <p:sldId id="336" r:id="rId68"/>
    <p:sldId id="337" r:id="rId69"/>
    <p:sldId id="338" r:id="rId70"/>
    <p:sldId id="339" r:id="rId71"/>
    <p:sldId id="340" r:id="rId72"/>
    <p:sldId id="341" r:id="rId73"/>
    <p:sldId id="342" r:id="rId74"/>
    <p:sldId id="343" r:id="rId75"/>
    <p:sldId id="344" r:id="rId76"/>
    <p:sldId id="345" r:id="rId77"/>
    <p:sldId id="346" r:id="rId78"/>
    <p:sldId id="362" r:id="rId79"/>
    <p:sldId id="347" r:id="rId80"/>
    <p:sldId id="364" r:id="rId81"/>
    <p:sldId id="348" r:id="rId82"/>
    <p:sldId id="377" r:id="rId83"/>
    <p:sldId id="370" r:id="rId84"/>
    <p:sldId id="371" r:id="rId85"/>
    <p:sldId id="372" r:id="rId86"/>
    <p:sldId id="373" r:id="rId87"/>
    <p:sldId id="374" r:id="rId88"/>
    <p:sldId id="375" r:id="rId89"/>
    <p:sldId id="349" r:id="rId90"/>
    <p:sldId id="351" r:id="rId91"/>
    <p:sldId id="350" r:id="rId92"/>
    <p:sldId id="352" r:id="rId93"/>
    <p:sldId id="353" r:id="rId94"/>
    <p:sldId id="369" r:id="rId9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FFCC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4718" autoAdjust="0"/>
  </p:normalViewPr>
  <p:slideViewPr>
    <p:cSldViewPr>
      <p:cViewPr>
        <p:scale>
          <a:sx n="75" d="100"/>
          <a:sy n="75" d="100"/>
        </p:scale>
        <p:origin x="-123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35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B87F86-252A-4FEF-9EB5-43D910C52EA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6988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7FFAA4-E723-416A-8C3F-F96FF93CCD93}" type="slidenum">
              <a:rPr lang="ru-RU"/>
              <a:pPr/>
              <a:t>17</a:t>
            </a:fld>
            <a:endParaRPr lang="ru-RU"/>
          </a:p>
        </p:txBody>
      </p:sp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3619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16E72D6F-37A4-4CF3-A76B-07D6AD2078A1}" type="slidenum">
              <a:rPr lang="ru-RU" sz="1200">
                <a:latin typeface="Calibri" pitchFamily="34" charset="0"/>
              </a:rPr>
              <a:pPr algn="r"/>
              <a:t>17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AE1498-895D-4078-A338-E0534B31438B}" type="slidenum">
              <a:rPr lang="ru-RU"/>
              <a:pPr/>
              <a:t>42</a:t>
            </a:fld>
            <a:endParaRPr lang="ru-RU"/>
          </a:p>
        </p:txBody>
      </p:sp>
      <p:sp>
        <p:nvSpPr>
          <p:cNvPr id="1382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/>
              <a:t>Спасо-Преображенский собор в Санкт-Петербурге.</a:t>
            </a:r>
          </a:p>
        </p:txBody>
      </p:sp>
      <p:sp>
        <p:nvSpPr>
          <p:cNvPr id="13824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6DFFB0E6-F5BB-43B1-A42F-173074AAAE1A}" type="slidenum">
              <a:rPr lang="ru-RU" sz="1200">
                <a:latin typeface="Calibri" pitchFamily="34" charset="0"/>
              </a:rPr>
              <a:pPr algn="r"/>
              <a:t>42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CFB82-5143-4B8D-85BB-3259C8CA103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04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E5543-93C6-4AF8-ACAF-2D5B688E6B5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67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9D9FF-B19B-4AF4-B8D9-3CE8CD6D3D0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475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30DAB8-944A-4700-BD89-FE4DA23EBFA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09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8D5A6E3-AF72-41FA-B253-24A823B9F0A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8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6B683-9B39-4869-BBAD-2A077937E88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14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77DE1-A510-4B9F-8B4D-32F2F4D899A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69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59342-0C79-4998-A95E-4D7C4D882D9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72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57890-677C-4A3F-A5C3-49D4D366D1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49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69F93-A240-4121-BCF2-4ED6C4287B5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4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F1D6F-4A11-4A7D-B6E2-6EF1D1B1BD1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8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F92AD-EAA5-476C-A535-5356EFBD833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291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0AE7F-CB54-4B5E-BDFE-DBCBC64F547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7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6EB431E-D364-4B50-90CA-1F88FD8E2B0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36838"/>
            <a:ext cx="8229600" cy="1143000"/>
          </a:xfrm>
        </p:spPr>
        <p:txBody>
          <a:bodyPr/>
          <a:lstStyle/>
          <a:p>
            <a:r>
              <a:rPr lang="ru-RU" sz="4000"/>
              <a:t>Лекция 2.</a:t>
            </a:r>
            <a:br>
              <a:rPr lang="ru-RU" sz="4000"/>
            </a:br>
            <a:r>
              <a:rPr lang="ru-RU" sz="4000"/>
              <a:t>Места совершения богослужений.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базидика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4038600" cy="3024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0" name="Picture 10" descr="9baf1aed4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060575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Купольная базилика</a:t>
            </a:r>
          </a:p>
        </p:txBody>
      </p:sp>
      <p:pic>
        <p:nvPicPr>
          <p:cNvPr id="28677" name="Picture 5" descr="Соф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0" y="1600200"/>
            <a:ext cx="67929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София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268413"/>
            <a:ext cx="6735763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Русская деревянная архитектура</a:t>
            </a:r>
          </a:p>
        </p:txBody>
      </p:sp>
      <p:pic>
        <p:nvPicPr>
          <p:cNvPr id="32774" name="Picture 6" descr="derev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412875"/>
            <a:ext cx="6121400" cy="5199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Каменная шатровая церковь</a:t>
            </a:r>
          </a:p>
        </p:txBody>
      </p:sp>
      <p:pic>
        <p:nvPicPr>
          <p:cNvPr id="34822" name="Picture 6" descr="shat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1268413"/>
            <a:ext cx="4783137" cy="5254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Внешний вид храма</a:t>
            </a:r>
          </a:p>
        </p:txBody>
      </p:sp>
      <p:pic>
        <p:nvPicPr>
          <p:cNvPr id="130054" name="Рисунок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412875"/>
            <a:ext cx="6550025" cy="4913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Внешний вид храма</a:t>
            </a:r>
          </a:p>
        </p:txBody>
      </p:sp>
      <p:pic>
        <p:nvPicPr>
          <p:cNvPr id="36869" name="Picture 5" descr="hramo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557338"/>
            <a:ext cx="6842125" cy="4965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7951787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Box 4"/>
          <p:cNvSpPr txBox="1">
            <a:spLocks noChangeArrowheads="1"/>
          </p:cNvSpPr>
          <p:nvPr/>
        </p:nvSpPr>
        <p:spPr bwMode="auto">
          <a:xfrm>
            <a:off x="3675063" y="2030413"/>
            <a:ext cx="1382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притвор</a:t>
            </a:r>
          </a:p>
        </p:txBody>
      </p:sp>
      <p:sp>
        <p:nvSpPr>
          <p:cNvPr id="134149" name="TextBox 5"/>
          <p:cNvSpPr txBox="1">
            <a:spLocks noChangeArrowheads="1"/>
          </p:cNvSpPr>
          <p:nvPr/>
        </p:nvSpPr>
        <p:spPr bwMode="auto">
          <a:xfrm>
            <a:off x="7462838" y="2281238"/>
            <a:ext cx="1162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алтарь</a:t>
            </a:r>
          </a:p>
        </p:txBody>
      </p:sp>
      <p:sp>
        <p:nvSpPr>
          <p:cNvPr id="134150" name="TextBox 6"/>
          <p:cNvSpPr txBox="1">
            <a:spLocks noChangeArrowheads="1"/>
          </p:cNvSpPr>
          <p:nvPr/>
        </p:nvSpPr>
        <p:spPr bwMode="auto">
          <a:xfrm>
            <a:off x="5078413" y="1689100"/>
            <a:ext cx="1162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храм</a:t>
            </a:r>
          </a:p>
        </p:txBody>
      </p:sp>
      <p:sp>
        <p:nvSpPr>
          <p:cNvPr id="134151" name="TextBox 7"/>
          <p:cNvSpPr txBox="1">
            <a:spLocks noChangeArrowheads="1"/>
          </p:cNvSpPr>
          <p:nvPr/>
        </p:nvSpPr>
        <p:spPr bwMode="auto">
          <a:xfrm>
            <a:off x="806450" y="1689100"/>
            <a:ext cx="1881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колокольня</a:t>
            </a:r>
          </a:p>
        </p:txBody>
      </p:sp>
      <p:sp>
        <p:nvSpPr>
          <p:cNvPr id="134152" name="TextBox 8"/>
          <p:cNvSpPr txBox="1">
            <a:spLocks noChangeArrowheads="1"/>
          </p:cNvSpPr>
          <p:nvPr/>
        </p:nvSpPr>
        <p:spPr bwMode="auto">
          <a:xfrm>
            <a:off x="2466975" y="3924300"/>
            <a:ext cx="1382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400" b="1">
                <a:solidFill>
                  <a:schemeClr val="bg1"/>
                </a:solidFill>
                <a:latin typeface="Calibri" pitchFamily="34" charset="0"/>
              </a:rPr>
              <a:t>паперть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649788" y="2470150"/>
            <a:ext cx="209550" cy="45402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659438" y="2151063"/>
            <a:ext cx="136525" cy="45561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8172450" y="2924175"/>
            <a:ext cx="71438" cy="57626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016125" y="2241550"/>
            <a:ext cx="34925" cy="5016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414713" y="4386263"/>
            <a:ext cx="434975" cy="21431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Формы храма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341438"/>
            <a:ext cx="8229600" cy="12938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/>
              <a:t>Звезда</a:t>
            </a:r>
          </a:p>
          <a:p>
            <a:pPr>
              <a:lnSpc>
                <a:spcPct val="80000"/>
              </a:lnSpc>
            </a:pPr>
            <a:r>
              <a:rPr lang="ru-RU" sz="2000"/>
              <a:t>Корабль</a:t>
            </a:r>
          </a:p>
          <a:p>
            <a:pPr>
              <a:lnSpc>
                <a:spcPct val="80000"/>
              </a:lnSpc>
            </a:pPr>
            <a:r>
              <a:rPr lang="ru-RU" sz="2000"/>
              <a:t>Крест</a:t>
            </a:r>
          </a:p>
          <a:p>
            <a:pPr>
              <a:lnSpc>
                <a:spcPct val="80000"/>
              </a:lnSpc>
            </a:pPr>
            <a:r>
              <a:rPr lang="ru-RU" sz="2000"/>
              <a:t>Круг</a:t>
            </a:r>
          </a:p>
        </p:txBody>
      </p:sp>
      <p:pic>
        <p:nvPicPr>
          <p:cNvPr id="38917" name="Picture 5" descr="формы крест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997200"/>
            <a:ext cx="8604250" cy="2951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r>
              <a:rPr lang="ru-RU" sz="2400">
                <a:solidFill>
                  <a:srgbClr val="FF0000"/>
                </a:solidFill>
              </a:rPr>
              <a:t>По внешнему виду храм отличается от обычных зданий тем, что над ним вместо потолка возвышается купол 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557338"/>
            <a:ext cx="2447925" cy="1800225"/>
          </a:xfrm>
        </p:spPr>
        <p:txBody>
          <a:bodyPr/>
          <a:lstStyle/>
          <a:p>
            <a:r>
              <a:rPr lang="ru-RU" sz="2000"/>
              <a:t>Купол означает небо; </a:t>
            </a:r>
          </a:p>
          <a:p>
            <a:r>
              <a:rPr lang="ru-RU" sz="2000"/>
              <a:t>Шлем нашего спасения;</a:t>
            </a:r>
          </a:p>
          <a:p>
            <a:r>
              <a:rPr lang="ru-RU" sz="2000"/>
              <a:t>Горящую свечу </a:t>
            </a:r>
          </a:p>
        </p:txBody>
      </p:sp>
      <p:pic>
        <p:nvPicPr>
          <p:cNvPr id="70660" name="Picture 4" descr="купол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341438"/>
            <a:ext cx="3362325" cy="5065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3" name="Picture 7" descr="5_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3357563"/>
            <a:ext cx="2530475" cy="3013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Храм</a:t>
            </a:r>
          </a:p>
        </p:txBody>
      </p:sp>
      <p:pic>
        <p:nvPicPr>
          <p:cNvPr id="4102" name="Picture 6" descr="хра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341438"/>
            <a:ext cx="4603750" cy="5246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FF0000"/>
                </a:solidFill>
              </a:rPr>
              <a:t>Одна глава знаменует единство Бога </a:t>
            </a:r>
          </a:p>
        </p:txBody>
      </p:sp>
      <p:pic>
        <p:nvPicPr>
          <p:cNvPr id="48135" name="Picture 7" descr="КД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5863" y="1600200"/>
            <a:ext cx="67722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FF0000"/>
                </a:solidFill>
              </a:rPr>
              <a:t>Две главы указывают на два естества Господа  Иисуса Христа – Божественное и Человеческое</a:t>
            </a:r>
          </a:p>
        </p:txBody>
      </p:sp>
      <p:pic>
        <p:nvPicPr>
          <p:cNvPr id="49160" name="Picture 8" descr="2 купол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557338"/>
            <a:ext cx="6399213" cy="4803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FF0000"/>
                </a:solidFill>
              </a:rPr>
              <a:t>Три главы знаменуют Святую Троицу</a:t>
            </a:r>
          </a:p>
        </p:txBody>
      </p:sp>
      <p:pic>
        <p:nvPicPr>
          <p:cNvPr id="50183" name="Picture 7" descr="три купол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700213"/>
            <a:ext cx="4830763" cy="3622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5" name="Picture 9" descr="Glejze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557338"/>
            <a:ext cx="3289300" cy="4525962"/>
          </a:xfr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FF0000"/>
                </a:solidFill>
              </a:rPr>
              <a:t>Четыре главы обозначают Четвероевангелие и его распространение на четыре стороны света</a:t>
            </a:r>
          </a:p>
        </p:txBody>
      </p:sp>
      <p:pic>
        <p:nvPicPr>
          <p:cNvPr id="53254" name="Picture 6" descr="4 колокола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184400"/>
            <a:ext cx="4752975" cy="3563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5" name="Picture 7" descr="7657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205038"/>
            <a:ext cx="3744912" cy="3609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FF0000"/>
                </a:solidFill>
              </a:rPr>
              <a:t>Пять глав указывают на Господа Иисуса Христа и четырех евангелистов</a:t>
            </a:r>
          </a:p>
        </p:txBody>
      </p:sp>
      <p:pic>
        <p:nvPicPr>
          <p:cNvPr id="55301" name="Picture 5" descr="5 глав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30338"/>
            <a:ext cx="6696075" cy="5022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sz="2400">
                <a:solidFill>
                  <a:srgbClr val="FF0000"/>
                </a:solidFill>
              </a:rPr>
              <a:t>Семь глав знаменуют семь таинств Церкви, семь даров Святого Духа, семь Вселенских соборов, семь добродетелей</a:t>
            </a:r>
          </a:p>
        </p:txBody>
      </p:sp>
      <p:pic>
        <p:nvPicPr>
          <p:cNvPr id="57351" name="Picture 7" descr="7gla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290638"/>
            <a:ext cx="5832475" cy="5567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4537075" cy="2232025"/>
          </a:xfrm>
        </p:spPr>
        <p:txBody>
          <a:bodyPr/>
          <a:lstStyle/>
          <a:p>
            <a:r>
              <a:rPr lang="ru-RU" sz="2400">
                <a:solidFill>
                  <a:srgbClr val="FF0000"/>
                </a:solidFill>
              </a:rPr>
              <a:t>Девять глав связаны с образом небесной Церкви, состоящей из девяти чинов ангелов и девяти чинов праведников</a:t>
            </a:r>
          </a:p>
        </p:txBody>
      </p:sp>
      <p:pic>
        <p:nvPicPr>
          <p:cNvPr id="59398" name="Picture 6" descr="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213100"/>
            <a:ext cx="4038600" cy="3078163"/>
          </a:xfrm>
          <a:noFill/>
          <a:ln w="158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9" name="Picture 7" descr="9 гл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8400" y="692150"/>
            <a:ext cx="3729038" cy="5611813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>
                <a:solidFill>
                  <a:srgbClr val="FF0000"/>
                </a:solidFill>
              </a:rPr>
              <a:t> 	Тринадцать куполов символизируют Иисуса Христа и двенадцать апостолов</a:t>
            </a:r>
            <a:br>
              <a:rPr lang="ru-RU" sz="2400" b="1">
                <a:solidFill>
                  <a:srgbClr val="FF0000"/>
                </a:solidFill>
              </a:rPr>
            </a:br>
            <a:endParaRPr lang="ru-RU" sz="2400" b="1">
              <a:solidFill>
                <a:srgbClr val="FF0000"/>
              </a:solidFill>
            </a:endParaRPr>
          </a:p>
        </p:txBody>
      </p:sp>
      <p:pic>
        <p:nvPicPr>
          <p:cNvPr id="61444" name="Picture 4" descr="0_de3b_77bc9145_XL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1600200"/>
            <a:ext cx="67802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333375"/>
            <a:ext cx="3095625" cy="5892800"/>
          </a:xfrm>
        </p:spPr>
        <p:txBody>
          <a:bodyPr/>
          <a:lstStyle/>
          <a:p>
            <a:r>
              <a:rPr lang="ru-RU" sz="2000"/>
              <a:t>Двадцать пять глав могут быть знамением апокалиптического видения престола Святой Троицы и двадцати четырех старцев (Откр. 11, 15—18) или обозначать похвалу Пресвятой Богородице (25 икосов и кондаков древнейшего акафиста Богородице), в зависимости от посвящения храма.</a:t>
            </a:r>
          </a:p>
        </p:txBody>
      </p:sp>
      <p:pic>
        <p:nvPicPr>
          <p:cNvPr id="88069" name="Picture 5" descr="25glav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88913"/>
            <a:ext cx="4467225" cy="6254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/>
              <a:t>Шлемовидная форма купола</a:t>
            </a:r>
          </a:p>
        </p:txBody>
      </p:sp>
      <p:pic>
        <p:nvPicPr>
          <p:cNvPr id="91142" name="Picture 6" descr="shle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1773238"/>
            <a:ext cx="4141787" cy="4752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/>
              <a:t>Часовня</a:t>
            </a:r>
          </a:p>
        </p:txBody>
      </p:sp>
      <p:pic>
        <p:nvPicPr>
          <p:cNvPr id="6149" name="Picture 5" descr="часовн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1341438"/>
            <a:ext cx="3721100" cy="4968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Форма луковицы</a:t>
            </a:r>
          </a:p>
        </p:txBody>
      </p:sp>
      <p:pic>
        <p:nvPicPr>
          <p:cNvPr id="93190" name="Picture 6" descr="lukov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1412875"/>
            <a:ext cx="3990975" cy="5084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Необычная форма и яркая раскраска куполов говорит о красоте Небесного Иерусалима </a:t>
            </a:r>
          </a:p>
        </p:txBody>
      </p:sp>
      <p:pic>
        <p:nvPicPr>
          <p:cNvPr id="96261" name="Picture 5" descr="спас на кров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268413"/>
            <a:ext cx="4319588" cy="5246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0" name="Picture 6" descr="Успенский собор ТСЛ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3267075"/>
            <a:ext cx="4537075" cy="3400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13" name="Picture 9" descr="золотые купола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60350"/>
            <a:ext cx="4572000" cy="3035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3" name="Picture 7" descr="зеленые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0"/>
            <a:ext cx="4895850" cy="3262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4" name="Picture 8" descr="серебренные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3284538"/>
            <a:ext cx="4470400" cy="335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1628775"/>
            <a:ext cx="4032696" cy="4525963"/>
          </a:xfrm>
        </p:spPr>
        <p:txBody>
          <a:bodyPr/>
          <a:lstStyle/>
          <a:p>
            <a:pPr indent="457200" algn="just">
              <a:spcBef>
                <a:spcPts val="0"/>
              </a:spcBef>
              <a:buNone/>
            </a:pPr>
            <a:r>
              <a:rPr lang="ru-RU" sz="2000" dirty="0"/>
              <a:t>Купол увенчивается главой с крестом наверху. Крест говорит о том, что это храм христианский и в нем прославляется распятый на кресте Господь наш Иисус Христос  </a:t>
            </a:r>
          </a:p>
        </p:txBody>
      </p:sp>
      <p:pic>
        <p:nvPicPr>
          <p:cNvPr id="217091" name="Picture 3" descr="крест с полумесяцем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333375"/>
            <a:ext cx="3775075" cy="612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2400"/>
              <a:t>Крест «трилистиковый» и «терновый венец»</a:t>
            </a:r>
          </a:p>
        </p:txBody>
      </p:sp>
      <p:pic>
        <p:nvPicPr>
          <p:cNvPr id="218115" name="Picture 3" descr="824418901krest_19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628775"/>
            <a:ext cx="2760662" cy="3240088"/>
          </a:xfrm>
          <a:ln/>
        </p:spPr>
      </p:pic>
      <p:pic>
        <p:nvPicPr>
          <p:cNvPr id="218116" name="Picture 4" descr="ммм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5084763"/>
            <a:ext cx="1368425" cy="1354137"/>
          </a:xfrm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18117" name="Picture 5" descr="9e878f24f07f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700213"/>
            <a:ext cx="3905250" cy="2928937"/>
          </a:xfrm>
          <a:ln/>
        </p:spPr>
      </p:pic>
      <p:pic>
        <p:nvPicPr>
          <p:cNvPr id="218118" name="Picture 6" descr="untitle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4797425"/>
            <a:ext cx="1135062" cy="1779588"/>
          </a:xfr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Крест оськонечный и «виноградная лоза»</a:t>
            </a:r>
          </a:p>
        </p:txBody>
      </p:sp>
      <p:pic>
        <p:nvPicPr>
          <p:cNvPr id="219139" name="Picture 3" descr="e30bde4c256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376488"/>
            <a:ext cx="4038600" cy="3028950"/>
          </a:xfrm>
          <a:ln w="349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19140" name="Picture 4" descr="847a5a0bbdc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Домовая церковь</a:t>
            </a:r>
          </a:p>
        </p:txBody>
      </p:sp>
      <p:pic>
        <p:nvPicPr>
          <p:cNvPr id="103430" name="Picture 6" descr="домовая 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47913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31" name="Picture 7" descr="домовая церковь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4738"/>
            <a:ext cx="4038600" cy="3035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>
                <a:solidFill>
                  <a:schemeClr val="tx1"/>
                </a:solidFill>
              </a:rPr>
              <a:t>Колокольня находится рядом с храмом или пристроена к нему</a:t>
            </a:r>
          </a:p>
        </p:txBody>
      </p:sp>
      <p:pic>
        <p:nvPicPr>
          <p:cNvPr id="105475" name="Picture 3" descr="храм с колокольне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557338"/>
            <a:ext cx="6335713" cy="4748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2800"/>
              <a:t>Внутреннее устройство храма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603375" y="2847975"/>
            <a:ext cx="25527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2484" name="Group 20"/>
          <p:cNvGraphicFramePr>
            <a:graphicFrameLocks noGrp="1"/>
          </p:cNvGraphicFramePr>
          <p:nvPr/>
        </p:nvGraphicFramePr>
        <p:xfrm>
          <a:off x="971550" y="260350"/>
          <a:ext cx="7848600" cy="720725"/>
        </p:xfrm>
        <a:graphic>
          <a:graphicData uri="http://schemas.openxmlformats.org/drawingml/2006/table">
            <a:tbl>
              <a:tblPr/>
              <a:tblGrid>
                <a:gridCol w="3375025"/>
                <a:gridCol w="4473575"/>
              </a:tblGrid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2486" name="Picture 2" descr="http://azbyka.ru/shemy/ustrojstvo_pravoslavnogo_hrama_iznutri_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196975"/>
            <a:ext cx="3565525" cy="5300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Скиния Моисеева</a:t>
            </a:r>
          </a:p>
        </p:txBody>
      </p:sp>
      <p:pic>
        <p:nvPicPr>
          <p:cNvPr id="11269" name="Picture 5" descr="скин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2900" y="1600200"/>
            <a:ext cx="59166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2" name="Picture 6" descr="hrami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88913"/>
            <a:ext cx="7200900" cy="6418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00213"/>
            <a:ext cx="3384550" cy="2808287"/>
          </a:xfrm>
        </p:spPr>
        <p:txBody>
          <a:bodyPr/>
          <a:lstStyle/>
          <a:p>
            <a:r>
              <a:rPr lang="ru-RU" sz="2000"/>
              <a:t>Притвор храма – символ мира необновленного, еще лежащего во грехе. В древности притвор предназначался для оглашенных и кающихся.  </a:t>
            </a:r>
          </a:p>
        </p:txBody>
      </p:sp>
      <p:pic>
        <p:nvPicPr>
          <p:cNvPr id="86021" name="Picture 5" descr="лавка в притвор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484313"/>
            <a:ext cx="5508625" cy="3675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31775"/>
            <a:ext cx="860425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Прямоугольник 3"/>
          <p:cNvSpPr>
            <a:spLocks noChangeArrowheads="1"/>
          </p:cNvSpPr>
          <p:nvPr/>
        </p:nvSpPr>
        <p:spPr bwMode="auto">
          <a:xfrm>
            <a:off x="1493838" y="5373688"/>
            <a:ext cx="6264275" cy="1200150"/>
          </a:xfrm>
          <a:prstGeom prst="rect">
            <a:avLst/>
          </a:prstGeom>
          <a:solidFill>
            <a:srgbClr val="F6F5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2400" b="1">
                <a:latin typeface="Calibri" pitchFamily="34" charset="0"/>
              </a:rPr>
              <a:t>Сегодня большие паперти напоминают о том времени, когда у храмов сидело множество нищих и калек, просивших подаяние.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Средняя часть храма символизирует мир тварный, но уже обоженный, освященный, оправданный. Это и есть в полном смысле «новое небо» и «новая земля».</a:t>
            </a:r>
          </a:p>
        </p:txBody>
      </p:sp>
      <p:pic>
        <p:nvPicPr>
          <p:cNvPr id="10246" name="Picture 6" descr="внутри храма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2050" y="1600200"/>
            <a:ext cx="68183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Солея – «возвышение»</a:t>
            </a:r>
          </a:p>
        </p:txBody>
      </p:sp>
      <p:pic>
        <p:nvPicPr>
          <p:cNvPr id="109573" name="Picture 5" descr="соле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549275"/>
            <a:ext cx="4392613" cy="5746750"/>
          </a:xfrm>
        </p:spPr>
        <p:txBody>
          <a:bodyPr/>
          <a:lstStyle/>
          <a:p>
            <a:r>
              <a:rPr lang="ru-RU" sz="4000" b="1" dirty="0" smtClean="0"/>
              <a:t>Амвон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 smtClean="0"/>
              <a:t>Амвон</a:t>
            </a:r>
            <a:r>
              <a:rPr lang="ru-RU" sz="2000" dirty="0"/>
              <a:t>, «восхождение», знаменует собой и гору или корабль, с которых проповедовал Господь Иисус Христос. Амвон возвещает также о воскресении Христовом, означает камень, отваленный от дверей гроба Господня, что </a:t>
            </a:r>
            <a:r>
              <a:rPr lang="ru-RU" sz="2000" dirty="0" err="1"/>
              <a:t>соделало</a:t>
            </a:r>
            <a:r>
              <a:rPr lang="ru-RU" sz="2000" dirty="0"/>
              <a:t> и всех верующих во Христе причастниками Его бессмертия, ради чего им преподаются с амвона тело и кровь Христовы, «во оставление грехов и в жизнь вечную».</a:t>
            </a:r>
          </a:p>
        </p:txBody>
      </p:sp>
      <p:pic>
        <p:nvPicPr>
          <p:cNvPr id="111621" name="Picture 5" descr="амвон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3925" y="692150"/>
            <a:ext cx="4095750" cy="5462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800" dirty="0"/>
              <a:t>По краям солеи ставятся хоругви</a:t>
            </a:r>
          </a:p>
        </p:txBody>
      </p:sp>
      <p:pic>
        <p:nvPicPr>
          <p:cNvPr id="114694" name="Picture 6" descr="хоругв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1158015"/>
            <a:ext cx="4824536" cy="56553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2400"/>
              <a:t>Хоругви, имея вид воинских знамен, представляют собой победные знамена Церкви Христовой </a:t>
            </a:r>
          </a:p>
        </p:txBody>
      </p:sp>
      <p:pic>
        <p:nvPicPr>
          <p:cNvPr id="116742" name="Picture 6" descr="хоругви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0" y="1600200"/>
            <a:ext cx="67929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Архиерейский амвон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01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/>
              <a:t>Иконостас – соединяет земное (средняя часть храма) и небесное (алтарь).</a:t>
            </a:r>
          </a:p>
        </p:txBody>
      </p:sp>
      <p:pic>
        <p:nvPicPr>
          <p:cNvPr id="118789" name="Picture 5" descr="иконоста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628775"/>
            <a:ext cx="6515100" cy="4406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Иерусалимский Храм</a:t>
            </a:r>
          </a:p>
        </p:txBody>
      </p:sp>
      <p:pic>
        <p:nvPicPr>
          <p:cNvPr id="13317" name="Picture 5" descr="Иерусалимский Хра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1125" y="1766888"/>
            <a:ext cx="6381750" cy="419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3" name="Picture 13" descr="1 ярус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76250"/>
            <a:ext cx="3816350" cy="286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94" name="Picture 14" descr="2 яруса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471488"/>
            <a:ext cx="4176712" cy="2881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95" name="Picture 15" descr="3 яруса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573463"/>
            <a:ext cx="3816350" cy="2863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96" name="Picture 16" descr="4 яруса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3429000"/>
            <a:ext cx="2290762" cy="3052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8" name="Picture 6" descr="6-7 ярусов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0"/>
            <a:ext cx="468947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Классический для Руси пятиярусный иконостас</a:t>
            </a:r>
          </a:p>
        </p:txBody>
      </p:sp>
      <p:pic>
        <p:nvPicPr>
          <p:cNvPr id="120838" name="Picture 6" descr="схема иконостас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773238"/>
            <a:ext cx="5359400" cy="4381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Царские врата</a:t>
            </a:r>
          </a:p>
        </p:txBody>
      </p:sp>
      <p:pic>
        <p:nvPicPr>
          <p:cNvPr id="151557" name="Picture 5" descr="ЦВ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484313"/>
            <a:ext cx="7045325" cy="4779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Над Царскими вратами помещается икона Тайной вечери</a:t>
            </a:r>
          </a:p>
        </p:txBody>
      </p:sp>
      <p:pic>
        <p:nvPicPr>
          <p:cNvPr id="155653" name="Picture 5" descr="Тайная в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6613" y="1600200"/>
            <a:ext cx="74707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иконостас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82550"/>
            <a:ext cx="7632700" cy="6775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922337"/>
          </a:xfrm>
        </p:spPr>
        <p:txBody>
          <a:bodyPr/>
          <a:lstStyle/>
          <a:p>
            <a:r>
              <a:rPr lang="ru-RU" sz="2400"/>
              <a:t>Третий ярус иконостаса – Деисус</a:t>
            </a:r>
          </a:p>
        </p:txBody>
      </p:sp>
      <p:pic>
        <p:nvPicPr>
          <p:cNvPr id="157703" name="Picture 7" descr="деисус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30725"/>
            <a:ext cx="9144000" cy="1836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7705" name="Picture 9" descr="Деисус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341438"/>
            <a:ext cx="5472113" cy="2846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6" name="Picture 6" descr="alta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549275"/>
            <a:ext cx="5508625" cy="612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2" name="TextBox 10"/>
          <p:cNvSpPr txBox="1">
            <a:spLocks noChangeArrowheads="1"/>
          </p:cNvSpPr>
          <p:nvPr/>
        </p:nvSpPr>
        <p:spPr bwMode="auto">
          <a:xfrm>
            <a:off x="3271838" y="3748088"/>
            <a:ext cx="1130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b="1">
                <a:solidFill>
                  <a:schemeClr val="bg1"/>
                </a:solidFill>
                <a:latin typeface="Calibri" pitchFamily="34" charset="0"/>
              </a:rPr>
              <a:t>престол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576638" y="3656013"/>
            <a:ext cx="215900" cy="1841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82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Святой престол – главная святыня храма</a:t>
            </a:r>
          </a:p>
        </p:txBody>
      </p:sp>
      <p:pic>
        <p:nvPicPr>
          <p:cNvPr id="16282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768667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Таинство Евхаристии </a:t>
            </a:r>
          </a:p>
        </p:txBody>
      </p:sp>
      <p:pic>
        <p:nvPicPr>
          <p:cNvPr id="1648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20508" r="28040" b="22852"/>
          <a:stretch>
            <a:fillRect/>
          </a:stretch>
        </p:blipFill>
        <p:spPr>
          <a:xfrm>
            <a:off x="811213" y="1628775"/>
            <a:ext cx="75438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Катакомбы</a:t>
            </a:r>
          </a:p>
        </p:txBody>
      </p:sp>
      <p:pic>
        <p:nvPicPr>
          <p:cNvPr id="15367" name="Picture 7" descr="римские катакомбы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8563" y="1600200"/>
            <a:ext cx="67452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5288" y="0"/>
            <a:ext cx="853598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b="1">
                <a:solidFill>
                  <a:schemeClr val="tx2"/>
                </a:solidFill>
              </a:rPr>
              <a:t>Антиминсом</a:t>
            </a:r>
            <a:r>
              <a:rPr lang="ru-RU">
                <a:solidFill>
                  <a:schemeClr val="tx2"/>
                </a:solidFill>
              </a:rPr>
              <a:t> (греч. «вместопрестолие») называется </a:t>
            </a:r>
            <a:r>
              <a:rPr lang="ru-RU"/>
              <a:t>освященный архиереем шелковый или льняной плат (платок) с изображением на верхней его стороне положения во гроб Христа Спасителя, 4-х евангелистов и орудий страданий Спасителя и с зашитою под изображением частицею св. мощей. </a:t>
            </a:r>
            <a:r>
              <a:rPr lang="ru-RU">
                <a:solidFill>
                  <a:schemeClr val="tx2"/>
                </a:solidFill>
              </a:rPr>
              <a:t>Антиминс – видимое разрешение от архиерея совершать Божественную Литургию. Без него священнику нельзя совершать Литургию.</a:t>
            </a:r>
          </a:p>
        </p:txBody>
      </p:sp>
      <p:pic>
        <p:nvPicPr>
          <p:cNvPr id="168972" name="Picture 12" descr="антиминс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736997"/>
            <a:ext cx="5832475" cy="4932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Святое Евангелие</a:t>
            </a:r>
          </a:p>
        </p:txBody>
      </p:sp>
      <p:pic>
        <p:nvPicPr>
          <p:cNvPr id="171013" name="Picture 5" descr="Евангели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1412875"/>
            <a:ext cx="3482975" cy="4902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престол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476250"/>
            <a:ext cx="4443412" cy="5678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8229600" cy="796925"/>
          </a:xfrm>
        </p:spPr>
        <p:txBody>
          <a:bodyPr/>
          <a:lstStyle/>
          <a:p>
            <a:r>
              <a:rPr lang="ru-RU"/>
              <a:t>Сень над престолом</a:t>
            </a:r>
          </a:p>
        </p:txBody>
      </p:sp>
      <p:pic>
        <p:nvPicPr>
          <p:cNvPr id="173061" name="Picture 5" descr="сень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1268413"/>
            <a:ext cx="3449638" cy="5173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Горнего места</a:t>
            </a:r>
          </a:p>
        </p:txBody>
      </p:sp>
      <p:pic>
        <p:nvPicPr>
          <p:cNvPr id="175111" name="Picture 7" descr="Горнее место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600200"/>
            <a:ext cx="67897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dirty="0"/>
              <a:t>Св. Жертвенник</a:t>
            </a:r>
          </a:p>
        </p:txBody>
      </p:sp>
      <p:pic>
        <p:nvPicPr>
          <p:cNvPr id="181253" name="Picture 5" descr="Жертаенник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1196752"/>
            <a:ext cx="4648200" cy="5429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3302" name="Picture 6" descr="жетрвенник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92150"/>
            <a:ext cx="7589838" cy="5692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4898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Прямоугольник 2"/>
          <p:cNvSpPr>
            <a:spLocks noChangeArrowheads="1"/>
          </p:cNvSpPr>
          <p:nvPr/>
        </p:nvSpPr>
        <p:spPr bwMode="auto">
          <a:xfrm>
            <a:off x="1042988" y="260350"/>
            <a:ext cx="7705725" cy="701675"/>
          </a:xfrm>
          <a:prstGeom prst="rect">
            <a:avLst/>
          </a:prstGeom>
          <a:solidFill>
            <a:srgbClr val="F6F5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Arial Unicode MS" pitchFamily="34" charset="-128"/>
              </a:rPr>
              <a:t>На середине любого храма </a:t>
            </a:r>
            <a:r>
              <a:rPr lang="ru-RU" sz="2000" b="1"/>
              <a:t>стоит аналой, на котором </a:t>
            </a:r>
            <a:r>
              <a:rPr lang="ru-RU" sz="2000" b="1">
                <a:latin typeface="Arial Unicode MS" pitchFamily="34" charset="-128"/>
              </a:rPr>
              <a:t>лежит</a:t>
            </a:r>
            <a:r>
              <a:rPr lang="ru-RU" sz="2000" b="1"/>
              <a:t> Праздничная икона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8419" name="Picture 3" descr="img8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333375"/>
            <a:ext cx="6480175" cy="6273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9443" name="Рисунок 1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49275"/>
            <a:ext cx="8372475" cy="5567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катакомб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04813"/>
            <a:ext cx="4146550" cy="3101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9" descr="катакомбы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404813"/>
            <a:ext cx="4248150" cy="3024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70" name="Picture 14" descr="катакомбы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716338"/>
            <a:ext cx="4033838" cy="294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71" name="Picture 15" descr="катакомбы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716338"/>
            <a:ext cx="4103687" cy="2952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/>
              <a:t>Господь Вседержитель</a:t>
            </a:r>
          </a:p>
        </p:txBody>
      </p:sp>
      <p:pic>
        <p:nvPicPr>
          <p:cNvPr id="190467" name="Рисунок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1600200"/>
            <a:ext cx="67802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Распятие, часто именуемое Голгофой, и специальный панихидный столик (канон) перед которыми совершаются заупокойные последования</a:t>
            </a:r>
          </a:p>
        </p:txBody>
      </p:sp>
      <p:pic>
        <p:nvPicPr>
          <p:cNvPr id="191491" name="Рисунок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0" y="1600200"/>
            <a:ext cx="67929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2000" b="1">
                <a:solidFill>
                  <a:schemeClr val="tx1"/>
                </a:solidFill>
              </a:rPr>
              <a:t>Кроме икон в храмах часто хранятся различные святыни</a:t>
            </a:r>
          </a:p>
        </p:txBody>
      </p:sp>
      <p:pic>
        <p:nvPicPr>
          <p:cNvPr id="192515" name="Picture 3" descr="img9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412875"/>
            <a:ext cx="6911975" cy="4611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>
                <a:solidFill>
                  <a:schemeClr val="tx1"/>
                </a:solidFill>
              </a:rPr>
              <a:t>Ковчег, в котором находятся частицы множества древних и новых святых</a:t>
            </a:r>
          </a:p>
        </p:txBody>
      </p:sp>
      <p:pic>
        <p:nvPicPr>
          <p:cNvPr id="193539" name="Рисунок 1"/>
          <p:cNvPicPr>
            <a:picLocks noGrp="1" noChangeAspect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1100" y="1600200"/>
            <a:ext cx="67802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Рака с нетленными останками прп. Сергия Радонежского</a:t>
            </a:r>
          </a:p>
        </p:txBody>
      </p:sp>
      <p:pic>
        <p:nvPicPr>
          <p:cNvPr id="194563" name="Picture 3" descr="прп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268413"/>
            <a:ext cx="3625850" cy="544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330700" cy="4525963"/>
          </a:xfrm>
        </p:spPr>
        <p:txBody>
          <a:bodyPr/>
          <a:lstStyle/>
          <a:p>
            <a:pPr>
              <a:buFontTx/>
              <a:buNone/>
            </a:pPr>
            <a:r>
              <a:rPr lang="ru-RU" sz="2800"/>
              <a:t>	Колокольня Троице-Сергиевой Лавры (18 в.). Самая большая колокольня в России (88,5 м).</a:t>
            </a:r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3375"/>
            <a:ext cx="333375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1125538"/>
            <a:ext cx="2601913" cy="4306887"/>
          </a:xfrm>
        </p:spPr>
        <p:txBody>
          <a:bodyPr/>
          <a:lstStyle/>
          <a:p>
            <a:r>
              <a:rPr lang="ru-RU" sz="1800"/>
              <a:t>До появления колоколен в древней Церкви для колоколов строились </a:t>
            </a:r>
            <a:r>
              <a:rPr lang="ru-RU" sz="1800" b="1"/>
              <a:t>звонницы</a:t>
            </a:r>
            <a:r>
              <a:rPr lang="ru-RU" sz="1800"/>
              <a:t> в виде стенки со сквозными проемами либо в виде звонницы-галереи (палатной звонницы).</a:t>
            </a:r>
          </a:p>
        </p:txBody>
      </p:sp>
      <p:pic>
        <p:nvPicPr>
          <p:cNvPr id="19661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765175"/>
            <a:ext cx="5545137" cy="5692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sz="2000"/>
              <a:t>Уставное церковное название колокола - "кампан", или "звон" </a:t>
            </a:r>
          </a:p>
        </p:txBody>
      </p:sp>
      <p:pic>
        <p:nvPicPr>
          <p:cNvPr id="198662" name="Picture 6" descr="колоко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806450"/>
            <a:ext cx="6408738" cy="570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/>
              <a:t>Виды колокольного звона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b="1" dirty="0"/>
              <a:t>Благовест</a:t>
            </a:r>
            <a:r>
              <a:rPr lang="ru-RU" sz="2000" dirty="0"/>
              <a:t> – одиночные удары в один колокол.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/>
              <a:t> </a:t>
            </a:r>
          </a:p>
          <a:p>
            <a:pPr>
              <a:lnSpc>
                <a:spcPct val="90000"/>
              </a:lnSpc>
            </a:pPr>
            <a:r>
              <a:rPr lang="ru-RU" sz="2000" dirty="0"/>
              <a:t>Звон: а) </a:t>
            </a:r>
            <a:r>
              <a:rPr lang="ru-RU" sz="2000" b="1" dirty="0" err="1"/>
              <a:t>Пререзвон</a:t>
            </a:r>
            <a:r>
              <a:rPr lang="ru-RU" sz="2000" dirty="0"/>
              <a:t> – последовательно ударяют от большого колокола до малого по несколько раз в каждый из них; этот прием повторяется несколько раз. </a:t>
            </a:r>
          </a:p>
          <a:p>
            <a:pPr>
              <a:lnSpc>
                <a:spcPct val="90000"/>
              </a:lnSpc>
            </a:pPr>
            <a:endParaRPr lang="ru-RU" sz="2000" dirty="0"/>
          </a:p>
          <a:p>
            <a:pPr>
              <a:lnSpc>
                <a:spcPct val="90000"/>
              </a:lnSpc>
            </a:pPr>
            <a:r>
              <a:rPr lang="ru-RU" sz="2000" dirty="0"/>
              <a:t>б) </a:t>
            </a:r>
            <a:r>
              <a:rPr lang="ru-RU" sz="2000" b="1" dirty="0"/>
              <a:t>Перебор</a:t>
            </a:r>
            <a:r>
              <a:rPr lang="ru-RU" sz="2000" dirty="0"/>
              <a:t> – ударяют медленно один раз в каждый колокол по порядку от малого к большому, а затем делают одновременный удар во все колокола. </a:t>
            </a:r>
          </a:p>
          <a:p>
            <a:pPr>
              <a:lnSpc>
                <a:spcPct val="90000"/>
              </a:lnSpc>
            </a:pPr>
            <a:endParaRPr lang="ru-RU" sz="2000" dirty="0"/>
          </a:p>
          <a:p>
            <a:pPr>
              <a:lnSpc>
                <a:spcPct val="90000"/>
              </a:lnSpc>
            </a:pPr>
            <a:r>
              <a:rPr lang="ru-RU" sz="2000" dirty="0"/>
              <a:t>в) </a:t>
            </a:r>
            <a:r>
              <a:rPr lang="ru-RU" sz="2000" b="1" dirty="0"/>
              <a:t>Трезвон</a:t>
            </a:r>
            <a:r>
              <a:rPr lang="ru-RU" sz="2000" dirty="0"/>
              <a:t> – звон одновременно в несколько колоколов, совершающийся в три приема.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rgbClr val="FF0000"/>
                </a:solidFill>
              </a:rPr>
              <a:t>Иерерхические степени священностлужителей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1"/>
              <a:t>Епископ</a:t>
            </a:r>
            <a:r>
              <a:rPr lang="ru-RU" sz="2400"/>
              <a:t> – греч. «надзирающий»: а) учит народ, б) совершает богослужения, в) совершает все таинства, г) освящает миро для таинства Миропомазания, д) освящает антиминсы, е) освящает храмы.</a:t>
            </a:r>
          </a:p>
          <a:p>
            <a:r>
              <a:rPr lang="ru-RU" sz="2400" b="1"/>
              <a:t>Пресвитер</a:t>
            </a:r>
            <a:r>
              <a:rPr lang="ru-RU" sz="2400"/>
              <a:t> – греч. «старейшина» (или священник, иерей). С разрешения епископа а) учит народ, б) совершает богослужения в) совершает таинства, кроме таинства Священства.</a:t>
            </a:r>
          </a:p>
          <a:p>
            <a:r>
              <a:rPr lang="ru-RU" sz="2400" b="1"/>
              <a:t>Диакон</a:t>
            </a:r>
            <a:r>
              <a:rPr lang="ru-RU" sz="2400"/>
              <a:t> – греч. «служитель». С разрешения епископа а) учит народ, б) помогает при совершении богослужений.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2400"/>
              <a:t>Раннехристианские символические изображения катакомб</a:t>
            </a:r>
          </a:p>
        </p:txBody>
      </p:sp>
      <p:pic>
        <p:nvPicPr>
          <p:cNvPr id="82952" name="Picture 8" descr="ИХФИС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557338"/>
            <a:ext cx="2160588" cy="2160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53" name="Picture 9" descr="катак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4563" y="1600200"/>
            <a:ext cx="3825875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54" name="Picture 10" descr="рыба хлеб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4076700"/>
            <a:ext cx="3168650" cy="2001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55" name="Picture 11" descr="рыба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2916237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Степени монашествующих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Подготовительная: послушник (трудник), рясофор</a:t>
            </a:r>
          </a:p>
          <a:p>
            <a:endParaRPr lang="ru-RU"/>
          </a:p>
          <a:p>
            <a:r>
              <a:rPr lang="ru-RU"/>
              <a:t>Монах (малая схима)</a:t>
            </a:r>
          </a:p>
          <a:p>
            <a:endParaRPr lang="ru-RU"/>
          </a:p>
          <a:p>
            <a:r>
              <a:rPr lang="ru-RU"/>
              <a:t>Схимонах (великая схима)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2400" dirty="0"/>
              <a:t>	Степени и звания монашествующих:</a:t>
            </a:r>
          </a:p>
          <a:p>
            <a:pPr>
              <a:buFontTx/>
              <a:buNone/>
            </a:pPr>
            <a:r>
              <a:rPr lang="ru-RU" sz="2400" dirty="0"/>
              <a:t>а) иеродиакон, архидиакон; б) иеромонах, игумен (с греч. «ведущий»), архимандрит (с греч. «начальник овчарни»); в) епископ, архиепископ, митрополит, патриарх.</a:t>
            </a:r>
          </a:p>
          <a:p>
            <a:pPr>
              <a:buFontTx/>
              <a:buNone/>
            </a:pPr>
            <a:endParaRPr lang="ru-RU" sz="2400" dirty="0"/>
          </a:p>
          <a:p>
            <a:pPr>
              <a:buFontTx/>
              <a:buNone/>
            </a:pPr>
            <a:r>
              <a:rPr lang="ru-RU" sz="2400" dirty="0"/>
              <a:t>	Степени и звания белого духовенства:</a:t>
            </a:r>
          </a:p>
          <a:p>
            <a:pPr>
              <a:buFontTx/>
              <a:buNone/>
            </a:pPr>
            <a:r>
              <a:rPr lang="ru-RU" sz="2400" dirty="0"/>
              <a:t>а) диакон, протодиакон; б) иерей, протоиерей, протопресвитер.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Церковнослужители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endParaRPr lang="ru-RU"/>
          </a:p>
          <a:p>
            <a:pPr algn="ctr">
              <a:lnSpc>
                <a:spcPct val="90000"/>
              </a:lnSpc>
            </a:pPr>
            <a:r>
              <a:rPr lang="ru-RU"/>
              <a:t>Чтецы</a:t>
            </a:r>
          </a:p>
          <a:p>
            <a:pPr algn="ctr">
              <a:lnSpc>
                <a:spcPct val="90000"/>
              </a:lnSpc>
            </a:pPr>
            <a:endParaRPr lang="ru-RU"/>
          </a:p>
          <a:p>
            <a:pPr algn="ctr">
              <a:lnSpc>
                <a:spcPct val="90000"/>
              </a:lnSpc>
            </a:pPr>
            <a:r>
              <a:rPr lang="ru-RU"/>
              <a:t>Певцы</a:t>
            </a:r>
          </a:p>
          <a:p>
            <a:pPr algn="ctr">
              <a:lnSpc>
                <a:spcPct val="90000"/>
              </a:lnSpc>
            </a:pPr>
            <a:endParaRPr lang="ru-RU"/>
          </a:p>
          <a:p>
            <a:pPr algn="ctr">
              <a:lnSpc>
                <a:spcPct val="90000"/>
              </a:lnSpc>
            </a:pPr>
            <a:r>
              <a:rPr lang="ru-RU"/>
              <a:t>Свещеносцы</a:t>
            </a:r>
          </a:p>
          <a:p>
            <a:pPr algn="ctr">
              <a:lnSpc>
                <a:spcPct val="90000"/>
              </a:lnSpc>
            </a:pPr>
            <a:endParaRPr lang="ru-RU"/>
          </a:p>
          <a:p>
            <a:pPr algn="ctr">
              <a:lnSpc>
                <a:spcPct val="90000"/>
              </a:lnSpc>
            </a:pPr>
            <a:r>
              <a:rPr lang="ru-RU"/>
              <a:t>Иподьяконы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Повседневное облачение духовенства и монашествующих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/>
              <a:t>Подрясник</a:t>
            </a:r>
          </a:p>
          <a:p>
            <a:r>
              <a:rPr lang="ru-RU"/>
              <a:t>Ряса</a:t>
            </a:r>
          </a:p>
          <a:p>
            <a:r>
              <a:rPr lang="ru-RU"/>
              <a:t>Скуфья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/>
              <a:t>Подрясник </a:t>
            </a:r>
          </a:p>
          <a:p>
            <a:r>
              <a:rPr lang="ru-RU"/>
              <a:t>Ряса</a:t>
            </a:r>
          </a:p>
          <a:p>
            <a:r>
              <a:rPr lang="ru-RU"/>
              <a:t>Клобук</a:t>
            </a:r>
          </a:p>
          <a:p>
            <a:r>
              <a:rPr lang="ru-RU"/>
              <a:t>Мантия</a:t>
            </a:r>
          </a:p>
          <a:p>
            <a:r>
              <a:rPr lang="ru-RU"/>
              <a:t>Четки</a:t>
            </a:r>
          </a:p>
          <a:p>
            <a:r>
              <a:rPr lang="ru-RU"/>
              <a:t>Параман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/>
              <a:t>             Ряса</a:t>
            </a:r>
            <a:r>
              <a:rPr lang="ru-RU" sz="4000"/>
              <a:t>                  </a:t>
            </a:r>
            <a:r>
              <a:rPr lang="ru-RU" sz="2800"/>
              <a:t>Монашеская мантия</a:t>
            </a:r>
          </a:p>
        </p:txBody>
      </p:sp>
      <p:pic>
        <p:nvPicPr>
          <p:cNvPr id="244739" name="Picture 3" descr="ряс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557338"/>
            <a:ext cx="2255837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4740" name="Picture 4" descr="манти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1628775"/>
            <a:ext cx="25273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Клобук                  Четки</a:t>
            </a:r>
          </a:p>
        </p:txBody>
      </p:sp>
      <p:pic>
        <p:nvPicPr>
          <p:cNvPr id="245763" name="Picture 3" descr="клобук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5713" y="1600200"/>
            <a:ext cx="24415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64" name="Picture 4" descr="четки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4738"/>
            <a:ext cx="4038600" cy="3035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/>
              <a:t>Параман (греч. «добавление к мантии») – означает взятие на себя крестного ига Христова</a:t>
            </a:r>
          </a:p>
        </p:txBody>
      </p:sp>
      <p:pic>
        <p:nvPicPr>
          <p:cNvPr id="246787" name="Picture 3" descr="парама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6588" y="1600200"/>
            <a:ext cx="279082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Великая схима. Куколь и аналав</a:t>
            </a:r>
          </a:p>
        </p:txBody>
      </p:sp>
      <p:pic>
        <p:nvPicPr>
          <p:cNvPr id="247811" name="Picture 3" descr="схимонах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628775"/>
            <a:ext cx="26543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/>
              <a:t>Повседневное и богослужебное облачение</a:t>
            </a:r>
          </a:p>
        </p:txBody>
      </p:sp>
      <p:pic>
        <p:nvPicPr>
          <p:cNvPr id="248835" name="Picture 3" descr="облачение духовенств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773238"/>
            <a:ext cx="7581900" cy="4668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/>
              <a:t>Одежда чтеца</a:t>
            </a:r>
          </a:p>
        </p:txBody>
      </p:sp>
      <p:pic>
        <p:nvPicPr>
          <p:cNvPr id="202757" name="Picture 5" descr="короткий фелонь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2595563"/>
            <a:ext cx="3810000" cy="2533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276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2708275"/>
            <a:ext cx="2763838" cy="3097213"/>
          </a:xfrm>
        </p:spPr>
      </p:pic>
      <p:sp>
        <p:nvSpPr>
          <p:cNvPr id="20275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25538"/>
            <a:ext cx="3816350" cy="719137"/>
          </a:xfrm>
        </p:spPr>
        <p:txBody>
          <a:bodyPr/>
          <a:lstStyle/>
          <a:p>
            <a:r>
              <a:rPr lang="ru-RU" sz="1600" b="1"/>
              <a:t>Коротий фелонь</a:t>
            </a:r>
            <a:r>
              <a:rPr lang="ru-RU" sz="1600"/>
              <a:t> означает посвящение в служение Богу и повиновение священству</a:t>
            </a:r>
          </a:p>
        </p:txBody>
      </p:sp>
      <p:sp>
        <p:nvSpPr>
          <p:cNvPr id="202759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72113" y="1052513"/>
            <a:ext cx="3671887" cy="1295400"/>
          </a:xfrm>
        </p:spPr>
        <p:txBody>
          <a:bodyPr/>
          <a:lstStyle/>
          <a:p>
            <a:r>
              <a:rPr lang="ru-RU" sz="1600" b="1"/>
              <a:t>Стихарь</a:t>
            </a:r>
            <a:r>
              <a:rPr lang="ru-RU" sz="1600"/>
              <a:t> – символизирует собой "ризу спасения и одежду веселия", т.е. означает чистую, спокойную совесть, непорочную жизнь и духовную радость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Базилика</a:t>
            </a:r>
          </a:p>
        </p:txBody>
      </p:sp>
      <p:sp>
        <p:nvSpPr>
          <p:cNvPr id="23560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8" name="Picture 6" descr="базил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8775"/>
            <a:ext cx="7848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Облачение диакона</a:t>
            </a:r>
          </a:p>
        </p:txBody>
      </p:sp>
      <p:pic>
        <p:nvPicPr>
          <p:cNvPr id="205830" name="Picture 6" descr="диаконско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3338" y="1600200"/>
            <a:ext cx="65357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/>
              <a:t>Диаконские одежды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1"/>
              <a:t>Стихарь</a:t>
            </a:r>
            <a:r>
              <a:rPr lang="ru-RU" sz="2400"/>
              <a:t> символизирует собой "ризу спасения и одежду веселия", т.е. означает чистую, спокойную совесть, непорочную жизнь и духовную радость. </a:t>
            </a:r>
          </a:p>
          <a:p>
            <a:pPr>
              <a:buFontTx/>
              <a:buNone/>
            </a:pPr>
            <a:endParaRPr lang="ru-RU" sz="2400"/>
          </a:p>
          <a:p>
            <a:r>
              <a:rPr lang="ru-RU" sz="2400" b="1"/>
              <a:t>Орарь</a:t>
            </a:r>
            <a:r>
              <a:rPr lang="ru-RU" sz="2400"/>
              <a:t> символизирует собой ангельские крылья. </a:t>
            </a:r>
          </a:p>
          <a:p>
            <a:pPr>
              <a:buFontTx/>
              <a:buNone/>
            </a:pPr>
            <a:endParaRPr lang="ru-RU" sz="2400"/>
          </a:p>
          <a:p>
            <a:r>
              <a:rPr lang="ru-RU" sz="2400" b="1"/>
              <a:t>Поручи</a:t>
            </a:r>
            <a:r>
              <a:rPr lang="ru-RU" sz="2400"/>
              <a:t>  знаменуют также те узы, которыми был связан Иисус Хрис­тос во время страданий. </a:t>
            </a:r>
          </a:p>
          <a:p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Священническое облачение</a:t>
            </a:r>
          </a:p>
        </p:txBody>
      </p:sp>
      <p:pic>
        <p:nvPicPr>
          <p:cNvPr id="207877" name="Picture 5" descr="священническо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268413"/>
            <a:ext cx="4383087" cy="558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/>
              <a:t>Элементы архиерейского облачения и служения</a:t>
            </a:r>
          </a:p>
        </p:txBody>
      </p:sp>
      <p:pic>
        <p:nvPicPr>
          <p:cNvPr id="209925" name="Picture 5" descr="епископское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1268413"/>
            <a:ext cx="4214812" cy="5216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Куколь патриарха Никона</a:t>
            </a:r>
          </a:p>
        </p:txBody>
      </p:sp>
      <p:pic>
        <p:nvPicPr>
          <p:cNvPr id="235528" name="Picture 8" descr="куколь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7875" y="1600200"/>
            <a:ext cx="250825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3735</TotalTime>
  <Words>924</Words>
  <Application>Microsoft Office PowerPoint</Application>
  <PresentationFormat>Экран (4:3)</PresentationFormat>
  <Paragraphs>140</Paragraphs>
  <Slides>94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95" baseType="lpstr">
      <vt:lpstr>Оформление по умолчанию</vt:lpstr>
      <vt:lpstr>Лекция 2. Места совершения богослужений.</vt:lpstr>
      <vt:lpstr>Храм</vt:lpstr>
      <vt:lpstr>Часовня</vt:lpstr>
      <vt:lpstr>Скиния Моисеева</vt:lpstr>
      <vt:lpstr>Иерусалимский Храм</vt:lpstr>
      <vt:lpstr>Катакомбы</vt:lpstr>
      <vt:lpstr>Презентация PowerPoint</vt:lpstr>
      <vt:lpstr>Раннехристианские символические изображения катакомб</vt:lpstr>
      <vt:lpstr>Базилика</vt:lpstr>
      <vt:lpstr>Презентация PowerPoint</vt:lpstr>
      <vt:lpstr>Купольная базилика</vt:lpstr>
      <vt:lpstr>Презентация PowerPoint</vt:lpstr>
      <vt:lpstr>Русская деревянная архитектура</vt:lpstr>
      <vt:lpstr>Каменная шатровая церковь</vt:lpstr>
      <vt:lpstr>Внешний вид храма</vt:lpstr>
      <vt:lpstr>Внешний вид храма</vt:lpstr>
      <vt:lpstr>Презентация PowerPoint</vt:lpstr>
      <vt:lpstr>Формы храма</vt:lpstr>
      <vt:lpstr>По внешнему виду храм отличается от обычных зданий тем, что над ним вместо потолка возвышается купол </vt:lpstr>
      <vt:lpstr>Одна глава знаменует единство Бога </vt:lpstr>
      <vt:lpstr>Две главы указывают на два естества Господа  Иисуса Христа – Божественное и Человеческое</vt:lpstr>
      <vt:lpstr>Три главы знаменуют Святую Троицу</vt:lpstr>
      <vt:lpstr>Четыре главы обозначают Четвероевангелие и его распространение на четыре стороны света</vt:lpstr>
      <vt:lpstr>Пять глав указывают на Господа Иисуса Христа и четырех евангелистов</vt:lpstr>
      <vt:lpstr>Семь глав знаменуют семь таинств Церкви, семь даров Святого Духа, семь Вселенских соборов, семь добродетелей</vt:lpstr>
      <vt:lpstr>Девять глав связаны с образом небесной Церкви, состоящей из девяти чинов ангелов и девяти чинов праведников</vt:lpstr>
      <vt:lpstr>  Тринадцать куполов символизируют Иисуса Христа и двенадцать апостолов </vt:lpstr>
      <vt:lpstr>Презентация PowerPoint</vt:lpstr>
      <vt:lpstr>Шлемовидная форма купола</vt:lpstr>
      <vt:lpstr>Форма луковицы</vt:lpstr>
      <vt:lpstr>Необычная форма и яркая раскраска куполов говорит о красоте Небесного Иерусалима </vt:lpstr>
      <vt:lpstr>Презентация PowerPoint</vt:lpstr>
      <vt:lpstr>Презентация PowerPoint</vt:lpstr>
      <vt:lpstr>Презентация PowerPoint</vt:lpstr>
      <vt:lpstr>Крест «трилистиковый» и «терновый венец»</vt:lpstr>
      <vt:lpstr>Крест оськонечный и «виноградная лоза»</vt:lpstr>
      <vt:lpstr>Домовая церковь</vt:lpstr>
      <vt:lpstr>Колокольня находится рядом с храмом или пристроена к нему</vt:lpstr>
      <vt:lpstr>Внутреннее устройство храма</vt:lpstr>
      <vt:lpstr>Презентация PowerPoint</vt:lpstr>
      <vt:lpstr>Притвор храма – символ мира необновленного, еще лежащего во грехе. В древности притвор предназначался для оглашенных и кающихся.  </vt:lpstr>
      <vt:lpstr>Презентация PowerPoint</vt:lpstr>
      <vt:lpstr>Средняя часть храма символизирует мир тварный, но уже обоженный, освященный, оправданный. Это и есть в полном смысле «новое небо» и «новая земля».</vt:lpstr>
      <vt:lpstr>Солея – «возвышение»</vt:lpstr>
      <vt:lpstr>Амвон  Амвон, «восхождение», знаменует собой и гору или корабль, с которых проповедовал Господь Иисус Христос. Амвон возвещает также о воскресении Христовом, означает камень, отваленный от дверей гроба Господня, что соделало и всех верующих во Христе причастниками Его бессмертия, ради чего им преподаются с амвона тело и кровь Христовы, «во оставление грехов и в жизнь вечную».</vt:lpstr>
      <vt:lpstr>По краям солеи ставятся хоругви</vt:lpstr>
      <vt:lpstr>Хоругви, имея вид воинских знамен, представляют собой победные знамена Церкви Христовой </vt:lpstr>
      <vt:lpstr>Архиерейский амвон</vt:lpstr>
      <vt:lpstr>Иконостас – соединяет земное (средняя часть храма) и небесное (алтарь).</vt:lpstr>
      <vt:lpstr>Презентация PowerPoint</vt:lpstr>
      <vt:lpstr>Презентация PowerPoint</vt:lpstr>
      <vt:lpstr>Классический для Руси пятиярусный иконостас</vt:lpstr>
      <vt:lpstr>Царские врата</vt:lpstr>
      <vt:lpstr>Над Царскими вратами помещается икона Тайной вечери</vt:lpstr>
      <vt:lpstr>Презентация PowerPoint</vt:lpstr>
      <vt:lpstr>Третий ярус иконостаса – Деисус</vt:lpstr>
      <vt:lpstr>Презентация PowerPoint</vt:lpstr>
      <vt:lpstr>Святой престол – главная святыня храма</vt:lpstr>
      <vt:lpstr>Таинство Евхаристии </vt:lpstr>
      <vt:lpstr>Презентация PowerPoint</vt:lpstr>
      <vt:lpstr>Святое Евангелие</vt:lpstr>
      <vt:lpstr>Презентация PowerPoint</vt:lpstr>
      <vt:lpstr>Сень над престолом</vt:lpstr>
      <vt:lpstr>Горнего места</vt:lpstr>
      <vt:lpstr>Св. Жертвенник</vt:lpstr>
      <vt:lpstr>Презентация PowerPoint</vt:lpstr>
      <vt:lpstr>Презентация PowerPoint</vt:lpstr>
      <vt:lpstr>Презентация PowerPoint</vt:lpstr>
      <vt:lpstr>Презентация PowerPoint</vt:lpstr>
      <vt:lpstr>Господь Вседержитель</vt:lpstr>
      <vt:lpstr>Распятие, часто именуемое Голгофой, и специальный панихидный столик (канон) перед которыми совершаются заупокойные последования</vt:lpstr>
      <vt:lpstr>Кроме икон в храмах часто хранятся различные святыни</vt:lpstr>
      <vt:lpstr>Ковчег, в котором находятся частицы множества древних и новых святых</vt:lpstr>
      <vt:lpstr>Рака с нетленными останками прп. Сергия Радонежского</vt:lpstr>
      <vt:lpstr>Презентация PowerPoint</vt:lpstr>
      <vt:lpstr>До появления колоколен в древней Церкви для колоколов строились звонницы в виде стенки со сквозными проемами либо в виде звонницы-галереи (палатной звонницы).</vt:lpstr>
      <vt:lpstr>Уставное церковное название колокола - "кампан", или "звон" </vt:lpstr>
      <vt:lpstr>Виды колокольного звона</vt:lpstr>
      <vt:lpstr>Иерерхические степени священностлужителей</vt:lpstr>
      <vt:lpstr>Степени монашествующих</vt:lpstr>
      <vt:lpstr>Презентация PowerPoint</vt:lpstr>
      <vt:lpstr>Церковнослужители</vt:lpstr>
      <vt:lpstr>Повседневное облачение духовенства и монашествующих</vt:lpstr>
      <vt:lpstr>             Ряса                  Монашеская мантия</vt:lpstr>
      <vt:lpstr>Клобук                  Четки</vt:lpstr>
      <vt:lpstr>Параман (греч. «добавление к мантии») – означает взятие на себя крестного ига Христова</vt:lpstr>
      <vt:lpstr>Великая схима. Куколь и аналав</vt:lpstr>
      <vt:lpstr>Повседневное и богослужебное облачение</vt:lpstr>
      <vt:lpstr>Одежда чтеца</vt:lpstr>
      <vt:lpstr>Облачение диакона</vt:lpstr>
      <vt:lpstr>Диаконские одежды</vt:lpstr>
      <vt:lpstr>Священническое облачение</vt:lpstr>
      <vt:lpstr>Элементы архиерейского облачения и служения</vt:lpstr>
      <vt:lpstr>Куколь патриарха Никона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Василий</dc:creator>
  <cp:lastModifiedBy>Windows User</cp:lastModifiedBy>
  <cp:revision>30</cp:revision>
  <dcterms:created xsi:type="dcterms:W3CDTF">2013-09-11T16:08:48Z</dcterms:created>
  <dcterms:modified xsi:type="dcterms:W3CDTF">2014-09-12T08:15:17Z</dcterms:modified>
</cp:coreProperties>
</file>