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1" r:id="rId5"/>
    <p:sldId id="259" r:id="rId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7" d="100"/>
          <a:sy n="107" d="100"/>
        </p:scale>
        <p:origin x="-786"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26.04.2014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26.04.2014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26.04.2014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26.04.2014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26.04.2014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4C71EC6-210F-42DE-9C53-41977AD35B3D}" type="datetimeFigureOut">
              <a:rPr lang="ru-RU" smtClean="0"/>
              <a:t>26.04.2014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4C71EC6-210F-42DE-9C53-41977AD35B3D}" type="datetimeFigureOut">
              <a:rPr lang="ru-RU" smtClean="0"/>
              <a:t>26.04.2014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4C71EC6-210F-42DE-9C53-41977AD35B3D}" type="datetimeFigureOut">
              <a:rPr lang="ru-RU" smtClean="0"/>
              <a:t>26.04.2014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26.04.2014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26.04.2014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26.04.2014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t>26.04.2014</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0" y="1"/>
            <a:ext cx="9144000" cy="6858000"/>
          </a:xfrm>
          <a:gradFill flip="none" rotWithShape="1">
            <a:gsLst>
              <a:gs pos="0">
                <a:srgbClr val="5E9EFF"/>
              </a:gs>
              <a:gs pos="39999">
                <a:srgbClr val="85C2FF"/>
              </a:gs>
              <a:gs pos="70000">
                <a:srgbClr val="C4D6EB"/>
              </a:gs>
              <a:gs pos="100000">
                <a:srgbClr val="FFEBFA"/>
              </a:gs>
            </a:gsLst>
            <a:path path="shape">
              <a:fillToRect l="50000" t="50000" r="50000" b="50000"/>
            </a:path>
            <a:tileRect/>
          </a:gradFill>
        </p:spPr>
        <p:txBody>
          <a:bodyPr>
            <a:normAutofit/>
          </a:bodyPr>
          <a:lstStyle/>
          <a:p>
            <a:pPr marL="342900" indent="-342900"/>
            <a:r>
              <a:rPr lang="ru-RU" sz="4000" b="1" dirty="0" smtClean="0"/>
              <a:t>Лекция 19. </a:t>
            </a:r>
            <a:r>
              <a:rPr lang="ru-RU" sz="4000" b="1" dirty="0"/>
              <a:t>Насыщение пяти тысяч народа пятью хлебами и двумя </a:t>
            </a:r>
            <a:r>
              <a:rPr lang="ru-RU" sz="4000" b="1" dirty="0" smtClean="0"/>
              <a:t>рыбами. Шествие </a:t>
            </a:r>
            <a:r>
              <a:rPr lang="ru-RU" sz="4000" b="1" dirty="0"/>
              <a:t>Иисуса Христа к ученикам по </a:t>
            </a:r>
            <a:r>
              <a:rPr lang="ru-RU" sz="4000" b="1" dirty="0" smtClean="0"/>
              <a:t>воде. </a:t>
            </a:r>
            <a:r>
              <a:rPr lang="ru-RU" b="1" dirty="0"/>
              <a:t/>
            </a:r>
            <a:br>
              <a:rPr lang="ru-RU" b="1" dirty="0"/>
            </a:br>
            <a:endParaRPr lang="ru-RU" dirty="0"/>
          </a:p>
        </p:txBody>
      </p:sp>
    </p:spTree>
    <p:extLst>
      <p:ext uri="{BB962C8B-B14F-4D97-AF65-F5344CB8AC3E}">
        <p14:creationId xmlns:p14="http://schemas.microsoft.com/office/powerpoint/2010/main" val="256032660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pattFill prst="pct25">
          <a:fgClr>
            <a:schemeClr val="tx2">
              <a:lumMod val="40000"/>
              <a:lumOff val="60000"/>
            </a:schemeClr>
          </a:fgClr>
          <a:bgClr>
            <a:schemeClr val="bg1"/>
          </a:bgClr>
        </a:pattFill>
        <a:effectLst/>
      </p:bgPr>
    </p:bg>
    <p:spTree>
      <p:nvGrpSpPr>
        <p:cNvPr id="1" name=""/>
        <p:cNvGrpSpPr/>
        <p:nvPr/>
      </p:nvGrpSpPr>
      <p:grpSpPr>
        <a:xfrm>
          <a:off x="0" y="0"/>
          <a:ext cx="0" cy="0"/>
          <a:chOff x="0" y="0"/>
          <a:chExt cx="0" cy="0"/>
        </a:xfrm>
      </p:grpSpPr>
      <p:graphicFrame>
        <p:nvGraphicFramePr>
          <p:cNvPr id="5" name="Объект 4"/>
          <p:cNvGraphicFramePr>
            <a:graphicFrameLocks noGrp="1"/>
          </p:cNvGraphicFramePr>
          <p:nvPr>
            <p:ph idx="1"/>
            <p:extLst>
              <p:ext uri="{D42A27DB-BD31-4B8C-83A1-F6EECF244321}">
                <p14:modId xmlns:p14="http://schemas.microsoft.com/office/powerpoint/2010/main" val="1417476497"/>
              </p:ext>
            </p:extLst>
          </p:nvPr>
        </p:nvGraphicFramePr>
        <p:xfrm>
          <a:off x="179512" y="263240"/>
          <a:ext cx="8856984" cy="6046080"/>
        </p:xfrm>
        <a:graphic>
          <a:graphicData uri="http://schemas.openxmlformats.org/drawingml/2006/table">
            <a:tbl>
              <a:tblPr firstRow="1" bandRow="1">
                <a:tableStyleId>{5C22544A-7EE6-4342-B048-85BDC9FD1C3A}</a:tableStyleId>
              </a:tblPr>
              <a:tblGrid>
                <a:gridCol w="1728192"/>
                <a:gridCol w="3312368"/>
                <a:gridCol w="1944216"/>
                <a:gridCol w="1872208"/>
              </a:tblGrid>
              <a:tr h="216024">
                <a:tc>
                  <a:txBody>
                    <a:bodyPr/>
                    <a:lstStyle/>
                    <a:p>
                      <a:pPr algn="ctr"/>
                      <a:r>
                        <a:rPr lang="ru-RU" sz="1400" b="1" dirty="0" smtClean="0">
                          <a:solidFill>
                            <a:schemeClr val="tx1"/>
                          </a:solidFill>
                        </a:rPr>
                        <a:t>Мф. 14, 13-21</a:t>
                      </a:r>
                      <a:endParaRPr lang="ru-RU" sz="1400" b="1" dirty="0">
                        <a:solidFill>
                          <a:schemeClr val="tx1"/>
                        </a:solidFill>
                      </a:endParaRPr>
                    </a:p>
                  </a:txBody>
                  <a:tcPr marL="36000" marR="36000" marT="18000" marB="18000"/>
                </a:tc>
                <a:tc>
                  <a:txBody>
                    <a:bodyPr/>
                    <a:lstStyle/>
                    <a:p>
                      <a:pPr algn="ctr"/>
                      <a:r>
                        <a:rPr lang="ru-RU" sz="1400" b="1" dirty="0" err="1" smtClean="0">
                          <a:solidFill>
                            <a:schemeClr val="tx1"/>
                          </a:solidFill>
                        </a:rPr>
                        <a:t>Мк</a:t>
                      </a:r>
                      <a:r>
                        <a:rPr lang="ru-RU" sz="1400" b="1" dirty="0" smtClean="0">
                          <a:solidFill>
                            <a:schemeClr val="tx1"/>
                          </a:solidFill>
                        </a:rPr>
                        <a:t>. 6, 30-44</a:t>
                      </a:r>
                      <a:endParaRPr lang="ru-RU" sz="1400" b="1" dirty="0">
                        <a:solidFill>
                          <a:schemeClr val="tx1"/>
                        </a:solidFill>
                      </a:endParaRPr>
                    </a:p>
                  </a:txBody>
                  <a:tcPr marL="36000" marR="36000" marT="18000" marB="18000"/>
                </a:tc>
                <a:tc>
                  <a:txBody>
                    <a:bodyPr/>
                    <a:lstStyle/>
                    <a:p>
                      <a:pPr algn="ctr"/>
                      <a:r>
                        <a:rPr lang="ru-RU" sz="1400" b="1" dirty="0" err="1" smtClean="0">
                          <a:solidFill>
                            <a:schemeClr val="tx1"/>
                          </a:solidFill>
                        </a:rPr>
                        <a:t>Лк</a:t>
                      </a:r>
                      <a:r>
                        <a:rPr lang="ru-RU" sz="1400" b="1" dirty="0" smtClean="0">
                          <a:solidFill>
                            <a:schemeClr val="tx1"/>
                          </a:solidFill>
                        </a:rPr>
                        <a:t>. 9, 10-17</a:t>
                      </a:r>
                      <a:endParaRPr lang="ru-RU" sz="1400" b="1" dirty="0">
                        <a:solidFill>
                          <a:schemeClr val="tx1"/>
                        </a:solidFill>
                      </a:endParaRPr>
                    </a:p>
                  </a:txBody>
                  <a:tcPr marL="36000" marR="36000" marT="18000" marB="18000"/>
                </a:tc>
                <a:tc>
                  <a:txBody>
                    <a:bodyPr/>
                    <a:lstStyle/>
                    <a:p>
                      <a:pPr algn="ctr"/>
                      <a:r>
                        <a:rPr lang="ru-RU" sz="1400" b="1" dirty="0" smtClean="0">
                          <a:solidFill>
                            <a:schemeClr val="tx1"/>
                          </a:solidFill>
                        </a:rPr>
                        <a:t>Ин. 6, 1-13</a:t>
                      </a:r>
                      <a:endParaRPr lang="ru-RU" sz="1400" b="1" dirty="0">
                        <a:solidFill>
                          <a:schemeClr val="tx1"/>
                        </a:solidFill>
                      </a:endParaRPr>
                    </a:p>
                  </a:txBody>
                  <a:tcPr marL="36000" marR="36000" marT="18000" marB="18000"/>
                </a:tc>
              </a:tr>
              <a:tr h="370840">
                <a:tc>
                  <a:txBody>
                    <a:bodyPr/>
                    <a:lstStyle/>
                    <a:p>
                      <a:r>
                        <a:rPr lang="ru-RU" sz="1400" b="1" dirty="0" smtClean="0">
                          <a:solidFill>
                            <a:schemeClr val="tx1"/>
                          </a:solidFill>
                        </a:rPr>
                        <a:t>13. И, услышав, Иисус удалился оттуда на лодке </a:t>
                      </a:r>
                      <a:r>
                        <a:rPr lang="ru-RU" sz="1400" b="1" dirty="0" smtClean="0">
                          <a:solidFill>
                            <a:srgbClr val="7030A0"/>
                          </a:solidFill>
                        </a:rPr>
                        <a:t>в пустынное место </a:t>
                      </a:r>
                      <a:r>
                        <a:rPr lang="ru-RU" sz="1400" b="1" dirty="0" smtClean="0">
                          <a:solidFill>
                            <a:schemeClr val="tx1"/>
                          </a:solidFill>
                        </a:rPr>
                        <a:t>один; а народ, услышав о том, пошел за Ним из городов пешком. </a:t>
                      </a:r>
                    </a:p>
                    <a:p>
                      <a:r>
                        <a:rPr lang="ru-RU" sz="1400" b="1" dirty="0" smtClean="0">
                          <a:solidFill>
                            <a:schemeClr val="tx1"/>
                          </a:solidFill>
                        </a:rPr>
                        <a:t>14. И, выйдя, Иисус увидел множество людей и сжалился над ними, и исцелил больных их. </a:t>
                      </a:r>
                    </a:p>
                    <a:p>
                      <a:r>
                        <a:rPr lang="ru-RU" sz="1400" b="1" dirty="0" smtClean="0">
                          <a:solidFill>
                            <a:schemeClr val="tx1"/>
                          </a:solidFill>
                        </a:rPr>
                        <a:t>15. Когда же настал вечер, приступили к Нему ученики Его и сказали: место здесь пустынное и время уже позднее; отпусти народ, чтобы они пошли в селения и купили себе пищи. </a:t>
                      </a:r>
                    </a:p>
                    <a:p>
                      <a:r>
                        <a:rPr lang="ru-RU" sz="1400" b="1" dirty="0" smtClean="0">
                          <a:solidFill>
                            <a:schemeClr val="tx1"/>
                          </a:solidFill>
                        </a:rPr>
                        <a:t>16. Но Иисус сказал им: не нужно им идти, вы дайте им есть. </a:t>
                      </a:r>
                    </a:p>
                  </a:txBody>
                  <a:tcPr marL="36000" marR="36000" marT="18000" marB="18000">
                    <a:solidFill>
                      <a:schemeClr val="tx2">
                        <a:lumMod val="20000"/>
                        <a:lumOff val="80000"/>
                      </a:schemeClr>
                    </a:solidFill>
                  </a:tcPr>
                </a:tc>
                <a:tc>
                  <a:txBody>
                    <a:bodyPr/>
                    <a:lstStyle/>
                    <a:p>
                      <a:r>
                        <a:rPr lang="ru-RU" sz="1400" b="1" dirty="0" smtClean="0">
                          <a:solidFill>
                            <a:schemeClr val="tx1"/>
                          </a:solidFill>
                        </a:rPr>
                        <a:t>30. И собрались Апостолы к Иисусу и рассказали Ему все, и что сделали, и чему научили. </a:t>
                      </a:r>
                    </a:p>
                    <a:p>
                      <a:r>
                        <a:rPr lang="ru-RU" sz="1400" b="1" dirty="0" smtClean="0">
                          <a:solidFill>
                            <a:schemeClr val="tx1"/>
                          </a:solidFill>
                        </a:rPr>
                        <a:t>31. Он сказал им: пойдите вы одни </a:t>
                      </a:r>
                      <a:r>
                        <a:rPr lang="ru-RU" sz="1400" b="1" dirty="0" smtClean="0">
                          <a:solidFill>
                            <a:srgbClr val="7030A0"/>
                          </a:solidFill>
                        </a:rPr>
                        <a:t>в пустынное место</a:t>
                      </a:r>
                      <a:r>
                        <a:rPr lang="ru-RU" sz="1400" b="1" dirty="0" smtClean="0">
                          <a:solidFill>
                            <a:schemeClr val="tx1"/>
                          </a:solidFill>
                        </a:rPr>
                        <a:t> и отдохните немного, — ибо много было приходящих и отходящих, так что и есть им было некогда. </a:t>
                      </a:r>
                    </a:p>
                    <a:p>
                      <a:r>
                        <a:rPr lang="ru-RU" sz="1400" b="1" dirty="0" smtClean="0">
                          <a:solidFill>
                            <a:schemeClr val="tx1"/>
                          </a:solidFill>
                        </a:rPr>
                        <a:t>32. И отправились в пустынное место в лодке одни. </a:t>
                      </a:r>
                    </a:p>
                    <a:p>
                      <a:r>
                        <a:rPr lang="ru-RU" sz="1400" b="1" dirty="0" smtClean="0">
                          <a:solidFill>
                            <a:schemeClr val="tx1"/>
                          </a:solidFill>
                        </a:rPr>
                        <a:t>33. Народ увидел, как они отправлялись, и многие узнали их; и бежали туда пешие из всех городов, и предупредили их, и собрались к Нему. </a:t>
                      </a:r>
                    </a:p>
                    <a:p>
                      <a:r>
                        <a:rPr lang="ru-RU" sz="1400" b="1" dirty="0" smtClean="0">
                          <a:solidFill>
                            <a:schemeClr val="tx1"/>
                          </a:solidFill>
                        </a:rPr>
                        <a:t>34. Иисус, </a:t>
                      </a:r>
                      <a:r>
                        <a:rPr lang="ru-RU" sz="1400" b="1" dirty="0" smtClean="0">
                          <a:solidFill>
                            <a:srgbClr val="7030A0"/>
                          </a:solidFill>
                        </a:rPr>
                        <a:t>выйдя</a:t>
                      </a:r>
                      <a:r>
                        <a:rPr lang="ru-RU" sz="1400" b="1" dirty="0" smtClean="0">
                          <a:solidFill>
                            <a:schemeClr val="tx1"/>
                          </a:solidFill>
                        </a:rPr>
                        <a:t>, увидел множество народа и сжалился над ними, потому что они были, как овцы, не имеющие пастыря; и начал учить их много. </a:t>
                      </a:r>
                    </a:p>
                    <a:p>
                      <a:r>
                        <a:rPr lang="ru-RU" sz="1400" b="1" dirty="0" smtClean="0">
                          <a:solidFill>
                            <a:schemeClr val="tx1"/>
                          </a:solidFill>
                        </a:rPr>
                        <a:t>35. И как времени прошло много, ученики Его, приступив к Нему, говорят: место здесь пустынное, а времени уже много, — </a:t>
                      </a:r>
                    </a:p>
                    <a:p>
                      <a:r>
                        <a:rPr lang="ru-RU" sz="1400" b="1" dirty="0" smtClean="0">
                          <a:solidFill>
                            <a:schemeClr val="tx1"/>
                          </a:solidFill>
                        </a:rPr>
                        <a:t>36. отпусти их, чтобы они пошли в окрестные деревни и селения и купили себе хлеба, ибо им нечего есть. </a:t>
                      </a:r>
                    </a:p>
                    <a:p>
                      <a:r>
                        <a:rPr lang="ru-RU" sz="1400" b="1" dirty="0" smtClean="0">
                          <a:solidFill>
                            <a:schemeClr val="tx1"/>
                          </a:solidFill>
                        </a:rPr>
                        <a:t>37. Он сказал им в ответ: вы дайте им есть.</a:t>
                      </a:r>
                      <a:endParaRPr lang="ru-RU" sz="1400" b="1" dirty="0">
                        <a:solidFill>
                          <a:schemeClr val="tx1"/>
                        </a:solidFill>
                      </a:endParaRPr>
                    </a:p>
                  </a:txBody>
                  <a:tcPr marL="36000" marR="36000" marT="18000" marB="18000">
                    <a:solidFill>
                      <a:schemeClr val="tx2">
                        <a:lumMod val="20000"/>
                        <a:lumOff val="80000"/>
                      </a:schemeClr>
                    </a:solidFill>
                  </a:tcPr>
                </a:tc>
                <a:tc>
                  <a:txBody>
                    <a:bodyPr/>
                    <a:lstStyle/>
                    <a:p>
                      <a:r>
                        <a:rPr lang="ru-RU" sz="1400" b="1" dirty="0" smtClean="0">
                          <a:solidFill>
                            <a:schemeClr val="tx1"/>
                          </a:solidFill>
                        </a:rPr>
                        <a:t>10. Апостолы, возвратившись, рассказали Ему, что они сделали; и Он, взяв их с Собою, удалился особо </a:t>
                      </a:r>
                      <a:r>
                        <a:rPr lang="ru-RU" sz="1400" b="1" dirty="0" smtClean="0">
                          <a:solidFill>
                            <a:srgbClr val="7030A0"/>
                          </a:solidFill>
                        </a:rPr>
                        <a:t>в пустое место, близ города, называемого </a:t>
                      </a:r>
                      <a:r>
                        <a:rPr lang="ru-RU" sz="1400" b="1" dirty="0" err="1" smtClean="0">
                          <a:solidFill>
                            <a:srgbClr val="7030A0"/>
                          </a:solidFill>
                        </a:rPr>
                        <a:t>Вифсаидою</a:t>
                      </a:r>
                      <a:r>
                        <a:rPr lang="ru-RU" sz="1400" b="1" dirty="0" smtClean="0">
                          <a:solidFill>
                            <a:schemeClr val="tx1"/>
                          </a:solidFill>
                        </a:rPr>
                        <a:t>. </a:t>
                      </a:r>
                    </a:p>
                    <a:p>
                      <a:r>
                        <a:rPr lang="ru-RU" sz="1400" b="1" dirty="0" smtClean="0">
                          <a:solidFill>
                            <a:schemeClr val="tx1"/>
                          </a:solidFill>
                        </a:rPr>
                        <a:t>11. Но народ, узнав, пошел за Ним; и Он, приняв их, беседовал с ними о Царствии Божием и требовавших исцеления исцелял. </a:t>
                      </a:r>
                    </a:p>
                    <a:p>
                      <a:r>
                        <a:rPr lang="ru-RU" sz="1400" b="1" dirty="0" smtClean="0">
                          <a:solidFill>
                            <a:schemeClr val="tx1"/>
                          </a:solidFill>
                        </a:rPr>
                        <a:t>12. День же начал склоняться к вечеру. И, приступив к Нему, двенадцать говорили Ему: отпусти народ, чтобы они пошли в окрестные селения и деревни ночевать и достали пищи; потому что мы здесь в пустом месте. </a:t>
                      </a:r>
                    </a:p>
                    <a:p>
                      <a:r>
                        <a:rPr lang="ru-RU" sz="1400" b="1" dirty="0" smtClean="0">
                          <a:solidFill>
                            <a:schemeClr val="tx1"/>
                          </a:solidFill>
                        </a:rPr>
                        <a:t>13. Но Он сказал им: вы дайте им есть. </a:t>
                      </a:r>
                    </a:p>
                  </a:txBody>
                  <a:tcPr marL="36000" marR="36000" marT="18000" marB="18000">
                    <a:solidFill>
                      <a:schemeClr val="tx2">
                        <a:lumMod val="20000"/>
                        <a:lumOff val="80000"/>
                      </a:schemeClr>
                    </a:solidFill>
                  </a:tcPr>
                </a:tc>
                <a:tc>
                  <a:txBody>
                    <a:bodyPr/>
                    <a:lstStyle/>
                    <a:p>
                      <a:r>
                        <a:rPr lang="ru-RU" sz="1400" b="1" dirty="0" smtClean="0">
                          <a:solidFill>
                            <a:schemeClr val="tx1"/>
                          </a:solidFill>
                        </a:rPr>
                        <a:t>1. После сего пошел Иисус на ту сторону моря Галилейского, </a:t>
                      </a:r>
                      <a:r>
                        <a:rPr lang="ru-RU" sz="1400" b="1" dirty="0" smtClean="0">
                          <a:solidFill>
                            <a:srgbClr val="7030A0"/>
                          </a:solidFill>
                        </a:rPr>
                        <a:t>в</a:t>
                      </a:r>
                      <a:r>
                        <a:rPr lang="ru-RU" sz="1400" b="1" dirty="0" smtClean="0">
                          <a:solidFill>
                            <a:schemeClr val="tx1"/>
                          </a:solidFill>
                        </a:rPr>
                        <a:t> </a:t>
                      </a:r>
                      <a:r>
                        <a:rPr lang="ru-RU" sz="1400" b="1" dirty="0" smtClean="0">
                          <a:solidFill>
                            <a:srgbClr val="7030A0"/>
                          </a:solidFill>
                        </a:rPr>
                        <a:t>окрестности </a:t>
                      </a:r>
                      <a:r>
                        <a:rPr lang="ru-RU" sz="1400" b="1" dirty="0" err="1" smtClean="0">
                          <a:solidFill>
                            <a:srgbClr val="7030A0"/>
                          </a:solidFill>
                        </a:rPr>
                        <a:t>Тивериады</a:t>
                      </a:r>
                      <a:r>
                        <a:rPr lang="ru-RU" sz="1400" b="1" dirty="0" smtClean="0">
                          <a:solidFill>
                            <a:schemeClr val="tx1"/>
                          </a:solidFill>
                        </a:rPr>
                        <a:t>. </a:t>
                      </a:r>
                    </a:p>
                    <a:p>
                      <a:r>
                        <a:rPr lang="ru-RU" sz="1400" b="1" dirty="0" smtClean="0">
                          <a:solidFill>
                            <a:schemeClr val="tx1"/>
                          </a:solidFill>
                        </a:rPr>
                        <a:t>2. За Ним последовало множество народа, потому что видели чудеса, которые Он творил над больными. </a:t>
                      </a:r>
                    </a:p>
                    <a:p>
                      <a:r>
                        <a:rPr lang="ru-RU" sz="1400" b="1" dirty="0" smtClean="0">
                          <a:solidFill>
                            <a:schemeClr val="tx1"/>
                          </a:solidFill>
                        </a:rPr>
                        <a:t>3. Иисус взошел на гору и там сидел с учениками Своими. </a:t>
                      </a:r>
                    </a:p>
                    <a:p>
                      <a:r>
                        <a:rPr lang="ru-RU" sz="1400" b="1" dirty="0" smtClean="0">
                          <a:solidFill>
                            <a:schemeClr val="tx1"/>
                          </a:solidFill>
                        </a:rPr>
                        <a:t>4. Приближалась же Пасха, праздник Иудейский. </a:t>
                      </a:r>
                    </a:p>
                    <a:p>
                      <a:r>
                        <a:rPr lang="ru-RU" sz="1400" b="1" dirty="0" smtClean="0">
                          <a:solidFill>
                            <a:schemeClr val="tx1"/>
                          </a:solidFill>
                        </a:rPr>
                        <a:t>5. Иисус, возведя очи и увидев, что множество народа идет к Нему, </a:t>
                      </a:r>
                      <a:r>
                        <a:rPr lang="ru-RU" sz="1400" b="1" dirty="0" smtClean="0">
                          <a:solidFill>
                            <a:srgbClr val="7030A0"/>
                          </a:solidFill>
                        </a:rPr>
                        <a:t>говорит Филиппу</a:t>
                      </a:r>
                      <a:r>
                        <a:rPr lang="ru-RU" sz="1400" b="1" dirty="0" smtClean="0">
                          <a:solidFill>
                            <a:schemeClr val="tx1"/>
                          </a:solidFill>
                        </a:rPr>
                        <a:t>: где нам купить хлебов, чтобы их накормить? </a:t>
                      </a:r>
                    </a:p>
                    <a:p>
                      <a:r>
                        <a:rPr lang="ru-RU" sz="1400" b="1" dirty="0" smtClean="0">
                          <a:solidFill>
                            <a:schemeClr val="tx1"/>
                          </a:solidFill>
                        </a:rPr>
                        <a:t>6. </a:t>
                      </a:r>
                      <a:r>
                        <a:rPr lang="ru-RU" sz="1400" b="1" dirty="0" smtClean="0">
                          <a:solidFill>
                            <a:srgbClr val="7030A0"/>
                          </a:solidFill>
                        </a:rPr>
                        <a:t>Говорил же это, испытывая его</a:t>
                      </a:r>
                      <a:r>
                        <a:rPr lang="ru-RU" sz="1400" b="1" dirty="0" smtClean="0">
                          <a:solidFill>
                            <a:schemeClr val="tx1"/>
                          </a:solidFill>
                        </a:rPr>
                        <a:t>; ибо Сам знал, что хотел сделать. </a:t>
                      </a:r>
                    </a:p>
                  </a:txBody>
                  <a:tcPr marL="36000" marR="36000" marT="18000" marB="18000">
                    <a:solidFill>
                      <a:schemeClr val="tx2">
                        <a:lumMod val="20000"/>
                        <a:lumOff val="80000"/>
                      </a:schemeClr>
                    </a:solidFill>
                  </a:tcPr>
                </a:tc>
              </a:tr>
            </a:tbl>
          </a:graphicData>
        </a:graphic>
      </p:graphicFrame>
      <p:pic>
        <p:nvPicPr>
          <p:cNvPr id="1026" name="Picture 2" descr="E:\лекции по Н. З\19\9275.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35696" y="783239"/>
            <a:ext cx="5184576" cy="5781156"/>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2" descr="E:\лекции по Н. З\15\galelee.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5616" y="239930"/>
            <a:ext cx="6832867" cy="4773246"/>
          </a:xfrm>
          <a:prstGeom prst="rect">
            <a:avLst/>
          </a:prstGeom>
          <a:noFill/>
          <a:extLst>
            <a:ext uri="{909E8E84-426E-40DD-AFC4-6F175D3DCCD1}">
              <a14:hiddenFill xmlns:a14="http://schemas.microsoft.com/office/drawing/2010/main">
                <a:solidFill>
                  <a:srgbClr val="FFFFFF"/>
                </a:solidFill>
              </a14:hiddenFill>
            </a:ext>
          </a:extLst>
        </p:spPr>
      </p:pic>
      <p:sp>
        <p:nvSpPr>
          <p:cNvPr id="4" name="Скругленный прямоугольник 3"/>
          <p:cNvSpPr/>
          <p:nvPr/>
        </p:nvSpPr>
        <p:spPr>
          <a:xfrm>
            <a:off x="251520" y="188640"/>
            <a:ext cx="8712968" cy="432048"/>
          </a:xfrm>
          <a:prstGeom prst="roundRect">
            <a:avLst/>
          </a:prstGeom>
        </p:spPr>
        <p:style>
          <a:lnRef idx="0">
            <a:schemeClr val="accent1"/>
          </a:lnRef>
          <a:fillRef idx="3">
            <a:schemeClr val="accent1"/>
          </a:fillRef>
          <a:effectRef idx="3">
            <a:schemeClr val="accent1"/>
          </a:effectRef>
          <a:fontRef idx="minor">
            <a:schemeClr val="lt1"/>
          </a:fontRef>
        </p:style>
        <p:txBody>
          <a:bodyPr lIns="0" rIns="0" rtlCol="0" anchor="ctr"/>
          <a:lstStyle/>
          <a:p>
            <a:pPr algn="ctr"/>
            <a:r>
              <a:rPr lang="ru-RU" sz="2400" b="1" dirty="0">
                <a:solidFill>
                  <a:schemeClr val="tx1"/>
                </a:solidFill>
              </a:rPr>
              <a:t>Насыщение пяти тысяч народа пятью хлебами и двумя </a:t>
            </a:r>
            <a:r>
              <a:rPr lang="ru-RU" sz="2400" b="1" dirty="0" smtClean="0">
                <a:solidFill>
                  <a:schemeClr val="tx1"/>
                </a:solidFill>
              </a:rPr>
              <a:t>рыбами</a:t>
            </a:r>
            <a:endParaRPr lang="ru-RU" sz="2400" b="1" dirty="0">
              <a:solidFill>
                <a:schemeClr val="tx1"/>
              </a:solidFill>
            </a:endParaRPr>
          </a:p>
        </p:txBody>
      </p:sp>
      <p:sp>
        <p:nvSpPr>
          <p:cNvPr id="2" name="Скругленный прямоугольник 1"/>
          <p:cNvSpPr/>
          <p:nvPr/>
        </p:nvSpPr>
        <p:spPr>
          <a:xfrm>
            <a:off x="179512" y="5157192"/>
            <a:ext cx="6912768" cy="1224136"/>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lIns="36000" rIns="36000" rtlCol="0" anchor="ctr"/>
          <a:lstStyle/>
          <a:p>
            <a:pPr algn="ctr"/>
            <a:r>
              <a:rPr lang="ru-RU" sz="1500" b="1" dirty="0" err="1" smtClean="0">
                <a:solidFill>
                  <a:schemeClr val="tx1"/>
                </a:solidFill>
              </a:rPr>
              <a:t>Свт</a:t>
            </a:r>
            <a:r>
              <a:rPr lang="ru-RU" sz="1500" b="1" dirty="0" smtClean="0">
                <a:solidFill>
                  <a:schemeClr val="tx1"/>
                </a:solidFill>
              </a:rPr>
              <a:t>. </a:t>
            </a:r>
            <a:r>
              <a:rPr lang="ru-RU" sz="1500" b="1" dirty="0">
                <a:solidFill>
                  <a:schemeClr val="tx1"/>
                </a:solidFill>
              </a:rPr>
              <a:t>Иоанн Златоуст</a:t>
            </a:r>
            <a:r>
              <a:rPr lang="ru-RU" sz="1500" b="1" i="1" dirty="0">
                <a:solidFill>
                  <a:schemeClr val="tx1"/>
                </a:solidFill>
              </a:rPr>
              <a:t>: «Заметь, что Господь всякий раз удалялся, когда Иоанн был предан, когда он умерщвлен, и когда иудеи услышали, что Иисус приобретает многих учеников. Ему угодно было чаще поступать по-человечески, пока не пришло время вполне обнаружить божество Свое. Потому и ученикам он приказывал никому не говорить, что Он Христос».</a:t>
            </a:r>
          </a:p>
        </p:txBody>
      </p:sp>
      <p:sp>
        <p:nvSpPr>
          <p:cNvPr id="3" name="Скругленный прямоугольник 2"/>
          <p:cNvSpPr/>
          <p:nvPr/>
        </p:nvSpPr>
        <p:spPr>
          <a:xfrm>
            <a:off x="251520" y="4437113"/>
            <a:ext cx="8712968" cy="792087"/>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rtlCol="0" anchor="ctr"/>
          <a:lstStyle/>
          <a:p>
            <a:pPr algn="ctr"/>
            <a:r>
              <a:rPr lang="ru-RU" sz="1500" b="1" dirty="0" err="1">
                <a:solidFill>
                  <a:schemeClr val="tx1"/>
                </a:solidFill>
              </a:rPr>
              <a:t>Свт</a:t>
            </a:r>
            <a:r>
              <a:rPr lang="ru-RU" sz="1500" b="1" dirty="0">
                <a:solidFill>
                  <a:schemeClr val="tx1"/>
                </a:solidFill>
              </a:rPr>
              <a:t>. Иоанн Златоуст</a:t>
            </a:r>
            <a:r>
              <a:rPr lang="ru-RU" sz="1500" b="1" i="1" dirty="0" smtClean="0">
                <a:solidFill>
                  <a:schemeClr val="tx1"/>
                </a:solidFill>
              </a:rPr>
              <a:t>: «Христос всех исцеляет, и не спрашивает здесь о вере, потому что исцеленные показывают свою веру уже тем самым, что пришли к Иисусу, оставили города, тщательно искали Его и не оставляли, когда даже принуждал их к тому голод».</a:t>
            </a:r>
            <a:endParaRPr lang="ru-RU" sz="1500" b="1" i="1" dirty="0">
              <a:solidFill>
                <a:schemeClr val="tx1"/>
              </a:solidFill>
            </a:endParaRPr>
          </a:p>
        </p:txBody>
      </p:sp>
      <p:sp>
        <p:nvSpPr>
          <p:cNvPr id="6" name="Скругленный прямоугольник 5"/>
          <p:cNvSpPr/>
          <p:nvPr/>
        </p:nvSpPr>
        <p:spPr>
          <a:xfrm>
            <a:off x="179512" y="1196752"/>
            <a:ext cx="8856984" cy="1008112"/>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rtlCol="0" anchor="ctr"/>
          <a:lstStyle/>
          <a:p>
            <a:pPr algn="ctr"/>
            <a:r>
              <a:rPr lang="ru-RU" sz="1500" b="1" dirty="0" err="1">
                <a:solidFill>
                  <a:schemeClr val="tx1"/>
                </a:solidFill>
              </a:rPr>
              <a:t>Свт</a:t>
            </a:r>
            <a:r>
              <a:rPr lang="ru-RU" sz="1500" b="1" dirty="0">
                <a:solidFill>
                  <a:schemeClr val="tx1"/>
                </a:solidFill>
              </a:rPr>
              <a:t>. Иоанн Златоуст</a:t>
            </a:r>
            <a:r>
              <a:rPr lang="ru-RU" sz="1500" b="1" i="1" dirty="0" smtClean="0">
                <a:solidFill>
                  <a:schemeClr val="tx1"/>
                </a:solidFill>
              </a:rPr>
              <a:t>: «</a:t>
            </a:r>
            <a:r>
              <a:rPr lang="ru-RU" sz="1500" b="1" i="1" dirty="0">
                <a:solidFill>
                  <a:schemeClr val="tx1"/>
                </a:solidFill>
              </a:rPr>
              <a:t>хотя Христос исцелил сперва многих недужных, однако ученики, и то видя, не ожидали чуда над хлебами. Столько еще были они несовершенны! Ты же заметь мудрость Учителя, как прямо Он ведет их к вере. Не сказал вдруг: Я напитаю их; этому они не скоро бы поверили. Иисус </a:t>
            </a:r>
            <a:r>
              <a:rPr lang="ru-RU" sz="1500" b="1" i="1" dirty="0" smtClean="0">
                <a:solidFill>
                  <a:schemeClr val="tx1"/>
                </a:solidFill>
              </a:rPr>
              <a:t>же говорит: «дадите вы </a:t>
            </a:r>
            <a:r>
              <a:rPr lang="ru-RU" sz="1500" b="1" i="1" dirty="0">
                <a:solidFill>
                  <a:schemeClr val="tx1"/>
                </a:solidFill>
              </a:rPr>
              <a:t>им </a:t>
            </a:r>
            <a:r>
              <a:rPr lang="ru-RU" sz="1500" b="1" i="1" dirty="0" err="1" smtClean="0">
                <a:solidFill>
                  <a:schemeClr val="tx1"/>
                </a:solidFill>
              </a:rPr>
              <a:t>ясти</a:t>
            </a:r>
            <a:r>
              <a:rPr lang="ru-RU" sz="1500" b="1" i="1" dirty="0" smtClean="0">
                <a:solidFill>
                  <a:schemeClr val="tx1"/>
                </a:solidFill>
              </a:rPr>
              <a:t>».</a:t>
            </a:r>
            <a:endParaRPr lang="ru-RU" sz="1500" b="1" i="1" dirty="0">
              <a:solidFill>
                <a:schemeClr val="tx1"/>
              </a:solidFill>
            </a:endParaRPr>
          </a:p>
        </p:txBody>
      </p:sp>
      <p:sp>
        <p:nvSpPr>
          <p:cNvPr id="7" name="Скругленный прямоугольник 6"/>
          <p:cNvSpPr/>
          <p:nvPr/>
        </p:nvSpPr>
        <p:spPr>
          <a:xfrm>
            <a:off x="179512" y="5517232"/>
            <a:ext cx="8856984" cy="1047163"/>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rtlCol="0" anchor="ctr"/>
          <a:lstStyle/>
          <a:p>
            <a:pPr algn="ctr"/>
            <a:r>
              <a:rPr lang="ru-RU" sz="1500" b="1" dirty="0" err="1" smtClean="0">
                <a:solidFill>
                  <a:schemeClr val="tx1"/>
                </a:solidFill>
              </a:rPr>
              <a:t>Зигабен</a:t>
            </a:r>
            <a:r>
              <a:rPr lang="ru-RU" sz="1500" b="1" dirty="0" smtClean="0">
                <a:solidFill>
                  <a:schemeClr val="tx1"/>
                </a:solidFill>
              </a:rPr>
              <a:t>: </a:t>
            </a:r>
            <a:r>
              <a:rPr lang="ru-RU" sz="1500" b="1" i="1" dirty="0" smtClean="0">
                <a:solidFill>
                  <a:schemeClr val="tx1"/>
                </a:solidFill>
              </a:rPr>
              <a:t>«Он </a:t>
            </a:r>
            <a:r>
              <a:rPr lang="ru-RU" sz="1500" b="1" i="1" dirty="0">
                <a:solidFill>
                  <a:schemeClr val="tx1"/>
                </a:solidFill>
              </a:rPr>
              <a:t>сделал это, чтобы сохранить Себя до времени, более удобного для Креста. Другие изъясняют, что Иисус услышал о том, что Ирод считал Его за Иоанна. Кроме того, Марк сказал и о третьей причине этого удаления, именно, что Он желал дать покой ученикам, возвратившимся с проповеди».</a:t>
            </a:r>
          </a:p>
        </p:txBody>
      </p:sp>
      <p:sp>
        <p:nvSpPr>
          <p:cNvPr id="8" name="Скругленный прямоугольник 7"/>
          <p:cNvSpPr/>
          <p:nvPr/>
        </p:nvSpPr>
        <p:spPr>
          <a:xfrm>
            <a:off x="1763688" y="5445224"/>
            <a:ext cx="6008228" cy="1246670"/>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rtlCol="0" anchor="ctr"/>
          <a:lstStyle/>
          <a:p>
            <a:pPr algn="ctr"/>
            <a:r>
              <a:rPr lang="ru-RU" sz="1500" b="1" dirty="0" smtClean="0">
                <a:solidFill>
                  <a:schemeClr val="tx1"/>
                </a:solidFill>
              </a:rPr>
              <a:t>Лопухин:</a:t>
            </a:r>
            <a:r>
              <a:rPr lang="ru-RU" sz="1500" b="1" i="1" dirty="0" smtClean="0">
                <a:solidFill>
                  <a:schemeClr val="tx1"/>
                </a:solidFill>
              </a:rPr>
              <a:t> «</a:t>
            </a:r>
            <a:r>
              <a:rPr lang="ru-RU" sz="1500" b="1" i="1" dirty="0" err="1" smtClean="0">
                <a:solidFill>
                  <a:schemeClr val="tx1"/>
                </a:solidFill>
              </a:rPr>
              <a:t>Вифсаида</a:t>
            </a:r>
            <a:r>
              <a:rPr lang="ru-RU" sz="1500" b="1" i="1" dirty="0" smtClean="0">
                <a:solidFill>
                  <a:schemeClr val="tx1"/>
                </a:solidFill>
              </a:rPr>
              <a:t> </a:t>
            </a:r>
            <a:r>
              <a:rPr lang="ru-RU" sz="1500" b="1" i="1" dirty="0">
                <a:solidFill>
                  <a:schemeClr val="tx1"/>
                </a:solidFill>
              </a:rPr>
              <a:t>расположена была на северной стороне Галилейского озера, несколько выше впадения в него Иордана. Она была вновь выстроена тетрархом Филиппом, который, в честь дочери Августа Юлии, назвал город Юлией. Он находился на восточном берегу </a:t>
            </a:r>
            <a:r>
              <a:rPr lang="ru-RU" sz="1500" b="1" i="1" dirty="0" smtClean="0">
                <a:solidFill>
                  <a:schemeClr val="tx1"/>
                </a:solidFill>
              </a:rPr>
              <a:t>Иордана».</a:t>
            </a:r>
            <a:endParaRPr lang="ru-RU" sz="1500" b="1" i="1" dirty="0">
              <a:solidFill>
                <a:schemeClr val="tx1"/>
              </a:solidFill>
            </a:endParaRPr>
          </a:p>
        </p:txBody>
      </p:sp>
      <p:sp>
        <p:nvSpPr>
          <p:cNvPr id="10" name="Скругленный прямоугольник 9"/>
          <p:cNvSpPr/>
          <p:nvPr/>
        </p:nvSpPr>
        <p:spPr>
          <a:xfrm>
            <a:off x="144008" y="4356401"/>
            <a:ext cx="8856984" cy="1728191"/>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lIns="36000" rIns="36000" rtlCol="0" anchor="ctr"/>
          <a:lstStyle/>
          <a:p>
            <a:pPr algn="ctr"/>
            <a:r>
              <a:rPr lang="ru-RU" sz="1500" b="1" dirty="0" err="1" smtClean="0">
                <a:solidFill>
                  <a:schemeClr val="tx1"/>
                </a:solidFill>
              </a:rPr>
              <a:t>Блж</a:t>
            </a:r>
            <a:r>
              <a:rPr lang="ru-RU" sz="1500" b="1" dirty="0" smtClean="0">
                <a:solidFill>
                  <a:schemeClr val="tx1"/>
                </a:solidFill>
              </a:rPr>
              <a:t>. </a:t>
            </a:r>
            <a:r>
              <a:rPr lang="ru-RU" sz="1500" b="1" dirty="0">
                <a:solidFill>
                  <a:schemeClr val="tx1"/>
                </a:solidFill>
              </a:rPr>
              <a:t>Иероним: </a:t>
            </a:r>
            <a:r>
              <a:rPr lang="ru-RU" sz="1500" b="1" i="1" dirty="0">
                <a:solidFill>
                  <a:schemeClr val="tx1"/>
                </a:solidFill>
              </a:rPr>
              <a:t>«Господь был в пустыне; за Ним последовали толпы, оставляя города свои, т. е. прежнее поведение и разнообразие </a:t>
            </a:r>
            <a:r>
              <a:rPr lang="ru-RU" sz="1500" b="1" i="1" dirty="0" smtClean="0">
                <a:solidFill>
                  <a:schemeClr val="tx1"/>
                </a:solidFill>
              </a:rPr>
              <a:t>учений. </a:t>
            </a:r>
            <a:r>
              <a:rPr lang="ru-RU" sz="1500" b="1" i="1" dirty="0">
                <a:solidFill>
                  <a:schemeClr val="tx1"/>
                </a:solidFill>
              </a:rPr>
              <a:t>Иисус же, выйдя, показывает, что толпы, хотя имели желание пойти, но не имели силы дойти до конца; посему Спаситель и выходит из места Своего и идет навстречу, подобно тому как, - согласно изображенному в другой притче, - Он выбегает навстречу приносящему покаяние сыну (</a:t>
            </a:r>
            <a:r>
              <a:rPr lang="ru-RU" sz="1500" b="1" i="1" dirty="0" err="1" smtClean="0">
                <a:solidFill>
                  <a:schemeClr val="tx1"/>
                </a:solidFill>
              </a:rPr>
              <a:t>Лк</a:t>
            </a:r>
            <a:r>
              <a:rPr lang="ru-RU" sz="1500" b="1" i="1" dirty="0" smtClean="0">
                <a:solidFill>
                  <a:schemeClr val="tx1"/>
                </a:solidFill>
              </a:rPr>
              <a:t>. 15,20). </a:t>
            </a:r>
            <a:r>
              <a:rPr lang="ru-RU" sz="1500" b="1" i="1" dirty="0">
                <a:solidFill>
                  <a:schemeClr val="tx1"/>
                </a:solidFill>
              </a:rPr>
              <a:t>И увидев толпы людей, Он умилосердился над ними и исцелил недужных между ними, чтобы за полной верой непосредственно следовала и </a:t>
            </a:r>
            <a:r>
              <a:rPr lang="ru-RU" sz="1500" b="1" i="1" dirty="0" smtClean="0">
                <a:solidFill>
                  <a:schemeClr val="tx1"/>
                </a:solidFill>
              </a:rPr>
              <a:t>награда».</a:t>
            </a:r>
            <a:endParaRPr lang="ru-RU" sz="1500" b="1" i="1" dirty="0">
              <a:solidFill>
                <a:schemeClr val="tx1"/>
              </a:solidFill>
            </a:endParaRPr>
          </a:p>
        </p:txBody>
      </p:sp>
      <p:sp>
        <p:nvSpPr>
          <p:cNvPr id="11" name="Скругленный прямоугольник 10"/>
          <p:cNvSpPr/>
          <p:nvPr/>
        </p:nvSpPr>
        <p:spPr>
          <a:xfrm>
            <a:off x="251520" y="2420888"/>
            <a:ext cx="8784976" cy="792088"/>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rtlCol="0" anchor="ctr"/>
          <a:lstStyle/>
          <a:p>
            <a:pPr algn="ctr"/>
            <a:r>
              <a:rPr lang="ru-RU" sz="1500" b="1" dirty="0" err="1" smtClean="0">
                <a:solidFill>
                  <a:schemeClr val="tx1"/>
                </a:solidFill>
              </a:rPr>
              <a:t>Блж</a:t>
            </a:r>
            <a:r>
              <a:rPr lang="ru-RU" sz="1500" b="1" dirty="0" smtClean="0">
                <a:solidFill>
                  <a:schemeClr val="tx1"/>
                </a:solidFill>
              </a:rPr>
              <a:t>. </a:t>
            </a:r>
            <a:r>
              <a:rPr lang="ru-RU" sz="1500" b="1" dirty="0" err="1" smtClean="0">
                <a:solidFill>
                  <a:schemeClr val="tx1"/>
                </a:solidFill>
              </a:rPr>
              <a:t>Феофилакт</a:t>
            </a:r>
            <a:r>
              <a:rPr lang="ru-RU" sz="1500" b="1" dirty="0" smtClean="0">
                <a:solidFill>
                  <a:schemeClr val="tx1"/>
                </a:solidFill>
              </a:rPr>
              <a:t>: </a:t>
            </a:r>
            <a:r>
              <a:rPr lang="ru-RU" sz="1500" b="1" i="1" dirty="0" smtClean="0">
                <a:solidFill>
                  <a:schemeClr val="tx1"/>
                </a:solidFill>
              </a:rPr>
              <a:t>«Дайте</a:t>
            </a:r>
            <a:r>
              <a:rPr lang="ru-RU" sz="1500" b="1" i="1" dirty="0">
                <a:solidFill>
                  <a:schemeClr val="tx1"/>
                </a:solidFill>
              </a:rPr>
              <a:t>, - говорит, - им вы есть». Говорит это не потому, что не знал, какую бедность испытывали апостолы, но для того, чтобы, когда они скажут «не имеем», оказалось, что Он приступает к совершению чуда по нужде, а не из любви к </a:t>
            </a:r>
            <a:r>
              <a:rPr lang="ru-RU" sz="1500" b="1" i="1" dirty="0" smtClean="0">
                <a:solidFill>
                  <a:schemeClr val="tx1"/>
                </a:solidFill>
              </a:rPr>
              <a:t>славе».</a:t>
            </a:r>
            <a:endParaRPr lang="ru-RU" sz="1500" b="1" i="1" dirty="0">
              <a:solidFill>
                <a:schemeClr val="tx1"/>
              </a:solidFill>
            </a:endParaRPr>
          </a:p>
        </p:txBody>
      </p:sp>
      <p:sp>
        <p:nvSpPr>
          <p:cNvPr id="12" name="Скругленный прямоугольник 11"/>
          <p:cNvSpPr/>
          <p:nvPr/>
        </p:nvSpPr>
        <p:spPr>
          <a:xfrm>
            <a:off x="179512" y="1556792"/>
            <a:ext cx="8856984" cy="648072"/>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rtlCol="0" anchor="ctr"/>
          <a:lstStyle/>
          <a:p>
            <a:pPr algn="ctr"/>
            <a:r>
              <a:rPr lang="ru-RU" sz="1500" b="1" dirty="0" err="1">
                <a:solidFill>
                  <a:schemeClr val="tx1"/>
                </a:solidFill>
              </a:rPr>
              <a:t>Блж</a:t>
            </a:r>
            <a:r>
              <a:rPr lang="ru-RU" sz="1500" b="1" dirty="0">
                <a:solidFill>
                  <a:schemeClr val="tx1"/>
                </a:solidFill>
              </a:rPr>
              <a:t>. Иероним</a:t>
            </a:r>
            <a:r>
              <a:rPr lang="ru-RU" sz="1500" b="1" dirty="0" smtClean="0">
                <a:solidFill>
                  <a:schemeClr val="tx1"/>
                </a:solidFill>
              </a:rPr>
              <a:t>: </a:t>
            </a:r>
            <a:r>
              <a:rPr lang="ru-RU" sz="1500" b="1" i="1" dirty="0" smtClean="0">
                <a:solidFill>
                  <a:schemeClr val="tx1"/>
                </a:solidFill>
              </a:rPr>
              <a:t>«</a:t>
            </a:r>
            <a:r>
              <a:rPr lang="ru-RU" sz="1500" b="1" i="1" dirty="0">
                <a:solidFill>
                  <a:schemeClr val="tx1"/>
                </a:solidFill>
              </a:rPr>
              <a:t>Он призывает апостолов к преломлению хлеба, чтобы величие чуда было более явственно, так как они были свидетелями того, что сам Он [хлеба] не </a:t>
            </a:r>
            <a:r>
              <a:rPr lang="ru-RU" sz="1500" b="1" i="1" dirty="0" smtClean="0">
                <a:solidFill>
                  <a:schemeClr val="tx1"/>
                </a:solidFill>
              </a:rPr>
              <a:t>имеет».</a:t>
            </a:r>
            <a:endParaRPr lang="ru-RU" sz="1500" b="1" i="1" dirty="0">
              <a:solidFill>
                <a:schemeClr val="tx1"/>
              </a:solidFill>
            </a:endParaRPr>
          </a:p>
        </p:txBody>
      </p:sp>
    </p:spTree>
    <p:extLst>
      <p:ext uri="{BB962C8B-B14F-4D97-AF65-F5344CB8AC3E}">
        <p14:creationId xmlns:p14="http://schemas.microsoft.com/office/powerpoint/2010/main" val="37790242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nodeType="withEffect">
                                  <p:stCondLst>
                                    <p:cond delay="0"/>
                                  </p:stCondLst>
                                  <p:childTnLst>
                                    <p:set>
                                      <p:cBhvr>
                                        <p:cTn id="9" dur="1" fill="hold">
                                          <p:stCondLst>
                                            <p:cond delay="0"/>
                                          </p:stCondLst>
                                        </p:cTn>
                                        <p:tgtEl>
                                          <p:spTgt spid="1026"/>
                                        </p:tgtEl>
                                        <p:attrNameLst>
                                          <p:attrName>style.visibility</p:attrName>
                                        </p:attrNameLst>
                                      </p:cBhvr>
                                      <p:to>
                                        <p:strVal val="visible"/>
                                      </p:to>
                                    </p:set>
                                    <p:animEffect transition="in" filter="wipe(down)">
                                      <p:cBhvr>
                                        <p:cTn id="10" dur="500"/>
                                        <p:tgtEl>
                                          <p:spTgt spid="1026"/>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xit" presetSubtype="0" fill="hold" nodeType="clickEffect">
                                  <p:stCondLst>
                                    <p:cond delay="0"/>
                                  </p:stCondLst>
                                  <p:childTnLst>
                                    <p:animEffect transition="out" filter="fade">
                                      <p:cBhvr>
                                        <p:cTn id="14" dur="500"/>
                                        <p:tgtEl>
                                          <p:spTgt spid="1026"/>
                                        </p:tgtEl>
                                      </p:cBhvr>
                                    </p:animEffect>
                                    <p:set>
                                      <p:cBhvr>
                                        <p:cTn id="15" dur="1" fill="hold">
                                          <p:stCondLst>
                                            <p:cond delay="499"/>
                                          </p:stCondLst>
                                        </p:cTn>
                                        <p:tgtEl>
                                          <p:spTgt spid="1026"/>
                                        </p:tgtEl>
                                        <p:attrNameLst>
                                          <p:attrName>style.visibility</p:attrName>
                                        </p:attrNameLst>
                                      </p:cBhvr>
                                      <p:to>
                                        <p:strVal val="hidden"/>
                                      </p:to>
                                    </p:set>
                                  </p:childTnLst>
                                </p:cTn>
                              </p:par>
                              <p:par>
                                <p:cTn id="16" presetID="10" presetClass="exit" presetSubtype="0" fill="hold" grpId="1" nodeType="withEffect">
                                  <p:stCondLst>
                                    <p:cond delay="0"/>
                                  </p:stCondLst>
                                  <p:childTnLst>
                                    <p:animEffect transition="out" filter="fade">
                                      <p:cBhvr>
                                        <p:cTn id="17" dur="500"/>
                                        <p:tgtEl>
                                          <p:spTgt spid="4"/>
                                        </p:tgtEl>
                                      </p:cBhvr>
                                    </p:animEffect>
                                    <p:set>
                                      <p:cBhvr>
                                        <p:cTn id="18" dur="1" fill="hold">
                                          <p:stCondLst>
                                            <p:cond delay="499"/>
                                          </p:stCondLst>
                                        </p:cTn>
                                        <p:tgtEl>
                                          <p:spTgt spid="4"/>
                                        </p:tgtEl>
                                        <p:attrNameLst>
                                          <p:attrName>style.visibility</p:attrName>
                                        </p:attrNameLst>
                                      </p:cBhvr>
                                      <p:to>
                                        <p:strVal val="hidden"/>
                                      </p:to>
                                    </p:set>
                                  </p:childTnLst>
                                </p:cTn>
                              </p:par>
                            </p:childTnLst>
                          </p:cTn>
                        </p:par>
                        <p:par>
                          <p:cTn id="19" fill="hold">
                            <p:stCondLst>
                              <p:cond delay="500"/>
                            </p:stCondLst>
                            <p:childTnLst>
                              <p:par>
                                <p:cTn id="20" presetID="22" presetClass="entr" presetSubtype="4" fill="hold" nodeType="after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wipe(down)">
                                      <p:cBhvr>
                                        <p:cTn id="22" dur="500"/>
                                        <p:tgtEl>
                                          <p:spTgt spid="5"/>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2"/>
                                        </p:tgtEl>
                                        <p:attrNameLst>
                                          <p:attrName>style.visibility</p:attrName>
                                        </p:attrNameLst>
                                      </p:cBhvr>
                                      <p:to>
                                        <p:strVal val="visible"/>
                                      </p:to>
                                    </p:set>
                                    <p:animEffect transition="in" filter="wipe(down)">
                                      <p:cBhvr>
                                        <p:cTn id="27" dur="500"/>
                                        <p:tgtEl>
                                          <p:spTgt spid="2"/>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xit" presetSubtype="0" fill="hold" grpId="1" nodeType="clickEffect">
                                  <p:stCondLst>
                                    <p:cond delay="0"/>
                                  </p:stCondLst>
                                  <p:childTnLst>
                                    <p:animEffect transition="out" filter="fade">
                                      <p:cBhvr>
                                        <p:cTn id="31" dur="500"/>
                                        <p:tgtEl>
                                          <p:spTgt spid="2"/>
                                        </p:tgtEl>
                                      </p:cBhvr>
                                    </p:animEffect>
                                    <p:set>
                                      <p:cBhvr>
                                        <p:cTn id="32" dur="1" fill="hold">
                                          <p:stCondLst>
                                            <p:cond delay="499"/>
                                          </p:stCondLst>
                                        </p:cTn>
                                        <p:tgtEl>
                                          <p:spTgt spid="2"/>
                                        </p:tgtEl>
                                        <p:attrNameLst>
                                          <p:attrName>style.visibility</p:attrName>
                                        </p:attrNameLst>
                                      </p:cBhvr>
                                      <p:to>
                                        <p:strVal val="hidden"/>
                                      </p:to>
                                    </p:set>
                                  </p:childTnLst>
                                </p:cTn>
                              </p:par>
                            </p:childTnLst>
                          </p:cTn>
                        </p:par>
                        <p:par>
                          <p:cTn id="33" fill="hold">
                            <p:stCondLst>
                              <p:cond delay="500"/>
                            </p:stCondLst>
                            <p:childTnLst>
                              <p:par>
                                <p:cTn id="34" presetID="22" presetClass="entr" presetSubtype="4" fill="hold" grpId="0" nodeType="afterEffect">
                                  <p:stCondLst>
                                    <p:cond delay="0"/>
                                  </p:stCondLst>
                                  <p:childTnLst>
                                    <p:set>
                                      <p:cBhvr>
                                        <p:cTn id="35" dur="1" fill="hold">
                                          <p:stCondLst>
                                            <p:cond delay="0"/>
                                          </p:stCondLst>
                                        </p:cTn>
                                        <p:tgtEl>
                                          <p:spTgt spid="7"/>
                                        </p:tgtEl>
                                        <p:attrNameLst>
                                          <p:attrName>style.visibility</p:attrName>
                                        </p:attrNameLst>
                                      </p:cBhvr>
                                      <p:to>
                                        <p:strVal val="visible"/>
                                      </p:to>
                                    </p:set>
                                    <p:animEffect transition="in" filter="wipe(down)">
                                      <p:cBhvr>
                                        <p:cTn id="36" dur="500"/>
                                        <p:tgtEl>
                                          <p:spTgt spid="7"/>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xit" presetSubtype="0" fill="hold" grpId="1" nodeType="clickEffect">
                                  <p:stCondLst>
                                    <p:cond delay="0"/>
                                  </p:stCondLst>
                                  <p:childTnLst>
                                    <p:animEffect transition="out" filter="fade">
                                      <p:cBhvr>
                                        <p:cTn id="40" dur="500"/>
                                        <p:tgtEl>
                                          <p:spTgt spid="7"/>
                                        </p:tgtEl>
                                      </p:cBhvr>
                                    </p:animEffect>
                                    <p:set>
                                      <p:cBhvr>
                                        <p:cTn id="41" dur="1" fill="hold">
                                          <p:stCondLst>
                                            <p:cond delay="499"/>
                                          </p:stCondLst>
                                        </p:cTn>
                                        <p:tgtEl>
                                          <p:spTgt spid="7"/>
                                        </p:tgtEl>
                                        <p:attrNameLst>
                                          <p:attrName>style.visibility</p:attrName>
                                        </p:attrNameLst>
                                      </p:cBhvr>
                                      <p:to>
                                        <p:strVal val="hidden"/>
                                      </p:to>
                                    </p:set>
                                  </p:childTnLst>
                                </p:cTn>
                              </p:par>
                            </p:childTnLst>
                          </p:cTn>
                        </p:par>
                      </p:childTnLst>
                    </p:cTn>
                  </p:par>
                  <p:par>
                    <p:cTn id="42" fill="hold">
                      <p:stCondLst>
                        <p:cond delay="indefinite"/>
                      </p:stCondLst>
                      <p:childTnLst>
                        <p:par>
                          <p:cTn id="43" fill="hold">
                            <p:stCondLst>
                              <p:cond delay="0"/>
                            </p:stCondLst>
                            <p:childTnLst>
                              <p:par>
                                <p:cTn id="44" presetID="22" presetClass="entr" presetSubtype="4" fill="hold" nodeType="clickEffect">
                                  <p:stCondLst>
                                    <p:cond delay="0"/>
                                  </p:stCondLst>
                                  <p:childTnLst>
                                    <p:set>
                                      <p:cBhvr>
                                        <p:cTn id="45" dur="1" fill="hold">
                                          <p:stCondLst>
                                            <p:cond delay="0"/>
                                          </p:stCondLst>
                                        </p:cTn>
                                        <p:tgtEl>
                                          <p:spTgt spid="9"/>
                                        </p:tgtEl>
                                        <p:attrNameLst>
                                          <p:attrName>style.visibility</p:attrName>
                                        </p:attrNameLst>
                                      </p:cBhvr>
                                      <p:to>
                                        <p:strVal val="visible"/>
                                      </p:to>
                                    </p:set>
                                    <p:animEffect transition="in" filter="wipe(down)">
                                      <p:cBhvr>
                                        <p:cTn id="46" dur="500"/>
                                        <p:tgtEl>
                                          <p:spTgt spid="9"/>
                                        </p:tgtEl>
                                      </p:cBhvr>
                                    </p:animEffect>
                                  </p:childTnLst>
                                </p:cTn>
                              </p:par>
                              <p:par>
                                <p:cTn id="47" presetID="22" presetClass="entr" presetSubtype="4" fill="hold" grpId="0" nodeType="withEffect">
                                  <p:stCondLst>
                                    <p:cond delay="0"/>
                                  </p:stCondLst>
                                  <p:childTnLst>
                                    <p:set>
                                      <p:cBhvr>
                                        <p:cTn id="48" dur="1" fill="hold">
                                          <p:stCondLst>
                                            <p:cond delay="0"/>
                                          </p:stCondLst>
                                        </p:cTn>
                                        <p:tgtEl>
                                          <p:spTgt spid="8"/>
                                        </p:tgtEl>
                                        <p:attrNameLst>
                                          <p:attrName>style.visibility</p:attrName>
                                        </p:attrNameLst>
                                      </p:cBhvr>
                                      <p:to>
                                        <p:strVal val="visible"/>
                                      </p:to>
                                    </p:set>
                                    <p:animEffect transition="in" filter="wipe(down)">
                                      <p:cBhvr>
                                        <p:cTn id="49" dur="500"/>
                                        <p:tgtEl>
                                          <p:spTgt spid="8"/>
                                        </p:tgtEl>
                                      </p:cBhvr>
                                    </p:animEffect>
                                  </p:childTnLst>
                                </p:cTn>
                              </p:par>
                            </p:childTnLst>
                          </p:cTn>
                        </p:par>
                      </p:childTnLst>
                    </p:cTn>
                  </p:par>
                  <p:par>
                    <p:cTn id="50" fill="hold">
                      <p:stCondLst>
                        <p:cond delay="indefinite"/>
                      </p:stCondLst>
                      <p:childTnLst>
                        <p:par>
                          <p:cTn id="51" fill="hold">
                            <p:stCondLst>
                              <p:cond delay="0"/>
                            </p:stCondLst>
                            <p:childTnLst>
                              <p:par>
                                <p:cTn id="52" presetID="10" presetClass="exit" presetSubtype="0" fill="hold" nodeType="clickEffect">
                                  <p:stCondLst>
                                    <p:cond delay="0"/>
                                  </p:stCondLst>
                                  <p:childTnLst>
                                    <p:animEffect transition="out" filter="fade">
                                      <p:cBhvr>
                                        <p:cTn id="53" dur="500"/>
                                        <p:tgtEl>
                                          <p:spTgt spid="9"/>
                                        </p:tgtEl>
                                      </p:cBhvr>
                                    </p:animEffect>
                                    <p:set>
                                      <p:cBhvr>
                                        <p:cTn id="54" dur="1" fill="hold">
                                          <p:stCondLst>
                                            <p:cond delay="499"/>
                                          </p:stCondLst>
                                        </p:cTn>
                                        <p:tgtEl>
                                          <p:spTgt spid="9"/>
                                        </p:tgtEl>
                                        <p:attrNameLst>
                                          <p:attrName>style.visibility</p:attrName>
                                        </p:attrNameLst>
                                      </p:cBhvr>
                                      <p:to>
                                        <p:strVal val="hidden"/>
                                      </p:to>
                                    </p:set>
                                  </p:childTnLst>
                                </p:cTn>
                              </p:par>
                              <p:par>
                                <p:cTn id="55" presetID="10" presetClass="exit" presetSubtype="0" fill="hold" grpId="1" nodeType="withEffect">
                                  <p:stCondLst>
                                    <p:cond delay="0"/>
                                  </p:stCondLst>
                                  <p:childTnLst>
                                    <p:animEffect transition="out" filter="fade">
                                      <p:cBhvr>
                                        <p:cTn id="56" dur="500"/>
                                        <p:tgtEl>
                                          <p:spTgt spid="8"/>
                                        </p:tgtEl>
                                      </p:cBhvr>
                                    </p:animEffect>
                                    <p:set>
                                      <p:cBhvr>
                                        <p:cTn id="57" dur="1" fill="hold">
                                          <p:stCondLst>
                                            <p:cond delay="499"/>
                                          </p:stCondLst>
                                        </p:cTn>
                                        <p:tgtEl>
                                          <p:spTgt spid="8"/>
                                        </p:tgtEl>
                                        <p:attrNameLst>
                                          <p:attrName>style.visibility</p:attrName>
                                        </p:attrNameLst>
                                      </p:cBhvr>
                                      <p:to>
                                        <p:strVal val="hidden"/>
                                      </p:to>
                                    </p:set>
                                  </p:childTnLst>
                                </p:cTn>
                              </p:par>
                            </p:childTnLst>
                          </p:cTn>
                        </p:par>
                      </p:childTnLst>
                    </p:cTn>
                  </p:par>
                  <p:par>
                    <p:cTn id="58" fill="hold">
                      <p:stCondLst>
                        <p:cond delay="indefinite"/>
                      </p:stCondLst>
                      <p:childTnLst>
                        <p:par>
                          <p:cTn id="59" fill="hold">
                            <p:stCondLst>
                              <p:cond delay="0"/>
                            </p:stCondLst>
                            <p:childTnLst>
                              <p:par>
                                <p:cTn id="60" presetID="22" presetClass="entr" presetSubtype="4" fill="hold" grpId="0" nodeType="clickEffect">
                                  <p:stCondLst>
                                    <p:cond delay="0"/>
                                  </p:stCondLst>
                                  <p:childTnLst>
                                    <p:set>
                                      <p:cBhvr>
                                        <p:cTn id="61" dur="1" fill="hold">
                                          <p:stCondLst>
                                            <p:cond delay="0"/>
                                          </p:stCondLst>
                                        </p:cTn>
                                        <p:tgtEl>
                                          <p:spTgt spid="3"/>
                                        </p:tgtEl>
                                        <p:attrNameLst>
                                          <p:attrName>style.visibility</p:attrName>
                                        </p:attrNameLst>
                                      </p:cBhvr>
                                      <p:to>
                                        <p:strVal val="visible"/>
                                      </p:to>
                                    </p:set>
                                    <p:animEffect transition="in" filter="wipe(down)">
                                      <p:cBhvr>
                                        <p:cTn id="62" dur="500"/>
                                        <p:tgtEl>
                                          <p:spTgt spid="3"/>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xit" presetSubtype="0" fill="hold" grpId="1" nodeType="clickEffect">
                                  <p:stCondLst>
                                    <p:cond delay="0"/>
                                  </p:stCondLst>
                                  <p:childTnLst>
                                    <p:animEffect transition="out" filter="fade">
                                      <p:cBhvr>
                                        <p:cTn id="66" dur="500"/>
                                        <p:tgtEl>
                                          <p:spTgt spid="3"/>
                                        </p:tgtEl>
                                      </p:cBhvr>
                                    </p:animEffect>
                                    <p:set>
                                      <p:cBhvr>
                                        <p:cTn id="67" dur="1" fill="hold">
                                          <p:stCondLst>
                                            <p:cond delay="499"/>
                                          </p:stCondLst>
                                        </p:cTn>
                                        <p:tgtEl>
                                          <p:spTgt spid="3"/>
                                        </p:tgtEl>
                                        <p:attrNameLst>
                                          <p:attrName>style.visibility</p:attrName>
                                        </p:attrNameLst>
                                      </p:cBhvr>
                                      <p:to>
                                        <p:strVal val="hidden"/>
                                      </p:to>
                                    </p:set>
                                  </p:childTnLst>
                                </p:cTn>
                              </p:par>
                            </p:childTnLst>
                          </p:cTn>
                        </p:par>
                        <p:par>
                          <p:cTn id="68" fill="hold">
                            <p:stCondLst>
                              <p:cond delay="500"/>
                            </p:stCondLst>
                            <p:childTnLst>
                              <p:par>
                                <p:cTn id="69" presetID="22" presetClass="entr" presetSubtype="4" fill="hold" grpId="0" nodeType="afterEffect">
                                  <p:stCondLst>
                                    <p:cond delay="0"/>
                                  </p:stCondLst>
                                  <p:childTnLst>
                                    <p:set>
                                      <p:cBhvr>
                                        <p:cTn id="70" dur="1" fill="hold">
                                          <p:stCondLst>
                                            <p:cond delay="0"/>
                                          </p:stCondLst>
                                        </p:cTn>
                                        <p:tgtEl>
                                          <p:spTgt spid="10"/>
                                        </p:tgtEl>
                                        <p:attrNameLst>
                                          <p:attrName>style.visibility</p:attrName>
                                        </p:attrNameLst>
                                      </p:cBhvr>
                                      <p:to>
                                        <p:strVal val="visible"/>
                                      </p:to>
                                    </p:set>
                                    <p:animEffect transition="in" filter="wipe(down)">
                                      <p:cBhvr>
                                        <p:cTn id="71" dur="500"/>
                                        <p:tgtEl>
                                          <p:spTgt spid="10"/>
                                        </p:tgtEl>
                                      </p:cBhvr>
                                    </p:animEffect>
                                  </p:childTnLst>
                                </p:cTn>
                              </p:par>
                            </p:childTnLst>
                          </p:cTn>
                        </p:par>
                      </p:childTnLst>
                    </p:cTn>
                  </p:par>
                  <p:par>
                    <p:cTn id="72" fill="hold">
                      <p:stCondLst>
                        <p:cond delay="indefinite"/>
                      </p:stCondLst>
                      <p:childTnLst>
                        <p:par>
                          <p:cTn id="73" fill="hold">
                            <p:stCondLst>
                              <p:cond delay="0"/>
                            </p:stCondLst>
                            <p:childTnLst>
                              <p:par>
                                <p:cTn id="74" presetID="10" presetClass="exit" presetSubtype="0" fill="hold" grpId="1" nodeType="clickEffect">
                                  <p:stCondLst>
                                    <p:cond delay="0"/>
                                  </p:stCondLst>
                                  <p:childTnLst>
                                    <p:animEffect transition="out" filter="fade">
                                      <p:cBhvr>
                                        <p:cTn id="75" dur="500"/>
                                        <p:tgtEl>
                                          <p:spTgt spid="10"/>
                                        </p:tgtEl>
                                      </p:cBhvr>
                                    </p:animEffect>
                                    <p:set>
                                      <p:cBhvr>
                                        <p:cTn id="76" dur="1" fill="hold">
                                          <p:stCondLst>
                                            <p:cond delay="499"/>
                                          </p:stCondLst>
                                        </p:cTn>
                                        <p:tgtEl>
                                          <p:spTgt spid="10"/>
                                        </p:tgtEl>
                                        <p:attrNameLst>
                                          <p:attrName>style.visibility</p:attrName>
                                        </p:attrNameLst>
                                      </p:cBhvr>
                                      <p:to>
                                        <p:strVal val="hidden"/>
                                      </p:to>
                                    </p:set>
                                  </p:childTnLst>
                                </p:cTn>
                              </p:par>
                            </p:childTnLst>
                          </p:cTn>
                        </p:par>
                      </p:childTnLst>
                    </p:cTn>
                  </p:par>
                  <p:par>
                    <p:cTn id="77" fill="hold">
                      <p:stCondLst>
                        <p:cond delay="indefinite"/>
                      </p:stCondLst>
                      <p:childTnLst>
                        <p:par>
                          <p:cTn id="78" fill="hold">
                            <p:stCondLst>
                              <p:cond delay="0"/>
                            </p:stCondLst>
                            <p:childTnLst>
                              <p:par>
                                <p:cTn id="79" presetID="22" presetClass="entr" presetSubtype="4" fill="hold" grpId="0" nodeType="clickEffect">
                                  <p:stCondLst>
                                    <p:cond delay="0"/>
                                  </p:stCondLst>
                                  <p:childTnLst>
                                    <p:set>
                                      <p:cBhvr>
                                        <p:cTn id="80" dur="1" fill="hold">
                                          <p:stCondLst>
                                            <p:cond delay="0"/>
                                          </p:stCondLst>
                                        </p:cTn>
                                        <p:tgtEl>
                                          <p:spTgt spid="6"/>
                                        </p:tgtEl>
                                        <p:attrNameLst>
                                          <p:attrName>style.visibility</p:attrName>
                                        </p:attrNameLst>
                                      </p:cBhvr>
                                      <p:to>
                                        <p:strVal val="visible"/>
                                      </p:to>
                                    </p:set>
                                    <p:animEffect transition="in" filter="wipe(down)">
                                      <p:cBhvr>
                                        <p:cTn id="81" dur="500"/>
                                        <p:tgtEl>
                                          <p:spTgt spid="6"/>
                                        </p:tgtEl>
                                      </p:cBhvr>
                                    </p:animEffect>
                                  </p:childTnLst>
                                </p:cTn>
                              </p:par>
                            </p:childTnLst>
                          </p:cTn>
                        </p:par>
                        <p:par>
                          <p:cTn id="82" fill="hold">
                            <p:stCondLst>
                              <p:cond delay="500"/>
                            </p:stCondLst>
                            <p:childTnLst>
                              <p:par>
                                <p:cTn id="83" presetID="22" presetClass="entr" presetSubtype="4" fill="hold" grpId="0" nodeType="afterEffect">
                                  <p:stCondLst>
                                    <p:cond delay="0"/>
                                  </p:stCondLst>
                                  <p:childTnLst>
                                    <p:set>
                                      <p:cBhvr>
                                        <p:cTn id="84" dur="1" fill="hold">
                                          <p:stCondLst>
                                            <p:cond delay="0"/>
                                          </p:stCondLst>
                                        </p:cTn>
                                        <p:tgtEl>
                                          <p:spTgt spid="11"/>
                                        </p:tgtEl>
                                        <p:attrNameLst>
                                          <p:attrName>style.visibility</p:attrName>
                                        </p:attrNameLst>
                                      </p:cBhvr>
                                      <p:to>
                                        <p:strVal val="visible"/>
                                      </p:to>
                                    </p:set>
                                    <p:animEffect transition="in" filter="wipe(down)">
                                      <p:cBhvr>
                                        <p:cTn id="85" dur="500"/>
                                        <p:tgtEl>
                                          <p:spTgt spid="11"/>
                                        </p:tgtEl>
                                      </p:cBhvr>
                                    </p:animEffect>
                                  </p:childTnLst>
                                </p:cTn>
                              </p:par>
                            </p:childTnLst>
                          </p:cTn>
                        </p:par>
                      </p:childTnLst>
                    </p:cTn>
                  </p:par>
                  <p:par>
                    <p:cTn id="86" fill="hold">
                      <p:stCondLst>
                        <p:cond delay="indefinite"/>
                      </p:stCondLst>
                      <p:childTnLst>
                        <p:par>
                          <p:cTn id="87" fill="hold">
                            <p:stCondLst>
                              <p:cond delay="0"/>
                            </p:stCondLst>
                            <p:childTnLst>
                              <p:par>
                                <p:cTn id="88" presetID="10" presetClass="exit" presetSubtype="0" fill="hold" grpId="1" nodeType="clickEffect">
                                  <p:stCondLst>
                                    <p:cond delay="0"/>
                                  </p:stCondLst>
                                  <p:childTnLst>
                                    <p:animEffect transition="out" filter="fade">
                                      <p:cBhvr>
                                        <p:cTn id="89" dur="500"/>
                                        <p:tgtEl>
                                          <p:spTgt spid="6"/>
                                        </p:tgtEl>
                                      </p:cBhvr>
                                    </p:animEffect>
                                    <p:set>
                                      <p:cBhvr>
                                        <p:cTn id="90" dur="1" fill="hold">
                                          <p:stCondLst>
                                            <p:cond delay="499"/>
                                          </p:stCondLst>
                                        </p:cTn>
                                        <p:tgtEl>
                                          <p:spTgt spid="6"/>
                                        </p:tgtEl>
                                        <p:attrNameLst>
                                          <p:attrName>style.visibility</p:attrName>
                                        </p:attrNameLst>
                                      </p:cBhvr>
                                      <p:to>
                                        <p:strVal val="hidden"/>
                                      </p:to>
                                    </p:set>
                                  </p:childTnLst>
                                </p:cTn>
                              </p:par>
                              <p:par>
                                <p:cTn id="91" presetID="10" presetClass="exit" presetSubtype="0" fill="hold" grpId="1" nodeType="withEffect">
                                  <p:stCondLst>
                                    <p:cond delay="0"/>
                                  </p:stCondLst>
                                  <p:childTnLst>
                                    <p:animEffect transition="out" filter="fade">
                                      <p:cBhvr>
                                        <p:cTn id="92" dur="500"/>
                                        <p:tgtEl>
                                          <p:spTgt spid="11"/>
                                        </p:tgtEl>
                                      </p:cBhvr>
                                    </p:animEffect>
                                    <p:set>
                                      <p:cBhvr>
                                        <p:cTn id="93" dur="1" fill="hold">
                                          <p:stCondLst>
                                            <p:cond delay="499"/>
                                          </p:stCondLst>
                                        </p:cTn>
                                        <p:tgtEl>
                                          <p:spTgt spid="11"/>
                                        </p:tgtEl>
                                        <p:attrNameLst>
                                          <p:attrName>style.visibility</p:attrName>
                                        </p:attrNameLst>
                                      </p:cBhvr>
                                      <p:to>
                                        <p:strVal val="hidden"/>
                                      </p:to>
                                    </p:set>
                                  </p:childTnLst>
                                </p:cTn>
                              </p:par>
                            </p:childTnLst>
                          </p:cTn>
                        </p:par>
                        <p:par>
                          <p:cTn id="94" fill="hold">
                            <p:stCondLst>
                              <p:cond delay="500"/>
                            </p:stCondLst>
                            <p:childTnLst>
                              <p:par>
                                <p:cTn id="95" presetID="22" presetClass="entr" presetSubtype="4" fill="hold" grpId="0" nodeType="afterEffect">
                                  <p:stCondLst>
                                    <p:cond delay="0"/>
                                  </p:stCondLst>
                                  <p:childTnLst>
                                    <p:set>
                                      <p:cBhvr>
                                        <p:cTn id="96" dur="1" fill="hold">
                                          <p:stCondLst>
                                            <p:cond delay="0"/>
                                          </p:stCondLst>
                                        </p:cTn>
                                        <p:tgtEl>
                                          <p:spTgt spid="12"/>
                                        </p:tgtEl>
                                        <p:attrNameLst>
                                          <p:attrName>style.visibility</p:attrName>
                                        </p:attrNameLst>
                                      </p:cBhvr>
                                      <p:to>
                                        <p:strVal val="visible"/>
                                      </p:to>
                                    </p:set>
                                    <p:animEffect transition="in" filter="wipe(down)">
                                      <p:cBhvr>
                                        <p:cTn id="97" dur="500"/>
                                        <p:tgtEl>
                                          <p:spTgt spid="12"/>
                                        </p:tgtEl>
                                      </p:cBhvr>
                                    </p:animEffect>
                                  </p:childTnLst>
                                </p:cTn>
                              </p:par>
                            </p:childTnLst>
                          </p:cTn>
                        </p:par>
                      </p:childTnLst>
                    </p:cTn>
                  </p:par>
                  <p:par>
                    <p:cTn id="98" fill="hold">
                      <p:stCondLst>
                        <p:cond delay="indefinite"/>
                      </p:stCondLst>
                      <p:childTnLst>
                        <p:par>
                          <p:cTn id="99" fill="hold">
                            <p:stCondLst>
                              <p:cond delay="0"/>
                            </p:stCondLst>
                            <p:childTnLst>
                              <p:par>
                                <p:cTn id="100" presetID="10" presetClass="exit" presetSubtype="0" fill="hold" grpId="1" nodeType="clickEffect">
                                  <p:stCondLst>
                                    <p:cond delay="0"/>
                                  </p:stCondLst>
                                  <p:childTnLst>
                                    <p:animEffect transition="out" filter="fade">
                                      <p:cBhvr>
                                        <p:cTn id="101" dur="500"/>
                                        <p:tgtEl>
                                          <p:spTgt spid="12"/>
                                        </p:tgtEl>
                                      </p:cBhvr>
                                    </p:animEffect>
                                    <p:set>
                                      <p:cBhvr>
                                        <p:cTn id="102" dur="1" fill="hold">
                                          <p:stCondLst>
                                            <p:cond delay="499"/>
                                          </p:stCondLst>
                                        </p:cTn>
                                        <p:tgtEl>
                                          <p:spTgt spid="1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4" grpId="1" animBg="1"/>
      <p:bldP spid="2" grpId="0" animBg="1"/>
      <p:bldP spid="2" grpId="1" animBg="1"/>
      <p:bldP spid="3" grpId="0" animBg="1"/>
      <p:bldP spid="3" grpId="1" animBg="1"/>
      <p:bldP spid="6" grpId="0" animBg="1"/>
      <p:bldP spid="6" grpId="1" animBg="1"/>
      <p:bldP spid="7" grpId="0" animBg="1"/>
      <p:bldP spid="7" grpId="1" animBg="1"/>
      <p:bldP spid="8" grpId="0" animBg="1"/>
      <p:bldP spid="8" grpId="1" animBg="1"/>
      <p:bldP spid="10" grpId="0" animBg="1"/>
      <p:bldP spid="10" grpId="1" animBg="1"/>
      <p:bldP spid="11" grpId="0" animBg="1"/>
      <p:bldP spid="11" grpId="1" animBg="1"/>
      <p:bldP spid="12" grpId="0" animBg="1"/>
      <p:bldP spid="12" grpId="1" animBg="1"/>
    </p:bldLst>
  </p:timing>
</p:sld>
</file>

<file path=ppt/slides/slide3.xml><?xml version="1.0" encoding="utf-8"?>
<p:sld xmlns:a="http://schemas.openxmlformats.org/drawingml/2006/main" xmlns:r="http://schemas.openxmlformats.org/officeDocument/2006/relationships" xmlns:p="http://schemas.openxmlformats.org/presentationml/2006/main">
  <p:cSld>
    <p:bg>
      <p:bgPr>
        <a:pattFill prst="pct25">
          <a:fgClr>
            <a:schemeClr val="tx2">
              <a:lumMod val="60000"/>
              <a:lumOff val="40000"/>
            </a:schemeClr>
          </a:fgClr>
          <a:bgClr>
            <a:schemeClr val="bg1"/>
          </a:bgClr>
        </a:pattFill>
        <a:effectLst/>
      </p:bgPr>
    </p:bg>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1454080784"/>
              </p:ext>
            </p:extLst>
          </p:nvPr>
        </p:nvGraphicFramePr>
        <p:xfrm>
          <a:off x="179512" y="404664"/>
          <a:ext cx="8856985" cy="6010080"/>
        </p:xfrm>
        <a:graphic>
          <a:graphicData uri="http://schemas.openxmlformats.org/drawingml/2006/table">
            <a:tbl>
              <a:tblPr firstRow="1" bandRow="1">
                <a:tableStyleId>{5C22544A-7EE6-4342-B048-85BDC9FD1C3A}</a:tableStyleId>
              </a:tblPr>
              <a:tblGrid>
                <a:gridCol w="1597161"/>
                <a:gridCol w="2395742"/>
                <a:gridCol w="1742358"/>
                <a:gridCol w="3121724"/>
              </a:tblGrid>
              <a:tr h="5616624">
                <a:tc>
                  <a:txBody>
                    <a:bodyPr/>
                    <a:lstStyle/>
                    <a:p>
                      <a:r>
                        <a:rPr lang="ru-RU" sz="1400" b="1" dirty="0" smtClean="0">
                          <a:solidFill>
                            <a:schemeClr val="tx1"/>
                          </a:solidFill>
                        </a:rPr>
                        <a:t>17. Они же говорят Ему: у нас здесь только пять хлебов и две рыбы. </a:t>
                      </a:r>
                    </a:p>
                    <a:p>
                      <a:r>
                        <a:rPr lang="ru-RU" sz="1400" b="1" dirty="0" smtClean="0">
                          <a:solidFill>
                            <a:schemeClr val="tx1"/>
                          </a:solidFill>
                        </a:rPr>
                        <a:t>18. Он сказал: принесите их Мне сюда. </a:t>
                      </a:r>
                    </a:p>
                    <a:p>
                      <a:r>
                        <a:rPr lang="ru-RU" sz="1400" b="1" dirty="0" smtClean="0">
                          <a:solidFill>
                            <a:schemeClr val="tx1"/>
                          </a:solidFill>
                        </a:rPr>
                        <a:t>19. И велел народу возлечь на траву и, </a:t>
                      </a:r>
                      <a:r>
                        <a:rPr lang="ru-RU" sz="1400" b="1" dirty="0" smtClean="0">
                          <a:solidFill>
                            <a:srgbClr val="7030A0"/>
                          </a:solidFill>
                        </a:rPr>
                        <a:t>взяв</a:t>
                      </a:r>
                      <a:r>
                        <a:rPr lang="ru-RU" sz="1400" b="1" dirty="0" smtClean="0">
                          <a:solidFill>
                            <a:schemeClr val="tx1"/>
                          </a:solidFill>
                        </a:rPr>
                        <a:t> пять хлебов и две рыбы, </a:t>
                      </a:r>
                      <a:r>
                        <a:rPr lang="ru-RU" sz="1400" b="1" dirty="0" smtClean="0">
                          <a:solidFill>
                            <a:srgbClr val="7030A0"/>
                          </a:solidFill>
                        </a:rPr>
                        <a:t>воззрел на небо</a:t>
                      </a:r>
                      <a:r>
                        <a:rPr lang="ru-RU" sz="1400" b="1" dirty="0" smtClean="0">
                          <a:solidFill>
                            <a:schemeClr val="tx1"/>
                          </a:solidFill>
                        </a:rPr>
                        <a:t>, </a:t>
                      </a:r>
                      <a:r>
                        <a:rPr lang="ru-RU" sz="1400" b="1" dirty="0" smtClean="0">
                          <a:solidFill>
                            <a:srgbClr val="7030A0"/>
                          </a:solidFill>
                        </a:rPr>
                        <a:t>благословил</a:t>
                      </a:r>
                      <a:r>
                        <a:rPr lang="ru-RU" sz="1400" b="1" dirty="0" smtClean="0">
                          <a:solidFill>
                            <a:schemeClr val="tx1"/>
                          </a:solidFill>
                        </a:rPr>
                        <a:t> </a:t>
                      </a:r>
                      <a:r>
                        <a:rPr lang="ru-RU" sz="1400" b="1" dirty="0" smtClean="0">
                          <a:solidFill>
                            <a:schemeClr val="tx1"/>
                          </a:solidFill>
                        </a:rPr>
                        <a:t>и, </a:t>
                      </a:r>
                      <a:r>
                        <a:rPr lang="ru-RU" sz="1400" b="1" dirty="0" smtClean="0">
                          <a:solidFill>
                            <a:srgbClr val="7030A0"/>
                          </a:solidFill>
                        </a:rPr>
                        <a:t>преломив</a:t>
                      </a:r>
                      <a:r>
                        <a:rPr lang="ru-RU" sz="1400" b="1" dirty="0" smtClean="0">
                          <a:solidFill>
                            <a:schemeClr val="tx1"/>
                          </a:solidFill>
                        </a:rPr>
                        <a:t>, </a:t>
                      </a:r>
                      <a:r>
                        <a:rPr lang="ru-RU" sz="1400" b="1" dirty="0" smtClean="0">
                          <a:solidFill>
                            <a:srgbClr val="7030A0"/>
                          </a:solidFill>
                        </a:rPr>
                        <a:t>дал</a:t>
                      </a:r>
                      <a:r>
                        <a:rPr lang="ru-RU" sz="1400" b="1" dirty="0" smtClean="0">
                          <a:solidFill>
                            <a:schemeClr val="tx1"/>
                          </a:solidFill>
                        </a:rPr>
                        <a:t> хлебы </a:t>
                      </a:r>
                      <a:r>
                        <a:rPr lang="ru-RU" sz="1400" b="1" dirty="0" smtClean="0">
                          <a:solidFill>
                            <a:srgbClr val="7030A0"/>
                          </a:solidFill>
                        </a:rPr>
                        <a:t>ученикам</a:t>
                      </a:r>
                      <a:r>
                        <a:rPr lang="ru-RU" sz="1400" b="1" dirty="0" smtClean="0">
                          <a:solidFill>
                            <a:schemeClr val="tx1"/>
                          </a:solidFill>
                        </a:rPr>
                        <a:t>, а ученики народу. </a:t>
                      </a:r>
                    </a:p>
                    <a:p>
                      <a:r>
                        <a:rPr lang="ru-RU" sz="1400" b="1" dirty="0" smtClean="0">
                          <a:solidFill>
                            <a:schemeClr val="tx1"/>
                          </a:solidFill>
                        </a:rPr>
                        <a:t>20. И ели все и насытились; и набрали оставшихся кусков двенадцать коробов полных; </a:t>
                      </a:r>
                    </a:p>
                    <a:p>
                      <a:r>
                        <a:rPr lang="ru-RU" sz="1400" b="1" dirty="0" smtClean="0">
                          <a:solidFill>
                            <a:schemeClr val="tx1"/>
                          </a:solidFill>
                        </a:rPr>
                        <a:t>21. а евших было около пяти тысяч человек, кроме женщин и детей. </a:t>
                      </a:r>
                    </a:p>
                    <a:p>
                      <a:endParaRPr lang="ru-RU" sz="1400" dirty="0"/>
                    </a:p>
                  </a:txBody>
                  <a:tcPr marL="36000" marR="36000" marT="18000" marB="18000">
                    <a:solidFill>
                      <a:schemeClr val="tx2">
                        <a:lumMod val="20000"/>
                        <a:lumOff val="80000"/>
                      </a:schemeClr>
                    </a:solidFill>
                  </a:tcPr>
                </a:tc>
                <a:tc>
                  <a:txBody>
                    <a:bodyPr/>
                    <a:lstStyle/>
                    <a:p>
                      <a:r>
                        <a:rPr lang="ru-RU" sz="1400" b="1" dirty="0" smtClean="0">
                          <a:solidFill>
                            <a:schemeClr val="tx1"/>
                          </a:solidFill>
                        </a:rPr>
                        <a:t>И сказали Ему: разве нам пойти купить хлеба динариев на двести и дать им есть? </a:t>
                      </a:r>
                    </a:p>
                    <a:p>
                      <a:r>
                        <a:rPr lang="ru-RU" sz="1400" b="1" dirty="0" smtClean="0">
                          <a:solidFill>
                            <a:schemeClr val="tx1"/>
                          </a:solidFill>
                        </a:rPr>
                        <a:t>38. Но Он спросил их: сколько у вас хлебов? пойдите, посмотрите. Они, узнав, сказали: пять хлебов и две рыбы. </a:t>
                      </a:r>
                    </a:p>
                    <a:p>
                      <a:r>
                        <a:rPr lang="ru-RU" sz="1400" b="1" dirty="0" smtClean="0">
                          <a:solidFill>
                            <a:schemeClr val="tx1"/>
                          </a:solidFill>
                        </a:rPr>
                        <a:t>39. Тогда повелел им рассадить всех отделениями </a:t>
                      </a:r>
                      <a:r>
                        <a:rPr lang="ru-RU" sz="1400" b="1" dirty="0" smtClean="0">
                          <a:solidFill>
                            <a:srgbClr val="00B050"/>
                          </a:solidFill>
                        </a:rPr>
                        <a:t>на зеленой траве</a:t>
                      </a:r>
                      <a:r>
                        <a:rPr lang="ru-RU" sz="1400" b="1" dirty="0" smtClean="0">
                          <a:solidFill>
                            <a:schemeClr val="tx1"/>
                          </a:solidFill>
                        </a:rPr>
                        <a:t>. </a:t>
                      </a:r>
                    </a:p>
                    <a:p>
                      <a:r>
                        <a:rPr lang="ru-RU" sz="1400" b="1" dirty="0" smtClean="0">
                          <a:solidFill>
                            <a:schemeClr val="tx1"/>
                          </a:solidFill>
                        </a:rPr>
                        <a:t>40. И сели рядами, по сто и по пятидесяти. </a:t>
                      </a:r>
                    </a:p>
                    <a:p>
                      <a:r>
                        <a:rPr lang="ru-RU" sz="1400" b="1" dirty="0" smtClean="0">
                          <a:solidFill>
                            <a:schemeClr val="tx1"/>
                          </a:solidFill>
                        </a:rPr>
                        <a:t>41. Он </a:t>
                      </a:r>
                      <a:r>
                        <a:rPr lang="ru-RU" sz="1400" b="1" dirty="0" smtClean="0">
                          <a:solidFill>
                            <a:srgbClr val="7030A0"/>
                          </a:solidFill>
                        </a:rPr>
                        <a:t>взял</a:t>
                      </a:r>
                      <a:r>
                        <a:rPr lang="ru-RU" sz="1400" b="1" dirty="0" smtClean="0">
                          <a:solidFill>
                            <a:schemeClr val="tx1"/>
                          </a:solidFill>
                        </a:rPr>
                        <a:t> пять хлебов и две рыбы, </a:t>
                      </a:r>
                      <a:r>
                        <a:rPr lang="ru-RU" sz="1400" b="1" dirty="0" smtClean="0">
                          <a:solidFill>
                            <a:srgbClr val="7030A0"/>
                          </a:solidFill>
                        </a:rPr>
                        <a:t>воззрев</a:t>
                      </a:r>
                      <a:r>
                        <a:rPr lang="ru-RU" sz="1400" b="1" dirty="0" smtClean="0">
                          <a:solidFill>
                            <a:schemeClr val="tx1"/>
                          </a:solidFill>
                        </a:rPr>
                        <a:t> </a:t>
                      </a:r>
                      <a:r>
                        <a:rPr lang="ru-RU" sz="1400" b="1" dirty="0" smtClean="0">
                          <a:solidFill>
                            <a:srgbClr val="7030A0"/>
                          </a:solidFill>
                        </a:rPr>
                        <a:t>на небо</a:t>
                      </a:r>
                      <a:r>
                        <a:rPr lang="ru-RU" sz="1400" b="1" dirty="0" smtClean="0">
                          <a:solidFill>
                            <a:schemeClr val="tx1"/>
                          </a:solidFill>
                        </a:rPr>
                        <a:t>, </a:t>
                      </a:r>
                      <a:r>
                        <a:rPr lang="ru-RU" sz="1400" b="1" dirty="0" smtClean="0">
                          <a:solidFill>
                            <a:srgbClr val="7030A0"/>
                          </a:solidFill>
                        </a:rPr>
                        <a:t>благословил</a:t>
                      </a:r>
                      <a:r>
                        <a:rPr lang="ru-RU" sz="1400" b="1" dirty="0" smtClean="0">
                          <a:solidFill>
                            <a:schemeClr val="tx1"/>
                          </a:solidFill>
                        </a:rPr>
                        <a:t> и </a:t>
                      </a:r>
                      <a:r>
                        <a:rPr lang="ru-RU" sz="1400" b="1" dirty="0" smtClean="0">
                          <a:solidFill>
                            <a:srgbClr val="7030A0"/>
                          </a:solidFill>
                        </a:rPr>
                        <a:t>преломил</a:t>
                      </a:r>
                      <a:r>
                        <a:rPr lang="ru-RU" sz="1400" b="1" dirty="0" smtClean="0">
                          <a:solidFill>
                            <a:schemeClr val="tx1"/>
                          </a:solidFill>
                        </a:rPr>
                        <a:t> хлебы и </a:t>
                      </a:r>
                      <a:r>
                        <a:rPr lang="ru-RU" sz="1400" b="1" dirty="0" smtClean="0">
                          <a:solidFill>
                            <a:srgbClr val="7030A0"/>
                          </a:solidFill>
                        </a:rPr>
                        <a:t>дал</a:t>
                      </a:r>
                      <a:r>
                        <a:rPr lang="ru-RU" sz="1400" b="1" dirty="0" smtClean="0">
                          <a:solidFill>
                            <a:schemeClr val="tx1"/>
                          </a:solidFill>
                        </a:rPr>
                        <a:t> </a:t>
                      </a:r>
                      <a:r>
                        <a:rPr lang="ru-RU" sz="1400" b="1" dirty="0" smtClean="0">
                          <a:solidFill>
                            <a:srgbClr val="7030A0"/>
                          </a:solidFill>
                        </a:rPr>
                        <a:t>ученикам</a:t>
                      </a:r>
                      <a:r>
                        <a:rPr lang="ru-RU" sz="1400" b="1" dirty="0" smtClean="0">
                          <a:solidFill>
                            <a:schemeClr val="tx1"/>
                          </a:solidFill>
                        </a:rPr>
                        <a:t> Своим, чтобы они раздали им; и две рыбы разделил на всех. </a:t>
                      </a:r>
                    </a:p>
                    <a:p>
                      <a:r>
                        <a:rPr lang="ru-RU" sz="1400" b="1" dirty="0" smtClean="0">
                          <a:solidFill>
                            <a:schemeClr val="tx1"/>
                          </a:solidFill>
                        </a:rPr>
                        <a:t>42. И ели все, и насытились. </a:t>
                      </a:r>
                    </a:p>
                    <a:p>
                      <a:r>
                        <a:rPr lang="ru-RU" sz="1400" b="1" dirty="0" smtClean="0">
                          <a:solidFill>
                            <a:schemeClr val="tx1"/>
                          </a:solidFill>
                        </a:rPr>
                        <a:t>43. И набрали кусков хлеба и остатков от рыб двенадцать полных коробов. </a:t>
                      </a:r>
                    </a:p>
                    <a:p>
                      <a:r>
                        <a:rPr lang="ru-RU" sz="1400" b="1" dirty="0" smtClean="0">
                          <a:solidFill>
                            <a:schemeClr val="tx1"/>
                          </a:solidFill>
                        </a:rPr>
                        <a:t>44. Было же евших хлебы около пяти тысяч мужей.</a:t>
                      </a:r>
                      <a:endParaRPr lang="ru-RU" sz="1400" dirty="0"/>
                    </a:p>
                  </a:txBody>
                  <a:tcPr marL="36000" marR="36000" marT="18000" marB="18000">
                    <a:solidFill>
                      <a:schemeClr val="tx2">
                        <a:lumMod val="20000"/>
                        <a:lumOff val="80000"/>
                      </a:schemeClr>
                    </a:solidFill>
                  </a:tcPr>
                </a:tc>
                <a:tc>
                  <a:txBody>
                    <a:bodyPr/>
                    <a:lstStyle/>
                    <a:p>
                      <a:r>
                        <a:rPr lang="ru-RU" sz="1400" b="1" dirty="0" smtClean="0">
                          <a:solidFill>
                            <a:schemeClr val="tx1"/>
                          </a:solidFill>
                        </a:rPr>
                        <a:t>Они сказали: у нас нет более пяти хлебов и двух рыб; разве нам пойти купить пищи для всех сих людей? </a:t>
                      </a:r>
                    </a:p>
                    <a:p>
                      <a:r>
                        <a:rPr lang="ru-RU" sz="1400" b="1" dirty="0" smtClean="0">
                          <a:solidFill>
                            <a:schemeClr val="tx1"/>
                          </a:solidFill>
                        </a:rPr>
                        <a:t>14. Ибо их было около пяти тысяч человек. Но Он сказал ученикам Своим: рассадите их рядами по пятидесяти. </a:t>
                      </a:r>
                    </a:p>
                    <a:p>
                      <a:r>
                        <a:rPr lang="ru-RU" sz="1400" b="1" dirty="0" smtClean="0">
                          <a:solidFill>
                            <a:schemeClr val="tx1"/>
                          </a:solidFill>
                        </a:rPr>
                        <a:t>15. И сделали так, и рассадили всех. </a:t>
                      </a:r>
                    </a:p>
                    <a:p>
                      <a:r>
                        <a:rPr lang="ru-RU" sz="1400" b="1" dirty="0" smtClean="0">
                          <a:solidFill>
                            <a:schemeClr val="tx1"/>
                          </a:solidFill>
                        </a:rPr>
                        <a:t>16. Он же, </a:t>
                      </a:r>
                      <a:r>
                        <a:rPr lang="ru-RU" sz="1400" b="1" dirty="0" smtClean="0">
                          <a:solidFill>
                            <a:srgbClr val="7030A0"/>
                          </a:solidFill>
                        </a:rPr>
                        <a:t>взяв</a:t>
                      </a:r>
                      <a:r>
                        <a:rPr lang="ru-RU" sz="1400" b="1" dirty="0" smtClean="0">
                          <a:solidFill>
                            <a:schemeClr val="tx1"/>
                          </a:solidFill>
                        </a:rPr>
                        <a:t> пять хлебов и две рыбы и </a:t>
                      </a:r>
                      <a:r>
                        <a:rPr lang="ru-RU" sz="1400" b="1" dirty="0" smtClean="0">
                          <a:solidFill>
                            <a:srgbClr val="7030A0"/>
                          </a:solidFill>
                        </a:rPr>
                        <a:t>воззрев</a:t>
                      </a:r>
                      <a:r>
                        <a:rPr lang="ru-RU" sz="1400" b="1" dirty="0" smtClean="0">
                          <a:solidFill>
                            <a:schemeClr val="tx1"/>
                          </a:solidFill>
                        </a:rPr>
                        <a:t> </a:t>
                      </a:r>
                      <a:r>
                        <a:rPr lang="ru-RU" sz="1400" b="1" dirty="0" smtClean="0">
                          <a:solidFill>
                            <a:srgbClr val="7030A0"/>
                          </a:solidFill>
                        </a:rPr>
                        <a:t>на небо</a:t>
                      </a:r>
                      <a:r>
                        <a:rPr lang="ru-RU" sz="1400" b="1" dirty="0" smtClean="0">
                          <a:solidFill>
                            <a:schemeClr val="tx1"/>
                          </a:solidFill>
                        </a:rPr>
                        <a:t>, </a:t>
                      </a:r>
                      <a:r>
                        <a:rPr lang="ru-RU" sz="1400" b="1" dirty="0" smtClean="0">
                          <a:solidFill>
                            <a:srgbClr val="7030A0"/>
                          </a:solidFill>
                        </a:rPr>
                        <a:t>благословил</a:t>
                      </a:r>
                      <a:r>
                        <a:rPr lang="ru-RU" sz="1400" b="1" dirty="0" smtClean="0">
                          <a:solidFill>
                            <a:schemeClr val="tx1"/>
                          </a:solidFill>
                        </a:rPr>
                        <a:t> их, </a:t>
                      </a:r>
                      <a:r>
                        <a:rPr lang="ru-RU" sz="1400" b="1" dirty="0" smtClean="0">
                          <a:solidFill>
                            <a:srgbClr val="7030A0"/>
                          </a:solidFill>
                        </a:rPr>
                        <a:t>преломил</a:t>
                      </a:r>
                      <a:r>
                        <a:rPr lang="ru-RU" sz="1400" b="1" dirty="0" smtClean="0">
                          <a:solidFill>
                            <a:schemeClr val="tx1"/>
                          </a:solidFill>
                        </a:rPr>
                        <a:t> и </a:t>
                      </a:r>
                      <a:r>
                        <a:rPr lang="ru-RU" sz="1400" b="1" dirty="0" smtClean="0">
                          <a:solidFill>
                            <a:srgbClr val="7030A0"/>
                          </a:solidFill>
                        </a:rPr>
                        <a:t>дал ученикам</a:t>
                      </a:r>
                      <a:r>
                        <a:rPr lang="ru-RU" sz="1400" b="1" dirty="0" smtClean="0">
                          <a:solidFill>
                            <a:schemeClr val="tx1"/>
                          </a:solidFill>
                        </a:rPr>
                        <a:t>, чтобы раздать народу. </a:t>
                      </a:r>
                    </a:p>
                    <a:p>
                      <a:r>
                        <a:rPr lang="ru-RU" sz="1400" b="1" dirty="0" smtClean="0">
                          <a:solidFill>
                            <a:schemeClr val="tx1"/>
                          </a:solidFill>
                        </a:rPr>
                        <a:t>17. И ели, и насытились все; и оставшихся у них кусков набрано двенадцать коробов. </a:t>
                      </a:r>
                      <a:endParaRPr lang="ru-RU" sz="1400" dirty="0"/>
                    </a:p>
                  </a:txBody>
                  <a:tcPr marL="36000" marR="36000" marT="18000" marB="18000">
                    <a:solidFill>
                      <a:schemeClr val="tx2">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400" b="1" dirty="0" smtClean="0">
                          <a:solidFill>
                            <a:schemeClr val="tx1"/>
                          </a:solidFill>
                        </a:rPr>
                        <a:t>7. Филипп отвечал Ему: им на двести динариев не довольно будет хлеба, чтобы каждому из них досталось хотя понемногу. </a:t>
                      </a:r>
                    </a:p>
                    <a:p>
                      <a:r>
                        <a:rPr lang="ru-RU" sz="1400" b="1" dirty="0" smtClean="0">
                          <a:solidFill>
                            <a:schemeClr val="tx1"/>
                          </a:solidFill>
                        </a:rPr>
                        <a:t>8. Один из учеников Его, Андрей, брат Симона Петра, говорит Ему: </a:t>
                      </a:r>
                    </a:p>
                    <a:p>
                      <a:r>
                        <a:rPr lang="ru-RU" sz="1400" b="1" dirty="0" smtClean="0">
                          <a:solidFill>
                            <a:schemeClr val="tx1"/>
                          </a:solidFill>
                        </a:rPr>
                        <a:t>9. здесь </a:t>
                      </a:r>
                      <a:r>
                        <a:rPr lang="ru-RU" sz="1400" b="1" dirty="0" smtClean="0">
                          <a:solidFill>
                            <a:srgbClr val="7030A0"/>
                          </a:solidFill>
                        </a:rPr>
                        <a:t>есть у одного мальчика пять хлебов ячменных и две рыбки</a:t>
                      </a:r>
                      <a:r>
                        <a:rPr lang="ru-RU" sz="1400" b="1" dirty="0" smtClean="0">
                          <a:solidFill>
                            <a:schemeClr val="tx1"/>
                          </a:solidFill>
                        </a:rPr>
                        <a:t>; но что это для такого множества? </a:t>
                      </a:r>
                    </a:p>
                    <a:p>
                      <a:r>
                        <a:rPr lang="ru-RU" sz="1400" b="1" dirty="0" smtClean="0">
                          <a:solidFill>
                            <a:schemeClr val="tx1"/>
                          </a:solidFill>
                        </a:rPr>
                        <a:t>10. Иисус сказал: велите им возлечь. Было же на том месте много травы. Итак возлегло людей числом около пяти тысяч. </a:t>
                      </a:r>
                    </a:p>
                    <a:p>
                      <a:r>
                        <a:rPr lang="ru-RU" sz="1400" b="1" dirty="0" smtClean="0">
                          <a:solidFill>
                            <a:schemeClr val="tx1"/>
                          </a:solidFill>
                        </a:rPr>
                        <a:t>11. Иисус, </a:t>
                      </a:r>
                      <a:r>
                        <a:rPr lang="ru-RU" sz="1400" b="1" dirty="0" smtClean="0">
                          <a:solidFill>
                            <a:srgbClr val="7030A0"/>
                          </a:solidFill>
                        </a:rPr>
                        <a:t>взяв</a:t>
                      </a:r>
                      <a:r>
                        <a:rPr lang="ru-RU" sz="1400" b="1" dirty="0" smtClean="0">
                          <a:solidFill>
                            <a:schemeClr val="tx1"/>
                          </a:solidFill>
                        </a:rPr>
                        <a:t> хлебы и </a:t>
                      </a:r>
                      <a:r>
                        <a:rPr lang="ru-RU" sz="1400" b="1" dirty="0" smtClean="0">
                          <a:solidFill>
                            <a:srgbClr val="7030A0"/>
                          </a:solidFill>
                        </a:rPr>
                        <a:t>воздав благодарение</a:t>
                      </a:r>
                      <a:r>
                        <a:rPr lang="ru-RU" sz="1400" b="1" dirty="0" smtClean="0">
                          <a:solidFill>
                            <a:schemeClr val="tx1"/>
                          </a:solidFill>
                        </a:rPr>
                        <a:t>, </a:t>
                      </a:r>
                      <a:r>
                        <a:rPr lang="ru-RU" sz="1400" b="1" dirty="0" smtClean="0">
                          <a:solidFill>
                            <a:srgbClr val="7030A0"/>
                          </a:solidFill>
                        </a:rPr>
                        <a:t>роздал ученикам</a:t>
                      </a:r>
                      <a:r>
                        <a:rPr lang="ru-RU" sz="1400" b="1" dirty="0" smtClean="0">
                          <a:solidFill>
                            <a:schemeClr val="tx1"/>
                          </a:solidFill>
                        </a:rPr>
                        <a:t>, а ученики возлежавшим, также и рыбы, </a:t>
                      </a:r>
                      <a:r>
                        <a:rPr lang="ru-RU" sz="1400" b="1" dirty="0" smtClean="0">
                          <a:solidFill>
                            <a:schemeClr val="accent6">
                              <a:lumMod val="50000"/>
                            </a:schemeClr>
                          </a:solidFill>
                        </a:rPr>
                        <a:t>сколько кто хотел</a:t>
                      </a:r>
                      <a:r>
                        <a:rPr lang="ru-RU" sz="1400" b="1" dirty="0" smtClean="0">
                          <a:solidFill>
                            <a:schemeClr val="tx1"/>
                          </a:solidFill>
                        </a:rPr>
                        <a:t>. </a:t>
                      </a:r>
                    </a:p>
                    <a:p>
                      <a:r>
                        <a:rPr lang="ru-RU" sz="1400" b="1" dirty="0" smtClean="0">
                          <a:solidFill>
                            <a:schemeClr val="tx1"/>
                          </a:solidFill>
                        </a:rPr>
                        <a:t>12. И когда насытились, то сказал ученикам Своим: соберите оставшиеся куски, чтобы ничего не пропало. </a:t>
                      </a:r>
                    </a:p>
                    <a:p>
                      <a:r>
                        <a:rPr lang="ru-RU" sz="1400" b="1" dirty="0" smtClean="0">
                          <a:solidFill>
                            <a:schemeClr val="tx1"/>
                          </a:solidFill>
                        </a:rPr>
                        <a:t>13. И собрали, и наполнили двенадцать коробов кусками от пяти ячменных хлебов, оставшимися у тех, которые ели</a:t>
                      </a:r>
                      <a:r>
                        <a:rPr lang="ru-RU" sz="1400" b="1" dirty="0" smtClean="0">
                          <a:solidFill>
                            <a:schemeClr val="tx1"/>
                          </a:solidFill>
                        </a:rPr>
                        <a:t>.</a:t>
                      </a:r>
                    </a:p>
                    <a:p>
                      <a:pPr marL="0" marR="0" indent="0" algn="l" defTabSz="914400" rtl="0" eaLnBrk="1" fontAlgn="auto" latinLnBrk="0" hangingPunct="1">
                        <a:lnSpc>
                          <a:spcPct val="100000"/>
                        </a:lnSpc>
                        <a:spcBef>
                          <a:spcPts val="0"/>
                        </a:spcBef>
                        <a:spcAft>
                          <a:spcPts val="0"/>
                        </a:spcAft>
                        <a:buClrTx/>
                        <a:buSzTx/>
                        <a:buFontTx/>
                        <a:buNone/>
                        <a:tabLst/>
                        <a:defRPr/>
                      </a:pPr>
                      <a:r>
                        <a:rPr lang="ru-RU" sz="1400" b="1" dirty="0" smtClean="0">
                          <a:solidFill>
                            <a:schemeClr val="tx1"/>
                          </a:solidFill>
                        </a:rPr>
                        <a:t>14. Тогда люди, видевшие чудо, сотворенное Иисусом, сказали: это истинно Тот Пророк, Которому должно </a:t>
                      </a:r>
                      <a:r>
                        <a:rPr lang="ru-RU" sz="1400" b="1" dirty="0" err="1" smtClean="0">
                          <a:solidFill>
                            <a:schemeClr val="tx1"/>
                          </a:solidFill>
                        </a:rPr>
                        <a:t>придти</a:t>
                      </a:r>
                      <a:r>
                        <a:rPr lang="ru-RU" sz="1400" b="1" dirty="0" smtClean="0">
                          <a:solidFill>
                            <a:schemeClr val="tx1"/>
                          </a:solidFill>
                        </a:rPr>
                        <a:t> в мир. </a:t>
                      </a:r>
                    </a:p>
                  </a:txBody>
                  <a:tcPr marL="36000" marR="36000" marT="18000" marB="18000">
                    <a:solidFill>
                      <a:schemeClr val="tx2">
                        <a:lumMod val="20000"/>
                        <a:lumOff val="80000"/>
                      </a:schemeClr>
                    </a:solidFill>
                  </a:tcPr>
                </a:tc>
              </a:tr>
            </a:tbl>
          </a:graphicData>
        </a:graphic>
      </p:graphicFrame>
      <p:sp>
        <p:nvSpPr>
          <p:cNvPr id="2" name="Скругленный прямоугольник 1"/>
          <p:cNvSpPr/>
          <p:nvPr/>
        </p:nvSpPr>
        <p:spPr>
          <a:xfrm>
            <a:off x="251520" y="5229200"/>
            <a:ext cx="8640960" cy="1440160"/>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rtlCol="0" anchor="ctr"/>
          <a:lstStyle/>
          <a:p>
            <a:pPr algn="ctr"/>
            <a:r>
              <a:rPr lang="ru-RU" sz="1500" b="1" i="1" dirty="0" err="1" smtClean="0">
                <a:solidFill>
                  <a:schemeClr val="tx1"/>
                </a:solidFill>
              </a:rPr>
              <a:t>Блж</a:t>
            </a:r>
            <a:r>
              <a:rPr lang="ru-RU" sz="1500" b="1" i="1" dirty="0" smtClean="0">
                <a:solidFill>
                  <a:schemeClr val="tx1"/>
                </a:solidFill>
              </a:rPr>
              <a:t>. Иероним: «Здесь </a:t>
            </a:r>
            <a:r>
              <a:rPr lang="ru-RU" sz="1500" b="1" i="1" dirty="0">
                <a:solidFill>
                  <a:schemeClr val="tx1"/>
                </a:solidFill>
              </a:rPr>
              <a:t>есть у одного мальчика пять хлебов (</a:t>
            </a:r>
            <a:r>
              <a:rPr lang="ru-RU" sz="1500" b="1" i="1" dirty="0" smtClean="0">
                <a:solidFill>
                  <a:schemeClr val="tx1"/>
                </a:solidFill>
              </a:rPr>
              <a:t>Ин. 6,9</a:t>
            </a:r>
            <a:r>
              <a:rPr lang="ru-RU" sz="1500" b="1" i="1" dirty="0">
                <a:solidFill>
                  <a:schemeClr val="tx1"/>
                </a:solidFill>
              </a:rPr>
              <a:t>). Под ним, по моему мнению, разумеется Моисей. А под двумя рыбами мы понимаем или оба Завета, или число два, относящиеся к закону (или: закону и пророкам). Итак, апостолы прежде страдания Спасителя и блистания молниеносного Евангелия, имели только пять хлебов и две рыбки, которые вращались в соленых водах и волнах </a:t>
            </a:r>
            <a:r>
              <a:rPr lang="ru-RU" sz="1500" b="1" i="1" dirty="0" smtClean="0">
                <a:solidFill>
                  <a:schemeClr val="tx1"/>
                </a:solidFill>
              </a:rPr>
              <a:t>моря».</a:t>
            </a:r>
            <a:endParaRPr lang="ru-RU" sz="1500" b="1" i="1" dirty="0">
              <a:solidFill>
                <a:schemeClr val="tx1"/>
              </a:solidFill>
            </a:endParaRPr>
          </a:p>
        </p:txBody>
      </p:sp>
      <p:sp>
        <p:nvSpPr>
          <p:cNvPr id="3" name="Скругленный прямоугольник 2"/>
          <p:cNvSpPr/>
          <p:nvPr/>
        </p:nvSpPr>
        <p:spPr>
          <a:xfrm>
            <a:off x="222914" y="4653136"/>
            <a:ext cx="8712968" cy="2016224"/>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rtlCol="0" anchor="ctr"/>
          <a:lstStyle/>
          <a:p>
            <a:pPr algn="ctr"/>
            <a:r>
              <a:rPr lang="ru-RU" sz="1500" b="1" dirty="0" err="1" smtClean="0">
                <a:solidFill>
                  <a:schemeClr val="tx1"/>
                </a:solidFill>
              </a:rPr>
              <a:t>Свт</a:t>
            </a:r>
            <a:r>
              <a:rPr lang="ru-RU" sz="1500" b="1" dirty="0" smtClean="0">
                <a:solidFill>
                  <a:schemeClr val="tx1"/>
                </a:solidFill>
              </a:rPr>
              <a:t>. Иоанн Златоуст: </a:t>
            </a:r>
            <a:r>
              <a:rPr lang="ru-RU" sz="1500" b="1" i="1" dirty="0" smtClean="0">
                <a:solidFill>
                  <a:schemeClr val="tx1"/>
                </a:solidFill>
              </a:rPr>
              <a:t>«когда </a:t>
            </a:r>
            <a:r>
              <a:rPr lang="ru-RU" sz="1500" b="1" i="1" dirty="0">
                <a:solidFill>
                  <a:schemeClr val="tx1"/>
                </a:solidFill>
              </a:rPr>
              <a:t>отпускал грехи, отверз рай и ввел в него разбойника, когда полновластно отменял ветхий закон, воскрешал многих мертвых, укрощал море, обнаруживал тайны сердечные, отверзал очи, - каковые дела свойственны одному Богу, а не другому кому, - ни при одном из этих действий не видим Его молящимся. А когда намеревался умножить хлебы, что было гораздо </a:t>
            </a:r>
            <a:r>
              <a:rPr lang="ru-RU" sz="1500" b="1" i="1" dirty="0" err="1">
                <a:solidFill>
                  <a:schemeClr val="tx1"/>
                </a:solidFill>
              </a:rPr>
              <a:t>маловажнее</a:t>
            </a:r>
            <a:r>
              <a:rPr lang="ru-RU" sz="1500" b="1" i="1" dirty="0">
                <a:solidFill>
                  <a:schemeClr val="tx1"/>
                </a:solidFill>
              </a:rPr>
              <a:t> всех прежде исчисленных действий, тогда взирает на небо, как в подтверждение Своего посольства от Отца, по замеченному мною выше, так и в научение наше, не прежде приступать к трапезе, как воздав благодарение Подающему нам </a:t>
            </a:r>
            <a:r>
              <a:rPr lang="ru-RU" sz="1500" b="1" i="1" dirty="0" smtClean="0">
                <a:solidFill>
                  <a:schemeClr val="tx1"/>
                </a:solidFill>
              </a:rPr>
              <a:t>пищу».</a:t>
            </a:r>
            <a:endParaRPr lang="ru-RU" sz="1500" b="1" i="1" dirty="0">
              <a:solidFill>
                <a:schemeClr val="tx1"/>
              </a:solidFill>
            </a:endParaRPr>
          </a:p>
        </p:txBody>
      </p:sp>
      <p:sp>
        <p:nvSpPr>
          <p:cNvPr id="5" name="Скругленный прямоугольник 4"/>
          <p:cNvSpPr/>
          <p:nvPr/>
        </p:nvSpPr>
        <p:spPr>
          <a:xfrm>
            <a:off x="179512" y="476672"/>
            <a:ext cx="8856984" cy="1080120"/>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rtlCol="0" anchor="ctr"/>
          <a:lstStyle/>
          <a:p>
            <a:pPr algn="ctr"/>
            <a:r>
              <a:rPr lang="ru-RU" sz="1500" b="1" dirty="0" err="1">
                <a:solidFill>
                  <a:schemeClr val="tx1"/>
                </a:solidFill>
              </a:rPr>
              <a:t>Свт</a:t>
            </a:r>
            <a:r>
              <a:rPr lang="ru-RU" sz="1500" b="1" dirty="0">
                <a:solidFill>
                  <a:schemeClr val="tx1"/>
                </a:solidFill>
              </a:rPr>
              <a:t>. Иоанн Златоуст</a:t>
            </a:r>
            <a:r>
              <a:rPr lang="ru-RU" sz="1500" b="1" dirty="0" smtClean="0">
                <a:solidFill>
                  <a:schemeClr val="tx1"/>
                </a:solidFill>
              </a:rPr>
              <a:t>: </a:t>
            </a:r>
            <a:r>
              <a:rPr lang="ru-RU" sz="1500" b="1" i="1" dirty="0" smtClean="0">
                <a:solidFill>
                  <a:schemeClr val="tx1"/>
                </a:solidFill>
              </a:rPr>
              <a:t>«</a:t>
            </a:r>
            <a:r>
              <a:rPr lang="ru-RU" sz="1500" b="1" i="1" dirty="0">
                <a:solidFill>
                  <a:schemeClr val="tx1"/>
                </a:solidFill>
              </a:rPr>
              <a:t>Итак, взяв, преломил и раздавал чрез учеников, делая им чрез это честь. Впрочем, Он сделал это не столько для чести их, сколько для того, чтобы, когда совершится чудо, они не остались в неверии и не забыли о бывшем, когда собственные их руки будут свидетельствовать о </a:t>
            </a:r>
            <a:r>
              <a:rPr lang="ru-RU" sz="1500" b="1" i="1" dirty="0" smtClean="0">
                <a:solidFill>
                  <a:schemeClr val="tx1"/>
                </a:solidFill>
              </a:rPr>
              <a:t>том».</a:t>
            </a:r>
            <a:endParaRPr lang="ru-RU" sz="1500" b="1" i="1" dirty="0">
              <a:solidFill>
                <a:schemeClr val="tx1"/>
              </a:solidFill>
            </a:endParaRPr>
          </a:p>
        </p:txBody>
      </p:sp>
      <p:sp>
        <p:nvSpPr>
          <p:cNvPr id="7" name="Скругленный прямоугольник 6"/>
          <p:cNvSpPr/>
          <p:nvPr/>
        </p:nvSpPr>
        <p:spPr>
          <a:xfrm>
            <a:off x="179512" y="1772816"/>
            <a:ext cx="8716700" cy="1224136"/>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lIns="36000" rIns="36000" rtlCol="0" anchor="ctr"/>
          <a:lstStyle/>
          <a:p>
            <a:pPr algn="ctr"/>
            <a:r>
              <a:rPr lang="ru-RU" sz="1500" b="1" dirty="0" err="1">
                <a:solidFill>
                  <a:schemeClr val="tx1"/>
                </a:solidFill>
              </a:rPr>
              <a:t>Евфимий</a:t>
            </a:r>
            <a:r>
              <a:rPr lang="ru-RU" sz="1500" b="1" dirty="0">
                <a:solidFill>
                  <a:schemeClr val="tx1"/>
                </a:solidFill>
              </a:rPr>
              <a:t> </a:t>
            </a:r>
            <a:r>
              <a:rPr lang="ru-RU" sz="1500" b="1" dirty="0" err="1" smtClean="0">
                <a:solidFill>
                  <a:schemeClr val="tx1"/>
                </a:solidFill>
              </a:rPr>
              <a:t>Зигабен</a:t>
            </a:r>
            <a:r>
              <a:rPr lang="ru-RU" sz="1500" b="1" dirty="0" smtClean="0">
                <a:solidFill>
                  <a:schemeClr val="tx1"/>
                </a:solidFill>
              </a:rPr>
              <a:t>: </a:t>
            </a:r>
            <a:r>
              <a:rPr lang="ru-RU" sz="1500" b="1" i="1" dirty="0" smtClean="0">
                <a:solidFill>
                  <a:schemeClr val="tx1"/>
                </a:solidFill>
              </a:rPr>
              <a:t>«</a:t>
            </a:r>
            <a:r>
              <a:rPr lang="ru-RU" sz="1500" b="1" i="1" dirty="0">
                <a:solidFill>
                  <a:schemeClr val="tx1"/>
                </a:solidFill>
              </a:rPr>
              <a:t>Преломив пять хлебов, Иисус Христос отдал их; но куски этих хлебов умножались в руках учеников. Удивительное чудо! И не только их было достаточно для насыщения народа, но остался большой излишек; осталось двенадцать полных корзин, чтобы двенадцать апостолов носили эти корзины и чтобы слугами и свидетелями такого чуда они имели не только свои руки, но и </a:t>
            </a:r>
            <a:r>
              <a:rPr lang="ru-RU" sz="1500" b="1" i="1" dirty="0" smtClean="0">
                <a:solidFill>
                  <a:schemeClr val="tx1"/>
                </a:solidFill>
              </a:rPr>
              <a:t>рамена».</a:t>
            </a:r>
            <a:endParaRPr lang="ru-RU" sz="1500" b="1" i="1" dirty="0">
              <a:solidFill>
                <a:schemeClr val="tx1"/>
              </a:solidFill>
            </a:endParaRPr>
          </a:p>
        </p:txBody>
      </p:sp>
      <p:sp>
        <p:nvSpPr>
          <p:cNvPr id="8" name="Скругленный прямоугольник 7"/>
          <p:cNvSpPr/>
          <p:nvPr/>
        </p:nvSpPr>
        <p:spPr>
          <a:xfrm>
            <a:off x="215516" y="5085184"/>
            <a:ext cx="8712968" cy="1368152"/>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rtlCol="0" anchor="ctr"/>
          <a:lstStyle/>
          <a:p>
            <a:pPr algn="ctr"/>
            <a:r>
              <a:rPr lang="ru-RU" sz="1500" b="1" dirty="0" err="1" smtClean="0">
                <a:solidFill>
                  <a:schemeClr val="tx1"/>
                </a:solidFill>
              </a:rPr>
              <a:t>Блж</a:t>
            </a:r>
            <a:r>
              <a:rPr lang="ru-RU" sz="1500" b="1" dirty="0" smtClean="0">
                <a:solidFill>
                  <a:schemeClr val="tx1"/>
                </a:solidFill>
              </a:rPr>
              <a:t>. Иероним: </a:t>
            </a:r>
            <a:r>
              <a:rPr lang="ru-RU" sz="1500" b="1" i="1" dirty="0" smtClean="0">
                <a:solidFill>
                  <a:schemeClr val="tx1"/>
                </a:solidFill>
              </a:rPr>
              <a:t>«Они </a:t>
            </a:r>
            <a:r>
              <a:rPr lang="ru-RU" sz="1500" b="1" i="1" dirty="0">
                <a:solidFill>
                  <a:schemeClr val="tx1"/>
                </a:solidFill>
              </a:rPr>
              <a:t>получили повеление расположиться на траве, или, - по сказанию другого евангелиста, - на земле, по пятидесяти и по сто (</a:t>
            </a:r>
            <a:r>
              <a:rPr lang="ru-RU" sz="1500" b="1" i="1" dirty="0" err="1" smtClean="0">
                <a:solidFill>
                  <a:schemeClr val="tx1"/>
                </a:solidFill>
              </a:rPr>
              <a:t>Лк</a:t>
            </a:r>
            <a:r>
              <a:rPr lang="ru-RU" sz="1500" b="1" i="1" dirty="0" smtClean="0">
                <a:solidFill>
                  <a:schemeClr val="tx1"/>
                </a:solidFill>
              </a:rPr>
              <a:t>. 9, 14</a:t>
            </a:r>
            <a:r>
              <a:rPr lang="ru-RU" sz="1500" b="1" i="1" dirty="0">
                <a:solidFill>
                  <a:schemeClr val="tx1"/>
                </a:solidFill>
              </a:rPr>
              <a:t>), чтобы, поправ плоть свою и блеск ее, и похоти мира сего, и подобно сухому сену поработив их себе, они через покаяние </a:t>
            </a:r>
            <a:r>
              <a:rPr lang="ru-RU" sz="1500" b="1" i="1" dirty="0" smtClean="0">
                <a:solidFill>
                  <a:schemeClr val="tx1"/>
                </a:solidFill>
              </a:rPr>
              <a:t>пятидесятницы </a:t>
            </a:r>
            <a:r>
              <a:rPr lang="ru-RU" sz="1500" b="1" i="1" dirty="0">
                <a:solidFill>
                  <a:schemeClr val="tx1"/>
                </a:solidFill>
              </a:rPr>
              <a:t>могли возвыситься к совершенной вершине стократного числа (т. е. принесли стократный плод».</a:t>
            </a:r>
          </a:p>
        </p:txBody>
      </p:sp>
      <p:sp>
        <p:nvSpPr>
          <p:cNvPr id="9" name="Скругленный прямоугольник 8"/>
          <p:cNvSpPr/>
          <p:nvPr/>
        </p:nvSpPr>
        <p:spPr>
          <a:xfrm>
            <a:off x="186910" y="4854611"/>
            <a:ext cx="8748972" cy="1584176"/>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rtlCol="0" anchor="ctr"/>
          <a:lstStyle/>
          <a:p>
            <a:pPr algn="ctr"/>
            <a:r>
              <a:rPr lang="ru-RU" sz="1500" b="1" dirty="0" err="1" smtClean="0">
                <a:solidFill>
                  <a:schemeClr val="tx1"/>
                </a:solidFill>
              </a:rPr>
              <a:t>Блж</a:t>
            </a:r>
            <a:r>
              <a:rPr lang="ru-RU" sz="1500" b="1" dirty="0" smtClean="0">
                <a:solidFill>
                  <a:schemeClr val="tx1"/>
                </a:solidFill>
              </a:rPr>
              <a:t>. Иероним</a:t>
            </a:r>
            <a:r>
              <a:rPr lang="ru-RU" sz="1500" b="1" i="1" dirty="0" smtClean="0">
                <a:solidFill>
                  <a:schemeClr val="tx1"/>
                </a:solidFill>
              </a:rPr>
              <a:t>: «В </a:t>
            </a:r>
            <a:r>
              <a:rPr lang="ru-RU" sz="1500" b="1" i="1" dirty="0">
                <a:solidFill>
                  <a:schemeClr val="tx1"/>
                </a:solidFill>
              </a:rPr>
              <a:t>преломлении Господа произошло умножение </a:t>
            </a:r>
            <a:r>
              <a:rPr lang="ru-RU" sz="1500" b="1" i="1" dirty="0" smtClean="0">
                <a:solidFill>
                  <a:schemeClr val="tx1"/>
                </a:solidFill>
              </a:rPr>
              <a:t>хлеба</a:t>
            </a:r>
            <a:r>
              <a:rPr lang="ru-RU" sz="1500" b="1" i="1" dirty="0">
                <a:solidFill>
                  <a:schemeClr val="tx1"/>
                </a:solidFill>
              </a:rPr>
              <a:t>. Если бы хлебы не были разломлены, не были разделены на куски и на многочисленные крохи, то они не могли бы напитать столь великое множество: толпу людей с детьми и женщинами. Таким образом преломляется закон вместе с пророками, разделяется на куски, и в среду их вносятся </a:t>
            </a:r>
            <a:r>
              <a:rPr lang="ru-RU" sz="1500" b="1" i="1" dirty="0" smtClean="0">
                <a:solidFill>
                  <a:schemeClr val="tx1"/>
                </a:solidFill>
              </a:rPr>
              <a:t>тайны, </a:t>
            </a:r>
            <a:r>
              <a:rPr lang="ru-RU" sz="1500" b="1" i="1" dirty="0">
                <a:solidFill>
                  <a:schemeClr val="tx1"/>
                </a:solidFill>
              </a:rPr>
              <a:t>так что остающийся целым, и в своем прежнем состоянии не могший напитать людей, он по разделении на части напитывает множество язычников».</a:t>
            </a:r>
          </a:p>
        </p:txBody>
      </p:sp>
      <p:sp>
        <p:nvSpPr>
          <p:cNvPr id="10" name="Скругленный прямоугольник 9"/>
          <p:cNvSpPr/>
          <p:nvPr/>
        </p:nvSpPr>
        <p:spPr>
          <a:xfrm>
            <a:off x="179512" y="836712"/>
            <a:ext cx="8705570" cy="1584176"/>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lIns="0" rIns="0" rtlCol="0" anchor="ctr"/>
          <a:lstStyle/>
          <a:p>
            <a:pPr algn="ctr"/>
            <a:r>
              <a:rPr lang="ru-RU" sz="1500" b="1" dirty="0" err="1" smtClean="0">
                <a:solidFill>
                  <a:schemeClr val="tx1"/>
                </a:solidFill>
              </a:rPr>
              <a:t>Блж</a:t>
            </a:r>
            <a:r>
              <a:rPr lang="ru-RU" sz="1500" b="1" dirty="0" smtClean="0">
                <a:solidFill>
                  <a:schemeClr val="tx1"/>
                </a:solidFill>
              </a:rPr>
              <a:t>. </a:t>
            </a:r>
            <a:r>
              <a:rPr lang="ru-RU" sz="1500" b="1" dirty="0" err="1" smtClean="0">
                <a:solidFill>
                  <a:schemeClr val="tx1"/>
                </a:solidFill>
              </a:rPr>
              <a:t>Феофилакт</a:t>
            </a:r>
            <a:r>
              <a:rPr lang="ru-RU" sz="1500" b="1" dirty="0" smtClean="0">
                <a:solidFill>
                  <a:schemeClr val="tx1"/>
                </a:solidFill>
              </a:rPr>
              <a:t>: </a:t>
            </a:r>
            <a:r>
              <a:rPr lang="ru-RU" sz="1500" b="1" i="1" dirty="0" smtClean="0">
                <a:solidFill>
                  <a:schemeClr val="tx1"/>
                </a:solidFill>
              </a:rPr>
              <a:t>«Пять </a:t>
            </a:r>
            <a:r>
              <a:rPr lang="ru-RU" sz="1500" b="1" i="1" dirty="0">
                <a:solidFill>
                  <a:schemeClr val="tx1"/>
                </a:solidFill>
              </a:rPr>
              <a:t>тысяч - это пять чувств, которые находятся в худом состоянии и врачуются пятью хлебами. Ибо так как пять чувств болело, то сколько ран, столько и пластырей. Две рыбы - это слова рыбарей: одна рыба - Евангелие, другая - Апостол. Но некоторые под пятью хлебами разумеют </a:t>
            </a:r>
            <a:r>
              <a:rPr lang="ru-RU" sz="1500" b="1" i="1" dirty="0" err="1">
                <a:solidFill>
                  <a:schemeClr val="tx1"/>
                </a:solidFill>
              </a:rPr>
              <a:t>пятокнижие</a:t>
            </a:r>
            <a:r>
              <a:rPr lang="ru-RU" sz="1500" b="1" i="1" dirty="0">
                <a:solidFill>
                  <a:schemeClr val="tx1"/>
                </a:solidFill>
              </a:rPr>
              <a:t> Моисея, то есть книгу Бытия, Исход, Левит, Чисел и Второзаконие. Двенадцать коробов было взято апостолами и понесено. Ибо то, чего не могли мы, простой народ, съесть, то есть понять, то понесли и вместили </a:t>
            </a:r>
            <a:r>
              <a:rPr lang="ru-RU" sz="1500" b="1" i="1" dirty="0" smtClean="0">
                <a:solidFill>
                  <a:schemeClr val="tx1"/>
                </a:solidFill>
              </a:rPr>
              <a:t>апостолы».</a:t>
            </a:r>
            <a:endParaRPr lang="ru-RU" sz="1500" b="1" i="1" dirty="0">
              <a:solidFill>
                <a:schemeClr val="tx1"/>
              </a:solidFill>
            </a:endParaRPr>
          </a:p>
        </p:txBody>
      </p:sp>
      <p:sp>
        <p:nvSpPr>
          <p:cNvPr id="11" name="Скругленный прямоугольник 10"/>
          <p:cNvSpPr/>
          <p:nvPr/>
        </p:nvSpPr>
        <p:spPr>
          <a:xfrm>
            <a:off x="215516" y="1124744"/>
            <a:ext cx="8604956" cy="1260140"/>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rtlCol="0" anchor="ctr"/>
          <a:lstStyle/>
          <a:p>
            <a:pPr algn="ctr"/>
            <a:r>
              <a:rPr lang="ru-RU" sz="1500" b="1" dirty="0" err="1" smtClean="0">
                <a:solidFill>
                  <a:schemeClr val="tx1"/>
                </a:solidFill>
              </a:rPr>
              <a:t>Блж</a:t>
            </a:r>
            <a:r>
              <a:rPr lang="ru-RU" sz="1500" b="1" dirty="0" smtClean="0">
                <a:solidFill>
                  <a:schemeClr val="tx1"/>
                </a:solidFill>
              </a:rPr>
              <a:t>. </a:t>
            </a:r>
            <a:r>
              <a:rPr lang="ru-RU" sz="1500" b="1" dirty="0" err="1" smtClean="0">
                <a:solidFill>
                  <a:schemeClr val="tx1"/>
                </a:solidFill>
              </a:rPr>
              <a:t>Феофилакт</a:t>
            </a:r>
            <a:r>
              <a:rPr lang="ru-RU" sz="1500" b="1" dirty="0" smtClean="0">
                <a:solidFill>
                  <a:schemeClr val="tx1"/>
                </a:solidFill>
              </a:rPr>
              <a:t>: </a:t>
            </a:r>
            <a:r>
              <a:rPr lang="ru-RU" sz="1500" b="1" i="1" dirty="0" smtClean="0">
                <a:solidFill>
                  <a:schemeClr val="tx1"/>
                </a:solidFill>
              </a:rPr>
              <a:t>«Смотри</a:t>
            </a:r>
            <a:r>
              <a:rPr lang="ru-RU" sz="1500" b="1" i="1" dirty="0">
                <a:solidFill>
                  <a:schemeClr val="tx1"/>
                </a:solidFill>
              </a:rPr>
              <a:t>, как народ любит чрево. Тогда как Иисус творил бесчисленные и самые поразительные чудеса, они не удивлялись. А вот из-за пищи говорят: Сей есть Тот Пророк; не обвиняют уже Его в нарушении субботы, не мстят уже за нарушение закона, но за хлебы считают Его столь великим, что не только пророком называют, но и считают достойным </a:t>
            </a:r>
            <a:r>
              <a:rPr lang="ru-RU" sz="1500" b="1" i="1" dirty="0" smtClean="0">
                <a:solidFill>
                  <a:schemeClr val="tx1"/>
                </a:solidFill>
              </a:rPr>
              <a:t>царства».</a:t>
            </a:r>
            <a:endParaRPr lang="ru-RU" sz="1500" b="1" i="1" dirty="0">
              <a:solidFill>
                <a:schemeClr val="tx1"/>
              </a:solidFill>
            </a:endParaRPr>
          </a:p>
        </p:txBody>
      </p:sp>
    </p:spTree>
    <p:extLst>
      <p:ext uri="{BB962C8B-B14F-4D97-AF65-F5344CB8AC3E}">
        <p14:creationId xmlns:p14="http://schemas.microsoft.com/office/powerpoint/2010/main" val="11584543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down)">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xit" presetSubtype="0" fill="hold" grpId="1" nodeType="clickEffect">
                                  <p:stCondLst>
                                    <p:cond delay="0"/>
                                  </p:stCondLst>
                                  <p:childTnLst>
                                    <p:animEffect transition="out" filter="fade">
                                      <p:cBhvr>
                                        <p:cTn id="16" dur="500"/>
                                        <p:tgtEl>
                                          <p:spTgt spid="2"/>
                                        </p:tgtEl>
                                      </p:cBhvr>
                                    </p:animEffect>
                                    <p:set>
                                      <p:cBhvr>
                                        <p:cTn id="17" dur="1" fill="hold">
                                          <p:stCondLst>
                                            <p:cond delay="499"/>
                                          </p:stCondLst>
                                        </p:cTn>
                                        <p:tgtEl>
                                          <p:spTgt spid="2"/>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wipe(down)">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xit" presetSubtype="0" fill="hold" grpId="1" nodeType="clickEffect">
                                  <p:stCondLst>
                                    <p:cond delay="0"/>
                                  </p:stCondLst>
                                  <p:childTnLst>
                                    <p:animEffect transition="out" filter="fade">
                                      <p:cBhvr>
                                        <p:cTn id="26" dur="500"/>
                                        <p:tgtEl>
                                          <p:spTgt spid="8"/>
                                        </p:tgtEl>
                                      </p:cBhvr>
                                    </p:animEffect>
                                    <p:set>
                                      <p:cBhvr>
                                        <p:cTn id="27" dur="1" fill="hold">
                                          <p:stCondLst>
                                            <p:cond delay="499"/>
                                          </p:stCondLst>
                                        </p:cTn>
                                        <p:tgtEl>
                                          <p:spTgt spid="8"/>
                                        </p:tgtEl>
                                        <p:attrNameLst>
                                          <p:attrName>style.visibility</p:attrName>
                                        </p:attrNameLst>
                                      </p:cBhvr>
                                      <p:to>
                                        <p:strVal val="hidden"/>
                                      </p:to>
                                    </p:set>
                                  </p:childTnLst>
                                </p:cTn>
                              </p:par>
                            </p:childTnLst>
                          </p:cTn>
                        </p:par>
                        <p:par>
                          <p:cTn id="28" fill="hold">
                            <p:stCondLst>
                              <p:cond delay="500"/>
                            </p:stCondLst>
                            <p:childTnLst>
                              <p:par>
                                <p:cTn id="29" presetID="22" presetClass="entr" presetSubtype="4" fill="hold" grpId="0" nodeType="afterEffect">
                                  <p:stCondLst>
                                    <p:cond delay="0"/>
                                  </p:stCondLst>
                                  <p:childTnLst>
                                    <p:set>
                                      <p:cBhvr>
                                        <p:cTn id="30" dur="1" fill="hold">
                                          <p:stCondLst>
                                            <p:cond delay="0"/>
                                          </p:stCondLst>
                                        </p:cTn>
                                        <p:tgtEl>
                                          <p:spTgt spid="3"/>
                                        </p:tgtEl>
                                        <p:attrNameLst>
                                          <p:attrName>style.visibility</p:attrName>
                                        </p:attrNameLst>
                                      </p:cBhvr>
                                      <p:to>
                                        <p:strVal val="visible"/>
                                      </p:to>
                                    </p:set>
                                    <p:animEffect transition="in" filter="wipe(down)">
                                      <p:cBhvr>
                                        <p:cTn id="31" dur="500"/>
                                        <p:tgtEl>
                                          <p:spTgt spid="3"/>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xit" presetSubtype="0" fill="hold" grpId="1" nodeType="clickEffect">
                                  <p:stCondLst>
                                    <p:cond delay="0"/>
                                  </p:stCondLst>
                                  <p:childTnLst>
                                    <p:animEffect transition="out" filter="fade">
                                      <p:cBhvr>
                                        <p:cTn id="35" dur="500"/>
                                        <p:tgtEl>
                                          <p:spTgt spid="3"/>
                                        </p:tgtEl>
                                      </p:cBhvr>
                                    </p:animEffect>
                                    <p:set>
                                      <p:cBhvr>
                                        <p:cTn id="36" dur="1" fill="hold">
                                          <p:stCondLst>
                                            <p:cond delay="499"/>
                                          </p:stCondLst>
                                        </p:cTn>
                                        <p:tgtEl>
                                          <p:spTgt spid="3"/>
                                        </p:tgtEl>
                                        <p:attrNameLst>
                                          <p:attrName>style.visibility</p:attrName>
                                        </p:attrNameLst>
                                      </p:cBhvr>
                                      <p:to>
                                        <p:strVal val="hidden"/>
                                      </p:to>
                                    </p:set>
                                  </p:childTnLst>
                                </p:cTn>
                              </p:par>
                            </p:childTnLst>
                          </p:cTn>
                        </p:par>
                        <p:par>
                          <p:cTn id="37" fill="hold">
                            <p:stCondLst>
                              <p:cond delay="500"/>
                            </p:stCondLst>
                            <p:childTnLst>
                              <p:par>
                                <p:cTn id="38" presetID="22" presetClass="entr" presetSubtype="4" fill="hold" grpId="0" nodeType="afterEffect">
                                  <p:stCondLst>
                                    <p:cond delay="0"/>
                                  </p:stCondLst>
                                  <p:childTnLst>
                                    <p:set>
                                      <p:cBhvr>
                                        <p:cTn id="39" dur="1" fill="hold">
                                          <p:stCondLst>
                                            <p:cond delay="0"/>
                                          </p:stCondLst>
                                        </p:cTn>
                                        <p:tgtEl>
                                          <p:spTgt spid="9"/>
                                        </p:tgtEl>
                                        <p:attrNameLst>
                                          <p:attrName>style.visibility</p:attrName>
                                        </p:attrNameLst>
                                      </p:cBhvr>
                                      <p:to>
                                        <p:strVal val="visible"/>
                                      </p:to>
                                    </p:set>
                                    <p:animEffect transition="in" filter="wipe(down)">
                                      <p:cBhvr>
                                        <p:cTn id="40" dur="500"/>
                                        <p:tgtEl>
                                          <p:spTgt spid="9"/>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xit" presetSubtype="0" fill="hold" grpId="1" nodeType="clickEffect">
                                  <p:stCondLst>
                                    <p:cond delay="0"/>
                                  </p:stCondLst>
                                  <p:childTnLst>
                                    <p:animEffect transition="out" filter="fade">
                                      <p:cBhvr>
                                        <p:cTn id="44" dur="500"/>
                                        <p:tgtEl>
                                          <p:spTgt spid="9"/>
                                        </p:tgtEl>
                                      </p:cBhvr>
                                    </p:animEffect>
                                    <p:set>
                                      <p:cBhvr>
                                        <p:cTn id="45" dur="1" fill="hold">
                                          <p:stCondLst>
                                            <p:cond delay="499"/>
                                          </p:stCondLst>
                                        </p:cTn>
                                        <p:tgtEl>
                                          <p:spTgt spid="9"/>
                                        </p:tgtEl>
                                        <p:attrNameLst>
                                          <p:attrName>style.visibility</p:attrName>
                                        </p:attrNameLst>
                                      </p:cBhvr>
                                      <p:to>
                                        <p:strVal val="hidden"/>
                                      </p:to>
                                    </p:set>
                                  </p:childTnLst>
                                </p:cTn>
                              </p:par>
                            </p:childTnLst>
                          </p:cTn>
                        </p:par>
                      </p:childTnLst>
                    </p:cTn>
                  </p:par>
                  <p:par>
                    <p:cTn id="46" fill="hold">
                      <p:stCondLst>
                        <p:cond delay="indefinite"/>
                      </p:stCondLst>
                      <p:childTnLst>
                        <p:par>
                          <p:cTn id="47" fill="hold">
                            <p:stCondLst>
                              <p:cond delay="0"/>
                            </p:stCondLst>
                            <p:childTnLst>
                              <p:par>
                                <p:cTn id="48" presetID="22" presetClass="entr" presetSubtype="4" fill="hold" grpId="0" nodeType="clickEffect">
                                  <p:stCondLst>
                                    <p:cond delay="0"/>
                                  </p:stCondLst>
                                  <p:childTnLst>
                                    <p:set>
                                      <p:cBhvr>
                                        <p:cTn id="49" dur="1" fill="hold">
                                          <p:stCondLst>
                                            <p:cond delay="0"/>
                                          </p:stCondLst>
                                        </p:cTn>
                                        <p:tgtEl>
                                          <p:spTgt spid="5"/>
                                        </p:tgtEl>
                                        <p:attrNameLst>
                                          <p:attrName>style.visibility</p:attrName>
                                        </p:attrNameLst>
                                      </p:cBhvr>
                                      <p:to>
                                        <p:strVal val="visible"/>
                                      </p:to>
                                    </p:set>
                                    <p:animEffect transition="in" filter="wipe(down)">
                                      <p:cBhvr>
                                        <p:cTn id="50" dur="500"/>
                                        <p:tgtEl>
                                          <p:spTgt spid="5"/>
                                        </p:tgtEl>
                                      </p:cBhvr>
                                    </p:animEffect>
                                  </p:childTnLst>
                                </p:cTn>
                              </p:par>
                            </p:childTnLst>
                          </p:cTn>
                        </p:par>
                        <p:par>
                          <p:cTn id="51" fill="hold">
                            <p:stCondLst>
                              <p:cond delay="500"/>
                            </p:stCondLst>
                            <p:childTnLst>
                              <p:par>
                                <p:cTn id="52" presetID="22" presetClass="entr" presetSubtype="4" fill="hold" grpId="0" nodeType="afterEffect">
                                  <p:stCondLst>
                                    <p:cond delay="750"/>
                                  </p:stCondLst>
                                  <p:childTnLst>
                                    <p:set>
                                      <p:cBhvr>
                                        <p:cTn id="53" dur="1" fill="hold">
                                          <p:stCondLst>
                                            <p:cond delay="0"/>
                                          </p:stCondLst>
                                        </p:cTn>
                                        <p:tgtEl>
                                          <p:spTgt spid="7"/>
                                        </p:tgtEl>
                                        <p:attrNameLst>
                                          <p:attrName>style.visibility</p:attrName>
                                        </p:attrNameLst>
                                      </p:cBhvr>
                                      <p:to>
                                        <p:strVal val="visible"/>
                                      </p:to>
                                    </p:set>
                                    <p:animEffect transition="in" filter="wipe(down)">
                                      <p:cBhvr>
                                        <p:cTn id="54" dur="500"/>
                                        <p:tgtEl>
                                          <p:spTgt spid="7"/>
                                        </p:tgtEl>
                                      </p:cBhvr>
                                    </p:animEffect>
                                  </p:childTnLst>
                                </p:cTn>
                              </p:par>
                            </p:childTnLst>
                          </p:cTn>
                        </p:par>
                      </p:childTnLst>
                    </p:cTn>
                  </p:par>
                  <p:par>
                    <p:cTn id="55" fill="hold">
                      <p:stCondLst>
                        <p:cond delay="indefinite"/>
                      </p:stCondLst>
                      <p:childTnLst>
                        <p:par>
                          <p:cTn id="56" fill="hold">
                            <p:stCondLst>
                              <p:cond delay="0"/>
                            </p:stCondLst>
                            <p:childTnLst>
                              <p:par>
                                <p:cTn id="57" presetID="10" presetClass="exit" presetSubtype="0" fill="hold" grpId="1" nodeType="clickEffect">
                                  <p:stCondLst>
                                    <p:cond delay="0"/>
                                  </p:stCondLst>
                                  <p:childTnLst>
                                    <p:animEffect transition="out" filter="fade">
                                      <p:cBhvr>
                                        <p:cTn id="58" dur="500"/>
                                        <p:tgtEl>
                                          <p:spTgt spid="5"/>
                                        </p:tgtEl>
                                      </p:cBhvr>
                                    </p:animEffect>
                                    <p:set>
                                      <p:cBhvr>
                                        <p:cTn id="59" dur="1" fill="hold">
                                          <p:stCondLst>
                                            <p:cond delay="499"/>
                                          </p:stCondLst>
                                        </p:cTn>
                                        <p:tgtEl>
                                          <p:spTgt spid="5"/>
                                        </p:tgtEl>
                                        <p:attrNameLst>
                                          <p:attrName>style.visibility</p:attrName>
                                        </p:attrNameLst>
                                      </p:cBhvr>
                                      <p:to>
                                        <p:strVal val="hidden"/>
                                      </p:to>
                                    </p:set>
                                  </p:childTnLst>
                                </p:cTn>
                              </p:par>
                              <p:par>
                                <p:cTn id="60" presetID="10" presetClass="exit" presetSubtype="0" fill="hold" grpId="1" nodeType="withEffect">
                                  <p:stCondLst>
                                    <p:cond delay="0"/>
                                  </p:stCondLst>
                                  <p:childTnLst>
                                    <p:animEffect transition="out" filter="fade">
                                      <p:cBhvr>
                                        <p:cTn id="61" dur="500"/>
                                        <p:tgtEl>
                                          <p:spTgt spid="7"/>
                                        </p:tgtEl>
                                      </p:cBhvr>
                                    </p:animEffect>
                                    <p:set>
                                      <p:cBhvr>
                                        <p:cTn id="62" dur="1" fill="hold">
                                          <p:stCondLst>
                                            <p:cond delay="499"/>
                                          </p:stCondLst>
                                        </p:cTn>
                                        <p:tgtEl>
                                          <p:spTgt spid="7"/>
                                        </p:tgtEl>
                                        <p:attrNameLst>
                                          <p:attrName>style.visibility</p:attrName>
                                        </p:attrNameLst>
                                      </p:cBhvr>
                                      <p:to>
                                        <p:strVal val="hidden"/>
                                      </p:to>
                                    </p:set>
                                  </p:childTnLst>
                                </p:cTn>
                              </p:par>
                            </p:childTnLst>
                          </p:cTn>
                        </p:par>
                      </p:childTnLst>
                    </p:cTn>
                  </p:par>
                  <p:par>
                    <p:cTn id="63" fill="hold">
                      <p:stCondLst>
                        <p:cond delay="indefinite"/>
                      </p:stCondLst>
                      <p:childTnLst>
                        <p:par>
                          <p:cTn id="64" fill="hold">
                            <p:stCondLst>
                              <p:cond delay="0"/>
                            </p:stCondLst>
                            <p:childTnLst>
                              <p:par>
                                <p:cTn id="65" presetID="22" presetClass="entr" presetSubtype="4" fill="hold" grpId="0" nodeType="clickEffect">
                                  <p:stCondLst>
                                    <p:cond delay="0"/>
                                  </p:stCondLst>
                                  <p:childTnLst>
                                    <p:set>
                                      <p:cBhvr>
                                        <p:cTn id="66" dur="1" fill="hold">
                                          <p:stCondLst>
                                            <p:cond delay="0"/>
                                          </p:stCondLst>
                                        </p:cTn>
                                        <p:tgtEl>
                                          <p:spTgt spid="10"/>
                                        </p:tgtEl>
                                        <p:attrNameLst>
                                          <p:attrName>style.visibility</p:attrName>
                                        </p:attrNameLst>
                                      </p:cBhvr>
                                      <p:to>
                                        <p:strVal val="visible"/>
                                      </p:to>
                                    </p:set>
                                    <p:animEffect transition="in" filter="wipe(down)">
                                      <p:cBhvr>
                                        <p:cTn id="67" dur="500"/>
                                        <p:tgtEl>
                                          <p:spTgt spid="10"/>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xit" presetSubtype="0" fill="hold" grpId="1" nodeType="clickEffect">
                                  <p:stCondLst>
                                    <p:cond delay="0"/>
                                  </p:stCondLst>
                                  <p:childTnLst>
                                    <p:animEffect transition="out" filter="fade">
                                      <p:cBhvr>
                                        <p:cTn id="71" dur="500"/>
                                        <p:tgtEl>
                                          <p:spTgt spid="10"/>
                                        </p:tgtEl>
                                      </p:cBhvr>
                                    </p:animEffect>
                                    <p:set>
                                      <p:cBhvr>
                                        <p:cTn id="72" dur="1" fill="hold">
                                          <p:stCondLst>
                                            <p:cond delay="499"/>
                                          </p:stCondLst>
                                        </p:cTn>
                                        <p:tgtEl>
                                          <p:spTgt spid="10"/>
                                        </p:tgtEl>
                                        <p:attrNameLst>
                                          <p:attrName>style.visibility</p:attrName>
                                        </p:attrNameLst>
                                      </p:cBhvr>
                                      <p:to>
                                        <p:strVal val="hidden"/>
                                      </p:to>
                                    </p:set>
                                  </p:childTnLst>
                                </p:cTn>
                              </p:par>
                            </p:childTnLst>
                          </p:cTn>
                        </p:par>
                      </p:childTnLst>
                    </p:cTn>
                  </p:par>
                  <p:par>
                    <p:cTn id="73" fill="hold">
                      <p:stCondLst>
                        <p:cond delay="indefinite"/>
                      </p:stCondLst>
                      <p:childTnLst>
                        <p:par>
                          <p:cTn id="74" fill="hold">
                            <p:stCondLst>
                              <p:cond delay="0"/>
                            </p:stCondLst>
                            <p:childTnLst>
                              <p:par>
                                <p:cTn id="75" presetID="22" presetClass="entr" presetSubtype="4" fill="hold" grpId="0" nodeType="clickEffect">
                                  <p:stCondLst>
                                    <p:cond delay="0"/>
                                  </p:stCondLst>
                                  <p:childTnLst>
                                    <p:set>
                                      <p:cBhvr>
                                        <p:cTn id="76" dur="1" fill="hold">
                                          <p:stCondLst>
                                            <p:cond delay="0"/>
                                          </p:stCondLst>
                                        </p:cTn>
                                        <p:tgtEl>
                                          <p:spTgt spid="11"/>
                                        </p:tgtEl>
                                        <p:attrNameLst>
                                          <p:attrName>style.visibility</p:attrName>
                                        </p:attrNameLst>
                                      </p:cBhvr>
                                      <p:to>
                                        <p:strVal val="visible"/>
                                      </p:to>
                                    </p:set>
                                    <p:animEffect transition="in" filter="wipe(down)">
                                      <p:cBhvr>
                                        <p:cTn id="77" dur="500"/>
                                        <p:tgtEl>
                                          <p:spTgt spid="11"/>
                                        </p:tgtEl>
                                      </p:cBhvr>
                                    </p:animEffect>
                                  </p:childTnLst>
                                </p:cTn>
                              </p:par>
                            </p:childTnLst>
                          </p:cTn>
                        </p:par>
                      </p:childTnLst>
                    </p:cTn>
                  </p:par>
                  <p:par>
                    <p:cTn id="78" fill="hold">
                      <p:stCondLst>
                        <p:cond delay="indefinite"/>
                      </p:stCondLst>
                      <p:childTnLst>
                        <p:par>
                          <p:cTn id="79" fill="hold">
                            <p:stCondLst>
                              <p:cond delay="0"/>
                            </p:stCondLst>
                            <p:childTnLst>
                              <p:par>
                                <p:cTn id="80" presetID="10" presetClass="exit" presetSubtype="0" fill="hold" grpId="1" nodeType="clickEffect">
                                  <p:stCondLst>
                                    <p:cond delay="0"/>
                                  </p:stCondLst>
                                  <p:childTnLst>
                                    <p:animEffect transition="out" filter="fade">
                                      <p:cBhvr>
                                        <p:cTn id="81" dur="500"/>
                                        <p:tgtEl>
                                          <p:spTgt spid="11"/>
                                        </p:tgtEl>
                                      </p:cBhvr>
                                    </p:animEffect>
                                    <p:set>
                                      <p:cBhvr>
                                        <p:cTn id="82" dur="1" fill="hold">
                                          <p:stCondLst>
                                            <p:cond delay="499"/>
                                          </p:stCondLst>
                                        </p:cTn>
                                        <p:tgtEl>
                                          <p:spTgt spid="1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2" grpId="1" animBg="1"/>
      <p:bldP spid="3" grpId="0" animBg="1"/>
      <p:bldP spid="3" grpId="1" animBg="1"/>
      <p:bldP spid="5" grpId="0" animBg="1"/>
      <p:bldP spid="5" grpId="1" animBg="1"/>
      <p:bldP spid="7" grpId="0" animBg="1"/>
      <p:bldP spid="7" grpId="1" animBg="1"/>
      <p:bldP spid="8" grpId="0" animBg="1"/>
      <p:bldP spid="8" grpId="1" animBg="1"/>
      <p:bldP spid="9" grpId="0" animBg="1"/>
      <p:bldP spid="9" grpId="1" animBg="1"/>
      <p:bldP spid="10" grpId="0" animBg="1"/>
      <p:bldP spid="10" grpId="1" animBg="1"/>
      <p:bldP spid="11" grpId="0" animBg="1"/>
      <p:bldP spid="11" grpId="1" animBg="1"/>
    </p:bldLst>
  </p:timing>
</p:sld>
</file>

<file path=ppt/slides/slide4.xml><?xml version="1.0" encoding="utf-8"?>
<p:sld xmlns:a="http://schemas.openxmlformats.org/drawingml/2006/main" xmlns:r="http://schemas.openxmlformats.org/officeDocument/2006/relationships" xmlns:p="http://schemas.openxmlformats.org/presentationml/2006/main">
  <p:cSld>
    <p:bg>
      <p:bgPr>
        <a:pattFill prst="narHorz">
          <a:fgClr>
            <a:schemeClr val="accent5">
              <a:lumMod val="75000"/>
            </a:schemeClr>
          </a:fgClr>
          <a:bgClr>
            <a:schemeClr val="bg1"/>
          </a:bgClr>
        </a:pattFill>
        <a:effectLst/>
      </p:bgPr>
    </p:bg>
    <p:spTree>
      <p:nvGrpSpPr>
        <p:cNvPr id="1" name=""/>
        <p:cNvGrpSpPr/>
        <p:nvPr/>
      </p:nvGrpSpPr>
      <p:grpSpPr>
        <a:xfrm>
          <a:off x="0" y="0"/>
          <a:ext cx="0" cy="0"/>
          <a:chOff x="0" y="0"/>
          <a:chExt cx="0" cy="0"/>
        </a:xfrm>
      </p:grpSpPr>
      <p:pic>
        <p:nvPicPr>
          <p:cNvPr id="5122" name="Picture 2" descr="C:\Users\1\Desktop\картинки к 2 лекции\15159375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91680" y="684940"/>
            <a:ext cx="5616624" cy="6027597"/>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graphicFrame>
        <p:nvGraphicFramePr>
          <p:cNvPr id="5" name="Объект 4"/>
          <p:cNvGraphicFramePr>
            <a:graphicFrameLocks noGrp="1"/>
          </p:cNvGraphicFramePr>
          <p:nvPr>
            <p:ph idx="1"/>
            <p:extLst>
              <p:ext uri="{D42A27DB-BD31-4B8C-83A1-F6EECF244321}">
                <p14:modId xmlns:p14="http://schemas.microsoft.com/office/powerpoint/2010/main" val="4266136443"/>
              </p:ext>
            </p:extLst>
          </p:nvPr>
        </p:nvGraphicFramePr>
        <p:xfrm>
          <a:off x="179512" y="620688"/>
          <a:ext cx="8784977" cy="6128630"/>
        </p:xfrm>
        <a:graphic>
          <a:graphicData uri="http://schemas.openxmlformats.org/drawingml/2006/table">
            <a:tbl>
              <a:tblPr firstRow="1" bandRow="1">
                <a:tableStyleId>{7DF18680-E054-41AD-8BC1-D1AEF772440D}</a:tableStyleId>
              </a:tblPr>
              <a:tblGrid>
                <a:gridCol w="3888432"/>
                <a:gridCol w="2952328"/>
                <a:gridCol w="1944217"/>
              </a:tblGrid>
              <a:tr h="216024">
                <a:tc>
                  <a:txBody>
                    <a:bodyPr/>
                    <a:lstStyle/>
                    <a:p>
                      <a:pPr algn="ctr">
                        <a:lnSpc>
                          <a:spcPct val="80000"/>
                        </a:lnSpc>
                      </a:pPr>
                      <a:r>
                        <a:rPr lang="ru-RU" sz="1600" b="1" dirty="0" smtClean="0">
                          <a:solidFill>
                            <a:schemeClr val="tx1"/>
                          </a:solidFill>
                        </a:rPr>
                        <a:t>Мф. 14,22-34</a:t>
                      </a:r>
                      <a:endParaRPr lang="ru-RU" sz="1600" b="1" dirty="0">
                        <a:solidFill>
                          <a:schemeClr val="tx1"/>
                        </a:solidFill>
                      </a:endParaRPr>
                    </a:p>
                  </a:txBody>
                  <a:tcPr marL="36000" marR="36000" marT="18000" marB="18000"/>
                </a:tc>
                <a:tc>
                  <a:txBody>
                    <a:bodyPr/>
                    <a:lstStyle/>
                    <a:p>
                      <a:pPr algn="ctr">
                        <a:lnSpc>
                          <a:spcPct val="80000"/>
                        </a:lnSpc>
                      </a:pPr>
                      <a:r>
                        <a:rPr lang="ru-RU" sz="1600" b="1" dirty="0" err="1" smtClean="0">
                          <a:solidFill>
                            <a:schemeClr val="tx1"/>
                          </a:solidFill>
                        </a:rPr>
                        <a:t>Мк</a:t>
                      </a:r>
                      <a:r>
                        <a:rPr lang="ru-RU" sz="1600" b="1" dirty="0" smtClean="0">
                          <a:solidFill>
                            <a:schemeClr val="tx1"/>
                          </a:solidFill>
                        </a:rPr>
                        <a:t>. 6,45-53</a:t>
                      </a:r>
                      <a:endParaRPr lang="ru-RU" sz="1600" b="1" dirty="0">
                        <a:solidFill>
                          <a:schemeClr val="tx1"/>
                        </a:solidFill>
                      </a:endParaRPr>
                    </a:p>
                  </a:txBody>
                  <a:tcPr marL="36000" marR="36000" marT="18000" marB="18000"/>
                </a:tc>
                <a:tc>
                  <a:txBody>
                    <a:bodyPr/>
                    <a:lstStyle/>
                    <a:p>
                      <a:pPr algn="ctr">
                        <a:lnSpc>
                          <a:spcPct val="80000"/>
                        </a:lnSpc>
                      </a:pPr>
                      <a:r>
                        <a:rPr lang="ru-RU" sz="1600" b="1" dirty="0" smtClean="0">
                          <a:solidFill>
                            <a:schemeClr val="tx1"/>
                          </a:solidFill>
                        </a:rPr>
                        <a:t>Ин. 6,15-21</a:t>
                      </a:r>
                      <a:endParaRPr lang="ru-RU" sz="1600" b="1" dirty="0">
                        <a:solidFill>
                          <a:schemeClr val="tx1"/>
                        </a:solidFill>
                      </a:endParaRPr>
                    </a:p>
                  </a:txBody>
                  <a:tcPr marL="36000" marR="36000" marT="18000" marB="18000"/>
                </a:tc>
              </a:tr>
              <a:tr h="370840">
                <a:tc>
                  <a:txBody>
                    <a:bodyPr/>
                    <a:lstStyle/>
                    <a:p>
                      <a:pPr>
                        <a:lnSpc>
                          <a:spcPct val="80000"/>
                        </a:lnSpc>
                      </a:pPr>
                      <a:r>
                        <a:rPr lang="ru-RU" sz="1500" b="1" dirty="0" smtClean="0"/>
                        <a:t>22. И тотчас </a:t>
                      </a:r>
                      <a:r>
                        <a:rPr lang="ru-RU" sz="1500" b="1" dirty="0" smtClean="0">
                          <a:solidFill>
                            <a:srgbClr val="00B0F0"/>
                          </a:solidFill>
                        </a:rPr>
                        <a:t>понудил</a:t>
                      </a:r>
                      <a:r>
                        <a:rPr lang="ru-RU" sz="1500" b="1" dirty="0" smtClean="0"/>
                        <a:t> Иисус учеников Своих войти в лодку и отправиться прежде Его на другую сторону, пока Он отпустит народ.</a:t>
                      </a:r>
                    </a:p>
                    <a:p>
                      <a:pPr>
                        <a:lnSpc>
                          <a:spcPct val="80000"/>
                        </a:lnSpc>
                      </a:pPr>
                      <a:r>
                        <a:rPr lang="ru-RU" sz="1500" b="1" dirty="0" smtClean="0"/>
                        <a:t>23. И, отпустив народ, Он взошел на гору </a:t>
                      </a:r>
                      <a:r>
                        <a:rPr lang="ru-RU" sz="1500" b="1" dirty="0" smtClean="0">
                          <a:solidFill>
                            <a:srgbClr val="0070C0"/>
                          </a:solidFill>
                        </a:rPr>
                        <a:t>помолиться наедине</a:t>
                      </a:r>
                      <a:r>
                        <a:rPr lang="ru-RU" sz="1500" b="1" dirty="0" smtClean="0"/>
                        <a:t>; и вечером оставался там один.</a:t>
                      </a:r>
                    </a:p>
                    <a:p>
                      <a:pPr>
                        <a:lnSpc>
                          <a:spcPct val="80000"/>
                        </a:lnSpc>
                      </a:pPr>
                      <a:r>
                        <a:rPr lang="ru-RU" sz="1500" b="1" dirty="0" smtClean="0"/>
                        <a:t>24. А лодка была уже на средине моря, и ее било волнами, потому что ветер был противный.</a:t>
                      </a:r>
                    </a:p>
                    <a:p>
                      <a:pPr>
                        <a:lnSpc>
                          <a:spcPct val="80000"/>
                        </a:lnSpc>
                      </a:pPr>
                      <a:r>
                        <a:rPr lang="ru-RU" sz="1500" b="1" dirty="0" smtClean="0"/>
                        <a:t>25. В четвертую же стражу ночи пошел к ним Иисус, идя по морю.</a:t>
                      </a:r>
                    </a:p>
                    <a:p>
                      <a:pPr>
                        <a:lnSpc>
                          <a:spcPct val="80000"/>
                        </a:lnSpc>
                      </a:pPr>
                      <a:r>
                        <a:rPr lang="ru-RU" sz="1500" b="1" dirty="0" smtClean="0"/>
                        <a:t>26. И ученики, увидев Его идущего по морю, встревожились и говорили: это призрак; и от страха вскричали.</a:t>
                      </a:r>
                    </a:p>
                    <a:p>
                      <a:pPr>
                        <a:lnSpc>
                          <a:spcPct val="80000"/>
                        </a:lnSpc>
                      </a:pPr>
                      <a:r>
                        <a:rPr lang="ru-RU" sz="1500" b="1" dirty="0" smtClean="0"/>
                        <a:t>27. Но Иисус тотчас заговорил с ними и сказал: ободритесь; это Я, не бойтесь.</a:t>
                      </a:r>
                    </a:p>
                    <a:p>
                      <a:pPr>
                        <a:lnSpc>
                          <a:spcPct val="80000"/>
                        </a:lnSpc>
                      </a:pPr>
                      <a:r>
                        <a:rPr lang="ru-RU" sz="1500" b="1" dirty="0" smtClean="0"/>
                        <a:t>28. Петр сказал Ему в ответ: Господи! если это Ты, повели мне </a:t>
                      </a:r>
                      <a:r>
                        <a:rPr lang="ru-RU" sz="1500" b="1" dirty="0" err="1" smtClean="0"/>
                        <a:t>придти</a:t>
                      </a:r>
                      <a:r>
                        <a:rPr lang="ru-RU" sz="1500" b="1" dirty="0" smtClean="0"/>
                        <a:t> к Тебе по воде.</a:t>
                      </a:r>
                    </a:p>
                    <a:p>
                      <a:pPr>
                        <a:lnSpc>
                          <a:spcPct val="80000"/>
                        </a:lnSpc>
                      </a:pPr>
                      <a:r>
                        <a:rPr lang="ru-RU" sz="1500" b="1" dirty="0" smtClean="0"/>
                        <a:t>29. Он же сказал: иди. И, выйдя из лодки, Петр пошел по воде, чтобы подойти к Иисусу,</a:t>
                      </a:r>
                    </a:p>
                    <a:p>
                      <a:pPr>
                        <a:lnSpc>
                          <a:spcPct val="80000"/>
                        </a:lnSpc>
                      </a:pPr>
                      <a:r>
                        <a:rPr lang="ru-RU" sz="1500" b="1" dirty="0" smtClean="0"/>
                        <a:t>30. но, видя сильный ветер, испугался и, начав утопать, закричал: Господи! спаси меня.</a:t>
                      </a:r>
                    </a:p>
                    <a:p>
                      <a:pPr>
                        <a:lnSpc>
                          <a:spcPct val="80000"/>
                        </a:lnSpc>
                      </a:pPr>
                      <a:r>
                        <a:rPr lang="ru-RU" sz="1500" b="1" dirty="0" smtClean="0"/>
                        <a:t>31. Иисус тотчас простер руку, поддержал его и говорит ему: маловерный! зачем ты усомнился?</a:t>
                      </a:r>
                    </a:p>
                    <a:p>
                      <a:pPr>
                        <a:lnSpc>
                          <a:spcPct val="80000"/>
                        </a:lnSpc>
                      </a:pPr>
                      <a:r>
                        <a:rPr lang="ru-RU" sz="1500" b="1" dirty="0" smtClean="0"/>
                        <a:t>32. И, когда вошли они в лодку, ветер утих.</a:t>
                      </a:r>
                    </a:p>
                    <a:p>
                      <a:pPr>
                        <a:lnSpc>
                          <a:spcPct val="80000"/>
                        </a:lnSpc>
                      </a:pPr>
                      <a:r>
                        <a:rPr lang="ru-RU" sz="1500" b="1" dirty="0" smtClean="0"/>
                        <a:t>33. Бывшие же в лодке подошли, </a:t>
                      </a:r>
                      <a:r>
                        <a:rPr lang="ru-RU" sz="1500" b="1" dirty="0" smtClean="0">
                          <a:solidFill>
                            <a:srgbClr val="00B050"/>
                          </a:solidFill>
                        </a:rPr>
                        <a:t>поклонились Ему и сказали: истинно Ты Сын Божий</a:t>
                      </a:r>
                      <a:r>
                        <a:rPr lang="ru-RU" sz="1500" b="1" dirty="0" smtClean="0"/>
                        <a:t>.</a:t>
                      </a:r>
                    </a:p>
                    <a:p>
                      <a:pPr>
                        <a:lnSpc>
                          <a:spcPct val="80000"/>
                        </a:lnSpc>
                      </a:pPr>
                      <a:r>
                        <a:rPr lang="ru-RU" sz="1500" b="1" dirty="0" smtClean="0"/>
                        <a:t>34. И, переправившись, прибыли </a:t>
                      </a:r>
                      <a:r>
                        <a:rPr lang="ru-RU" sz="1500" b="1" dirty="0" smtClean="0">
                          <a:solidFill>
                            <a:srgbClr val="0070C0"/>
                          </a:solidFill>
                        </a:rPr>
                        <a:t>в землю </a:t>
                      </a:r>
                      <a:r>
                        <a:rPr lang="ru-RU" sz="1500" b="1" dirty="0" err="1" smtClean="0">
                          <a:solidFill>
                            <a:srgbClr val="0070C0"/>
                          </a:solidFill>
                        </a:rPr>
                        <a:t>Геннисаретскую</a:t>
                      </a:r>
                      <a:r>
                        <a:rPr lang="ru-RU" sz="1500" b="1" dirty="0" smtClean="0">
                          <a:solidFill>
                            <a:srgbClr val="0070C0"/>
                          </a:solidFill>
                        </a:rPr>
                        <a:t>.</a:t>
                      </a:r>
                      <a:endParaRPr lang="ru-RU" sz="1500" b="1" dirty="0">
                        <a:solidFill>
                          <a:srgbClr val="0070C0"/>
                        </a:solidFill>
                      </a:endParaRPr>
                    </a:p>
                  </a:txBody>
                  <a:tcPr marL="36000" marR="36000" marT="18000" marB="18000"/>
                </a:tc>
                <a:tc>
                  <a:txBody>
                    <a:bodyPr/>
                    <a:lstStyle/>
                    <a:p>
                      <a:pPr>
                        <a:lnSpc>
                          <a:spcPct val="80000"/>
                        </a:lnSpc>
                      </a:pPr>
                      <a:r>
                        <a:rPr lang="ru-RU" sz="1500" b="1" dirty="0" smtClean="0"/>
                        <a:t>45. И тотчас </a:t>
                      </a:r>
                      <a:r>
                        <a:rPr lang="ru-RU" sz="1500" b="1" dirty="0" smtClean="0">
                          <a:solidFill>
                            <a:srgbClr val="00B0F0"/>
                          </a:solidFill>
                        </a:rPr>
                        <a:t>понудил</a:t>
                      </a:r>
                      <a:r>
                        <a:rPr lang="ru-RU" sz="1500" b="1" dirty="0" smtClean="0"/>
                        <a:t> учеников Своих войти в лодку и отправиться вперед на другую сторону </a:t>
                      </a:r>
                      <a:r>
                        <a:rPr lang="ru-RU" sz="1500" b="1" dirty="0" smtClean="0">
                          <a:solidFill>
                            <a:schemeClr val="accent6">
                              <a:lumMod val="50000"/>
                            </a:schemeClr>
                          </a:solidFill>
                        </a:rPr>
                        <a:t>к </a:t>
                      </a:r>
                      <a:r>
                        <a:rPr lang="ru-RU" sz="1500" b="1" dirty="0" err="1" smtClean="0">
                          <a:solidFill>
                            <a:schemeClr val="accent6">
                              <a:lumMod val="50000"/>
                            </a:schemeClr>
                          </a:solidFill>
                        </a:rPr>
                        <a:t>Вифсаиде</a:t>
                      </a:r>
                      <a:r>
                        <a:rPr lang="ru-RU" sz="1500" b="1" dirty="0" smtClean="0"/>
                        <a:t>, пока Он отпустит народ.</a:t>
                      </a:r>
                    </a:p>
                    <a:p>
                      <a:pPr>
                        <a:lnSpc>
                          <a:spcPct val="80000"/>
                        </a:lnSpc>
                      </a:pPr>
                      <a:r>
                        <a:rPr lang="ru-RU" sz="1500" b="1" dirty="0" smtClean="0"/>
                        <a:t>46. И, отпустив их, пошел на гору помолиться.</a:t>
                      </a:r>
                    </a:p>
                    <a:p>
                      <a:pPr>
                        <a:lnSpc>
                          <a:spcPct val="80000"/>
                        </a:lnSpc>
                      </a:pPr>
                      <a:r>
                        <a:rPr lang="ru-RU" sz="1500" b="1" dirty="0" smtClean="0"/>
                        <a:t>47. Вечером лодка была посреди моря, а Он один на земле.</a:t>
                      </a:r>
                    </a:p>
                    <a:p>
                      <a:pPr>
                        <a:lnSpc>
                          <a:spcPct val="80000"/>
                        </a:lnSpc>
                      </a:pPr>
                      <a:r>
                        <a:rPr lang="ru-RU" sz="1500" b="1" dirty="0" smtClean="0"/>
                        <a:t>48. И увидел их бедствующих в плавании, потому что ветер им был противный; около же четвертой стражи ночи подошел к ним, идя по морю, </a:t>
                      </a:r>
                      <a:r>
                        <a:rPr lang="ru-RU" sz="1500" b="1" dirty="0" smtClean="0">
                          <a:solidFill>
                            <a:srgbClr val="FF0000"/>
                          </a:solidFill>
                        </a:rPr>
                        <a:t>и хотел миновать их.</a:t>
                      </a:r>
                    </a:p>
                    <a:p>
                      <a:pPr>
                        <a:lnSpc>
                          <a:spcPct val="80000"/>
                        </a:lnSpc>
                      </a:pPr>
                      <a:r>
                        <a:rPr lang="ru-RU" sz="1500" b="1" dirty="0" smtClean="0"/>
                        <a:t>49. Они, увидев Его идущего по морю, подумали, что это призрак, и вскричали.</a:t>
                      </a:r>
                    </a:p>
                    <a:p>
                      <a:pPr>
                        <a:lnSpc>
                          <a:spcPct val="80000"/>
                        </a:lnSpc>
                      </a:pPr>
                      <a:r>
                        <a:rPr lang="ru-RU" sz="1500" b="1" dirty="0" smtClean="0"/>
                        <a:t>50. Ибо все видели Его и испугались. И тотчас заговорил с ними и сказал им: ободритесь; это Я, не бойтесь.</a:t>
                      </a:r>
                    </a:p>
                    <a:p>
                      <a:pPr>
                        <a:lnSpc>
                          <a:spcPct val="80000"/>
                        </a:lnSpc>
                      </a:pPr>
                      <a:r>
                        <a:rPr lang="ru-RU" sz="1500" b="1" dirty="0" smtClean="0"/>
                        <a:t>51. И вошел к ним в лодку, и ветер утих. И они чрезвычайно </a:t>
                      </a:r>
                      <a:r>
                        <a:rPr lang="ru-RU" sz="1500" b="1" dirty="0" smtClean="0">
                          <a:solidFill>
                            <a:srgbClr val="00B050"/>
                          </a:solidFill>
                        </a:rPr>
                        <a:t>изумлялись в себе и дивились,</a:t>
                      </a:r>
                    </a:p>
                    <a:p>
                      <a:pPr>
                        <a:lnSpc>
                          <a:spcPct val="80000"/>
                        </a:lnSpc>
                      </a:pPr>
                      <a:r>
                        <a:rPr lang="ru-RU" sz="1500" b="1" dirty="0" smtClean="0"/>
                        <a:t>52. </a:t>
                      </a:r>
                      <a:r>
                        <a:rPr lang="ru-RU" sz="1500" b="1" dirty="0" smtClean="0">
                          <a:solidFill>
                            <a:srgbClr val="00B050"/>
                          </a:solidFill>
                        </a:rPr>
                        <a:t>ибо не </a:t>
                      </a:r>
                      <a:r>
                        <a:rPr lang="ru-RU" sz="1500" b="1" dirty="0" err="1" smtClean="0">
                          <a:solidFill>
                            <a:srgbClr val="00B050"/>
                          </a:solidFill>
                        </a:rPr>
                        <a:t>вразумились</a:t>
                      </a:r>
                      <a:r>
                        <a:rPr lang="ru-RU" sz="1500" b="1" dirty="0" smtClean="0">
                          <a:solidFill>
                            <a:srgbClr val="00B050"/>
                          </a:solidFill>
                        </a:rPr>
                        <a:t> чудом над хлебами, потому что сердце их было </a:t>
                      </a:r>
                      <a:r>
                        <a:rPr lang="ru-RU" sz="1500" b="1" dirty="0" err="1" smtClean="0">
                          <a:solidFill>
                            <a:srgbClr val="00B050"/>
                          </a:solidFill>
                        </a:rPr>
                        <a:t>окаменено</a:t>
                      </a:r>
                      <a:r>
                        <a:rPr lang="ru-RU" sz="1500" b="1" dirty="0" smtClean="0"/>
                        <a:t>.</a:t>
                      </a:r>
                    </a:p>
                    <a:p>
                      <a:pPr>
                        <a:lnSpc>
                          <a:spcPct val="80000"/>
                        </a:lnSpc>
                      </a:pPr>
                      <a:r>
                        <a:rPr lang="ru-RU" sz="1500" b="1" dirty="0" smtClean="0"/>
                        <a:t>53. И, переправившись, прибыли </a:t>
                      </a:r>
                      <a:r>
                        <a:rPr lang="ru-RU" sz="1500" b="1" dirty="0" smtClean="0">
                          <a:solidFill>
                            <a:srgbClr val="0070C0"/>
                          </a:solidFill>
                        </a:rPr>
                        <a:t>в землю </a:t>
                      </a:r>
                      <a:r>
                        <a:rPr lang="ru-RU" sz="1500" b="1" dirty="0" err="1" smtClean="0">
                          <a:solidFill>
                            <a:srgbClr val="0070C0"/>
                          </a:solidFill>
                        </a:rPr>
                        <a:t>Геннисаретскую</a:t>
                      </a:r>
                      <a:r>
                        <a:rPr lang="ru-RU" sz="1500" b="1" dirty="0" smtClean="0">
                          <a:solidFill>
                            <a:srgbClr val="0070C0"/>
                          </a:solidFill>
                        </a:rPr>
                        <a:t> </a:t>
                      </a:r>
                      <a:r>
                        <a:rPr lang="ru-RU" sz="1500" b="1" dirty="0" smtClean="0"/>
                        <a:t>и пристали к берегу.</a:t>
                      </a:r>
                      <a:endParaRPr lang="ru-RU" sz="1500" b="1" dirty="0"/>
                    </a:p>
                  </a:txBody>
                  <a:tcPr marL="36000" marR="36000" marT="18000" marB="18000"/>
                </a:tc>
                <a:tc>
                  <a:txBody>
                    <a:bodyPr/>
                    <a:lstStyle/>
                    <a:p>
                      <a:pPr>
                        <a:lnSpc>
                          <a:spcPct val="80000"/>
                        </a:lnSpc>
                      </a:pPr>
                      <a:r>
                        <a:rPr lang="ru-RU" sz="1500" b="1" dirty="0" smtClean="0"/>
                        <a:t>15. Иисус же, узнав, что хотят </a:t>
                      </a:r>
                      <a:r>
                        <a:rPr lang="ru-RU" sz="1500" b="1" dirty="0" err="1" smtClean="0"/>
                        <a:t>придти</a:t>
                      </a:r>
                      <a:r>
                        <a:rPr lang="ru-RU" sz="1500" b="1" dirty="0" smtClean="0"/>
                        <a:t>, нечаянно взять его и </a:t>
                      </a:r>
                      <a:r>
                        <a:rPr lang="ru-RU" sz="1500" b="1" dirty="0" smtClean="0">
                          <a:solidFill>
                            <a:srgbClr val="00B0F0"/>
                          </a:solidFill>
                        </a:rPr>
                        <a:t>сделать царем</a:t>
                      </a:r>
                      <a:r>
                        <a:rPr lang="ru-RU" sz="1500" b="1" dirty="0" smtClean="0"/>
                        <a:t>, опять удалился на гору один.</a:t>
                      </a:r>
                    </a:p>
                    <a:p>
                      <a:pPr>
                        <a:lnSpc>
                          <a:spcPct val="80000"/>
                        </a:lnSpc>
                      </a:pPr>
                      <a:r>
                        <a:rPr lang="ru-RU" sz="1500" b="1" dirty="0" smtClean="0"/>
                        <a:t>16</a:t>
                      </a:r>
                      <a:r>
                        <a:rPr lang="ru-RU" sz="1500" b="1" dirty="0" smtClean="0"/>
                        <a:t>. Когда же настал вечер, то ученики Его сошли к морю</a:t>
                      </a:r>
                    </a:p>
                    <a:p>
                      <a:pPr>
                        <a:lnSpc>
                          <a:spcPct val="80000"/>
                        </a:lnSpc>
                      </a:pPr>
                      <a:r>
                        <a:rPr lang="ru-RU" sz="1500" b="1" dirty="0" smtClean="0"/>
                        <a:t>17. и, войдя в лодку, отправились на ту сторону моря, </a:t>
                      </a:r>
                      <a:r>
                        <a:rPr lang="ru-RU" sz="1500" b="1" dirty="0" smtClean="0">
                          <a:solidFill>
                            <a:schemeClr val="accent6">
                              <a:lumMod val="50000"/>
                            </a:schemeClr>
                          </a:solidFill>
                        </a:rPr>
                        <a:t>в </a:t>
                      </a:r>
                      <a:r>
                        <a:rPr lang="ru-RU" sz="1500" b="1" dirty="0" err="1" smtClean="0">
                          <a:solidFill>
                            <a:schemeClr val="accent6">
                              <a:lumMod val="50000"/>
                            </a:schemeClr>
                          </a:solidFill>
                        </a:rPr>
                        <a:t>Капернаум</a:t>
                      </a:r>
                      <a:r>
                        <a:rPr lang="ru-RU" sz="1500" b="1" dirty="0" smtClean="0"/>
                        <a:t>. Становилось темно, а Иисус не приходил к ним.</a:t>
                      </a:r>
                    </a:p>
                    <a:p>
                      <a:pPr>
                        <a:lnSpc>
                          <a:spcPct val="80000"/>
                        </a:lnSpc>
                      </a:pPr>
                      <a:r>
                        <a:rPr lang="ru-RU" sz="1500" b="1" dirty="0" smtClean="0"/>
                        <a:t>18. Дул сильный ветер, и море волновалось.</a:t>
                      </a:r>
                    </a:p>
                    <a:p>
                      <a:pPr>
                        <a:lnSpc>
                          <a:spcPct val="80000"/>
                        </a:lnSpc>
                      </a:pPr>
                      <a:r>
                        <a:rPr lang="ru-RU" sz="1500" b="1" dirty="0" smtClean="0"/>
                        <a:t>19. Проплыв </a:t>
                      </a:r>
                      <a:r>
                        <a:rPr lang="ru-RU" sz="1500" b="1" dirty="0" smtClean="0">
                          <a:solidFill>
                            <a:schemeClr val="accent6">
                              <a:lumMod val="50000"/>
                            </a:schemeClr>
                          </a:solidFill>
                        </a:rPr>
                        <a:t>около двадцати пяти или тридцати стадий</a:t>
                      </a:r>
                      <a:r>
                        <a:rPr lang="ru-RU" sz="1500" b="1" dirty="0" smtClean="0"/>
                        <a:t>, они увидели Иисуса, идущего по морю и приближающегося к лодке, и испугались.</a:t>
                      </a:r>
                    </a:p>
                    <a:p>
                      <a:pPr>
                        <a:lnSpc>
                          <a:spcPct val="80000"/>
                        </a:lnSpc>
                      </a:pPr>
                      <a:r>
                        <a:rPr lang="ru-RU" sz="1500" b="1" dirty="0" smtClean="0"/>
                        <a:t>20. Но Он сказал им: это Я; не бойтесь.</a:t>
                      </a:r>
                    </a:p>
                    <a:p>
                      <a:pPr>
                        <a:lnSpc>
                          <a:spcPct val="80000"/>
                        </a:lnSpc>
                      </a:pPr>
                      <a:r>
                        <a:rPr lang="ru-RU" sz="1500" b="1" dirty="0" smtClean="0"/>
                        <a:t>21. Они хотели принять Его в лодку; и </a:t>
                      </a:r>
                      <a:r>
                        <a:rPr lang="ru-RU" sz="1500" b="1" dirty="0" smtClean="0">
                          <a:solidFill>
                            <a:srgbClr val="FF0000"/>
                          </a:solidFill>
                        </a:rPr>
                        <a:t>тотчас</a:t>
                      </a:r>
                      <a:r>
                        <a:rPr lang="ru-RU" sz="1500" b="1" dirty="0" smtClean="0"/>
                        <a:t> лодка пристала к берегу, куда плыли.</a:t>
                      </a:r>
                      <a:endParaRPr lang="ru-RU" sz="1500" b="1" dirty="0"/>
                    </a:p>
                  </a:txBody>
                  <a:tcPr marL="36000" marR="36000" marT="18000" marB="18000"/>
                </a:tc>
              </a:tr>
            </a:tbl>
          </a:graphicData>
        </a:graphic>
      </p:graphicFrame>
      <p:sp>
        <p:nvSpPr>
          <p:cNvPr id="4" name="Скругленный прямоугольник 3"/>
          <p:cNvSpPr/>
          <p:nvPr/>
        </p:nvSpPr>
        <p:spPr>
          <a:xfrm>
            <a:off x="1691680" y="116632"/>
            <a:ext cx="5832648" cy="360040"/>
          </a:xfrm>
          <a:prstGeom prst="roundRect">
            <a:avLst/>
          </a:prstGeom>
        </p:spPr>
        <p:style>
          <a:lnRef idx="0">
            <a:schemeClr val="accent5"/>
          </a:lnRef>
          <a:fillRef idx="3">
            <a:schemeClr val="accent5"/>
          </a:fillRef>
          <a:effectRef idx="3">
            <a:schemeClr val="accent5"/>
          </a:effectRef>
          <a:fontRef idx="minor">
            <a:schemeClr val="lt1"/>
          </a:fontRef>
        </p:style>
        <p:txBody>
          <a:bodyPr rtlCol="0" anchor="ctr"/>
          <a:lstStyle/>
          <a:p>
            <a:pPr algn="ctr" fontAlgn="ctr"/>
            <a:r>
              <a:rPr lang="ru-RU" sz="2400" b="1" dirty="0">
                <a:solidFill>
                  <a:schemeClr val="tx1"/>
                </a:solidFill>
              </a:rPr>
              <a:t>Шествие Иисуса Христа по </a:t>
            </a:r>
            <a:r>
              <a:rPr lang="ru-RU" sz="2400" b="1" dirty="0" smtClean="0">
                <a:solidFill>
                  <a:schemeClr val="tx1"/>
                </a:solidFill>
              </a:rPr>
              <a:t>воде</a:t>
            </a:r>
            <a:endParaRPr lang="ru-RU" sz="2400" b="1" dirty="0">
              <a:solidFill>
                <a:schemeClr val="tx1"/>
              </a:solidFill>
            </a:endParaRPr>
          </a:p>
        </p:txBody>
      </p:sp>
      <p:sp>
        <p:nvSpPr>
          <p:cNvPr id="6" name="Скругленный прямоугольник 5"/>
          <p:cNvSpPr/>
          <p:nvPr/>
        </p:nvSpPr>
        <p:spPr>
          <a:xfrm>
            <a:off x="395536" y="980728"/>
            <a:ext cx="8352928" cy="648072"/>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5"/>
          </a:lnRef>
          <a:fillRef idx="2">
            <a:schemeClr val="accent5"/>
          </a:fillRef>
          <a:effectRef idx="1">
            <a:schemeClr val="accent5"/>
          </a:effectRef>
          <a:fontRef idx="minor">
            <a:schemeClr val="dk1"/>
          </a:fontRef>
        </p:style>
        <p:txBody>
          <a:bodyPr rtlCol="0" anchor="ctr"/>
          <a:lstStyle/>
          <a:p>
            <a:pPr algn="ctr"/>
            <a:r>
              <a:rPr lang="ru-RU" sz="1500" b="1" dirty="0" smtClean="0">
                <a:solidFill>
                  <a:schemeClr val="tx1"/>
                </a:solidFill>
              </a:rPr>
              <a:t>Четвертая </a:t>
            </a:r>
            <a:r>
              <a:rPr lang="ru-RU" sz="1500" b="1" dirty="0">
                <a:solidFill>
                  <a:schemeClr val="tx1"/>
                </a:solidFill>
              </a:rPr>
              <a:t>стража ночи была около трех часов </a:t>
            </a:r>
            <a:r>
              <a:rPr lang="ru-RU" sz="1500" b="1" dirty="0" smtClean="0">
                <a:solidFill>
                  <a:schemeClr val="tx1"/>
                </a:solidFill>
              </a:rPr>
              <a:t>утра. </a:t>
            </a:r>
            <a:r>
              <a:rPr lang="ru-RU" sz="1600" b="1" dirty="0"/>
              <a:t>В течение девяти часов ученики с трудом проплыли 25 или 30 стадий (стадия приблизительно равна 182 или 192 метрам</a:t>
            </a:r>
            <a:r>
              <a:rPr lang="ru-RU" sz="1600" b="1" dirty="0" smtClean="0"/>
              <a:t>). То есть примерно 4,5 – 5,7 км.</a:t>
            </a:r>
            <a:endParaRPr lang="ru-RU" sz="1500" b="1" dirty="0">
              <a:solidFill>
                <a:schemeClr val="tx1"/>
              </a:solidFill>
            </a:endParaRPr>
          </a:p>
        </p:txBody>
      </p:sp>
      <p:sp>
        <p:nvSpPr>
          <p:cNvPr id="2" name="Скругленный прямоугольник 1"/>
          <p:cNvSpPr/>
          <p:nvPr/>
        </p:nvSpPr>
        <p:spPr>
          <a:xfrm>
            <a:off x="251520" y="5530924"/>
            <a:ext cx="8568952" cy="922412"/>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5"/>
          </a:lnRef>
          <a:fillRef idx="2">
            <a:schemeClr val="accent5"/>
          </a:fillRef>
          <a:effectRef idx="1">
            <a:schemeClr val="accent5"/>
          </a:effectRef>
          <a:fontRef idx="minor">
            <a:schemeClr val="dk1"/>
          </a:fontRef>
        </p:style>
        <p:txBody>
          <a:bodyPr rtlCol="0" anchor="ctr"/>
          <a:lstStyle/>
          <a:p>
            <a:pPr algn="ctr"/>
            <a:r>
              <a:rPr lang="ru-RU" sz="1500" b="1" i="1" dirty="0" err="1" smtClean="0">
                <a:solidFill>
                  <a:schemeClr val="tx1"/>
                </a:solidFill>
              </a:rPr>
              <a:t>Блж</a:t>
            </a:r>
            <a:r>
              <a:rPr lang="ru-RU" sz="1500" b="1" i="1" dirty="0" smtClean="0">
                <a:solidFill>
                  <a:schemeClr val="tx1"/>
                </a:solidFill>
              </a:rPr>
              <a:t>. Иероним: «Ученикам </a:t>
            </a:r>
            <a:r>
              <a:rPr lang="ru-RU" sz="1500" b="1" i="1" dirty="0">
                <a:solidFill>
                  <a:schemeClr val="tx1"/>
                </a:solidFill>
              </a:rPr>
              <a:t>Он приказал переплыть залив и побудил их сесть на корабль; этими словами показывается, что они неохотно оставили Господа, так как они не желали из любви к Наставнику отделиться от Него даже на одно </a:t>
            </a:r>
            <a:r>
              <a:rPr lang="ru-RU" sz="1500" b="1" i="1" dirty="0" smtClean="0">
                <a:solidFill>
                  <a:schemeClr val="tx1"/>
                </a:solidFill>
              </a:rPr>
              <a:t>мгновение».</a:t>
            </a:r>
            <a:endParaRPr lang="ru-RU" sz="1500" b="1" i="1" dirty="0">
              <a:solidFill>
                <a:schemeClr val="tx1"/>
              </a:solidFill>
            </a:endParaRPr>
          </a:p>
        </p:txBody>
      </p:sp>
      <p:sp>
        <p:nvSpPr>
          <p:cNvPr id="3" name="Скругленный прямоугольник 2"/>
          <p:cNvSpPr/>
          <p:nvPr/>
        </p:nvSpPr>
        <p:spPr>
          <a:xfrm>
            <a:off x="251520" y="4509120"/>
            <a:ext cx="8568952" cy="864096"/>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5"/>
          </a:lnRef>
          <a:fillRef idx="2">
            <a:schemeClr val="accent5"/>
          </a:fillRef>
          <a:effectRef idx="1">
            <a:schemeClr val="accent5"/>
          </a:effectRef>
          <a:fontRef idx="minor">
            <a:schemeClr val="dk1"/>
          </a:fontRef>
        </p:style>
        <p:txBody>
          <a:bodyPr rtlCol="0" anchor="ctr"/>
          <a:lstStyle/>
          <a:p>
            <a:pPr algn="ctr"/>
            <a:r>
              <a:rPr lang="ru-RU" sz="1500" b="1" i="1" dirty="0" err="1" smtClean="0">
                <a:solidFill>
                  <a:schemeClr val="tx1"/>
                </a:solidFill>
              </a:rPr>
              <a:t>Блж</a:t>
            </a:r>
            <a:r>
              <a:rPr lang="ru-RU" sz="1500" b="1" i="1" dirty="0" smtClean="0">
                <a:solidFill>
                  <a:schemeClr val="tx1"/>
                </a:solidFill>
              </a:rPr>
              <a:t>. </a:t>
            </a:r>
            <a:r>
              <a:rPr lang="ru-RU" sz="1500" b="1" i="1" dirty="0" err="1" smtClean="0">
                <a:solidFill>
                  <a:schemeClr val="tx1"/>
                </a:solidFill>
              </a:rPr>
              <a:t>Феофилакт</a:t>
            </a:r>
            <a:r>
              <a:rPr lang="ru-RU" sz="1500" b="1" i="1" dirty="0" smtClean="0">
                <a:solidFill>
                  <a:schemeClr val="tx1"/>
                </a:solidFill>
              </a:rPr>
              <a:t>: «Но </a:t>
            </a:r>
            <a:r>
              <a:rPr lang="ru-RU" sz="1500" b="1" i="1" dirty="0">
                <a:solidFill>
                  <a:schemeClr val="tx1"/>
                </a:solidFill>
              </a:rPr>
              <a:t>Он удаляется, научая нас презирать мирские достоинства. Он удаляется на гору один только, не взяв ни одного из учеников, для того, чтобы испытать любовь их, смотря по тому, снесут ли они отсутствие Его».</a:t>
            </a:r>
          </a:p>
        </p:txBody>
      </p:sp>
      <p:sp>
        <p:nvSpPr>
          <p:cNvPr id="9" name="Скругленный прямоугольник 8"/>
          <p:cNvSpPr/>
          <p:nvPr/>
        </p:nvSpPr>
        <p:spPr>
          <a:xfrm>
            <a:off x="251520" y="3933056"/>
            <a:ext cx="8568952" cy="2210544"/>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5"/>
          </a:lnRef>
          <a:fillRef idx="2">
            <a:schemeClr val="accent5"/>
          </a:fillRef>
          <a:effectRef idx="1">
            <a:schemeClr val="accent5"/>
          </a:effectRef>
          <a:fontRef idx="minor">
            <a:schemeClr val="dk1"/>
          </a:fontRef>
        </p:style>
        <p:txBody>
          <a:bodyPr rtlCol="0" anchor="ctr"/>
          <a:lstStyle/>
          <a:p>
            <a:pPr algn="ctr"/>
            <a:r>
              <a:rPr lang="ru-RU" sz="1500" b="1" dirty="0" err="1" smtClean="0">
                <a:solidFill>
                  <a:schemeClr val="tx1"/>
                </a:solidFill>
              </a:rPr>
              <a:t>Свт</a:t>
            </a:r>
            <a:r>
              <a:rPr lang="ru-RU" sz="1500" b="1" dirty="0" smtClean="0">
                <a:solidFill>
                  <a:schemeClr val="tx1"/>
                </a:solidFill>
              </a:rPr>
              <a:t>. Иоанн Златоуст: </a:t>
            </a:r>
            <a:r>
              <a:rPr lang="ru-RU" sz="1500" b="1" i="1" dirty="0" smtClean="0">
                <a:solidFill>
                  <a:schemeClr val="tx1"/>
                </a:solidFill>
              </a:rPr>
              <a:t>«Итак</a:t>
            </a:r>
            <a:r>
              <a:rPr lang="ru-RU" sz="1500" b="1" i="1" dirty="0">
                <a:solidFill>
                  <a:schemeClr val="tx1"/>
                </a:solidFill>
              </a:rPr>
              <a:t>, Христос для молитвы взошел на гору; а ученики опять борются с волнами и претерпевают бурю, как и прежде. Но тогда во время бури Христос был с ними на корабле, а теперь они одни. Господь постепенно и мало-помалу ведет их к большему, и приучает переносить все мужественно. Поэтому-то, когда они в первый раз подвергались опасности, был с ними, хотя и спал, чтобы тем самым успокоить их; теперь же, ведя их к большему терпению, поступает иначе: уходит от них, попускает буре застигнуть их среди моря, так что им не оставалось никакой надежды к спасению, и на всю ночь оставляет их бороться с волнами, - чем, думаю, хотел тронуть жестокое их сердце. </a:t>
            </a:r>
            <a:r>
              <a:rPr lang="ru-RU" sz="1600" b="1" i="1" dirty="0">
                <a:solidFill>
                  <a:schemeClr val="tx1"/>
                </a:solidFill>
              </a:rPr>
              <a:t>Вот почему Он не тотчас явился к ним, но, как говорит евангелист, в четвертую стражу нощи</a:t>
            </a:r>
            <a:r>
              <a:rPr lang="ru-RU" sz="1500" b="1" i="1" dirty="0" smtClean="0">
                <a:solidFill>
                  <a:schemeClr val="tx1"/>
                </a:solidFill>
              </a:rPr>
              <a:t>».</a:t>
            </a:r>
            <a:endParaRPr lang="ru-RU" sz="1500" b="1" i="1" dirty="0">
              <a:solidFill>
                <a:schemeClr val="tx1"/>
              </a:solidFill>
            </a:endParaRPr>
          </a:p>
        </p:txBody>
      </p:sp>
      <p:sp>
        <p:nvSpPr>
          <p:cNvPr id="10" name="Скругленный прямоугольник 9"/>
          <p:cNvSpPr/>
          <p:nvPr/>
        </p:nvSpPr>
        <p:spPr>
          <a:xfrm>
            <a:off x="323528" y="1844824"/>
            <a:ext cx="8424936" cy="1080120"/>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5"/>
          </a:lnRef>
          <a:fillRef idx="2">
            <a:schemeClr val="accent5"/>
          </a:fillRef>
          <a:effectRef idx="1">
            <a:schemeClr val="accent5"/>
          </a:effectRef>
          <a:fontRef idx="minor">
            <a:schemeClr val="dk1"/>
          </a:fontRef>
        </p:style>
        <p:txBody>
          <a:bodyPr rtlCol="0" anchor="ctr"/>
          <a:lstStyle/>
          <a:p>
            <a:pPr algn="ctr"/>
            <a:r>
              <a:rPr lang="ru-RU" sz="1500" b="1" dirty="0" err="1" smtClean="0">
                <a:solidFill>
                  <a:schemeClr val="tx1"/>
                </a:solidFill>
              </a:rPr>
              <a:t>Блж</a:t>
            </a:r>
            <a:r>
              <a:rPr lang="ru-RU" sz="1500" b="1" dirty="0" smtClean="0">
                <a:solidFill>
                  <a:schemeClr val="tx1"/>
                </a:solidFill>
              </a:rPr>
              <a:t>. </a:t>
            </a:r>
            <a:r>
              <a:rPr lang="ru-RU" sz="1500" b="1" dirty="0" err="1" smtClean="0">
                <a:solidFill>
                  <a:schemeClr val="tx1"/>
                </a:solidFill>
              </a:rPr>
              <a:t>Феофилакт</a:t>
            </a:r>
            <a:r>
              <a:rPr lang="ru-RU" sz="1500" b="1" i="1" dirty="0" smtClean="0">
                <a:solidFill>
                  <a:schemeClr val="tx1"/>
                </a:solidFill>
              </a:rPr>
              <a:t>: «Не </a:t>
            </a:r>
            <a:r>
              <a:rPr lang="ru-RU" sz="1500" b="1" i="1" dirty="0">
                <a:solidFill>
                  <a:schemeClr val="tx1"/>
                </a:solidFill>
              </a:rPr>
              <a:t>тотчас явился пред ними с целью укротить бурю, научая не скоро просить об удалении бед и переносить их мужественно, но около четвертой стражи, ибо на четыре части разделялась ночь у воинов, стерегущих поочередно, так что каждая стража продолжалась три </a:t>
            </a:r>
            <a:r>
              <a:rPr lang="ru-RU" sz="1500" b="1" i="1" dirty="0" smtClean="0">
                <a:solidFill>
                  <a:schemeClr val="tx1"/>
                </a:solidFill>
              </a:rPr>
              <a:t>часа».</a:t>
            </a:r>
            <a:endParaRPr lang="ru-RU" sz="1500" b="1" i="1" dirty="0">
              <a:solidFill>
                <a:schemeClr val="tx1"/>
              </a:solidFill>
            </a:endParaRPr>
          </a:p>
        </p:txBody>
      </p:sp>
      <p:sp>
        <p:nvSpPr>
          <p:cNvPr id="11" name="Скругленный прямоугольник 10"/>
          <p:cNvSpPr/>
          <p:nvPr/>
        </p:nvSpPr>
        <p:spPr>
          <a:xfrm>
            <a:off x="323528" y="1412776"/>
            <a:ext cx="8424936" cy="1080120"/>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5"/>
          </a:lnRef>
          <a:fillRef idx="2">
            <a:schemeClr val="accent5"/>
          </a:fillRef>
          <a:effectRef idx="1">
            <a:schemeClr val="accent5"/>
          </a:effectRef>
          <a:fontRef idx="minor">
            <a:schemeClr val="dk1"/>
          </a:fontRef>
        </p:style>
        <p:txBody>
          <a:bodyPr rtlCol="0" anchor="ctr"/>
          <a:lstStyle/>
          <a:p>
            <a:pPr algn="ctr"/>
            <a:r>
              <a:rPr lang="ru-RU" sz="1500" b="1" dirty="0" err="1" smtClean="0">
                <a:solidFill>
                  <a:schemeClr val="tx1"/>
                </a:solidFill>
              </a:rPr>
              <a:t>Блж</a:t>
            </a:r>
            <a:r>
              <a:rPr lang="ru-RU" sz="1500" b="1" dirty="0" smtClean="0">
                <a:solidFill>
                  <a:schemeClr val="tx1"/>
                </a:solidFill>
              </a:rPr>
              <a:t>. </a:t>
            </a:r>
            <a:r>
              <a:rPr lang="ru-RU" sz="1500" b="1" dirty="0" err="1" smtClean="0">
                <a:solidFill>
                  <a:schemeClr val="tx1"/>
                </a:solidFill>
              </a:rPr>
              <a:t>Феофилакт</a:t>
            </a:r>
            <a:r>
              <a:rPr lang="ru-RU" sz="1500" b="1" i="1" dirty="0" smtClean="0">
                <a:solidFill>
                  <a:schemeClr val="tx1"/>
                </a:solidFill>
              </a:rPr>
              <a:t>: «Ученики же, ввиду необыкновенности и странности дела, подумали, что пред ними привидение, ибо не узнали Его по виду как по тому, что была ночь, так и по причине страха. Господь же прежде всего ободряет их, говоря: «это Я», Который все может, «не бойтесь»».</a:t>
            </a:r>
            <a:endParaRPr lang="ru-RU" sz="1500" b="1" i="1" dirty="0">
              <a:solidFill>
                <a:schemeClr val="tx1"/>
              </a:solidFill>
            </a:endParaRPr>
          </a:p>
        </p:txBody>
      </p:sp>
      <p:sp>
        <p:nvSpPr>
          <p:cNvPr id="12" name="Скругленный прямоугольник 11"/>
          <p:cNvSpPr/>
          <p:nvPr/>
        </p:nvSpPr>
        <p:spPr>
          <a:xfrm>
            <a:off x="323528" y="2636912"/>
            <a:ext cx="8424936" cy="648072"/>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5"/>
          </a:lnRef>
          <a:fillRef idx="2">
            <a:schemeClr val="accent5"/>
          </a:fillRef>
          <a:effectRef idx="1">
            <a:schemeClr val="accent5"/>
          </a:effectRef>
          <a:fontRef idx="minor">
            <a:schemeClr val="dk1"/>
          </a:fontRef>
        </p:style>
        <p:txBody>
          <a:bodyPr rtlCol="0" anchor="ctr"/>
          <a:lstStyle/>
          <a:p>
            <a:pPr algn="ctr"/>
            <a:r>
              <a:rPr lang="ru-RU" sz="1500" b="1" dirty="0" err="1" smtClean="0">
                <a:solidFill>
                  <a:schemeClr val="tx1"/>
                </a:solidFill>
              </a:rPr>
              <a:t>Зигабен</a:t>
            </a:r>
            <a:r>
              <a:rPr lang="ru-RU" sz="1500" b="1" dirty="0">
                <a:solidFill>
                  <a:schemeClr val="tx1"/>
                </a:solidFill>
              </a:rPr>
              <a:t>: </a:t>
            </a:r>
            <a:r>
              <a:rPr lang="ru-RU" sz="1500" b="1" i="1" dirty="0">
                <a:solidFill>
                  <a:schemeClr val="tx1"/>
                </a:solidFill>
              </a:rPr>
              <a:t>«Так как они не могли узнать Его по лицу из-за ночной темноты, то Он подает им знакомый голос, освободивший их от того и другого </a:t>
            </a:r>
            <a:r>
              <a:rPr lang="ru-RU" sz="1500" b="1" i="1" dirty="0" smtClean="0">
                <a:solidFill>
                  <a:schemeClr val="tx1"/>
                </a:solidFill>
              </a:rPr>
              <a:t>страха».</a:t>
            </a:r>
            <a:endParaRPr lang="ru-RU" sz="1500" b="1" i="1" dirty="0">
              <a:solidFill>
                <a:schemeClr val="tx1"/>
              </a:solidFill>
            </a:endParaRPr>
          </a:p>
        </p:txBody>
      </p:sp>
      <p:sp>
        <p:nvSpPr>
          <p:cNvPr id="13" name="Скругленный прямоугольник 12"/>
          <p:cNvSpPr/>
          <p:nvPr/>
        </p:nvSpPr>
        <p:spPr>
          <a:xfrm>
            <a:off x="395536" y="1412776"/>
            <a:ext cx="8424936" cy="1080120"/>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5"/>
          </a:lnRef>
          <a:fillRef idx="2">
            <a:schemeClr val="accent5"/>
          </a:fillRef>
          <a:effectRef idx="1">
            <a:schemeClr val="accent5"/>
          </a:effectRef>
          <a:fontRef idx="minor">
            <a:schemeClr val="dk1"/>
          </a:fontRef>
        </p:style>
        <p:txBody>
          <a:bodyPr rtlCol="0" anchor="ctr"/>
          <a:lstStyle/>
          <a:p>
            <a:pPr algn="ctr"/>
            <a:r>
              <a:rPr lang="ru-RU" sz="1500" b="1" dirty="0" err="1" smtClean="0">
                <a:solidFill>
                  <a:schemeClr val="tx1"/>
                </a:solidFill>
              </a:rPr>
              <a:t>Блж</a:t>
            </a:r>
            <a:r>
              <a:rPr lang="ru-RU" sz="1500" b="1" dirty="0" smtClean="0">
                <a:solidFill>
                  <a:schemeClr val="tx1"/>
                </a:solidFill>
              </a:rPr>
              <a:t>. </a:t>
            </a:r>
            <a:r>
              <a:rPr lang="ru-RU" sz="1500" b="1" dirty="0" err="1" smtClean="0">
                <a:solidFill>
                  <a:schemeClr val="tx1"/>
                </a:solidFill>
              </a:rPr>
              <a:t>Феофилакт</a:t>
            </a:r>
            <a:r>
              <a:rPr lang="ru-RU" sz="1500" b="1" dirty="0" smtClean="0">
                <a:solidFill>
                  <a:schemeClr val="tx1"/>
                </a:solidFill>
              </a:rPr>
              <a:t>: </a:t>
            </a:r>
            <a:r>
              <a:rPr lang="ru-RU" sz="1500" b="1" i="1" dirty="0" smtClean="0">
                <a:solidFill>
                  <a:schemeClr val="tx1"/>
                </a:solidFill>
              </a:rPr>
              <a:t>«По </a:t>
            </a:r>
            <a:r>
              <a:rPr lang="ru-RU" sz="1500" b="1" i="1" dirty="0">
                <a:solidFill>
                  <a:schemeClr val="tx1"/>
                </a:solidFill>
              </a:rPr>
              <a:t>чувству самой горячей любви ко Христу Петр хочет тотчас и прежде других приблизиться к Нему. Он верует, что Иисус не только Сам ходит по водам, но и ему даст это: не сказал «повели мне ходить», но «</a:t>
            </a:r>
            <a:r>
              <a:rPr lang="ru-RU" sz="1500" b="1" i="1" dirty="0" err="1">
                <a:solidFill>
                  <a:schemeClr val="tx1"/>
                </a:solidFill>
              </a:rPr>
              <a:t>придти</a:t>
            </a:r>
            <a:r>
              <a:rPr lang="ru-RU" sz="1500" b="1" i="1" dirty="0">
                <a:solidFill>
                  <a:schemeClr val="tx1"/>
                </a:solidFill>
              </a:rPr>
              <a:t> к Тебе». Первое было бы знаком бахвальства, второе же есть признак любви ко </a:t>
            </a:r>
            <a:r>
              <a:rPr lang="ru-RU" sz="1500" b="1" i="1" dirty="0" smtClean="0">
                <a:solidFill>
                  <a:schemeClr val="tx1"/>
                </a:solidFill>
              </a:rPr>
              <a:t>Христу».</a:t>
            </a:r>
            <a:endParaRPr lang="ru-RU" sz="1500" b="1" i="1" dirty="0">
              <a:solidFill>
                <a:schemeClr val="tx1"/>
              </a:solidFill>
            </a:endParaRPr>
          </a:p>
        </p:txBody>
      </p:sp>
      <p:sp>
        <p:nvSpPr>
          <p:cNvPr id="7" name="Скругленный прямоугольник 6"/>
          <p:cNvSpPr/>
          <p:nvPr/>
        </p:nvSpPr>
        <p:spPr>
          <a:xfrm>
            <a:off x="323528" y="2852936"/>
            <a:ext cx="8280920" cy="792088"/>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5"/>
          </a:lnRef>
          <a:fillRef idx="2">
            <a:schemeClr val="accent5"/>
          </a:fillRef>
          <a:effectRef idx="1">
            <a:schemeClr val="accent5"/>
          </a:effectRef>
          <a:fontRef idx="minor">
            <a:schemeClr val="dk1"/>
          </a:fontRef>
        </p:style>
        <p:txBody>
          <a:bodyPr lIns="0" rIns="0" rtlCol="0" anchor="ctr"/>
          <a:lstStyle/>
          <a:p>
            <a:pPr algn="ctr"/>
            <a:r>
              <a:rPr lang="ru-RU" sz="1500" b="1" dirty="0" err="1" smtClean="0">
                <a:solidFill>
                  <a:schemeClr val="tx1"/>
                </a:solidFill>
              </a:rPr>
              <a:t>Блж</a:t>
            </a:r>
            <a:r>
              <a:rPr lang="ru-RU" sz="1500" b="1" dirty="0" smtClean="0">
                <a:solidFill>
                  <a:schemeClr val="tx1"/>
                </a:solidFill>
              </a:rPr>
              <a:t>. </a:t>
            </a:r>
            <a:r>
              <a:rPr lang="ru-RU" sz="1500" b="1" dirty="0" err="1" smtClean="0">
                <a:solidFill>
                  <a:schemeClr val="tx1"/>
                </a:solidFill>
              </a:rPr>
              <a:t>Феофилакт</a:t>
            </a:r>
            <a:r>
              <a:rPr lang="ru-RU" sz="1500" b="1" dirty="0" smtClean="0">
                <a:solidFill>
                  <a:schemeClr val="tx1"/>
                </a:solidFill>
              </a:rPr>
              <a:t>: </a:t>
            </a:r>
            <a:r>
              <a:rPr lang="ru-RU" sz="1500" b="1" i="1" dirty="0" smtClean="0">
                <a:solidFill>
                  <a:schemeClr val="tx1"/>
                </a:solidFill>
              </a:rPr>
              <a:t>«Господь </a:t>
            </a:r>
            <a:r>
              <a:rPr lang="ru-RU" sz="1500" b="1" i="1" dirty="0">
                <a:solidFill>
                  <a:schemeClr val="tx1"/>
                </a:solidFill>
              </a:rPr>
              <a:t>подостлал Петру море, показывая Свою силу. Но смотри: Петр, победив большее, разумею море, испугался ветра. Так слаба природа человека! И тотчас, как испугался, начал тонуть. Ибо когда ослабела вера, тогда Петр начал </a:t>
            </a:r>
            <a:r>
              <a:rPr lang="ru-RU" sz="1500" b="1" i="1" dirty="0" smtClean="0">
                <a:solidFill>
                  <a:schemeClr val="tx1"/>
                </a:solidFill>
              </a:rPr>
              <a:t>тонуть</a:t>
            </a:r>
            <a:r>
              <a:rPr lang="ru-RU" sz="1500" b="1" i="1" dirty="0" smtClean="0">
                <a:solidFill>
                  <a:schemeClr val="tx1"/>
                </a:solidFill>
              </a:rPr>
              <a:t>».</a:t>
            </a:r>
            <a:endParaRPr lang="ru-RU" sz="1500" b="1" i="1" dirty="0">
              <a:solidFill>
                <a:schemeClr val="tx1"/>
              </a:solidFill>
            </a:endParaRPr>
          </a:p>
        </p:txBody>
      </p:sp>
      <p:sp>
        <p:nvSpPr>
          <p:cNvPr id="14" name="Скругленный прямоугольник 13"/>
          <p:cNvSpPr/>
          <p:nvPr/>
        </p:nvSpPr>
        <p:spPr>
          <a:xfrm>
            <a:off x="333211" y="1088740"/>
            <a:ext cx="8280920" cy="1548172"/>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5"/>
          </a:lnRef>
          <a:fillRef idx="2">
            <a:schemeClr val="accent5"/>
          </a:fillRef>
          <a:effectRef idx="1">
            <a:schemeClr val="accent5"/>
          </a:effectRef>
          <a:fontRef idx="minor">
            <a:schemeClr val="dk1"/>
          </a:fontRef>
        </p:style>
        <p:txBody>
          <a:bodyPr rtlCol="0" anchor="ctr"/>
          <a:lstStyle/>
          <a:p>
            <a:pPr algn="ctr"/>
            <a:r>
              <a:rPr lang="ru-RU" sz="1500" b="1" dirty="0" err="1" smtClean="0">
                <a:solidFill>
                  <a:schemeClr val="tx1"/>
                </a:solidFill>
              </a:rPr>
              <a:t>Свт</a:t>
            </a:r>
            <a:r>
              <a:rPr lang="ru-RU" sz="1500" b="1" dirty="0" smtClean="0">
                <a:solidFill>
                  <a:schemeClr val="tx1"/>
                </a:solidFill>
              </a:rPr>
              <a:t>. Иоанн Златоуст: </a:t>
            </a:r>
            <a:r>
              <a:rPr lang="ru-RU" sz="1500" b="1" i="1" dirty="0" smtClean="0">
                <a:solidFill>
                  <a:schemeClr val="tx1"/>
                </a:solidFill>
              </a:rPr>
              <a:t>«Но </a:t>
            </a:r>
            <a:r>
              <a:rPr lang="ru-RU" sz="1500" b="1" i="1" dirty="0">
                <a:solidFill>
                  <a:schemeClr val="tx1"/>
                </a:solidFill>
              </a:rPr>
              <a:t>почему Господь не велел уняться ветрам, а Сам простер руку и поддержал Петра? Потому что нужна была Петрова вера. Когда с нашей стороны есть недостаток, то и божественное действие останавливается. Итак, желая показать, что не стремление ветра, но Петрово маловерие произвело такую перемену, Господь говорит: маловере, почто </a:t>
            </a:r>
            <a:r>
              <a:rPr lang="ru-RU" sz="1500" b="1" i="1" dirty="0" err="1">
                <a:solidFill>
                  <a:schemeClr val="tx1"/>
                </a:solidFill>
              </a:rPr>
              <a:t>усумнелся</a:t>
            </a:r>
            <a:r>
              <a:rPr lang="ru-RU" sz="1500" b="1" i="1" dirty="0">
                <a:solidFill>
                  <a:schemeClr val="tx1"/>
                </a:solidFill>
              </a:rPr>
              <a:t> </a:t>
            </a:r>
            <a:r>
              <a:rPr lang="ru-RU" sz="1500" b="1" i="1" dirty="0" err="1">
                <a:solidFill>
                  <a:schemeClr val="tx1"/>
                </a:solidFill>
              </a:rPr>
              <a:t>еси</a:t>
            </a:r>
            <a:r>
              <a:rPr lang="ru-RU" sz="1500" b="1" i="1" dirty="0">
                <a:solidFill>
                  <a:schemeClr val="tx1"/>
                </a:solidFill>
              </a:rPr>
              <a:t>? Следовательно, он легко устоял бы против ветра, если бы в нем не ослабела </a:t>
            </a:r>
            <a:r>
              <a:rPr lang="ru-RU" sz="1500" b="1" i="1" dirty="0" smtClean="0">
                <a:solidFill>
                  <a:schemeClr val="tx1"/>
                </a:solidFill>
              </a:rPr>
              <a:t>вера».</a:t>
            </a:r>
            <a:endParaRPr lang="ru-RU" sz="1500" b="1" i="1" dirty="0">
              <a:solidFill>
                <a:schemeClr val="tx1"/>
              </a:solidFill>
            </a:endParaRPr>
          </a:p>
        </p:txBody>
      </p:sp>
      <p:sp>
        <p:nvSpPr>
          <p:cNvPr id="8" name="Скругленный прямоугольник 7"/>
          <p:cNvSpPr/>
          <p:nvPr/>
        </p:nvSpPr>
        <p:spPr>
          <a:xfrm>
            <a:off x="297696" y="1512168"/>
            <a:ext cx="8234744" cy="548680"/>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5"/>
          </a:lnRef>
          <a:fillRef idx="2">
            <a:schemeClr val="accent5"/>
          </a:fillRef>
          <a:effectRef idx="1">
            <a:schemeClr val="accent5"/>
          </a:effectRef>
          <a:fontRef idx="minor">
            <a:schemeClr val="dk1"/>
          </a:fontRef>
        </p:style>
        <p:txBody>
          <a:bodyPr rtlCol="0" anchor="ctr"/>
          <a:lstStyle/>
          <a:p>
            <a:pPr algn="ctr"/>
            <a:r>
              <a:rPr lang="ru-RU" sz="1500" b="1" i="1" dirty="0" err="1" smtClean="0">
                <a:solidFill>
                  <a:schemeClr val="tx1"/>
                </a:solidFill>
              </a:rPr>
              <a:t>Блж</a:t>
            </a:r>
            <a:r>
              <a:rPr lang="ru-RU" sz="1500" b="1" i="1" dirty="0" smtClean="0">
                <a:solidFill>
                  <a:schemeClr val="tx1"/>
                </a:solidFill>
              </a:rPr>
              <a:t>. Иероним: «Вера </a:t>
            </a:r>
            <a:r>
              <a:rPr lang="ru-RU" sz="1500" b="1" i="1" dirty="0">
                <a:solidFill>
                  <a:schemeClr val="tx1"/>
                </a:solidFill>
              </a:rPr>
              <a:t>пламенела в душе его, но тленность тела увлекала его в глубину. Поэтому он на краткое время подвергается искушению, чтобы вера его </a:t>
            </a:r>
            <a:r>
              <a:rPr lang="ru-RU" sz="1500" b="1" i="1" dirty="0" smtClean="0">
                <a:solidFill>
                  <a:schemeClr val="tx1"/>
                </a:solidFill>
              </a:rPr>
              <a:t>умножилась».</a:t>
            </a:r>
            <a:endParaRPr lang="ru-RU" sz="1500" b="1" i="1" dirty="0">
              <a:solidFill>
                <a:schemeClr val="tx1"/>
              </a:solidFill>
            </a:endParaRPr>
          </a:p>
        </p:txBody>
      </p:sp>
      <p:sp>
        <p:nvSpPr>
          <p:cNvPr id="15" name="Скругленный прямоугольник 14"/>
          <p:cNvSpPr/>
          <p:nvPr/>
        </p:nvSpPr>
        <p:spPr>
          <a:xfrm>
            <a:off x="333211" y="2276872"/>
            <a:ext cx="8280920" cy="1080120"/>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5"/>
          </a:lnRef>
          <a:fillRef idx="2">
            <a:schemeClr val="accent5"/>
          </a:fillRef>
          <a:effectRef idx="1">
            <a:schemeClr val="accent5"/>
          </a:effectRef>
          <a:fontRef idx="minor">
            <a:schemeClr val="dk1"/>
          </a:fontRef>
        </p:style>
        <p:txBody>
          <a:bodyPr rtlCol="0" anchor="ctr"/>
          <a:lstStyle/>
          <a:p>
            <a:pPr algn="ctr"/>
            <a:r>
              <a:rPr lang="ru-RU" sz="1500" b="1" i="1" dirty="0" err="1" smtClean="0">
                <a:solidFill>
                  <a:schemeClr val="tx1"/>
                </a:solidFill>
              </a:rPr>
              <a:t>Блж</a:t>
            </a:r>
            <a:r>
              <a:rPr lang="ru-RU" sz="1500" b="1" i="1" dirty="0" smtClean="0">
                <a:solidFill>
                  <a:schemeClr val="tx1"/>
                </a:solidFill>
              </a:rPr>
              <a:t>. </a:t>
            </a:r>
            <a:r>
              <a:rPr lang="ru-RU" sz="1500" b="1" i="1" dirty="0" err="1" smtClean="0">
                <a:solidFill>
                  <a:schemeClr val="tx1"/>
                </a:solidFill>
              </a:rPr>
              <a:t>Феофилакт</a:t>
            </a:r>
            <a:r>
              <a:rPr lang="ru-RU" sz="1500" b="1" i="1" dirty="0" smtClean="0">
                <a:solidFill>
                  <a:schemeClr val="tx1"/>
                </a:solidFill>
              </a:rPr>
              <a:t>: «Не </a:t>
            </a:r>
            <a:r>
              <a:rPr lang="ru-RU" sz="1500" b="1" i="1" dirty="0">
                <a:solidFill>
                  <a:schemeClr val="tx1"/>
                </a:solidFill>
              </a:rPr>
              <a:t>совершенно усомнился Петр, а несколько, то есть отчасти. Ибо насколько он испугался, настолько и не веровал. Когда же закричал: «Господи! спаси меня», то этим уврачевал свое неверие. Почему и слышит: «маловерный», а не «неверный». Итак, и бывшие в лодке отрешились от страха, ибо ветер </a:t>
            </a:r>
            <a:r>
              <a:rPr lang="ru-RU" sz="1500" b="1" i="1" dirty="0" smtClean="0">
                <a:solidFill>
                  <a:schemeClr val="tx1"/>
                </a:solidFill>
              </a:rPr>
              <a:t>утих».</a:t>
            </a:r>
            <a:endParaRPr lang="ru-RU" sz="1500" b="1" i="1" dirty="0">
              <a:solidFill>
                <a:schemeClr val="tx1"/>
              </a:solidFill>
            </a:endParaRPr>
          </a:p>
        </p:txBody>
      </p:sp>
      <p:sp>
        <p:nvSpPr>
          <p:cNvPr id="16" name="Скругленный прямоугольник 15"/>
          <p:cNvSpPr/>
          <p:nvPr/>
        </p:nvSpPr>
        <p:spPr>
          <a:xfrm>
            <a:off x="385853" y="908720"/>
            <a:ext cx="8218595" cy="2484276"/>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5"/>
          </a:lnRef>
          <a:fillRef idx="2">
            <a:schemeClr val="accent5"/>
          </a:fillRef>
          <a:effectRef idx="1">
            <a:schemeClr val="accent5"/>
          </a:effectRef>
          <a:fontRef idx="minor">
            <a:schemeClr val="dk1"/>
          </a:fontRef>
        </p:style>
        <p:txBody>
          <a:bodyPr rtlCol="0" anchor="ctr"/>
          <a:lstStyle/>
          <a:p>
            <a:pPr algn="ctr"/>
            <a:r>
              <a:rPr lang="ru-RU" sz="1500" b="1" dirty="0" err="1" smtClean="0">
                <a:solidFill>
                  <a:schemeClr val="tx1"/>
                </a:solidFill>
              </a:rPr>
              <a:t>Блж</a:t>
            </a:r>
            <a:r>
              <a:rPr lang="ru-RU" sz="1500" b="1" dirty="0" smtClean="0">
                <a:solidFill>
                  <a:schemeClr val="tx1"/>
                </a:solidFill>
              </a:rPr>
              <a:t>. </a:t>
            </a:r>
            <a:r>
              <a:rPr lang="ru-RU" sz="1500" b="1" dirty="0" err="1" smtClean="0">
                <a:solidFill>
                  <a:schemeClr val="tx1"/>
                </a:solidFill>
              </a:rPr>
              <a:t>Феофилакт</a:t>
            </a:r>
            <a:r>
              <a:rPr lang="ru-RU" sz="1500" b="1" i="1" dirty="0" smtClean="0">
                <a:solidFill>
                  <a:schemeClr val="tx1"/>
                </a:solidFill>
              </a:rPr>
              <a:t>: «Корабль </a:t>
            </a:r>
            <a:r>
              <a:rPr lang="ru-RU" sz="1500" b="1" i="1" dirty="0">
                <a:solidFill>
                  <a:schemeClr val="tx1"/>
                </a:solidFill>
              </a:rPr>
              <a:t>- это земля, волнение-жизнь, возмущаемая злыми духами, ночь-неведение. «В четвертую стражу», то есть к концу веков, явился Христос. Первая стража - завет с Авраамом, вторая - закон Моисея, третья - пророки, четвертая - пришествие Господа. Ибо Он спас обуреваемых, когда пришел и жил с нами, чтобы мы, познав Его как Бога, поклонились Ему. Обрати внимание и на то, что то, что случилось с Петром на море, предзнаменовало его отречение, затем обращение и раскаяние. Как там говорил смело: «не отрекусь от Тебя», так и здесь говорит: «повели мне </a:t>
            </a:r>
            <a:r>
              <a:rPr lang="ru-RU" sz="1500" b="1" i="1" dirty="0" err="1">
                <a:solidFill>
                  <a:schemeClr val="tx1"/>
                </a:solidFill>
              </a:rPr>
              <a:t>придти</a:t>
            </a:r>
            <a:r>
              <a:rPr lang="ru-RU" sz="1500" b="1" i="1" dirty="0">
                <a:solidFill>
                  <a:schemeClr val="tx1"/>
                </a:solidFill>
              </a:rPr>
              <a:t> к Тебе по воде»: и как там Господь допустил, чтобы он отрекся, так и здесь допускает, чтобы он утопал; здесь Господь дал ему руку и не допустил утонуть, и там чрез покаяние извлек его из глубины </a:t>
            </a:r>
            <a:r>
              <a:rPr lang="ru-RU" sz="1500" b="1" i="1" dirty="0" smtClean="0">
                <a:solidFill>
                  <a:schemeClr val="tx1"/>
                </a:solidFill>
              </a:rPr>
              <a:t>отречения».</a:t>
            </a:r>
            <a:endParaRPr lang="ru-RU" sz="1500" b="1" i="1" dirty="0">
              <a:solidFill>
                <a:schemeClr val="tx1"/>
              </a:solidFill>
            </a:endParaRPr>
          </a:p>
        </p:txBody>
      </p:sp>
      <p:sp>
        <p:nvSpPr>
          <p:cNvPr id="17" name="Скругленный прямоугольник 16"/>
          <p:cNvSpPr/>
          <p:nvPr/>
        </p:nvSpPr>
        <p:spPr>
          <a:xfrm>
            <a:off x="333211" y="1088740"/>
            <a:ext cx="8271237" cy="1980220"/>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5"/>
          </a:lnRef>
          <a:fillRef idx="2">
            <a:schemeClr val="accent5"/>
          </a:fillRef>
          <a:effectRef idx="1">
            <a:schemeClr val="accent5"/>
          </a:effectRef>
          <a:fontRef idx="minor">
            <a:schemeClr val="dk1"/>
          </a:fontRef>
        </p:style>
        <p:txBody>
          <a:bodyPr rtlCol="0" anchor="ctr"/>
          <a:lstStyle/>
          <a:p>
            <a:pPr algn="ctr"/>
            <a:r>
              <a:rPr lang="ru-RU" sz="1500" b="1" dirty="0" err="1" smtClean="0">
                <a:solidFill>
                  <a:schemeClr val="tx1"/>
                </a:solidFill>
              </a:rPr>
              <a:t>Зигабен</a:t>
            </a:r>
            <a:r>
              <a:rPr lang="ru-RU" sz="1500" b="1" dirty="0" smtClean="0">
                <a:solidFill>
                  <a:schemeClr val="tx1"/>
                </a:solidFill>
              </a:rPr>
              <a:t>: </a:t>
            </a:r>
            <a:r>
              <a:rPr lang="ru-RU" sz="1500" b="1" i="1" dirty="0" smtClean="0">
                <a:solidFill>
                  <a:schemeClr val="tx1"/>
                </a:solidFill>
              </a:rPr>
              <a:t>«ученики </a:t>
            </a:r>
            <a:r>
              <a:rPr lang="ru-RU" sz="1500" b="1" i="1" dirty="0">
                <a:solidFill>
                  <a:schemeClr val="tx1"/>
                </a:solidFill>
              </a:rPr>
              <a:t>чрезвычайно удивлялись Христу, как человеку, имеющему такую силу, между тем как скорее должны были поклониться Ему, как всемогущему Богу. Желая показать, что и предыдущим чудом насыщения и пятью хлебами они не узнали того, что должно, прибавил: не </a:t>
            </a:r>
            <a:r>
              <a:rPr lang="ru-RU" sz="1500" b="1" i="1" dirty="0" err="1">
                <a:solidFill>
                  <a:schemeClr val="tx1"/>
                </a:solidFill>
              </a:rPr>
              <a:t>разумеша</a:t>
            </a:r>
            <a:r>
              <a:rPr lang="ru-RU" sz="1500" b="1" i="1" dirty="0">
                <a:solidFill>
                  <a:schemeClr val="tx1"/>
                </a:solidFill>
              </a:rPr>
              <a:t> </a:t>
            </a:r>
            <a:r>
              <a:rPr lang="ru-RU" sz="1500" b="1" i="1" dirty="0" err="1">
                <a:solidFill>
                  <a:schemeClr val="tx1"/>
                </a:solidFill>
              </a:rPr>
              <a:t>бо</a:t>
            </a:r>
            <a:r>
              <a:rPr lang="ru-RU" sz="1500" b="1" i="1" dirty="0">
                <a:solidFill>
                  <a:schemeClr val="tx1"/>
                </a:solidFill>
              </a:rPr>
              <a:t> а </a:t>
            </a:r>
            <a:r>
              <a:rPr lang="ru-RU" sz="1500" b="1" i="1" dirty="0" err="1">
                <a:solidFill>
                  <a:schemeClr val="tx1"/>
                </a:solidFill>
              </a:rPr>
              <a:t>хлебех</a:t>
            </a:r>
            <a:r>
              <a:rPr lang="ru-RU" sz="1500" b="1" i="1" dirty="0">
                <a:solidFill>
                  <a:schemeClr val="tx1"/>
                </a:solidFill>
              </a:rPr>
              <a:t>. Присоединил и причину их непонимания, говоря: </a:t>
            </a:r>
            <a:r>
              <a:rPr lang="ru-RU" sz="1500" b="1" i="1" dirty="0" err="1">
                <a:solidFill>
                  <a:schemeClr val="tx1"/>
                </a:solidFill>
              </a:rPr>
              <a:t>бе</a:t>
            </a:r>
            <a:r>
              <a:rPr lang="ru-RU" sz="1500" b="1" i="1" dirty="0">
                <a:solidFill>
                  <a:schemeClr val="tx1"/>
                </a:solidFill>
              </a:rPr>
              <a:t> </a:t>
            </a:r>
            <a:r>
              <a:rPr lang="ru-RU" sz="1500" b="1" i="1" dirty="0" err="1">
                <a:solidFill>
                  <a:schemeClr val="tx1"/>
                </a:solidFill>
              </a:rPr>
              <a:t>бо</a:t>
            </a:r>
            <a:r>
              <a:rPr lang="ru-RU" sz="1500" b="1" i="1" dirty="0">
                <a:solidFill>
                  <a:schemeClr val="tx1"/>
                </a:solidFill>
              </a:rPr>
              <a:t> сердце их </a:t>
            </a:r>
            <a:r>
              <a:rPr lang="ru-RU" sz="1500" b="1" i="1" dirty="0" err="1">
                <a:solidFill>
                  <a:schemeClr val="tx1"/>
                </a:solidFill>
              </a:rPr>
              <a:t>окаменено</a:t>
            </a:r>
            <a:r>
              <a:rPr lang="ru-RU" sz="1500" b="1" i="1" dirty="0">
                <a:solidFill>
                  <a:schemeClr val="tx1"/>
                </a:solidFill>
              </a:rPr>
              <a:t>. Но мы говорим, что лишь только вошел Иисус в судно, как случилось то, что сказал Марк; потом же, когда окаменение сердца учеников было смягчено, произошло то, о чем написал Матфей. Нужно знать, что иногда сердце учеников делалось тверже, и они не могли понимать, а иногда – мягче, и они </a:t>
            </a:r>
            <a:r>
              <a:rPr lang="ru-RU" sz="1500" b="1" i="1" dirty="0" smtClean="0">
                <a:solidFill>
                  <a:schemeClr val="tx1"/>
                </a:solidFill>
              </a:rPr>
              <a:t>понимали».</a:t>
            </a:r>
            <a:endParaRPr lang="ru-RU" sz="1500" b="1" i="1" dirty="0">
              <a:solidFill>
                <a:schemeClr val="tx1"/>
              </a:solidFill>
            </a:endParaRPr>
          </a:p>
        </p:txBody>
      </p:sp>
      <p:sp>
        <p:nvSpPr>
          <p:cNvPr id="18" name="Скругленный прямоугольник 17"/>
          <p:cNvSpPr/>
          <p:nvPr/>
        </p:nvSpPr>
        <p:spPr>
          <a:xfrm>
            <a:off x="251520" y="4797152"/>
            <a:ext cx="8568952" cy="1008112"/>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5"/>
          </a:lnRef>
          <a:fillRef idx="2">
            <a:schemeClr val="accent5"/>
          </a:fillRef>
          <a:effectRef idx="1">
            <a:schemeClr val="accent5"/>
          </a:effectRef>
          <a:fontRef idx="minor">
            <a:schemeClr val="dk1"/>
          </a:fontRef>
        </p:style>
        <p:txBody>
          <a:bodyPr rtlCol="0" anchor="ctr"/>
          <a:lstStyle/>
          <a:p>
            <a:pPr algn="ctr"/>
            <a:r>
              <a:rPr lang="ru-RU" sz="1500" b="1" i="1" dirty="0">
                <a:solidFill>
                  <a:schemeClr val="tx1"/>
                </a:solidFill>
              </a:rPr>
              <a:t>Лопухин: «По всей вероятности, место высадки было несколько южнее </a:t>
            </a:r>
            <a:r>
              <a:rPr lang="ru-RU" sz="1500" b="1" i="1" dirty="0" err="1">
                <a:solidFill>
                  <a:schemeClr val="tx1"/>
                </a:solidFill>
              </a:rPr>
              <a:t>Вифсаиды</a:t>
            </a:r>
            <a:r>
              <a:rPr lang="ru-RU" sz="1500" b="1" i="1" dirty="0">
                <a:solidFill>
                  <a:schemeClr val="tx1"/>
                </a:solidFill>
              </a:rPr>
              <a:t> (западной) и </a:t>
            </a:r>
            <a:r>
              <a:rPr lang="ru-RU" sz="1500" b="1" i="1" dirty="0" err="1">
                <a:solidFill>
                  <a:schemeClr val="tx1"/>
                </a:solidFill>
              </a:rPr>
              <a:t>Капернаума</a:t>
            </a:r>
            <a:r>
              <a:rPr lang="ru-RU" sz="1500" b="1" i="1" dirty="0">
                <a:solidFill>
                  <a:schemeClr val="tx1"/>
                </a:solidFill>
              </a:rPr>
              <a:t>. </a:t>
            </a:r>
            <a:r>
              <a:rPr lang="ru-RU" sz="1500" b="1" i="1" dirty="0" smtClean="0">
                <a:solidFill>
                  <a:schemeClr val="tx1"/>
                </a:solidFill>
              </a:rPr>
              <a:t>Словом </a:t>
            </a:r>
            <a:r>
              <a:rPr lang="ru-RU" sz="1500" b="1" i="1" dirty="0" err="1">
                <a:solidFill>
                  <a:schemeClr val="tx1"/>
                </a:solidFill>
              </a:rPr>
              <a:t>Геннисарет</a:t>
            </a:r>
            <a:r>
              <a:rPr lang="ru-RU" sz="1500" b="1" i="1" dirty="0">
                <a:solidFill>
                  <a:schemeClr val="tx1"/>
                </a:solidFill>
              </a:rPr>
              <a:t> или </a:t>
            </a:r>
            <a:r>
              <a:rPr lang="ru-RU" sz="1500" b="1" i="1" dirty="0" err="1">
                <a:solidFill>
                  <a:schemeClr val="tx1"/>
                </a:solidFill>
              </a:rPr>
              <a:t>Геннисар</a:t>
            </a:r>
            <a:r>
              <a:rPr lang="ru-RU" sz="1500" b="1" i="1" dirty="0">
                <a:solidFill>
                  <a:schemeClr val="tx1"/>
                </a:solidFill>
              </a:rPr>
              <a:t> называлось не только Галилейское озеро, носившее еще названия </a:t>
            </a:r>
            <a:r>
              <a:rPr lang="ru-RU" sz="1500" b="1" i="1" dirty="0" smtClean="0">
                <a:solidFill>
                  <a:schemeClr val="tx1"/>
                </a:solidFill>
              </a:rPr>
              <a:t>«моря Галилейского», «моря Тивериадского», </a:t>
            </a:r>
            <a:r>
              <a:rPr lang="ru-RU" sz="1500" b="1" i="1" dirty="0">
                <a:solidFill>
                  <a:schemeClr val="tx1"/>
                </a:solidFill>
              </a:rPr>
              <a:t>но и западный берег озера, некогда бывший одним из самых плодороднейших мест Палестины».</a:t>
            </a:r>
          </a:p>
        </p:txBody>
      </p:sp>
    </p:spTree>
    <p:extLst>
      <p:ext uri="{BB962C8B-B14F-4D97-AF65-F5344CB8AC3E}">
        <p14:creationId xmlns:p14="http://schemas.microsoft.com/office/powerpoint/2010/main" val="9103093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nodeType="withEffect">
                                  <p:stCondLst>
                                    <p:cond delay="0"/>
                                  </p:stCondLst>
                                  <p:childTnLst>
                                    <p:set>
                                      <p:cBhvr>
                                        <p:cTn id="9" dur="1" fill="hold">
                                          <p:stCondLst>
                                            <p:cond delay="0"/>
                                          </p:stCondLst>
                                        </p:cTn>
                                        <p:tgtEl>
                                          <p:spTgt spid="5122"/>
                                        </p:tgtEl>
                                        <p:attrNameLst>
                                          <p:attrName>style.visibility</p:attrName>
                                        </p:attrNameLst>
                                      </p:cBhvr>
                                      <p:to>
                                        <p:strVal val="visible"/>
                                      </p:to>
                                    </p:set>
                                    <p:animEffect transition="in" filter="wipe(down)">
                                      <p:cBhvr>
                                        <p:cTn id="10" dur="500"/>
                                        <p:tgtEl>
                                          <p:spTgt spid="5122"/>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xit" presetSubtype="0" fill="hold" nodeType="clickEffect">
                                  <p:stCondLst>
                                    <p:cond delay="0"/>
                                  </p:stCondLst>
                                  <p:childTnLst>
                                    <p:animEffect transition="out" filter="fade">
                                      <p:cBhvr>
                                        <p:cTn id="14" dur="500"/>
                                        <p:tgtEl>
                                          <p:spTgt spid="5122"/>
                                        </p:tgtEl>
                                      </p:cBhvr>
                                    </p:animEffect>
                                    <p:set>
                                      <p:cBhvr>
                                        <p:cTn id="15" dur="1" fill="hold">
                                          <p:stCondLst>
                                            <p:cond delay="499"/>
                                          </p:stCondLst>
                                        </p:cTn>
                                        <p:tgtEl>
                                          <p:spTgt spid="5122"/>
                                        </p:tgtEl>
                                        <p:attrNameLst>
                                          <p:attrName>style.visibility</p:attrName>
                                        </p:attrNameLst>
                                      </p:cBhvr>
                                      <p:to>
                                        <p:strVal val="hidden"/>
                                      </p:to>
                                    </p:set>
                                  </p:childTnLst>
                                </p:cTn>
                              </p:par>
                              <p:par>
                                <p:cTn id="16" presetID="22" presetClass="entr" presetSubtype="4" fill="hold" nodeType="with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wipe(down)">
                                      <p:cBhvr>
                                        <p:cTn id="18" dur="500"/>
                                        <p:tgtEl>
                                          <p:spTgt spid="5"/>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grpId="0" nodeType="clickEffect">
                                  <p:stCondLst>
                                    <p:cond delay="0"/>
                                  </p:stCondLst>
                                  <p:childTnLst>
                                    <p:set>
                                      <p:cBhvr>
                                        <p:cTn id="22" dur="1" fill="hold">
                                          <p:stCondLst>
                                            <p:cond delay="0"/>
                                          </p:stCondLst>
                                        </p:cTn>
                                        <p:tgtEl>
                                          <p:spTgt spid="3"/>
                                        </p:tgtEl>
                                        <p:attrNameLst>
                                          <p:attrName>style.visibility</p:attrName>
                                        </p:attrNameLst>
                                      </p:cBhvr>
                                      <p:to>
                                        <p:strVal val="visible"/>
                                      </p:to>
                                    </p:set>
                                    <p:animEffect transition="in" filter="wipe(down)">
                                      <p:cBhvr>
                                        <p:cTn id="23" dur="500"/>
                                        <p:tgtEl>
                                          <p:spTgt spid="3"/>
                                        </p:tgtEl>
                                      </p:cBhvr>
                                    </p:animEffect>
                                  </p:childTnLst>
                                </p:cTn>
                              </p:par>
                            </p:childTnLst>
                          </p:cTn>
                        </p:par>
                        <p:par>
                          <p:cTn id="24" fill="hold">
                            <p:stCondLst>
                              <p:cond delay="500"/>
                            </p:stCondLst>
                            <p:childTnLst>
                              <p:par>
                                <p:cTn id="25" presetID="22" presetClass="entr" presetSubtype="4" fill="hold" grpId="0" nodeType="afterEffect">
                                  <p:stCondLst>
                                    <p:cond delay="0"/>
                                  </p:stCondLst>
                                  <p:childTnLst>
                                    <p:set>
                                      <p:cBhvr>
                                        <p:cTn id="26" dur="1" fill="hold">
                                          <p:stCondLst>
                                            <p:cond delay="0"/>
                                          </p:stCondLst>
                                        </p:cTn>
                                        <p:tgtEl>
                                          <p:spTgt spid="2"/>
                                        </p:tgtEl>
                                        <p:attrNameLst>
                                          <p:attrName>style.visibility</p:attrName>
                                        </p:attrNameLst>
                                      </p:cBhvr>
                                      <p:to>
                                        <p:strVal val="visible"/>
                                      </p:to>
                                    </p:set>
                                    <p:animEffect transition="in" filter="wipe(down)">
                                      <p:cBhvr>
                                        <p:cTn id="27" dur="500"/>
                                        <p:tgtEl>
                                          <p:spTgt spid="2"/>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xit" presetSubtype="0" fill="hold" grpId="1" nodeType="clickEffect">
                                  <p:stCondLst>
                                    <p:cond delay="0"/>
                                  </p:stCondLst>
                                  <p:childTnLst>
                                    <p:animEffect transition="out" filter="fade">
                                      <p:cBhvr>
                                        <p:cTn id="31" dur="500"/>
                                        <p:tgtEl>
                                          <p:spTgt spid="3"/>
                                        </p:tgtEl>
                                      </p:cBhvr>
                                    </p:animEffect>
                                    <p:set>
                                      <p:cBhvr>
                                        <p:cTn id="32" dur="1" fill="hold">
                                          <p:stCondLst>
                                            <p:cond delay="499"/>
                                          </p:stCondLst>
                                        </p:cTn>
                                        <p:tgtEl>
                                          <p:spTgt spid="3"/>
                                        </p:tgtEl>
                                        <p:attrNameLst>
                                          <p:attrName>style.visibility</p:attrName>
                                        </p:attrNameLst>
                                      </p:cBhvr>
                                      <p:to>
                                        <p:strVal val="hidden"/>
                                      </p:to>
                                    </p:set>
                                  </p:childTnLst>
                                </p:cTn>
                              </p:par>
                              <p:par>
                                <p:cTn id="33" presetID="10" presetClass="exit" presetSubtype="0" fill="hold" grpId="1" nodeType="withEffect">
                                  <p:stCondLst>
                                    <p:cond delay="0"/>
                                  </p:stCondLst>
                                  <p:childTnLst>
                                    <p:animEffect transition="out" filter="fade">
                                      <p:cBhvr>
                                        <p:cTn id="34" dur="500"/>
                                        <p:tgtEl>
                                          <p:spTgt spid="2"/>
                                        </p:tgtEl>
                                      </p:cBhvr>
                                    </p:animEffect>
                                    <p:set>
                                      <p:cBhvr>
                                        <p:cTn id="35" dur="1" fill="hold">
                                          <p:stCondLst>
                                            <p:cond delay="499"/>
                                          </p:stCondLst>
                                        </p:cTn>
                                        <p:tgtEl>
                                          <p:spTgt spid="2"/>
                                        </p:tgtEl>
                                        <p:attrNameLst>
                                          <p:attrName>style.visibility</p:attrName>
                                        </p:attrNameLst>
                                      </p:cBhvr>
                                      <p:to>
                                        <p:strVal val="hidden"/>
                                      </p:to>
                                    </p:set>
                                  </p:childTnLst>
                                </p:cTn>
                              </p:par>
                            </p:childTnLst>
                          </p:cTn>
                        </p:par>
                      </p:childTnLst>
                    </p:cTn>
                  </p:par>
                  <p:par>
                    <p:cTn id="36" fill="hold">
                      <p:stCondLst>
                        <p:cond delay="indefinite"/>
                      </p:stCondLst>
                      <p:childTnLst>
                        <p:par>
                          <p:cTn id="37" fill="hold">
                            <p:stCondLst>
                              <p:cond delay="0"/>
                            </p:stCondLst>
                            <p:childTnLst>
                              <p:par>
                                <p:cTn id="38" presetID="22" presetClass="entr" presetSubtype="4" fill="hold" grpId="0" nodeType="clickEffect">
                                  <p:stCondLst>
                                    <p:cond delay="0"/>
                                  </p:stCondLst>
                                  <p:childTnLst>
                                    <p:set>
                                      <p:cBhvr>
                                        <p:cTn id="39" dur="1" fill="hold">
                                          <p:stCondLst>
                                            <p:cond delay="0"/>
                                          </p:stCondLst>
                                        </p:cTn>
                                        <p:tgtEl>
                                          <p:spTgt spid="9"/>
                                        </p:tgtEl>
                                        <p:attrNameLst>
                                          <p:attrName>style.visibility</p:attrName>
                                        </p:attrNameLst>
                                      </p:cBhvr>
                                      <p:to>
                                        <p:strVal val="visible"/>
                                      </p:to>
                                    </p:set>
                                    <p:animEffect transition="in" filter="wipe(down)">
                                      <p:cBhvr>
                                        <p:cTn id="40" dur="500"/>
                                        <p:tgtEl>
                                          <p:spTgt spid="9"/>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xit" presetSubtype="0" fill="hold" grpId="1" nodeType="clickEffect">
                                  <p:stCondLst>
                                    <p:cond delay="0"/>
                                  </p:stCondLst>
                                  <p:childTnLst>
                                    <p:animEffect transition="out" filter="fade">
                                      <p:cBhvr>
                                        <p:cTn id="44" dur="500"/>
                                        <p:tgtEl>
                                          <p:spTgt spid="9"/>
                                        </p:tgtEl>
                                      </p:cBhvr>
                                    </p:animEffect>
                                    <p:set>
                                      <p:cBhvr>
                                        <p:cTn id="45" dur="1" fill="hold">
                                          <p:stCondLst>
                                            <p:cond delay="499"/>
                                          </p:stCondLst>
                                        </p:cTn>
                                        <p:tgtEl>
                                          <p:spTgt spid="9"/>
                                        </p:tgtEl>
                                        <p:attrNameLst>
                                          <p:attrName>style.visibility</p:attrName>
                                        </p:attrNameLst>
                                      </p:cBhvr>
                                      <p:to>
                                        <p:strVal val="hidden"/>
                                      </p:to>
                                    </p:set>
                                  </p:childTnLst>
                                </p:cTn>
                              </p:par>
                            </p:childTnLst>
                          </p:cTn>
                        </p:par>
                        <p:par>
                          <p:cTn id="46" fill="hold">
                            <p:stCondLst>
                              <p:cond delay="500"/>
                            </p:stCondLst>
                            <p:childTnLst>
                              <p:par>
                                <p:cTn id="47" presetID="22" presetClass="entr" presetSubtype="4" fill="hold" grpId="0" nodeType="afterEffect">
                                  <p:stCondLst>
                                    <p:cond delay="0"/>
                                  </p:stCondLst>
                                  <p:childTnLst>
                                    <p:set>
                                      <p:cBhvr>
                                        <p:cTn id="48" dur="1" fill="hold">
                                          <p:stCondLst>
                                            <p:cond delay="0"/>
                                          </p:stCondLst>
                                        </p:cTn>
                                        <p:tgtEl>
                                          <p:spTgt spid="6"/>
                                        </p:tgtEl>
                                        <p:attrNameLst>
                                          <p:attrName>style.visibility</p:attrName>
                                        </p:attrNameLst>
                                      </p:cBhvr>
                                      <p:to>
                                        <p:strVal val="visible"/>
                                      </p:to>
                                    </p:set>
                                    <p:animEffect transition="in" filter="wipe(down)">
                                      <p:cBhvr>
                                        <p:cTn id="49" dur="500"/>
                                        <p:tgtEl>
                                          <p:spTgt spid="6"/>
                                        </p:tgtEl>
                                      </p:cBhvr>
                                    </p:animEffect>
                                  </p:childTnLst>
                                </p:cTn>
                              </p:par>
                              <p:par>
                                <p:cTn id="50" presetID="22" presetClass="entr" presetSubtype="4" fill="hold" grpId="0" nodeType="withEffect">
                                  <p:stCondLst>
                                    <p:cond delay="1000"/>
                                  </p:stCondLst>
                                  <p:childTnLst>
                                    <p:set>
                                      <p:cBhvr>
                                        <p:cTn id="51" dur="1" fill="hold">
                                          <p:stCondLst>
                                            <p:cond delay="0"/>
                                          </p:stCondLst>
                                        </p:cTn>
                                        <p:tgtEl>
                                          <p:spTgt spid="10"/>
                                        </p:tgtEl>
                                        <p:attrNameLst>
                                          <p:attrName>style.visibility</p:attrName>
                                        </p:attrNameLst>
                                      </p:cBhvr>
                                      <p:to>
                                        <p:strVal val="visible"/>
                                      </p:to>
                                    </p:set>
                                    <p:animEffect transition="in" filter="wipe(down)">
                                      <p:cBhvr>
                                        <p:cTn id="52" dur="500"/>
                                        <p:tgtEl>
                                          <p:spTgt spid="10"/>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xit" presetSubtype="0" fill="hold" grpId="1" nodeType="clickEffect">
                                  <p:stCondLst>
                                    <p:cond delay="0"/>
                                  </p:stCondLst>
                                  <p:childTnLst>
                                    <p:animEffect transition="out" filter="fade">
                                      <p:cBhvr>
                                        <p:cTn id="56" dur="500"/>
                                        <p:tgtEl>
                                          <p:spTgt spid="6"/>
                                        </p:tgtEl>
                                      </p:cBhvr>
                                    </p:animEffect>
                                    <p:set>
                                      <p:cBhvr>
                                        <p:cTn id="57" dur="1" fill="hold">
                                          <p:stCondLst>
                                            <p:cond delay="499"/>
                                          </p:stCondLst>
                                        </p:cTn>
                                        <p:tgtEl>
                                          <p:spTgt spid="6"/>
                                        </p:tgtEl>
                                        <p:attrNameLst>
                                          <p:attrName>style.visibility</p:attrName>
                                        </p:attrNameLst>
                                      </p:cBhvr>
                                      <p:to>
                                        <p:strVal val="hidden"/>
                                      </p:to>
                                    </p:set>
                                  </p:childTnLst>
                                </p:cTn>
                              </p:par>
                              <p:par>
                                <p:cTn id="58" presetID="10" presetClass="exit" presetSubtype="0" fill="hold" grpId="1" nodeType="withEffect">
                                  <p:stCondLst>
                                    <p:cond delay="0"/>
                                  </p:stCondLst>
                                  <p:childTnLst>
                                    <p:animEffect transition="out" filter="fade">
                                      <p:cBhvr>
                                        <p:cTn id="59" dur="500"/>
                                        <p:tgtEl>
                                          <p:spTgt spid="10"/>
                                        </p:tgtEl>
                                      </p:cBhvr>
                                    </p:animEffect>
                                    <p:set>
                                      <p:cBhvr>
                                        <p:cTn id="60" dur="1" fill="hold">
                                          <p:stCondLst>
                                            <p:cond delay="499"/>
                                          </p:stCondLst>
                                        </p:cTn>
                                        <p:tgtEl>
                                          <p:spTgt spid="10"/>
                                        </p:tgtEl>
                                        <p:attrNameLst>
                                          <p:attrName>style.visibility</p:attrName>
                                        </p:attrNameLst>
                                      </p:cBhvr>
                                      <p:to>
                                        <p:strVal val="hidden"/>
                                      </p:to>
                                    </p:set>
                                  </p:childTnLst>
                                </p:cTn>
                              </p:par>
                            </p:childTnLst>
                          </p:cTn>
                        </p:par>
                        <p:par>
                          <p:cTn id="61" fill="hold">
                            <p:stCondLst>
                              <p:cond delay="500"/>
                            </p:stCondLst>
                            <p:childTnLst>
                              <p:par>
                                <p:cTn id="62" presetID="22" presetClass="entr" presetSubtype="4" fill="hold" grpId="0" nodeType="afterEffect">
                                  <p:stCondLst>
                                    <p:cond delay="0"/>
                                  </p:stCondLst>
                                  <p:childTnLst>
                                    <p:set>
                                      <p:cBhvr>
                                        <p:cTn id="63" dur="1" fill="hold">
                                          <p:stCondLst>
                                            <p:cond delay="0"/>
                                          </p:stCondLst>
                                        </p:cTn>
                                        <p:tgtEl>
                                          <p:spTgt spid="11"/>
                                        </p:tgtEl>
                                        <p:attrNameLst>
                                          <p:attrName>style.visibility</p:attrName>
                                        </p:attrNameLst>
                                      </p:cBhvr>
                                      <p:to>
                                        <p:strVal val="visible"/>
                                      </p:to>
                                    </p:set>
                                    <p:animEffect transition="in" filter="wipe(down)">
                                      <p:cBhvr>
                                        <p:cTn id="64" dur="500"/>
                                        <p:tgtEl>
                                          <p:spTgt spid="11"/>
                                        </p:tgtEl>
                                      </p:cBhvr>
                                    </p:animEffect>
                                  </p:childTnLst>
                                </p:cTn>
                              </p:par>
                            </p:childTnLst>
                          </p:cTn>
                        </p:par>
                        <p:par>
                          <p:cTn id="65" fill="hold">
                            <p:stCondLst>
                              <p:cond delay="1000"/>
                            </p:stCondLst>
                            <p:childTnLst>
                              <p:par>
                                <p:cTn id="66" presetID="22" presetClass="entr" presetSubtype="4" fill="hold" grpId="0" nodeType="afterEffect">
                                  <p:stCondLst>
                                    <p:cond delay="500"/>
                                  </p:stCondLst>
                                  <p:childTnLst>
                                    <p:set>
                                      <p:cBhvr>
                                        <p:cTn id="67" dur="1" fill="hold">
                                          <p:stCondLst>
                                            <p:cond delay="0"/>
                                          </p:stCondLst>
                                        </p:cTn>
                                        <p:tgtEl>
                                          <p:spTgt spid="12"/>
                                        </p:tgtEl>
                                        <p:attrNameLst>
                                          <p:attrName>style.visibility</p:attrName>
                                        </p:attrNameLst>
                                      </p:cBhvr>
                                      <p:to>
                                        <p:strVal val="visible"/>
                                      </p:to>
                                    </p:set>
                                    <p:animEffect transition="in" filter="wipe(down)">
                                      <p:cBhvr>
                                        <p:cTn id="68" dur="500"/>
                                        <p:tgtEl>
                                          <p:spTgt spid="12"/>
                                        </p:tgtEl>
                                      </p:cBhvr>
                                    </p:animEffect>
                                  </p:childTnLst>
                                </p:cTn>
                              </p:par>
                            </p:childTnLst>
                          </p:cTn>
                        </p:par>
                      </p:childTnLst>
                    </p:cTn>
                  </p:par>
                  <p:par>
                    <p:cTn id="69" fill="hold">
                      <p:stCondLst>
                        <p:cond delay="indefinite"/>
                      </p:stCondLst>
                      <p:childTnLst>
                        <p:par>
                          <p:cTn id="70" fill="hold">
                            <p:stCondLst>
                              <p:cond delay="0"/>
                            </p:stCondLst>
                            <p:childTnLst>
                              <p:par>
                                <p:cTn id="71" presetID="10" presetClass="exit" presetSubtype="0" fill="hold" grpId="1" nodeType="clickEffect">
                                  <p:stCondLst>
                                    <p:cond delay="0"/>
                                  </p:stCondLst>
                                  <p:childTnLst>
                                    <p:animEffect transition="out" filter="fade">
                                      <p:cBhvr>
                                        <p:cTn id="72" dur="500"/>
                                        <p:tgtEl>
                                          <p:spTgt spid="11"/>
                                        </p:tgtEl>
                                      </p:cBhvr>
                                    </p:animEffect>
                                    <p:set>
                                      <p:cBhvr>
                                        <p:cTn id="73" dur="1" fill="hold">
                                          <p:stCondLst>
                                            <p:cond delay="499"/>
                                          </p:stCondLst>
                                        </p:cTn>
                                        <p:tgtEl>
                                          <p:spTgt spid="11"/>
                                        </p:tgtEl>
                                        <p:attrNameLst>
                                          <p:attrName>style.visibility</p:attrName>
                                        </p:attrNameLst>
                                      </p:cBhvr>
                                      <p:to>
                                        <p:strVal val="hidden"/>
                                      </p:to>
                                    </p:set>
                                  </p:childTnLst>
                                </p:cTn>
                              </p:par>
                              <p:par>
                                <p:cTn id="74" presetID="10" presetClass="exit" presetSubtype="0" fill="hold" grpId="1" nodeType="withEffect">
                                  <p:stCondLst>
                                    <p:cond delay="0"/>
                                  </p:stCondLst>
                                  <p:childTnLst>
                                    <p:animEffect transition="out" filter="fade">
                                      <p:cBhvr>
                                        <p:cTn id="75" dur="500"/>
                                        <p:tgtEl>
                                          <p:spTgt spid="12"/>
                                        </p:tgtEl>
                                      </p:cBhvr>
                                    </p:animEffect>
                                    <p:set>
                                      <p:cBhvr>
                                        <p:cTn id="76" dur="1" fill="hold">
                                          <p:stCondLst>
                                            <p:cond delay="499"/>
                                          </p:stCondLst>
                                        </p:cTn>
                                        <p:tgtEl>
                                          <p:spTgt spid="12"/>
                                        </p:tgtEl>
                                        <p:attrNameLst>
                                          <p:attrName>style.visibility</p:attrName>
                                        </p:attrNameLst>
                                      </p:cBhvr>
                                      <p:to>
                                        <p:strVal val="hidden"/>
                                      </p:to>
                                    </p:set>
                                  </p:childTnLst>
                                </p:cTn>
                              </p:par>
                            </p:childTnLst>
                          </p:cTn>
                        </p:par>
                      </p:childTnLst>
                    </p:cTn>
                  </p:par>
                  <p:par>
                    <p:cTn id="77" fill="hold">
                      <p:stCondLst>
                        <p:cond delay="indefinite"/>
                      </p:stCondLst>
                      <p:childTnLst>
                        <p:par>
                          <p:cTn id="78" fill="hold">
                            <p:stCondLst>
                              <p:cond delay="0"/>
                            </p:stCondLst>
                            <p:childTnLst>
                              <p:par>
                                <p:cTn id="79" presetID="22" presetClass="entr" presetSubtype="4" fill="hold" grpId="0" nodeType="clickEffect">
                                  <p:stCondLst>
                                    <p:cond delay="0"/>
                                  </p:stCondLst>
                                  <p:childTnLst>
                                    <p:set>
                                      <p:cBhvr>
                                        <p:cTn id="80" dur="1" fill="hold">
                                          <p:stCondLst>
                                            <p:cond delay="0"/>
                                          </p:stCondLst>
                                        </p:cTn>
                                        <p:tgtEl>
                                          <p:spTgt spid="13"/>
                                        </p:tgtEl>
                                        <p:attrNameLst>
                                          <p:attrName>style.visibility</p:attrName>
                                        </p:attrNameLst>
                                      </p:cBhvr>
                                      <p:to>
                                        <p:strVal val="visible"/>
                                      </p:to>
                                    </p:set>
                                    <p:animEffect transition="in" filter="wipe(down)">
                                      <p:cBhvr>
                                        <p:cTn id="81" dur="500"/>
                                        <p:tgtEl>
                                          <p:spTgt spid="13"/>
                                        </p:tgtEl>
                                      </p:cBhvr>
                                    </p:animEffect>
                                  </p:childTnLst>
                                </p:cTn>
                              </p:par>
                            </p:childTnLst>
                          </p:cTn>
                        </p:par>
                      </p:childTnLst>
                    </p:cTn>
                  </p:par>
                  <p:par>
                    <p:cTn id="82" fill="hold">
                      <p:stCondLst>
                        <p:cond delay="indefinite"/>
                      </p:stCondLst>
                      <p:childTnLst>
                        <p:par>
                          <p:cTn id="83" fill="hold">
                            <p:stCondLst>
                              <p:cond delay="0"/>
                            </p:stCondLst>
                            <p:childTnLst>
                              <p:par>
                                <p:cTn id="84" presetID="10" presetClass="exit" presetSubtype="0" fill="hold" grpId="1" nodeType="clickEffect">
                                  <p:stCondLst>
                                    <p:cond delay="0"/>
                                  </p:stCondLst>
                                  <p:childTnLst>
                                    <p:animEffect transition="out" filter="fade">
                                      <p:cBhvr>
                                        <p:cTn id="85" dur="500"/>
                                        <p:tgtEl>
                                          <p:spTgt spid="13"/>
                                        </p:tgtEl>
                                      </p:cBhvr>
                                    </p:animEffect>
                                    <p:set>
                                      <p:cBhvr>
                                        <p:cTn id="86" dur="1" fill="hold">
                                          <p:stCondLst>
                                            <p:cond delay="499"/>
                                          </p:stCondLst>
                                        </p:cTn>
                                        <p:tgtEl>
                                          <p:spTgt spid="13"/>
                                        </p:tgtEl>
                                        <p:attrNameLst>
                                          <p:attrName>style.visibility</p:attrName>
                                        </p:attrNameLst>
                                      </p:cBhvr>
                                      <p:to>
                                        <p:strVal val="hidden"/>
                                      </p:to>
                                    </p:set>
                                  </p:childTnLst>
                                </p:cTn>
                              </p:par>
                            </p:childTnLst>
                          </p:cTn>
                        </p:par>
                        <p:par>
                          <p:cTn id="87" fill="hold">
                            <p:stCondLst>
                              <p:cond delay="500"/>
                            </p:stCondLst>
                            <p:childTnLst>
                              <p:par>
                                <p:cTn id="88" presetID="22" presetClass="entr" presetSubtype="4" fill="hold" grpId="0" nodeType="afterEffect">
                                  <p:stCondLst>
                                    <p:cond delay="750"/>
                                  </p:stCondLst>
                                  <p:childTnLst>
                                    <p:set>
                                      <p:cBhvr>
                                        <p:cTn id="89" dur="1" fill="hold">
                                          <p:stCondLst>
                                            <p:cond delay="0"/>
                                          </p:stCondLst>
                                        </p:cTn>
                                        <p:tgtEl>
                                          <p:spTgt spid="14"/>
                                        </p:tgtEl>
                                        <p:attrNameLst>
                                          <p:attrName>style.visibility</p:attrName>
                                        </p:attrNameLst>
                                      </p:cBhvr>
                                      <p:to>
                                        <p:strVal val="visible"/>
                                      </p:to>
                                    </p:set>
                                    <p:animEffect transition="in" filter="wipe(down)">
                                      <p:cBhvr>
                                        <p:cTn id="90" dur="500"/>
                                        <p:tgtEl>
                                          <p:spTgt spid="14"/>
                                        </p:tgtEl>
                                      </p:cBhvr>
                                    </p:animEffect>
                                  </p:childTnLst>
                                </p:cTn>
                              </p:par>
                            </p:childTnLst>
                          </p:cTn>
                        </p:par>
                      </p:childTnLst>
                    </p:cTn>
                  </p:par>
                  <p:par>
                    <p:cTn id="91" fill="hold">
                      <p:stCondLst>
                        <p:cond delay="indefinite"/>
                      </p:stCondLst>
                      <p:childTnLst>
                        <p:par>
                          <p:cTn id="92" fill="hold">
                            <p:stCondLst>
                              <p:cond delay="0"/>
                            </p:stCondLst>
                            <p:childTnLst>
                              <p:par>
                                <p:cTn id="93" presetID="22" presetClass="entr" presetSubtype="4" fill="hold" grpId="0" nodeType="clickEffect">
                                  <p:stCondLst>
                                    <p:cond delay="0"/>
                                  </p:stCondLst>
                                  <p:childTnLst>
                                    <p:set>
                                      <p:cBhvr>
                                        <p:cTn id="94" dur="1" fill="hold">
                                          <p:stCondLst>
                                            <p:cond delay="0"/>
                                          </p:stCondLst>
                                        </p:cTn>
                                        <p:tgtEl>
                                          <p:spTgt spid="7"/>
                                        </p:tgtEl>
                                        <p:attrNameLst>
                                          <p:attrName>style.visibility</p:attrName>
                                        </p:attrNameLst>
                                      </p:cBhvr>
                                      <p:to>
                                        <p:strVal val="visible"/>
                                      </p:to>
                                    </p:set>
                                    <p:animEffect transition="in" filter="wipe(down)">
                                      <p:cBhvr>
                                        <p:cTn id="95" dur="500"/>
                                        <p:tgtEl>
                                          <p:spTgt spid="7"/>
                                        </p:tgtEl>
                                      </p:cBhvr>
                                    </p:animEffect>
                                  </p:childTnLst>
                                </p:cTn>
                              </p:par>
                            </p:childTnLst>
                          </p:cTn>
                        </p:par>
                      </p:childTnLst>
                    </p:cTn>
                  </p:par>
                  <p:par>
                    <p:cTn id="96" fill="hold">
                      <p:stCondLst>
                        <p:cond delay="indefinite"/>
                      </p:stCondLst>
                      <p:childTnLst>
                        <p:par>
                          <p:cTn id="97" fill="hold">
                            <p:stCondLst>
                              <p:cond delay="0"/>
                            </p:stCondLst>
                            <p:childTnLst>
                              <p:par>
                                <p:cTn id="98" presetID="10" presetClass="exit" presetSubtype="0" fill="hold" grpId="1" nodeType="clickEffect">
                                  <p:stCondLst>
                                    <p:cond delay="0"/>
                                  </p:stCondLst>
                                  <p:childTnLst>
                                    <p:animEffect transition="out" filter="fade">
                                      <p:cBhvr>
                                        <p:cTn id="99" dur="500"/>
                                        <p:tgtEl>
                                          <p:spTgt spid="14"/>
                                        </p:tgtEl>
                                      </p:cBhvr>
                                    </p:animEffect>
                                    <p:set>
                                      <p:cBhvr>
                                        <p:cTn id="100" dur="1" fill="hold">
                                          <p:stCondLst>
                                            <p:cond delay="499"/>
                                          </p:stCondLst>
                                        </p:cTn>
                                        <p:tgtEl>
                                          <p:spTgt spid="14"/>
                                        </p:tgtEl>
                                        <p:attrNameLst>
                                          <p:attrName>style.visibility</p:attrName>
                                        </p:attrNameLst>
                                      </p:cBhvr>
                                      <p:to>
                                        <p:strVal val="hidden"/>
                                      </p:to>
                                    </p:set>
                                  </p:childTnLst>
                                </p:cTn>
                              </p:par>
                              <p:par>
                                <p:cTn id="101" presetID="10" presetClass="exit" presetSubtype="0" fill="hold" grpId="1" nodeType="withEffect">
                                  <p:stCondLst>
                                    <p:cond delay="0"/>
                                  </p:stCondLst>
                                  <p:childTnLst>
                                    <p:animEffect transition="out" filter="fade">
                                      <p:cBhvr>
                                        <p:cTn id="102" dur="500"/>
                                        <p:tgtEl>
                                          <p:spTgt spid="7"/>
                                        </p:tgtEl>
                                      </p:cBhvr>
                                    </p:animEffect>
                                    <p:set>
                                      <p:cBhvr>
                                        <p:cTn id="103" dur="1" fill="hold">
                                          <p:stCondLst>
                                            <p:cond delay="499"/>
                                          </p:stCondLst>
                                        </p:cTn>
                                        <p:tgtEl>
                                          <p:spTgt spid="7"/>
                                        </p:tgtEl>
                                        <p:attrNameLst>
                                          <p:attrName>style.visibility</p:attrName>
                                        </p:attrNameLst>
                                      </p:cBhvr>
                                      <p:to>
                                        <p:strVal val="hidden"/>
                                      </p:to>
                                    </p:set>
                                  </p:childTnLst>
                                </p:cTn>
                              </p:par>
                            </p:childTnLst>
                          </p:cTn>
                        </p:par>
                        <p:par>
                          <p:cTn id="104" fill="hold">
                            <p:stCondLst>
                              <p:cond delay="500"/>
                            </p:stCondLst>
                            <p:childTnLst>
                              <p:par>
                                <p:cTn id="105" presetID="22" presetClass="entr" presetSubtype="4" fill="hold" grpId="0" nodeType="afterEffect">
                                  <p:stCondLst>
                                    <p:cond delay="0"/>
                                  </p:stCondLst>
                                  <p:childTnLst>
                                    <p:set>
                                      <p:cBhvr>
                                        <p:cTn id="106" dur="1" fill="hold">
                                          <p:stCondLst>
                                            <p:cond delay="0"/>
                                          </p:stCondLst>
                                        </p:cTn>
                                        <p:tgtEl>
                                          <p:spTgt spid="8"/>
                                        </p:tgtEl>
                                        <p:attrNameLst>
                                          <p:attrName>style.visibility</p:attrName>
                                        </p:attrNameLst>
                                      </p:cBhvr>
                                      <p:to>
                                        <p:strVal val="visible"/>
                                      </p:to>
                                    </p:set>
                                    <p:animEffect transition="in" filter="wipe(down)">
                                      <p:cBhvr>
                                        <p:cTn id="107" dur="500"/>
                                        <p:tgtEl>
                                          <p:spTgt spid="8"/>
                                        </p:tgtEl>
                                      </p:cBhvr>
                                    </p:animEffect>
                                  </p:childTnLst>
                                </p:cTn>
                              </p:par>
                            </p:childTnLst>
                          </p:cTn>
                        </p:par>
                        <p:par>
                          <p:cTn id="108" fill="hold">
                            <p:stCondLst>
                              <p:cond delay="1000"/>
                            </p:stCondLst>
                            <p:childTnLst>
                              <p:par>
                                <p:cTn id="109" presetID="22" presetClass="entr" presetSubtype="4" fill="hold" grpId="0" nodeType="afterEffect">
                                  <p:stCondLst>
                                    <p:cond delay="250"/>
                                  </p:stCondLst>
                                  <p:childTnLst>
                                    <p:set>
                                      <p:cBhvr>
                                        <p:cTn id="110" dur="1" fill="hold">
                                          <p:stCondLst>
                                            <p:cond delay="0"/>
                                          </p:stCondLst>
                                        </p:cTn>
                                        <p:tgtEl>
                                          <p:spTgt spid="15"/>
                                        </p:tgtEl>
                                        <p:attrNameLst>
                                          <p:attrName>style.visibility</p:attrName>
                                        </p:attrNameLst>
                                      </p:cBhvr>
                                      <p:to>
                                        <p:strVal val="visible"/>
                                      </p:to>
                                    </p:set>
                                    <p:animEffect transition="in" filter="wipe(down)">
                                      <p:cBhvr>
                                        <p:cTn id="111" dur="500"/>
                                        <p:tgtEl>
                                          <p:spTgt spid="15"/>
                                        </p:tgtEl>
                                      </p:cBhvr>
                                    </p:animEffect>
                                  </p:childTnLst>
                                </p:cTn>
                              </p:par>
                            </p:childTnLst>
                          </p:cTn>
                        </p:par>
                      </p:childTnLst>
                    </p:cTn>
                  </p:par>
                  <p:par>
                    <p:cTn id="112" fill="hold">
                      <p:stCondLst>
                        <p:cond delay="indefinite"/>
                      </p:stCondLst>
                      <p:childTnLst>
                        <p:par>
                          <p:cTn id="113" fill="hold">
                            <p:stCondLst>
                              <p:cond delay="0"/>
                            </p:stCondLst>
                            <p:childTnLst>
                              <p:par>
                                <p:cTn id="114" presetID="10" presetClass="exit" presetSubtype="0" fill="hold" grpId="1" nodeType="clickEffect">
                                  <p:stCondLst>
                                    <p:cond delay="0"/>
                                  </p:stCondLst>
                                  <p:childTnLst>
                                    <p:animEffect transition="out" filter="fade">
                                      <p:cBhvr>
                                        <p:cTn id="115" dur="500"/>
                                        <p:tgtEl>
                                          <p:spTgt spid="8"/>
                                        </p:tgtEl>
                                      </p:cBhvr>
                                    </p:animEffect>
                                    <p:set>
                                      <p:cBhvr>
                                        <p:cTn id="116" dur="1" fill="hold">
                                          <p:stCondLst>
                                            <p:cond delay="499"/>
                                          </p:stCondLst>
                                        </p:cTn>
                                        <p:tgtEl>
                                          <p:spTgt spid="8"/>
                                        </p:tgtEl>
                                        <p:attrNameLst>
                                          <p:attrName>style.visibility</p:attrName>
                                        </p:attrNameLst>
                                      </p:cBhvr>
                                      <p:to>
                                        <p:strVal val="hidden"/>
                                      </p:to>
                                    </p:set>
                                  </p:childTnLst>
                                </p:cTn>
                              </p:par>
                              <p:par>
                                <p:cTn id="117" presetID="10" presetClass="exit" presetSubtype="0" fill="hold" grpId="1" nodeType="withEffect">
                                  <p:stCondLst>
                                    <p:cond delay="0"/>
                                  </p:stCondLst>
                                  <p:childTnLst>
                                    <p:animEffect transition="out" filter="fade">
                                      <p:cBhvr>
                                        <p:cTn id="118" dur="500"/>
                                        <p:tgtEl>
                                          <p:spTgt spid="15"/>
                                        </p:tgtEl>
                                      </p:cBhvr>
                                    </p:animEffect>
                                    <p:set>
                                      <p:cBhvr>
                                        <p:cTn id="119" dur="1" fill="hold">
                                          <p:stCondLst>
                                            <p:cond delay="499"/>
                                          </p:stCondLst>
                                        </p:cTn>
                                        <p:tgtEl>
                                          <p:spTgt spid="15"/>
                                        </p:tgtEl>
                                        <p:attrNameLst>
                                          <p:attrName>style.visibility</p:attrName>
                                        </p:attrNameLst>
                                      </p:cBhvr>
                                      <p:to>
                                        <p:strVal val="hidden"/>
                                      </p:to>
                                    </p:set>
                                  </p:childTnLst>
                                </p:cTn>
                              </p:par>
                            </p:childTnLst>
                          </p:cTn>
                        </p:par>
                        <p:par>
                          <p:cTn id="120" fill="hold">
                            <p:stCondLst>
                              <p:cond delay="500"/>
                            </p:stCondLst>
                            <p:childTnLst>
                              <p:par>
                                <p:cTn id="121" presetID="22" presetClass="entr" presetSubtype="4" fill="hold" grpId="0" nodeType="afterEffect">
                                  <p:stCondLst>
                                    <p:cond delay="0"/>
                                  </p:stCondLst>
                                  <p:childTnLst>
                                    <p:set>
                                      <p:cBhvr>
                                        <p:cTn id="122" dur="1" fill="hold">
                                          <p:stCondLst>
                                            <p:cond delay="0"/>
                                          </p:stCondLst>
                                        </p:cTn>
                                        <p:tgtEl>
                                          <p:spTgt spid="17"/>
                                        </p:tgtEl>
                                        <p:attrNameLst>
                                          <p:attrName>style.visibility</p:attrName>
                                        </p:attrNameLst>
                                      </p:cBhvr>
                                      <p:to>
                                        <p:strVal val="visible"/>
                                      </p:to>
                                    </p:set>
                                    <p:animEffect transition="in" filter="wipe(down)">
                                      <p:cBhvr>
                                        <p:cTn id="123" dur="500"/>
                                        <p:tgtEl>
                                          <p:spTgt spid="17"/>
                                        </p:tgtEl>
                                      </p:cBhvr>
                                    </p:animEffect>
                                  </p:childTnLst>
                                </p:cTn>
                              </p:par>
                            </p:childTnLst>
                          </p:cTn>
                        </p:par>
                      </p:childTnLst>
                    </p:cTn>
                  </p:par>
                  <p:par>
                    <p:cTn id="124" fill="hold">
                      <p:stCondLst>
                        <p:cond delay="indefinite"/>
                      </p:stCondLst>
                      <p:childTnLst>
                        <p:par>
                          <p:cTn id="125" fill="hold">
                            <p:stCondLst>
                              <p:cond delay="0"/>
                            </p:stCondLst>
                            <p:childTnLst>
                              <p:par>
                                <p:cTn id="126" presetID="10" presetClass="exit" presetSubtype="0" fill="hold" grpId="1" nodeType="clickEffect">
                                  <p:stCondLst>
                                    <p:cond delay="0"/>
                                  </p:stCondLst>
                                  <p:childTnLst>
                                    <p:animEffect transition="out" filter="fade">
                                      <p:cBhvr>
                                        <p:cTn id="127" dur="500"/>
                                        <p:tgtEl>
                                          <p:spTgt spid="17"/>
                                        </p:tgtEl>
                                      </p:cBhvr>
                                    </p:animEffect>
                                    <p:set>
                                      <p:cBhvr>
                                        <p:cTn id="128" dur="1" fill="hold">
                                          <p:stCondLst>
                                            <p:cond delay="499"/>
                                          </p:stCondLst>
                                        </p:cTn>
                                        <p:tgtEl>
                                          <p:spTgt spid="17"/>
                                        </p:tgtEl>
                                        <p:attrNameLst>
                                          <p:attrName>style.visibility</p:attrName>
                                        </p:attrNameLst>
                                      </p:cBhvr>
                                      <p:to>
                                        <p:strVal val="hidden"/>
                                      </p:to>
                                    </p:set>
                                  </p:childTnLst>
                                </p:cTn>
                              </p:par>
                            </p:childTnLst>
                          </p:cTn>
                        </p:par>
                        <p:par>
                          <p:cTn id="129" fill="hold">
                            <p:stCondLst>
                              <p:cond delay="500"/>
                            </p:stCondLst>
                            <p:childTnLst>
                              <p:par>
                                <p:cTn id="130" presetID="22" presetClass="entr" presetSubtype="4" fill="hold" grpId="0" nodeType="afterEffect">
                                  <p:stCondLst>
                                    <p:cond delay="0"/>
                                  </p:stCondLst>
                                  <p:childTnLst>
                                    <p:set>
                                      <p:cBhvr>
                                        <p:cTn id="131" dur="1" fill="hold">
                                          <p:stCondLst>
                                            <p:cond delay="0"/>
                                          </p:stCondLst>
                                        </p:cTn>
                                        <p:tgtEl>
                                          <p:spTgt spid="18"/>
                                        </p:tgtEl>
                                        <p:attrNameLst>
                                          <p:attrName>style.visibility</p:attrName>
                                        </p:attrNameLst>
                                      </p:cBhvr>
                                      <p:to>
                                        <p:strVal val="visible"/>
                                      </p:to>
                                    </p:set>
                                    <p:animEffect transition="in" filter="wipe(down)">
                                      <p:cBhvr>
                                        <p:cTn id="132" dur="500"/>
                                        <p:tgtEl>
                                          <p:spTgt spid="18"/>
                                        </p:tgtEl>
                                      </p:cBhvr>
                                    </p:animEffect>
                                  </p:childTnLst>
                                </p:cTn>
                              </p:par>
                            </p:childTnLst>
                          </p:cTn>
                        </p:par>
                      </p:childTnLst>
                    </p:cTn>
                  </p:par>
                  <p:par>
                    <p:cTn id="133" fill="hold">
                      <p:stCondLst>
                        <p:cond delay="indefinite"/>
                      </p:stCondLst>
                      <p:childTnLst>
                        <p:par>
                          <p:cTn id="134" fill="hold">
                            <p:stCondLst>
                              <p:cond delay="0"/>
                            </p:stCondLst>
                            <p:childTnLst>
                              <p:par>
                                <p:cTn id="135" presetID="10" presetClass="exit" presetSubtype="0" fill="hold" grpId="1" nodeType="clickEffect">
                                  <p:stCondLst>
                                    <p:cond delay="0"/>
                                  </p:stCondLst>
                                  <p:childTnLst>
                                    <p:animEffect transition="out" filter="fade">
                                      <p:cBhvr>
                                        <p:cTn id="136" dur="500"/>
                                        <p:tgtEl>
                                          <p:spTgt spid="18"/>
                                        </p:tgtEl>
                                      </p:cBhvr>
                                    </p:animEffect>
                                    <p:set>
                                      <p:cBhvr>
                                        <p:cTn id="137" dur="1" fill="hold">
                                          <p:stCondLst>
                                            <p:cond delay="499"/>
                                          </p:stCondLst>
                                        </p:cTn>
                                        <p:tgtEl>
                                          <p:spTgt spid="18"/>
                                        </p:tgtEl>
                                        <p:attrNameLst>
                                          <p:attrName>style.visibility</p:attrName>
                                        </p:attrNameLst>
                                      </p:cBhvr>
                                      <p:to>
                                        <p:strVal val="hidden"/>
                                      </p:to>
                                    </p:set>
                                  </p:childTnLst>
                                </p:cTn>
                              </p:par>
                            </p:childTnLst>
                          </p:cTn>
                        </p:par>
                      </p:childTnLst>
                    </p:cTn>
                  </p:par>
                  <p:par>
                    <p:cTn id="138" fill="hold">
                      <p:stCondLst>
                        <p:cond delay="indefinite"/>
                      </p:stCondLst>
                      <p:childTnLst>
                        <p:par>
                          <p:cTn id="139" fill="hold">
                            <p:stCondLst>
                              <p:cond delay="0"/>
                            </p:stCondLst>
                            <p:childTnLst>
                              <p:par>
                                <p:cTn id="140" presetID="22" presetClass="entr" presetSubtype="4" fill="hold" grpId="0" nodeType="clickEffect">
                                  <p:stCondLst>
                                    <p:cond delay="0"/>
                                  </p:stCondLst>
                                  <p:childTnLst>
                                    <p:set>
                                      <p:cBhvr>
                                        <p:cTn id="141" dur="1" fill="hold">
                                          <p:stCondLst>
                                            <p:cond delay="0"/>
                                          </p:stCondLst>
                                        </p:cTn>
                                        <p:tgtEl>
                                          <p:spTgt spid="16"/>
                                        </p:tgtEl>
                                        <p:attrNameLst>
                                          <p:attrName>style.visibility</p:attrName>
                                        </p:attrNameLst>
                                      </p:cBhvr>
                                      <p:to>
                                        <p:strVal val="visible"/>
                                      </p:to>
                                    </p:set>
                                    <p:animEffect transition="in" filter="wipe(down)">
                                      <p:cBhvr>
                                        <p:cTn id="142" dur="500"/>
                                        <p:tgtEl>
                                          <p:spTgt spid="16"/>
                                        </p:tgtEl>
                                      </p:cBhvr>
                                    </p:animEffect>
                                  </p:childTnLst>
                                </p:cTn>
                              </p:par>
                            </p:childTnLst>
                          </p:cTn>
                        </p:par>
                      </p:childTnLst>
                    </p:cTn>
                  </p:par>
                  <p:par>
                    <p:cTn id="143" fill="hold">
                      <p:stCondLst>
                        <p:cond delay="indefinite"/>
                      </p:stCondLst>
                      <p:childTnLst>
                        <p:par>
                          <p:cTn id="144" fill="hold">
                            <p:stCondLst>
                              <p:cond delay="0"/>
                            </p:stCondLst>
                            <p:childTnLst>
                              <p:par>
                                <p:cTn id="145" presetID="10" presetClass="exit" presetSubtype="0" fill="hold" grpId="1" nodeType="clickEffect">
                                  <p:stCondLst>
                                    <p:cond delay="0"/>
                                  </p:stCondLst>
                                  <p:childTnLst>
                                    <p:animEffect transition="out" filter="fade">
                                      <p:cBhvr>
                                        <p:cTn id="146" dur="500"/>
                                        <p:tgtEl>
                                          <p:spTgt spid="16"/>
                                        </p:tgtEl>
                                      </p:cBhvr>
                                    </p:animEffect>
                                    <p:set>
                                      <p:cBhvr>
                                        <p:cTn id="147" dur="1" fill="hold">
                                          <p:stCondLst>
                                            <p:cond delay="499"/>
                                          </p:stCondLst>
                                        </p:cTn>
                                        <p:tgtEl>
                                          <p:spTgt spid="1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6" grpId="1" animBg="1"/>
      <p:bldP spid="2" grpId="0" animBg="1"/>
      <p:bldP spid="2" grpId="1" animBg="1"/>
      <p:bldP spid="3" grpId="0" animBg="1"/>
      <p:bldP spid="3" grpId="1" animBg="1"/>
      <p:bldP spid="9" grpId="0" animBg="1"/>
      <p:bldP spid="9" grpId="1" animBg="1"/>
      <p:bldP spid="10" grpId="0" animBg="1"/>
      <p:bldP spid="10" grpId="1" animBg="1"/>
      <p:bldP spid="11" grpId="0" animBg="1"/>
      <p:bldP spid="11" grpId="1" animBg="1"/>
      <p:bldP spid="12" grpId="0" animBg="1"/>
      <p:bldP spid="12" grpId="1" animBg="1"/>
      <p:bldP spid="13" grpId="0" animBg="1"/>
      <p:bldP spid="13" grpId="1" animBg="1"/>
      <p:bldP spid="7" grpId="0" animBg="1"/>
      <p:bldP spid="7" grpId="1" animBg="1"/>
      <p:bldP spid="14" grpId="0" animBg="1"/>
      <p:bldP spid="14" grpId="1" animBg="1"/>
      <p:bldP spid="8" grpId="0" animBg="1"/>
      <p:bldP spid="8" grpId="1" animBg="1"/>
      <p:bldP spid="15" grpId="0" animBg="1"/>
      <p:bldP spid="15" grpId="1" animBg="1"/>
      <p:bldP spid="16" grpId="0" animBg="1"/>
      <p:bldP spid="16" grpId="1" animBg="1"/>
      <p:bldP spid="17" grpId="0" animBg="1"/>
      <p:bldP spid="17" grpId="1" animBg="1"/>
      <p:bldP spid="18" grpId="0" animBg="1"/>
      <p:bldP spid="18" grpId="1" animBg="1"/>
    </p:bldLst>
  </p:timing>
</p:sld>
</file>

<file path=ppt/slides/slide5.xml><?xml version="1.0" encoding="utf-8"?>
<p:sld xmlns:a="http://schemas.openxmlformats.org/drawingml/2006/main" xmlns:r="http://schemas.openxmlformats.org/officeDocument/2006/relationships" xmlns:p="http://schemas.openxmlformats.org/presentationml/2006/main">
  <p:cSld>
    <p:bg>
      <p:bgPr>
        <a:pattFill prst="dkUpDiag">
          <a:fgClr>
            <a:schemeClr val="bg2">
              <a:lumMod val="50000"/>
            </a:schemeClr>
          </a:fgClr>
          <a:bgClr>
            <a:schemeClr val="bg1"/>
          </a:bgClr>
        </a:pattFill>
        <a:effectLst/>
      </p:bgPr>
    </p:bg>
    <p:spTree>
      <p:nvGrpSpPr>
        <p:cNvPr id="1" name=""/>
        <p:cNvGrpSpPr/>
        <p:nvPr/>
      </p:nvGrpSpPr>
      <p:grpSpPr>
        <a:xfrm>
          <a:off x="0" y="0"/>
          <a:ext cx="0" cy="0"/>
          <a:chOff x="0" y="0"/>
          <a:chExt cx="0" cy="0"/>
        </a:xfrm>
      </p:grpSpPr>
      <p:sp>
        <p:nvSpPr>
          <p:cNvPr id="4" name="Скругленный прямоугольник 3"/>
          <p:cNvSpPr/>
          <p:nvPr/>
        </p:nvSpPr>
        <p:spPr>
          <a:xfrm>
            <a:off x="1907704" y="620688"/>
            <a:ext cx="5760640" cy="792088"/>
          </a:xfrm>
          <a:prstGeom prst="roundRect">
            <a:avLst/>
          </a:prstGeom>
          <a:ln/>
        </p:spPr>
        <p:style>
          <a:lnRef idx="0">
            <a:schemeClr val="accent3"/>
          </a:lnRef>
          <a:fillRef idx="3">
            <a:schemeClr val="accent3"/>
          </a:fillRef>
          <a:effectRef idx="3">
            <a:schemeClr val="accent3"/>
          </a:effectRef>
          <a:fontRef idx="minor">
            <a:schemeClr val="lt1"/>
          </a:fontRef>
        </p:style>
        <p:txBody>
          <a:bodyPr rtlCol="0" anchor="ctr"/>
          <a:lstStyle/>
          <a:p>
            <a:pPr algn="ctr"/>
            <a:r>
              <a:rPr lang="ru-RU" sz="3200" b="1" dirty="0" smtClean="0">
                <a:solidFill>
                  <a:schemeClr val="tx1"/>
                </a:solidFill>
              </a:rPr>
              <a:t>Домашнее задание</a:t>
            </a:r>
            <a:endParaRPr lang="ru-RU" sz="3200" b="1" dirty="0">
              <a:solidFill>
                <a:schemeClr val="tx1"/>
              </a:solidFill>
            </a:endParaRPr>
          </a:p>
        </p:txBody>
      </p:sp>
      <p:sp>
        <p:nvSpPr>
          <p:cNvPr id="5" name="Прямоугольник 4"/>
          <p:cNvSpPr/>
          <p:nvPr/>
        </p:nvSpPr>
        <p:spPr>
          <a:xfrm>
            <a:off x="467543" y="3068960"/>
            <a:ext cx="8388775" cy="1512168"/>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rtlCol="0" anchor="ctr"/>
          <a:lstStyle/>
          <a:p>
            <a:r>
              <a:rPr lang="ru-RU" sz="3200" b="1" dirty="0" smtClean="0">
                <a:solidFill>
                  <a:schemeClr val="tx1"/>
                </a:solidFill>
              </a:rPr>
              <a:t>Прочитать </a:t>
            </a:r>
            <a:r>
              <a:rPr lang="ru-RU" sz="3200" b="1" dirty="0" smtClean="0">
                <a:solidFill>
                  <a:schemeClr val="tx1"/>
                </a:solidFill>
              </a:rPr>
              <a:t>следующий отрывок:</a:t>
            </a:r>
            <a:endParaRPr lang="ru-RU" sz="3200" b="1" dirty="0" smtClean="0">
              <a:solidFill>
                <a:schemeClr val="tx1"/>
              </a:solidFill>
            </a:endParaRPr>
          </a:p>
          <a:p>
            <a:pPr marL="342900" indent="-342900">
              <a:buFont typeface="Arial" panose="020B0604020202020204" pitchFamily="34" charset="0"/>
              <a:buChar char="•"/>
            </a:pPr>
            <a:r>
              <a:rPr lang="ru-RU" sz="3200" b="1" dirty="0">
                <a:solidFill>
                  <a:schemeClr val="tx1"/>
                </a:solidFill>
              </a:rPr>
              <a:t>Беседа о Хлебе жизни (Ин. 6, 22-71).</a:t>
            </a:r>
            <a:endParaRPr lang="ru-RU" sz="3200" b="1" dirty="0" smtClean="0">
              <a:solidFill>
                <a:schemeClr val="tx1"/>
              </a:solidFill>
            </a:endParaRPr>
          </a:p>
        </p:txBody>
      </p:sp>
    </p:spTree>
    <p:extLst>
      <p:ext uri="{BB962C8B-B14F-4D97-AF65-F5344CB8AC3E}">
        <p14:creationId xmlns:p14="http://schemas.microsoft.com/office/powerpoint/2010/main" val="417387554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6" presetClass="entr" presetSubtype="0" fill="hold" grpId="0" nodeType="afterEffect">
                                  <p:stCondLst>
                                    <p:cond delay="0"/>
                                  </p:stCondLst>
                                  <p:iterate type="lt">
                                    <p:tmPct val="10000"/>
                                  </p:iterate>
                                  <p:childTnLst>
                                    <p:set>
                                      <p:cBhvr>
                                        <p:cTn id="6" dur="1" fill="hold">
                                          <p:stCondLst>
                                            <p:cond delay="0"/>
                                          </p:stCondLst>
                                        </p:cTn>
                                        <p:tgtEl>
                                          <p:spTgt spid="4"/>
                                        </p:tgtEl>
                                        <p:attrNameLst>
                                          <p:attrName>style.visibility</p:attrName>
                                        </p:attrNameLst>
                                      </p:cBhvr>
                                      <p:to>
                                        <p:strVal val="visible"/>
                                      </p:to>
                                    </p:set>
                                    <p:anim by="(-#ppt_w*2)" calcmode="lin" valueType="num">
                                      <p:cBhvr rctx="PPT">
                                        <p:cTn id="7" dur="500" autoRev="1" fill="hold">
                                          <p:stCondLst>
                                            <p:cond delay="0"/>
                                          </p:stCondLst>
                                        </p:cTn>
                                        <p:tgtEl>
                                          <p:spTgt spid="4"/>
                                        </p:tgtEl>
                                        <p:attrNameLst>
                                          <p:attrName>ppt_w</p:attrName>
                                        </p:attrNameLst>
                                      </p:cBhvr>
                                    </p:anim>
                                    <p:anim by="(#ppt_w*0.50)" calcmode="lin" valueType="num">
                                      <p:cBhvr>
                                        <p:cTn id="8" dur="500" decel="50000" autoRev="1" fill="hold">
                                          <p:stCondLst>
                                            <p:cond delay="0"/>
                                          </p:stCondLst>
                                        </p:cTn>
                                        <p:tgtEl>
                                          <p:spTgt spid="4"/>
                                        </p:tgtEl>
                                        <p:attrNameLst>
                                          <p:attrName>ppt_x</p:attrName>
                                        </p:attrNameLst>
                                      </p:cBhvr>
                                    </p:anim>
                                    <p:anim from="(-#ppt_h/2)" to="(#ppt_y)" calcmode="lin" valueType="num">
                                      <p:cBhvr>
                                        <p:cTn id="9" dur="1000" fill="hold">
                                          <p:stCondLst>
                                            <p:cond delay="0"/>
                                          </p:stCondLst>
                                        </p:cTn>
                                        <p:tgtEl>
                                          <p:spTgt spid="4"/>
                                        </p:tgtEl>
                                        <p:attrNameLst>
                                          <p:attrName>ppt_y</p:attrName>
                                        </p:attrNameLst>
                                      </p:cBhvr>
                                    </p:anim>
                                    <p:animRot by="21600000">
                                      <p:cBhvr>
                                        <p:cTn id="10" dur="1000" fill="hold">
                                          <p:stCondLst>
                                            <p:cond delay="0"/>
                                          </p:stCondLst>
                                        </p:cTn>
                                        <p:tgtEl>
                                          <p:spTgt spid="4"/>
                                        </p:tgtEl>
                                        <p:attrNameLst>
                                          <p:attrName>r</p:attrName>
                                        </p:attrNameLst>
                                      </p:cBhvr>
                                    </p:animRot>
                                  </p:childTnLst>
                                </p:cTn>
                              </p:par>
                            </p:childTnLst>
                          </p:cTn>
                        </p:par>
                        <p:par>
                          <p:cTn id="11" fill="hold">
                            <p:stCondLst>
                              <p:cond delay="2400"/>
                            </p:stCondLst>
                            <p:childTnLst>
                              <p:par>
                                <p:cTn id="12" presetID="22" presetClass="entr" presetSubtype="4" fill="hold" grpId="0" nodeType="after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wipe(down)">
                                      <p:cBhvr>
                                        <p:cTn id="14"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280</TotalTime>
  <Words>3915</Words>
  <Application>Microsoft Office PowerPoint</Application>
  <PresentationFormat>Экран (4:3)</PresentationFormat>
  <Paragraphs>121</Paragraphs>
  <Slides>5</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5</vt:i4>
      </vt:variant>
    </vt:vector>
  </HeadingPairs>
  <TitlesOfParts>
    <vt:vector size="6" baseType="lpstr">
      <vt:lpstr>Тема Office</vt:lpstr>
      <vt:lpstr>Лекция 19. Насыщение пяти тысяч народа пятью хлебами и двумя рыбами. Шествие Иисуса Христа к ученикам по воде.  </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Лекция 19. Насыщение пяти тысяч народа пятью хлебами и двумя рыбами. Шествие Иисуса Христа к ученикам по воде. Исповедание учеников.   </dc:title>
  <dc:creator>Николай Казинов</dc:creator>
  <cp:lastModifiedBy>Николай Казинов</cp:lastModifiedBy>
  <cp:revision>56</cp:revision>
  <dcterms:created xsi:type="dcterms:W3CDTF">2014-04-25T07:39:21Z</dcterms:created>
  <dcterms:modified xsi:type="dcterms:W3CDTF">2014-04-26T11:14:24Z</dcterms:modified>
</cp:coreProperties>
</file>