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4" r:id="rId3"/>
    <p:sldId id="265" r:id="rId4"/>
    <p:sldId id="266" r:id="rId5"/>
    <p:sldId id="260" r:id="rId6"/>
    <p:sldId id="262" r:id="rId7"/>
    <p:sldId id="268" r:id="rId8"/>
    <p:sldId id="263" r:id="rId9"/>
    <p:sldId id="258" r:id="rId1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30D41FA7-8AC4-4542-B9AA-A18213B265AE}">
          <p14:sldIdLst>
            <p14:sldId id="259"/>
            <p14:sldId id="264"/>
            <p14:sldId id="265"/>
            <p14:sldId id="266"/>
            <p14:sldId id="260"/>
            <p14:sldId id="262"/>
            <p14:sldId id="268"/>
          </p14:sldIdLst>
        </p14:section>
        <p14:section name="Раздел без заголовка" id="{A9785778-0F22-477A-AC8B-8CE0F7B6C006}">
          <p14:sldIdLst>
            <p14:sldId id="263"/>
            <p14:sldId id="25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786"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07.04.2014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07.04.2014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07.04.2014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07.04.2014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07.04.2014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07.04.2014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07.04.2014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07.04.2014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07.04.2014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07.04.2014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07.04.2014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07.04.2014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3.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0"/>
            <a:ext cx="9144000" cy="6858000"/>
          </a:xfrm>
          <a:pattFill prst="ltUpDiag">
            <a:fgClr>
              <a:schemeClr val="tx1">
                <a:lumMod val="50000"/>
                <a:lumOff val="50000"/>
              </a:schemeClr>
            </a:fgClr>
            <a:bgClr>
              <a:schemeClr val="bg1"/>
            </a:bgClr>
          </a:pattFill>
        </p:spPr>
        <p:txBody>
          <a:bodyPr>
            <a:noAutofit/>
          </a:bodyPr>
          <a:lstStyle/>
          <a:p>
            <a:pPr marL="342900" indent="-342900"/>
            <a:r>
              <a:rPr lang="ru-RU" sz="3200" b="1" dirty="0" smtClean="0"/>
              <a:t>Лекция 18. </a:t>
            </a:r>
            <a:r>
              <a:rPr lang="ru-RU" sz="3200" b="1" dirty="0"/>
              <a:t>Последнее свидетельство Иоанна Крестителя о </a:t>
            </a:r>
            <a:r>
              <a:rPr lang="ru-RU" sz="3200" b="1" dirty="0" smtClean="0"/>
              <a:t>Христе. </a:t>
            </a:r>
            <a:r>
              <a:rPr lang="ru-RU" sz="3200" b="1" dirty="0"/>
              <a:t/>
            </a:r>
            <a:br>
              <a:rPr lang="ru-RU" sz="3200" b="1" dirty="0"/>
            </a:br>
            <a:r>
              <a:rPr lang="ru-RU" sz="3200" b="1" dirty="0"/>
              <a:t>Слова Предтечи о Женихе и Невесте. Посольство от Иоанна Крестителя ко Господу, свидетельство Христа об </a:t>
            </a:r>
            <a:r>
              <a:rPr lang="ru-RU" sz="3200" b="1" dirty="0" smtClean="0"/>
              <a:t>Иоанне. </a:t>
            </a:r>
            <a:r>
              <a:rPr lang="ru-RU" sz="3200" b="1" dirty="0"/>
              <a:t/>
            </a:r>
            <a:br>
              <a:rPr lang="ru-RU" sz="3200" b="1" dirty="0"/>
            </a:br>
            <a:r>
              <a:rPr lang="ru-RU" sz="3200" b="1" dirty="0"/>
              <a:t>Усекновение главы Иоанна </a:t>
            </a:r>
            <a:r>
              <a:rPr lang="ru-RU" sz="3200" b="1" dirty="0" smtClean="0"/>
              <a:t>Предтечи.</a:t>
            </a:r>
            <a:endParaRPr lang="ru-RU" sz="3200" b="1" dirty="0"/>
          </a:p>
        </p:txBody>
      </p:sp>
    </p:spTree>
    <p:extLst>
      <p:ext uri="{BB962C8B-B14F-4D97-AF65-F5344CB8AC3E}">
        <p14:creationId xmlns:p14="http://schemas.microsoft.com/office/powerpoint/2010/main" val="3223330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9144000" cy="6858000"/>
          </a:xfrm>
        </p:spPr>
        <p:style>
          <a:lnRef idx="1">
            <a:schemeClr val="accent4"/>
          </a:lnRef>
          <a:fillRef idx="2">
            <a:schemeClr val="accent4"/>
          </a:fillRef>
          <a:effectRef idx="1">
            <a:schemeClr val="accent4"/>
          </a:effectRef>
          <a:fontRef idx="minor">
            <a:schemeClr val="dk1"/>
          </a:fontRef>
        </p:style>
        <p:txBody>
          <a:bodyPr/>
          <a:lstStyle/>
          <a:p>
            <a:endParaRPr lang="ru-RU" dirty="0"/>
          </a:p>
        </p:txBody>
      </p:sp>
      <p:sp>
        <p:nvSpPr>
          <p:cNvPr id="4" name="Скругленный прямоугольник 3"/>
          <p:cNvSpPr/>
          <p:nvPr/>
        </p:nvSpPr>
        <p:spPr>
          <a:xfrm>
            <a:off x="395536" y="260648"/>
            <a:ext cx="8424936" cy="864096"/>
          </a:xfrm>
          <a:prstGeom prst="roundRect">
            <a:avLst/>
          </a:prstGeom>
        </p:spPr>
        <p:style>
          <a:lnRef idx="0">
            <a:schemeClr val="accent4"/>
          </a:lnRef>
          <a:fillRef idx="3">
            <a:schemeClr val="accent4"/>
          </a:fillRef>
          <a:effectRef idx="3">
            <a:schemeClr val="accent4"/>
          </a:effectRef>
          <a:fontRef idx="minor">
            <a:schemeClr val="lt1"/>
          </a:fontRef>
        </p:style>
        <p:txBody>
          <a:bodyPr lIns="0" rIns="0" rtlCol="0" anchor="ctr"/>
          <a:lstStyle/>
          <a:p>
            <a:pPr algn="ctr"/>
            <a:r>
              <a:rPr lang="ru-RU" b="1" dirty="0" smtClean="0">
                <a:solidFill>
                  <a:schemeClr val="tx1"/>
                </a:solidFill>
              </a:rPr>
              <a:t>25-26 ст.: «Тогда </a:t>
            </a:r>
            <a:r>
              <a:rPr lang="ru-RU" b="1" dirty="0">
                <a:solidFill>
                  <a:schemeClr val="tx1"/>
                </a:solidFill>
              </a:rPr>
              <a:t>у </a:t>
            </a:r>
            <a:r>
              <a:rPr lang="ru-RU" b="1" dirty="0" err="1">
                <a:solidFill>
                  <a:schemeClr val="tx1"/>
                </a:solidFill>
              </a:rPr>
              <a:t>Иоанновых</a:t>
            </a:r>
            <a:r>
              <a:rPr lang="ru-RU" b="1" dirty="0">
                <a:solidFill>
                  <a:schemeClr val="tx1"/>
                </a:solidFill>
              </a:rPr>
              <a:t> учеников произошел спор с Иудеями об </a:t>
            </a:r>
            <a:r>
              <a:rPr lang="ru-RU" b="1" dirty="0" smtClean="0">
                <a:solidFill>
                  <a:schemeClr val="tx1"/>
                </a:solidFill>
              </a:rPr>
              <a:t>очищении. </a:t>
            </a:r>
            <a:r>
              <a:rPr lang="ru-RU" b="1" dirty="0">
                <a:solidFill>
                  <a:schemeClr val="tx1"/>
                </a:solidFill>
              </a:rPr>
              <a:t>И пришли к Иоанну и сказали ему: равви! Тот, Который был с тобою при Иордане и о Котором ты свидетельствовал, вот Он крестит, и все идут к </a:t>
            </a:r>
            <a:r>
              <a:rPr lang="ru-RU" b="1" dirty="0" smtClean="0">
                <a:solidFill>
                  <a:schemeClr val="tx1"/>
                </a:solidFill>
              </a:rPr>
              <a:t>Нему».</a:t>
            </a:r>
            <a:endParaRPr lang="ru-RU" b="1" dirty="0">
              <a:solidFill>
                <a:schemeClr val="tx1"/>
              </a:solidFill>
            </a:endParaRPr>
          </a:p>
        </p:txBody>
      </p:sp>
      <p:pic>
        <p:nvPicPr>
          <p:cNvPr id="3075" name="Picture 3" descr="E:\лекции по Н. З\8\john_baptistt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515787"/>
            <a:ext cx="6408712" cy="50290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Скругленный прямоугольник 5"/>
          <p:cNvSpPr/>
          <p:nvPr/>
        </p:nvSpPr>
        <p:spPr>
          <a:xfrm>
            <a:off x="5580112" y="2708920"/>
            <a:ext cx="3474386" cy="2088232"/>
          </a:xfrm>
          <a:prstGeom prst="roundRect">
            <a:avLst/>
          </a:prstGeom>
        </p:spPr>
        <p:style>
          <a:lnRef idx="3">
            <a:schemeClr val="lt1"/>
          </a:lnRef>
          <a:fillRef idx="1">
            <a:schemeClr val="accent4"/>
          </a:fillRef>
          <a:effectRef idx="1">
            <a:schemeClr val="accent4"/>
          </a:effectRef>
          <a:fontRef idx="minor">
            <a:schemeClr val="lt1"/>
          </a:fontRef>
        </p:style>
        <p:txBody>
          <a:bodyPr lIns="0" rIns="0" rtlCol="0" anchor="ctr"/>
          <a:lstStyle/>
          <a:p>
            <a:pPr algn="ctr"/>
            <a:r>
              <a:rPr lang="ru-RU" sz="1600" b="1" dirty="0" smtClean="0">
                <a:solidFill>
                  <a:schemeClr val="tx1"/>
                </a:solidFill>
              </a:rPr>
              <a:t>«Иудеи», то есть фарисеи и саддукеи намереваясь подорвать авторитет Спасителя и Иоанна Крестителя, желают поссорить их учеников и затевают спор об очищении, то есть чье крещение более очищает </a:t>
            </a:r>
            <a:r>
              <a:rPr lang="ru-RU" sz="1600" b="1" dirty="0" err="1" smtClean="0">
                <a:solidFill>
                  <a:schemeClr val="tx1"/>
                </a:solidFill>
              </a:rPr>
              <a:t>Иоанново</a:t>
            </a:r>
            <a:r>
              <a:rPr lang="ru-RU" sz="1600" b="1" dirty="0" smtClean="0">
                <a:solidFill>
                  <a:schemeClr val="tx1"/>
                </a:solidFill>
              </a:rPr>
              <a:t> или Христово.</a:t>
            </a:r>
            <a:endParaRPr lang="ru-RU" sz="1600" b="1" dirty="0">
              <a:solidFill>
                <a:schemeClr val="tx1"/>
              </a:solidFill>
            </a:endParaRPr>
          </a:p>
        </p:txBody>
      </p:sp>
      <p:sp>
        <p:nvSpPr>
          <p:cNvPr id="8" name="Скругленный прямоугольник 7"/>
          <p:cNvSpPr/>
          <p:nvPr/>
        </p:nvSpPr>
        <p:spPr>
          <a:xfrm>
            <a:off x="395536" y="332656"/>
            <a:ext cx="8496944" cy="432048"/>
          </a:xfrm>
          <a:prstGeom prst="roundRect">
            <a:avLst/>
          </a:prstGeom>
        </p:spPr>
        <p:style>
          <a:lnRef idx="0">
            <a:schemeClr val="accent4"/>
          </a:lnRef>
          <a:fillRef idx="3">
            <a:schemeClr val="accent4"/>
          </a:fillRef>
          <a:effectRef idx="3">
            <a:schemeClr val="accent4"/>
          </a:effectRef>
          <a:fontRef idx="minor">
            <a:schemeClr val="lt1"/>
          </a:fontRef>
        </p:style>
        <p:txBody>
          <a:bodyPr lIns="0" rIns="0" rtlCol="0" anchor="ctr"/>
          <a:lstStyle/>
          <a:p>
            <a:pPr algn="ctr"/>
            <a:r>
              <a:rPr lang="ru-RU" sz="2200" b="1" dirty="0">
                <a:solidFill>
                  <a:schemeClr val="tx1"/>
                </a:solidFill>
              </a:rPr>
              <a:t>Последнее свидетельство Иоанна Крестителя о Христе (Ин. 3, 22-36</a:t>
            </a:r>
            <a:r>
              <a:rPr lang="ru-RU" sz="2200" b="1" dirty="0" smtClean="0">
                <a:solidFill>
                  <a:schemeClr val="tx1"/>
                </a:solidFill>
              </a:rPr>
              <a:t>)</a:t>
            </a:r>
            <a:endParaRPr lang="ru-RU" sz="2200" b="1" dirty="0">
              <a:solidFill>
                <a:schemeClr val="tx1"/>
              </a:solidFill>
            </a:endParaRPr>
          </a:p>
        </p:txBody>
      </p:sp>
    </p:spTree>
    <p:extLst>
      <p:ext uri="{BB962C8B-B14F-4D97-AF65-F5344CB8AC3E}">
        <p14:creationId xmlns:p14="http://schemas.microsoft.com/office/powerpoint/2010/main" val="8422583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wipe(down)">
                                      <p:cBhvr>
                                        <p:cTn id="10" dur="500"/>
                                        <p:tgtEl>
                                          <p:spTgt spid="307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35" presetClass="path" presetSubtype="0" accel="50000" decel="50000" fill="hold" nodeType="clickEffect">
                                  <p:stCondLst>
                                    <p:cond delay="0"/>
                                  </p:stCondLst>
                                  <p:childTnLst>
                                    <p:animMotion origin="layout" path="M -8.33333E-7 2.21092E-6 L -0.1691 0.0067 " pathEditMode="relative" rAng="0" ptsTypes="AA">
                                      <p:cBhvr>
                                        <p:cTn id="23" dur="1000" fill="hold"/>
                                        <p:tgtEl>
                                          <p:spTgt spid="3075"/>
                                        </p:tgtEl>
                                        <p:attrNameLst>
                                          <p:attrName>ppt_x</p:attrName>
                                          <p:attrName>ppt_y</p:attrName>
                                        </p:attrNameLst>
                                      </p:cBhvr>
                                      <p:rCtr x="-8455" y="324"/>
                                    </p:animMotion>
                                  </p:childTnLst>
                                </p:cTn>
                              </p:par>
                              <p:par>
                                <p:cTn id="24" presetID="6" presetClass="emph" presetSubtype="0" fill="hold" nodeType="withEffect">
                                  <p:stCondLst>
                                    <p:cond delay="0"/>
                                  </p:stCondLst>
                                  <p:childTnLst>
                                    <p:animScale>
                                      <p:cBhvr>
                                        <p:cTn id="25" dur="1000" fill="hold"/>
                                        <p:tgtEl>
                                          <p:spTgt spid="3075"/>
                                        </p:tgtEl>
                                      </p:cBhvr>
                                      <p:by x="85000" y="85000"/>
                                    </p:animScale>
                                  </p:childTnLst>
                                </p:cTn>
                              </p:par>
                              <p:par>
                                <p:cTn id="26" presetID="2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Скругленный прямоугольник 3"/>
          <p:cNvSpPr/>
          <p:nvPr/>
        </p:nvSpPr>
        <p:spPr>
          <a:xfrm>
            <a:off x="179512" y="116632"/>
            <a:ext cx="8784976" cy="2088232"/>
          </a:xfrm>
          <a:prstGeom prst="roundRect">
            <a:avLst/>
          </a:prstGeom>
          <a:solidFill>
            <a:schemeClr val="bg2">
              <a:lumMod val="75000"/>
            </a:schemeClr>
          </a:solidFill>
        </p:spPr>
        <p:style>
          <a:lnRef idx="0">
            <a:schemeClr val="accent3"/>
          </a:lnRef>
          <a:fillRef idx="3">
            <a:schemeClr val="accent3"/>
          </a:fillRef>
          <a:effectRef idx="3">
            <a:schemeClr val="accent3"/>
          </a:effectRef>
          <a:fontRef idx="minor">
            <a:schemeClr val="lt1"/>
          </a:fontRef>
        </p:style>
        <p:txBody>
          <a:bodyPr lIns="0" rIns="0" rtlCol="0" anchor="ctr"/>
          <a:lstStyle/>
          <a:p>
            <a:pPr algn="ctr">
              <a:lnSpc>
                <a:spcPct val="80000"/>
              </a:lnSpc>
            </a:pPr>
            <a:r>
              <a:rPr lang="ru-RU" sz="1600" b="1" dirty="0" smtClean="0">
                <a:solidFill>
                  <a:schemeClr val="tx1"/>
                </a:solidFill>
              </a:rPr>
              <a:t>27-36 ст.: «Иоанн </a:t>
            </a:r>
            <a:r>
              <a:rPr lang="ru-RU" sz="1600" b="1" dirty="0">
                <a:solidFill>
                  <a:schemeClr val="tx1"/>
                </a:solidFill>
              </a:rPr>
              <a:t>сказал в ответ: не может человек ничего принимать на себя, если не будет дано ему с неба</a:t>
            </a:r>
            <a:r>
              <a:rPr lang="ru-RU" sz="1600" b="1" dirty="0" smtClean="0">
                <a:solidFill>
                  <a:schemeClr val="tx1"/>
                </a:solidFill>
              </a:rPr>
              <a:t>. Вы </a:t>
            </a:r>
            <a:r>
              <a:rPr lang="ru-RU" sz="1600" b="1" dirty="0">
                <a:solidFill>
                  <a:schemeClr val="tx1"/>
                </a:solidFill>
              </a:rPr>
              <a:t>сами мне свидетели в том, что я сказал: не я Христос, но я послан пред </a:t>
            </a:r>
            <a:r>
              <a:rPr lang="ru-RU" sz="1600" b="1" dirty="0" smtClean="0">
                <a:solidFill>
                  <a:schemeClr val="tx1"/>
                </a:solidFill>
              </a:rPr>
              <a:t>Ним. </a:t>
            </a:r>
            <a:r>
              <a:rPr lang="ru-RU" sz="1600" b="1" dirty="0">
                <a:solidFill>
                  <a:schemeClr val="tx1"/>
                </a:solidFill>
              </a:rPr>
              <a:t>Имеющий невесту есть жених, а друг жениха, стоящий и внимающий ему, радостью радуется, слыша голос жениха. Сия-то радость моя </a:t>
            </a:r>
            <a:r>
              <a:rPr lang="ru-RU" sz="1600" b="1" dirty="0" smtClean="0">
                <a:solidFill>
                  <a:schemeClr val="tx1"/>
                </a:solidFill>
              </a:rPr>
              <a:t>исполнилась. </a:t>
            </a:r>
            <a:r>
              <a:rPr lang="ru-RU" sz="1600" b="1" dirty="0">
                <a:solidFill>
                  <a:schemeClr val="tx1"/>
                </a:solidFill>
              </a:rPr>
              <a:t>Ему должно расти, а мне </a:t>
            </a:r>
            <a:r>
              <a:rPr lang="ru-RU" sz="1600" b="1" dirty="0" smtClean="0">
                <a:solidFill>
                  <a:schemeClr val="tx1"/>
                </a:solidFill>
              </a:rPr>
              <a:t>умаляться. </a:t>
            </a:r>
            <a:r>
              <a:rPr lang="ru-RU" sz="1600" b="1" dirty="0">
                <a:solidFill>
                  <a:schemeClr val="tx1"/>
                </a:solidFill>
              </a:rPr>
              <a:t>Приходящий свыше и есть выше всех; а сущий от земли земной и есть и говорит, как сущий от земли; Приходящий с небес есть выше </a:t>
            </a:r>
            <a:r>
              <a:rPr lang="ru-RU" sz="1600" b="1" dirty="0" smtClean="0">
                <a:solidFill>
                  <a:schemeClr val="tx1"/>
                </a:solidFill>
              </a:rPr>
              <a:t>всех, </a:t>
            </a:r>
            <a:r>
              <a:rPr lang="ru-RU" sz="1600" b="1" dirty="0">
                <a:solidFill>
                  <a:schemeClr val="tx1"/>
                </a:solidFill>
              </a:rPr>
              <a:t>и что Он видел и слышал, о том и свидетельствует; и никто не принимает свидетельства </a:t>
            </a:r>
            <a:r>
              <a:rPr lang="ru-RU" sz="1600" b="1" dirty="0" smtClean="0">
                <a:solidFill>
                  <a:schemeClr val="tx1"/>
                </a:solidFill>
              </a:rPr>
              <a:t>Его. </a:t>
            </a:r>
            <a:r>
              <a:rPr lang="ru-RU" sz="1600" b="1" dirty="0">
                <a:solidFill>
                  <a:schemeClr val="tx1"/>
                </a:solidFill>
              </a:rPr>
              <a:t>Принявший Его свидетельство сим запечатлел, что Бог </a:t>
            </a:r>
            <a:r>
              <a:rPr lang="ru-RU" sz="1600" b="1" dirty="0" smtClean="0">
                <a:solidFill>
                  <a:schemeClr val="tx1"/>
                </a:solidFill>
              </a:rPr>
              <a:t>истинен, </a:t>
            </a:r>
            <a:r>
              <a:rPr lang="ru-RU" sz="1600" b="1" dirty="0">
                <a:solidFill>
                  <a:schemeClr val="tx1"/>
                </a:solidFill>
              </a:rPr>
              <a:t>ибо Тот, Которого послал Бог, говорит слова Божии; ибо не мерою дает Бог </a:t>
            </a:r>
            <a:r>
              <a:rPr lang="ru-RU" sz="1600" b="1" dirty="0" smtClean="0">
                <a:solidFill>
                  <a:schemeClr val="tx1"/>
                </a:solidFill>
              </a:rPr>
              <a:t>Духа. </a:t>
            </a:r>
            <a:r>
              <a:rPr lang="ru-RU" sz="1600" b="1" dirty="0">
                <a:solidFill>
                  <a:schemeClr val="tx1"/>
                </a:solidFill>
              </a:rPr>
              <a:t>Отец любит Сына и все дал в руку </a:t>
            </a:r>
            <a:r>
              <a:rPr lang="ru-RU" sz="1600" b="1" dirty="0" smtClean="0">
                <a:solidFill>
                  <a:schemeClr val="tx1"/>
                </a:solidFill>
              </a:rPr>
              <a:t>Его. </a:t>
            </a:r>
            <a:r>
              <a:rPr lang="ru-RU" sz="1600" b="1" dirty="0">
                <a:solidFill>
                  <a:schemeClr val="tx1"/>
                </a:solidFill>
              </a:rPr>
              <a:t>Верующий в Сына имеет жизнь вечную, а не верующий в Сына не увидит жизни, но гнев Божий пребывает на </a:t>
            </a:r>
            <a:r>
              <a:rPr lang="ru-RU" sz="1600" b="1" dirty="0" smtClean="0">
                <a:solidFill>
                  <a:schemeClr val="tx1"/>
                </a:solidFill>
              </a:rPr>
              <a:t>нем».</a:t>
            </a:r>
            <a:endParaRPr lang="ru-RU" sz="1600" b="1" dirty="0">
              <a:solidFill>
                <a:schemeClr val="tx1"/>
              </a:solidFill>
            </a:endParaRPr>
          </a:p>
        </p:txBody>
      </p:sp>
      <p:pic>
        <p:nvPicPr>
          <p:cNvPr id="5" name="videoplaybackа[1].mp4">
            <a:hlinkClick r:id="" action="ppaction://media"/>
          </p:cNvPr>
          <p:cNvPicPr>
            <a:picLocks noGrp="1" noChangeAspect="1"/>
          </p:cNvPicPr>
          <p:nvPr>
            <p:ph idx="1"/>
            <a:videoFile r:link="rId1"/>
            <p:extLst>
              <p:ext uri="{DAA4B4D4-6D71-4841-9C94-3DE7FCFB9230}">
                <p14:media xmlns:p14="http://schemas.microsoft.com/office/powerpoint/2010/main" r:embed="rId2">
                  <p14:trim st="155264.9216" end="174128.896"/>
                </p14:media>
              </p:ext>
            </p:extLst>
          </p:nvPr>
        </p:nvPicPr>
        <p:blipFill>
          <a:blip r:embed="rId4"/>
          <a:stretch>
            <a:fillRect/>
          </a:stretch>
        </p:blipFill>
        <p:spPr>
          <a:xfrm>
            <a:off x="1547664" y="2265842"/>
            <a:ext cx="5760640" cy="4608513"/>
          </a:xfrm>
          <a:prstGeom prst="rect">
            <a:avLst/>
          </a:prstGeom>
          <a:ln>
            <a:noFill/>
          </a:ln>
          <a:effectLst>
            <a:softEdge rad="112500"/>
          </a:effectLst>
        </p:spPr>
      </p:pic>
      <p:pic>
        <p:nvPicPr>
          <p:cNvPr id="4098" name="Picture 2" descr="E:\лекции по Н. З\8\images.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9662" y="2324794"/>
            <a:ext cx="3872011" cy="45454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9" name="Скругленный прямоугольник 8"/>
          <p:cNvSpPr/>
          <p:nvPr/>
        </p:nvSpPr>
        <p:spPr>
          <a:xfrm>
            <a:off x="5292080" y="4725144"/>
            <a:ext cx="3671322" cy="1960584"/>
          </a:xfrm>
          <a:prstGeom prst="roundRect">
            <a:avLst/>
          </a:prstGeom>
          <a:solidFill>
            <a:schemeClr val="bg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500" b="1" dirty="0">
                <a:solidFill>
                  <a:schemeClr val="tx1"/>
                </a:solidFill>
              </a:rPr>
              <a:t>Вместо досады и зависти Иоанн выражает свою радость по поводу успеха дела Христова, называя Христа женихом, а себя другом жениха, который не завидует преимуществу жениха, но стоит перед ним как слуга и </a:t>
            </a:r>
            <a:r>
              <a:rPr lang="ru-RU" sz="1500" b="1" i="1" dirty="0">
                <a:solidFill>
                  <a:schemeClr val="tx1"/>
                </a:solidFill>
              </a:rPr>
              <a:t>«радостью радуется»</a:t>
            </a:r>
            <a:r>
              <a:rPr lang="ru-RU" sz="1500" b="1" dirty="0">
                <a:solidFill>
                  <a:schemeClr val="tx1"/>
                </a:solidFill>
              </a:rPr>
              <a:t>, слыша голос его.</a:t>
            </a:r>
            <a:r>
              <a:rPr lang="ru-RU" sz="1500" dirty="0">
                <a:solidFill>
                  <a:schemeClr val="tx1"/>
                </a:solidFill>
              </a:rPr>
              <a:t> </a:t>
            </a:r>
            <a:endParaRPr lang="ru-RU" sz="1500" b="1" i="1" dirty="0">
              <a:solidFill>
                <a:schemeClr val="tx1"/>
              </a:solidFill>
            </a:endParaRPr>
          </a:p>
        </p:txBody>
      </p:sp>
      <p:sp>
        <p:nvSpPr>
          <p:cNvPr id="10" name="Скругленный прямоугольник 9"/>
          <p:cNvSpPr/>
          <p:nvPr/>
        </p:nvSpPr>
        <p:spPr>
          <a:xfrm>
            <a:off x="5132708" y="2492896"/>
            <a:ext cx="3672408" cy="1968302"/>
          </a:xfrm>
          <a:prstGeom prst="roundRect">
            <a:avLst/>
          </a:prstGeom>
          <a:solidFill>
            <a:schemeClr val="bg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500" b="1" dirty="0" err="1">
                <a:solidFill>
                  <a:schemeClr val="tx1"/>
                </a:solidFill>
              </a:rPr>
              <a:t>Зигабен</a:t>
            </a:r>
            <a:r>
              <a:rPr lang="ru-RU" sz="1500" b="1" dirty="0">
                <a:solidFill>
                  <a:schemeClr val="tx1"/>
                </a:solidFill>
              </a:rPr>
              <a:t>: </a:t>
            </a:r>
            <a:r>
              <a:rPr lang="ru-RU" sz="1500" b="1" i="1" dirty="0">
                <a:solidFill>
                  <a:schemeClr val="tx1"/>
                </a:solidFill>
              </a:rPr>
              <a:t>«Как имеющий невесту, Он есть жених, или господин. Невеста есть народ верующих, Церковь, таинственно соединенная посредством веры, а жених – Иисус Христос, таинственно соединяющий с Собою и </a:t>
            </a:r>
            <a:r>
              <a:rPr lang="ru-RU" sz="1500" b="1" i="1" dirty="0" err="1">
                <a:solidFill>
                  <a:schemeClr val="tx1"/>
                </a:solidFill>
              </a:rPr>
              <a:t>присвояющий</a:t>
            </a:r>
            <a:r>
              <a:rPr lang="ru-RU" sz="1500" b="1" i="1" dirty="0">
                <a:solidFill>
                  <a:schemeClr val="tx1"/>
                </a:solidFill>
              </a:rPr>
              <a:t> Себе эту избранницу</a:t>
            </a:r>
            <a:r>
              <a:rPr lang="ru-RU" sz="1500" b="1" i="1" dirty="0" smtClean="0">
                <a:solidFill>
                  <a:schemeClr val="tx1"/>
                </a:solidFill>
              </a:rPr>
              <a:t>».</a:t>
            </a:r>
          </a:p>
        </p:txBody>
      </p:sp>
      <p:sp>
        <p:nvSpPr>
          <p:cNvPr id="11" name="Скругленный прямоугольник 10"/>
          <p:cNvSpPr/>
          <p:nvPr/>
        </p:nvSpPr>
        <p:spPr>
          <a:xfrm>
            <a:off x="5290994" y="4509120"/>
            <a:ext cx="3672408" cy="2248616"/>
          </a:xfrm>
          <a:prstGeom prst="roundRect">
            <a:avLst/>
          </a:prstGeom>
          <a:solidFill>
            <a:schemeClr val="bg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500" b="1" dirty="0" err="1" smtClean="0">
                <a:solidFill>
                  <a:schemeClr val="tx1"/>
                </a:solidFill>
              </a:rPr>
              <a:t>Свт</a:t>
            </a:r>
            <a:r>
              <a:rPr lang="ru-RU" sz="1500" b="1" dirty="0" smtClean="0">
                <a:solidFill>
                  <a:schemeClr val="tx1"/>
                </a:solidFill>
              </a:rPr>
              <a:t>. И. Златоуст</a:t>
            </a:r>
            <a:r>
              <a:rPr lang="ru-RU" sz="1500" b="1" i="1" dirty="0" smtClean="0">
                <a:solidFill>
                  <a:schemeClr val="tx1"/>
                </a:solidFill>
              </a:rPr>
              <a:t>: «теперь </a:t>
            </a:r>
            <a:r>
              <a:rPr lang="ru-RU" sz="1500" b="1" i="1" dirty="0">
                <a:solidFill>
                  <a:schemeClr val="tx1"/>
                </a:solidFill>
              </a:rPr>
              <a:t>называет себя другом Его? Он говорит это, не превознося себя и не величаясь, но желая показать, что он к этому-то и стремится, что это происходит не против его воли и не к огорчению его, а согласно с его желанием и старанием, и что к этому-то он и направлял все свои действия»</a:t>
            </a:r>
          </a:p>
        </p:txBody>
      </p:sp>
      <p:sp>
        <p:nvSpPr>
          <p:cNvPr id="12" name="Скругленный прямоугольник 11"/>
          <p:cNvSpPr/>
          <p:nvPr/>
        </p:nvSpPr>
        <p:spPr>
          <a:xfrm>
            <a:off x="5365174" y="2348880"/>
            <a:ext cx="3671322" cy="4360932"/>
          </a:xfrm>
          <a:prstGeom prst="roundRect">
            <a:avLst/>
          </a:prstGeom>
          <a:solidFill>
            <a:schemeClr val="bg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pPr>
            <a:r>
              <a:rPr lang="ru-RU" sz="1500" b="1" dirty="0" err="1" smtClean="0">
                <a:solidFill>
                  <a:schemeClr val="tx1"/>
                </a:solidFill>
              </a:rPr>
              <a:t>Блж</a:t>
            </a:r>
            <a:r>
              <a:rPr lang="ru-RU" sz="1500" b="1" dirty="0">
                <a:solidFill>
                  <a:schemeClr val="tx1"/>
                </a:solidFill>
              </a:rPr>
              <a:t>. </a:t>
            </a:r>
            <a:r>
              <a:rPr lang="ru-RU" sz="1500" b="1" dirty="0" err="1">
                <a:solidFill>
                  <a:schemeClr val="tx1"/>
                </a:solidFill>
              </a:rPr>
              <a:t>Феофилакт</a:t>
            </a:r>
            <a:r>
              <a:rPr lang="ru-RU" sz="1500" b="1" i="1" dirty="0">
                <a:solidFill>
                  <a:schemeClr val="tx1"/>
                </a:solidFill>
              </a:rPr>
              <a:t>: «Не без цели сказал: «стоящий», но сим показывает, что его дело кончено и он стоит уже без действия, и что ему, наконец, нужно стать и только слушать учение Христа и беседу Его с невестою. Мое, говорит, дело окончено, и я передал народ Ему. Посему моей славе нужно умаляться, а Его - расти. Как же умаляется слава Предтечи? Как утренняя заря закрывается солнцем и кажется многим, что свет ее угас, хотя на самом деле не угас, а закрывается большим, так, без сомнения, и денница Предтеча покрывается мысленным Солнцем, и потому говорится, что он умаляется. Христос же растет, потому что в короткое время делает Себя известным чрез </a:t>
            </a:r>
            <a:r>
              <a:rPr lang="ru-RU" sz="1500" b="1" i="1" dirty="0" smtClean="0">
                <a:solidFill>
                  <a:schemeClr val="tx1"/>
                </a:solidFill>
              </a:rPr>
              <a:t>чудеса».</a:t>
            </a:r>
            <a:endParaRPr lang="ru-RU" sz="1500" b="1" i="1" dirty="0">
              <a:solidFill>
                <a:schemeClr val="tx1"/>
              </a:solidFill>
            </a:endParaRPr>
          </a:p>
        </p:txBody>
      </p:sp>
      <p:sp>
        <p:nvSpPr>
          <p:cNvPr id="15" name="Скругленный прямоугольник 14"/>
          <p:cNvSpPr/>
          <p:nvPr/>
        </p:nvSpPr>
        <p:spPr>
          <a:xfrm>
            <a:off x="5040585" y="2348880"/>
            <a:ext cx="4031363" cy="1797820"/>
          </a:xfrm>
          <a:prstGeom prst="roundRect">
            <a:avLst/>
          </a:prstGeom>
          <a:solidFill>
            <a:schemeClr val="bg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pPr>
            <a:r>
              <a:rPr lang="ru-RU" sz="1500" b="1" dirty="0" err="1" smtClean="0">
                <a:solidFill>
                  <a:schemeClr val="tx1"/>
                </a:solidFill>
              </a:rPr>
              <a:t>Блж</a:t>
            </a:r>
            <a:r>
              <a:rPr lang="ru-RU" sz="1500" b="1" dirty="0" smtClean="0">
                <a:solidFill>
                  <a:schemeClr val="tx1"/>
                </a:solidFill>
              </a:rPr>
              <a:t>. </a:t>
            </a:r>
            <a:r>
              <a:rPr lang="ru-RU" sz="1500" b="1" dirty="0" err="1" smtClean="0">
                <a:solidFill>
                  <a:schemeClr val="tx1"/>
                </a:solidFill>
              </a:rPr>
              <a:t>Феофилакт</a:t>
            </a:r>
            <a:r>
              <a:rPr lang="ru-RU" sz="1500" b="1" dirty="0" smtClean="0">
                <a:solidFill>
                  <a:schemeClr val="tx1"/>
                </a:solidFill>
              </a:rPr>
              <a:t>: </a:t>
            </a:r>
            <a:r>
              <a:rPr lang="ru-RU" sz="1500" b="1" i="1" dirty="0" smtClean="0">
                <a:solidFill>
                  <a:schemeClr val="tx1"/>
                </a:solidFill>
              </a:rPr>
              <a:t>«Предтеча </a:t>
            </a:r>
            <a:r>
              <a:rPr lang="ru-RU" sz="1500" b="1" i="1" dirty="0">
                <a:solidFill>
                  <a:schemeClr val="tx1"/>
                </a:solidFill>
              </a:rPr>
              <a:t>сравнивает себя с Христом и говорит, что Он приходит «свыше», от Отца, и есть «выше всех», превосходит всех и сохраняет превосходство Отчее, а я, сущий от земли, говорю земное, несовершенное и уничиженное в сравнении с учением </a:t>
            </a:r>
            <a:r>
              <a:rPr lang="ru-RU" sz="1500" b="1" i="1" dirty="0" smtClean="0">
                <a:solidFill>
                  <a:schemeClr val="tx1"/>
                </a:solidFill>
              </a:rPr>
              <a:t>Христовым».</a:t>
            </a:r>
            <a:endParaRPr lang="ru-RU" sz="1500" b="1" i="1" dirty="0">
              <a:solidFill>
                <a:schemeClr val="tx1"/>
              </a:solidFill>
            </a:endParaRPr>
          </a:p>
        </p:txBody>
      </p:sp>
      <p:sp>
        <p:nvSpPr>
          <p:cNvPr id="19" name="Скругленный прямоугольник 18"/>
          <p:cNvSpPr/>
          <p:nvPr/>
        </p:nvSpPr>
        <p:spPr>
          <a:xfrm>
            <a:off x="5159351" y="4425645"/>
            <a:ext cx="3888432" cy="2246514"/>
          </a:xfrm>
          <a:prstGeom prst="roundRect">
            <a:avLst/>
          </a:prstGeom>
          <a:solidFill>
            <a:schemeClr val="bg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500" b="1" dirty="0" err="1" smtClean="0">
                <a:solidFill>
                  <a:schemeClr val="tx1"/>
                </a:solidFill>
              </a:rPr>
              <a:t>Блж</a:t>
            </a:r>
            <a:r>
              <a:rPr lang="ru-RU" sz="1500" b="1" dirty="0" smtClean="0">
                <a:solidFill>
                  <a:schemeClr val="tx1"/>
                </a:solidFill>
              </a:rPr>
              <a:t>. </a:t>
            </a:r>
            <a:r>
              <a:rPr lang="ru-RU" sz="1500" b="1" dirty="0" err="1" smtClean="0">
                <a:solidFill>
                  <a:schemeClr val="tx1"/>
                </a:solidFill>
              </a:rPr>
              <a:t>Феофилакт</a:t>
            </a:r>
            <a:r>
              <a:rPr lang="ru-RU" sz="1500" b="1" dirty="0">
                <a:solidFill>
                  <a:schemeClr val="tx1"/>
                </a:solidFill>
              </a:rPr>
              <a:t>: </a:t>
            </a:r>
            <a:r>
              <a:rPr lang="ru-RU" sz="1500" b="1" i="1" dirty="0" smtClean="0">
                <a:solidFill>
                  <a:schemeClr val="tx1"/>
                </a:solidFill>
              </a:rPr>
              <a:t>«Верующий </a:t>
            </a:r>
            <a:r>
              <a:rPr lang="ru-RU" sz="1500" b="1" i="1" dirty="0">
                <a:solidFill>
                  <a:schemeClr val="tx1"/>
                </a:solidFill>
              </a:rPr>
              <a:t>в Сына имеет жизнь вечную»  «в себе, то есть Самого Христа, который есть поистине жизнь» (Ин. 14, 6); ибо Им мы живем и движемся (</a:t>
            </a:r>
            <a:r>
              <a:rPr lang="ru-RU" sz="1500" b="1" i="1" dirty="0" err="1">
                <a:solidFill>
                  <a:schemeClr val="tx1"/>
                </a:solidFill>
              </a:rPr>
              <a:t>Деян</a:t>
            </a:r>
            <a:r>
              <a:rPr lang="ru-RU" sz="1500" b="1" i="1" dirty="0">
                <a:solidFill>
                  <a:schemeClr val="tx1"/>
                </a:solidFill>
              </a:rPr>
              <a:t>. 17, 28). «А не верующий не увидит жизни». Ибо кто произвольно отступился от жизни, тот как будет иметь ее, когда жизнь есть Христос</a:t>
            </a:r>
            <a:r>
              <a:rPr lang="ru-RU" sz="1500" b="1" i="1" dirty="0" smtClean="0">
                <a:solidFill>
                  <a:schemeClr val="tx1"/>
                </a:solidFill>
              </a:rPr>
              <a:t>?».</a:t>
            </a:r>
            <a:endParaRPr lang="ru-RU" sz="1500" b="1" i="1" dirty="0">
              <a:solidFill>
                <a:schemeClr val="tx1"/>
              </a:solidFill>
            </a:endParaRPr>
          </a:p>
        </p:txBody>
      </p:sp>
    </p:spTree>
    <p:extLst>
      <p:ext uri="{BB962C8B-B14F-4D97-AF65-F5344CB8AC3E}">
        <p14:creationId xmlns:p14="http://schemas.microsoft.com/office/powerpoint/2010/main" val="18783722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098"/>
                                        </p:tgtEl>
                                      </p:cBhvr>
                                    </p:animEffect>
                                    <p:set>
                                      <p:cBhvr>
                                        <p:cTn id="15" dur="1" fill="hold">
                                          <p:stCondLst>
                                            <p:cond delay="499"/>
                                          </p:stCondLst>
                                        </p:cTn>
                                        <p:tgtEl>
                                          <p:spTgt spid="4098"/>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278606" fill="hold"/>
                                        <p:tgtEl>
                                          <p:spTgt spid="5"/>
                                        </p:tgtEl>
                                      </p:cBhvr>
                                    </p:cmd>
                                  </p:childTnLst>
                                </p:cTn>
                              </p:par>
                              <p:par>
                                <p:cTn id="18" presetID="35" presetClass="path" presetSubtype="0" accel="50000" decel="50000" fill="hold" nodeType="withEffect">
                                  <p:stCondLst>
                                    <p:cond delay="0"/>
                                  </p:stCondLst>
                                  <p:childTnLst>
                                    <p:animMotion origin="layout" path="M -1.38889E-6 2.58094E-6 L -0.16528 0.00185 " pathEditMode="relative" rAng="0" ptsTypes="AA">
                                      <p:cBhvr>
                                        <p:cTn id="19" dur="2000" fill="hold"/>
                                        <p:tgtEl>
                                          <p:spTgt spid="5"/>
                                        </p:tgtEl>
                                        <p:attrNameLst>
                                          <p:attrName>ppt_x</p:attrName>
                                          <p:attrName>ppt_y</p:attrName>
                                        </p:attrNameLst>
                                      </p:cBhvr>
                                      <p:rCtr x="-8264" y="93"/>
                                    </p:animMotion>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par>
                                <p:cTn id="30" presetID="2" presetClass="exit" presetSubtype="2" fill="hold" grpId="1" nodeType="withEffect">
                                  <p:stCondLst>
                                    <p:cond delay="0"/>
                                  </p:stCondLst>
                                  <p:childTnLst>
                                    <p:anim calcmode="lin" valueType="num">
                                      <p:cBhvr additive="base">
                                        <p:cTn id="31" dur="500"/>
                                        <p:tgtEl>
                                          <p:spTgt spid="9"/>
                                        </p:tgtEl>
                                        <p:attrNameLst>
                                          <p:attrName>ppt_x</p:attrName>
                                        </p:attrNameLst>
                                      </p:cBhvr>
                                      <p:tavLst>
                                        <p:tav tm="0">
                                          <p:val>
                                            <p:strVal val="ppt_x"/>
                                          </p:val>
                                        </p:tav>
                                        <p:tav tm="100000">
                                          <p:val>
                                            <p:strVal val="1+ppt_w/2"/>
                                          </p:val>
                                        </p:tav>
                                      </p:tavLst>
                                    </p:anim>
                                    <p:anim calcmode="lin" valueType="num">
                                      <p:cBhvr additive="base">
                                        <p:cTn id="32" dur="500"/>
                                        <p:tgtEl>
                                          <p:spTgt spid="9"/>
                                        </p:tgtEl>
                                        <p:attrNameLst>
                                          <p:attrName>ppt_y</p:attrName>
                                        </p:attrNameLst>
                                      </p:cBhvr>
                                      <p:tavLst>
                                        <p:tav tm="0">
                                          <p:val>
                                            <p:strVal val="ppt_y"/>
                                          </p:val>
                                        </p:tav>
                                        <p:tav tm="100000">
                                          <p:val>
                                            <p:strVal val="ppt_y"/>
                                          </p:val>
                                        </p:tav>
                                      </p:tavLst>
                                    </p:anim>
                                    <p:set>
                                      <p:cBhvr>
                                        <p:cTn id="33" dur="1" fill="hold">
                                          <p:stCondLst>
                                            <p:cond delay="499"/>
                                          </p:stCondLst>
                                        </p:cTn>
                                        <p:tgtEl>
                                          <p:spTgt spid="9"/>
                                        </p:tgtEl>
                                        <p:attrNameLst>
                                          <p:attrName>style.visibility</p:attrName>
                                        </p:attrNameLst>
                                      </p:cBhvr>
                                      <p:to>
                                        <p:strVal val="hidden"/>
                                      </p:to>
                                    </p:set>
                                  </p:childTnLst>
                                </p:cTn>
                              </p:par>
                            </p:childTnLst>
                          </p:cTn>
                        </p:par>
                        <p:par>
                          <p:cTn id="34" fill="hold">
                            <p:stCondLst>
                              <p:cond delay="500"/>
                            </p:stCondLst>
                            <p:childTnLst>
                              <p:par>
                                <p:cTn id="35" presetID="22" presetClass="entr" presetSubtype="4" fill="hold" grpId="0" nodeType="afterEffect">
                                  <p:stCondLst>
                                    <p:cond delay="150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10" presetClass="exit" presetSubtype="0" fill="hold" grpId="1"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par>
                                <p:cTn id="54" presetID="10" presetClass="exit" presetSubtype="0" fill="hold" grpId="1" nodeType="withEffect">
                                  <p:stCondLst>
                                    <p:cond delay="0"/>
                                  </p:stCondLst>
                                  <p:childTnLst>
                                    <p:animEffect transition="out" filter="fade">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cTn>
                              </p:par>
                            </p:childTnLst>
                          </p:cTn>
                        </p:par>
                        <p:par>
                          <p:cTn id="62" fill="hold">
                            <p:stCondLst>
                              <p:cond delay="500"/>
                            </p:stCondLst>
                            <p:childTnLst>
                              <p:par>
                                <p:cTn id="63" presetID="22" presetClass="entr" presetSubtype="4" fill="hold" grpId="0"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down)">
                                      <p:cBhvr>
                                        <p:cTn id="65" dur="500"/>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19"/>
                                        </p:tgtEl>
                                      </p:cBhvr>
                                    </p:animEffect>
                                    <p:set>
                                      <p:cBhvr>
                                        <p:cTn id="70"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mute="1" showWhenStopped="0">
                <p:cTn id="71" fill="remove" display="0">
                  <p:stCondLst>
                    <p:cond delay="indefinite"/>
                  </p:stCondLst>
                </p:cTn>
                <p:tgtEl>
                  <p:spTgt spid="5"/>
                </p:tgtEl>
              </p:cMediaNode>
            </p:video>
            <p:seq concurrent="1" nextAc="seek">
              <p:cTn id="72" restart="whenNotActive" fill="hold" evtFilter="cancelBubble" nodeType="interactiveSeq">
                <p:stCondLst>
                  <p:cond evt="onClick" delay="0">
                    <p:tgtEl>
                      <p:spTgt spid="5"/>
                    </p:tgtEl>
                  </p:cond>
                </p:stCondLst>
                <p:endSync evt="end" delay="0">
                  <p:rtn val="all"/>
                </p:endSync>
                <p:childTnLst>
                  <p:par>
                    <p:cTn id="73" fill="hold">
                      <p:stCondLst>
                        <p:cond delay="0"/>
                      </p:stCondLst>
                      <p:childTnLst>
                        <p:par>
                          <p:cTn id="74" fill="hold">
                            <p:stCondLst>
                              <p:cond delay="0"/>
                            </p:stCondLst>
                            <p:childTnLst>
                              <p:par>
                                <p:cTn id="75" presetID="2" presetClass="mediacall" presetSubtype="0" fill="hold" nodeType="afterEffect">
                                  <p:stCondLst>
                                    <p:cond delay="0"/>
                                  </p:stCondLst>
                                  <p:childTnLst>
                                    <p:cmd type="call" cmd="togglePause">
                                      <p:cBhvr>
                                        <p:cTn id="76" dur="1" fill="hold"/>
                                        <p:tgtEl>
                                          <p:spTgt spid="5"/>
                                        </p:tgtEl>
                                      </p:cBhvr>
                                    </p:cmd>
                                  </p:childTnLst>
                                </p:cTn>
                              </p:par>
                            </p:childTnLst>
                          </p:cTn>
                        </p:par>
                      </p:childTnLst>
                    </p:cTn>
                  </p:par>
                </p:childTnLst>
              </p:cTn>
              <p:nextCondLst>
                <p:cond evt="onClick" delay="0">
                  <p:tgtEl>
                    <p:spTgt spid="5"/>
                  </p:tgtEl>
                </p:cond>
              </p:nextCondLst>
            </p:seq>
          </p:childTnLst>
        </p:cTn>
      </p:par>
    </p:tnLst>
    <p:bldLst>
      <p:bldP spid="4" grpId="0" animBg="1"/>
      <p:bldP spid="9" grpId="0" animBg="1"/>
      <p:bldP spid="9" grpId="1" animBg="1"/>
      <p:bldP spid="10" grpId="0" animBg="1"/>
      <p:bldP spid="10" grpId="1" animBg="1"/>
      <p:bldP spid="11" grpId="0" animBg="1"/>
      <p:bldP spid="11" grpId="1" animBg="1"/>
      <p:bldP spid="12" grpId="0" animBg="1"/>
      <p:bldP spid="12" grpId="1" animBg="1"/>
      <p:bldP spid="15" grpId="0" animBg="1"/>
      <p:bldP spid="15" grpId="1" animBg="1"/>
      <p:bldP spid="19" grpId="0" animBg="1"/>
      <p:bldP spid="1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pct30">
          <a:fgClr>
            <a:schemeClr val="bg2">
              <a:lumMod val="75000"/>
            </a:schemeClr>
          </a:fgClr>
          <a:bgClr>
            <a:schemeClr val="bg1"/>
          </a:bgClr>
        </a:pattFill>
        <a:effectLst/>
      </p:bgPr>
    </p:bg>
    <p:spTree>
      <p:nvGrpSpPr>
        <p:cNvPr id="1" name=""/>
        <p:cNvGrpSpPr/>
        <p:nvPr/>
      </p:nvGrpSpPr>
      <p:grpSpPr>
        <a:xfrm>
          <a:off x="0" y="0"/>
          <a:ext cx="0" cy="0"/>
          <a:chOff x="0" y="0"/>
          <a:chExt cx="0" cy="0"/>
        </a:xfrm>
      </p:grpSpPr>
      <p:pic>
        <p:nvPicPr>
          <p:cNvPr id="1026" name="Picture 2" descr="E:\лекции по Н. З\5\13 св Иоанна заключают в темницу.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4112" y="274253"/>
            <a:ext cx="4911799" cy="66152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5" name="Объект 4"/>
          <p:cNvGraphicFramePr>
            <a:graphicFrameLocks noGrp="1"/>
          </p:cNvGraphicFramePr>
          <p:nvPr>
            <p:ph idx="1"/>
            <p:extLst>
              <p:ext uri="{D42A27DB-BD31-4B8C-83A1-F6EECF244321}">
                <p14:modId xmlns:p14="http://schemas.microsoft.com/office/powerpoint/2010/main" val="2549257061"/>
              </p:ext>
            </p:extLst>
          </p:nvPr>
        </p:nvGraphicFramePr>
        <p:xfrm>
          <a:off x="540472" y="980728"/>
          <a:ext cx="8280000" cy="3600000"/>
        </p:xfrm>
        <a:graphic>
          <a:graphicData uri="http://schemas.openxmlformats.org/drawingml/2006/table">
            <a:tbl>
              <a:tblPr firstRow="1" bandRow="1">
                <a:tableStyleId>{16D9F66E-5EB9-4882-86FB-DCBF35E3C3E4}</a:tableStyleId>
              </a:tblPr>
              <a:tblGrid>
                <a:gridCol w="2473673"/>
                <a:gridCol w="3405103"/>
                <a:gridCol w="2401224"/>
              </a:tblGrid>
              <a:tr h="370988">
                <a:tc>
                  <a:txBody>
                    <a:bodyPr/>
                    <a:lstStyle/>
                    <a:p>
                      <a:pPr algn="ctr"/>
                      <a:r>
                        <a:rPr lang="ru-RU" sz="1600" b="1" dirty="0" smtClean="0"/>
                        <a:t>Мф. 14, 3-5;</a:t>
                      </a:r>
                      <a:endParaRPr lang="ru-RU" sz="1600" b="1" dirty="0">
                        <a:solidFill>
                          <a:schemeClr val="tx1"/>
                        </a:solidFill>
                      </a:endParaRPr>
                    </a:p>
                  </a:txBody>
                  <a:tcPr marL="36000" marR="36000" marT="18000" marB="18000">
                    <a:solidFill>
                      <a:schemeClr val="bg2">
                        <a:lumMod val="50000"/>
                      </a:schemeClr>
                    </a:solidFill>
                  </a:tcPr>
                </a:tc>
                <a:tc>
                  <a:txBody>
                    <a:bodyPr/>
                    <a:lstStyle/>
                    <a:p>
                      <a:pPr algn="ctr"/>
                      <a:r>
                        <a:rPr lang="ru-RU" sz="1600" b="1" dirty="0" err="1" smtClean="0"/>
                        <a:t>Мк</a:t>
                      </a:r>
                      <a:r>
                        <a:rPr lang="ru-RU" sz="1600" b="1" dirty="0" smtClean="0"/>
                        <a:t>. 6, 17-20; </a:t>
                      </a:r>
                      <a:endParaRPr lang="ru-RU" sz="1600" b="1" dirty="0">
                        <a:solidFill>
                          <a:schemeClr val="tx1"/>
                        </a:solidFill>
                      </a:endParaRPr>
                    </a:p>
                  </a:txBody>
                  <a:tcPr marL="36000" marR="36000" marT="18000" marB="18000">
                    <a:solidFill>
                      <a:schemeClr val="bg2">
                        <a:lumMod val="50000"/>
                      </a:schemeClr>
                    </a:solidFill>
                  </a:tcPr>
                </a:tc>
                <a:tc>
                  <a:txBody>
                    <a:bodyPr/>
                    <a:lstStyle/>
                    <a:p>
                      <a:pPr algn="ctr"/>
                      <a:r>
                        <a:rPr lang="ru-RU" sz="1600" b="1" dirty="0" err="1" smtClean="0"/>
                        <a:t>Лк</a:t>
                      </a:r>
                      <a:r>
                        <a:rPr lang="ru-RU" sz="1600" b="1" dirty="0" smtClean="0"/>
                        <a:t>. 3, 19-20;</a:t>
                      </a:r>
                      <a:endParaRPr lang="ru-RU" sz="1600" b="1" dirty="0">
                        <a:solidFill>
                          <a:schemeClr val="tx1"/>
                        </a:solidFill>
                      </a:endParaRPr>
                    </a:p>
                  </a:txBody>
                  <a:tcPr marL="36000" marR="36000" marT="18000" marB="18000">
                    <a:solidFill>
                      <a:schemeClr val="bg2">
                        <a:lumMod val="50000"/>
                      </a:schemeClr>
                    </a:solidFill>
                  </a:tcPr>
                </a:tc>
              </a:tr>
              <a:tr h="3229012">
                <a:tc>
                  <a:txBody>
                    <a:bodyPr/>
                    <a:lstStyle/>
                    <a:p>
                      <a:r>
                        <a:rPr lang="ru-RU" sz="1600" b="1" dirty="0" smtClean="0">
                          <a:solidFill>
                            <a:schemeClr val="tx1"/>
                          </a:solidFill>
                        </a:rPr>
                        <a:t>3. Ибо Ирод, взяв Иоанна, связал его и посадил в темницу за </a:t>
                      </a:r>
                      <a:r>
                        <a:rPr lang="ru-RU" sz="1600" b="1" dirty="0" err="1" smtClean="0">
                          <a:solidFill>
                            <a:schemeClr val="tx1"/>
                          </a:solidFill>
                        </a:rPr>
                        <a:t>Иродиаду</a:t>
                      </a:r>
                      <a:r>
                        <a:rPr lang="ru-RU" sz="1600" b="1" dirty="0" smtClean="0">
                          <a:solidFill>
                            <a:schemeClr val="tx1"/>
                          </a:solidFill>
                        </a:rPr>
                        <a:t>, жену Филиппа, брата своего,</a:t>
                      </a:r>
                    </a:p>
                    <a:p>
                      <a:r>
                        <a:rPr lang="ru-RU" sz="1600" b="1" dirty="0" smtClean="0">
                          <a:solidFill>
                            <a:schemeClr val="tx1"/>
                          </a:solidFill>
                        </a:rPr>
                        <a:t>4. потому что Иоанн говорил ему: не должно тебе иметь ее.</a:t>
                      </a:r>
                    </a:p>
                    <a:p>
                      <a:r>
                        <a:rPr lang="ru-RU" sz="1600" b="1" dirty="0" smtClean="0">
                          <a:solidFill>
                            <a:schemeClr val="tx1"/>
                          </a:solidFill>
                        </a:rPr>
                        <a:t>5. И хотел убить его, но боялся народа, потому что его почитали за пророка.</a:t>
                      </a:r>
                      <a:endParaRPr lang="ru-RU" sz="1600" b="1" dirty="0">
                        <a:solidFill>
                          <a:schemeClr val="tx1"/>
                        </a:solidFill>
                      </a:endParaRPr>
                    </a:p>
                  </a:txBody>
                  <a:tcPr marL="36000" marR="36000" marT="18000" marB="18000">
                    <a:solidFill>
                      <a:schemeClr val="bg2">
                        <a:lumMod val="75000"/>
                      </a:schemeClr>
                    </a:solidFill>
                  </a:tcPr>
                </a:tc>
                <a:tc>
                  <a:txBody>
                    <a:bodyPr/>
                    <a:lstStyle/>
                    <a:p>
                      <a:r>
                        <a:rPr lang="ru-RU" sz="1600" b="1" dirty="0" smtClean="0">
                          <a:solidFill>
                            <a:schemeClr val="tx1"/>
                          </a:solidFill>
                        </a:rPr>
                        <a:t>17. Ибо сей Ирод, послав, взял Иоанна и заключил его в темницу за </a:t>
                      </a:r>
                      <a:r>
                        <a:rPr lang="ru-RU" sz="1600" b="1" dirty="0" err="1" smtClean="0">
                          <a:solidFill>
                            <a:schemeClr val="tx1"/>
                          </a:solidFill>
                        </a:rPr>
                        <a:t>Иродиаду</a:t>
                      </a:r>
                      <a:r>
                        <a:rPr lang="ru-RU" sz="1600" b="1" dirty="0" smtClean="0">
                          <a:solidFill>
                            <a:schemeClr val="tx1"/>
                          </a:solidFill>
                        </a:rPr>
                        <a:t>, жену Филиппа, брата своего, потому что женился на ней.</a:t>
                      </a:r>
                    </a:p>
                    <a:p>
                      <a:r>
                        <a:rPr lang="ru-RU" sz="1600" b="1" dirty="0" smtClean="0">
                          <a:solidFill>
                            <a:schemeClr val="tx1"/>
                          </a:solidFill>
                        </a:rPr>
                        <a:t>18. Ибо Иоанн говорил Ироду: не должно тебе иметь жену брата твоего.</a:t>
                      </a:r>
                    </a:p>
                    <a:p>
                      <a:r>
                        <a:rPr lang="ru-RU" sz="1600" b="1" dirty="0" smtClean="0">
                          <a:solidFill>
                            <a:schemeClr val="tx1"/>
                          </a:solidFill>
                        </a:rPr>
                        <a:t>19. </a:t>
                      </a:r>
                      <a:r>
                        <a:rPr lang="ru-RU" sz="1600" b="1" dirty="0" err="1" smtClean="0">
                          <a:solidFill>
                            <a:schemeClr val="tx1"/>
                          </a:solidFill>
                        </a:rPr>
                        <a:t>Иродиада</a:t>
                      </a:r>
                      <a:r>
                        <a:rPr lang="ru-RU" sz="1600" b="1" dirty="0" smtClean="0">
                          <a:solidFill>
                            <a:schemeClr val="tx1"/>
                          </a:solidFill>
                        </a:rPr>
                        <a:t> же, злобясь на него, желала убить его; но не могла.</a:t>
                      </a:r>
                    </a:p>
                    <a:p>
                      <a:r>
                        <a:rPr lang="ru-RU" sz="1600" b="1" dirty="0" smtClean="0">
                          <a:solidFill>
                            <a:schemeClr val="tx1"/>
                          </a:solidFill>
                        </a:rPr>
                        <a:t>20. Ибо Ирод боялся Иоанна, зная, что он муж праведный и святой, и берег его; многое делал, слушаясь его, и с удовольствием слушал его.</a:t>
                      </a:r>
                      <a:endParaRPr lang="ru-RU" sz="1600" b="1" dirty="0">
                        <a:solidFill>
                          <a:schemeClr val="tx1"/>
                        </a:solidFill>
                      </a:endParaRPr>
                    </a:p>
                  </a:txBody>
                  <a:tcPr marL="36000" marR="36000" marT="18000" marB="18000">
                    <a:solidFill>
                      <a:schemeClr val="bg2">
                        <a:lumMod val="75000"/>
                      </a:schemeClr>
                    </a:solidFill>
                  </a:tcPr>
                </a:tc>
                <a:tc>
                  <a:txBody>
                    <a:bodyPr/>
                    <a:lstStyle/>
                    <a:p>
                      <a:r>
                        <a:rPr lang="ru-RU" sz="1600" b="1" dirty="0" smtClean="0"/>
                        <a:t>19. Ирод же </a:t>
                      </a:r>
                      <a:r>
                        <a:rPr lang="ru-RU" sz="1600" b="1" dirty="0" err="1" smtClean="0"/>
                        <a:t>четвертовластник</a:t>
                      </a:r>
                      <a:r>
                        <a:rPr lang="ru-RU" sz="1600" b="1" dirty="0" smtClean="0"/>
                        <a:t>, обличаемый от него за </a:t>
                      </a:r>
                      <a:r>
                        <a:rPr lang="ru-RU" sz="1600" b="1" dirty="0" err="1" smtClean="0"/>
                        <a:t>Иродиаду</a:t>
                      </a:r>
                      <a:r>
                        <a:rPr lang="ru-RU" sz="1600" b="1" dirty="0" smtClean="0"/>
                        <a:t>, жену брата своего, и </a:t>
                      </a:r>
                      <a:r>
                        <a:rPr lang="ru-RU" sz="1600" b="1" dirty="0" smtClean="0">
                          <a:solidFill>
                            <a:schemeClr val="bg2">
                              <a:lumMod val="25000"/>
                            </a:schemeClr>
                          </a:solidFill>
                        </a:rPr>
                        <a:t>за все, что сделал Ирод худого</a:t>
                      </a:r>
                      <a:r>
                        <a:rPr lang="ru-RU" sz="1600" b="1" dirty="0" smtClean="0"/>
                        <a:t>,</a:t>
                      </a:r>
                    </a:p>
                    <a:p>
                      <a:r>
                        <a:rPr lang="ru-RU" sz="1600" b="1" dirty="0" smtClean="0"/>
                        <a:t>20. прибавил ко всему прочему и то, что заключил Иоанна в темницу.</a:t>
                      </a:r>
                      <a:endParaRPr lang="ru-RU" sz="1600" b="1" dirty="0"/>
                    </a:p>
                  </a:txBody>
                  <a:tcPr marL="36000" marR="36000" marT="18000" marB="18000">
                    <a:solidFill>
                      <a:schemeClr val="bg2">
                        <a:lumMod val="75000"/>
                      </a:schemeClr>
                    </a:solidFill>
                  </a:tcPr>
                </a:tc>
              </a:tr>
            </a:tbl>
          </a:graphicData>
        </a:graphic>
      </p:graphicFrame>
      <p:sp>
        <p:nvSpPr>
          <p:cNvPr id="4" name="Скругленный прямоугольник 3"/>
          <p:cNvSpPr/>
          <p:nvPr/>
        </p:nvSpPr>
        <p:spPr>
          <a:xfrm>
            <a:off x="539552" y="188640"/>
            <a:ext cx="8280920" cy="576064"/>
          </a:xfrm>
          <a:prstGeom prst="roundRect">
            <a:avLst/>
          </a:prstGeom>
          <a:solidFill>
            <a:schemeClr val="bg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tx1"/>
                </a:solidFill>
              </a:rPr>
              <a:t>Заключение Иоанна Предтечи в </a:t>
            </a:r>
            <a:r>
              <a:rPr lang="ru-RU" sz="2400" b="1" dirty="0" smtClean="0">
                <a:solidFill>
                  <a:schemeClr val="tx1"/>
                </a:solidFill>
              </a:rPr>
              <a:t>темницу </a:t>
            </a:r>
          </a:p>
        </p:txBody>
      </p:sp>
      <p:sp>
        <p:nvSpPr>
          <p:cNvPr id="6" name="Скругленный прямоугольник 5"/>
          <p:cNvSpPr/>
          <p:nvPr/>
        </p:nvSpPr>
        <p:spPr>
          <a:xfrm>
            <a:off x="6948264" y="5205894"/>
            <a:ext cx="2016224" cy="815393"/>
          </a:xfrm>
          <a:prstGeom prst="roundRect">
            <a:avLst/>
          </a:prstGeom>
          <a:solidFill>
            <a:schemeClr val="bg2">
              <a:lumMod val="9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rPr>
              <a:t>Иоанн Креститель был заключен в </a:t>
            </a:r>
            <a:r>
              <a:rPr lang="ru-RU" sz="1600" b="1" dirty="0">
                <a:solidFill>
                  <a:schemeClr val="tx1"/>
                </a:solidFill>
              </a:rPr>
              <a:t>крепость </a:t>
            </a:r>
            <a:r>
              <a:rPr lang="ru-RU" sz="1600" b="1" dirty="0" err="1">
                <a:solidFill>
                  <a:schemeClr val="tx1"/>
                </a:solidFill>
              </a:rPr>
              <a:t>Махеру</a:t>
            </a:r>
            <a:endParaRPr lang="ru-RU" sz="1600" b="1" dirty="0">
              <a:solidFill>
                <a:schemeClr val="tx1"/>
              </a:solidFill>
            </a:endParaRPr>
          </a:p>
        </p:txBody>
      </p:sp>
    </p:spTree>
    <p:extLst>
      <p:ext uri="{BB962C8B-B14F-4D97-AF65-F5344CB8AC3E}">
        <p14:creationId xmlns:p14="http://schemas.microsoft.com/office/powerpoint/2010/main" val="24609994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10" presetClass="exit" presetSubtype="0" fill="hold" nodeType="withEffect">
                                  <p:stCondLst>
                                    <p:cond delay="0"/>
                                  </p:stCondLst>
                                  <p:childTnLst>
                                    <p:animEffect transition="out" filter="fade">
                                      <p:cBhvr>
                                        <p:cTn id="17" dur="500"/>
                                        <p:tgtEl>
                                          <p:spTgt spid="1026"/>
                                        </p:tgtEl>
                                      </p:cBhvr>
                                    </p:animEffect>
                                    <p:set>
                                      <p:cBhvr>
                                        <p:cTn id="18" dur="1" fill="hold">
                                          <p:stCondLst>
                                            <p:cond delay="499"/>
                                          </p:stCondLst>
                                        </p:cTn>
                                        <p:tgtEl>
                                          <p:spTgt spid="1026"/>
                                        </p:tgtEl>
                                        <p:attrNameLst>
                                          <p:attrName>style.visibility</p:attrName>
                                        </p:attrNameLst>
                                      </p:cBhvr>
                                      <p:to>
                                        <p:strVal val="hidden"/>
                                      </p:to>
                                    </p:set>
                                  </p:childTnLst>
                                </p:cTn>
                              </p:par>
                            </p:childTnLst>
                          </p:cTn>
                        </p:par>
                        <p:par>
                          <p:cTn id="19" fill="hold">
                            <p:stCondLst>
                              <p:cond delay="500"/>
                            </p:stCondLst>
                            <p:childTnLst>
                              <p:par>
                                <p:cTn id="20" presetID="22" presetClass="entr" presetSubtype="4"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pct25">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pic>
        <p:nvPicPr>
          <p:cNvPr id="3074" name="Picture 2" descr="F:\лекции по Н. З\18\thm_st_john_imprisoned_and_sending_h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371" y="1124744"/>
            <a:ext cx="6049258" cy="531991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Объект 4"/>
          <p:cNvGraphicFramePr>
            <a:graphicFrameLocks noGrp="1"/>
          </p:cNvGraphicFramePr>
          <p:nvPr>
            <p:ph idx="1"/>
            <p:extLst>
              <p:ext uri="{D42A27DB-BD31-4B8C-83A1-F6EECF244321}">
                <p14:modId xmlns:p14="http://schemas.microsoft.com/office/powerpoint/2010/main" val="4007714109"/>
              </p:ext>
            </p:extLst>
          </p:nvPr>
        </p:nvGraphicFramePr>
        <p:xfrm>
          <a:off x="179512" y="764704"/>
          <a:ext cx="8784976" cy="3973440"/>
        </p:xfrm>
        <a:graphic>
          <a:graphicData uri="http://schemas.openxmlformats.org/drawingml/2006/table">
            <a:tbl>
              <a:tblPr firstRow="1" bandRow="1">
                <a:tableStyleId>{5C22544A-7EE6-4342-B048-85BDC9FD1C3A}</a:tableStyleId>
              </a:tblPr>
              <a:tblGrid>
                <a:gridCol w="3571128"/>
                <a:gridCol w="5213848"/>
              </a:tblGrid>
              <a:tr h="216024">
                <a:tc>
                  <a:txBody>
                    <a:bodyPr/>
                    <a:lstStyle/>
                    <a:p>
                      <a:pPr algn="ctr"/>
                      <a:r>
                        <a:rPr lang="ru-RU" sz="1600" b="1" dirty="0" smtClean="0">
                          <a:solidFill>
                            <a:schemeClr val="tx1"/>
                          </a:solidFill>
                        </a:rPr>
                        <a:t>Мф. 11, 2-6</a:t>
                      </a:r>
                      <a:endParaRPr lang="ru-RU" sz="1600" b="1" dirty="0">
                        <a:solidFill>
                          <a:schemeClr val="tx1"/>
                        </a:solidFill>
                      </a:endParaRPr>
                    </a:p>
                  </a:txBody>
                  <a:tcPr marL="36000" marR="36000" marT="18000" marB="18000"/>
                </a:tc>
                <a:tc>
                  <a:txBody>
                    <a:bodyPr/>
                    <a:lstStyle/>
                    <a:p>
                      <a:pPr algn="ctr"/>
                      <a:r>
                        <a:rPr lang="ru-RU" sz="1600" b="1" dirty="0" err="1" smtClean="0">
                          <a:solidFill>
                            <a:schemeClr val="tx1"/>
                          </a:solidFill>
                        </a:rPr>
                        <a:t>Лк</a:t>
                      </a:r>
                      <a:r>
                        <a:rPr lang="ru-RU" sz="1600" b="1" dirty="0" smtClean="0">
                          <a:solidFill>
                            <a:schemeClr val="tx1"/>
                          </a:solidFill>
                        </a:rPr>
                        <a:t>. 7, 18-23</a:t>
                      </a:r>
                      <a:endParaRPr lang="ru-RU" sz="1600" b="1" dirty="0">
                        <a:solidFill>
                          <a:schemeClr val="tx1"/>
                        </a:solidFill>
                      </a:endParaRPr>
                    </a:p>
                  </a:txBody>
                  <a:tcPr marL="36000" marR="36000" marT="18000" marB="18000"/>
                </a:tc>
              </a:tr>
              <a:tr h="370840">
                <a:tc>
                  <a:txBody>
                    <a:bodyPr/>
                    <a:lstStyle/>
                    <a:p>
                      <a:r>
                        <a:rPr lang="ru-RU" sz="1600" b="1" dirty="0" smtClean="0"/>
                        <a:t>2. Иоанн же, услышав в темнице о делах Христовых, послал двоих из учеников своих </a:t>
                      </a:r>
                    </a:p>
                    <a:p>
                      <a:r>
                        <a:rPr lang="ru-RU" sz="1600" b="1" dirty="0" smtClean="0"/>
                        <a:t>3. сказать Ему: Ты ли Тот, Который должен </a:t>
                      </a:r>
                      <a:r>
                        <a:rPr lang="ru-RU" sz="1600" b="1" dirty="0" err="1" smtClean="0"/>
                        <a:t>придти</a:t>
                      </a:r>
                      <a:r>
                        <a:rPr lang="ru-RU" sz="1600" b="1" dirty="0" smtClean="0"/>
                        <a:t>, или ожидать нам другого? </a:t>
                      </a:r>
                    </a:p>
                    <a:p>
                      <a:r>
                        <a:rPr lang="ru-RU" sz="1600" b="1" dirty="0" smtClean="0"/>
                        <a:t>4. И сказал им Иисус в ответ: пойдите, скажите Иоанну, что слышите и видите: </a:t>
                      </a:r>
                    </a:p>
                    <a:p>
                      <a:r>
                        <a:rPr lang="ru-RU" sz="1600" b="1" dirty="0" smtClean="0"/>
                        <a:t>5. слепые прозревают и хромые ходят, прокаженные очищаются и глухие слышат, мертвые воскресают и нищие благовествуют; </a:t>
                      </a:r>
                    </a:p>
                    <a:p>
                      <a:r>
                        <a:rPr lang="ru-RU" sz="1600" b="1" dirty="0" smtClean="0"/>
                        <a:t>6. и блажен, кто не соблазнится о Мне. </a:t>
                      </a:r>
                    </a:p>
                  </a:txBody>
                  <a:tcPr marL="36000" marR="36000" marT="18000" marB="18000"/>
                </a:tc>
                <a:tc>
                  <a:txBody>
                    <a:bodyPr/>
                    <a:lstStyle/>
                    <a:p>
                      <a:r>
                        <a:rPr lang="ru-RU" sz="1600" b="1" dirty="0" smtClean="0"/>
                        <a:t>18. И возвестили Иоанну ученики его о всем том. </a:t>
                      </a:r>
                    </a:p>
                    <a:p>
                      <a:r>
                        <a:rPr lang="ru-RU" sz="1600" b="1" dirty="0" smtClean="0"/>
                        <a:t>19. Иоанн, призвав двоих из учеников своих, послал к Иисусу спросить: Ты ли Тот, Который должен </a:t>
                      </a:r>
                      <a:r>
                        <a:rPr lang="ru-RU" sz="1600" b="1" dirty="0" err="1" smtClean="0"/>
                        <a:t>придти</a:t>
                      </a:r>
                      <a:r>
                        <a:rPr lang="ru-RU" sz="1600" b="1" dirty="0" smtClean="0"/>
                        <a:t>, или ожидать нам другого? </a:t>
                      </a:r>
                    </a:p>
                    <a:p>
                      <a:r>
                        <a:rPr lang="ru-RU" sz="1600" b="1" dirty="0" smtClean="0"/>
                        <a:t>20. Они, придя к Иисусу, сказали: </a:t>
                      </a:r>
                      <a:r>
                        <a:rPr lang="ru-RU" sz="1600" b="1" dirty="0" smtClean="0">
                          <a:solidFill>
                            <a:schemeClr val="accent1">
                              <a:lumMod val="75000"/>
                            </a:schemeClr>
                          </a:solidFill>
                        </a:rPr>
                        <a:t>Иоанн Креститель послал нас к Тебе спросить</a:t>
                      </a:r>
                      <a:r>
                        <a:rPr lang="ru-RU" sz="1600" b="1" dirty="0" smtClean="0"/>
                        <a:t>: Ты ли Тот, Которому должно </a:t>
                      </a:r>
                      <a:r>
                        <a:rPr lang="ru-RU" sz="1600" b="1" dirty="0" err="1" smtClean="0"/>
                        <a:t>придти</a:t>
                      </a:r>
                      <a:r>
                        <a:rPr lang="ru-RU" sz="1600" b="1" dirty="0" smtClean="0"/>
                        <a:t>, или другого ожидать нам? </a:t>
                      </a:r>
                    </a:p>
                    <a:p>
                      <a:r>
                        <a:rPr lang="ru-RU" sz="1600" b="1" dirty="0" smtClean="0"/>
                        <a:t>21. А в это время Он многих исцелил от болезней и недугов и от злых духов, и многим слепым даровал зрение. </a:t>
                      </a:r>
                    </a:p>
                    <a:p>
                      <a:r>
                        <a:rPr lang="ru-RU" sz="1600" b="1" dirty="0" smtClean="0"/>
                        <a:t>22. И сказал им Иисус в ответ: пойдите, скажите Иоанну, что вы видели и слышали: слепые прозревают, хромые ходят, прокаженные очищаются, глухие слышат, мертвые воскресают, нищие благовествуют; </a:t>
                      </a:r>
                    </a:p>
                    <a:p>
                      <a:r>
                        <a:rPr lang="ru-RU" sz="1600" b="1" dirty="0" smtClean="0"/>
                        <a:t>23. и блажен, кто не соблазнится о Мне! </a:t>
                      </a:r>
                    </a:p>
                  </a:txBody>
                  <a:tcPr marL="36000" marR="36000" marT="18000" marB="18000"/>
                </a:tc>
              </a:tr>
            </a:tbl>
          </a:graphicData>
        </a:graphic>
      </p:graphicFrame>
      <p:sp>
        <p:nvSpPr>
          <p:cNvPr id="4" name="Скругленный прямоугольник 3"/>
          <p:cNvSpPr/>
          <p:nvPr/>
        </p:nvSpPr>
        <p:spPr>
          <a:xfrm>
            <a:off x="1691680" y="188640"/>
            <a:ext cx="576064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ru-RU" b="1" dirty="0">
                <a:solidFill>
                  <a:schemeClr val="tx1"/>
                </a:solidFill>
              </a:rPr>
              <a:t>Посольство от Иоанна Крестителя ко </a:t>
            </a:r>
            <a:r>
              <a:rPr lang="ru-RU" b="1" dirty="0" smtClean="0">
                <a:solidFill>
                  <a:schemeClr val="tx1"/>
                </a:solidFill>
              </a:rPr>
              <a:t>Господу</a:t>
            </a:r>
            <a:endParaRPr lang="ru-RU" b="1" dirty="0">
              <a:solidFill>
                <a:schemeClr val="tx1"/>
              </a:solidFill>
            </a:endParaRPr>
          </a:p>
        </p:txBody>
      </p:sp>
      <p:sp>
        <p:nvSpPr>
          <p:cNvPr id="2" name="Скругленный прямоугольник 1"/>
          <p:cNvSpPr/>
          <p:nvPr/>
        </p:nvSpPr>
        <p:spPr>
          <a:xfrm>
            <a:off x="251520" y="4869160"/>
            <a:ext cx="8640960" cy="187220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ru-RU" sz="1600" b="1" dirty="0" err="1" smtClean="0">
                <a:solidFill>
                  <a:schemeClr val="tx1"/>
                </a:solidFill>
              </a:rPr>
              <a:t>Свт</a:t>
            </a:r>
            <a:r>
              <a:rPr lang="ru-RU" sz="1600" b="1" dirty="0" smtClean="0">
                <a:solidFill>
                  <a:schemeClr val="tx1"/>
                </a:solidFill>
              </a:rPr>
              <a:t>. </a:t>
            </a:r>
            <a:r>
              <a:rPr lang="ru-RU" sz="1600" b="1" dirty="0">
                <a:solidFill>
                  <a:schemeClr val="tx1"/>
                </a:solidFill>
              </a:rPr>
              <a:t>Иоанн Златоуст: </a:t>
            </a:r>
            <a:r>
              <a:rPr lang="ru-RU" sz="1600" b="1" i="1" dirty="0">
                <a:solidFill>
                  <a:schemeClr val="tx1"/>
                </a:solidFill>
              </a:rPr>
              <a:t>«Тот, который знал Иисуса еще до чудес, извещен был о Нем от Духа, слышал от Отца, проповедовал о Нем перед всеми, посылает теперь узнать от Самого: Он ли это или нет</a:t>
            </a:r>
            <a:r>
              <a:rPr lang="ru-RU" sz="1600" b="1" i="1" dirty="0" smtClean="0">
                <a:solidFill>
                  <a:schemeClr val="tx1"/>
                </a:solidFill>
              </a:rPr>
              <a:t>?.. </a:t>
            </a:r>
            <a:r>
              <a:rPr lang="ru-RU" sz="1600" b="1" i="1" dirty="0">
                <a:solidFill>
                  <a:schemeClr val="tx1"/>
                </a:solidFill>
              </a:rPr>
              <a:t>Ужели все слова Иоанна были какой-нибудь обман, подлог, басня</a:t>
            </a:r>
            <a:r>
              <a:rPr lang="ru-RU" sz="1600" b="1" i="1" dirty="0" smtClean="0">
                <a:solidFill>
                  <a:schemeClr val="tx1"/>
                </a:solidFill>
              </a:rPr>
              <a:t>? Иоанн </a:t>
            </a:r>
            <a:r>
              <a:rPr lang="ru-RU" sz="1600" b="1" i="1" dirty="0">
                <a:solidFill>
                  <a:schemeClr val="tx1"/>
                </a:solidFill>
              </a:rPr>
              <a:t>посылал не по сомнению, и спрашивал не по неведению. Итак, для чего Иоанн посылал спрашивать? Для того, что ученики Иоанна, как всякий приметить может, не расположены были к Иисусу и всегда Ему завидовали, что явствует из сказанного ими своему </a:t>
            </a:r>
            <a:r>
              <a:rPr lang="ru-RU" sz="1600" b="1" i="1" dirty="0" smtClean="0">
                <a:solidFill>
                  <a:schemeClr val="tx1"/>
                </a:solidFill>
              </a:rPr>
              <a:t>учителю».</a:t>
            </a:r>
            <a:endParaRPr lang="ru-RU" sz="1600" b="1" i="1" dirty="0">
              <a:solidFill>
                <a:schemeClr val="tx1"/>
              </a:solidFill>
            </a:endParaRPr>
          </a:p>
        </p:txBody>
      </p:sp>
      <p:sp>
        <p:nvSpPr>
          <p:cNvPr id="3" name="Скругленный прямоугольник 2"/>
          <p:cNvSpPr/>
          <p:nvPr/>
        </p:nvSpPr>
        <p:spPr>
          <a:xfrm>
            <a:off x="251520" y="5013176"/>
            <a:ext cx="8640960" cy="108012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600" b="1" dirty="0" err="1" smtClean="0">
                <a:solidFill>
                  <a:schemeClr val="tx1"/>
                </a:solidFill>
              </a:rPr>
              <a:t>Блж</a:t>
            </a:r>
            <a:r>
              <a:rPr lang="ru-RU" sz="1600" b="1" dirty="0" smtClean="0">
                <a:solidFill>
                  <a:schemeClr val="tx1"/>
                </a:solidFill>
              </a:rPr>
              <a:t>. </a:t>
            </a:r>
            <a:r>
              <a:rPr lang="ru-RU" sz="1600" b="1" dirty="0" err="1" smtClean="0">
                <a:solidFill>
                  <a:schemeClr val="tx1"/>
                </a:solidFill>
              </a:rPr>
              <a:t>Феофилакт</a:t>
            </a:r>
            <a:r>
              <a:rPr lang="ru-RU" sz="1600" b="1" dirty="0">
                <a:solidFill>
                  <a:schemeClr val="tx1"/>
                </a:solidFill>
              </a:rPr>
              <a:t>: </a:t>
            </a:r>
            <a:r>
              <a:rPr lang="ru-RU" sz="1600" b="1" i="1" dirty="0">
                <a:solidFill>
                  <a:schemeClr val="tx1"/>
                </a:solidFill>
              </a:rPr>
              <a:t>«Не потому, что не знает Христа, спрашивает Иоанн, ибо как он мог не знать Того, о котором свидетельствовал: «вот Агнец Божий». Но так как ученики завидовали Христу, то он посылает их, чтобы, видя чудеса, они уверовали, что Христос больше Иоанна. Поэтому и принимает вид, будто не знает и спрашивает»</a:t>
            </a:r>
          </a:p>
        </p:txBody>
      </p:sp>
      <p:sp>
        <p:nvSpPr>
          <p:cNvPr id="6" name="Скругленный прямоугольник 5"/>
          <p:cNvSpPr/>
          <p:nvPr/>
        </p:nvSpPr>
        <p:spPr>
          <a:xfrm>
            <a:off x="251520" y="5301208"/>
            <a:ext cx="8640960" cy="1368152"/>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600" b="1" dirty="0" err="1" smtClean="0">
                <a:solidFill>
                  <a:schemeClr val="tx1"/>
                </a:solidFill>
              </a:rPr>
              <a:t>Блж</a:t>
            </a:r>
            <a:r>
              <a:rPr lang="ru-RU" sz="1600" b="1" dirty="0" smtClean="0">
                <a:solidFill>
                  <a:schemeClr val="tx1"/>
                </a:solidFill>
              </a:rPr>
              <a:t>. </a:t>
            </a:r>
            <a:r>
              <a:rPr lang="ru-RU" sz="1600" b="1" dirty="0">
                <a:solidFill>
                  <a:schemeClr val="tx1"/>
                </a:solidFill>
              </a:rPr>
              <a:t>Иероним: </a:t>
            </a:r>
            <a:r>
              <a:rPr lang="ru-RU" sz="1600" b="1" i="1" dirty="0">
                <a:solidFill>
                  <a:schemeClr val="tx1"/>
                </a:solidFill>
              </a:rPr>
              <a:t>«Он не сказал: «Ты Тот, Который пришел», но: Ты ли Тот, Который должен </a:t>
            </a:r>
            <a:r>
              <a:rPr lang="ru-RU" sz="1600" b="1" i="1" dirty="0" err="1">
                <a:solidFill>
                  <a:schemeClr val="tx1"/>
                </a:solidFill>
              </a:rPr>
              <a:t>придти</a:t>
            </a:r>
            <a:r>
              <a:rPr lang="ru-RU" sz="1600" b="1" i="1" dirty="0">
                <a:solidFill>
                  <a:schemeClr val="tx1"/>
                </a:solidFill>
              </a:rPr>
              <a:t>? И смысл слов такой: Так как я должен буду сойти в ад, то сообщи мне, должен ли я, возвестивший о Тебе находящимся на </a:t>
            </a:r>
            <a:r>
              <a:rPr lang="ru-RU" sz="1600" b="1" i="1" dirty="0" smtClean="0">
                <a:solidFill>
                  <a:schemeClr val="tx1"/>
                </a:solidFill>
              </a:rPr>
              <a:t>земле, </a:t>
            </a:r>
            <a:r>
              <a:rPr lang="ru-RU" sz="1600" b="1" i="1" dirty="0">
                <a:solidFill>
                  <a:schemeClr val="tx1"/>
                </a:solidFill>
              </a:rPr>
              <a:t>возвестить и находящимся в </a:t>
            </a:r>
            <a:r>
              <a:rPr lang="ru-RU" sz="1600" b="1" i="1" dirty="0" smtClean="0">
                <a:solidFill>
                  <a:schemeClr val="tx1"/>
                </a:solidFill>
              </a:rPr>
              <a:t>преисподней? </a:t>
            </a:r>
            <a:r>
              <a:rPr lang="ru-RU" sz="1600" b="1" i="1" dirty="0">
                <a:solidFill>
                  <a:schemeClr val="tx1"/>
                </a:solidFill>
              </a:rPr>
              <a:t>Или, может быть, Сыну Божию неприлично, чтобы Он вкусил смерть, и Он намерен для совершения этого таинства послать другого</a:t>
            </a:r>
            <a:r>
              <a:rPr lang="ru-RU" sz="1600" b="1" i="1" dirty="0" smtClean="0">
                <a:solidFill>
                  <a:schemeClr val="tx1"/>
                </a:solidFill>
              </a:rPr>
              <a:t>?».</a:t>
            </a:r>
            <a:endParaRPr lang="ru-RU" sz="1600" b="1" i="1" dirty="0">
              <a:solidFill>
                <a:schemeClr val="tx1"/>
              </a:solidFill>
            </a:endParaRPr>
          </a:p>
        </p:txBody>
      </p:sp>
      <p:sp>
        <p:nvSpPr>
          <p:cNvPr id="7" name="Скругленный прямоугольник 6"/>
          <p:cNvSpPr/>
          <p:nvPr/>
        </p:nvSpPr>
        <p:spPr>
          <a:xfrm>
            <a:off x="251520" y="4797152"/>
            <a:ext cx="8640960" cy="198884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ru-RU" sz="1500" b="1" dirty="0" err="1" smtClean="0">
                <a:solidFill>
                  <a:schemeClr val="tx1"/>
                </a:solidFill>
              </a:rPr>
              <a:t>Блж</a:t>
            </a:r>
            <a:r>
              <a:rPr lang="ru-RU" sz="1500" b="1" dirty="0" smtClean="0">
                <a:solidFill>
                  <a:schemeClr val="tx1"/>
                </a:solidFill>
              </a:rPr>
              <a:t>. </a:t>
            </a:r>
            <a:r>
              <a:rPr lang="ru-RU" sz="1500" b="1" dirty="0" err="1" smtClean="0">
                <a:solidFill>
                  <a:schemeClr val="tx1"/>
                </a:solidFill>
              </a:rPr>
              <a:t>Феофилакт</a:t>
            </a:r>
            <a:r>
              <a:rPr lang="ru-RU" sz="1500" b="1" dirty="0">
                <a:solidFill>
                  <a:schemeClr val="tx1"/>
                </a:solidFill>
              </a:rPr>
              <a:t>: </a:t>
            </a:r>
            <a:r>
              <a:rPr lang="ru-RU" sz="1500" b="1" i="1" dirty="0">
                <a:solidFill>
                  <a:schemeClr val="tx1"/>
                </a:solidFill>
              </a:rPr>
              <a:t>«Некоторые же говорят, что выражением: «который должен </a:t>
            </a:r>
            <a:r>
              <a:rPr lang="ru-RU" sz="1500" b="1" i="1" dirty="0" err="1">
                <a:solidFill>
                  <a:schemeClr val="tx1"/>
                </a:solidFill>
              </a:rPr>
              <a:t>придти</a:t>
            </a:r>
            <a:r>
              <a:rPr lang="ru-RU" sz="1500" b="1" i="1" dirty="0">
                <a:solidFill>
                  <a:schemeClr val="tx1"/>
                </a:solidFill>
              </a:rPr>
              <a:t>» Иоанн спрашивал о сошествии в ад, будто бы не зная об этом и как бы так говоря: «Ты ли Тот, который должен сойти в ад, или мы будем ждать другого?». Но это неразумно, ибо каким образом Иоанн, больший из пророков, не знал бы о распятии Христа и Его сошествии в ад, и это - после того, как он сам назвал Его Агнцем, потому что Он имел быть закланным за нас? Итак, Иоанн знал, что Господь сойдет с душою в ад, чтобы и там, как говорит Григорий Богослов, спасти тех, которые могли уверовать в Него, если бы Он воплотился в их дни, и спрашивает не потому, что не знает, но потому, что желает убедить учеников своих относительно Христа силой чудес </a:t>
            </a:r>
            <a:r>
              <a:rPr lang="ru-RU" sz="1500" b="1" i="1" dirty="0" smtClean="0">
                <a:solidFill>
                  <a:schemeClr val="tx1"/>
                </a:solidFill>
              </a:rPr>
              <a:t>Его».</a:t>
            </a:r>
            <a:endParaRPr lang="ru-RU" sz="1500" b="1" i="1" dirty="0">
              <a:solidFill>
                <a:schemeClr val="tx1"/>
              </a:solidFill>
            </a:endParaRPr>
          </a:p>
        </p:txBody>
      </p:sp>
      <p:sp>
        <p:nvSpPr>
          <p:cNvPr id="8" name="Скругленный прямоугольник 7"/>
          <p:cNvSpPr/>
          <p:nvPr/>
        </p:nvSpPr>
        <p:spPr>
          <a:xfrm>
            <a:off x="251520" y="4469746"/>
            <a:ext cx="8640960" cy="237626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lIns="36000" rIns="36000" rtlCol="0" anchor="ctr"/>
          <a:lstStyle/>
          <a:p>
            <a:pPr algn="ctr"/>
            <a:r>
              <a:rPr lang="ru-RU" sz="1600" b="1" dirty="0" err="1" smtClean="0">
                <a:solidFill>
                  <a:schemeClr val="tx1"/>
                </a:solidFill>
              </a:rPr>
              <a:t>Свт</a:t>
            </a:r>
            <a:r>
              <a:rPr lang="ru-RU" sz="1600" b="1" dirty="0" smtClean="0">
                <a:solidFill>
                  <a:schemeClr val="tx1"/>
                </a:solidFill>
              </a:rPr>
              <a:t>. </a:t>
            </a:r>
            <a:r>
              <a:rPr lang="ru-RU" sz="1600" b="1" dirty="0">
                <a:solidFill>
                  <a:schemeClr val="tx1"/>
                </a:solidFill>
              </a:rPr>
              <a:t>Иоанн Златоуст: </a:t>
            </a:r>
            <a:r>
              <a:rPr lang="ru-RU" sz="1600" b="1" i="1" dirty="0" smtClean="0">
                <a:solidFill>
                  <a:schemeClr val="tx1"/>
                </a:solidFill>
              </a:rPr>
              <a:t>«Зная </a:t>
            </a:r>
            <a:r>
              <a:rPr lang="ru-RU" sz="1600" b="1" i="1" dirty="0">
                <a:solidFill>
                  <a:schemeClr val="tx1"/>
                </a:solidFill>
              </a:rPr>
              <a:t>намерение, с каким Иоанн послал учеников, Христос в тот же час исцелил слепых, хромых и других многих – не с тем, чтобы, уверить Иоанна (на что было уверять уверенного?), но чтобы уверить сомневающихся учеников. И потом присовокупил: </a:t>
            </a:r>
            <a:r>
              <a:rPr lang="ru-RU" sz="1600" b="1" i="1" dirty="0" smtClean="0">
                <a:solidFill>
                  <a:schemeClr val="tx1"/>
                </a:solidFill>
              </a:rPr>
              <a:t>«И </a:t>
            </a:r>
            <a:r>
              <a:rPr lang="ru-RU" sz="1600" b="1" i="1" dirty="0">
                <a:solidFill>
                  <a:schemeClr val="tx1"/>
                </a:solidFill>
              </a:rPr>
              <a:t>блажен, кто не соблазнится о </a:t>
            </a:r>
            <a:r>
              <a:rPr lang="ru-RU" sz="1600" b="1" i="1" dirty="0" smtClean="0">
                <a:solidFill>
                  <a:schemeClr val="tx1"/>
                </a:solidFill>
              </a:rPr>
              <a:t>Мне», </a:t>
            </a:r>
            <a:r>
              <a:rPr lang="ru-RU" sz="1600" b="1" i="1" dirty="0">
                <a:solidFill>
                  <a:schemeClr val="tx1"/>
                </a:solidFill>
              </a:rPr>
              <a:t>показав тем, что знает и тайные помышления их. Если бы Он сказал: точно, Я Христос, – то, как заметил я, это могло быть для них неприятно и могло навести на мысль, хотя бы они и не высказали ее, подобно иудеям: Ты Сам о Себе свидетельствуешь (</a:t>
            </a:r>
            <a:r>
              <a:rPr lang="ru-RU" sz="1600" b="1" i="1" dirty="0" smtClean="0">
                <a:solidFill>
                  <a:schemeClr val="tx1"/>
                </a:solidFill>
              </a:rPr>
              <a:t>Ин.8:13). </a:t>
            </a:r>
            <a:r>
              <a:rPr lang="ru-RU" sz="1600" b="1" i="1" dirty="0">
                <a:solidFill>
                  <a:schemeClr val="tx1"/>
                </a:solidFill>
              </a:rPr>
              <a:t>Вот потому сам Он и не говорит этого, а предоставляет им заключать обо всем из чудес, делая через то учение Свое неподозрительным и </a:t>
            </a:r>
            <a:r>
              <a:rPr lang="ru-RU" sz="1600" b="1" i="1" dirty="0" smtClean="0">
                <a:solidFill>
                  <a:schemeClr val="tx1"/>
                </a:solidFill>
              </a:rPr>
              <a:t>очевиднейшим».</a:t>
            </a:r>
            <a:endParaRPr lang="ru-RU" sz="1600" b="1" i="1" dirty="0">
              <a:solidFill>
                <a:schemeClr val="tx1"/>
              </a:solidFill>
            </a:endParaRPr>
          </a:p>
        </p:txBody>
      </p:sp>
      <p:sp>
        <p:nvSpPr>
          <p:cNvPr id="9" name="Скругленный прямоугольник 8"/>
          <p:cNvSpPr/>
          <p:nvPr/>
        </p:nvSpPr>
        <p:spPr>
          <a:xfrm>
            <a:off x="251520" y="4581128"/>
            <a:ext cx="8640960" cy="828092"/>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600" b="1" dirty="0" err="1" smtClean="0"/>
              <a:t>Блж</a:t>
            </a:r>
            <a:r>
              <a:rPr lang="ru-RU" sz="1600" b="1" dirty="0" smtClean="0"/>
              <a:t>. </a:t>
            </a:r>
            <a:r>
              <a:rPr lang="ru-RU" sz="1600" b="1" dirty="0" err="1" smtClean="0"/>
              <a:t>Феофилакт</a:t>
            </a:r>
            <a:r>
              <a:rPr lang="ru-RU" sz="1600" b="1" dirty="0" smtClean="0"/>
              <a:t>: </a:t>
            </a:r>
            <a:r>
              <a:rPr lang="ru-RU" sz="1600" b="1" i="1" dirty="0" smtClean="0"/>
              <a:t>«Под </a:t>
            </a:r>
            <a:r>
              <a:rPr lang="ru-RU" sz="1600" b="1" i="1" dirty="0"/>
              <a:t>благовествующими «нищими» разумей или </a:t>
            </a:r>
            <a:r>
              <a:rPr lang="ru-RU" sz="1600" b="1" i="1" dirty="0" err="1"/>
              <a:t>проповедывающих</a:t>
            </a:r>
            <a:r>
              <a:rPr lang="ru-RU" sz="1600" b="1" i="1" dirty="0"/>
              <a:t> евангелие, то есть апостолов, ибо они, как рыбари, были нищи и презираемы за свою простоту, или слушающих евангелие и весть относительно вечных </a:t>
            </a:r>
            <a:r>
              <a:rPr lang="ru-RU" sz="1600" b="1" i="1" dirty="0" smtClean="0"/>
              <a:t>благ». </a:t>
            </a:r>
            <a:endParaRPr lang="ru-RU" sz="1600" b="1" i="1" dirty="0"/>
          </a:p>
        </p:txBody>
      </p:sp>
      <p:sp>
        <p:nvSpPr>
          <p:cNvPr id="10" name="Скругленный прямоугольник 9"/>
          <p:cNvSpPr/>
          <p:nvPr/>
        </p:nvSpPr>
        <p:spPr>
          <a:xfrm>
            <a:off x="251520" y="5553236"/>
            <a:ext cx="8640960" cy="1232756"/>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ru-RU" sz="1600" b="1" dirty="0" err="1" smtClean="0">
                <a:solidFill>
                  <a:schemeClr val="tx1"/>
                </a:solidFill>
              </a:rPr>
              <a:t>Блж</a:t>
            </a:r>
            <a:r>
              <a:rPr lang="ru-RU" sz="1600" b="1" dirty="0" smtClean="0">
                <a:solidFill>
                  <a:schemeClr val="tx1"/>
                </a:solidFill>
              </a:rPr>
              <a:t>. Иероним: </a:t>
            </a:r>
            <a:r>
              <a:rPr lang="ru-RU" sz="1600" b="1" i="1" dirty="0" smtClean="0">
                <a:solidFill>
                  <a:schemeClr val="tx1"/>
                </a:solidFill>
              </a:rPr>
              <a:t>«Нищие благовествуют </a:t>
            </a:r>
            <a:r>
              <a:rPr lang="ru-RU" sz="1600" b="1" i="1" dirty="0">
                <a:solidFill>
                  <a:schemeClr val="tx1"/>
                </a:solidFill>
              </a:rPr>
              <a:t>- </a:t>
            </a:r>
            <a:r>
              <a:rPr lang="ru-RU" sz="1600" b="1" i="1" dirty="0" smtClean="0">
                <a:solidFill>
                  <a:schemeClr val="tx1"/>
                </a:solidFill>
              </a:rPr>
              <a:t> </a:t>
            </a:r>
            <a:r>
              <a:rPr lang="ru-RU" sz="1600" b="1" i="1" dirty="0">
                <a:solidFill>
                  <a:schemeClr val="tx1"/>
                </a:solidFill>
              </a:rPr>
              <a:t>нищие духом, или нищие богатствами [или: делами], так что в распространении проповеди нет никакого различия между бедными и богатыми, знатными и незнатными. На непреклонность учителя и истинность наставника показывают эти слова, так как для Него одинаковы все те, которые могут </a:t>
            </a:r>
            <a:r>
              <a:rPr lang="ru-RU" sz="1600" b="1" i="1" dirty="0" smtClean="0">
                <a:solidFill>
                  <a:schemeClr val="tx1"/>
                </a:solidFill>
              </a:rPr>
              <a:t>спастись».</a:t>
            </a:r>
            <a:endParaRPr lang="ru-RU" sz="1600" b="1" i="1" dirty="0">
              <a:solidFill>
                <a:schemeClr val="tx1"/>
              </a:solidFill>
            </a:endParaRPr>
          </a:p>
        </p:txBody>
      </p:sp>
      <p:sp>
        <p:nvSpPr>
          <p:cNvPr id="11" name="Скругленный прямоугольник 10"/>
          <p:cNvSpPr/>
          <p:nvPr/>
        </p:nvSpPr>
        <p:spPr>
          <a:xfrm>
            <a:off x="251520" y="5013176"/>
            <a:ext cx="8640960" cy="644702"/>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just"/>
            <a:r>
              <a:rPr lang="ru-RU" sz="1600" b="1" dirty="0" smtClean="0">
                <a:solidFill>
                  <a:schemeClr val="tx1"/>
                </a:solidFill>
              </a:rPr>
              <a:t>«Тогда </a:t>
            </a:r>
            <a:r>
              <a:rPr lang="ru-RU" sz="1600" b="1" dirty="0">
                <a:solidFill>
                  <a:schemeClr val="tx1"/>
                </a:solidFill>
              </a:rPr>
              <a:t>откроются глаза слепых, и уши глухих </a:t>
            </a:r>
            <a:r>
              <a:rPr lang="ru-RU" sz="1600" b="1" dirty="0" err="1">
                <a:solidFill>
                  <a:schemeClr val="tx1"/>
                </a:solidFill>
              </a:rPr>
              <a:t>отверзутся</a:t>
            </a:r>
            <a:r>
              <a:rPr lang="ru-RU" sz="1600" b="1" dirty="0">
                <a:solidFill>
                  <a:schemeClr val="tx1"/>
                </a:solidFill>
              </a:rPr>
              <a:t>. </a:t>
            </a:r>
            <a:r>
              <a:rPr lang="ru-RU" sz="1600" b="1" dirty="0" smtClean="0">
                <a:solidFill>
                  <a:schemeClr val="tx1"/>
                </a:solidFill>
              </a:rPr>
              <a:t>Тогда </a:t>
            </a:r>
            <a:r>
              <a:rPr lang="ru-RU" sz="1600" b="1" dirty="0">
                <a:solidFill>
                  <a:schemeClr val="tx1"/>
                </a:solidFill>
              </a:rPr>
              <a:t>хромой вскочит, как олень, и язык немого будет петь; ибо пробьются воды в пустыне, и в степи — </a:t>
            </a:r>
            <a:r>
              <a:rPr lang="ru-RU" sz="1600" b="1" dirty="0" smtClean="0">
                <a:solidFill>
                  <a:schemeClr val="tx1"/>
                </a:solidFill>
              </a:rPr>
              <a:t>потоки» (</a:t>
            </a:r>
            <a:r>
              <a:rPr lang="ru-RU" sz="1600" b="1" dirty="0" err="1" smtClean="0">
                <a:solidFill>
                  <a:schemeClr val="tx1"/>
                </a:solidFill>
              </a:rPr>
              <a:t>Ис</a:t>
            </a:r>
            <a:r>
              <a:rPr lang="ru-RU" sz="1600" b="1" dirty="0" smtClean="0">
                <a:solidFill>
                  <a:schemeClr val="tx1"/>
                </a:solidFill>
              </a:rPr>
              <a:t>. 35, 5-6).</a:t>
            </a:r>
            <a:endParaRPr lang="ru-RU" sz="1600" b="1" dirty="0">
              <a:solidFill>
                <a:schemeClr val="tx1"/>
              </a:solidFill>
            </a:endParaRPr>
          </a:p>
        </p:txBody>
      </p:sp>
    </p:spTree>
    <p:extLst>
      <p:ext uri="{BB962C8B-B14F-4D97-AF65-F5344CB8AC3E}">
        <p14:creationId xmlns:p14="http://schemas.microsoft.com/office/powerpoint/2010/main" val="36805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074"/>
                                        </p:tgtEl>
                                      </p:cBhvr>
                                    </p:animEffect>
                                    <p:set>
                                      <p:cBhvr>
                                        <p:cTn id="15" dur="1" fill="hold">
                                          <p:stCondLst>
                                            <p:cond delay="499"/>
                                          </p:stCondLst>
                                        </p:cTn>
                                        <p:tgtEl>
                                          <p:spTgt spid="3074"/>
                                        </p:tgtEl>
                                        <p:attrNameLst>
                                          <p:attrName>style.visibility</p:attrName>
                                        </p:attrNameLst>
                                      </p:cBhvr>
                                      <p:to>
                                        <p:strVal val="hidden"/>
                                      </p:to>
                                    </p:se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childTnLst>
                          </p:cTn>
                        </p:par>
                        <p:par>
                          <p:cTn id="30" fill="hold">
                            <p:stCondLst>
                              <p:cond delay="500"/>
                            </p:stCondLst>
                            <p:childTnLst>
                              <p:par>
                                <p:cTn id="31" presetID="22" presetClass="entr" presetSubtype="4"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childTnLst>
                          </p:cTn>
                        </p:par>
                        <p:par>
                          <p:cTn id="39" fill="hold">
                            <p:stCondLst>
                              <p:cond delay="500"/>
                            </p:stCondLst>
                            <p:childTnLst>
                              <p:par>
                                <p:cTn id="40" presetID="22" presetClass="entr" presetSubtype="4"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childTnLst>
                          </p:cTn>
                        </p:par>
                        <p:par>
                          <p:cTn id="48" fill="hold">
                            <p:stCondLst>
                              <p:cond delay="500"/>
                            </p:stCondLst>
                            <p:childTnLst>
                              <p:par>
                                <p:cTn id="49" presetID="22" presetClass="entr" presetSubtype="4"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down)">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childTnLst>
                          </p:cTn>
                        </p:par>
                        <p:par>
                          <p:cTn id="57" fill="hold">
                            <p:stCondLst>
                              <p:cond delay="500"/>
                            </p:stCondLst>
                            <p:childTnLst>
                              <p:par>
                                <p:cTn id="58" presetID="22" presetClass="entr" presetSubtype="4" fill="hold" grpId="0" nodeType="after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down)">
                                      <p:cBhvr>
                                        <p:cTn id="60" dur="5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childTnLst>
                          </p:cTn>
                        </p:par>
                        <p:par>
                          <p:cTn id="66" fill="hold">
                            <p:stCondLst>
                              <p:cond delay="500"/>
                            </p:stCondLst>
                            <p:childTnLst>
                              <p:par>
                                <p:cTn id="67" presetID="22" presetClass="entr" presetSubtype="4" fill="hold" grpId="0" nodeType="after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down)">
                                      <p:cBhvr>
                                        <p:cTn id="69" dur="500"/>
                                        <p:tgtEl>
                                          <p:spTgt spid="9"/>
                                        </p:tgtEl>
                                      </p:cBhvr>
                                    </p:animEffect>
                                  </p:childTnLst>
                                </p:cTn>
                              </p:par>
                            </p:childTnLst>
                          </p:cTn>
                        </p:par>
                        <p:par>
                          <p:cTn id="70" fill="hold">
                            <p:stCondLst>
                              <p:cond delay="1000"/>
                            </p:stCondLst>
                            <p:childTnLst>
                              <p:par>
                                <p:cTn id="71" presetID="22" presetClass="entr" presetSubtype="4" fill="hold" grpId="0" nodeType="after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down)">
                                      <p:cBhvr>
                                        <p:cTn id="73" dur="500"/>
                                        <p:tgtEl>
                                          <p:spTgt spid="10"/>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0"/>
                                        </p:tgtEl>
                                      </p:cBhvr>
                                    </p:animEffect>
                                    <p:set>
                                      <p:cBhvr>
                                        <p:cTn id="81" dur="1" fill="hold">
                                          <p:stCondLst>
                                            <p:cond delay="499"/>
                                          </p:stCondLst>
                                        </p:cTn>
                                        <p:tgtEl>
                                          <p:spTgt spid="10"/>
                                        </p:tgtEl>
                                        <p:attrNameLst>
                                          <p:attrName>style.visibility</p:attrName>
                                        </p:attrNameLst>
                                      </p:cBhvr>
                                      <p:to>
                                        <p:strVal val="hidden"/>
                                      </p:to>
                                    </p:set>
                                  </p:childTnLst>
                                </p:cTn>
                              </p:par>
                            </p:childTnLst>
                          </p:cTn>
                        </p:par>
                        <p:par>
                          <p:cTn id="82" fill="hold">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wipe(down)">
                                      <p:cBhvr>
                                        <p:cTn id="85" dur="500"/>
                                        <p:tgtEl>
                                          <p:spTgt spid="11"/>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11"/>
                                        </p:tgtEl>
                                      </p:cBhvr>
                                    </p:animEffect>
                                    <p:set>
                                      <p:cBhvr>
                                        <p:cTn id="9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2" grpId="1" animBg="1"/>
      <p:bldP spid="3" grpId="0" animBg="1"/>
      <p:bldP spid="3"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pct30">
          <a:fgClr>
            <a:srgbClr val="FFC000"/>
          </a:fgClr>
          <a:bgClr>
            <a:schemeClr val="bg1"/>
          </a:bgClr>
        </a:pattFill>
        <a:effectLst/>
      </p:bgPr>
    </p:bg>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1152642966"/>
              </p:ext>
            </p:extLst>
          </p:nvPr>
        </p:nvGraphicFramePr>
        <p:xfrm>
          <a:off x="36512" y="116632"/>
          <a:ext cx="9144000" cy="6436224"/>
        </p:xfrm>
        <a:graphic>
          <a:graphicData uri="http://schemas.openxmlformats.org/drawingml/2006/table">
            <a:tbl>
              <a:tblPr firstRow="1" bandRow="1">
                <a:tableStyleId>{5C22544A-7EE6-4342-B048-85BDC9FD1C3A}</a:tableStyleId>
              </a:tblPr>
              <a:tblGrid>
                <a:gridCol w="4751512"/>
                <a:gridCol w="4392488"/>
              </a:tblGrid>
              <a:tr h="216024">
                <a:tc>
                  <a:txBody>
                    <a:bodyPr/>
                    <a:lstStyle/>
                    <a:p>
                      <a:pPr algn="ctr">
                        <a:lnSpc>
                          <a:spcPct val="90000"/>
                        </a:lnSpc>
                      </a:pPr>
                      <a:r>
                        <a:rPr lang="ru-RU" sz="1450" dirty="0" smtClean="0">
                          <a:solidFill>
                            <a:schemeClr val="tx1"/>
                          </a:solidFill>
                        </a:rPr>
                        <a:t>Мф. 11, 7-19</a:t>
                      </a:r>
                      <a:endParaRPr lang="ru-RU" sz="1450" dirty="0">
                        <a:solidFill>
                          <a:schemeClr val="tx1"/>
                        </a:solidFill>
                      </a:endParaRPr>
                    </a:p>
                  </a:txBody>
                  <a:tcPr marL="36000" marR="36000" marT="18000" marB="18000">
                    <a:solidFill>
                      <a:srgbClr val="FFC000"/>
                    </a:solidFill>
                  </a:tcPr>
                </a:tc>
                <a:tc>
                  <a:txBody>
                    <a:bodyPr/>
                    <a:lstStyle/>
                    <a:p>
                      <a:pPr algn="ctr">
                        <a:lnSpc>
                          <a:spcPct val="90000"/>
                        </a:lnSpc>
                      </a:pPr>
                      <a:r>
                        <a:rPr lang="ru-RU" sz="1450" dirty="0" err="1" smtClean="0">
                          <a:solidFill>
                            <a:schemeClr val="tx1"/>
                          </a:solidFill>
                        </a:rPr>
                        <a:t>Лк</a:t>
                      </a:r>
                      <a:r>
                        <a:rPr lang="ru-RU" sz="1450" dirty="0" smtClean="0">
                          <a:solidFill>
                            <a:schemeClr val="tx1"/>
                          </a:solidFill>
                        </a:rPr>
                        <a:t>. 7, 24-35</a:t>
                      </a:r>
                      <a:endParaRPr lang="ru-RU" sz="1450" dirty="0">
                        <a:solidFill>
                          <a:schemeClr val="tx1"/>
                        </a:solidFill>
                      </a:endParaRPr>
                    </a:p>
                  </a:txBody>
                  <a:tcPr marL="36000" marR="36000" marT="18000" marB="18000">
                    <a:solidFill>
                      <a:srgbClr val="FFC000"/>
                    </a:solidFill>
                  </a:tcPr>
                </a:tc>
              </a:tr>
              <a:tr h="370840">
                <a:tc>
                  <a:txBody>
                    <a:bodyPr/>
                    <a:lstStyle/>
                    <a:p>
                      <a:pPr>
                        <a:lnSpc>
                          <a:spcPct val="90000"/>
                        </a:lnSpc>
                      </a:pPr>
                      <a:r>
                        <a:rPr lang="ru-RU" sz="1450" b="1" smtClean="0"/>
                        <a:t>7. Когда же они пошли, Иисус начал говорить народу об Иоанне: что смотреть ходили вы в пустыню? трость ли, ветром колеблемую? </a:t>
                      </a:r>
                    </a:p>
                    <a:p>
                      <a:pPr>
                        <a:lnSpc>
                          <a:spcPct val="90000"/>
                        </a:lnSpc>
                      </a:pPr>
                      <a:r>
                        <a:rPr lang="ru-RU" sz="1450" b="1" smtClean="0"/>
                        <a:t>8. Что же смотреть ходили вы? человека ли, одетого в мягкие одежды? Носящие мягкие одежды находятся в чертогах царских. </a:t>
                      </a:r>
                    </a:p>
                    <a:p>
                      <a:pPr>
                        <a:lnSpc>
                          <a:spcPct val="90000"/>
                        </a:lnSpc>
                      </a:pPr>
                      <a:r>
                        <a:rPr lang="ru-RU" sz="1450" b="1" smtClean="0"/>
                        <a:t>9. Что же смотреть ходили вы? пророка? Да, говорю вам, и больше пророка. </a:t>
                      </a:r>
                    </a:p>
                    <a:p>
                      <a:pPr>
                        <a:lnSpc>
                          <a:spcPct val="90000"/>
                        </a:lnSpc>
                      </a:pPr>
                      <a:r>
                        <a:rPr lang="ru-RU" sz="1450" b="1" smtClean="0"/>
                        <a:t>10. Ибо он тот, о котором написано: се, Я посылаю Ангела Моего пред лицем Твоим, который приготовит путь Твой пред Тобою. </a:t>
                      </a:r>
                    </a:p>
                    <a:p>
                      <a:pPr>
                        <a:lnSpc>
                          <a:spcPct val="90000"/>
                        </a:lnSpc>
                      </a:pPr>
                      <a:r>
                        <a:rPr lang="ru-RU" sz="1450" b="1" smtClean="0"/>
                        <a:t>11. </a:t>
                      </a:r>
                      <a:r>
                        <a:rPr lang="ru-RU" sz="1450" b="1" smtClean="0">
                          <a:solidFill>
                            <a:srgbClr val="7030A0"/>
                          </a:solidFill>
                        </a:rPr>
                        <a:t>Истинно говорю вам: из рожденных женами не восставал больший Иоанна Крестителя; но меньший в Царстве Небесном больше его</a:t>
                      </a:r>
                      <a:r>
                        <a:rPr lang="ru-RU" sz="1450" b="1" smtClean="0"/>
                        <a:t>. </a:t>
                      </a:r>
                    </a:p>
                    <a:p>
                      <a:pPr>
                        <a:lnSpc>
                          <a:spcPct val="90000"/>
                        </a:lnSpc>
                      </a:pPr>
                      <a:r>
                        <a:rPr lang="ru-RU" sz="1450" b="1" smtClean="0"/>
                        <a:t>12. От дней же Иоанна Крестителя доныне Царство Небесное силою берется, и употребляющие усилие восхищают его, </a:t>
                      </a:r>
                    </a:p>
                    <a:p>
                      <a:pPr>
                        <a:lnSpc>
                          <a:spcPct val="90000"/>
                        </a:lnSpc>
                      </a:pPr>
                      <a:r>
                        <a:rPr lang="ru-RU" sz="1450" b="1" smtClean="0"/>
                        <a:t>13. ибо все пророки и закон прорекли до Иоанна. </a:t>
                      </a:r>
                    </a:p>
                    <a:p>
                      <a:pPr>
                        <a:lnSpc>
                          <a:spcPct val="90000"/>
                        </a:lnSpc>
                      </a:pPr>
                      <a:r>
                        <a:rPr lang="ru-RU" sz="1450" b="1" smtClean="0"/>
                        <a:t>14. И если хотите принять, он есть Илия, которому должно придти. </a:t>
                      </a:r>
                    </a:p>
                    <a:p>
                      <a:pPr>
                        <a:lnSpc>
                          <a:spcPct val="90000"/>
                        </a:lnSpc>
                      </a:pPr>
                      <a:r>
                        <a:rPr lang="ru-RU" sz="1450" b="1" smtClean="0"/>
                        <a:t>15. Кто имеет уши слышать, да слышит! </a:t>
                      </a:r>
                    </a:p>
                    <a:p>
                      <a:pPr>
                        <a:lnSpc>
                          <a:spcPct val="90000"/>
                        </a:lnSpc>
                      </a:pPr>
                      <a:r>
                        <a:rPr lang="ru-RU" sz="1450" b="1" smtClean="0"/>
                        <a:t>16. Но кому уподоблю род сей? Он подобен детям, которые сидят на улице и, обращаясь к своим товарищам, </a:t>
                      </a:r>
                    </a:p>
                    <a:p>
                      <a:pPr>
                        <a:lnSpc>
                          <a:spcPct val="90000"/>
                        </a:lnSpc>
                      </a:pPr>
                      <a:r>
                        <a:rPr lang="ru-RU" sz="1450" b="1" smtClean="0"/>
                        <a:t>17. говорят: мы играли вам на свирели, и вы не плясали; мы пели вам печальные песни, и вы не рыдали. </a:t>
                      </a:r>
                    </a:p>
                    <a:p>
                      <a:pPr>
                        <a:lnSpc>
                          <a:spcPct val="90000"/>
                        </a:lnSpc>
                      </a:pPr>
                      <a:r>
                        <a:rPr lang="ru-RU" sz="1450" b="1" smtClean="0"/>
                        <a:t>18. Ибо пришел Иоанн, ни ест, ни пьет; и говорят: в нем бес. </a:t>
                      </a:r>
                    </a:p>
                    <a:p>
                      <a:pPr>
                        <a:lnSpc>
                          <a:spcPct val="90000"/>
                        </a:lnSpc>
                      </a:pPr>
                      <a:r>
                        <a:rPr lang="ru-RU" sz="1450" b="1" smtClean="0"/>
                        <a:t>19. Пришел Сын Человеческий, ест и пьет; и говорят: вот человек, который любит есть и пить вино, друг мытарям и грешникам. И оправдана премудрость чадами ее. </a:t>
                      </a:r>
                      <a:endParaRPr lang="ru-RU" sz="1450" dirty="0"/>
                    </a:p>
                  </a:txBody>
                  <a:tcPr marL="36000" marR="36000" marT="18000" marB="18000">
                    <a:solidFill>
                      <a:schemeClr val="accent6">
                        <a:lumMod val="40000"/>
                        <a:lumOff val="60000"/>
                      </a:schemeClr>
                    </a:solidFill>
                  </a:tcPr>
                </a:tc>
                <a:tc>
                  <a:txBody>
                    <a:bodyPr/>
                    <a:lstStyle/>
                    <a:p>
                      <a:pPr>
                        <a:lnSpc>
                          <a:spcPct val="90000"/>
                        </a:lnSpc>
                      </a:pPr>
                      <a:r>
                        <a:rPr lang="ru-RU" sz="1450" b="1" dirty="0" smtClean="0"/>
                        <a:t>24. По </a:t>
                      </a:r>
                      <a:r>
                        <a:rPr lang="ru-RU" sz="1450" b="1" dirty="0" err="1" smtClean="0"/>
                        <a:t>отшествии</a:t>
                      </a:r>
                      <a:r>
                        <a:rPr lang="ru-RU" sz="1450" b="1" dirty="0" smtClean="0"/>
                        <a:t> же посланных Иоанном, начал говорить к народу об Иоанне: что смотреть ходили вы в пустыню? трость ли, ветром колеблемую? </a:t>
                      </a:r>
                    </a:p>
                    <a:p>
                      <a:pPr>
                        <a:lnSpc>
                          <a:spcPct val="90000"/>
                        </a:lnSpc>
                      </a:pPr>
                      <a:r>
                        <a:rPr lang="ru-RU" sz="1450" b="1" dirty="0" smtClean="0"/>
                        <a:t>25. Что же смотреть ходили вы? человека ли, одетого в мягкие одежды? Но одевающиеся пышно и роскошно живущие находятся при дворах царских. </a:t>
                      </a:r>
                    </a:p>
                    <a:p>
                      <a:pPr>
                        <a:lnSpc>
                          <a:spcPct val="90000"/>
                        </a:lnSpc>
                      </a:pPr>
                      <a:r>
                        <a:rPr lang="ru-RU" sz="1450" b="1" dirty="0" smtClean="0"/>
                        <a:t>26. Что же смотреть ходили вы? пророка ли? Да, говорю вам, и больше пророка. </a:t>
                      </a:r>
                    </a:p>
                    <a:p>
                      <a:pPr>
                        <a:lnSpc>
                          <a:spcPct val="90000"/>
                        </a:lnSpc>
                      </a:pPr>
                      <a:r>
                        <a:rPr lang="ru-RU" sz="1450" b="1" dirty="0" smtClean="0"/>
                        <a:t>27. Сей есть, о котором написано: вот, Я посылаю Ангела Моего пред </a:t>
                      </a:r>
                      <a:r>
                        <a:rPr lang="ru-RU" sz="1450" b="1" dirty="0" err="1" smtClean="0"/>
                        <a:t>лицем</a:t>
                      </a:r>
                      <a:r>
                        <a:rPr lang="ru-RU" sz="1450" b="1" dirty="0" smtClean="0"/>
                        <a:t> Твоим, который приготовит путь Твой пред Тобою. </a:t>
                      </a:r>
                    </a:p>
                    <a:p>
                      <a:pPr>
                        <a:lnSpc>
                          <a:spcPct val="90000"/>
                        </a:lnSpc>
                      </a:pPr>
                      <a:r>
                        <a:rPr lang="ru-RU" sz="1450" b="1" dirty="0" smtClean="0"/>
                        <a:t>28. Ибо говорю вам: </a:t>
                      </a:r>
                      <a:r>
                        <a:rPr lang="ru-RU" sz="1450" b="1" dirty="0" smtClean="0">
                          <a:solidFill>
                            <a:srgbClr val="7030A0"/>
                          </a:solidFill>
                        </a:rPr>
                        <a:t>из рожденных женами нет ни одного пророка больше Иоанна Крестителя; но меньший в Царствии Божием больше его</a:t>
                      </a:r>
                      <a:r>
                        <a:rPr lang="ru-RU" sz="1450" b="1" dirty="0" smtClean="0"/>
                        <a:t>. </a:t>
                      </a:r>
                    </a:p>
                    <a:p>
                      <a:pPr>
                        <a:lnSpc>
                          <a:spcPct val="90000"/>
                        </a:lnSpc>
                      </a:pPr>
                      <a:r>
                        <a:rPr lang="ru-RU" sz="1450" b="1" dirty="0" smtClean="0"/>
                        <a:t>29. И весь народ, слушавший Его, и мытари воздали славу Богу, крестившись крещением </a:t>
                      </a:r>
                      <a:r>
                        <a:rPr lang="ru-RU" sz="1450" b="1" dirty="0" err="1" smtClean="0"/>
                        <a:t>Иоанновым</a:t>
                      </a:r>
                      <a:r>
                        <a:rPr lang="ru-RU" sz="1450" b="1" dirty="0" smtClean="0"/>
                        <a:t>; </a:t>
                      </a:r>
                    </a:p>
                    <a:p>
                      <a:pPr>
                        <a:lnSpc>
                          <a:spcPct val="90000"/>
                        </a:lnSpc>
                      </a:pPr>
                      <a:r>
                        <a:rPr lang="ru-RU" sz="1450" b="1" dirty="0" smtClean="0"/>
                        <a:t>30. а фарисеи и законники отвергли волю Божию о себе, не крестившись от него. </a:t>
                      </a:r>
                    </a:p>
                    <a:p>
                      <a:pPr>
                        <a:lnSpc>
                          <a:spcPct val="90000"/>
                        </a:lnSpc>
                      </a:pPr>
                      <a:r>
                        <a:rPr lang="ru-RU" sz="1450" b="1" dirty="0" smtClean="0"/>
                        <a:t>31. Тогда Господь сказал: с кем сравню людей рода сего? и кому они подобны? </a:t>
                      </a:r>
                    </a:p>
                    <a:p>
                      <a:pPr>
                        <a:lnSpc>
                          <a:spcPct val="90000"/>
                        </a:lnSpc>
                      </a:pPr>
                      <a:r>
                        <a:rPr lang="ru-RU" sz="1450" b="1" dirty="0" smtClean="0"/>
                        <a:t>32. Они подобны детям, которые сидят на улице, кличут друг друга и говорят: мы играли вам на свирели, и вы не плясали; мы пели вам плачевные песни, и вы не плакали. </a:t>
                      </a:r>
                    </a:p>
                    <a:p>
                      <a:pPr>
                        <a:lnSpc>
                          <a:spcPct val="90000"/>
                        </a:lnSpc>
                      </a:pPr>
                      <a:r>
                        <a:rPr lang="ru-RU" sz="1450" b="1" dirty="0" smtClean="0"/>
                        <a:t>33. Ибо пришел Иоанн Креститель: ни хлеба не ест, ни вина не пьет; и говорите: в нем бес. </a:t>
                      </a:r>
                    </a:p>
                    <a:p>
                      <a:pPr>
                        <a:lnSpc>
                          <a:spcPct val="90000"/>
                        </a:lnSpc>
                      </a:pPr>
                      <a:r>
                        <a:rPr lang="ru-RU" sz="1450" b="1" dirty="0" smtClean="0"/>
                        <a:t>34. Пришел Сын Человеческий: ест и пьет; и говорите: вот человек, который любит есть и пить вино, друг мытарям и грешникам. </a:t>
                      </a:r>
                    </a:p>
                    <a:p>
                      <a:pPr>
                        <a:lnSpc>
                          <a:spcPct val="90000"/>
                        </a:lnSpc>
                      </a:pPr>
                      <a:r>
                        <a:rPr lang="ru-RU" sz="1450" b="1" dirty="0" smtClean="0"/>
                        <a:t>35. И оправдана премудрость всеми чадами ее.</a:t>
                      </a:r>
                      <a:endParaRPr lang="ru-RU" sz="1450" dirty="0"/>
                    </a:p>
                  </a:txBody>
                  <a:tcPr marL="36000" marR="36000" marT="18000" marB="18000">
                    <a:solidFill>
                      <a:schemeClr val="accent6">
                        <a:lumMod val="40000"/>
                        <a:lumOff val="60000"/>
                      </a:schemeClr>
                    </a:solidFill>
                  </a:tcPr>
                </a:tc>
              </a:tr>
            </a:tbl>
          </a:graphicData>
        </a:graphic>
      </p:graphicFrame>
      <p:sp>
        <p:nvSpPr>
          <p:cNvPr id="4" name="Скругленный прямоугольник 3"/>
          <p:cNvSpPr/>
          <p:nvPr/>
        </p:nvSpPr>
        <p:spPr>
          <a:xfrm>
            <a:off x="1835696" y="116632"/>
            <a:ext cx="5472608" cy="360040"/>
          </a:xfrm>
          <a:prstGeom prst="round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tx1"/>
                </a:solidFill>
              </a:rPr>
              <a:t>Свидетельство </a:t>
            </a:r>
            <a:r>
              <a:rPr lang="ru-RU" sz="2400" b="1" dirty="0">
                <a:solidFill>
                  <a:schemeClr val="tx1"/>
                </a:solidFill>
              </a:rPr>
              <a:t>Христа об Иоанне</a:t>
            </a:r>
            <a:endParaRPr lang="ru-RU" sz="2400" dirty="0"/>
          </a:p>
        </p:txBody>
      </p:sp>
      <p:pic>
        <p:nvPicPr>
          <p:cNvPr id="2050" name="Picture 2" descr="F:\лекции по Н. З\18\aff18077b92b314d35e9a8f967a11d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692696"/>
            <a:ext cx="4608512" cy="604662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Скругленный прямоугольник 1"/>
          <p:cNvSpPr/>
          <p:nvPr/>
        </p:nvSpPr>
        <p:spPr>
          <a:xfrm>
            <a:off x="107504" y="3861048"/>
            <a:ext cx="8928992" cy="172921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500" b="1" dirty="0" err="1" smtClean="0">
                <a:solidFill>
                  <a:schemeClr val="tx1"/>
                </a:solidFill>
              </a:rPr>
              <a:t>Свт</a:t>
            </a:r>
            <a:r>
              <a:rPr lang="ru-RU" sz="1500" b="1" dirty="0" smtClean="0">
                <a:solidFill>
                  <a:schemeClr val="tx1"/>
                </a:solidFill>
              </a:rPr>
              <a:t>. Иоанн Златоуст: </a:t>
            </a:r>
            <a:r>
              <a:rPr lang="ru-RU" sz="1500" b="1" i="1" dirty="0" smtClean="0">
                <a:solidFill>
                  <a:schemeClr val="tx1"/>
                </a:solidFill>
              </a:rPr>
              <a:t>«в </a:t>
            </a:r>
            <a:r>
              <a:rPr lang="ru-RU" sz="1500" b="1" i="1" dirty="0">
                <a:solidFill>
                  <a:schemeClr val="tx1"/>
                </a:solidFill>
              </a:rPr>
              <a:t>народе, которому неизвестна была цель посольства учеников Иоанна, вопрос их мог породить много неуместных сомнений. Многие могли рассуждать и говорить так: тот, который с такою силою свидетельствовал о Иисусе, ныне переменил мысли свои и сомневается – этот ли, или другой есть Грядущий? Не с тем ли намерением он говорит это, чтобы восстать против Иисуса? Или темница научила его быть осторожнее? Ужели он напрасно прежде свидетельствовал о Иисусе? И так, поелику народ мог предаваться многим подобным сомнениям, то смотри, как Господь врачует его немощь и уничтожает эти </a:t>
            </a:r>
            <a:r>
              <a:rPr lang="ru-RU" sz="1500" b="1" i="1" dirty="0" smtClean="0">
                <a:solidFill>
                  <a:schemeClr val="tx1"/>
                </a:solidFill>
              </a:rPr>
              <a:t>сомнения».</a:t>
            </a:r>
            <a:endParaRPr lang="ru-RU" sz="1500" b="1" i="1" dirty="0">
              <a:solidFill>
                <a:schemeClr val="tx1"/>
              </a:solidFill>
            </a:endParaRPr>
          </a:p>
        </p:txBody>
      </p:sp>
      <p:sp>
        <p:nvSpPr>
          <p:cNvPr id="3" name="Скругленный прямоугольник 2"/>
          <p:cNvSpPr/>
          <p:nvPr/>
        </p:nvSpPr>
        <p:spPr>
          <a:xfrm>
            <a:off x="107504" y="5661248"/>
            <a:ext cx="8928992" cy="1078077"/>
          </a:xfrm>
          <a:prstGeom prst="roundRect">
            <a:avLst/>
          </a:prstGeom>
        </p:spPr>
        <p:style>
          <a:lnRef idx="1">
            <a:schemeClr val="accent3"/>
          </a:lnRef>
          <a:fillRef idx="2">
            <a:schemeClr val="accent3"/>
          </a:fillRef>
          <a:effectRef idx="1">
            <a:schemeClr val="accent3"/>
          </a:effectRef>
          <a:fontRef idx="minor">
            <a:schemeClr val="dk1"/>
          </a:fontRef>
        </p:style>
        <p:txBody>
          <a:bodyPr lIns="0" rIns="0" rtlCol="0" anchor="ctr"/>
          <a:lstStyle/>
          <a:p>
            <a:pPr algn="ctr"/>
            <a:r>
              <a:rPr lang="ru-RU" sz="1500" b="1" i="1" dirty="0">
                <a:solidFill>
                  <a:schemeClr val="tx1"/>
                </a:solidFill>
              </a:rPr>
              <a:t>«Спаситель </a:t>
            </a:r>
            <a:r>
              <a:rPr lang="ru-RU" sz="1500" b="1" i="1" dirty="0" smtClean="0">
                <a:solidFill>
                  <a:schemeClr val="tx1"/>
                </a:solidFill>
              </a:rPr>
              <a:t>защищает </a:t>
            </a:r>
            <a:r>
              <a:rPr lang="ru-RU" sz="1500" b="1" i="1" dirty="0">
                <a:solidFill>
                  <a:schemeClr val="tx1"/>
                </a:solidFill>
              </a:rPr>
              <a:t>Иоанна, показывая, что он не оставил и не переменил прежнего своего мнения, что он человек не легкомысленный и переменчивый, но твердый и постоянный… подтверждает это их собственным свидетельством, показывая, что они не только словами, но и делами своими засвидетельствовали его </a:t>
            </a:r>
            <a:r>
              <a:rPr lang="ru-RU" sz="1500" b="1" i="1" dirty="0" smtClean="0">
                <a:solidFill>
                  <a:schemeClr val="tx1"/>
                </a:solidFill>
              </a:rPr>
              <a:t>постоянство». </a:t>
            </a:r>
            <a:endParaRPr lang="ru-RU" sz="1500" b="1" i="1" dirty="0">
              <a:solidFill>
                <a:schemeClr val="tx1"/>
              </a:solidFill>
            </a:endParaRPr>
          </a:p>
        </p:txBody>
      </p:sp>
      <p:sp>
        <p:nvSpPr>
          <p:cNvPr id="6" name="Скругленный прямоугольник 5"/>
          <p:cNvSpPr/>
          <p:nvPr/>
        </p:nvSpPr>
        <p:spPr>
          <a:xfrm>
            <a:off x="107504" y="3933056"/>
            <a:ext cx="8928992" cy="1728192"/>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lIns="36000" rIns="36000" rtlCol="0" anchor="ctr"/>
          <a:lstStyle/>
          <a:p>
            <a:pPr algn="ctr"/>
            <a:r>
              <a:rPr lang="ru-RU" sz="1500" b="1" dirty="0" err="1" smtClean="0">
                <a:solidFill>
                  <a:schemeClr val="tx1"/>
                </a:solidFill>
              </a:rPr>
              <a:t>Свт</a:t>
            </a:r>
            <a:r>
              <a:rPr lang="ru-RU" sz="1500" b="1" dirty="0" smtClean="0">
                <a:solidFill>
                  <a:schemeClr val="tx1"/>
                </a:solidFill>
              </a:rPr>
              <a:t>. Иоанн: </a:t>
            </a:r>
            <a:r>
              <a:rPr lang="ru-RU" sz="1500" b="1" i="1" dirty="0" smtClean="0">
                <a:solidFill>
                  <a:schemeClr val="tx1"/>
                </a:solidFill>
              </a:rPr>
              <a:t>«Что смотреть ходили вы в пустыню?» - для чего вы, оставив города и дома, собирались все в пустыню? Для того ли, чтобы увидеть какого-нибудь жалкого и непостоянного человека? Но это невозможно. Такое множество народа, жители столь многих городов, не устремились бы с таким усердием в пустыню на реку Иордан, если бы не надеялись увидеть там великого, удивительного и твердого как камень мужа. Вы ходили смотреть не трость ветром колеблемую, – люди легкомысленные и переменчивые, которые говорят сегодня одно, а завтра другое, и ни на чем не останавливаются, те именно весьма подобны трости колеблемой ветром».</a:t>
            </a:r>
            <a:endParaRPr lang="ru-RU" sz="1500" b="1" i="1" dirty="0">
              <a:solidFill>
                <a:schemeClr val="tx1"/>
              </a:solidFill>
            </a:endParaRPr>
          </a:p>
        </p:txBody>
      </p:sp>
      <p:sp>
        <p:nvSpPr>
          <p:cNvPr id="7" name="Скругленный прямоугольник 6"/>
          <p:cNvSpPr/>
          <p:nvPr/>
        </p:nvSpPr>
        <p:spPr>
          <a:xfrm>
            <a:off x="107504" y="3573016"/>
            <a:ext cx="8928992" cy="1800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500" b="1" dirty="0" err="1" smtClean="0">
                <a:solidFill>
                  <a:schemeClr val="tx1"/>
                </a:solidFill>
              </a:rPr>
              <a:t>Блж</a:t>
            </a:r>
            <a:r>
              <a:rPr lang="ru-RU" sz="1500" b="1" dirty="0" smtClean="0">
                <a:solidFill>
                  <a:schemeClr val="tx1"/>
                </a:solidFill>
              </a:rPr>
              <a:t>. Иероним: </a:t>
            </a:r>
            <a:r>
              <a:rPr lang="ru-RU" sz="1500" b="1" i="1" dirty="0" smtClean="0">
                <a:solidFill>
                  <a:schemeClr val="tx1"/>
                </a:solidFill>
              </a:rPr>
              <a:t>«</a:t>
            </a:r>
            <a:r>
              <a:rPr lang="ru-RU" sz="1500" b="1" i="1" dirty="0">
                <a:solidFill>
                  <a:schemeClr val="tx1"/>
                </a:solidFill>
              </a:rPr>
              <a:t>Зачем вышли вы в пустыню? Разве затем, чтобы посмотреть на человека подобного тростинке, который движется всяким ветром и легкомысленно сомневается в том, о чем прежде проповедовал? Или, может быть, он возбуждается против Меня движимый завистью, и проповедь его устремлена к приобретению тщетной славы, так что он ищет от нее выгоды? К чему он будет желать богатства? Разве для того, чтобы питаться изысканными блюдами? Но ведь он питается саранчой и </a:t>
            </a:r>
            <a:r>
              <a:rPr lang="ru-RU" sz="1500" b="1" i="1" dirty="0" smtClean="0">
                <a:solidFill>
                  <a:schemeClr val="tx1"/>
                </a:solidFill>
              </a:rPr>
              <a:t>диким </a:t>
            </a:r>
            <a:r>
              <a:rPr lang="ru-RU" sz="1500" b="1" i="1" dirty="0">
                <a:solidFill>
                  <a:schemeClr val="tx1"/>
                </a:solidFill>
              </a:rPr>
              <a:t>медом! Или, может быть, для того, чтобы одеваться в роскошные одежды? Но покровом ему служит верблюжья власяница</a:t>
            </a:r>
            <a:r>
              <a:rPr lang="ru-RU" sz="1500" b="1" i="1" dirty="0" smtClean="0">
                <a:solidFill>
                  <a:schemeClr val="tx1"/>
                </a:solidFill>
              </a:rPr>
              <a:t>!».</a:t>
            </a:r>
            <a:endParaRPr lang="ru-RU" sz="1500" b="1" i="1" dirty="0">
              <a:solidFill>
                <a:schemeClr val="tx1"/>
              </a:solidFill>
            </a:endParaRPr>
          </a:p>
        </p:txBody>
      </p:sp>
      <p:sp>
        <p:nvSpPr>
          <p:cNvPr id="8" name="Скругленный прямоугольник 7"/>
          <p:cNvSpPr/>
          <p:nvPr/>
        </p:nvSpPr>
        <p:spPr>
          <a:xfrm>
            <a:off x="107504" y="5517233"/>
            <a:ext cx="8928992" cy="108012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500" b="1" dirty="0" err="1" smtClean="0">
                <a:solidFill>
                  <a:schemeClr val="tx1"/>
                </a:solidFill>
              </a:rPr>
              <a:t>Блж</a:t>
            </a:r>
            <a:r>
              <a:rPr lang="ru-RU" sz="1500" b="1" dirty="0" smtClean="0">
                <a:solidFill>
                  <a:schemeClr val="tx1"/>
                </a:solidFill>
              </a:rPr>
              <a:t>. </a:t>
            </a:r>
            <a:r>
              <a:rPr lang="ru-RU" sz="1500" b="1" dirty="0" err="1" smtClean="0">
                <a:solidFill>
                  <a:schemeClr val="tx1"/>
                </a:solidFill>
              </a:rPr>
              <a:t>Феофилакт</a:t>
            </a:r>
            <a:r>
              <a:rPr lang="ru-RU" sz="1500" b="1" i="1" dirty="0">
                <a:solidFill>
                  <a:schemeClr val="tx1"/>
                </a:solidFill>
              </a:rPr>
              <a:t>: «Чтобы не могли сказать, что Иоанн, сделавшись рабом роскоши, впоследствии стал изнеженным, Господь говорит им: «Нет!» Ибо власяная одежда показывает, что он - враг роскоши. Если бы он носил мягкие одежды, если бы он хотел роскоши, то жил бы в царских палатах, а не в </a:t>
            </a:r>
            <a:r>
              <a:rPr lang="ru-RU" sz="1500" b="1" i="1" dirty="0" smtClean="0">
                <a:solidFill>
                  <a:schemeClr val="tx1"/>
                </a:solidFill>
              </a:rPr>
              <a:t>темнице».</a:t>
            </a:r>
            <a:endParaRPr lang="ru-RU" sz="1500" b="1" i="1" dirty="0">
              <a:solidFill>
                <a:schemeClr val="tx1"/>
              </a:solidFill>
            </a:endParaRPr>
          </a:p>
        </p:txBody>
      </p:sp>
      <p:sp>
        <p:nvSpPr>
          <p:cNvPr id="9" name="Скругленный прямоугольник 8"/>
          <p:cNvSpPr/>
          <p:nvPr/>
        </p:nvSpPr>
        <p:spPr>
          <a:xfrm>
            <a:off x="107504" y="3933056"/>
            <a:ext cx="8928992" cy="79259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500" b="1" dirty="0" err="1">
                <a:solidFill>
                  <a:schemeClr val="tx1"/>
                </a:solidFill>
              </a:rPr>
              <a:t>Блж</a:t>
            </a:r>
            <a:r>
              <a:rPr lang="ru-RU" sz="1500" b="1" dirty="0">
                <a:solidFill>
                  <a:schemeClr val="tx1"/>
                </a:solidFill>
              </a:rPr>
              <a:t>. </a:t>
            </a:r>
            <a:r>
              <a:rPr lang="ru-RU" sz="1500" b="1" dirty="0" err="1">
                <a:solidFill>
                  <a:schemeClr val="tx1"/>
                </a:solidFill>
              </a:rPr>
              <a:t>Феофилакт</a:t>
            </a:r>
            <a:r>
              <a:rPr lang="ru-RU" sz="1500" b="1" i="1" dirty="0" smtClean="0">
                <a:solidFill>
                  <a:schemeClr val="tx1"/>
                </a:solidFill>
              </a:rPr>
              <a:t>: «</a:t>
            </a:r>
            <a:r>
              <a:rPr lang="ru-RU" sz="1500" b="1" i="1" dirty="0">
                <a:solidFill>
                  <a:schemeClr val="tx1"/>
                </a:solidFill>
              </a:rPr>
              <a:t>Иоанн больше пророка, потому что другие пророки только предсказывали о Христе, этот же сам видел Его, что действительно очень важно. Кроме того, другие пророчествовали после своего рождения, а этот еще во чреве матери познал Христа и </a:t>
            </a:r>
            <a:r>
              <a:rPr lang="ru-RU" sz="1500" b="1" i="1" dirty="0" smtClean="0">
                <a:solidFill>
                  <a:schemeClr val="tx1"/>
                </a:solidFill>
              </a:rPr>
              <a:t>взыграл».</a:t>
            </a:r>
            <a:endParaRPr lang="ru-RU" sz="1500" b="1" i="1" dirty="0">
              <a:solidFill>
                <a:schemeClr val="tx1"/>
              </a:solidFill>
            </a:endParaRPr>
          </a:p>
        </p:txBody>
      </p:sp>
      <p:sp>
        <p:nvSpPr>
          <p:cNvPr id="10" name="Скругленный прямоугольник 9"/>
          <p:cNvSpPr/>
          <p:nvPr/>
        </p:nvSpPr>
        <p:spPr>
          <a:xfrm>
            <a:off x="107504" y="4869160"/>
            <a:ext cx="8928992" cy="108012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500" b="1" dirty="0" err="1" smtClean="0">
                <a:solidFill>
                  <a:schemeClr val="tx1"/>
                </a:solidFill>
              </a:rPr>
              <a:t>Зигабен</a:t>
            </a:r>
            <a:r>
              <a:rPr lang="ru-RU" sz="1500" b="1" dirty="0">
                <a:solidFill>
                  <a:schemeClr val="tx1"/>
                </a:solidFill>
              </a:rPr>
              <a:t>: </a:t>
            </a:r>
            <a:r>
              <a:rPr lang="ru-RU" sz="1500" b="1" i="1" dirty="0">
                <a:solidFill>
                  <a:schemeClr val="tx1"/>
                </a:solidFill>
              </a:rPr>
              <a:t>«почему больше; именно по причине близости его явления к пришествию Христа. И между глашатаями большими были те, которые шли вблизи царя. Больше пророка, потому что он своими глазами видел Того, о Ком пророчествовал, между тем как бывшие до него пророки видели Его только в </a:t>
            </a:r>
            <a:r>
              <a:rPr lang="ru-RU" sz="1500" b="1" i="1" dirty="0" smtClean="0">
                <a:solidFill>
                  <a:schemeClr val="tx1"/>
                </a:solidFill>
              </a:rPr>
              <a:t>гадании».</a:t>
            </a:r>
            <a:endParaRPr lang="ru-RU" sz="1500" b="1" i="1" dirty="0">
              <a:solidFill>
                <a:schemeClr val="tx1"/>
              </a:solidFill>
            </a:endParaRPr>
          </a:p>
        </p:txBody>
      </p:sp>
      <p:sp>
        <p:nvSpPr>
          <p:cNvPr id="11" name="Скругленный прямоугольник 10"/>
          <p:cNvSpPr/>
          <p:nvPr/>
        </p:nvSpPr>
        <p:spPr>
          <a:xfrm>
            <a:off x="107504" y="3716011"/>
            <a:ext cx="8928992" cy="169321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500" b="1" dirty="0" err="1" smtClean="0">
                <a:solidFill>
                  <a:schemeClr val="tx1"/>
                </a:solidFill>
              </a:rPr>
              <a:t>Зигабен</a:t>
            </a:r>
            <a:r>
              <a:rPr lang="ru-RU" sz="1500" b="1" i="1" dirty="0" smtClean="0">
                <a:solidFill>
                  <a:schemeClr val="tx1"/>
                </a:solidFill>
              </a:rPr>
              <a:t>: «После </a:t>
            </a:r>
            <a:r>
              <a:rPr lang="ru-RU" sz="1500" b="1" i="1" dirty="0">
                <a:solidFill>
                  <a:schemeClr val="tx1"/>
                </a:solidFill>
              </a:rPr>
              <a:t>Своего свидетельства представляет и пророческое: это изречение – </a:t>
            </a:r>
            <a:r>
              <a:rPr lang="ru-RU" sz="1500" b="1" i="1" dirty="0" err="1">
                <a:solidFill>
                  <a:schemeClr val="tx1"/>
                </a:solidFill>
              </a:rPr>
              <a:t>Малахии</a:t>
            </a:r>
            <a:r>
              <a:rPr lang="ru-RU" sz="1500" b="1" i="1" dirty="0">
                <a:solidFill>
                  <a:schemeClr val="tx1"/>
                </a:solidFill>
              </a:rPr>
              <a:t> (3, 1). Ангелом (вестником) Своим Бог назвал Иоанна или потому, что он возвестил народу сказанное ему о Христе: </a:t>
            </a:r>
            <a:r>
              <a:rPr lang="ru-RU" sz="1500" b="1" i="1" dirty="0" err="1">
                <a:solidFill>
                  <a:schemeClr val="tx1"/>
                </a:solidFill>
              </a:rPr>
              <a:t>бысть</a:t>
            </a:r>
            <a:r>
              <a:rPr lang="ru-RU" sz="1500" b="1" i="1" dirty="0">
                <a:solidFill>
                  <a:schemeClr val="tx1"/>
                </a:solidFill>
              </a:rPr>
              <a:t>, говорит, глагол Божий ко Иоанну </a:t>
            </a:r>
            <a:r>
              <a:rPr lang="ru-RU" sz="1500" b="1" i="1" dirty="0" err="1">
                <a:solidFill>
                  <a:schemeClr val="tx1"/>
                </a:solidFill>
              </a:rPr>
              <a:t>Захариину</a:t>
            </a:r>
            <a:r>
              <a:rPr lang="ru-RU" sz="1500" b="1" i="1" dirty="0">
                <a:solidFill>
                  <a:schemeClr val="tx1"/>
                </a:solidFill>
              </a:rPr>
              <a:t> сыну в пустыни (</a:t>
            </a:r>
            <a:r>
              <a:rPr lang="ru-RU" sz="1500" b="1" i="1" dirty="0" err="1">
                <a:solidFill>
                  <a:schemeClr val="tx1"/>
                </a:solidFill>
              </a:rPr>
              <a:t>Лк</a:t>
            </a:r>
            <a:r>
              <a:rPr lang="ru-RU" sz="1500" b="1" i="1" dirty="0">
                <a:solidFill>
                  <a:schemeClr val="tx1"/>
                </a:solidFill>
              </a:rPr>
              <a:t>. 3, 2), или потому, что он проводил ангельскую жизнь, возвышаясь над земным и стремясь к небесному. Пред </a:t>
            </a:r>
            <a:r>
              <a:rPr lang="ru-RU" sz="1500" b="1" i="1" dirty="0" err="1">
                <a:solidFill>
                  <a:schemeClr val="tx1"/>
                </a:solidFill>
              </a:rPr>
              <a:t>лицем</a:t>
            </a:r>
            <a:r>
              <a:rPr lang="ru-RU" sz="1500" b="1" i="1" dirty="0">
                <a:solidFill>
                  <a:schemeClr val="tx1"/>
                </a:solidFill>
              </a:rPr>
              <a:t> Твоим, т.е. идущего пред Тобою, как раба, который приготовит впереди Тебя путь. Путь Христов – это души людей, к которым заранее должно было прийти слово».</a:t>
            </a:r>
          </a:p>
        </p:txBody>
      </p:sp>
      <p:sp>
        <p:nvSpPr>
          <p:cNvPr id="12" name="Скругленный прямоугольник 11"/>
          <p:cNvSpPr/>
          <p:nvPr/>
        </p:nvSpPr>
        <p:spPr>
          <a:xfrm>
            <a:off x="107504" y="3212977"/>
            <a:ext cx="8928992" cy="2664296"/>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500" b="1" dirty="0" err="1" smtClean="0">
                <a:solidFill>
                  <a:schemeClr val="tx1"/>
                </a:solidFill>
              </a:rPr>
              <a:t>Свт</a:t>
            </a:r>
            <a:r>
              <a:rPr lang="ru-RU" sz="1500" b="1" dirty="0" smtClean="0">
                <a:solidFill>
                  <a:schemeClr val="tx1"/>
                </a:solidFill>
              </a:rPr>
              <a:t>. Иоанн Златоуст</a:t>
            </a:r>
            <a:r>
              <a:rPr lang="ru-RU" sz="1500" b="1" i="1" dirty="0">
                <a:solidFill>
                  <a:schemeClr val="tx1"/>
                </a:solidFill>
              </a:rPr>
              <a:t>: </a:t>
            </a:r>
            <a:r>
              <a:rPr lang="ru-RU" sz="1500" b="1" i="1" dirty="0" smtClean="0">
                <a:solidFill>
                  <a:schemeClr val="tx1"/>
                </a:solidFill>
              </a:rPr>
              <a:t>«Большой </a:t>
            </a:r>
            <a:r>
              <a:rPr lang="ru-RU" sz="1500" b="1" i="1" dirty="0">
                <a:solidFill>
                  <a:schemeClr val="tx1"/>
                </a:solidFill>
              </a:rPr>
              <a:t>бы произошел вред, если бы слова Христовы подали повод иудеям предпочитать Ему Иоанна. Потому Христос и это не обинуясь исправляет, говоря: Но меньший в Царстве Небесном больше его (</a:t>
            </a:r>
            <a:r>
              <a:rPr lang="ru-RU" sz="1500" b="1" i="1" dirty="0" smtClean="0">
                <a:solidFill>
                  <a:schemeClr val="tx1"/>
                </a:solidFill>
              </a:rPr>
              <a:t>Мф. 11, 11</a:t>
            </a:r>
            <a:r>
              <a:rPr lang="ru-RU" sz="1500" b="1" i="1" dirty="0">
                <a:solidFill>
                  <a:schemeClr val="tx1"/>
                </a:solidFill>
              </a:rPr>
              <a:t>), т. е., меньший по возрасту и по мнению </a:t>
            </a:r>
            <a:r>
              <a:rPr lang="ru-RU" sz="1500" b="1" i="1" dirty="0" smtClean="0">
                <a:solidFill>
                  <a:schemeClr val="tx1"/>
                </a:solidFill>
              </a:rPr>
              <a:t>многих… Если </a:t>
            </a:r>
            <a:r>
              <a:rPr lang="ru-RU" sz="1500" b="1" i="1" dirty="0">
                <a:solidFill>
                  <a:schemeClr val="tx1"/>
                </a:solidFill>
              </a:rPr>
              <a:t>и допустить, что Он сравнивает Себя с Иоанном, то делает это для пользы слушателей, по причине их немощи. Люди и прежде весьма уважали Иоанна, а теперь его еще более прославили темница и дерзновение пред царем. Некоторые говорят, что Христос сказал это об апостолах, а другие – об ангелах; но это несправедливо. </a:t>
            </a:r>
            <a:r>
              <a:rPr lang="ru-RU" sz="1500" b="1" i="1" dirty="0" smtClean="0">
                <a:solidFill>
                  <a:schemeClr val="tx1"/>
                </a:solidFill>
              </a:rPr>
              <a:t>Если </a:t>
            </a:r>
            <a:r>
              <a:rPr lang="ru-RU" sz="1500" b="1" i="1" dirty="0">
                <a:solidFill>
                  <a:schemeClr val="tx1"/>
                </a:solidFill>
              </a:rPr>
              <a:t>Он сказал это об апостолах, то что препятствовало Ему назвать их по имени? Но говоря о Себе, Он справедливо скрывает лицо Свое, как по причине господствовавшего о Нем мнения, так и для того, чтобы не подумали, что слишком превозносит Себя. </a:t>
            </a:r>
            <a:r>
              <a:rPr lang="ru-RU" sz="1500" b="1" i="1" dirty="0" smtClean="0">
                <a:solidFill>
                  <a:schemeClr val="tx1"/>
                </a:solidFill>
              </a:rPr>
              <a:t>Что </a:t>
            </a:r>
            <a:r>
              <a:rPr lang="ru-RU" sz="1500" b="1" i="1" dirty="0">
                <a:solidFill>
                  <a:schemeClr val="tx1"/>
                </a:solidFill>
              </a:rPr>
              <a:t>же значат слова: в Царстве Небесном? – Т. е., во всем духовном и </a:t>
            </a:r>
            <a:r>
              <a:rPr lang="ru-RU" sz="1500" b="1" i="1" dirty="0" smtClean="0">
                <a:solidFill>
                  <a:schemeClr val="tx1"/>
                </a:solidFill>
              </a:rPr>
              <a:t>небесном».</a:t>
            </a:r>
            <a:endParaRPr lang="ru-RU" sz="1500" b="1" i="1" dirty="0">
              <a:solidFill>
                <a:schemeClr val="tx1"/>
              </a:solidFill>
            </a:endParaRPr>
          </a:p>
        </p:txBody>
      </p:sp>
      <p:sp>
        <p:nvSpPr>
          <p:cNvPr id="13" name="Скругленный прямоугольник 12"/>
          <p:cNvSpPr/>
          <p:nvPr/>
        </p:nvSpPr>
        <p:spPr>
          <a:xfrm>
            <a:off x="107504" y="3212976"/>
            <a:ext cx="8928992" cy="134964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500" b="1" dirty="0" err="1" smtClean="0">
                <a:solidFill>
                  <a:schemeClr val="tx1"/>
                </a:solidFill>
              </a:rPr>
              <a:t>Прп</a:t>
            </a:r>
            <a:r>
              <a:rPr lang="ru-RU" sz="1500" b="1" dirty="0" smtClean="0">
                <a:solidFill>
                  <a:schemeClr val="tx1"/>
                </a:solidFill>
              </a:rPr>
              <a:t>. Исидор </a:t>
            </a:r>
            <a:r>
              <a:rPr lang="ru-RU" sz="1500" b="1" dirty="0" err="1" smtClean="0">
                <a:solidFill>
                  <a:schemeClr val="tx1"/>
                </a:solidFill>
              </a:rPr>
              <a:t>Пелусиот</a:t>
            </a:r>
            <a:r>
              <a:rPr lang="ru-RU" sz="1500" b="1" dirty="0" smtClean="0">
                <a:solidFill>
                  <a:schemeClr val="tx1"/>
                </a:solidFill>
              </a:rPr>
              <a:t>: </a:t>
            </a:r>
            <a:r>
              <a:rPr lang="ru-RU" sz="1500" b="1" i="1" dirty="0" smtClean="0">
                <a:solidFill>
                  <a:schemeClr val="tx1"/>
                </a:solidFill>
              </a:rPr>
              <a:t>«</a:t>
            </a:r>
            <a:r>
              <a:rPr lang="ru-RU" sz="1500" b="1" i="1" dirty="0" err="1">
                <a:solidFill>
                  <a:schemeClr val="tx1"/>
                </a:solidFill>
              </a:rPr>
              <a:t>Мний</a:t>
            </a:r>
            <a:r>
              <a:rPr lang="ru-RU" sz="1500" b="1" i="1" dirty="0">
                <a:solidFill>
                  <a:schemeClr val="tx1"/>
                </a:solidFill>
              </a:rPr>
              <a:t> в царствии </a:t>
            </a:r>
            <a:r>
              <a:rPr lang="ru-RU" sz="1500" b="1" i="1" dirty="0" err="1">
                <a:solidFill>
                  <a:schemeClr val="tx1"/>
                </a:solidFill>
              </a:rPr>
              <a:t>небеснем</a:t>
            </a:r>
            <a:r>
              <a:rPr lang="ru-RU" sz="1500" b="1" i="1" dirty="0">
                <a:solidFill>
                  <a:schemeClr val="tx1"/>
                </a:solidFill>
              </a:rPr>
              <a:t> </a:t>
            </a:r>
            <a:r>
              <a:rPr lang="ru-RU" sz="1500" b="1" i="1" dirty="0" err="1">
                <a:solidFill>
                  <a:schemeClr val="tx1"/>
                </a:solidFill>
              </a:rPr>
              <a:t>болий</a:t>
            </a:r>
            <a:r>
              <a:rPr lang="ru-RU" sz="1500" b="1" i="1" dirty="0">
                <a:solidFill>
                  <a:schemeClr val="tx1"/>
                </a:solidFill>
              </a:rPr>
              <a:t> есть Иоанна </a:t>
            </a:r>
            <a:r>
              <a:rPr lang="ru-RU" sz="1500" b="1" i="1" dirty="0" smtClean="0">
                <a:solidFill>
                  <a:schemeClr val="tx1"/>
                </a:solidFill>
              </a:rPr>
              <a:t>Предтечи - </a:t>
            </a:r>
            <a:r>
              <a:rPr lang="ru-RU" sz="1500" b="1" i="1" dirty="0">
                <a:solidFill>
                  <a:schemeClr val="tx1"/>
                </a:solidFill>
              </a:rPr>
              <a:t>Совершенный в законе, каким был Иоанн Предтеча, без сомнения, меньше человека крестившегося в смерть Христову. Ибо вот что значит небесное царство: быть погребенным со Христом, </a:t>
            </a:r>
            <a:r>
              <a:rPr lang="ru-RU" sz="1500" b="1" i="1" dirty="0" err="1">
                <a:solidFill>
                  <a:schemeClr val="tx1"/>
                </a:solidFill>
              </a:rPr>
              <a:t>снисшедшим</a:t>
            </a:r>
            <a:r>
              <a:rPr lang="ru-RU" sz="1500" b="1" i="1" dirty="0">
                <a:solidFill>
                  <a:schemeClr val="tx1"/>
                </a:solidFill>
              </a:rPr>
              <a:t> расхитить добычу смерти, </a:t>
            </a:r>
            <a:r>
              <a:rPr lang="ru-RU" sz="1500" b="1" i="1" dirty="0" err="1">
                <a:solidFill>
                  <a:schemeClr val="tx1"/>
                </a:solidFill>
              </a:rPr>
              <a:t>совостать</a:t>
            </a:r>
            <a:r>
              <a:rPr lang="ru-RU" sz="1500" b="1" i="1" dirty="0">
                <a:solidFill>
                  <a:schemeClr val="tx1"/>
                </a:solidFill>
              </a:rPr>
              <a:t> с Ним, дарующим державу над </a:t>
            </a:r>
            <a:r>
              <a:rPr lang="ru-RU" sz="1500" b="1" i="1" dirty="0" smtClean="0">
                <a:solidFill>
                  <a:schemeClr val="tx1"/>
                </a:solidFill>
              </a:rPr>
              <a:t>смертью».</a:t>
            </a:r>
            <a:r>
              <a:rPr lang="ru-RU" sz="1600" dirty="0"/>
              <a:t> </a:t>
            </a:r>
            <a:r>
              <a:rPr lang="ru-RU" sz="1500" b="1" dirty="0" smtClean="0">
                <a:solidFill>
                  <a:schemeClr val="tx1"/>
                </a:solidFill>
              </a:rPr>
              <a:t>То есть указание </a:t>
            </a:r>
            <a:r>
              <a:rPr lang="ru-RU" sz="1500" b="1" dirty="0">
                <a:solidFill>
                  <a:schemeClr val="tx1"/>
                </a:solidFill>
              </a:rPr>
              <a:t>на превосходство христианства над высочайшей ветхозаветной </a:t>
            </a:r>
            <a:r>
              <a:rPr lang="ru-RU" sz="1500" b="1" dirty="0" smtClean="0">
                <a:solidFill>
                  <a:schemeClr val="tx1"/>
                </a:solidFill>
              </a:rPr>
              <a:t>праведностью.</a:t>
            </a:r>
            <a:endParaRPr lang="ru-RU" sz="1500" b="1" i="1" dirty="0">
              <a:solidFill>
                <a:schemeClr val="tx1"/>
              </a:solidFill>
            </a:endParaRPr>
          </a:p>
        </p:txBody>
      </p:sp>
      <p:sp>
        <p:nvSpPr>
          <p:cNvPr id="14" name="Скругленный прямоугольник 13"/>
          <p:cNvSpPr/>
          <p:nvPr/>
        </p:nvSpPr>
        <p:spPr>
          <a:xfrm>
            <a:off x="179512" y="4725655"/>
            <a:ext cx="8856984" cy="1655673"/>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500" b="1" dirty="0" err="1" smtClean="0">
                <a:solidFill>
                  <a:schemeClr val="tx1"/>
                </a:solidFill>
              </a:rPr>
              <a:t>Блж</a:t>
            </a:r>
            <a:r>
              <a:rPr lang="ru-RU" sz="1500" b="1" dirty="0" smtClean="0">
                <a:solidFill>
                  <a:schemeClr val="tx1"/>
                </a:solidFill>
              </a:rPr>
              <a:t>. </a:t>
            </a:r>
            <a:r>
              <a:rPr lang="ru-RU" sz="1500" b="1" dirty="0">
                <a:solidFill>
                  <a:schemeClr val="tx1"/>
                </a:solidFill>
              </a:rPr>
              <a:t>Иероним</a:t>
            </a:r>
            <a:r>
              <a:rPr lang="ru-RU" sz="1500" b="1" i="1" dirty="0">
                <a:solidFill>
                  <a:schemeClr val="tx1"/>
                </a:solidFill>
              </a:rPr>
              <a:t>: «Многие хотят понимать это слово Спасителя в том смысле, что больший по достоинству есть младший по возрасту. Мы же будем понимать просто в таком смысле: всякий святой, который уже находится в общении с Богом, больше того, который еще только воинствует. В самом деле, ведь иное дело иметь венец за победу, иное дело еще только сражаться в строю. А некоторые самого последнего ангела, служащего на небесах Господу, хотят считать большим, чем какого угодно первого человека, который пребывает на </a:t>
            </a:r>
            <a:r>
              <a:rPr lang="ru-RU" sz="1500" b="1" i="1" dirty="0" smtClean="0">
                <a:solidFill>
                  <a:schemeClr val="tx1"/>
                </a:solidFill>
              </a:rPr>
              <a:t>земле». </a:t>
            </a:r>
            <a:endParaRPr lang="ru-RU" sz="1500" b="1" i="1" dirty="0">
              <a:solidFill>
                <a:schemeClr val="tx1"/>
              </a:solidFill>
            </a:endParaRPr>
          </a:p>
        </p:txBody>
      </p:sp>
      <p:sp>
        <p:nvSpPr>
          <p:cNvPr id="15" name="Скругленный прямоугольник 14"/>
          <p:cNvSpPr/>
          <p:nvPr/>
        </p:nvSpPr>
        <p:spPr>
          <a:xfrm>
            <a:off x="107504" y="6057294"/>
            <a:ext cx="8928992" cy="682032"/>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500" b="1" dirty="0" err="1" smtClean="0">
                <a:solidFill>
                  <a:schemeClr val="tx1"/>
                </a:solidFill>
              </a:rPr>
              <a:t>Блж</a:t>
            </a:r>
            <a:r>
              <a:rPr lang="ru-RU" sz="1500" b="1" dirty="0" smtClean="0">
                <a:solidFill>
                  <a:schemeClr val="tx1"/>
                </a:solidFill>
              </a:rPr>
              <a:t>. </a:t>
            </a:r>
            <a:r>
              <a:rPr lang="ru-RU" sz="1500" b="1" dirty="0" err="1" smtClean="0">
                <a:solidFill>
                  <a:schemeClr val="tx1"/>
                </a:solidFill>
              </a:rPr>
              <a:t>Феофилакт</a:t>
            </a:r>
            <a:r>
              <a:rPr lang="ru-RU" sz="1500" b="1" dirty="0" smtClean="0">
                <a:solidFill>
                  <a:schemeClr val="tx1"/>
                </a:solidFill>
              </a:rPr>
              <a:t>: </a:t>
            </a:r>
            <a:r>
              <a:rPr lang="ru-RU" sz="1500" b="1" i="1" dirty="0" smtClean="0">
                <a:solidFill>
                  <a:schemeClr val="tx1"/>
                </a:solidFill>
              </a:rPr>
              <a:t>«Я </a:t>
            </a:r>
            <a:r>
              <a:rPr lang="ru-RU" sz="1500" b="1" i="1" dirty="0">
                <a:solidFill>
                  <a:schemeClr val="tx1"/>
                </a:solidFill>
              </a:rPr>
              <a:t>- меньший по сравнению с Иоанном и по возрасту, и, по вашему мнению, больше его в отношении к духовным и небесным благам, ибо здесь Я меньше его и потому, что он почитается у вас великим, но там Я - больше его</a:t>
            </a:r>
            <a:r>
              <a:rPr lang="ru-RU" sz="1500" b="1" i="1" dirty="0" smtClean="0">
                <a:solidFill>
                  <a:schemeClr val="tx1"/>
                </a:solidFill>
              </a:rPr>
              <a:t>».</a:t>
            </a:r>
            <a:endParaRPr lang="ru-RU" sz="1500" b="1" i="1" dirty="0">
              <a:solidFill>
                <a:schemeClr val="tx1"/>
              </a:solidFill>
            </a:endParaRPr>
          </a:p>
        </p:txBody>
      </p:sp>
      <p:sp>
        <p:nvSpPr>
          <p:cNvPr id="16" name="Скругленный прямоугольник 15"/>
          <p:cNvSpPr/>
          <p:nvPr/>
        </p:nvSpPr>
        <p:spPr>
          <a:xfrm>
            <a:off x="107504" y="4509120"/>
            <a:ext cx="8928992" cy="115212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500" b="1" dirty="0" err="1">
                <a:solidFill>
                  <a:schemeClr val="tx1"/>
                </a:solidFill>
              </a:rPr>
              <a:t>Прп</a:t>
            </a:r>
            <a:r>
              <a:rPr lang="ru-RU" sz="1500" b="1" dirty="0">
                <a:solidFill>
                  <a:schemeClr val="tx1"/>
                </a:solidFill>
              </a:rPr>
              <a:t>. Исидор </a:t>
            </a:r>
            <a:r>
              <a:rPr lang="ru-RU" sz="1500" b="1" dirty="0" err="1">
                <a:solidFill>
                  <a:schemeClr val="tx1"/>
                </a:solidFill>
              </a:rPr>
              <a:t>Пелусиот</a:t>
            </a:r>
            <a:r>
              <a:rPr lang="ru-RU" sz="1500" b="1" dirty="0" smtClean="0">
                <a:solidFill>
                  <a:schemeClr val="tx1"/>
                </a:solidFill>
              </a:rPr>
              <a:t>: </a:t>
            </a:r>
            <a:r>
              <a:rPr lang="ru-RU" sz="1500" b="1" i="1" dirty="0" smtClean="0">
                <a:solidFill>
                  <a:schemeClr val="tx1"/>
                </a:solidFill>
              </a:rPr>
              <a:t>«</a:t>
            </a:r>
            <a:r>
              <a:rPr lang="ru-RU" sz="1500" b="1" i="1" dirty="0">
                <a:solidFill>
                  <a:schemeClr val="tx1"/>
                </a:solidFill>
              </a:rPr>
              <a:t>Почему царствие небесное нудится? Награды выше всякого человеческого достоинства и с великим избытком превосходят воздаяние, какое следовало бы за труды. Какие же это </a:t>
            </a:r>
            <a:r>
              <a:rPr lang="ru-RU" sz="1500" b="1" i="1" dirty="0" err="1">
                <a:solidFill>
                  <a:schemeClr val="tx1"/>
                </a:solidFill>
              </a:rPr>
              <a:t>нуждницы</a:t>
            </a:r>
            <a:r>
              <a:rPr lang="ru-RU" sz="1500" b="1" i="1" dirty="0">
                <a:solidFill>
                  <a:schemeClr val="tx1"/>
                </a:solidFill>
              </a:rPr>
              <a:t>? Это люди, которые тело свое принуждают к постам, к целомудрию, к какой-либо иной добродетели, подчиняют его законам духа, делают его вспоможением и побуждением к </a:t>
            </a:r>
            <a:r>
              <a:rPr lang="ru-RU" sz="1500" b="1" i="1" dirty="0" smtClean="0">
                <a:solidFill>
                  <a:schemeClr val="tx1"/>
                </a:solidFill>
              </a:rPr>
              <a:t>добродетели».</a:t>
            </a:r>
            <a:endParaRPr lang="ru-RU" sz="1500" b="1" i="1" dirty="0">
              <a:solidFill>
                <a:schemeClr val="tx1"/>
              </a:solidFill>
            </a:endParaRPr>
          </a:p>
        </p:txBody>
      </p:sp>
      <p:sp>
        <p:nvSpPr>
          <p:cNvPr id="17" name="Скругленный прямоугольник 16"/>
          <p:cNvSpPr/>
          <p:nvPr/>
        </p:nvSpPr>
        <p:spPr>
          <a:xfrm>
            <a:off x="215027" y="4584192"/>
            <a:ext cx="8856984" cy="100607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500" b="1" dirty="0" err="1" smtClean="0">
                <a:solidFill>
                  <a:schemeClr val="tx1"/>
                </a:solidFill>
              </a:rPr>
              <a:t>Блж</a:t>
            </a:r>
            <a:r>
              <a:rPr lang="ru-RU" sz="1500" b="1" dirty="0" smtClean="0">
                <a:solidFill>
                  <a:schemeClr val="tx1"/>
                </a:solidFill>
              </a:rPr>
              <a:t>. </a:t>
            </a:r>
            <a:r>
              <a:rPr lang="ru-RU" sz="1500" b="1" dirty="0" err="1" smtClean="0">
                <a:solidFill>
                  <a:schemeClr val="tx1"/>
                </a:solidFill>
              </a:rPr>
              <a:t>Феофилакт</a:t>
            </a:r>
            <a:r>
              <a:rPr lang="ru-RU" sz="1500" b="1" i="1" dirty="0">
                <a:solidFill>
                  <a:schemeClr val="tx1"/>
                </a:solidFill>
              </a:rPr>
              <a:t>: «сказав Своим слушателям о Себе, что Он больше Иоанна, Христос возбуждает в них веру в Себя, показывая, что многие восхищают Царство Небесное, то есть веру в Него. Это дело требует большого напряжения: какие усилия нужны, чтобы оставите отца и мать и пренебречь своей душой</a:t>
            </a:r>
            <a:r>
              <a:rPr lang="ru-RU" sz="1500" b="1" i="1" dirty="0" smtClean="0">
                <a:solidFill>
                  <a:schemeClr val="tx1"/>
                </a:solidFill>
              </a:rPr>
              <a:t>!».</a:t>
            </a:r>
            <a:endParaRPr lang="ru-RU" sz="1500" b="1" i="1" dirty="0">
              <a:solidFill>
                <a:schemeClr val="tx1"/>
              </a:solidFill>
            </a:endParaRPr>
          </a:p>
        </p:txBody>
      </p:sp>
      <p:sp>
        <p:nvSpPr>
          <p:cNvPr id="18" name="Скругленный прямоугольник 17"/>
          <p:cNvSpPr/>
          <p:nvPr/>
        </p:nvSpPr>
        <p:spPr>
          <a:xfrm>
            <a:off x="215027" y="5733256"/>
            <a:ext cx="8749461" cy="93610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500" b="1" dirty="0" err="1" smtClean="0">
                <a:solidFill>
                  <a:schemeClr val="tx1"/>
                </a:solidFill>
              </a:rPr>
              <a:t>Зигабен</a:t>
            </a:r>
            <a:r>
              <a:rPr lang="ru-RU" sz="1500" b="1" dirty="0">
                <a:solidFill>
                  <a:schemeClr val="tx1"/>
                </a:solidFill>
              </a:rPr>
              <a:t>: </a:t>
            </a:r>
            <a:r>
              <a:rPr lang="ru-RU" sz="1500" b="1" i="1" dirty="0">
                <a:solidFill>
                  <a:schemeClr val="tx1"/>
                </a:solidFill>
              </a:rPr>
              <a:t>«Царством Небесным назвал здесь веру в Себя, как залог Царства Небесного, т.е. наслаждения небесных благ. Нудится, т.е. насильно восхищается людьми, когда они делают насилие над самими собою и побеждают нужду собственных страстей или тиранию </a:t>
            </a:r>
            <a:r>
              <a:rPr lang="ru-RU" sz="1500" b="1" i="1" dirty="0" smtClean="0">
                <a:solidFill>
                  <a:schemeClr val="tx1"/>
                </a:solidFill>
              </a:rPr>
              <a:t>неверия».</a:t>
            </a:r>
            <a:endParaRPr lang="ru-RU" sz="1500" b="1" i="1" dirty="0">
              <a:solidFill>
                <a:schemeClr val="tx1"/>
              </a:solidFill>
            </a:endParaRPr>
          </a:p>
        </p:txBody>
      </p:sp>
      <p:sp>
        <p:nvSpPr>
          <p:cNvPr id="19" name="Скругленный прямоугольник 18"/>
          <p:cNvSpPr/>
          <p:nvPr/>
        </p:nvSpPr>
        <p:spPr>
          <a:xfrm>
            <a:off x="107504" y="4473117"/>
            <a:ext cx="8928992" cy="198022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lIns="36000" rIns="36000" rtlCol="0" anchor="ctr"/>
          <a:lstStyle/>
          <a:p>
            <a:pPr algn="ctr"/>
            <a:r>
              <a:rPr lang="ru-RU" sz="1500" b="1" dirty="0" err="1" smtClean="0">
                <a:solidFill>
                  <a:schemeClr val="tx1"/>
                </a:solidFill>
              </a:rPr>
              <a:t>Свт</a:t>
            </a:r>
            <a:r>
              <a:rPr lang="ru-RU" sz="1500" b="1" dirty="0" smtClean="0">
                <a:solidFill>
                  <a:schemeClr val="tx1"/>
                </a:solidFill>
              </a:rPr>
              <a:t>. </a:t>
            </a:r>
            <a:r>
              <a:rPr lang="ru-RU" sz="1500" b="1" dirty="0">
                <a:solidFill>
                  <a:schemeClr val="tx1"/>
                </a:solidFill>
              </a:rPr>
              <a:t>Иоанн: </a:t>
            </a:r>
            <a:r>
              <a:rPr lang="ru-RU" sz="1500" b="1" i="1" dirty="0">
                <a:solidFill>
                  <a:schemeClr val="tx1"/>
                </a:solidFill>
              </a:rPr>
              <a:t>«Спаситель заставляет и понуждает </a:t>
            </a:r>
            <a:r>
              <a:rPr lang="ru-RU" sz="1500" b="1" i="1" dirty="0" smtClean="0">
                <a:solidFill>
                  <a:schemeClr val="tx1"/>
                </a:solidFill>
              </a:rPr>
              <a:t>слушателей </a:t>
            </a:r>
            <a:r>
              <a:rPr lang="ru-RU" sz="1500" b="1" i="1" dirty="0">
                <a:solidFill>
                  <a:schemeClr val="tx1"/>
                </a:solidFill>
              </a:rPr>
              <a:t>Своих к вере в Него, и вместе подтверждает то, что сказал прежде о Иоанне. В самом деле, если до Иоанна все исполнилось, то, значит, — Я грядущий. Ибо все, говорит, пророки и закон прорекли до Иоанна. Пророки, следовательно, не перестали бы являться, если бы не пришел Я. Итак, не простирайте своих надежд вдаль и не ожидайте другого (Мессии). Что Я — грядущий, это видно как из того, что перестали являться пророки, так и из того, что с каждым днем возрастает вера в Меня; она сделалась столь ясною и очевидною, что многие восхищают ее. Но кто же, скажешь ты, восхитил ее? Все те, кто приходят ко Мне с усердием».</a:t>
            </a:r>
          </a:p>
        </p:txBody>
      </p:sp>
      <p:sp>
        <p:nvSpPr>
          <p:cNvPr id="20" name="Скругленный прямоугольник 19"/>
          <p:cNvSpPr/>
          <p:nvPr/>
        </p:nvSpPr>
        <p:spPr>
          <a:xfrm>
            <a:off x="467543" y="4509120"/>
            <a:ext cx="8342069" cy="9001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lIns="0" rIns="0" rtlCol="0" anchor="ctr"/>
          <a:lstStyle/>
          <a:p>
            <a:pPr algn="ctr"/>
            <a:r>
              <a:rPr lang="ru-RU" sz="1500" b="1" dirty="0">
                <a:solidFill>
                  <a:schemeClr val="tx1"/>
                </a:solidFill>
              </a:rPr>
              <a:t>С Иоанном, стоявшим на рубеже двух заветов, закончился имевший лишь временное </a:t>
            </a:r>
            <a:r>
              <a:rPr lang="ru-RU" sz="1500" b="1" dirty="0" err="1">
                <a:solidFill>
                  <a:schemeClr val="tx1"/>
                </a:solidFill>
              </a:rPr>
              <a:t>предуготовительное</a:t>
            </a:r>
            <a:r>
              <a:rPr lang="ru-RU" sz="1500" b="1" dirty="0">
                <a:solidFill>
                  <a:schemeClr val="tx1"/>
                </a:solidFill>
              </a:rPr>
              <a:t> значение Ветхий Завет, и открылось Царство Христово, куда входят все, употребляющие для этого усилие</a:t>
            </a:r>
            <a:r>
              <a:rPr lang="ru-RU" sz="1500" b="1" dirty="0" smtClean="0">
                <a:solidFill>
                  <a:schemeClr val="tx1"/>
                </a:solidFill>
              </a:rPr>
              <a:t>. С времени Иоанна Крестителя закончились пророчества о пришествии Мессии, и началось их исполнение. </a:t>
            </a:r>
            <a:r>
              <a:rPr lang="ru-RU" sz="1500" dirty="0" smtClean="0">
                <a:solidFill>
                  <a:schemeClr val="tx1"/>
                </a:solidFill>
              </a:rPr>
              <a:t> </a:t>
            </a:r>
            <a:endParaRPr lang="ru-RU" sz="1500" dirty="0">
              <a:solidFill>
                <a:schemeClr val="tx1"/>
              </a:solidFill>
            </a:endParaRPr>
          </a:p>
        </p:txBody>
      </p:sp>
      <p:sp>
        <p:nvSpPr>
          <p:cNvPr id="21" name="Скругленный прямоугольник 20"/>
          <p:cNvSpPr/>
          <p:nvPr/>
        </p:nvSpPr>
        <p:spPr>
          <a:xfrm>
            <a:off x="179512" y="5590262"/>
            <a:ext cx="8784976" cy="1007092"/>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500" b="1" dirty="0" err="1" smtClean="0">
                <a:solidFill>
                  <a:schemeClr val="tx1"/>
                </a:solidFill>
              </a:rPr>
              <a:t>Блж</a:t>
            </a:r>
            <a:r>
              <a:rPr lang="ru-RU" sz="1500" b="1" dirty="0" smtClean="0">
                <a:solidFill>
                  <a:schemeClr val="tx1"/>
                </a:solidFill>
              </a:rPr>
              <a:t>. </a:t>
            </a:r>
            <a:r>
              <a:rPr lang="ru-RU" sz="1500" b="1" dirty="0">
                <a:solidFill>
                  <a:schemeClr val="tx1"/>
                </a:solidFill>
              </a:rPr>
              <a:t>Иероним: </a:t>
            </a:r>
            <a:r>
              <a:rPr lang="ru-RU" sz="1500" b="1" i="1" dirty="0">
                <a:solidFill>
                  <a:schemeClr val="tx1"/>
                </a:solidFill>
              </a:rPr>
              <a:t>«Это не значит, что Он исключает возможность пророчества после Иоанна. Действительно, в Деяниях Апостольских мы читаем, что пророчествовали Агав и четыре дочери Филиппа</a:t>
            </a:r>
            <a:r>
              <a:rPr lang="ru-RU" sz="1500" b="1" i="1" dirty="0" smtClean="0">
                <a:solidFill>
                  <a:schemeClr val="tx1"/>
                </a:solidFill>
              </a:rPr>
              <a:t>. А </a:t>
            </a:r>
            <a:r>
              <a:rPr lang="ru-RU" sz="1500" b="1" i="1" dirty="0">
                <a:solidFill>
                  <a:schemeClr val="tx1"/>
                </a:solidFill>
              </a:rPr>
              <a:t>указывается время пришествия Христа, так что Иоанн показал, что пришел Тот, пришествие Которого пророки </a:t>
            </a:r>
            <a:r>
              <a:rPr lang="ru-RU" sz="1500" b="1" i="1" dirty="0" smtClean="0">
                <a:solidFill>
                  <a:schemeClr val="tx1"/>
                </a:solidFill>
              </a:rPr>
              <a:t>предсказывали».</a:t>
            </a:r>
            <a:endParaRPr lang="ru-RU" sz="1500" b="1" i="1" dirty="0">
              <a:solidFill>
                <a:schemeClr val="tx1"/>
              </a:solidFill>
            </a:endParaRPr>
          </a:p>
        </p:txBody>
      </p:sp>
      <p:sp>
        <p:nvSpPr>
          <p:cNvPr id="22" name="Скругленный прямоугольник 21"/>
          <p:cNvSpPr/>
          <p:nvPr/>
        </p:nvSpPr>
        <p:spPr>
          <a:xfrm>
            <a:off x="179512" y="1052736"/>
            <a:ext cx="8856984" cy="79208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500" b="1" dirty="0" smtClean="0">
                <a:solidFill>
                  <a:schemeClr val="tx1"/>
                </a:solidFill>
              </a:rPr>
              <a:t>«Вот</a:t>
            </a:r>
            <a:r>
              <a:rPr lang="ru-RU" sz="1500" b="1" dirty="0">
                <a:solidFill>
                  <a:schemeClr val="tx1"/>
                </a:solidFill>
              </a:rPr>
              <a:t>, Я пошлю к вам Илию пророка пред наступлением дня Господня, великого и страшного. </a:t>
            </a:r>
          </a:p>
          <a:p>
            <a:pPr algn="ctr"/>
            <a:r>
              <a:rPr lang="ru-RU" sz="1500" b="1" dirty="0" smtClean="0">
                <a:solidFill>
                  <a:schemeClr val="tx1"/>
                </a:solidFill>
              </a:rPr>
              <a:t>И </a:t>
            </a:r>
            <a:r>
              <a:rPr lang="ru-RU" sz="1500" b="1" dirty="0">
                <a:solidFill>
                  <a:schemeClr val="tx1"/>
                </a:solidFill>
              </a:rPr>
              <a:t>он обратит сердца отцов к детям и сердца детей к отцам их, чтобы Я, придя, не поразил земли проклятием. </a:t>
            </a:r>
            <a:r>
              <a:rPr lang="ru-RU" sz="1500" b="1" dirty="0" smtClean="0">
                <a:solidFill>
                  <a:schemeClr val="tx1"/>
                </a:solidFill>
              </a:rPr>
              <a:t>(Мал. 4, 5-6).</a:t>
            </a:r>
            <a:endParaRPr lang="ru-RU" sz="1500" b="1" dirty="0">
              <a:solidFill>
                <a:schemeClr val="tx1"/>
              </a:solidFill>
            </a:endParaRPr>
          </a:p>
        </p:txBody>
      </p:sp>
      <p:sp>
        <p:nvSpPr>
          <p:cNvPr id="23" name="Скругленный прямоугольник 22"/>
          <p:cNvSpPr/>
          <p:nvPr/>
        </p:nvSpPr>
        <p:spPr>
          <a:xfrm>
            <a:off x="145979" y="5916522"/>
            <a:ext cx="8821469" cy="75283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500" b="1" dirty="0" err="1" smtClean="0">
                <a:solidFill>
                  <a:schemeClr val="tx1"/>
                </a:solidFill>
              </a:rPr>
              <a:t>Свт</a:t>
            </a:r>
            <a:r>
              <a:rPr lang="ru-RU" sz="1500" b="1" dirty="0" smtClean="0">
                <a:solidFill>
                  <a:schemeClr val="tx1"/>
                </a:solidFill>
              </a:rPr>
              <a:t>. Иоанн Златоуст</a:t>
            </a:r>
            <a:r>
              <a:rPr lang="ru-RU" sz="1500" b="1" dirty="0">
                <a:solidFill>
                  <a:schemeClr val="tx1"/>
                </a:solidFill>
              </a:rPr>
              <a:t>: </a:t>
            </a:r>
            <a:r>
              <a:rPr lang="ru-RU" sz="1500" b="1" i="1" dirty="0">
                <a:solidFill>
                  <a:schemeClr val="tx1"/>
                </a:solidFill>
              </a:rPr>
              <a:t>«показывает, что Иоанн есть Илия, и Илия – Иоанн: оба они приняли на себя одинаковое служение, оба были предтечами. Потому и сказал не просто: сей есть Илия, но: И если хотите принять, он есть, то есть, если будете смотреть со вниманием на </a:t>
            </a:r>
            <a:r>
              <a:rPr lang="ru-RU" sz="1500" b="1" i="1" dirty="0" smtClean="0">
                <a:solidFill>
                  <a:schemeClr val="tx1"/>
                </a:solidFill>
              </a:rPr>
              <a:t>события».</a:t>
            </a:r>
            <a:endParaRPr lang="ru-RU" sz="1500" b="1" i="1" dirty="0">
              <a:solidFill>
                <a:schemeClr val="tx1"/>
              </a:solidFill>
            </a:endParaRPr>
          </a:p>
        </p:txBody>
      </p:sp>
      <p:sp>
        <p:nvSpPr>
          <p:cNvPr id="24" name="Скругленный прямоугольник 23"/>
          <p:cNvSpPr/>
          <p:nvPr/>
        </p:nvSpPr>
        <p:spPr>
          <a:xfrm>
            <a:off x="107504" y="4329354"/>
            <a:ext cx="8784976" cy="1403901"/>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500" b="1" dirty="0">
                <a:solidFill>
                  <a:schemeClr val="tx1"/>
                </a:solidFill>
              </a:rPr>
              <a:t>Основываясь на пророчестве </a:t>
            </a:r>
            <a:r>
              <a:rPr lang="ru-RU" sz="1500" b="1" dirty="0" err="1">
                <a:solidFill>
                  <a:schemeClr val="tx1"/>
                </a:solidFill>
              </a:rPr>
              <a:t>Малахии</a:t>
            </a:r>
            <a:r>
              <a:rPr lang="ru-RU" sz="1500" b="1" dirty="0">
                <a:solidFill>
                  <a:schemeClr val="tx1"/>
                </a:solidFill>
              </a:rPr>
              <a:t> </a:t>
            </a:r>
            <a:r>
              <a:rPr lang="ru-RU" sz="1500" b="1" dirty="0" smtClean="0">
                <a:solidFill>
                  <a:schemeClr val="tx1"/>
                </a:solidFill>
              </a:rPr>
              <a:t>4,5</a:t>
            </a:r>
            <a:r>
              <a:rPr lang="ru-RU" sz="1500" b="1" dirty="0">
                <a:solidFill>
                  <a:schemeClr val="tx1"/>
                </a:solidFill>
              </a:rPr>
              <a:t>, относящемся </a:t>
            </a:r>
            <a:r>
              <a:rPr lang="ru-RU" sz="1500" b="1" dirty="0" smtClean="0">
                <a:solidFill>
                  <a:schemeClr val="tx1"/>
                </a:solidFill>
              </a:rPr>
              <a:t>ко </a:t>
            </a:r>
            <a:r>
              <a:rPr lang="ru-RU" sz="1500" b="1" dirty="0">
                <a:solidFill>
                  <a:schemeClr val="tx1"/>
                </a:solidFill>
              </a:rPr>
              <a:t>второму пришествию Христову, евреи ждали перед приходом Мессии пророка Илию. </a:t>
            </a:r>
            <a:r>
              <a:rPr lang="ru-RU" sz="1500" b="1" dirty="0" smtClean="0">
                <a:solidFill>
                  <a:schemeClr val="tx1"/>
                </a:solidFill>
              </a:rPr>
              <a:t>Даже непосредственно спрашивали его: «</a:t>
            </a:r>
            <a:r>
              <a:rPr lang="ru-RU" sz="1500" b="1" dirty="0">
                <a:solidFill>
                  <a:schemeClr val="tx1"/>
                </a:solidFill>
              </a:rPr>
              <a:t>Илия ли </a:t>
            </a:r>
            <a:r>
              <a:rPr lang="ru-RU" sz="1500" b="1" dirty="0" err="1">
                <a:solidFill>
                  <a:schemeClr val="tx1"/>
                </a:solidFill>
              </a:rPr>
              <a:t>еси</a:t>
            </a:r>
            <a:r>
              <a:rPr lang="ru-RU" sz="1500" b="1" dirty="0">
                <a:solidFill>
                  <a:schemeClr val="tx1"/>
                </a:solidFill>
              </a:rPr>
              <a:t> ты</a:t>
            </a:r>
            <a:r>
              <a:rPr lang="ru-RU" sz="1500" b="1" dirty="0" smtClean="0">
                <a:solidFill>
                  <a:schemeClr val="tx1"/>
                </a:solidFill>
              </a:rPr>
              <a:t>?» (Ин. 1, 21). Поэтому Господь говорит: «если </a:t>
            </a:r>
            <a:r>
              <a:rPr lang="ru-RU" sz="1500" b="1" dirty="0">
                <a:solidFill>
                  <a:schemeClr val="tx1"/>
                </a:solidFill>
              </a:rPr>
              <a:t>вы понимаете буквально пророчество </a:t>
            </a:r>
            <a:r>
              <a:rPr lang="ru-RU" sz="1500" b="1" dirty="0" err="1">
                <a:solidFill>
                  <a:schemeClr val="tx1"/>
                </a:solidFill>
              </a:rPr>
              <a:t>Малахии</a:t>
            </a:r>
            <a:r>
              <a:rPr lang="ru-RU" sz="1500" b="1" dirty="0">
                <a:solidFill>
                  <a:schemeClr val="tx1"/>
                </a:solidFill>
              </a:rPr>
              <a:t> о пришествии Илии перед пришествием Мессии, то знайте, что тот, кому должно </a:t>
            </a:r>
            <a:r>
              <a:rPr lang="ru-RU" sz="1500" b="1" dirty="0" err="1">
                <a:solidFill>
                  <a:schemeClr val="tx1"/>
                </a:solidFill>
              </a:rPr>
              <a:t>придти</a:t>
            </a:r>
            <a:r>
              <a:rPr lang="ru-RU" sz="1500" b="1" dirty="0">
                <a:solidFill>
                  <a:schemeClr val="tx1"/>
                </a:solidFill>
              </a:rPr>
              <a:t> перед Мессией, уже пришел: это – Иоанн. Отнеситесь с особым вниманием к этому моему свидетельству об Иоанне: </a:t>
            </a:r>
            <a:r>
              <a:rPr lang="ru-RU" sz="1500" b="1" dirty="0" smtClean="0">
                <a:solidFill>
                  <a:schemeClr val="tx1"/>
                </a:solidFill>
              </a:rPr>
              <a:t>«</a:t>
            </a:r>
            <a:r>
              <a:rPr lang="ru-RU" sz="1500" b="1" dirty="0" err="1" smtClean="0">
                <a:solidFill>
                  <a:schemeClr val="tx1"/>
                </a:solidFill>
              </a:rPr>
              <a:t>Имеяй</a:t>
            </a:r>
            <a:r>
              <a:rPr lang="ru-RU" sz="1500" b="1" dirty="0" smtClean="0">
                <a:solidFill>
                  <a:schemeClr val="tx1"/>
                </a:solidFill>
              </a:rPr>
              <a:t> </a:t>
            </a:r>
            <a:r>
              <a:rPr lang="ru-RU" sz="1500" b="1" dirty="0">
                <a:solidFill>
                  <a:schemeClr val="tx1"/>
                </a:solidFill>
              </a:rPr>
              <a:t>уши </a:t>
            </a:r>
            <a:r>
              <a:rPr lang="ru-RU" sz="1500" b="1" dirty="0" err="1">
                <a:solidFill>
                  <a:schemeClr val="tx1"/>
                </a:solidFill>
              </a:rPr>
              <a:t>слышати</a:t>
            </a:r>
            <a:r>
              <a:rPr lang="ru-RU" sz="1500" b="1" dirty="0">
                <a:solidFill>
                  <a:schemeClr val="tx1"/>
                </a:solidFill>
              </a:rPr>
              <a:t>, да </a:t>
            </a:r>
            <a:r>
              <a:rPr lang="ru-RU" sz="1500" b="1" dirty="0" smtClean="0">
                <a:solidFill>
                  <a:schemeClr val="tx1"/>
                </a:solidFill>
              </a:rPr>
              <a:t>слышит».</a:t>
            </a:r>
            <a:endParaRPr lang="ru-RU" sz="1500" b="1" dirty="0">
              <a:solidFill>
                <a:schemeClr val="tx1"/>
              </a:solidFill>
            </a:endParaRPr>
          </a:p>
        </p:txBody>
      </p:sp>
      <p:sp>
        <p:nvSpPr>
          <p:cNvPr id="26" name="Скругленный прямоугольник 25"/>
          <p:cNvSpPr/>
          <p:nvPr/>
        </p:nvSpPr>
        <p:spPr>
          <a:xfrm>
            <a:off x="145979" y="4581128"/>
            <a:ext cx="8890517" cy="208618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lIns="0" rIns="0" rtlCol="0" anchor="ctr"/>
          <a:lstStyle/>
          <a:p>
            <a:pPr algn="ctr"/>
            <a:r>
              <a:rPr lang="ru-RU" sz="1500" b="1" i="1" dirty="0" err="1" smtClean="0">
                <a:solidFill>
                  <a:schemeClr val="tx1"/>
                </a:solidFill>
              </a:rPr>
              <a:t>Блж</a:t>
            </a:r>
            <a:r>
              <a:rPr lang="ru-RU" sz="1500" b="1" i="1" dirty="0" smtClean="0">
                <a:solidFill>
                  <a:schemeClr val="tx1"/>
                </a:solidFill>
              </a:rPr>
              <a:t>. </a:t>
            </a:r>
            <a:r>
              <a:rPr lang="ru-RU" sz="1500" b="1" i="1" dirty="0">
                <a:solidFill>
                  <a:schemeClr val="tx1"/>
                </a:solidFill>
              </a:rPr>
              <a:t>Иероним: «Иоанн называется Илиею в том смысле, что, </a:t>
            </a:r>
            <a:r>
              <a:rPr lang="ru-RU" sz="1500" b="1" i="1" dirty="0" smtClean="0">
                <a:solidFill>
                  <a:schemeClr val="tx1"/>
                </a:solidFill>
              </a:rPr>
              <a:t>он </a:t>
            </a:r>
            <a:r>
              <a:rPr lang="ru-RU" sz="1500" b="1" i="1" dirty="0">
                <a:solidFill>
                  <a:schemeClr val="tx1"/>
                </a:solidFill>
              </a:rPr>
              <a:t>придет в духе и силе Илии, </a:t>
            </a:r>
            <a:r>
              <a:rPr lang="ru-RU" sz="1500" b="1" i="1" dirty="0" smtClean="0">
                <a:solidFill>
                  <a:schemeClr val="tx1"/>
                </a:solidFill>
              </a:rPr>
              <a:t>т</a:t>
            </a:r>
            <a:r>
              <a:rPr lang="ru-RU" sz="1500" b="1" i="1" dirty="0">
                <a:solidFill>
                  <a:schemeClr val="tx1"/>
                </a:solidFill>
              </a:rPr>
              <a:t>. е</a:t>
            </a:r>
            <a:r>
              <a:rPr lang="ru-RU" sz="1500" b="1" i="1" dirty="0" smtClean="0">
                <a:solidFill>
                  <a:schemeClr val="tx1"/>
                </a:solidFill>
              </a:rPr>
              <a:t>. </a:t>
            </a:r>
            <a:r>
              <a:rPr lang="ru-RU" sz="1500" b="1" i="1" dirty="0">
                <a:solidFill>
                  <a:schemeClr val="tx1"/>
                </a:solidFill>
              </a:rPr>
              <a:t>будет иметь ту же самую благодать или </a:t>
            </a:r>
            <a:r>
              <a:rPr lang="ru-RU" sz="1500" b="1" i="1" dirty="0" smtClean="0">
                <a:solidFill>
                  <a:schemeClr val="tx1"/>
                </a:solidFill>
              </a:rPr>
              <a:t>меру </a:t>
            </a:r>
            <a:r>
              <a:rPr lang="ru-RU" sz="1500" b="1" i="1" dirty="0">
                <a:solidFill>
                  <a:schemeClr val="tx1"/>
                </a:solidFill>
              </a:rPr>
              <a:t>Духа Святого. Но ведь и строгость, и воздержанность в образе жизни Илии и Иоанна одинаковы. Тот в пустыне, и этот в пустыне; тот опоясывался кожаным поясом, и этот носил то же </a:t>
            </a:r>
            <a:r>
              <a:rPr lang="ru-RU" sz="1500" b="1" i="1" dirty="0" err="1">
                <a:solidFill>
                  <a:schemeClr val="tx1"/>
                </a:solidFill>
              </a:rPr>
              <a:t>опоясание</a:t>
            </a:r>
            <a:r>
              <a:rPr lang="ru-RU" sz="1500" b="1" i="1" dirty="0">
                <a:solidFill>
                  <a:schemeClr val="tx1"/>
                </a:solidFill>
              </a:rPr>
              <a:t>. Тот вследствие обличений царя Ахава и Иезавели в нечестии был вынужден бежать (3 </a:t>
            </a:r>
            <a:r>
              <a:rPr lang="ru-RU" sz="1500" b="1" i="1" dirty="0" err="1" smtClean="0">
                <a:solidFill>
                  <a:schemeClr val="tx1"/>
                </a:solidFill>
              </a:rPr>
              <a:t>Цар</a:t>
            </a:r>
            <a:r>
              <a:rPr lang="ru-RU" sz="1500" b="1" i="1" dirty="0" smtClean="0">
                <a:solidFill>
                  <a:schemeClr val="tx1"/>
                </a:solidFill>
              </a:rPr>
              <a:t>. </a:t>
            </a:r>
            <a:r>
              <a:rPr lang="ru-RU" sz="1500" b="1" i="1" dirty="0">
                <a:solidFill>
                  <a:schemeClr val="tx1"/>
                </a:solidFill>
              </a:rPr>
              <a:t>19), и этот за обличение беззаконного брака Ирода и </a:t>
            </a:r>
            <a:r>
              <a:rPr lang="ru-RU" sz="1500" b="1" i="1" dirty="0" err="1">
                <a:solidFill>
                  <a:schemeClr val="tx1"/>
                </a:solidFill>
              </a:rPr>
              <a:t>Иродиады</a:t>
            </a:r>
            <a:r>
              <a:rPr lang="ru-RU" sz="1500" b="1" i="1" dirty="0">
                <a:solidFill>
                  <a:schemeClr val="tx1"/>
                </a:solidFill>
              </a:rPr>
              <a:t> претерпел усекновение главы. Думают, что он называется Илиею потому, что как Илия по пророчеству </a:t>
            </a:r>
            <a:r>
              <a:rPr lang="ru-RU" sz="1500" b="1" i="1" dirty="0" err="1">
                <a:solidFill>
                  <a:schemeClr val="tx1"/>
                </a:solidFill>
              </a:rPr>
              <a:t>Малахии</a:t>
            </a:r>
            <a:r>
              <a:rPr lang="ru-RU" sz="1500" b="1" i="1" dirty="0">
                <a:solidFill>
                  <a:schemeClr val="tx1"/>
                </a:solidFill>
              </a:rPr>
              <a:t> придет перед вторым пришествием Спасителя, так Иоанн </a:t>
            </a:r>
            <a:r>
              <a:rPr lang="ru-RU" sz="1500" b="1" i="1" dirty="0" smtClean="0">
                <a:solidFill>
                  <a:schemeClr val="tx1"/>
                </a:solidFill>
              </a:rPr>
              <a:t>пришел перед </a:t>
            </a:r>
            <a:r>
              <a:rPr lang="ru-RU" sz="1500" b="1" i="1" dirty="0">
                <a:solidFill>
                  <a:schemeClr val="tx1"/>
                </a:solidFill>
              </a:rPr>
              <a:t>первым: и тот, и другой являются провозвестниками или первого, или второго пришествия </a:t>
            </a:r>
            <a:r>
              <a:rPr lang="ru-RU" sz="1500" b="1" i="1" dirty="0" smtClean="0">
                <a:solidFill>
                  <a:schemeClr val="tx1"/>
                </a:solidFill>
              </a:rPr>
              <a:t>Господа».</a:t>
            </a:r>
            <a:endParaRPr lang="ru-RU" sz="1500" b="1" i="1" dirty="0">
              <a:solidFill>
                <a:schemeClr val="tx1"/>
              </a:solidFill>
            </a:endParaRPr>
          </a:p>
        </p:txBody>
      </p:sp>
      <p:sp>
        <p:nvSpPr>
          <p:cNvPr id="27" name="Скругленный прямоугольник 26"/>
          <p:cNvSpPr/>
          <p:nvPr/>
        </p:nvSpPr>
        <p:spPr>
          <a:xfrm>
            <a:off x="145979" y="5517233"/>
            <a:ext cx="8890517" cy="115008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500" b="1" dirty="0" err="1" smtClean="0">
                <a:solidFill>
                  <a:schemeClr val="tx1"/>
                </a:solidFill>
              </a:rPr>
              <a:t>Зигабен</a:t>
            </a:r>
            <a:r>
              <a:rPr lang="ru-RU" sz="1500" b="1" dirty="0">
                <a:solidFill>
                  <a:schemeClr val="tx1"/>
                </a:solidFill>
              </a:rPr>
              <a:t>: </a:t>
            </a:r>
            <a:r>
              <a:rPr lang="ru-RU" sz="1500" b="1" i="1" dirty="0">
                <a:solidFill>
                  <a:schemeClr val="tx1"/>
                </a:solidFill>
              </a:rPr>
              <a:t>«Уши разумеет здесь умственные, потому что чувственные уши имели все слушатели. Он говорит: кто имеет умственные уши, чтобы понимать, пусть понимает сказанное, т.е. что Иоанн есть Илия. Это было – загадочно: доказывая, что Иоанн есть Илия, вместе с тем доказывал, что пришел Христос. Говоря: </a:t>
            </a:r>
            <a:r>
              <a:rPr lang="ru-RU" sz="1500" b="1" i="1" dirty="0" err="1">
                <a:solidFill>
                  <a:schemeClr val="tx1"/>
                </a:solidFill>
              </a:rPr>
              <a:t>имеяй</a:t>
            </a:r>
            <a:r>
              <a:rPr lang="ru-RU" sz="1500" b="1" i="1" dirty="0">
                <a:solidFill>
                  <a:schemeClr val="tx1"/>
                </a:solidFill>
              </a:rPr>
              <a:t> уши </a:t>
            </a:r>
            <a:r>
              <a:rPr lang="ru-RU" sz="1500" b="1" i="1" dirty="0" err="1">
                <a:solidFill>
                  <a:schemeClr val="tx1"/>
                </a:solidFill>
              </a:rPr>
              <a:t>слышати</a:t>
            </a:r>
            <a:r>
              <a:rPr lang="ru-RU" sz="1500" b="1" i="1" dirty="0">
                <a:solidFill>
                  <a:schemeClr val="tx1"/>
                </a:solidFill>
              </a:rPr>
              <a:t> да слышит, Он возбуждал их к расспрашиванию о том, что казалось </a:t>
            </a:r>
            <a:r>
              <a:rPr lang="ru-RU" sz="1500" b="1" i="1" dirty="0" smtClean="0">
                <a:solidFill>
                  <a:schemeClr val="tx1"/>
                </a:solidFill>
              </a:rPr>
              <a:t>загадочным».</a:t>
            </a:r>
            <a:endParaRPr lang="ru-RU" sz="1500" b="1" i="1" dirty="0">
              <a:solidFill>
                <a:schemeClr val="tx1"/>
              </a:solidFill>
            </a:endParaRPr>
          </a:p>
        </p:txBody>
      </p:sp>
      <p:sp>
        <p:nvSpPr>
          <p:cNvPr id="28" name="Скругленный прямоугольник 27"/>
          <p:cNvSpPr/>
          <p:nvPr/>
        </p:nvSpPr>
        <p:spPr>
          <a:xfrm>
            <a:off x="215027" y="1124744"/>
            <a:ext cx="8752421" cy="79208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500" b="1" dirty="0" err="1" smtClean="0">
                <a:solidFill>
                  <a:schemeClr val="tx1"/>
                </a:solidFill>
              </a:rPr>
              <a:t>Блж</a:t>
            </a:r>
            <a:r>
              <a:rPr lang="ru-RU" sz="1500" b="1" dirty="0" smtClean="0">
                <a:solidFill>
                  <a:schemeClr val="tx1"/>
                </a:solidFill>
              </a:rPr>
              <a:t>. </a:t>
            </a:r>
            <a:r>
              <a:rPr lang="ru-RU" sz="1500" b="1" dirty="0" err="1" smtClean="0">
                <a:solidFill>
                  <a:schemeClr val="tx1"/>
                </a:solidFill>
              </a:rPr>
              <a:t>Феофилакт</a:t>
            </a:r>
            <a:r>
              <a:rPr lang="ru-RU" sz="1500" b="1" dirty="0">
                <a:solidFill>
                  <a:schemeClr val="tx1"/>
                </a:solidFill>
              </a:rPr>
              <a:t>: </a:t>
            </a:r>
            <a:r>
              <a:rPr lang="ru-RU" sz="1500" b="1" i="1" dirty="0">
                <a:solidFill>
                  <a:schemeClr val="tx1"/>
                </a:solidFill>
              </a:rPr>
              <a:t>«Здесь </a:t>
            </a:r>
            <a:r>
              <a:rPr lang="ru-RU" sz="1500" b="1" i="1" dirty="0" err="1">
                <a:solidFill>
                  <a:schemeClr val="tx1"/>
                </a:solidFill>
              </a:rPr>
              <a:t>намекается</a:t>
            </a:r>
            <a:r>
              <a:rPr lang="ru-RU" sz="1500" b="1" i="1" dirty="0">
                <a:solidFill>
                  <a:schemeClr val="tx1"/>
                </a:solidFill>
              </a:rPr>
              <a:t> на своенравие иудеев: им, людям своенравным, не нравились ни строгость Иоанна, ни простота Христова, но они подобны были капризным детям, которым не легко угодить: хоть плачь, хоть играй на свирели, - им не </a:t>
            </a:r>
            <a:r>
              <a:rPr lang="ru-RU" sz="1500" b="1" i="1" dirty="0" smtClean="0">
                <a:solidFill>
                  <a:schemeClr val="tx1"/>
                </a:solidFill>
              </a:rPr>
              <a:t>нравится».</a:t>
            </a:r>
            <a:endParaRPr lang="ru-RU" sz="1500" b="1" i="1" dirty="0">
              <a:solidFill>
                <a:schemeClr val="tx1"/>
              </a:solidFill>
            </a:endParaRPr>
          </a:p>
        </p:txBody>
      </p:sp>
      <p:sp>
        <p:nvSpPr>
          <p:cNvPr id="29" name="Скругленный прямоугольник 28"/>
          <p:cNvSpPr/>
          <p:nvPr/>
        </p:nvSpPr>
        <p:spPr>
          <a:xfrm>
            <a:off x="179512" y="1988840"/>
            <a:ext cx="8787936" cy="223224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500" b="1" dirty="0" err="1" smtClean="0">
                <a:solidFill>
                  <a:schemeClr val="tx1"/>
                </a:solidFill>
              </a:rPr>
              <a:t>Блж</a:t>
            </a:r>
            <a:r>
              <a:rPr lang="ru-RU" sz="1500" b="1" dirty="0" smtClean="0">
                <a:solidFill>
                  <a:schemeClr val="tx1"/>
                </a:solidFill>
              </a:rPr>
              <a:t>. </a:t>
            </a:r>
            <a:r>
              <a:rPr lang="ru-RU" sz="1500" b="1" dirty="0">
                <a:solidFill>
                  <a:schemeClr val="tx1"/>
                </a:solidFill>
              </a:rPr>
              <a:t>Иероним: </a:t>
            </a:r>
            <a:r>
              <a:rPr lang="ru-RU" sz="1500" b="1" i="1" dirty="0">
                <a:solidFill>
                  <a:schemeClr val="tx1"/>
                </a:solidFill>
              </a:rPr>
              <a:t>«Мы вам пели, а вы не выражали радости в движениях</a:t>
            </a:r>
            <a:r>
              <a:rPr lang="ru-RU" sz="1500" b="1" i="1" dirty="0" smtClean="0">
                <a:solidFill>
                  <a:schemeClr val="tx1"/>
                </a:solidFill>
              </a:rPr>
              <a:t>», т</a:t>
            </a:r>
            <a:r>
              <a:rPr lang="ru-RU" sz="1500" b="1" i="1" dirty="0">
                <a:solidFill>
                  <a:schemeClr val="tx1"/>
                </a:solidFill>
              </a:rPr>
              <a:t>. е</a:t>
            </a:r>
            <a:r>
              <a:rPr lang="ru-RU" sz="1500" b="1" i="1" dirty="0" smtClean="0">
                <a:solidFill>
                  <a:schemeClr val="tx1"/>
                </a:solidFill>
              </a:rPr>
              <a:t>. </a:t>
            </a:r>
            <a:r>
              <a:rPr lang="ru-RU" sz="1500" b="1" i="1" dirty="0">
                <a:solidFill>
                  <a:schemeClr val="tx1"/>
                </a:solidFill>
              </a:rPr>
              <a:t>мы призывали вас к тому, чтобы вы в ответ на наше пение делали добрые дела и плясали под нашу свирель, подобно тому, как Давид плясал перед ковчегом Господним (2 </a:t>
            </a:r>
            <a:r>
              <a:rPr lang="ru-RU" sz="1500" b="1" i="1" dirty="0" err="1" smtClean="0">
                <a:solidFill>
                  <a:schemeClr val="tx1"/>
                </a:solidFill>
              </a:rPr>
              <a:t>Цар</a:t>
            </a:r>
            <a:r>
              <a:rPr lang="ru-RU" sz="1500" b="1" i="1" dirty="0" smtClean="0">
                <a:solidFill>
                  <a:schemeClr val="tx1"/>
                </a:solidFill>
              </a:rPr>
              <a:t>. </a:t>
            </a:r>
            <a:r>
              <a:rPr lang="ru-RU" sz="1500" b="1" i="1" dirty="0">
                <a:solidFill>
                  <a:schemeClr val="tx1"/>
                </a:solidFill>
              </a:rPr>
              <a:t>6), но вы этого не хотели. Мы плакали и призывали вас к покаянию, но и этого вы не хотели делать, презрительно относясь и к той, и к другой проповеди: и к приглашению жить в добродетели, и к призывайте покаяться после грехов. И не удивительно, что вы презрели двоякий путь ко спасению, так как вы одинаково осмеяли и пост во имя </a:t>
            </a:r>
            <a:r>
              <a:rPr lang="ru-RU" sz="1500" b="1" i="1" dirty="0" smtClean="0">
                <a:solidFill>
                  <a:schemeClr val="tx1"/>
                </a:solidFill>
              </a:rPr>
              <a:t>Божие, </a:t>
            </a:r>
            <a:r>
              <a:rPr lang="ru-RU" sz="1500" b="1" i="1" dirty="0">
                <a:solidFill>
                  <a:schemeClr val="tx1"/>
                </a:solidFill>
              </a:rPr>
              <a:t>и вкушение яств. Если вам угоден пост, то почему не был угоден Иоанн? Если же вкушение яств, то почему не был приятен Сын Человеческий? Одного из них вы назвали </a:t>
            </a:r>
            <a:r>
              <a:rPr lang="ru-RU" sz="1500" b="1" i="1" dirty="0" smtClean="0">
                <a:solidFill>
                  <a:schemeClr val="tx1"/>
                </a:solidFill>
              </a:rPr>
              <a:t>бесноватым</a:t>
            </a:r>
            <a:r>
              <a:rPr lang="ru-RU" sz="1500" b="1" i="1" dirty="0">
                <a:solidFill>
                  <a:schemeClr val="tx1"/>
                </a:solidFill>
              </a:rPr>
              <a:t>, а другого чревоугодником и </a:t>
            </a:r>
            <a:r>
              <a:rPr lang="ru-RU" sz="1500" b="1" i="1" dirty="0" err="1" smtClean="0">
                <a:solidFill>
                  <a:schemeClr val="tx1"/>
                </a:solidFill>
              </a:rPr>
              <a:t>винопийцей</a:t>
            </a:r>
            <a:r>
              <a:rPr lang="ru-RU" sz="1500" b="1" i="1" dirty="0" smtClean="0">
                <a:solidFill>
                  <a:schemeClr val="tx1"/>
                </a:solidFill>
              </a:rPr>
              <a:t>».</a:t>
            </a:r>
            <a:endParaRPr lang="ru-RU" sz="1500" b="1" i="1" dirty="0">
              <a:solidFill>
                <a:schemeClr val="tx1"/>
              </a:solidFill>
            </a:endParaRPr>
          </a:p>
        </p:txBody>
      </p:sp>
      <p:sp>
        <p:nvSpPr>
          <p:cNvPr id="30" name="Скругленный прямоугольник 29"/>
          <p:cNvSpPr/>
          <p:nvPr/>
        </p:nvSpPr>
        <p:spPr>
          <a:xfrm>
            <a:off x="179512" y="1448780"/>
            <a:ext cx="8856984" cy="183620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500" b="1" i="1" dirty="0" smtClean="0">
                <a:solidFill>
                  <a:schemeClr val="tx1"/>
                </a:solidFill>
              </a:rPr>
              <a:t>«И </a:t>
            </a:r>
            <a:r>
              <a:rPr lang="ru-RU" sz="1500" b="1" i="1" dirty="0" err="1">
                <a:solidFill>
                  <a:schemeClr val="tx1"/>
                </a:solidFill>
              </a:rPr>
              <a:t>оправдися</a:t>
            </a:r>
            <a:r>
              <a:rPr lang="ru-RU" sz="1500" b="1" i="1" dirty="0">
                <a:solidFill>
                  <a:schemeClr val="tx1"/>
                </a:solidFill>
              </a:rPr>
              <a:t> премудрость от чад </a:t>
            </a:r>
            <a:r>
              <a:rPr lang="ru-RU" sz="1500" b="1" i="1" dirty="0" smtClean="0">
                <a:solidFill>
                  <a:schemeClr val="tx1"/>
                </a:solidFill>
              </a:rPr>
              <a:t>своих». </a:t>
            </a:r>
            <a:r>
              <a:rPr lang="ru-RU" sz="1500" b="1" i="1" dirty="0" err="1" smtClean="0">
                <a:solidFill>
                  <a:schemeClr val="tx1"/>
                </a:solidFill>
              </a:rPr>
              <a:t>Блж</a:t>
            </a:r>
            <a:r>
              <a:rPr lang="ru-RU" sz="1500" b="1" i="1" dirty="0" smtClean="0">
                <a:solidFill>
                  <a:schemeClr val="tx1"/>
                </a:solidFill>
              </a:rPr>
              <a:t>. </a:t>
            </a:r>
            <a:r>
              <a:rPr lang="ru-RU" sz="1500" b="1" i="1" dirty="0" err="1">
                <a:solidFill>
                  <a:schemeClr val="tx1"/>
                </a:solidFill>
              </a:rPr>
              <a:t>Феофилакт</a:t>
            </a:r>
            <a:r>
              <a:rPr lang="ru-RU" sz="1500" b="1" i="1" dirty="0">
                <a:solidFill>
                  <a:schemeClr val="tx1"/>
                </a:solidFill>
              </a:rPr>
              <a:t>: </a:t>
            </a:r>
            <a:r>
              <a:rPr lang="ru-RU" sz="1500" b="1" i="1" dirty="0" smtClean="0">
                <a:solidFill>
                  <a:schemeClr val="tx1"/>
                </a:solidFill>
              </a:rPr>
              <a:t>«Когда </a:t>
            </a:r>
            <a:r>
              <a:rPr lang="ru-RU" sz="1500" b="1" i="1" dirty="0">
                <a:solidFill>
                  <a:schemeClr val="tx1"/>
                </a:solidFill>
              </a:rPr>
              <a:t>уже, говорит Христос, ни </a:t>
            </a:r>
            <a:r>
              <a:rPr lang="ru-RU" sz="1500" b="1" i="1" dirty="0" err="1">
                <a:solidFill>
                  <a:schemeClr val="tx1"/>
                </a:solidFill>
              </a:rPr>
              <a:t>Иоаннова</a:t>
            </a:r>
            <a:r>
              <a:rPr lang="ru-RU" sz="1500" b="1" i="1" dirty="0">
                <a:solidFill>
                  <a:schemeClr val="tx1"/>
                </a:solidFill>
              </a:rPr>
              <a:t>, ни Моя жизнь не нравится вам, и вы отвергаете все пути спасения, то Я – Премудрость Божия – оказываюсь правым не пред фарисеями, а пред чадами </a:t>
            </a:r>
            <a:r>
              <a:rPr lang="ru-RU" sz="1500" b="1" i="1" dirty="0" smtClean="0">
                <a:solidFill>
                  <a:schemeClr val="tx1"/>
                </a:solidFill>
              </a:rPr>
              <a:t>Своим». </a:t>
            </a:r>
            <a:r>
              <a:rPr lang="ru-RU" sz="1500" b="1" dirty="0">
                <a:solidFill>
                  <a:schemeClr val="tx1"/>
                </a:solidFill>
              </a:rPr>
              <a:t>Эти </a:t>
            </a:r>
            <a:r>
              <a:rPr lang="ru-RU" sz="1500" b="1" dirty="0" smtClean="0">
                <a:solidFill>
                  <a:schemeClr val="tx1"/>
                </a:solidFill>
              </a:rPr>
              <a:t>«</a:t>
            </a:r>
            <a:r>
              <a:rPr lang="ru-RU" sz="1500" b="1" i="1" dirty="0" smtClean="0">
                <a:solidFill>
                  <a:schemeClr val="tx1"/>
                </a:solidFill>
              </a:rPr>
              <a:t>чада премудрости</a:t>
            </a:r>
            <a:r>
              <a:rPr lang="ru-RU" sz="1500" b="1" dirty="0" smtClean="0">
                <a:solidFill>
                  <a:schemeClr val="tx1"/>
                </a:solidFill>
              </a:rPr>
              <a:t>» </a:t>
            </a:r>
            <a:r>
              <a:rPr lang="ru-RU" sz="1500" b="1" dirty="0">
                <a:solidFill>
                  <a:schemeClr val="tx1"/>
                </a:solidFill>
              </a:rPr>
              <a:t>– простой иудейский народ, кающиеся мытари и грешницы, уверовавшие во Христа и всем сердцем принявшие Его Божественное учение: они </a:t>
            </a:r>
            <a:r>
              <a:rPr lang="ru-RU" sz="1500" b="1" dirty="0" smtClean="0">
                <a:solidFill>
                  <a:schemeClr val="tx1"/>
                </a:solidFill>
              </a:rPr>
              <a:t>«оправдали» </a:t>
            </a:r>
            <a:r>
              <a:rPr lang="ru-RU" sz="1500" b="1" dirty="0">
                <a:solidFill>
                  <a:schemeClr val="tx1"/>
                </a:solidFill>
              </a:rPr>
              <a:t>Бога и премудрость Его, т.е. показали на себе, что Господь верно и премудро устроил спасение людей. Им открылась премудрость Божия, недоступная гордым фарисеям.</a:t>
            </a:r>
            <a:endParaRPr lang="ru-RU" sz="1500" b="1" dirty="0">
              <a:solidFill>
                <a:schemeClr val="tx1"/>
              </a:solidFill>
            </a:endParaRPr>
          </a:p>
        </p:txBody>
      </p:sp>
    </p:spTree>
    <p:extLst>
      <p:ext uri="{BB962C8B-B14F-4D97-AF65-F5344CB8AC3E}">
        <p14:creationId xmlns:p14="http://schemas.microsoft.com/office/powerpoint/2010/main" val="104684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050"/>
                                        </p:tgtEl>
                                      </p:cBhvr>
                                    </p:animEffect>
                                    <p:set>
                                      <p:cBhvr>
                                        <p:cTn id="15" dur="1" fill="hold">
                                          <p:stCondLst>
                                            <p:cond delay="499"/>
                                          </p:stCondLst>
                                        </p:cTn>
                                        <p:tgtEl>
                                          <p:spTgt spid="2050"/>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childTnLst>
                          </p:cTn>
                        </p:par>
                        <p:par>
                          <p:cTn id="43" fill="hold">
                            <p:stCondLst>
                              <p:cond delay="500"/>
                            </p:stCondLst>
                            <p:childTnLst>
                              <p:par>
                                <p:cTn id="44" presetID="22" presetClass="entr" presetSubtype="4" fill="hold" grpId="0"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down)">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childTnLst>
                          </p:cTn>
                        </p:par>
                        <p:par>
                          <p:cTn id="52" fill="hold">
                            <p:stCondLst>
                              <p:cond delay="500"/>
                            </p:stCondLst>
                            <p:childTnLst>
                              <p:par>
                                <p:cTn id="53" presetID="22" presetClass="entr" presetSubtype="4"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500"/>
                                        <p:tgtEl>
                                          <p:spTgt spid="7"/>
                                        </p:tgtEl>
                                      </p:cBhvr>
                                    </p:animEffect>
                                  </p:childTnLst>
                                </p:cTn>
                              </p:par>
                            </p:childTnLst>
                          </p:cTn>
                        </p:par>
                        <p:par>
                          <p:cTn id="56" fill="hold">
                            <p:stCondLst>
                              <p:cond delay="1000"/>
                            </p:stCondLst>
                            <p:childTnLst>
                              <p:par>
                                <p:cTn id="57" presetID="22" presetClass="entr" presetSubtype="4" fill="hold" grpId="0"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down)">
                                      <p:cBhvr>
                                        <p:cTn id="59" dur="500"/>
                                        <p:tgtEl>
                                          <p:spTgt spid="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7"/>
                                        </p:tgtEl>
                                      </p:cBhvr>
                                    </p:animEffect>
                                    <p:set>
                                      <p:cBhvr>
                                        <p:cTn id="64" dur="1" fill="hold">
                                          <p:stCondLst>
                                            <p:cond delay="499"/>
                                          </p:stCondLst>
                                        </p:cTn>
                                        <p:tgtEl>
                                          <p:spTgt spid="7"/>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childTnLst>
                          </p:cTn>
                        </p:par>
                        <p:par>
                          <p:cTn id="68" fill="hold">
                            <p:stCondLst>
                              <p:cond delay="500"/>
                            </p:stCondLst>
                            <p:childTnLst>
                              <p:par>
                                <p:cTn id="69" presetID="22" presetClass="entr" presetSubtype="4" fill="hold" grpId="0" nodeType="after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down)">
                                      <p:cBhvr>
                                        <p:cTn id="71" dur="500"/>
                                        <p:tgtEl>
                                          <p:spTgt spid="9"/>
                                        </p:tgtEl>
                                      </p:cBhvr>
                                    </p:animEffect>
                                  </p:childTnLst>
                                </p:cTn>
                              </p:par>
                            </p:childTnLst>
                          </p:cTn>
                        </p:par>
                        <p:par>
                          <p:cTn id="72" fill="hold">
                            <p:stCondLst>
                              <p:cond delay="1000"/>
                            </p:stCondLst>
                            <p:childTnLst>
                              <p:par>
                                <p:cTn id="73" presetID="22" presetClass="entr" presetSubtype="4" fill="hold" grpId="0" nodeType="after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wipe(down)">
                                      <p:cBhvr>
                                        <p:cTn id="75" dur="500"/>
                                        <p:tgtEl>
                                          <p:spTgt spid="10"/>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9"/>
                                        </p:tgtEl>
                                      </p:cBhvr>
                                    </p:animEffect>
                                    <p:set>
                                      <p:cBhvr>
                                        <p:cTn id="80" dur="1" fill="hold">
                                          <p:stCondLst>
                                            <p:cond delay="499"/>
                                          </p:stCondLst>
                                        </p:cTn>
                                        <p:tgtEl>
                                          <p:spTgt spid="9"/>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0"/>
                                        </p:tgtEl>
                                      </p:cBhvr>
                                    </p:animEffect>
                                    <p:set>
                                      <p:cBhvr>
                                        <p:cTn id="83" dur="1" fill="hold">
                                          <p:stCondLst>
                                            <p:cond delay="499"/>
                                          </p:stCondLst>
                                        </p:cTn>
                                        <p:tgtEl>
                                          <p:spTgt spid="10"/>
                                        </p:tgtEl>
                                        <p:attrNameLst>
                                          <p:attrName>style.visibility</p:attrName>
                                        </p:attrNameLst>
                                      </p:cBhvr>
                                      <p:to>
                                        <p:strVal val="hidden"/>
                                      </p:to>
                                    </p:set>
                                  </p:childTnLst>
                                </p:cTn>
                              </p:par>
                            </p:childTnLst>
                          </p:cTn>
                        </p:par>
                        <p:par>
                          <p:cTn id="84" fill="hold">
                            <p:stCondLst>
                              <p:cond delay="500"/>
                            </p:stCondLst>
                            <p:childTnLst>
                              <p:par>
                                <p:cTn id="85" presetID="22" presetClass="entr" presetSubtype="4" fill="hold" grpId="0" nodeType="after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wipe(down)">
                                      <p:cBhvr>
                                        <p:cTn id="87" dur="500"/>
                                        <p:tgtEl>
                                          <p:spTgt spid="1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11"/>
                                        </p:tgtEl>
                                      </p:cBhvr>
                                    </p:animEffect>
                                    <p:set>
                                      <p:cBhvr>
                                        <p:cTn id="92" dur="1" fill="hold">
                                          <p:stCondLst>
                                            <p:cond delay="499"/>
                                          </p:stCondLst>
                                        </p:cTn>
                                        <p:tgtEl>
                                          <p:spTgt spid="11"/>
                                        </p:tgtEl>
                                        <p:attrNameLst>
                                          <p:attrName>style.visibility</p:attrName>
                                        </p:attrNameLst>
                                      </p:cBhvr>
                                      <p:to>
                                        <p:strVal val="hidden"/>
                                      </p:to>
                                    </p:set>
                                  </p:childTnLst>
                                </p:cTn>
                              </p:par>
                            </p:childTnLst>
                          </p:cTn>
                        </p:par>
                        <p:par>
                          <p:cTn id="93" fill="hold">
                            <p:stCondLst>
                              <p:cond delay="500"/>
                            </p:stCondLst>
                            <p:childTnLst>
                              <p:par>
                                <p:cTn id="94" presetID="22" presetClass="entr" presetSubtype="4" fill="hold" grpId="0" nodeType="afterEffect">
                                  <p:stCondLst>
                                    <p:cond delay="0"/>
                                  </p:stCondLst>
                                  <p:childTnLst>
                                    <p:set>
                                      <p:cBhvr>
                                        <p:cTn id="95" dur="1" fill="hold">
                                          <p:stCondLst>
                                            <p:cond delay="0"/>
                                          </p:stCondLst>
                                        </p:cTn>
                                        <p:tgtEl>
                                          <p:spTgt spid="12"/>
                                        </p:tgtEl>
                                        <p:attrNameLst>
                                          <p:attrName>style.visibility</p:attrName>
                                        </p:attrNameLst>
                                      </p:cBhvr>
                                      <p:to>
                                        <p:strVal val="visible"/>
                                      </p:to>
                                    </p:set>
                                    <p:animEffect transition="in" filter="wipe(down)">
                                      <p:cBhvr>
                                        <p:cTn id="96" dur="500"/>
                                        <p:tgtEl>
                                          <p:spTgt spid="12"/>
                                        </p:tgtEl>
                                      </p:cBhvr>
                                    </p:animEffect>
                                  </p:childTnLst>
                                </p:cTn>
                              </p:par>
                            </p:childTnLst>
                          </p:cTn>
                        </p:par>
                        <p:par>
                          <p:cTn id="97" fill="hold">
                            <p:stCondLst>
                              <p:cond delay="1000"/>
                            </p:stCondLst>
                            <p:childTnLst>
                              <p:par>
                                <p:cTn id="98" presetID="22" presetClass="entr" presetSubtype="4" fill="hold" grpId="0" nodeType="after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wipe(down)">
                                      <p:cBhvr>
                                        <p:cTn id="100" dur="500"/>
                                        <p:tgtEl>
                                          <p:spTgt spid="15"/>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1" nodeType="clickEffect">
                                  <p:stCondLst>
                                    <p:cond delay="0"/>
                                  </p:stCondLst>
                                  <p:childTnLst>
                                    <p:animEffect transition="out" filter="fade">
                                      <p:cBhvr>
                                        <p:cTn id="104" dur="500"/>
                                        <p:tgtEl>
                                          <p:spTgt spid="12"/>
                                        </p:tgtEl>
                                      </p:cBhvr>
                                    </p:animEffect>
                                    <p:set>
                                      <p:cBhvr>
                                        <p:cTn id="105" dur="1" fill="hold">
                                          <p:stCondLst>
                                            <p:cond delay="499"/>
                                          </p:stCondLst>
                                        </p:cTn>
                                        <p:tgtEl>
                                          <p:spTgt spid="12"/>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5"/>
                                        </p:tgtEl>
                                      </p:cBhvr>
                                    </p:animEffect>
                                    <p:set>
                                      <p:cBhvr>
                                        <p:cTn id="108" dur="1" fill="hold">
                                          <p:stCondLst>
                                            <p:cond delay="499"/>
                                          </p:stCondLst>
                                        </p:cTn>
                                        <p:tgtEl>
                                          <p:spTgt spid="15"/>
                                        </p:tgtEl>
                                        <p:attrNameLst>
                                          <p:attrName>style.visibility</p:attrName>
                                        </p:attrNameLst>
                                      </p:cBhvr>
                                      <p:to>
                                        <p:strVal val="hidden"/>
                                      </p:to>
                                    </p:set>
                                  </p:childTnLst>
                                </p:cTn>
                              </p:par>
                            </p:childTnLst>
                          </p:cTn>
                        </p:par>
                        <p:par>
                          <p:cTn id="109" fill="hold">
                            <p:stCondLst>
                              <p:cond delay="500"/>
                            </p:stCondLst>
                            <p:childTnLst>
                              <p:par>
                                <p:cTn id="110" presetID="22" presetClass="entr" presetSubtype="4" fill="hold" grpId="0" nodeType="afterEffect">
                                  <p:stCondLst>
                                    <p:cond delay="0"/>
                                  </p:stCondLst>
                                  <p:childTnLst>
                                    <p:set>
                                      <p:cBhvr>
                                        <p:cTn id="111" dur="1" fill="hold">
                                          <p:stCondLst>
                                            <p:cond delay="0"/>
                                          </p:stCondLst>
                                        </p:cTn>
                                        <p:tgtEl>
                                          <p:spTgt spid="13"/>
                                        </p:tgtEl>
                                        <p:attrNameLst>
                                          <p:attrName>style.visibility</p:attrName>
                                        </p:attrNameLst>
                                      </p:cBhvr>
                                      <p:to>
                                        <p:strVal val="visible"/>
                                      </p:to>
                                    </p:set>
                                    <p:animEffect transition="in" filter="wipe(down)">
                                      <p:cBhvr>
                                        <p:cTn id="112" dur="500"/>
                                        <p:tgtEl>
                                          <p:spTgt spid="13"/>
                                        </p:tgtEl>
                                      </p:cBhvr>
                                    </p:animEffect>
                                  </p:childTnLst>
                                </p:cTn>
                              </p:par>
                            </p:childTnLst>
                          </p:cTn>
                        </p:par>
                        <p:par>
                          <p:cTn id="113" fill="hold">
                            <p:stCondLst>
                              <p:cond delay="1000"/>
                            </p:stCondLst>
                            <p:childTnLst>
                              <p:par>
                                <p:cTn id="114" presetID="22" presetClass="entr" presetSubtype="4" fill="hold" grpId="0" nodeType="afterEffect">
                                  <p:stCondLst>
                                    <p:cond delay="0"/>
                                  </p:stCondLst>
                                  <p:childTnLst>
                                    <p:set>
                                      <p:cBhvr>
                                        <p:cTn id="115" dur="1" fill="hold">
                                          <p:stCondLst>
                                            <p:cond delay="0"/>
                                          </p:stCondLst>
                                        </p:cTn>
                                        <p:tgtEl>
                                          <p:spTgt spid="14"/>
                                        </p:tgtEl>
                                        <p:attrNameLst>
                                          <p:attrName>style.visibility</p:attrName>
                                        </p:attrNameLst>
                                      </p:cBhvr>
                                      <p:to>
                                        <p:strVal val="visible"/>
                                      </p:to>
                                    </p:set>
                                    <p:animEffect transition="in" filter="wipe(down)">
                                      <p:cBhvr>
                                        <p:cTn id="116" dur="500"/>
                                        <p:tgtEl>
                                          <p:spTgt spid="14"/>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1" nodeType="clickEffect">
                                  <p:stCondLst>
                                    <p:cond delay="0"/>
                                  </p:stCondLst>
                                  <p:childTnLst>
                                    <p:animEffect transition="out" filter="fade">
                                      <p:cBhvr>
                                        <p:cTn id="120" dur="500"/>
                                        <p:tgtEl>
                                          <p:spTgt spid="13"/>
                                        </p:tgtEl>
                                      </p:cBhvr>
                                    </p:animEffect>
                                    <p:set>
                                      <p:cBhvr>
                                        <p:cTn id="121" dur="1" fill="hold">
                                          <p:stCondLst>
                                            <p:cond delay="499"/>
                                          </p:stCondLst>
                                        </p:cTn>
                                        <p:tgtEl>
                                          <p:spTgt spid="13"/>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1" nodeType="clickEffect">
                                  <p:stCondLst>
                                    <p:cond delay="0"/>
                                  </p:stCondLst>
                                  <p:childTnLst>
                                    <p:animEffect transition="out" filter="fade">
                                      <p:cBhvr>
                                        <p:cTn id="125" dur="500"/>
                                        <p:tgtEl>
                                          <p:spTgt spid="14"/>
                                        </p:tgtEl>
                                      </p:cBhvr>
                                    </p:animEffect>
                                    <p:set>
                                      <p:cBhvr>
                                        <p:cTn id="126" dur="1" fill="hold">
                                          <p:stCondLst>
                                            <p:cond delay="499"/>
                                          </p:stCondLst>
                                        </p:cTn>
                                        <p:tgtEl>
                                          <p:spTgt spid="14"/>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16"/>
                                        </p:tgtEl>
                                        <p:attrNameLst>
                                          <p:attrName>style.visibility</p:attrName>
                                        </p:attrNameLst>
                                      </p:cBhvr>
                                      <p:to>
                                        <p:strVal val="visible"/>
                                      </p:to>
                                    </p:set>
                                    <p:animEffect transition="in" filter="wipe(down)">
                                      <p:cBhvr>
                                        <p:cTn id="131" dur="500"/>
                                        <p:tgtEl>
                                          <p:spTgt spid="16"/>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xit" presetSubtype="0" fill="hold" grpId="1" nodeType="clickEffect">
                                  <p:stCondLst>
                                    <p:cond delay="0"/>
                                  </p:stCondLst>
                                  <p:childTnLst>
                                    <p:animEffect transition="out" filter="fade">
                                      <p:cBhvr>
                                        <p:cTn id="135" dur="500"/>
                                        <p:tgtEl>
                                          <p:spTgt spid="16"/>
                                        </p:tgtEl>
                                      </p:cBhvr>
                                    </p:animEffect>
                                    <p:set>
                                      <p:cBhvr>
                                        <p:cTn id="136" dur="1" fill="hold">
                                          <p:stCondLst>
                                            <p:cond delay="499"/>
                                          </p:stCondLst>
                                        </p:cTn>
                                        <p:tgtEl>
                                          <p:spTgt spid="16"/>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17"/>
                                        </p:tgtEl>
                                        <p:attrNameLst>
                                          <p:attrName>style.visibility</p:attrName>
                                        </p:attrNameLst>
                                      </p:cBhvr>
                                      <p:to>
                                        <p:strVal val="visible"/>
                                      </p:to>
                                    </p:set>
                                    <p:animEffect transition="in" filter="wipe(down)">
                                      <p:cBhvr>
                                        <p:cTn id="141" dur="500"/>
                                        <p:tgtEl>
                                          <p:spTgt spid="17"/>
                                        </p:tgtEl>
                                      </p:cBhvr>
                                    </p:animEffect>
                                  </p:childTnLst>
                                </p:cTn>
                              </p:par>
                            </p:childTnLst>
                          </p:cTn>
                        </p:par>
                        <p:par>
                          <p:cTn id="142" fill="hold">
                            <p:stCondLst>
                              <p:cond delay="500"/>
                            </p:stCondLst>
                            <p:childTnLst>
                              <p:par>
                                <p:cTn id="143" presetID="22" presetClass="entr" presetSubtype="4" fill="hold" grpId="0" nodeType="afterEffect">
                                  <p:stCondLst>
                                    <p:cond delay="0"/>
                                  </p:stCondLst>
                                  <p:childTnLst>
                                    <p:set>
                                      <p:cBhvr>
                                        <p:cTn id="144" dur="1" fill="hold">
                                          <p:stCondLst>
                                            <p:cond delay="0"/>
                                          </p:stCondLst>
                                        </p:cTn>
                                        <p:tgtEl>
                                          <p:spTgt spid="18"/>
                                        </p:tgtEl>
                                        <p:attrNameLst>
                                          <p:attrName>style.visibility</p:attrName>
                                        </p:attrNameLst>
                                      </p:cBhvr>
                                      <p:to>
                                        <p:strVal val="visible"/>
                                      </p:to>
                                    </p:set>
                                    <p:animEffect transition="in" filter="wipe(down)">
                                      <p:cBhvr>
                                        <p:cTn id="145" dur="500"/>
                                        <p:tgtEl>
                                          <p:spTgt spid="18"/>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grpId="1" nodeType="clickEffect">
                                  <p:stCondLst>
                                    <p:cond delay="0"/>
                                  </p:stCondLst>
                                  <p:childTnLst>
                                    <p:animEffect transition="out" filter="fade">
                                      <p:cBhvr>
                                        <p:cTn id="149" dur="500"/>
                                        <p:tgtEl>
                                          <p:spTgt spid="17"/>
                                        </p:tgtEl>
                                      </p:cBhvr>
                                    </p:animEffect>
                                    <p:set>
                                      <p:cBhvr>
                                        <p:cTn id="150" dur="1" fill="hold">
                                          <p:stCondLst>
                                            <p:cond delay="499"/>
                                          </p:stCondLst>
                                        </p:cTn>
                                        <p:tgtEl>
                                          <p:spTgt spid="17"/>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18"/>
                                        </p:tgtEl>
                                      </p:cBhvr>
                                    </p:animEffect>
                                    <p:set>
                                      <p:cBhvr>
                                        <p:cTn id="153" dur="1" fill="hold">
                                          <p:stCondLst>
                                            <p:cond delay="499"/>
                                          </p:stCondLst>
                                        </p:cTn>
                                        <p:tgtEl>
                                          <p:spTgt spid="18"/>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22" presetClass="entr" presetSubtype="4" fill="hold" grpId="0" nodeType="clickEffect">
                                  <p:stCondLst>
                                    <p:cond delay="0"/>
                                  </p:stCondLst>
                                  <p:childTnLst>
                                    <p:set>
                                      <p:cBhvr>
                                        <p:cTn id="157" dur="1" fill="hold">
                                          <p:stCondLst>
                                            <p:cond delay="0"/>
                                          </p:stCondLst>
                                        </p:cTn>
                                        <p:tgtEl>
                                          <p:spTgt spid="19"/>
                                        </p:tgtEl>
                                        <p:attrNameLst>
                                          <p:attrName>style.visibility</p:attrName>
                                        </p:attrNameLst>
                                      </p:cBhvr>
                                      <p:to>
                                        <p:strVal val="visible"/>
                                      </p:to>
                                    </p:set>
                                    <p:animEffect transition="in" filter="wipe(down)">
                                      <p:cBhvr>
                                        <p:cTn id="158" dur="500"/>
                                        <p:tgtEl>
                                          <p:spTgt spid="19"/>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grpId="1" nodeType="clickEffect">
                                  <p:stCondLst>
                                    <p:cond delay="0"/>
                                  </p:stCondLst>
                                  <p:childTnLst>
                                    <p:animEffect transition="out" filter="fade">
                                      <p:cBhvr>
                                        <p:cTn id="162" dur="500"/>
                                        <p:tgtEl>
                                          <p:spTgt spid="19"/>
                                        </p:tgtEl>
                                      </p:cBhvr>
                                    </p:animEffect>
                                    <p:set>
                                      <p:cBhvr>
                                        <p:cTn id="163" dur="1" fill="hold">
                                          <p:stCondLst>
                                            <p:cond delay="499"/>
                                          </p:stCondLst>
                                        </p:cTn>
                                        <p:tgtEl>
                                          <p:spTgt spid="19"/>
                                        </p:tgtEl>
                                        <p:attrNameLst>
                                          <p:attrName>style.visibility</p:attrName>
                                        </p:attrNameLst>
                                      </p:cBhvr>
                                      <p:to>
                                        <p:strVal val="hidden"/>
                                      </p:to>
                                    </p:set>
                                  </p:childTnLst>
                                </p:cTn>
                              </p:par>
                            </p:childTnLst>
                          </p:cTn>
                        </p:par>
                        <p:par>
                          <p:cTn id="164" fill="hold">
                            <p:stCondLst>
                              <p:cond delay="500"/>
                            </p:stCondLst>
                            <p:childTnLst>
                              <p:par>
                                <p:cTn id="165" presetID="22" presetClass="entr" presetSubtype="4" fill="hold" grpId="0" nodeType="afterEffect">
                                  <p:stCondLst>
                                    <p:cond delay="0"/>
                                  </p:stCondLst>
                                  <p:childTnLst>
                                    <p:set>
                                      <p:cBhvr>
                                        <p:cTn id="166" dur="1" fill="hold">
                                          <p:stCondLst>
                                            <p:cond delay="0"/>
                                          </p:stCondLst>
                                        </p:cTn>
                                        <p:tgtEl>
                                          <p:spTgt spid="20"/>
                                        </p:tgtEl>
                                        <p:attrNameLst>
                                          <p:attrName>style.visibility</p:attrName>
                                        </p:attrNameLst>
                                      </p:cBhvr>
                                      <p:to>
                                        <p:strVal val="visible"/>
                                      </p:to>
                                    </p:set>
                                    <p:animEffect transition="in" filter="wipe(down)">
                                      <p:cBhvr>
                                        <p:cTn id="167" dur="500"/>
                                        <p:tgtEl>
                                          <p:spTgt spid="20"/>
                                        </p:tgtEl>
                                      </p:cBhvr>
                                    </p:animEffect>
                                  </p:childTnLst>
                                </p:cTn>
                              </p:par>
                            </p:childTnLst>
                          </p:cTn>
                        </p:par>
                        <p:par>
                          <p:cTn id="168" fill="hold">
                            <p:stCondLst>
                              <p:cond delay="1000"/>
                            </p:stCondLst>
                            <p:childTnLst>
                              <p:par>
                                <p:cTn id="169" presetID="22" presetClass="entr" presetSubtype="4" fill="hold" grpId="0" nodeType="afterEffect">
                                  <p:stCondLst>
                                    <p:cond delay="0"/>
                                  </p:stCondLst>
                                  <p:childTnLst>
                                    <p:set>
                                      <p:cBhvr>
                                        <p:cTn id="170" dur="1" fill="hold">
                                          <p:stCondLst>
                                            <p:cond delay="0"/>
                                          </p:stCondLst>
                                        </p:cTn>
                                        <p:tgtEl>
                                          <p:spTgt spid="21"/>
                                        </p:tgtEl>
                                        <p:attrNameLst>
                                          <p:attrName>style.visibility</p:attrName>
                                        </p:attrNameLst>
                                      </p:cBhvr>
                                      <p:to>
                                        <p:strVal val="visible"/>
                                      </p:to>
                                    </p:set>
                                    <p:animEffect transition="in" filter="wipe(down)">
                                      <p:cBhvr>
                                        <p:cTn id="171" dur="500"/>
                                        <p:tgtEl>
                                          <p:spTgt spid="21"/>
                                        </p:tgtEl>
                                      </p:cBhvr>
                                    </p:animEffect>
                                  </p:childTnLst>
                                </p:cTn>
                              </p:par>
                            </p:childTnLst>
                          </p:cTn>
                        </p:par>
                      </p:childTnLst>
                    </p:cTn>
                  </p:par>
                  <p:par>
                    <p:cTn id="172" fill="hold">
                      <p:stCondLst>
                        <p:cond delay="indefinite"/>
                      </p:stCondLst>
                      <p:childTnLst>
                        <p:par>
                          <p:cTn id="173" fill="hold">
                            <p:stCondLst>
                              <p:cond delay="0"/>
                            </p:stCondLst>
                            <p:childTnLst>
                              <p:par>
                                <p:cTn id="174" presetID="10" presetClass="exit" presetSubtype="0" fill="hold" grpId="1" nodeType="clickEffect">
                                  <p:stCondLst>
                                    <p:cond delay="0"/>
                                  </p:stCondLst>
                                  <p:childTnLst>
                                    <p:animEffect transition="out" filter="fade">
                                      <p:cBhvr>
                                        <p:cTn id="175" dur="500"/>
                                        <p:tgtEl>
                                          <p:spTgt spid="20"/>
                                        </p:tgtEl>
                                      </p:cBhvr>
                                    </p:animEffect>
                                    <p:set>
                                      <p:cBhvr>
                                        <p:cTn id="176" dur="1" fill="hold">
                                          <p:stCondLst>
                                            <p:cond delay="499"/>
                                          </p:stCondLst>
                                        </p:cTn>
                                        <p:tgtEl>
                                          <p:spTgt spid="20"/>
                                        </p:tgtEl>
                                        <p:attrNameLst>
                                          <p:attrName>style.visibility</p:attrName>
                                        </p:attrNameLst>
                                      </p:cBhvr>
                                      <p:to>
                                        <p:strVal val="hidden"/>
                                      </p:to>
                                    </p:set>
                                  </p:childTnLst>
                                </p:cTn>
                              </p:par>
                              <p:par>
                                <p:cTn id="177" presetID="10" presetClass="exit" presetSubtype="0" fill="hold" grpId="1"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childTnLst>
                          </p:cTn>
                        </p:par>
                      </p:childTnLst>
                    </p:cTn>
                  </p:par>
                  <p:par>
                    <p:cTn id="180" fill="hold">
                      <p:stCondLst>
                        <p:cond delay="indefinite"/>
                      </p:stCondLst>
                      <p:childTnLst>
                        <p:par>
                          <p:cTn id="181" fill="hold">
                            <p:stCondLst>
                              <p:cond delay="0"/>
                            </p:stCondLst>
                            <p:childTnLst>
                              <p:par>
                                <p:cTn id="182" presetID="22" presetClass="entr" presetSubtype="4" fill="hold" grpId="0" nodeType="clickEffect">
                                  <p:stCondLst>
                                    <p:cond delay="0"/>
                                  </p:stCondLst>
                                  <p:childTnLst>
                                    <p:set>
                                      <p:cBhvr>
                                        <p:cTn id="183" dur="1" fill="hold">
                                          <p:stCondLst>
                                            <p:cond delay="0"/>
                                          </p:stCondLst>
                                        </p:cTn>
                                        <p:tgtEl>
                                          <p:spTgt spid="22"/>
                                        </p:tgtEl>
                                        <p:attrNameLst>
                                          <p:attrName>style.visibility</p:attrName>
                                        </p:attrNameLst>
                                      </p:cBhvr>
                                      <p:to>
                                        <p:strVal val="visible"/>
                                      </p:to>
                                    </p:set>
                                    <p:animEffect transition="in" filter="wipe(down)">
                                      <p:cBhvr>
                                        <p:cTn id="184" dur="500"/>
                                        <p:tgtEl>
                                          <p:spTgt spid="22"/>
                                        </p:tgtEl>
                                      </p:cBhvr>
                                    </p:animEffect>
                                  </p:childTnLst>
                                </p:cTn>
                              </p:par>
                            </p:childTnLst>
                          </p:cTn>
                        </p:par>
                        <p:par>
                          <p:cTn id="185" fill="hold">
                            <p:stCondLst>
                              <p:cond delay="500"/>
                            </p:stCondLst>
                            <p:childTnLst>
                              <p:par>
                                <p:cTn id="186" presetID="22" presetClass="entr" presetSubtype="4" fill="hold" grpId="0" nodeType="afterEffect">
                                  <p:stCondLst>
                                    <p:cond delay="500"/>
                                  </p:stCondLst>
                                  <p:childTnLst>
                                    <p:set>
                                      <p:cBhvr>
                                        <p:cTn id="187" dur="1" fill="hold">
                                          <p:stCondLst>
                                            <p:cond delay="0"/>
                                          </p:stCondLst>
                                        </p:cTn>
                                        <p:tgtEl>
                                          <p:spTgt spid="24"/>
                                        </p:tgtEl>
                                        <p:attrNameLst>
                                          <p:attrName>style.visibility</p:attrName>
                                        </p:attrNameLst>
                                      </p:cBhvr>
                                      <p:to>
                                        <p:strVal val="visible"/>
                                      </p:to>
                                    </p:set>
                                    <p:animEffect transition="in" filter="wipe(down)">
                                      <p:cBhvr>
                                        <p:cTn id="188" dur="500"/>
                                        <p:tgtEl>
                                          <p:spTgt spid="24"/>
                                        </p:tgtEl>
                                      </p:cBhvr>
                                    </p:animEffect>
                                  </p:childTnLst>
                                </p:cTn>
                              </p:par>
                            </p:childTnLst>
                          </p:cTn>
                        </p:par>
                        <p:par>
                          <p:cTn id="189" fill="hold">
                            <p:stCondLst>
                              <p:cond delay="1500"/>
                            </p:stCondLst>
                            <p:childTnLst>
                              <p:par>
                                <p:cTn id="190" presetID="22" presetClass="entr" presetSubtype="4" fill="hold" grpId="0" nodeType="afterEffect">
                                  <p:stCondLst>
                                    <p:cond delay="500"/>
                                  </p:stCondLst>
                                  <p:childTnLst>
                                    <p:set>
                                      <p:cBhvr>
                                        <p:cTn id="191" dur="1" fill="hold">
                                          <p:stCondLst>
                                            <p:cond delay="0"/>
                                          </p:stCondLst>
                                        </p:cTn>
                                        <p:tgtEl>
                                          <p:spTgt spid="23"/>
                                        </p:tgtEl>
                                        <p:attrNameLst>
                                          <p:attrName>style.visibility</p:attrName>
                                        </p:attrNameLst>
                                      </p:cBhvr>
                                      <p:to>
                                        <p:strVal val="visible"/>
                                      </p:to>
                                    </p:set>
                                    <p:animEffect transition="in" filter="wipe(down)">
                                      <p:cBhvr>
                                        <p:cTn id="192" dur="500"/>
                                        <p:tgtEl>
                                          <p:spTgt spid="23"/>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xit" presetSubtype="0" fill="hold" grpId="1" nodeType="clickEffect">
                                  <p:stCondLst>
                                    <p:cond delay="0"/>
                                  </p:stCondLst>
                                  <p:childTnLst>
                                    <p:animEffect transition="out" filter="fade">
                                      <p:cBhvr>
                                        <p:cTn id="196" dur="500"/>
                                        <p:tgtEl>
                                          <p:spTgt spid="22"/>
                                        </p:tgtEl>
                                      </p:cBhvr>
                                    </p:animEffect>
                                    <p:set>
                                      <p:cBhvr>
                                        <p:cTn id="197" dur="1" fill="hold">
                                          <p:stCondLst>
                                            <p:cond delay="499"/>
                                          </p:stCondLst>
                                        </p:cTn>
                                        <p:tgtEl>
                                          <p:spTgt spid="22"/>
                                        </p:tgtEl>
                                        <p:attrNameLst>
                                          <p:attrName>style.visibility</p:attrName>
                                        </p:attrNameLst>
                                      </p:cBhvr>
                                      <p:to>
                                        <p:strVal val="hidden"/>
                                      </p:to>
                                    </p:set>
                                  </p:childTnLst>
                                </p:cTn>
                              </p:par>
                              <p:par>
                                <p:cTn id="198" presetID="10" presetClass="exit" presetSubtype="0" fill="hold" grpId="1" nodeType="withEffect">
                                  <p:stCondLst>
                                    <p:cond delay="0"/>
                                  </p:stCondLst>
                                  <p:childTnLst>
                                    <p:animEffect transition="out" filter="fade">
                                      <p:cBhvr>
                                        <p:cTn id="199" dur="500"/>
                                        <p:tgtEl>
                                          <p:spTgt spid="24"/>
                                        </p:tgtEl>
                                      </p:cBhvr>
                                    </p:animEffect>
                                    <p:set>
                                      <p:cBhvr>
                                        <p:cTn id="200" dur="1" fill="hold">
                                          <p:stCondLst>
                                            <p:cond delay="499"/>
                                          </p:stCondLst>
                                        </p:cTn>
                                        <p:tgtEl>
                                          <p:spTgt spid="24"/>
                                        </p:tgtEl>
                                        <p:attrNameLst>
                                          <p:attrName>style.visibility</p:attrName>
                                        </p:attrNameLst>
                                      </p:cBhvr>
                                      <p:to>
                                        <p:strVal val="hidden"/>
                                      </p:to>
                                    </p:set>
                                  </p:childTnLst>
                                </p:cTn>
                              </p:par>
                              <p:par>
                                <p:cTn id="201" presetID="10" presetClass="exit" presetSubtype="0" fill="hold" grpId="1" nodeType="withEffect">
                                  <p:stCondLst>
                                    <p:cond delay="0"/>
                                  </p:stCondLst>
                                  <p:childTnLst>
                                    <p:animEffect transition="out" filter="fade">
                                      <p:cBhvr>
                                        <p:cTn id="202" dur="500"/>
                                        <p:tgtEl>
                                          <p:spTgt spid="23"/>
                                        </p:tgtEl>
                                      </p:cBhvr>
                                    </p:animEffect>
                                    <p:set>
                                      <p:cBhvr>
                                        <p:cTn id="203" dur="1" fill="hold">
                                          <p:stCondLst>
                                            <p:cond delay="499"/>
                                          </p:stCondLst>
                                        </p:cTn>
                                        <p:tgtEl>
                                          <p:spTgt spid="23"/>
                                        </p:tgtEl>
                                        <p:attrNameLst>
                                          <p:attrName>style.visibility</p:attrName>
                                        </p:attrNameLst>
                                      </p:cBhvr>
                                      <p:to>
                                        <p:strVal val="hidden"/>
                                      </p:to>
                                    </p:set>
                                  </p:childTnLst>
                                </p:cTn>
                              </p:par>
                            </p:childTnLst>
                          </p:cTn>
                        </p:par>
                        <p:par>
                          <p:cTn id="204" fill="hold">
                            <p:stCondLst>
                              <p:cond delay="500"/>
                            </p:stCondLst>
                            <p:childTnLst>
                              <p:par>
                                <p:cTn id="205" presetID="22" presetClass="entr" presetSubtype="4" fill="hold" grpId="0" nodeType="afterEffect">
                                  <p:stCondLst>
                                    <p:cond delay="0"/>
                                  </p:stCondLst>
                                  <p:childTnLst>
                                    <p:set>
                                      <p:cBhvr>
                                        <p:cTn id="206" dur="1" fill="hold">
                                          <p:stCondLst>
                                            <p:cond delay="0"/>
                                          </p:stCondLst>
                                        </p:cTn>
                                        <p:tgtEl>
                                          <p:spTgt spid="26"/>
                                        </p:tgtEl>
                                        <p:attrNameLst>
                                          <p:attrName>style.visibility</p:attrName>
                                        </p:attrNameLst>
                                      </p:cBhvr>
                                      <p:to>
                                        <p:strVal val="visible"/>
                                      </p:to>
                                    </p:set>
                                    <p:animEffect transition="in" filter="wipe(down)">
                                      <p:cBhvr>
                                        <p:cTn id="207" dur="500"/>
                                        <p:tgtEl>
                                          <p:spTgt spid="26"/>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xit" presetSubtype="0" fill="hold" grpId="1" nodeType="clickEffect">
                                  <p:stCondLst>
                                    <p:cond delay="0"/>
                                  </p:stCondLst>
                                  <p:childTnLst>
                                    <p:animEffect transition="out" filter="fade">
                                      <p:cBhvr>
                                        <p:cTn id="211" dur="500"/>
                                        <p:tgtEl>
                                          <p:spTgt spid="26"/>
                                        </p:tgtEl>
                                      </p:cBhvr>
                                    </p:animEffect>
                                    <p:set>
                                      <p:cBhvr>
                                        <p:cTn id="212" dur="1" fill="hold">
                                          <p:stCondLst>
                                            <p:cond delay="499"/>
                                          </p:stCondLst>
                                        </p:cTn>
                                        <p:tgtEl>
                                          <p:spTgt spid="26"/>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22" presetClass="entr" presetSubtype="4" fill="hold" grpId="0" nodeType="clickEffect">
                                  <p:stCondLst>
                                    <p:cond delay="0"/>
                                  </p:stCondLst>
                                  <p:childTnLst>
                                    <p:set>
                                      <p:cBhvr>
                                        <p:cTn id="216" dur="1" fill="hold">
                                          <p:stCondLst>
                                            <p:cond delay="0"/>
                                          </p:stCondLst>
                                        </p:cTn>
                                        <p:tgtEl>
                                          <p:spTgt spid="27"/>
                                        </p:tgtEl>
                                        <p:attrNameLst>
                                          <p:attrName>style.visibility</p:attrName>
                                        </p:attrNameLst>
                                      </p:cBhvr>
                                      <p:to>
                                        <p:strVal val="visible"/>
                                      </p:to>
                                    </p:set>
                                    <p:animEffect transition="in" filter="wipe(down)">
                                      <p:cBhvr>
                                        <p:cTn id="217" dur="500"/>
                                        <p:tgtEl>
                                          <p:spTgt spid="27"/>
                                        </p:tgtEl>
                                      </p:cBhvr>
                                    </p:animEffect>
                                  </p:childTnLst>
                                </p:cTn>
                              </p:par>
                            </p:childTnLst>
                          </p:cTn>
                        </p:par>
                      </p:childTnLst>
                    </p:cTn>
                  </p:par>
                  <p:par>
                    <p:cTn id="218" fill="hold">
                      <p:stCondLst>
                        <p:cond delay="indefinite"/>
                      </p:stCondLst>
                      <p:childTnLst>
                        <p:par>
                          <p:cTn id="219" fill="hold">
                            <p:stCondLst>
                              <p:cond delay="0"/>
                            </p:stCondLst>
                            <p:childTnLst>
                              <p:par>
                                <p:cTn id="220" presetID="10" presetClass="exit" presetSubtype="0" fill="hold" grpId="1" nodeType="clickEffect">
                                  <p:stCondLst>
                                    <p:cond delay="0"/>
                                  </p:stCondLst>
                                  <p:childTnLst>
                                    <p:animEffect transition="out" filter="fade">
                                      <p:cBhvr>
                                        <p:cTn id="221" dur="500"/>
                                        <p:tgtEl>
                                          <p:spTgt spid="27"/>
                                        </p:tgtEl>
                                      </p:cBhvr>
                                    </p:animEffect>
                                    <p:set>
                                      <p:cBhvr>
                                        <p:cTn id="222" dur="1" fill="hold">
                                          <p:stCondLst>
                                            <p:cond delay="499"/>
                                          </p:stCondLst>
                                        </p:cTn>
                                        <p:tgtEl>
                                          <p:spTgt spid="27"/>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22" presetClass="entr" presetSubtype="4" fill="hold" grpId="0" nodeType="clickEffect">
                                  <p:stCondLst>
                                    <p:cond delay="0"/>
                                  </p:stCondLst>
                                  <p:childTnLst>
                                    <p:set>
                                      <p:cBhvr>
                                        <p:cTn id="226" dur="1" fill="hold">
                                          <p:stCondLst>
                                            <p:cond delay="0"/>
                                          </p:stCondLst>
                                        </p:cTn>
                                        <p:tgtEl>
                                          <p:spTgt spid="28"/>
                                        </p:tgtEl>
                                        <p:attrNameLst>
                                          <p:attrName>style.visibility</p:attrName>
                                        </p:attrNameLst>
                                      </p:cBhvr>
                                      <p:to>
                                        <p:strVal val="visible"/>
                                      </p:to>
                                    </p:set>
                                    <p:animEffect transition="in" filter="wipe(down)">
                                      <p:cBhvr>
                                        <p:cTn id="227" dur="500"/>
                                        <p:tgtEl>
                                          <p:spTgt spid="28"/>
                                        </p:tgtEl>
                                      </p:cBhvr>
                                    </p:animEffect>
                                  </p:childTnLst>
                                </p:cTn>
                              </p:par>
                            </p:childTnLst>
                          </p:cTn>
                        </p:par>
                        <p:par>
                          <p:cTn id="228" fill="hold">
                            <p:stCondLst>
                              <p:cond delay="500"/>
                            </p:stCondLst>
                            <p:childTnLst>
                              <p:par>
                                <p:cTn id="229" presetID="22" presetClass="entr" presetSubtype="4" fill="hold" grpId="0" nodeType="afterEffect">
                                  <p:stCondLst>
                                    <p:cond delay="500"/>
                                  </p:stCondLst>
                                  <p:childTnLst>
                                    <p:set>
                                      <p:cBhvr>
                                        <p:cTn id="230" dur="1" fill="hold">
                                          <p:stCondLst>
                                            <p:cond delay="0"/>
                                          </p:stCondLst>
                                        </p:cTn>
                                        <p:tgtEl>
                                          <p:spTgt spid="29"/>
                                        </p:tgtEl>
                                        <p:attrNameLst>
                                          <p:attrName>style.visibility</p:attrName>
                                        </p:attrNameLst>
                                      </p:cBhvr>
                                      <p:to>
                                        <p:strVal val="visible"/>
                                      </p:to>
                                    </p:set>
                                    <p:animEffect transition="in" filter="wipe(down)">
                                      <p:cBhvr>
                                        <p:cTn id="231" dur="500"/>
                                        <p:tgtEl>
                                          <p:spTgt spid="29"/>
                                        </p:tgtEl>
                                      </p:cBhvr>
                                    </p:animEffect>
                                  </p:childTnLst>
                                </p:cTn>
                              </p:par>
                            </p:childTnLst>
                          </p:cTn>
                        </p:par>
                      </p:childTnLst>
                    </p:cTn>
                  </p:par>
                  <p:par>
                    <p:cTn id="232" fill="hold">
                      <p:stCondLst>
                        <p:cond delay="indefinite"/>
                      </p:stCondLst>
                      <p:childTnLst>
                        <p:par>
                          <p:cTn id="233" fill="hold">
                            <p:stCondLst>
                              <p:cond delay="0"/>
                            </p:stCondLst>
                            <p:childTnLst>
                              <p:par>
                                <p:cTn id="234" presetID="10" presetClass="exit" presetSubtype="0" fill="hold" grpId="1" nodeType="clickEffect">
                                  <p:stCondLst>
                                    <p:cond delay="0"/>
                                  </p:stCondLst>
                                  <p:childTnLst>
                                    <p:animEffect transition="out" filter="fade">
                                      <p:cBhvr>
                                        <p:cTn id="235" dur="500"/>
                                        <p:tgtEl>
                                          <p:spTgt spid="28"/>
                                        </p:tgtEl>
                                      </p:cBhvr>
                                    </p:animEffect>
                                    <p:set>
                                      <p:cBhvr>
                                        <p:cTn id="236" dur="1" fill="hold">
                                          <p:stCondLst>
                                            <p:cond delay="499"/>
                                          </p:stCondLst>
                                        </p:cTn>
                                        <p:tgtEl>
                                          <p:spTgt spid="28"/>
                                        </p:tgtEl>
                                        <p:attrNameLst>
                                          <p:attrName>style.visibility</p:attrName>
                                        </p:attrNameLst>
                                      </p:cBhvr>
                                      <p:to>
                                        <p:strVal val="hidden"/>
                                      </p:to>
                                    </p:set>
                                  </p:childTnLst>
                                </p:cTn>
                              </p:par>
                              <p:par>
                                <p:cTn id="237" presetID="10" presetClass="exit" presetSubtype="0" fill="hold" grpId="1" nodeType="withEffect">
                                  <p:stCondLst>
                                    <p:cond delay="0"/>
                                  </p:stCondLst>
                                  <p:childTnLst>
                                    <p:animEffect transition="out" filter="fade">
                                      <p:cBhvr>
                                        <p:cTn id="238" dur="500"/>
                                        <p:tgtEl>
                                          <p:spTgt spid="29"/>
                                        </p:tgtEl>
                                      </p:cBhvr>
                                    </p:animEffect>
                                    <p:set>
                                      <p:cBhvr>
                                        <p:cTn id="239" dur="1" fill="hold">
                                          <p:stCondLst>
                                            <p:cond delay="499"/>
                                          </p:stCondLst>
                                        </p:cTn>
                                        <p:tgtEl>
                                          <p:spTgt spid="29"/>
                                        </p:tgtEl>
                                        <p:attrNameLst>
                                          <p:attrName>style.visibility</p:attrName>
                                        </p:attrNameLst>
                                      </p:cBhvr>
                                      <p:to>
                                        <p:strVal val="hidden"/>
                                      </p:to>
                                    </p:set>
                                  </p:childTnLst>
                                </p:cTn>
                              </p:par>
                            </p:childTnLst>
                          </p:cTn>
                        </p:par>
                      </p:childTnLst>
                    </p:cTn>
                  </p:par>
                  <p:par>
                    <p:cTn id="240" fill="hold">
                      <p:stCondLst>
                        <p:cond delay="indefinite"/>
                      </p:stCondLst>
                      <p:childTnLst>
                        <p:par>
                          <p:cTn id="241" fill="hold">
                            <p:stCondLst>
                              <p:cond delay="0"/>
                            </p:stCondLst>
                            <p:childTnLst>
                              <p:par>
                                <p:cTn id="242" presetID="22" presetClass="entr" presetSubtype="4" fill="hold" grpId="0" nodeType="clickEffect">
                                  <p:stCondLst>
                                    <p:cond delay="0"/>
                                  </p:stCondLst>
                                  <p:childTnLst>
                                    <p:set>
                                      <p:cBhvr>
                                        <p:cTn id="243" dur="1" fill="hold">
                                          <p:stCondLst>
                                            <p:cond delay="0"/>
                                          </p:stCondLst>
                                        </p:cTn>
                                        <p:tgtEl>
                                          <p:spTgt spid="30"/>
                                        </p:tgtEl>
                                        <p:attrNameLst>
                                          <p:attrName>style.visibility</p:attrName>
                                        </p:attrNameLst>
                                      </p:cBhvr>
                                      <p:to>
                                        <p:strVal val="visible"/>
                                      </p:to>
                                    </p:set>
                                    <p:animEffect transition="in" filter="wipe(down)">
                                      <p:cBhvr>
                                        <p:cTn id="244" dur="500"/>
                                        <p:tgtEl>
                                          <p:spTgt spid="30"/>
                                        </p:tgtEl>
                                      </p:cBhvr>
                                    </p:animEffect>
                                  </p:childTnLst>
                                </p:cTn>
                              </p:par>
                            </p:childTnLst>
                          </p:cTn>
                        </p:par>
                      </p:childTnLst>
                    </p:cTn>
                  </p:par>
                  <p:par>
                    <p:cTn id="245" fill="hold">
                      <p:stCondLst>
                        <p:cond delay="indefinite"/>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30"/>
                                        </p:tgtEl>
                                      </p:cBhvr>
                                    </p:animEffect>
                                    <p:set>
                                      <p:cBhvr>
                                        <p:cTn id="249"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3" grpId="0" animBg="1"/>
      <p:bldP spid="3"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ltHorz">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graphicFrame>
        <p:nvGraphicFramePr>
          <p:cNvPr id="4" name="Объект 4"/>
          <p:cNvGraphicFramePr>
            <a:graphicFrameLocks noGrp="1"/>
          </p:cNvGraphicFramePr>
          <p:nvPr>
            <p:ph idx="1"/>
            <p:extLst>
              <p:ext uri="{D42A27DB-BD31-4B8C-83A1-F6EECF244321}">
                <p14:modId xmlns:p14="http://schemas.microsoft.com/office/powerpoint/2010/main" val="1893031911"/>
              </p:ext>
            </p:extLst>
          </p:nvPr>
        </p:nvGraphicFramePr>
        <p:xfrm>
          <a:off x="251519" y="620688"/>
          <a:ext cx="8640961" cy="3766734"/>
        </p:xfrm>
        <a:graphic>
          <a:graphicData uri="http://schemas.openxmlformats.org/drawingml/2006/table">
            <a:tbl>
              <a:tblPr firstRow="1" bandRow="1">
                <a:tableStyleId>{7DF18680-E054-41AD-8BC1-D1AEF772440D}</a:tableStyleId>
              </a:tblPr>
              <a:tblGrid>
                <a:gridCol w="2376265"/>
                <a:gridCol w="4248472"/>
                <a:gridCol w="2016224"/>
              </a:tblGrid>
              <a:tr h="216024">
                <a:tc>
                  <a:txBody>
                    <a:bodyPr/>
                    <a:lstStyle/>
                    <a:p>
                      <a:pPr algn="ctr">
                        <a:lnSpc>
                          <a:spcPct val="90000"/>
                        </a:lnSpc>
                      </a:pPr>
                      <a:r>
                        <a:rPr lang="ru-RU" sz="1500" b="1" dirty="0" smtClean="0">
                          <a:solidFill>
                            <a:schemeClr val="tx1"/>
                          </a:solidFill>
                        </a:rPr>
                        <a:t>Мф. 14, </a:t>
                      </a:r>
                      <a:r>
                        <a:rPr lang="ru-RU" sz="1500" b="1" dirty="0" smtClean="0">
                          <a:solidFill>
                            <a:schemeClr val="tx1"/>
                          </a:solidFill>
                        </a:rPr>
                        <a:t>1-5</a:t>
                      </a:r>
                      <a:endParaRPr lang="ru-RU" sz="1500" b="1" dirty="0">
                        <a:solidFill>
                          <a:schemeClr val="tx1"/>
                        </a:solidFill>
                      </a:endParaRPr>
                    </a:p>
                  </a:txBody>
                  <a:tcPr marL="36000" marR="36000" marT="18000" marB="72000"/>
                </a:tc>
                <a:tc>
                  <a:txBody>
                    <a:bodyPr/>
                    <a:lstStyle/>
                    <a:p>
                      <a:pPr algn="ctr">
                        <a:lnSpc>
                          <a:spcPct val="90000"/>
                        </a:lnSpc>
                      </a:pPr>
                      <a:r>
                        <a:rPr lang="ru-RU" sz="1500" b="1" dirty="0" err="1" smtClean="0">
                          <a:solidFill>
                            <a:schemeClr val="tx1"/>
                          </a:solidFill>
                        </a:rPr>
                        <a:t>Мк</a:t>
                      </a:r>
                      <a:r>
                        <a:rPr lang="ru-RU" sz="1500" b="1" dirty="0" smtClean="0">
                          <a:solidFill>
                            <a:schemeClr val="tx1"/>
                          </a:solidFill>
                        </a:rPr>
                        <a:t>. 6, </a:t>
                      </a:r>
                      <a:r>
                        <a:rPr lang="ru-RU" sz="1500" b="1" dirty="0" smtClean="0">
                          <a:solidFill>
                            <a:schemeClr val="tx1"/>
                          </a:solidFill>
                        </a:rPr>
                        <a:t>14-20</a:t>
                      </a:r>
                      <a:endParaRPr lang="ru-RU" sz="1500" b="1" dirty="0">
                        <a:solidFill>
                          <a:schemeClr val="tx1"/>
                        </a:solidFill>
                      </a:endParaRPr>
                    </a:p>
                  </a:txBody>
                  <a:tcPr marL="36000" marR="36000" marT="18000" marB="72000"/>
                </a:tc>
                <a:tc>
                  <a:txBody>
                    <a:bodyPr/>
                    <a:lstStyle/>
                    <a:p>
                      <a:pPr algn="ctr">
                        <a:lnSpc>
                          <a:spcPct val="90000"/>
                        </a:lnSpc>
                      </a:pPr>
                      <a:r>
                        <a:rPr lang="ru-RU" sz="1500" b="1" dirty="0" err="1" smtClean="0">
                          <a:solidFill>
                            <a:schemeClr val="tx1"/>
                          </a:solidFill>
                        </a:rPr>
                        <a:t>Лк</a:t>
                      </a:r>
                      <a:r>
                        <a:rPr lang="ru-RU" sz="1500" b="1" dirty="0" smtClean="0">
                          <a:solidFill>
                            <a:schemeClr val="tx1"/>
                          </a:solidFill>
                        </a:rPr>
                        <a:t>. 9, 7-9</a:t>
                      </a:r>
                      <a:endParaRPr lang="ru-RU" sz="1500" b="1" dirty="0">
                        <a:solidFill>
                          <a:schemeClr val="tx1"/>
                        </a:solidFill>
                      </a:endParaRPr>
                    </a:p>
                  </a:txBody>
                  <a:tcPr marL="36000" marR="36000" marT="18000" marB="72000"/>
                </a:tc>
              </a:tr>
              <a:tr h="370840">
                <a:tc>
                  <a:txBody>
                    <a:bodyPr/>
                    <a:lstStyle/>
                    <a:p>
                      <a:pPr>
                        <a:lnSpc>
                          <a:spcPct val="90000"/>
                        </a:lnSpc>
                      </a:pPr>
                      <a:r>
                        <a:rPr lang="ru-RU" sz="1450" b="1" dirty="0" smtClean="0">
                          <a:solidFill>
                            <a:schemeClr val="tx1"/>
                          </a:solidFill>
                        </a:rPr>
                        <a:t>1. В то время Ирод </a:t>
                      </a:r>
                      <a:r>
                        <a:rPr lang="ru-RU" sz="1450" b="1" dirty="0" err="1" smtClean="0">
                          <a:solidFill>
                            <a:schemeClr val="tx1"/>
                          </a:solidFill>
                        </a:rPr>
                        <a:t>четвертовластник</a:t>
                      </a:r>
                      <a:r>
                        <a:rPr lang="ru-RU" sz="1450" b="1" dirty="0" smtClean="0">
                          <a:solidFill>
                            <a:schemeClr val="tx1"/>
                          </a:solidFill>
                        </a:rPr>
                        <a:t> услышал молву об Иисусе </a:t>
                      </a:r>
                    </a:p>
                    <a:p>
                      <a:pPr>
                        <a:lnSpc>
                          <a:spcPct val="90000"/>
                        </a:lnSpc>
                      </a:pPr>
                      <a:r>
                        <a:rPr lang="ru-RU" sz="1450" b="1" dirty="0" smtClean="0">
                          <a:solidFill>
                            <a:schemeClr val="tx1"/>
                          </a:solidFill>
                        </a:rPr>
                        <a:t>2. и сказал служащим при нем: это Иоанн Креститель; он воскрес из мертвых, и потому чудеса делаются им. </a:t>
                      </a:r>
                    </a:p>
                    <a:p>
                      <a:pPr>
                        <a:lnSpc>
                          <a:spcPct val="90000"/>
                        </a:lnSpc>
                      </a:pPr>
                      <a:r>
                        <a:rPr lang="ru-RU" sz="1450" b="1" dirty="0" smtClean="0">
                          <a:solidFill>
                            <a:schemeClr val="tx1"/>
                          </a:solidFill>
                        </a:rPr>
                        <a:t>3. Ибо Ирод, взяв Иоанна, связал его и посадил в темницу за </a:t>
                      </a:r>
                      <a:r>
                        <a:rPr lang="ru-RU" sz="1450" b="1" dirty="0" err="1" smtClean="0">
                          <a:solidFill>
                            <a:schemeClr val="tx1"/>
                          </a:solidFill>
                        </a:rPr>
                        <a:t>Иродиаду</a:t>
                      </a:r>
                      <a:r>
                        <a:rPr lang="ru-RU" sz="1450" b="1" dirty="0" smtClean="0">
                          <a:solidFill>
                            <a:schemeClr val="tx1"/>
                          </a:solidFill>
                        </a:rPr>
                        <a:t>, жену Филиппа, брата своего, </a:t>
                      </a:r>
                    </a:p>
                    <a:p>
                      <a:pPr>
                        <a:lnSpc>
                          <a:spcPct val="90000"/>
                        </a:lnSpc>
                      </a:pPr>
                      <a:r>
                        <a:rPr lang="ru-RU" sz="1450" b="1" dirty="0" smtClean="0">
                          <a:solidFill>
                            <a:schemeClr val="tx1"/>
                          </a:solidFill>
                        </a:rPr>
                        <a:t>4. потому что Иоанн говорил ему: не должно тебе иметь ее. </a:t>
                      </a:r>
                    </a:p>
                    <a:p>
                      <a:pPr>
                        <a:lnSpc>
                          <a:spcPct val="90000"/>
                        </a:lnSpc>
                      </a:pPr>
                      <a:r>
                        <a:rPr lang="ru-RU" sz="1450" b="1" dirty="0" smtClean="0">
                          <a:solidFill>
                            <a:schemeClr val="tx1"/>
                          </a:solidFill>
                        </a:rPr>
                        <a:t>5. И </a:t>
                      </a:r>
                      <a:r>
                        <a:rPr lang="ru-RU" sz="1450" b="1" dirty="0" smtClean="0">
                          <a:solidFill>
                            <a:srgbClr val="00B0F0"/>
                          </a:solidFill>
                        </a:rPr>
                        <a:t>хотел убить его</a:t>
                      </a:r>
                      <a:r>
                        <a:rPr lang="ru-RU" sz="1450" b="1" dirty="0" smtClean="0">
                          <a:solidFill>
                            <a:schemeClr val="tx1"/>
                          </a:solidFill>
                        </a:rPr>
                        <a:t>, но боялся народа, потому что его почитали за пророка. </a:t>
                      </a:r>
                    </a:p>
                  </a:txBody>
                  <a:tcPr marL="36000" marR="36000" marT="18000" marB="72000"/>
                </a:tc>
                <a:tc>
                  <a:txBody>
                    <a:bodyPr/>
                    <a:lstStyle/>
                    <a:p>
                      <a:pPr>
                        <a:lnSpc>
                          <a:spcPct val="90000"/>
                        </a:lnSpc>
                      </a:pPr>
                      <a:r>
                        <a:rPr lang="ru-RU" sz="1450" b="1" dirty="0" smtClean="0">
                          <a:solidFill>
                            <a:schemeClr val="tx1"/>
                          </a:solidFill>
                        </a:rPr>
                        <a:t>14. Царь Ирод, услышав об Иисусе, — ибо имя Его стало гласно, — говорил: это Иоанн Креститель воскрес из мертвых, и потому чудеса делаются им. </a:t>
                      </a:r>
                    </a:p>
                    <a:p>
                      <a:pPr>
                        <a:lnSpc>
                          <a:spcPct val="90000"/>
                        </a:lnSpc>
                      </a:pPr>
                      <a:r>
                        <a:rPr lang="ru-RU" sz="1450" b="1" dirty="0" smtClean="0">
                          <a:solidFill>
                            <a:schemeClr val="tx1"/>
                          </a:solidFill>
                        </a:rPr>
                        <a:t>15. Другие говорили: это Илия, а иные говорили: это пророк, или как один из пророков. </a:t>
                      </a:r>
                    </a:p>
                    <a:p>
                      <a:pPr>
                        <a:lnSpc>
                          <a:spcPct val="90000"/>
                        </a:lnSpc>
                      </a:pPr>
                      <a:r>
                        <a:rPr lang="ru-RU" sz="1450" b="1" dirty="0" smtClean="0">
                          <a:solidFill>
                            <a:schemeClr val="tx1"/>
                          </a:solidFill>
                        </a:rPr>
                        <a:t>16. Ирод же, услышав, сказал: это Иоанн, которого я обезглавил; он воскрес из мертвых. </a:t>
                      </a:r>
                    </a:p>
                    <a:p>
                      <a:pPr>
                        <a:lnSpc>
                          <a:spcPct val="90000"/>
                        </a:lnSpc>
                      </a:pPr>
                      <a:r>
                        <a:rPr lang="ru-RU" sz="1450" b="1" dirty="0" smtClean="0">
                          <a:solidFill>
                            <a:schemeClr val="tx1"/>
                          </a:solidFill>
                        </a:rPr>
                        <a:t>17. Ибо сей Ирод, послав, взял Иоанна и заключил его в темницу за </a:t>
                      </a:r>
                      <a:r>
                        <a:rPr lang="ru-RU" sz="1450" b="1" dirty="0" err="1" smtClean="0">
                          <a:solidFill>
                            <a:schemeClr val="tx1"/>
                          </a:solidFill>
                        </a:rPr>
                        <a:t>Иродиаду</a:t>
                      </a:r>
                      <a:r>
                        <a:rPr lang="ru-RU" sz="1450" b="1" dirty="0" smtClean="0">
                          <a:solidFill>
                            <a:schemeClr val="tx1"/>
                          </a:solidFill>
                        </a:rPr>
                        <a:t>, жену Филиппа, брата своего, потому что женился на ней. </a:t>
                      </a:r>
                    </a:p>
                    <a:p>
                      <a:pPr>
                        <a:lnSpc>
                          <a:spcPct val="90000"/>
                        </a:lnSpc>
                      </a:pPr>
                      <a:r>
                        <a:rPr lang="ru-RU" sz="1450" b="1" dirty="0" smtClean="0">
                          <a:solidFill>
                            <a:schemeClr val="tx1"/>
                          </a:solidFill>
                        </a:rPr>
                        <a:t>18. Ибо Иоанн говорил Ироду: не должно тебе иметь жену брата твоего. </a:t>
                      </a:r>
                    </a:p>
                    <a:p>
                      <a:pPr>
                        <a:lnSpc>
                          <a:spcPct val="90000"/>
                        </a:lnSpc>
                      </a:pPr>
                      <a:r>
                        <a:rPr lang="ru-RU" sz="1450" b="1" dirty="0" smtClean="0">
                          <a:solidFill>
                            <a:schemeClr val="tx1"/>
                          </a:solidFill>
                        </a:rPr>
                        <a:t>19. </a:t>
                      </a:r>
                      <a:r>
                        <a:rPr lang="ru-RU" sz="1450" b="1" dirty="0" err="1" smtClean="0">
                          <a:solidFill>
                            <a:srgbClr val="00B0F0"/>
                          </a:solidFill>
                        </a:rPr>
                        <a:t>Иродиада</a:t>
                      </a:r>
                      <a:r>
                        <a:rPr lang="ru-RU" sz="1450" b="1" dirty="0" smtClean="0">
                          <a:solidFill>
                            <a:srgbClr val="00B0F0"/>
                          </a:solidFill>
                        </a:rPr>
                        <a:t> же, злобясь на него, желала убить его</a:t>
                      </a:r>
                      <a:r>
                        <a:rPr lang="ru-RU" sz="1450" b="1" dirty="0" smtClean="0">
                          <a:solidFill>
                            <a:schemeClr val="tx1"/>
                          </a:solidFill>
                        </a:rPr>
                        <a:t>; но не могла. </a:t>
                      </a:r>
                    </a:p>
                    <a:p>
                      <a:pPr>
                        <a:lnSpc>
                          <a:spcPct val="90000"/>
                        </a:lnSpc>
                      </a:pPr>
                      <a:r>
                        <a:rPr lang="ru-RU" sz="1450" b="1" dirty="0" smtClean="0">
                          <a:solidFill>
                            <a:schemeClr val="tx1"/>
                          </a:solidFill>
                        </a:rPr>
                        <a:t>20. Ибо Ирод боялся Иоанна, зная, что он муж праведный и святой, и берег его; многое делал, слушаясь его, и с удовольствием слушал его. </a:t>
                      </a:r>
                    </a:p>
                  </a:txBody>
                  <a:tcPr marL="36000" marR="36000" marT="18000" marB="72000"/>
                </a:tc>
                <a:tc>
                  <a:txBody>
                    <a:bodyPr/>
                    <a:lstStyle/>
                    <a:p>
                      <a:pPr>
                        <a:lnSpc>
                          <a:spcPct val="90000"/>
                        </a:lnSpc>
                      </a:pPr>
                      <a:r>
                        <a:rPr lang="ru-RU" sz="1450" b="1" dirty="0" smtClean="0">
                          <a:solidFill>
                            <a:schemeClr val="tx1"/>
                          </a:solidFill>
                        </a:rPr>
                        <a:t>7. Услышал Ирод </a:t>
                      </a:r>
                      <a:r>
                        <a:rPr lang="ru-RU" sz="1450" b="1" dirty="0" err="1" smtClean="0">
                          <a:solidFill>
                            <a:schemeClr val="tx1"/>
                          </a:solidFill>
                        </a:rPr>
                        <a:t>четвертовластник</a:t>
                      </a:r>
                      <a:r>
                        <a:rPr lang="ru-RU" sz="1450" b="1" dirty="0" smtClean="0">
                          <a:solidFill>
                            <a:schemeClr val="tx1"/>
                          </a:solidFill>
                        </a:rPr>
                        <a:t> о всем, что делал Иисус, и недоумевал: ибо одни говорили, что это Иоанн восстал из мертвых; </a:t>
                      </a:r>
                    </a:p>
                    <a:p>
                      <a:pPr>
                        <a:lnSpc>
                          <a:spcPct val="90000"/>
                        </a:lnSpc>
                      </a:pPr>
                      <a:r>
                        <a:rPr lang="ru-RU" sz="1450" b="1" dirty="0" smtClean="0">
                          <a:solidFill>
                            <a:schemeClr val="tx1"/>
                          </a:solidFill>
                        </a:rPr>
                        <a:t>8. другие, что Илия явился, а иные, что один из древних пророков воскрес. </a:t>
                      </a:r>
                    </a:p>
                    <a:p>
                      <a:pPr>
                        <a:lnSpc>
                          <a:spcPct val="90000"/>
                        </a:lnSpc>
                      </a:pPr>
                      <a:r>
                        <a:rPr lang="ru-RU" sz="1450" b="1" dirty="0" smtClean="0">
                          <a:solidFill>
                            <a:schemeClr val="tx1"/>
                          </a:solidFill>
                        </a:rPr>
                        <a:t>9. И сказал Ирод: Иоанна я обезглавил; кто же Этот, о Котором я слышу такое? И искал увидеть Его. </a:t>
                      </a:r>
                      <a:endParaRPr lang="ru-RU" sz="1450" b="1" dirty="0" smtClean="0">
                        <a:solidFill>
                          <a:schemeClr val="tx1"/>
                        </a:solidFill>
                      </a:endParaRPr>
                    </a:p>
                  </a:txBody>
                  <a:tcPr marL="36000" marR="36000" marT="18000" marB="72000"/>
                </a:tc>
              </a:tr>
            </a:tbl>
          </a:graphicData>
        </a:graphic>
      </p:graphicFrame>
      <p:sp>
        <p:nvSpPr>
          <p:cNvPr id="5" name="Скругленный прямоугольник 4"/>
          <p:cNvSpPr/>
          <p:nvPr/>
        </p:nvSpPr>
        <p:spPr>
          <a:xfrm>
            <a:off x="2051720" y="116632"/>
            <a:ext cx="5400600" cy="36004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ru-RU" sz="2400" b="1" dirty="0" smtClean="0">
                <a:solidFill>
                  <a:schemeClr val="tx1"/>
                </a:solidFill>
              </a:rPr>
              <a:t>Молва о воскресении Иоанна</a:t>
            </a:r>
            <a:endParaRPr lang="ru-RU" sz="2400" b="1" dirty="0">
              <a:solidFill>
                <a:schemeClr val="tx1"/>
              </a:solidFill>
            </a:endParaRPr>
          </a:p>
        </p:txBody>
      </p:sp>
      <p:sp>
        <p:nvSpPr>
          <p:cNvPr id="6" name="Скругленный прямоугольник 5"/>
          <p:cNvSpPr/>
          <p:nvPr/>
        </p:nvSpPr>
        <p:spPr>
          <a:xfrm>
            <a:off x="251520" y="4869160"/>
            <a:ext cx="8640960" cy="108012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1600" b="1" dirty="0" err="1" smtClean="0">
                <a:solidFill>
                  <a:schemeClr val="tx1"/>
                </a:solidFill>
              </a:rPr>
              <a:t>Свт</a:t>
            </a:r>
            <a:r>
              <a:rPr lang="ru-RU" sz="1600" b="1" dirty="0" smtClean="0">
                <a:solidFill>
                  <a:schemeClr val="tx1"/>
                </a:solidFill>
              </a:rPr>
              <a:t>. </a:t>
            </a:r>
            <a:r>
              <a:rPr lang="ru-RU" sz="1600" b="1" dirty="0">
                <a:solidFill>
                  <a:schemeClr val="tx1"/>
                </a:solidFill>
              </a:rPr>
              <a:t>Иоанн Златоуст: </a:t>
            </a:r>
            <a:r>
              <a:rPr lang="ru-RU" sz="1600" b="1" i="1" dirty="0" smtClean="0">
                <a:solidFill>
                  <a:schemeClr val="tx1"/>
                </a:solidFill>
              </a:rPr>
              <a:t>«В народе </a:t>
            </a:r>
            <a:r>
              <a:rPr lang="ru-RU" sz="1600" b="1" i="1" dirty="0">
                <a:solidFill>
                  <a:schemeClr val="tx1"/>
                </a:solidFill>
              </a:rPr>
              <a:t>о Христе говорили: это Илия, или: Иеремия, или: один из древних пророков (</a:t>
            </a:r>
            <a:r>
              <a:rPr lang="ru-RU" sz="1600" b="1" i="1" dirty="0" err="1" smtClean="0">
                <a:solidFill>
                  <a:schemeClr val="tx1"/>
                </a:solidFill>
              </a:rPr>
              <a:t>Лк</a:t>
            </a:r>
            <a:r>
              <a:rPr lang="ru-RU" sz="1600" b="1" i="1" dirty="0">
                <a:solidFill>
                  <a:schemeClr val="tx1"/>
                </a:solidFill>
              </a:rPr>
              <a:t>. </a:t>
            </a:r>
            <a:r>
              <a:rPr lang="ru-RU" sz="1600" b="1" i="1" dirty="0" smtClean="0">
                <a:solidFill>
                  <a:schemeClr val="tx1"/>
                </a:solidFill>
              </a:rPr>
              <a:t>9, </a:t>
            </a:r>
            <a:r>
              <a:rPr lang="ru-RU" sz="1600" b="1" i="1" dirty="0">
                <a:solidFill>
                  <a:schemeClr val="tx1"/>
                </a:solidFill>
              </a:rPr>
              <a:t>8); а Ирод, как бы говоря рассудительнее прочих, называл Его </a:t>
            </a:r>
            <a:r>
              <a:rPr lang="ru-RU" sz="1600" b="1" i="1" dirty="0" smtClean="0">
                <a:solidFill>
                  <a:schemeClr val="tx1"/>
                </a:solidFill>
              </a:rPr>
              <a:t>Иоанном. </a:t>
            </a:r>
            <a:r>
              <a:rPr lang="ru-RU" sz="1600" b="1" i="1" dirty="0">
                <a:solidFill>
                  <a:schemeClr val="tx1"/>
                </a:solidFill>
              </a:rPr>
              <a:t>Ирод боится и умершего Иоанна; даже от страха </a:t>
            </a:r>
            <a:r>
              <a:rPr lang="ru-RU" sz="1600" b="1" i="1" dirty="0" err="1">
                <a:solidFill>
                  <a:schemeClr val="tx1"/>
                </a:solidFill>
              </a:rPr>
              <a:t>любомудрствует</a:t>
            </a:r>
            <a:r>
              <a:rPr lang="ru-RU" sz="1600" b="1" i="1" dirty="0">
                <a:solidFill>
                  <a:schemeClr val="tx1"/>
                </a:solidFill>
              </a:rPr>
              <a:t> о воскресении</a:t>
            </a:r>
            <a:r>
              <a:rPr lang="ru-RU" sz="1600" b="1" i="1" dirty="0" smtClean="0">
                <a:solidFill>
                  <a:schemeClr val="tx1"/>
                </a:solidFill>
              </a:rPr>
              <a:t>».</a:t>
            </a:r>
            <a:endParaRPr lang="ru-RU" sz="1600" b="1" i="1" dirty="0">
              <a:solidFill>
                <a:schemeClr val="tx1"/>
              </a:solidFill>
            </a:endParaRPr>
          </a:p>
        </p:txBody>
      </p:sp>
      <p:sp>
        <p:nvSpPr>
          <p:cNvPr id="7" name="Скругленный прямоугольник 6"/>
          <p:cNvSpPr/>
          <p:nvPr/>
        </p:nvSpPr>
        <p:spPr>
          <a:xfrm>
            <a:off x="395536" y="4581128"/>
            <a:ext cx="8424936" cy="187220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lIns="0" rIns="0" rtlCol="0" anchor="ctr"/>
          <a:lstStyle/>
          <a:p>
            <a:pPr algn="ctr"/>
            <a:r>
              <a:rPr lang="ru-RU" sz="1600" b="1" dirty="0" err="1" smtClean="0">
                <a:solidFill>
                  <a:schemeClr val="tx1"/>
                </a:solidFill>
              </a:rPr>
              <a:t>Блж</a:t>
            </a:r>
            <a:r>
              <a:rPr lang="ru-RU" sz="1600" b="1" dirty="0" smtClean="0">
                <a:solidFill>
                  <a:schemeClr val="tx1"/>
                </a:solidFill>
              </a:rPr>
              <a:t>. </a:t>
            </a:r>
            <a:r>
              <a:rPr lang="ru-RU" sz="1600" b="1" dirty="0" err="1" smtClean="0">
                <a:solidFill>
                  <a:schemeClr val="tx1"/>
                </a:solidFill>
              </a:rPr>
              <a:t>Феофилакт</a:t>
            </a:r>
            <a:r>
              <a:rPr lang="ru-RU" sz="1600" b="1" i="1" dirty="0" smtClean="0">
                <a:solidFill>
                  <a:schemeClr val="tx1"/>
                </a:solidFill>
              </a:rPr>
              <a:t>: «Одни </a:t>
            </a:r>
            <a:r>
              <a:rPr lang="ru-RU" sz="1600" b="1" i="1" dirty="0">
                <a:solidFill>
                  <a:schemeClr val="tx1"/>
                </a:solidFill>
              </a:rPr>
              <a:t>говорят, что Ирод взял </a:t>
            </a:r>
            <a:r>
              <a:rPr lang="ru-RU" sz="1600" b="1" i="1" dirty="0" err="1">
                <a:solidFill>
                  <a:schemeClr val="tx1"/>
                </a:solidFill>
              </a:rPr>
              <a:t>Иродиаду</a:t>
            </a:r>
            <a:r>
              <a:rPr lang="ru-RU" sz="1600" b="1" i="1" dirty="0">
                <a:solidFill>
                  <a:schemeClr val="tx1"/>
                </a:solidFill>
              </a:rPr>
              <a:t> еще при жизни Филиппа и за то обличаем был как беззаконник, вступивший в брак с женой живого брата своего. Напротив, другие утверждают, что Филипп уже умер, но оставил после себя дочь. А когда у Филиппа осталась дочь, то Ироду не следовало жениться на </a:t>
            </a:r>
            <a:r>
              <a:rPr lang="ru-RU" sz="1600" b="1" i="1" dirty="0" err="1">
                <a:solidFill>
                  <a:schemeClr val="tx1"/>
                </a:solidFill>
              </a:rPr>
              <a:t>братовой</a:t>
            </a:r>
            <a:r>
              <a:rPr lang="ru-RU" sz="1600" b="1" i="1" dirty="0">
                <a:solidFill>
                  <a:schemeClr val="tx1"/>
                </a:solidFill>
              </a:rPr>
              <a:t> жене и после смерти брата; ибо Закон повелевал брату взять жену брата своего в том случае, когда бы сей последний умер бездетным. Но в настоящем случае оставалась дочь; следовательно, брак Ирода был </a:t>
            </a:r>
            <a:r>
              <a:rPr lang="ru-RU" sz="1600" b="1" i="1" dirty="0" smtClean="0">
                <a:solidFill>
                  <a:schemeClr val="tx1"/>
                </a:solidFill>
              </a:rPr>
              <a:t>беззаконный».</a:t>
            </a:r>
            <a:endParaRPr lang="ru-RU" sz="1600" b="1" i="1" dirty="0">
              <a:solidFill>
                <a:schemeClr val="tx1"/>
              </a:solidFill>
            </a:endParaRPr>
          </a:p>
        </p:txBody>
      </p:sp>
      <p:sp>
        <p:nvSpPr>
          <p:cNvPr id="8" name="Скругленный прямоугольник 7"/>
          <p:cNvSpPr/>
          <p:nvPr/>
        </p:nvSpPr>
        <p:spPr>
          <a:xfrm>
            <a:off x="323528" y="4581128"/>
            <a:ext cx="8568952" cy="1728192"/>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1600" b="1" dirty="0" err="1" smtClean="0">
                <a:solidFill>
                  <a:schemeClr val="tx1"/>
                </a:solidFill>
              </a:rPr>
              <a:t>Зигабен</a:t>
            </a:r>
            <a:r>
              <a:rPr lang="ru-RU" sz="1600" b="1" dirty="0">
                <a:solidFill>
                  <a:schemeClr val="tx1"/>
                </a:solidFill>
              </a:rPr>
              <a:t>: </a:t>
            </a:r>
            <a:r>
              <a:rPr lang="ru-RU" sz="1600" b="1" i="1" dirty="0">
                <a:solidFill>
                  <a:schemeClr val="tx1"/>
                </a:solidFill>
              </a:rPr>
              <a:t>«Сначала </a:t>
            </a:r>
            <a:r>
              <a:rPr lang="ru-RU" sz="1600" b="1" i="1" dirty="0" err="1">
                <a:solidFill>
                  <a:schemeClr val="tx1"/>
                </a:solidFill>
              </a:rPr>
              <a:t>Иродиада</a:t>
            </a:r>
            <a:r>
              <a:rPr lang="ru-RU" sz="1600" b="1" i="1" dirty="0">
                <a:solidFill>
                  <a:schemeClr val="tx1"/>
                </a:solidFill>
              </a:rPr>
              <a:t> разгневалась на Иоанна и хотела убить его, но Ирод не позволил, зная, что он муж праведный и святой, – и поэтому из послушания ему многое делал и слушал его с удовольствием. Когда же Иоанн сильно досаждал ему, обличая и порицая его, тогда Ирод, отчасти побуждаемый огорчениями, отчасти же испытывая насилие от </a:t>
            </a:r>
            <a:r>
              <a:rPr lang="ru-RU" sz="1600" b="1" i="1" dirty="0" err="1">
                <a:solidFill>
                  <a:schemeClr val="tx1"/>
                </a:solidFill>
              </a:rPr>
              <a:t>Иродиады</a:t>
            </a:r>
            <a:r>
              <a:rPr lang="ru-RU" sz="1600" b="1" i="1" dirty="0">
                <a:solidFill>
                  <a:schemeClr val="tx1"/>
                </a:solidFill>
              </a:rPr>
              <a:t>, переменил уважение на гнев, и так как Иоанн все-таки не успокоился, хотел убить его; но боясь народа, он связал его как бы из мести и заключил, чтобы обходя он не порицал </a:t>
            </a:r>
            <a:r>
              <a:rPr lang="ru-RU" sz="1600" b="1" i="1" dirty="0" smtClean="0">
                <a:solidFill>
                  <a:schemeClr val="tx1"/>
                </a:solidFill>
              </a:rPr>
              <a:t>его».</a:t>
            </a:r>
            <a:endParaRPr lang="ru-RU" sz="1600" b="1" i="1" dirty="0">
              <a:solidFill>
                <a:schemeClr val="tx1"/>
              </a:solidFill>
            </a:endParaRPr>
          </a:p>
        </p:txBody>
      </p:sp>
    </p:spTree>
    <p:extLst>
      <p:ext uri="{BB962C8B-B14F-4D97-AF65-F5344CB8AC3E}">
        <p14:creationId xmlns:p14="http://schemas.microsoft.com/office/powerpoint/2010/main" val="357442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7" grpId="0" animBg="1"/>
      <p:bldP spid="7" grpId="1" animBg="1"/>
      <p:bldP spid="8" grpId="0" animBg="1"/>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pct30">
          <a:fgClr>
            <a:schemeClr val="accent5">
              <a:lumMod val="75000"/>
            </a:schemeClr>
          </a:fgClr>
          <a:bgClr>
            <a:schemeClr val="bg1"/>
          </a:bgClr>
        </a:pattFill>
        <a:effectLst/>
      </p:bgPr>
    </p:bg>
    <p:spTree>
      <p:nvGrpSpPr>
        <p:cNvPr id="1" name=""/>
        <p:cNvGrpSpPr/>
        <p:nvPr/>
      </p:nvGrpSpPr>
      <p:grpSpPr>
        <a:xfrm>
          <a:off x="0" y="0"/>
          <a:ext cx="0" cy="0"/>
          <a:chOff x="0" y="0"/>
          <a:chExt cx="0" cy="0"/>
        </a:xfrm>
      </p:grpSpPr>
      <p:pic>
        <p:nvPicPr>
          <p:cNvPr id="1026" name="Picture 2" descr="F:\лекции по Н. З\18\123335_orig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652" y="836712"/>
            <a:ext cx="6408712" cy="53008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aphicFrame>
        <p:nvGraphicFramePr>
          <p:cNvPr id="7" name="Объект 3"/>
          <p:cNvGraphicFramePr>
            <a:graphicFrameLocks noGrp="1"/>
          </p:cNvGraphicFramePr>
          <p:nvPr>
            <p:ph idx="1"/>
            <p:extLst>
              <p:ext uri="{D42A27DB-BD31-4B8C-83A1-F6EECF244321}">
                <p14:modId xmlns:p14="http://schemas.microsoft.com/office/powerpoint/2010/main" val="1630706892"/>
              </p:ext>
            </p:extLst>
          </p:nvPr>
        </p:nvGraphicFramePr>
        <p:xfrm>
          <a:off x="251520" y="620688"/>
          <a:ext cx="8712968" cy="5448384"/>
        </p:xfrm>
        <a:graphic>
          <a:graphicData uri="http://schemas.openxmlformats.org/drawingml/2006/table">
            <a:tbl>
              <a:tblPr firstRow="1" bandRow="1">
                <a:tableStyleId>{7DF18680-E054-41AD-8BC1-D1AEF772440D}</a:tableStyleId>
              </a:tblPr>
              <a:tblGrid>
                <a:gridCol w="3888432"/>
                <a:gridCol w="4824536"/>
              </a:tblGrid>
              <a:tr h="288032">
                <a:tc>
                  <a:txBody>
                    <a:bodyPr/>
                    <a:lstStyle/>
                    <a:p>
                      <a:pPr algn="ctr">
                        <a:lnSpc>
                          <a:spcPct val="90000"/>
                        </a:lnSpc>
                      </a:pPr>
                      <a:r>
                        <a:rPr lang="ru-RU" sz="1600" b="1" dirty="0" smtClean="0">
                          <a:solidFill>
                            <a:schemeClr val="tx1"/>
                          </a:solidFill>
                        </a:rPr>
                        <a:t>Мф. 14, </a:t>
                      </a:r>
                      <a:r>
                        <a:rPr lang="ru-RU" sz="1600" b="1" dirty="0" smtClean="0">
                          <a:solidFill>
                            <a:schemeClr val="tx1"/>
                          </a:solidFill>
                        </a:rPr>
                        <a:t>6-13</a:t>
                      </a:r>
                      <a:endParaRPr lang="ru-RU" sz="1600" b="1" dirty="0">
                        <a:solidFill>
                          <a:schemeClr val="tx1"/>
                        </a:solidFill>
                      </a:endParaRPr>
                    </a:p>
                  </a:txBody>
                  <a:tcPr marL="36000" marR="36000" marT="18000" marB="72000" anchor="ctr"/>
                </a:tc>
                <a:tc>
                  <a:txBody>
                    <a:bodyPr/>
                    <a:lstStyle/>
                    <a:p>
                      <a:pPr algn="ctr">
                        <a:lnSpc>
                          <a:spcPct val="90000"/>
                        </a:lnSpc>
                      </a:pPr>
                      <a:r>
                        <a:rPr lang="ru-RU" sz="1600" b="1" dirty="0" err="1" smtClean="0">
                          <a:solidFill>
                            <a:schemeClr val="tx1"/>
                          </a:solidFill>
                        </a:rPr>
                        <a:t>Мк</a:t>
                      </a:r>
                      <a:r>
                        <a:rPr lang="ru-RU" sz="1600" b="1" dirty="0" smtClean="0">
                          <a:solidFill>
                            <a:schemeClr val="tx1"/>
                          </a:solidFill>
                        </a:rPr>
                        <a:t>. 6, </a:t>
                      </a:r>
                      <a:r>
                        <a:rPr lang="ru-RU" sz="1600" b="1" dirty="0" smtClean="0">
                          <a:solidFill>
                            <a:schemeClr val="tx1"/>
                          </a:solidFill>
                        </a:rPr>
                        <a:t>21-29</a:t>
                      </a:r>
                      <a:endParaRPr lang="ru-RU" sz="1600" b="1" dirty="0">
                        <a:solidFill>
                          <a:schemeClr val="tx1"/>
                        </a:solidFill>
                      </a:endParaRPr>
                    </a:p>
                  </a:txBody>
                  <a:tcPr marL="36000" marR="36000" marT="18000" marB="72000" anchor="ctr"/>
                </a:tc>
              </a:tr>
              <a:tr h="370840">
                <a:tc>
                  <a:txBody>
                    <a:bodyPr/>
                    <a:lstStyle/>
                    <a:p>
                      <a:pPr>
                        <a:lnSpc>
                          <a:spcPct val="90000"/>
                        </a:lnSpc>
                      </a:pPr>
                      <a:r>
                        <a:rPr lang="ru-RU" sz="1600" b="1" dirty="0" smtClean="0"/>
                        <a:t>6. Во время же празднования дня рождения Ирода дочь </a:t>
                      </a:r>
                      <a:r>
                        <a:rPr lang="ru-RU" sz="1600" b="1" dirty="0" err="1" smtClean="0"/>
                        <a:t>Иродиады</a:t>
                      </a:r>
                      <a:r>
                        <a:rPr lang="ru-RU" sz="1600" b="1" dirty="0" smtClean="0"/>
                        <a:t> плясала перед собранием и угодила Ироду, </a:t>
                      </a:r>
                    </a:p>
                    <a:p>
                      <a:pPr>
                        <a:lnSpc>
                          <a:spcPct val="90000"/>
                        </a:lnSpc>
                      </a:pPr>
                      <a:r>
                        <a:rPr lang="ru-RU" sz="1600" b="1" dirty="0" smtClean="0"/>
                        <a:t>7. посему он с клятвою обещал ей дать, чего она ни попросит. </a:t>
                      </a:r>
                    </a:p>
                    <a:p>
                      <a:pPr>
                        <a:lnSpc>
                          <a:spcPct val="90000"/>
                        </a:lnSpc>
                      </a:pPr>
                      <a:r>
                        <a:rPr lang="ru-RU" sz="1600" b="1" dirty="0" smtClean="0"/>
                        <a:t>8. Она же, по наущению матери своей, сказала: дай мне здесь на блюде голову Иоанна Крестителя. </a:t>
                      </a:r>
                    </a:p>
                    <a:p>
                      <a:pPr>
                        <a:lnSpc>
                          <a:spcPct val="90000"/>
                        </a:lnSpc>
                      </a:pPr>
                      <a:r>
                        <a:rPr lang="ru-RU" sz="1600" b="1" dirty="0" smtClean="0"/>
                        <a:t>9. И опечалился царь, но, ради клятвы и возлежащих с ним, повелел дать ей, </a:t>
                      </a:r>
                    </a:p>
                    <a:p>
                      <a:pPr>
                        <a:lnSpc>
                          <a:spcPct val="90000"/>
                        </a:lnSpc>
                      </a:pPr>
                      <a:r>
                        <a:rPr lang="ru-RU" sz="1600" b="1" dirty="0" smtClean="0"/>
                        <a:t>10. и послал отсечь Иоанну голову в темнице. </a:t>
                      </a:r>
                    </a:p>
                    <a:p>
                      <a:pPr>
                        <a:lnSpc>
                          <a:spcPct val="90000"/>
                        </a:lnSpc>
                      </a:pPr>
                      <a:r>
                        <a:rPr lang="ru-RU" sz="1600" b="1" dirty="0" smtClean="0"/>
                        <a:t>11. И принесли голову его на блюде и дали девице, а она отнесла матери своей. </a:t>
                      </a:r>
                    </a:p>
                    <a:p>
                      <a:pPr>
                        <a:lnSpc>
                          <a:spcPct val="90000"/>
                        </a:lnSpc>
                      </a:pPr>
                      <a:r>
                        <a:rPr lang="ru-RU" sz="1600" b="1" dirty="0" smtClean="0"/>
                        <a:t>12. Ученики же его, придя, взяли тело его и погребли его; и пошли, возвестили Иисусу. </a:t>
                      </a:r>
                    </a:p>
                    <a:p>
                      <a:pPr>
                        <a:lnSpc>
                          <a:spcPct val="90000"/>
                        </a:lnSpc>
                      </a:pPr>
                      <a:r>
                        <a:rPr lang="ru-RU" sz="1600" b="1" dirty="0" smtClean="0"/>
                        <a:t>13. И, услышав, Иисус удалился оттуда на лодке в пустынное место один; а народ, услышав о том, пошел за Ним из городов пешком.</a:t>
                      </a:r>
                      <a:endParaRPr lang="ru-RU" sz="1600" b="1" dirty="0"/>
                    </a:p>
                  </a:txBody>
                  <a:tcPr/>
                </a:tc>
                <a:tc>
                  <a:txBody>
                    <a:bodyPr/>
                    <a:lstStyle/>
                    <a:p>
                      <a:pPr>
                        <a:lnSpc>
                          <a:spcPct val="90000"/>
                        </a:lnSpc>
                      </a:pPr>
                      <a:r>
                        <a:rPr lang="ru-RU" sz="1600" b="1" dirty="0" smtClean="0"/>
                        <a:t>21. Настал удобный день, когда Ирод, по случаю дня рождения своего, делал пир вельможам своим, </a:t>
                      </a:r>
                      <a:r>
                        <a:rPr lang="ru-RU" sz="1600" b="1" dirty="0" err="1" smtClean="0"/>
                        <a:t>тысяченачальникам</a:t>
                      </a:r>
                      <a:r>
                        <a:rPr lang="ru-RU" sz="1600" b="1" dirty="0" smtClean="0"/>
                        <a:t> и старейшинам Галилейским, — </a:t>
                      </a:r>
                    </a:p>
                    <a:p>
                      <a:pPr>
                        <a:lnSpc>
                          <a:spcPct val="90000"/>
                        </a:lnSpc>
                      </a:pPr>
                      <a:r>
                        <a:rPr lang="ru-RU" sz="1600" b="1" dirty="0" smtClean="0"/>
                        <a:t>22. дочь </a:t>
                      </a:r>
                      <a:r>
                        <a:rPr lang="ru-RU" sz="1600" b="1" dirty="0" err="1" smtClean="0"/>
                        <a:t>Иродиады</a:t>
                      </a:r>
                      <a:r>
                        <a:rPr lang="ru-RU" sz="1600" b="1" dirty="0" smtClean="0"/>
                        <a:t> вошла, плясала и угодила Ироду и возлежавшим с ним; царь сказал девице: проси у меня, чего хочешь, и дам тебе; </a:t>
                      </a:r>
                    </a:p>
                    <a:p>
                      <a:pPr>
                        <a:lnSpc>
                          <a:spcPct val="90000"/>
                        </a:lnSpc>
                      </a:pPr>
                      <a:r>
                        <a:rPr lang="ru-RU" sz="1600" b="1" dirty="0" smtClean="0"/>
                        <a:t>23. и клялся ей: чего ни попросишь у меня, дам тебе, даже до половины моего царства. </a:t>
                      </a:r>
                    </a:p>
                    <a:p>
                      <a:pPr>
                        <a:lnSpc>
                          <a:spcPct val="90000"/>
                        </a:lnSpc>
                      </a:pPr>
                      <a:r>
                        <a:rPr lang="ru-RU" sz="1600" b="1" dirty="0" smtClean="0"/>
                        <a:t>24. Она вышла и спросила у матери своей: чего просить? Та отвечала: головы Иоанна Крестителя. </a:t>
                      </a:r>
                    </a:p>
                    <a:p>
                      <a:pPr>
                        <a:lnSpc>
                          <a:spcPct val="90000"/>
                        </a:lnSpc>
                      </a:pPr>
                      <a:r>
                        <a:rPr lang="ru-RU" sz="1600" b="1" dirty="0" smtClean="0"/>
                        <a:t>25. И она тотчас пошла с поспешностью к царю и просила, говоря: хочу, чтобы ты дал мне теперь же на блюде голову Иоанна Крестителя. </a:t>
                      </a:r>
                    </a:p>
                    <a:p>
                      <a:pPr>
                        <a:lnSpc>
                          <a:spcPct val="90000"/>
                        </a:lnSpc>
                      </a:pPr>
                      <a:r>
                        <a:rPr lang="ru-RU" sz="1600" b="1" dirty="0" smtClean="0"/>
                        <a:t>26. Царь опечалился, но ради клятвы и возлежавших с ним не захотел отказать ей. </a:t>
                      </a:r>
                    </a:p>
                    <a:p>
                      <a:pPr>
                        <a:lnSpc>
                          <a:spcPct val="90000"/>
                        </a:lnSpc>
                      </a:pPr>
                      <a:r>
                        <a:rPr lang="ru-RU" sz="1600" b="1" dirty="0" smtClean="0"/>
                        <a:t>27. И тотчас, послав оруженосца, царь повелел принести голову его. </a:t>
                      </a:r>
                    </a:p>
                    <a:p>
                      <a:pPr>
                        <a:lnSpc>
                          <a:spcPct val="90000"/>
                        </a:lnSpc>
                      </a:pPr>
                      <a:r>
                        <a:rPr lang="ru-RU" sz="1600" b="1" dirty="0" smtClean="0"/>
                        <a:t>28. Он пошел, отсек ему голову в темнице, и принес голову его на блюде, и отдал ее девице, а девица отдала ее матери своей. </a:t>
                      </a:r>
                    </a:p>
                    <a:p>
                      <a:pPr>
                        <a:lnSpc>
                          <a:spcPct val="90000"/>
                        </a:lnSpc>
                      </a:pPr>
                      <a:r>
                        <a:rPr lang="ru-RU" sz="1600" b="1" dirty="0" smtClean="0"/>
                        <a:t>29. Ученики его, услышав, пришли и взяли тело его, и положили его во гробе. </a:t>
                      </a:r>
                      <a:endParaRPr lang="ru-RU" sz="1600" b="1" dirty="0"/>
                    </a:p>
                  </a:txBody>
                  <a:tcPr/>
                </a:tc>
              </a:tr>
            </a:tbl>
          </a:graphicData>
        </a:graphic>
      </p:graphicFrame>
      <p:sp>
        <p:nvSpPr>
          <p:cNvPr id="4" name="Скругленный прямоугольник 3"/>
          <p:cNvSpPr/>
          <p:nvPr/>
        </p:nvSpPr>
        <p:spPr>
          <a:xfrm>
            <a:off x="1979712" y="116632"/>
            <a:ext cx="5328592" cy="36004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ru-RU" b="1" dirty="0">
                <a:solidFill>
                  <a:schemeClr val="tx1"/>
                </a:solidFill>
              </a:rPr>
              <a:t>Усекновение главы Иоанна </a:t>
            </a:r>
            <a:r>
              <a:rPr lang="ru-RU" b="1" dirty="0" smtClean="0">
                <a:solidFill>
                  <a:schemeClr val="tx1"/>
                </a:solidFill>
              </a:rPr>
              <a:t>Предтечи</a:t>
            </a:r>
            <a:endParaRPr lang="ru-RU" b="1" dirty="0">
              <a:solidFill>
                <a:schemeClr val="tx1"/>
              </a:solidFill>
            </a:endParaRPr>
          </a:p>
        </p:txBody>
      </p:sp>
      <p:sp>
        <p:nvSpPr>
          <p:cNvPr id="6" name="Скругленный прямоугольник 5"/>
          <p:cNvSpPr/>
          <p:nvPr/>
        </p:nvSpPr>
        <p:spPr>
          <a:xfrm>
            <a:off x="251520" y="5229200"/>
            <a:ext cx="8712968" cy="151216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lIns="36000" rIns="36000" rtlCol="0" anchor="ctr"/>
          <a:lstStyle/>
          <a:p>
            <a:pPr algn="ctr"/>
            <a:r>
              <a:rPr lang="ru-RU" sz="1600" b="1" dirty="0" err="1" smtClean="0">
                <a:solidFill>
                  <a:schemeClr val="tx1"/>
                </a:solidFill>
              </a:rPr>
              <a:t>Блж</a:t>
            </a:r>
            <a:r>
              <a:rPr lang="ru-RU" sz="1600" b="1" dirty="0" smtClean="0">
                <a:solidFill>
                  <a:schemeClr val="tx1"/>
                </a:solidFill>
              </a:rPr>
              <a:t>. </a:t>
            </a:r>
            <a:r>
              <a:rPr lang="ru-RU" sz="1600" b="1" dirty="0" err="1" smtClean="0">
                <a:solidFill>
                  <a:schemeClr val="tx1"/>
                </a:solidFill>
              </a:rPr>
              <a:t>Феофилакт</a:t>
            </a:r>
            <a:r>
              <a:rPr lang="ru-RU" sz="1600" b="1" dirty="0">
                <a:solidFill>
                  <a:schemeClr val="tx1"/>
                </a:solidFill>
              </a:rPr>
              <a:t>: </a:t>
            </a:r>
            <a:r>
              <a:rPr lang="ru-RU" sz="1600" b="1" i="1" dirty="0">
                <a:solidFill>
                  <a:schemeClr val="tx1"/>
                </a:solidFill>
              </a:rPr>
              <a:t>«Смотри, какое бесстыдство! Царевна пляшет! И чем лучше пляшет, тем хуже, ибо стыдно царевне делать что-либо непристойное с хитростью. Смотри и на другое безрассудство Ирода. Он поклялся дать царевне, чего бы она ни попросила, если хорошо пропляшет. Но если бы голову твою попросила, дал бы ли ты ее? «Дай мне здесь на блюде голову Иоанна». Для чего прибавила «здесь»? Опасалась, чтобы Ирод, одумавшись, не раскаялся впоследствии. Поэтому торопит Ирода, говоря: «дай мне </a:t>
            </a:r>
            <a:r>
              <a:rPr lang="ru-RU" sz="1600" b="1" i="1" dirty="0" smtClean="0">
                <a:solidFill>
                  <a:schemeClr val="tx1"/>
                </a:solidFill>
              </a:rPr>
              <a:t>здесь».</a:t>
            </a:r>
            <a:endParaRPr lang="ru-RU" sz="1600" b="1" i="1" dirty="0">
              <a:solidFill>
                <a:schemeClr val="tx1"/>
              </a:solidFill>
            </a:endParaRPr>
          </a:p>
        </p:txBody>
      </p:sp>
      <p:sp>
        <p:nvSpPr>
          <p:cNvPr id="8" name="Скругленный прямоугольник 7"/>
          <p:cNvSpPr/>
          <p:nvPr/>
        </p:nvSpPr>
        <p:spPr>
          <a:xfrm>
            <a:off x="251520" y="4966080"/>
            <a:ext cx="8712968" cy="1368152"/>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1600" b="1" dirty="0" err="1" smtClean="0">
                <a:solidFill>
                  <a:schemeClr val="tx1"/>
                </a:solidFill>
              </a:rPr>
              <a:t>Блж</a:t>
            </a:r>
            <a:r>
              <a:rPr lang="ru-RU" sz="1600" b="1" dirty="0" smtClean="0">
                <a:solidFill>
                  <a:schemeClr val="tx1"/>
                </a:solidFill>
              </a:rPr>
              <a:t>. </a:t>
            </a:r>
            <a:r>
              <a:rPr lang="ru-RU" sz="1600" b="1" dirty="0" err="1" smtClean="0">
                <a:solidFill>
                  <a:schemeClr val="tx1"/>
                </a:solidFill>
              </a:rPr>
              <a:t>Феофилакт</a:t>
            </a:r>
            <a:r>
              <a:rPr lang="ru-RU" sz="1600" b="1" dirty="0" smtClean="0">
                <a:solidFill>
                  <a:schemeClr val="tx1"/>
                </a:solidFill>
              </a:rPr>
              <a:t>: </a:t>
            </a:r>
            <a:r>
              <a:rPr lang="ru-RU" sz="1600" b="1" i="1" dirty="0" smtClean="0">
                <a:solidFill>
                  <a:schemeClr val="tx1"/>
                </a:solidFill>
              </a:rPr>
              <a:t>«Опечалился </a:t>
            </a:r>
            <a:r>
              <a:rPr lang="ru-RU" sz="1600" b="1" i="1" dirty="0">
                <a:solidFill>
                  <a:schemeClr val="tx1"/>
                </a:solidFill>
              </a:rPr>
              <a:t>по причине добродетели, ибо и враг удивляется добродетели. Однако в силу своей клятвы дает бесчеловечный дар. Узнаем же отсюда, что лучше преступить клятву, чем по причине клятвы сделать что-либо нечестивое. Тело Крестителя погребено было в </a:t>
            </a:r>
            <a:r>
              <a:rPr lang="ru-RU" sz="1600" b="1" i="1" dirty="0" err="1">
                <a:solidFill>
                  <a:schemeClr val="tx1"/>
                </a:solidFill>
              </a:rPr>
              <a:t>Севастии</a:t>
            </a:r>
            <a:r>
              <a:rPr lang="ru-RU" sz="1600" b="1" i="1" dirty="0">
                <a:solidFill>
                  <a:schemeClr val="tx1"/>
                </a:solidFill>
              </a:rPr>
              <a:t> Кесарийской, а честная его глава сначала положена была в </a:t>
            </a:r>
            <a:r>
              <a:rPr lang="ru-RU" sz="1600" b="1" i="1" dirty="0" err="1" smtClean="0">
                <a:solidFill>
                  <a:schemeClr val="tx1"/>
                </a:solidFill>
              </a:rPr>
              <a:t>Емесе</a:t>
            </a:r>
            <a:r>
              <a:rPr lang="ru-RU" sz="1600" b="1" i="1" dirty="0" smtClean="0">
                <a:solidFill>
                  <a:schemeClr val="tx1"/>
                </a:solidFill>
              </a:rPr>
              <a:t>».</a:t>
            </a:r>
            <a:endParaRPr lang="ru-RU" sz="1600" b="1" i="1" dirty="0">
              <a:solidFill>
                <a:schemeClr val="tx1"/>
              </a:solidFill>
            </a:endParaRPr>
          </a:p>
        </p:txBody>
      </p:sp>
      <p:sp>
        <p:nvSpPr>
          <p:cNvPr id="9" name="Скругленный прямоугольник 8"/>
          <p:cNvSpPr/>
          <p:nvPr/>
        </p:nvSpPr>
        <p:spPr>
          <a:xfrm>
            <a:off x="251520" y="4966080"/>
            <a:ext cx="8712968" cy="1019204"/>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1600" b="1" dirty="0" err="1" smtClean="0">
                <a:solidFill>
                  <a:schemeClr val="tx1"/>
                </a:solidFill>
              </a:rPr>
              <a:t>Блж</a:t>
            </a:r>
            <a:r>
              <a:rPr lang="ru-RU" sz="1600" b="1" dirty="0" smtClean="0">
                <a:solidFill>
                  <a:schemeClr val="tx1"/>
                </a:solidFill>
              </a:rPr>
              <a:t>. Иероним</a:t>
            </a:r>
            <a:r>
              <a:rPr lang="ru-RU" sz="1600" b="1" i="1" dirty="0" smtClean="0">
                <a:solidFill>
                  <a:schemeClr val="tx1"/>
                </a:solidFill>
              </a:rPr>
              <a:t>: «Ирод </a:t>
            </a:r>
            <a:r>
              <a:rPr lang="ru-RU" sz="1600" b="1" i="1" dirty="0">
                <a:solidFill>
                  <a:schemeClr val="tx1"/>
                </a:solidFill>
              </a:rPr>
              <a:t>представляется опечалившимся, потому что так думали </a:t>
            </a:r>
            <a:r>
              <a:rPr lang="ru-RU" sz="1600" b="1" i="1" dirty="0" err="1">
                <a:solidFill>
                  <a:schemeClr val="tx1"/>
                </a:solidFill>
              </a:rPr>
              <a:t>совозлежавшие</a:t>
            </a:r>
            <a:r>
              <a:rPr lang="ru-RU" sz="1600" b="1" i="1" dirty="0">
                <a:solidFill>
                  <a:schemeClr val="tx1"/>
                </a:solidFill>
              </a:rPr>
              <a:t> с ним. В действительности, лицемер и виновник убийства человека предпочитал выказать на лице своем печаль, хотя в душе </a:t>
            </a:r>
            <a:r>
              <a:rPr lang="ru-RU" sz="1600" b="1" i="1" dirty="0" smtClean="0">
                <a:solidFill>
                  <a:schemeClr val="tx1"/>
                </a:solidFill>
              </a:rPr>
              <a:t>радовался».</a:t>
            </a:r>
            <a:endParaRPr lang="ru-RU" sz="1600" b="1" i="1" dirty="0">
              <a:solidFill>
                <a:schemeClr val="tx1"/>
              </a:solidFill>
            </a:endParaRPr>
          </a:p>
        </p:txBody>
      </p:sp>
      <p:sp>
        <p:nvSpPr>
          <p:cNvPr id="10" name="Скругленный прямоугольник 9"/>
          <p:cNvSpPr/>
          <p:nvPr/>
        </p:nvSpPr>
        <p:spPr>
          <a:xfrm>
            <a:off x="251520" y="2060848"/>
            <a:ext cx="8712968" cy="2088232"/>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1600" b="1" dirty="0" err="1" smtClean="0">
                <a:solidFill>
                  <a:schemeClr val="tx1"/>
                </a:solidFill>
              </a:rPr>
              <a:t>Свт</a:t>
            </a:r>
            <a:r>
              <a:rPr lang="ru-RU" sz="1600" b="1" dirty="0" smtClean="0">
                <a:solidFill>
                  <a:schemeClr val="tx1"/>
                </a:solidFill>
              </a:rPr>
              <a:t>. Иоанн Златоуст</a:t>
            </a:r>
            <a:r>
              <a:rPr lang="ru-RU" sz="1600" b="1" dirty="0">
                <a:solidFill>
                  <a:schemeClr val="tx1"/>
                </a:solidFill>
              </a:rPr>
              <a:t>: </a:t>
            </a:r>
            <a:r>
              <a:rPr lang="ru-RU" sz="1600" b="1" i="1" dirty="0">
                <a:solidFill>
                  <a:schemeClr val="tx1"/>
                </a:solidFill>
              </a:rPr>
              <a:t>«Иисус же, услышав о нем, удалился в пустынное место. Не из страха смерти, как полагают некоторые, а щадя своих врагов, чтобы они не присоединили к человекоубийству нового человекоубийства. А может быть, Он отлагал свою смерть до дня Пасхи, когда таинственно должен был приноситься в жертву </a:t>
            </a:r>
            <a:r>
              <a:rPr lang="ru-RU" sz="1600" b="1" i="1" dirty="0" smtClean="0">
                <a:solidFill>
                  <a:schemeClr val="tx1"/>
                </a:solidFill>
              </a:rPr>
              <a:t>агнец. </a:t>
            </a:r>
            <a:r>
              <a:rPr lang="ru-RU" sz="1600" b="1" i="1" dirty="0">
                <a:solidFill>
                  <a:schemeClr val="tx1"/>
                </a:solidFill>
              </a:rPr>
              <a:t>Может также быть и потому удалился Он, что хотел показать нам пример, как мы должны избегать неразумной поспешности тех, которые предают себя гонителям, потому что не все выказывают ту же самую непреклонность во время мучений, какую обнаруживают, предавая себя на </a:t>
            </a:r>
            <a:r>
              <a:rPr lang="ru-RU" sz="1600" b="1" i="1" dirty="0" smtClean="0">
                <a:solidFill>
                  <a:schemeClr val="tx1"/>
                </a:solidFill>
              </a:rPr>
              <a:t>страдания».</a:t>
            </a:r>
            <a:endParaRPr lang="ru-RU" sz="1600" b="1" i="1" dirty="0">
              <a:solidFill>
                <a:schemeClr val="tx1"/>
              </a:solidFill>
            </a:endParaRPr>
          </a:p>
        </p:txBody>
      </p:sp>
    </p:spTree>
    <p:extLst>
      <p:ext uri="{BB962C8B-B14F-4D97-AF65-F5344CB8AC3E}">
        <p14:creationId xmlns:p14="http://schemas.microsoft.com/office/powerpoint/2010/main" val="89025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childTnLst>
                          </p:cTn>
                        </p:par>
                        <p:par>
                          <p:cTn id="40" fill="hold">
                            <p:stCondLst>
                              <p:cond delay="500"/>
                            </p:stCondLst>
                            <p:childTnLst>
                              <p:par>
                                <p:cTn id="41" presetID="22" presetClass="entr" presetSubtype="4"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down)">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 grpId="1" animBg="1"/>
      <p:bldP spid="8" grpId="0" animBg="1"/>
      <p:bldP spid="8" grpId="1" animBg="1"/>
      <p:bldP spid="9" grpId="0" animBg="1"/>
      <p:bldP spid="9" grpId="1" animBg="1"/>
      <p:bldP spid="10" grpId="0" animBg="1"/>
      <p:bldP spid="1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dkDnDiag">
          <a:fgClr>
            <a:schemeClr val="bg2">
              <a:lumMod val="50000"/>
            </a:schemeClr>
          </a:fgClr>
          <a:bgClr>
            <a:schemeClr val="bg1"/>
          </a:bgClr>
        </a:pattFill>
        <a:effectLst/>
      </p:bgPr>
    </p:bg>
    <p:spTree>
      <p:nvGrpSpPr>
        <p:cNvPr id="1" name=""/>
        <p:cNvGrpSpPr/>
        <p:nvPr/>
      </p:nvGrpSpPr>
      <p:grpSpPr>
        <a:xfrm>
          <a:off x="0" y="0"/>
          <a:ext cx="0" cy="0"/>
          <a:chOff x="0" y="0"/>
          <a:chExt cx="0" cy="0"/>
        </a:xfrm>
      </p:grpSpPr>
      <p:sp>
        <p:nvSpPr>
          <p:cNvPr id="4" name="Скругленный прямоугольник 3"/>
          <p:cNvSpPr/>
          <p:nvPr/>
        </p:nvSpPr>
        <p:spPr>
          <a:xfrm>
            <a:off x="755576" y="332656"/>
            <a:ext cx="7632848" cy="1008112"/>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r>
              <a:rPr lang="ru-RU" sz="3200" b="1" dirty="0" smtClean="0">
                <a:solidFill>
                  <a:schemeClr val="tx1"/>
                </a:solidFill>
              </a:rPr>
              <a:t>Домашнее задание</a:t>
            </a:r>
            <a:endParaRPr lang="ru-RU" sz="3200" b="1" dirty="0">
              <a:solidFill>
                <a:schemeClr val="tx1"/>
              </a:solidFill>
            </a:endParaRPr>
          </a:p>
        </p:txBody>
      </p:sp>
      <p:sp>
        <p:nvSpPr>
          <p:cNvPr id="5" name="Прямоугольник 4"/>
          <p:cNvSpPr/>
          <p:nvPr/>
        </p:nvSpPr>
        <p:spPr>
          <a:xfrm>
            <a:off x="467544" y="2163693"/>
            <a:ext cx="8388775" cy="375001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lt2"/>
          </a:fillRef>
          <a:effectRef idx="0">
            <a:schemeClr val="accent1"/>
          </a:effectRef>
          <a:fontRef idx="minor">
            <a:schemeClr val="lt1"/>
          </a:fontRef>
        </p:style>
        <p:txBody>
          <a:bodyPr rtlCol="0" anchor="ctr"/>
          <a:lstStyle/>
          <a:p>
            <a:r>
              <a:rPr lang="ru-RU" sz="2400" b="1" dirty="0" smtClean="0">
                <a:solidFill>
                  <a:schemeClr val="tx1"/>
                </a:solidFill>
              </a:rPr>
              <a:t>Прочитать следующие отрывки:</a:t>
            </a:r>
          </a:p>
          <a:p>
            <a:pPr marL="342900" indent="-342900">
              <a:buFont typeface="Arial" panose="020B0604020202020204" pitchFamily="34" charset="0"/>
              <a:buChar char="•"/>
            </a:pPr>
            <a:r>
              <a:rPr lang="ru-RU" sz="2400" b="1" dirty="0">
                <a:solidFill>
                  <a:schemeClr val="tx1"/>
                </a:solidFill>
              </a:rPr>
              <a:t>Насыщение пяти тысяч народа пятью хлебами и двумя рыбами (Мф. 14, 13-21; </a:t>
            </a:r>
            <a:r>
              <a:rPr lang="ru-RU" sz="2400" b="1" dirty="0" err="1">
                <a:solidFill>
                  <a:schemeClr val="tx1"/>
                </a:solidFill>
              </a:rPr>
              <a:t>Мк</a:t>
            </a:r>
            <a:r>
              <a:rPr lang="ru-RU" sz="2400" b="1" dirty="0">
                <a:solidFill>
                  <a:schemeClr val="tx1"/>
                </a:solidFill>
              </a:rPr>
              <a:t>. 6, 30-44; </a:t>
            </a:r>
            <a:r>
              <a:rPr lang="ru-RU" sz="2400" b="1" dirty="0" err="1">
                <a:solidFill>
                  <a:schemeClr val="tx1"/>
                </a:solidFill>
              </a:rPr>
              <a:t>Лк</a:t>
            </a:r>
            <a:r>
              <a:rPr lang="ru-RU" sz="2400" b="1" dirty="0">
                <a:solidFill>
                  <a:schemeClr val="tx1"/>
                </a:solidFill>
              </a:rPr>
              <a:t>. 9, 10-17; Ин. 6, 1-13</a:t>
            </a:r>
            <a:r>
              <a:rPr lang="ru-RU" sz="2400" b="1" dirty="0" smtClean="0">
                <a:solidFill>
                  <a:schemeClr val="tx1"/>
                </a:solidFill>
              </a:rPr>
              <a:t>);</a:t>
            </a:r>
            <a:endParaRPr lang="ru-RU" sz="2400" b="1" dirty="0">
              <a:solidFill>
                <a:schemeClr val="tx1"/>
              </a:solidFill>
            </a:endParaRPr>
          </a:p>
          <a:p>
            <a:pPr marL="342900" indent="-342900">
              <a:buFont typeface="Arial" panose="020B0604020202020204" pitchFamily="34" charset="0"/>
              <a:buChar char="•"/>
            </a:pPr>
            <a:r>
              <a:rPr lang="ru-RU" sz="2400" b="1" dirty="0">
                <a:solidFill>
                  <a:schemeClr val="tx1"/>
                </a:solidFill>
              </a:rPr>
              <a:t>Шествие Иисуса Христа к ученикам по воде. Спасение Петра. Исповедание учеников.  (Мф. 14, 22-33; </a:t>
            </a:r>
            <a:r>
              <a:rPr lang="ru-RU" sz="2400" b="1" dirty="0" err="1">
                <a:solidFill>
                  <a:schemeClr val="tx1"/>
                </a:solidFill>
              </a:rPr>
              <a:t>Мк</a:t>
            </a:r>
            <a:r>
              <a:rPr lang="ru-RU" sz="2400" b="1" dirty="0">
                <a:solidFill>
                  <a:schemeClr val="tx1"/>
                </a:solidFill>
              </a:rPr>
              <a:t>. 6, 47-53; Ин. 6, 15-21). </a:t>
            </a:r>
            <a:r>
              <a:rPr lang="ru-RU" sz="2400" b="1" dirty="0" smtClean="0">
                <a:solidFill>
                  <a:schemeClr val="tx1"/>
                </a:solidFill>
              </a:rPr>
              <a:t> </a:t>
            </a:r>
          </a:p>
        </p:txBody>
      </p:sp>
    </p:spTree>
    <p:extLst>
      <p:ext uri="{BB962C8B-B14F-4D97-AF65-F5344CB8AC3E}">
        <p14:creationId xmlns:p14="http://schemas.microsoft.com/office/powerpoint/2010/main" val="974468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par>
                          <p:cTn id="11" fill="hold">
                            <p:stCondLst>
                              <p:cond delay="2400"/>
                            </p:stCondLst>
                            <p:childTnLst>
                              <p:par>
                                <p:cTn id="12" presetID="22" presetClass="entr" presetSubtype="4"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737</TotalTime>
  <Words>6071</Words>
  <Application>Microsoft Office PowerPoint</Application>
  <PresentationFormat>Экран (4:3)</PresentationFormat>
  <Paragraphs>152</Paragraphs>
  <Slides>9</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9</vt:i4>
      </vt:variant>
    </vt:vector>
  </HeadingPairs>
  <TitlesOfParts>
    <vt:vector size="10" baseType="lpstr">
      <vt:lpstr>Тема Office</vt:lpstr>
      <vt:lpstr>Лекция 18. Последнее свидетельство Иоанна Крестителя о Христе.  Слова Предтечи о Женихе и Невесте. Посольство от Иоанна Крестителя ко Господу, свидетельство Христа об Иоанне.  Усекновение главы Иоанна Предтечи.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Лекция 18. Последнее свидетельство Иоанна Крестителя о Христе.  Слова Предтечи о Женихе и Невесте. Посольство от Иоанна Крестителя ко Господу, свидетельство Христа об Иоанне.  Усекновение главы Иоанна Предтечи.</dc:title>
  <dc:creator>Николай Казинов</dc:creator>
  <cp:lastModifiedBy>Николай Казинов</cp:lastModifiedBy>
  <cp:revision>82</cp:revision>
  <dcterms:created xsi:type="dcterms:W3CDTF">2014-03-23T16:39:44Z</dcterms:created>
  <dcterms:modified xsi:type="dcterms:W3CDTF">2014-04-07T16:47:51Z</dcterms:modified>
</cp:coreProperties>
</file>