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7" r:id="rId4"/>
    <p:sldId id="278" r:id="rId5"/>
    <p:sldId id="260" r:id="rId6"/>
    <p:sldId id="279" r:id="rId7"/>
    <p:sldId id="275" r:id="rId8"/>
    <p:sldId id="261" r:id="rId9"/>
    <p:sldId id="258" r:id="rId10"/>
    <p:sldId id="276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5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0AF1F4-3E1D-468B-881A-B3E9889884CC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33320-E33A-4907-B1CB-B7611C5DF12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0AF1F4-3E1D-468B-881A-B3E9889884CC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33320-E33A-4907-B1CB-B7611C5DF1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0AF1F4-3E1D-468B-881A-B3E9889884CC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33320-E33A-4907-B1CB-B7611C5DF1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0AF1F4-3E1D-468B-881A-B3E9889884CC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33320-E33A-4907-B1CB-B7611C5DF1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0AF1F4-3E1D-468B-881A-B3E9889884CC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33320-E33A-4907-B1CB-B7611C5DF12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0AF1F4-3E1D-468B-881A-B3E9889884CC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33320-E33A-4907-B1CB-B7611C5DF1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0AF1F4-3E1D-468B-881A-B3E9889884CC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33320-E33A-4907-B1CB-B7611C5DF1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0AF1F4-3E1D-468B-881A-B3E9889884CC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33320-E33A-4907-B1CB-B7611C5DF1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0AF1F4-3E1D-468B-881A-B3E9889884CC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33320-E33A-4907-B1CB-B7611C5DF12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0AF1F4-3E1D-468B-881A-B3E9889884CC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33320-E33A-4907-B1CB-B7611C5DF1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0AF1F4-3E1D-468B-881A-B3E9889884CC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33320-E33A-4907-B1CB-B7611C5DF12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E0AF1F4-3E1D-468B-881A-B3E9889884CC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F33320-E33A-4907-B1CB-B7611C5DF12A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988840"/>
            <a:ext cx="74066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Лекция 18. </a:t>
            </a:r>
            <a:r>
              <a:rPr lang="ru-RU" b="1" dirty="0" smtClean="0"/>
              <a:t>Десятый член Символа веры (продолжение)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4187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5699720"/>
          </a:xfrm>
        </p:spPr>
        <p:txBody>
          <a:bodyPr>
            <a:normAutofit fontScale="70000" lnSpcReduction="20000"/>
          </a:bodyPr>
          <a:lstStyle/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i="1" dirty="0"/>
              <a:t>Я хлеб </a:t>
            </a:r>
            <a:r>
              <a:rPr lang="ru-RU" i="1" dirty="0" err="1"/>
              <a:t>живый</a:t>
            </a:r>
            <a:r>
              <a:rPr lang="ru-RU" i="1" dirty="0"/>
              <a:t>, </a:t>
            </a:r>
            <a:r>
              <a:rPr lang="ru-RU" i="1" dirty="0" err="1"/>
              <a:t>сшедший</a:t>
            </a:r>
            <a:r>
              <a:rPr lang="ru-RU" i="1" dirty="0"/>
              <a:t> с небес; </a:t>
            </a:r>
            <a:r>
              <a:rPr lang="ru-RU" i="1" dirty="0" err="1"/>
              <a:t>ядущий</a:t>
            </a:r>
            <a:r>
              <a:rPr lang="ru-RU" i="1" dirty="0"/>
              <a:t> хлеб сей будет жить вовек; хлеб же, который Я дам, есть Плоть Моя, которую Я отдам за жизнь </a:t>
            </a:r>
            <a:r>
              <a:rPr lang="ru-RU" i="1" dirty="0" smtClean="0"/>
              <a:t>мира…  </a:t>
            </a:r>
            <a:r>
              <a:rPr lang="ru-RU" i="1" dirty="0"/>
              <a:t>истинно, истинно говорю вам: если не будете есть Плоти Сына Человеческого и пить Крови Его, то не будете иметь в себе жизни. </a:t>
            </a:r>
            <a:r>
              <a:rPr lang="ru-RU" i="1" dirty="0" err="1" smtClean="0"/>
              <a:t>Ядущий</a:t>
            </a:r>
            <a:r>
              <a:rPr lang="ru-RU" i="1" dirty="0" smtClean="0"/>
              <a:t> </a:t>
            </a:r>
            <a:r>
              <a:rPr lang="ru-RU" i="1" dirty="0"/>
              <a:t>Мою Плоть и </a:t>
            </a:r>
            <a:r>
              <a:rPr lang="ru-RU" i="1" dirty="0" err="1"/>
              <a:t>пиющий</a:t>
            </a:r>
            <a:r>
              <a:rPr lang="ru-RU" i="1" dirty="0"/>
              <a:t> Мою Кровь имеет жизнь вечную, и Я воскрешу его в последний день. </a:t>
            </a:r>
            <a:r>
              <a:rPr lang="ru-RU" i="1" dirty="0" smtClean="0"/>
              <a:t>Ибо </a:t>
            </a:r>
            <a:r>
              <a:rPr lang="ru-RU" i="1" dirty="0"/>
              <a:t>Плоть Моя истинно есть пища, и Кровь Моя истинно есть </a:t>
            </a:r>
            <a:r>
              <a:rPr lang="ru-RU" i="1" dirty="0" smtClean="0"/>
              <a:t>питие. </a:t>
            </a:r>
            <a:r>
              <a:rPr lang="ru-RU" i="1" dirty="0" err="1" smtClean="0"/>
              <a:t>Ядущий</a:t>
            </a:r>
            <a:r>
              <a:rPr lang="ru-RU" i="1" dirty="0" smtClean="0"/>
              <a:t> </a:t>
            </a:r>
            <a:r>
              <a:rPr lang="ru-RU" i="1" dirty="0"/>
              <a:t>Мою Плоть и </a:t>
            </a:r>
            <a:r>
              <a:rPr lang="ru-RU" i="1" dirty="0" err="1"/>
              <a:t>пиющий</a:t>
            </a:r>
            <a:r>
              <a:rPr lang="ru-RU" i="1" dirty="0"/>
              <a:t> Мою Кровь пребывает во Мне, и Я в </a:t>
            </a:r>
            <a:r>
              <a:rPr lang="ru-RU" i="1" dirty="0" smtClean="0"/>
              <a:t>нем </a:t>
            </a:r>
            <a:r>
              <a:rPr lang="ru-RU" dirty="0" smtClean="0"/>
              <a:t>(Ин. 6:50-56).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dirty="0" smtClean="0"/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i="1" dirty="0"/>
              <a:t>И когда они ели, Иисус взял хлеб и, благословив, преломил и, раздавая ученикам, сказал: </a:t>
            </a:r>
            <a:r>
              <a:rPr lang="ru-RU" i="1" dirty="0" err="1"/>
              <a:t>приимите</a:t>
            </a:r>
            <a:r>
              <a:rPr lang="ru-RU" i="1" dirty="0"/>
              <a:t>, </a:t>
            </a:r>
            <a:r>
              <a:rPr lang="ru-RU" i="1" dirty="0" err="1"/>
              <a:t>ядите</a:t>
            </a:r>
            <a:r>
              <a:rPr lang="ru-RU" i="1" dirty="0"/>
              <a:t>: сие есть Тело Мое. </a:t>
            </a:r>
            <a:r>
              <a:rPr lang="ru-RU" i="1" dirty="0" smtClean="0"/>
              <a:t>И</a:t>
            </a:r>
            <a:r>
              <a:rPr lang="ru-RU" i="1" dirty="0"/>
              <a:t>, взяв чашу и благодарив, подал им и сказал: пейте из нее все</a:t>
            </a:r>
            <a:r>
              <a:rPr lang="ru-RU" i="1" dirty="0" smtClean="0"/>
              <a:t>, </a:t>
            </a:r>
            <a:r>
              <a:rPr lang="ru-RU" i="1" dirty="0"/>
              <a:t>ибо сие есть Кровь Моя Нового Завета, за многих изливаемая во оставление </a:t>
            </a:r>
            <a:r>
              <a:rPr lang="ru-RU" i="1" dirty="0" smtClean="0"/>
              <a:t>грехов </a:t>
            </a:r>
            <a:r>
              <a:rPr lang="ru-RU" dirty="0" smtClean="0"/>
              <a:t>(Мф. 26:26-28).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998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Каково место этого Таинства в христианском богослужении?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Таинство Причащения составляет главную и существенную часть христианского богослужения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Во </a:t>
            </a:r>
            <a:r>
              <a:rPr lang="ru-RU" b="1" dirty="0"/>
              <a:t>время какого богослужения совершается Таинство Причащения?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Таинство Причащения совершается за </a:t>
            </a:r>
            <a:r>
              <a:rPr lang="ru-RU" b="1" dirty="0"/>
              <a:t>литургией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Что </a:t>
            </a:r>
            <a:r>
              <a:rPr lang="ru-RU" b="1" dirty="0"/>
              <a:t>означает слово литургия?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Слово </a:t>
            </a:r>
            <a:r>
              <a:rPr lang="ru-RU" b="1" dirty="0"/>
              <a:t>литургия</a:t>
            </a:r>
            <a:r>
              <a:rPr lang="ru-RU" dirty="0"/>
              <a:t> значит </a:t>
            </a:r>
            <a:r>
              <a:rPr lang="ru-RU" b="1" dirty="0"/>
              <a:t>общественное служение</a:t>
            </a:r>
            <a:r>
              <a:rPr lang="ru-RU" dirty="0"/>
              <a:t>. Однако </a:t>
            </a:r>
            <a:r>
              <a:rPr lang="ru-RU" b="1" dirty="0"/>
              <a:t>литургией</a:t>
            </a:r>
            <a:r>
              <a:rPr lang="ru-RU" dirty="0"/>
              <a:t> именуется только то богослужение, за которым совершается Таинство Причащения.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056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5771728"/>
          </a:xfrm>
        </p:spPr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Где должна совершаться литургия?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Литургия должна совершаться в храме, в котором имеется </a:t>
            </a:r>
            <a:r>
              <a:rPr lang="ru-RU" b="1" dirty="0"/>
              <a:t>трапеза</a:t>
            </a:r>
            <a:r>
              <a:rPr lang="ru-RU" dirty="0"/>
              <a:t> (престол) или, вместо трапезы, </a:t>
            </a:r>
            <a:r>
              <a:rPr lang="ru-RU" b="1" dirty="0"/>
              <a:t>антиминс</a:t>
            </a:r>
            <a:r>
              <a:rPr lang="ru-RU" dirty="0"/>
              <a:t>, обязательно освященные архиереем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Почему </a:t>
            </a:r>
            <a:r>
              <a:rPr lang="ru-RU" b="1" dirty="0"/>
              <a:t>храм также называют церковью?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Храм называется </a:t>
            </a:r>
            <a:r>
              <a:rPr lang="ru-RU" b="1" dirty="0"/>
              <a:t>церковью</a:t>
            </a:r>
            <a:r>
              <a:rPr lang="ru-RU" dirty="0"/>
              <a:t> потому, что в нём для молитвы и Таинств собираются составляющие Церковь верующие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Почему </a:t>
            </a:r>
            <a:r>
              <a:rPr lang="ru-RU" b="1" dirty="0"/>
              <a:t>трапезу также называют престолом?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Трапеза, на которой совершается Таинство Причащения, называется </a:t>
            </a:r>
            <a:r>
              <a:rPr lang="ru-RU" b="1" dirty="0"/>
              <a:t>престолом</a:t>
            </a:r>
            <a:r>
              <a:rPr lang="ru-RU" dirty="0"/>
              <a:t> потому, что на ней Иисус Христос таинственно присутствует как </a:t>
            </a:r>
            <a:r>
              <a:rPr lang="ru-RU" dirty="0" smtClean="0"/>
              <a:t>Царь.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417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6264696"/>
          </a:xfrm>
        </p:spPr>
        <p:txBody>
          <a:bodyPr>
            <a:normAutofit fontScale="62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Каков общий порядок совершения литургии?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Общий порядок литургии следующий: приготовляется вещество для Таинства; верующие готовятся к Таинству; совершается само Таинство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sz="2200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Как </a:t>
            </a:r>
            <a:r>
              <a:rPr lang="ru-RU" b="1" dirty="0"/>
              <a:t>называется часть литургии, на которой приготовляется вещество для Таинства?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Часть литургии, на которой приготовляется вещество для Таинства, называется </a:t>
            </a:r>
            <a:r>
              <a:rPr lang="ru-RU" b="1" dirty="0"/>
              <a:t>проскомидия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sz="1900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Что </a:t>
            </a:r>
            <a:r>
              <a:rPr lang="ru-RU" b="1" dirty="0"/>
              <a:t>означает слово "проскомидия"?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Слово </a:t>
            </a:r>
            <a:r>
              <a:rPr lang="ru-RU" b="1" dirty="0"/>
              <a:t>проскомидия</a:t>
            </a:r>
            <a:r>
              <a:rPr lang="ru-RU" dirty="0"/>
              <a:t> означает </a:t>
            </a:r>
            <a:r>
              <a:rPr lang="ru-RU" b="1" dirty="0"/>
              <a:t>принесение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sz="1900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Почему </a:t>
            </a:r>
            <a:r>
              <a:rPr lang="ru-RU" b="1" dirty="0"/>
              <a:t>первая часть литургии называется проскомидией?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Первая часть литургии называется проскомидией в соответствии с обычаем первых христиан приносить в церковь хлеб и вино для совершения Таинства. По той же причине этот хлеб называется </a:t>
            </a:r>
            <a:r>
              <a:rPr lang="ru-RU" b="1" dirty="0"/>
              <a:t>просфора</a:t>
            </a:r>
            <a:r>
              <a:rPr lang="ru-RU" dirty="0"/>
              <a:t>, что значит </a:t>
            </a:r>
            <a:r>
              <a:rPr lang="ru-RU" b="1" dirty="0" smtClean="0"/>
              <a:t>приношение.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137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6192688"/>
          </a:xfrm>
        </p:spPr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В чём состоит смысл проскомидии?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Проскомидия, как часть литургии, есть воспоминание пророчеств и </a:t>
            </a:r>
            <a:r>
              <a:rPr lang="ru-RU" dirty="0" err="1"/>
              <a:t>прообразований</a:t>
            </a:r>
            <a:r>
              <a:rPr lang="ru-RU" dirty="0"/>
              <a:t>, а отчасти и самих событий, относящихся к рождению и страданию Иисуса Христа. При этом из просфоры вынимается часть, необходимая для совершения Таинства, и вливается в священный сосуд необходимое количество вина, соединённого с водой. При этом священнодействующий поминает всю Церковь и прославленных святых, молится о живых и умерших, о властях и о тех, кто по вере и с усердием принёс просфоры или приношения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Какой </a:t>
            </a:r>
            <a:r>
              <a:rPr lang="ru-RU" b="1" dirty="0"/>
              <a:t>хлеб используется для проскомидии?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Для Таинства используется хлеб, соответствующий понятию хлеба, и какового требует святость Таинства, пример Господа Иисуса Христа и апостолов, т.е.: хлеб квасной, чистый, пшеничный.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609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260648"/>
            <a:ext cx="7602048" cy="6264696"/>
          </a:xfrm>
        </p:spPr>
        <p:txBody>
          <a:bodyPr>
            <a:noAutofit/>
          </a:bodyPr>
          <a:lstStyle/>
          <a:p>
            <a:pPr marL="82296" indent="457200" algn="just">
              <a:buNone/>
            </a:pPr>
            <a:r>
              <a:rPr lang="ru-RU" sz="2000" b="1" dirty="0"/>
              <a:t>Почему для Причащения употребляется один хлеб?</a:t>
            </a:r>
            <a:endParaRPr lang="ru-RU" sz="2000" dirty="0"/>
          </a:p>
          <a:p>
            <a:pPr marL="82296" indent="457200" algn="just">
              <a:buNone/>
            </a:pPr>
            <a:r>
              <a:rPr lang="ru-RU" sz="2000" dirty="0"/>
              <a:t>Употребляющийся для Причащения </a:t>
            </a:r>
            <a:r>
              <a:rPr lang="ru-RU" sz="2000" i="1" dirty="0"/>
              <a:t>один</a:t>
            </a:r>
            <a:r>
              <a:rPr lang="ru-RU" sz="2000" dirty="0"/>
              <a:t> хлеб означает, по объяснению апостола, то, что </a:t>
            </a:r>
            <a:r>
              <a:rPr lang="ru-RU" sz="2000" i="1" dirty="0"/>
              <a:t>один хлеб, и мы многие одно тело; ибо все причащаемся от одного хлеба</a:t>
            </a:r>
            <a:r>
              <a:rPr lang="ru-RU" sz="2000" dirty="0"/>
              <a:t> (1 Кор. 10:17).</a:t>
            </a:r>
          </a:p>
          <a:p>
            <a:pPr marL="82296" indent="457200" algn="just">
              <a:buNone/>
            </a:pPr>
            <a:r>
              <a:rPr lang="ru-RU" sz="2000" b="1" dirty="0" smtClean="0"/>
              <a:t>Почему </a:t>
            </a:r>
            <a:r>
              <a:rPr lang="ru-RU" sz="2000" b="1" dirty="0"/>
              <a:t>приготовленный для Причащения хлеб называется агнцем?</a:t>
            </a:r>
            <a:endParaRPr lang="ru-RU" sz="2000" dirty="0"/>
          </a:p>
          <a:p>
            <a:pPr marL="82296" indent="457200" algn="just">
              <a:buNone/>
            </a:pPr>
            <a:r>
              <a:rPr lang="ru-RU" sz="2000" dirty="0"/>
              <a:t>Хлеб, приготовленный для Причащения, называется </a:t>
            </a:r>
            <a:r>
              <a:rPr lang="ru-RU" sz="2000" b="1" dirty="0"/>
              <a:t>агнцем</a:t>
            </a:r>
            <a:r>
              <a:rPr lang="ru-RU" sz="2000" dirty="0"/>
              <a:t>, поскольку является образом страждущего Иисуса Христа, прообразом Которого в Ветхом Завете служил </a:t>
            </a:r>
            <a:r>
              <a:rPr lang="ru-RU" sz="2000" b="1" dirty="0"/>
              <a:t>Агнец пасхальный</a:t>
            </a:r>
            <a:r>
              <a:rPr lang="ru-RU" sz="2000" dirty="0"/>
              <a:t>.</a:t>
            </a:r>
          </a:p>
          <a:p>
            <a:pPr marL="82296" indent="457200" algn="just">
              <a:buNone/>
            </a:pPr>
            <a:r>
              <a:rPr lang="ru-RU" sz="2000" b="1" dirty="0" smtClean="0"/>
              <a:t>Что </a:t>
            </a:r>
            <a:r>
              <a:rPr lang="ru-RU" sz="2000" b="1" dirty="0"/>
              <a:t>такое агнец пасхальный?</a:t>
            </a:r>
            <a:endParaRPr lang="ru-RU" sz="2000" dirty="0"/>
          </a:p>
          <a:p>
            <a:pPr marL="82296" indent="457200" algn="just">
              <a:buNone/>
            </a:pPr>
            <a:r>
              <a:rPr lang="ru-RU" sz="2000" b="1" dirty="0"/>
              <a:t>Агнец пасхальный</a:t>
            </a:r>
            <a:r>
              <a:rPr lang="ru-RU" sz="2000" dirty="0"/>
              <a:t> — это ягнёнок, которого израильтяне, по повелению Божию, закалывали и ели в память об избавлении от гибели в Египте.</a:t>
            </a:r>
          </a:p>
          <a:p>
            <a:pPr marL="82296" indent="457200" algn="just">
              <a:buNone/>
            </a:pPr>
            <a:r>
              <a:rPr lang="ru-RU" sz="2000" b="1" dirty="0" smtClean="0"/>
              <a:t>Почему </a:t>
            </a:r>
            <a:r>
              <a:rPr lang="ru-RU" sz="2000" b="1" dirty="0"/>
              <a:t>вино для Таинства Причащения соединяется с водой?</a:t>
            </a:r>
            <a:endParaRPr lang="ru-RU" sz="2000" dirty="0"/>
          </a:p>
          <a:p>
            <a:pPr marL="82296" indent="457200" algn="just">
              <a:buNone/>
            </a:pPr>
            <a:r>
              <a:rPr lang="ru-RU" sz="2000" dirty="0"/>
              <a:t>Вино для Таинства Причащения соединяется с водой потому, что это священнодействие совершается по образу страдания Христа, когда из раны, нанесенной Ему в ребро, истекли </a:t>
            </a:r>
            <a:r>
              <a:rPr lang="ru-RU" sz="2000" b="1" dirty="0"/>
              <a:t>кровь</a:t>
            </a:r>
            <a:r>
              <a:rPr lang="ru-RU" sz="2000" dirty="0"/>
              <a:t> и </a:t>
            </a:r>
            <a:r>
              <a:rPr lang="ru-RU" sz="2000" b="1" dirty="0"/>
              <a:t>вода</a:t>
            </a:r>
            <a:r>
              <a:rPr lang="ru-RU" sz="2000" dirty="0"/>
              <a:t>.</a:t>
            </a:r>
          </a:p>
          <a:p>
            <a:pPr marL="82296" indent="457200" algn="just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6028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976664"/>
          </a:xfrm>
        </p:spPr>
        <p:txBody>
          <a:bodyPr>
            <a:normAutofit fontScale="62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Как называется часть литургии, на которой верующие приготовляются к Таинству?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Часть литургии, на которой верующие приготовляются к Таинству, древние назвали </a:t>
            </a:r>
            <a:r>
              <a:rPr lang="ru-RU" b="1" dirty="0"/>
              <a:t>литургией оглашённых</a:t>
            </a:r>
            <a:r>
              <a:rPr lang="ru-RU" dirty="0"/>
              <a:t>. Кроме крещёных и допускаемых к Причащению, присутствовать на ней могут и </a:t>
            </a:r>
            <a:r>
              <a:rPr lang="ru-RU" b="1" dirty="0"/>
              <a:t>оглашённые</a:t>
            </a:r>
            <a:r>
              <a:rPr lang="ru-RU" dirty="0"/>
              <a:t>, т.е. готовящиеся к Крещению, а также кающиеся, не допускаемые к Причащению.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С </a:t>
            </a:r>
            <a:r>
              <a:rPr lang="ru-RU" b="1" dirty="0"/>
              <a:t>чего начинается литургия оглашённых?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Литургия оглашённых начинается благословением, или прославлением царства Пресвятой Троицы.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Из </a:t>
            </a:r>
            <a:r>
              <a:rPr lang="ru-RU" b="1" dirty="0"/>
              <a:t>чего состоит литургия оглашённых?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Литургия оглашённых состоит из молитв, песнопений, чтения книг Апостольских и Евангелия.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Чем </a:t>
            </a:r>
            <a:r>
              <a:rPr lang="ru-RU" b="1" dirty="0"/>
              <a:t>оканчивается литургия оглашённых?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Литургия оглашённых оканчивается повелением оглашённым выйти из храма.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984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6336704"/>
          </a:xfrm>
        </p:spPr>
        <p:txBody>
          <a:bodyPr>
            <a:normAutofit fontScale="62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Что такое литургия верных?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Часть литургии, за которой совершается Таинство Причащения, называется </a:t>
            </a:r>
            <a:r>
              <a:rPr lang="ru-RU" b="1" dirty="0"/>
              <a:t>литургией верных</a:t>
            </a:r>
            <a:r>
              <a:rPr lang="ru-RU" dirty="0"/>
              <a:t>. На этом богослужении имеют право быть одни верные, т.е. принявшие Крещение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Каково </a:t>
            </a:r>
            <a:r>
              <a:rPr lang="ru-RU" b="1" dirty="0"/>
              <a:t>важнейшее действие литургии верных?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Важнейшим действием литургии верных является произнесение слов, сказанных Иисусом Христом при установлении Таинства: </a:t>
            </a:r>
            <a:r>
              <a:rPr lang="ru-RU" i="1" dirty="0" err="1"/>
              <a:t>Приимите</a:t>
            </a:r>
            <a:r>
              <a:rPr lang="ru-RU" i="1" dirty="0"/>
              <a:t>, </a:t>
            </a:r>
            <a:r>
              <a:rPr lang="ru-RU" i="1" dirty="0" err="1"/>
              <a:t>ядите</a:t>
            </a:r>
            <a:r>
              <a:rPr lang="ru-RU" i="1" dirty="0"/>
              <a:t>, сие есть Тело Мое… </a:t>
            </a:r>
            <a:r>
              <a:rPr lang="ru-RU" i="1" dirty="0" err="1"/>
              <a:t>Пийте</a:t>
            </a:r>
            <a:r>
              <a:rPr lang="ru-RU" i="1" dirty="0"/>
              <a:t> от </a:t>
            </a:r>
            <a:r>
              <a:rPr lang="ru-RU" i="1" dirty="0" err="1"/>
              <a:t>нея</a:t>
            </a:r>
            <a:r>
              <a:rPr lang="ru-RU" i="1" dirty="0"/>
              <a:t> </a:t>
            </a:r>
            <a:r>
              <a:rPr lang="ru-RU" i="1" dirty="0" err="1"/>
              <a:t>вси</a:t>
            </a:r>
            <a:r>
              <a:rPr lang="ru-RU" i="1" dirty="0"/>
              <a:t>, сия есть Кровь Моя </a:t>
            </a:r>
            <a:r>
              <a:rPr lang="ru-RU" i="1" dirty="0" err="1"/>
              <a:t>Новаго</a:t>
            </a:r>
            <a:r>
              <a:rPr lang="ru-RU" i="1" dirty="0"/>
              <a:t> Завета…</a:t>
            </a:r>
            <a:r>
              <a:rPr lang="ru-RU" dirty="0"/>
              <a:t> (Мф. 26:26-28); и затем — </a:t>
            </a:r>
            <a:r>
              <a:rPr lang="ru-RU" dirty="0" err="1"/>
              <a:t>призывание</a:t>
            </a:r>
            <a:r>
              <a:rPr lang="ru-RU" dirty="0"/>
              <a:t> Святого Духа и </a:t>
            </a:r>
            <a:r>
              <a:rPr lang="ru-RU" b="1" dirty="0"/>
              <a:t>благословение Даров</a:t>
            </a:r>
            <a:r>
              <a:rPr lang="ru-RU" dirty="0"/>
              <a:t>, т.е. принесённого хлеба и вина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В </a:t>
            </a:r>
            <a:r>
              <a:rPr lang="ru-RU" b="1" dirty="0"/>
              <a:t>чём смысл этого действия?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В это время после троекратного благословения хлеба и вина они </a:t>
            </a:r>
            <a:r>
              <a:rPr lang="ru-RU" b="1" dirty="0" err="1"/>
              <a:t>прелагаются</a:t>
            </a:r>
            <a:r>
              <a:rPr lang="ru-RU" dirty="0"/>
              <a:t> или </a:t>
            </a:r>
            <a:r>
              <a:rPr lang="ru-RU" b="1" dirty="0"/>
              <a:t>пресуществляются </a:t>
            </a:r>
            <a:r>
              <a:rPr lang="ru-RU" dirty="0"/>
              <a:t>в истинное Тело Христово и в истинную Кровь Христову.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953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548680"/>
            <a:ext cx="7498080" cy="6048672"/>
          </a:xfrm>
        </p:spPr>
        <p:txBody>
          <a:bodyPr>
            <a:normAutofit fontScale="62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Как понимать слово "</a:t>
            </a:r>
            <a:r>
              <a:rPr lang="ru-RU" b="1" dirty="0" err="1"/>
              <a:t>пресуществление</a:t>
            </a:r>
            <a:r>
              <a:rPr lang="ru-RU" b="1" dirty="0"/>
              <a:t>"?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В изложении веры Восточных Патриархов сказано, что словом </a:t>
            </a:r>
            <a:r>
              <a:rPr lang="ru-RU" b="1" dirty="0" err="1"/>
              <a:t>пресуществление</a:t>
            </a:r>
            <a:r>
              <a:rPr lang="ru-RU" dirty="0"/>
              <a:t> не объясняется образ, которым хлеб и вино претворяются в Тело и Кровь Господа. Этого нельзя постичь никому, кроме Бога. Показывается только то, что истинно, действительно и существом хлеб становится самым истинным Телом Господа, а вино — самой Кровью Господа.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Подобно тому святой Иоанн </a:t>
            </a:r>
            <a:r>
              <a:rPr lang="ru-RU" dirty="0" err="1"/>
              <a:t>Дамаскин</a:t>
            </a:r>
            <a:r>
              <a:rPr lang="ru-RU" dirty="0"/>
              <a:t> о Святых и Пречистых Тайнах Господних пишет: "Тело есть поистине соединённое с Божеством, именно то, которое было воспринято от Пресвятой Девы. Но не сходит с небес вознёсшееся Тело, а хлеб и вино претворяются в Тело и Кровь Божию. Если хочешь понять, как это происходит, то достаточно знать, что схождением Святого Духа. Таким же путём и от Богородицы Себе Самому и в Себе Самом составил Святым Духом Господь плоть. Более не знаю того, что Слово Божие истинно, действительно и всемогуще, действие же Его непостижимо" (Кн. 4, гл. 13, ст. 7).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501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832648"/>
          </a:xfrm>
        </p:spPr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Как следует приступать к Таинству Причащения?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Приступающий к Таинству Причащения должен испытать (открыть) перед Богом свою совесть и очистить её покаянием в грехах, чему способствуют пост и молитва. </a:t>
            </a:r>
            <a:r>
              <a:rPr lang="ru-RU" i="1" dirty="0"/>
              <a:t>Да испытывает же себя человек, и таким образом пусть ест от хлеба сего и пьет из чаши сей. Ибо, кто ест и пьет недостойно, тот ест и пьет осуждение себе, не рассуждая о теле Господнем</a:t>
            </a:r>
            <a:r>
              <a:rPr lang="ru-RU" dirty="0"/>
              <a:t> (1 Кор. 11:28-29</a:t>
            </a:r>
            <a:r>
              <a:rPr lang="ru-RU" dirty="0" smtClean="0"/>
              <a:t>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Что </a:t>
            </a:r>
            <a:r>
              <a:rPr lang="ru-RU" b="1" dirty="0"/>
              <a:t>с нами происходит в Таинстве Причащения?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Причащающийся Тела и Крови Христовой соединяется с Самим Иисусом Христом и в Нём приобщается к вечной жизни. </a:t>
            </a:r>
            <a:r>
              <a:rPr lang="ru-RU" i="1" dirty="0" err="1"/>
              <a:t>Ядущий</a:t>
            </a:r>
            <a:r>
              <a:rPr lang="ru-RU" i="1" dirty="0"/>
              <a:t> Мою плоть и </a:t>
            </a:r>
            <a:r>
              <a:rPr lang="ru-RU" i="1" dirty="0" err="1"/>
              <a:t>пиющий</a:t>
            </a:r>
            <a:r>
              <a:rPr lang="ru-RU" i="1" dirty="0"/>
              <a:t> Мою кровь пребывает во мне, и Я в нем</a:t>
            </a:r>
            <a:r>
              <a:rPr lang="ru-RU" dirty="0"/>
              <a:t> (Ин. 6:56). </a:t>
            </a:r>
            <a:r>
              <a:rPr lang="ru-RU" i="1" dirty="0" err="1"/>
              <a:t>Ядущий</a:t>
            </a:r>
            <a:r>
              <a:rPr lang="ru-RU" i="1" dirty="0"/>
              <a:t> Мою плоть и </a:t>
            </a:r>
            <a:r>
              <a:rPr lang="ru-RU" i="1" dirty="0" err="1"/>
              <a:t>пиющий</a:t>
            </a:r>
            <a:r>
              <a:rPr lang="ru-RU" i="1" dirty="0"/>
              <a:t> Мою кровь имеет жизнь вечную</a:t>
            </a:r>
            <a:r>
              <a:rPr lang="ru-RU" dirty="0"/>
              <a:t> (Ин. 6:54).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248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Таинство Покаяния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82296" indent="457200" algn="just">
              <a:buNone/>
            </a:pPr>
            <a:r>
              <a:rPr lang="ru-RU" sz="2000" b="1" dirty="0"/>
              <a:t>Покаяние</a:t>
            </a:r>
            <a:r>
              <a:rPr lang="ru-RU" sz="2000" dirty="0"/>
              <a:t> есть Таинство, в котором </a:t>
            </a:r>
            <a:r>
              <a:rPr lang="ru-RU" sz="2000" dirty="0" smtClean="0"/>
              <a:t>кающийся </a:t>
            </a:r>
            <a:r>
              <a:rPr lang="ru-RU" sz="2000" dirty="0"/>
              <a:t>в своих грехах, при видимом получении прощения от священника, невидимо освобождается от этих грехов Самим Господом Иисусом </a:t>
            </a:r>
            <a:r>
              <a:rPr lang="ru-RU" sz="2000" dirty="0" smtClean="0"/>
              <a:t>Христом.</a:t>
            </a:r>
          </a:p>
          <a:p>
            <a:pPr marL="82296" indent="457200" algn="just">
              <a:buNone/>
            </a:pPr>
            <a:r>
              <a:rPr lang="ru-RU" sz="2000" b="1" dirty="0"/>
              <a:t>Когда появилось это Таинство?</a:t>
            </a:r>
            <a:endParaRPr lang="ru-RU" sz="2000" dirty="0"/>
          </a:p>
          <a:p>
            <a:pPr marL="82296" indent="457200" algn="just">
              <a:buNone/>
            </a:pPr>
            <a:r>
              <a:rPr lang="ru-RU" sz="2000" dirty="0"/>
              <a:t>Это Таинство ведет начало от святого Иоанна Крестителя: приходившим к нему он проповедовал </a:t>
            </a:r>
            <a:r>
              <a:rPr lang="ru-RU" sz="2000" i="1" dirty="0"/>
              <a:t>крещение покаяния для прощения грехов…</a:t>
            </a:r>
            <a:r>
              <a:rPr lang="ru-RU" sz="2000" dirty="0"/>
              <a:t> (и они) </a:t>
            </a:r>
            <a:r>
              <a:rPr lang="ru-RU" sz="2000" i="1" dirty="0"/>
              <a:t>крестились от него… исповедуя грехи свои</a:t>
            </a:r>
            <a:r>
              <a:rPr lang="ru-RU" sz="2000" dirty="0"/>
              <a:t> (</a:t>
            </a:r>
            <a:r>
              <a:rPr lang="ru-RU" sz="2000" dirty="0" err="1"/>
              <a:t>Мк</a:t>
            </a:r>
            <a:r>
              <a:rPr lang="ru-RU" sz="2000" dirty="0"/>
              <a:t>. 1:4-5). Апостолам Иисус Христос обещал власть прощать грехи, когда сказал: </a:t>
            </a:r>
            <a:r>
              <a:rPr lang="ru-RU" sz="2000" i="1" dirty="0"/>
              <a:t>Что вы свяжете на земле, то будет связано на небе; и что разрешите на земле, то будет разрешено на небе</a:t>
            </a:r>
            <a:r>
              <a:rPr lang="ru-RU" sz="2000" dirty="0"/>
              <a:t> (Мф. 18:18). По воскресении же Своём действительно дал им эту власть, когда сказал: </a:t>
            </a:r>
            <a:r>
              <a:rPr lang="ru-RU" sz="2000" i="1" dirty="0"/>
              <a:t>Примите Духа </a:t>
            </a:r>
            <a:r>
              <a:rPr lang="ru-RU" sz="2000" i="1" dirty="0" smtClean="0"/>
              <a:t>Святого</a:t>
            </a:r>
            <a:r>
              <a:rPr lang="ru-RU" sz="2000" i="1" dirty="0"/>
              <a:t>. Кому простите грехи, тому простятся; на ком оставите, на том останутся</a:t>
            </a:r>
            <a:r>
              <a:rPr lang="ru-RU" sz="2000" dirty="0"/>
              <a:t> (Ин.20:22-23).</a:t>
            </a:r>
          </a:p>
          <a:p>
            <a:pPr marL="82296" indent="457200" algn="just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0635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5832648"/>
          </a:xfrm>
        </p:spPr>
        <p:txBody>
          <a:bodyPr>
            <a:normAutofit fontScale="62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Как часто следует причащаться Святых Тайн?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Древние христиане причащались каждый воскресный день; но сейчас немногие имеют такую чистоту жизни, чтобы всегда быть готовыми приступить к столь великому Таинству. Церковь стремящихся к благоговейной жизни материнским гласом увещевает исповедоваться перед духовным отцом и причащаться Тела и Крови Христовой четырежды в год или каждый месяц, а всем — обязательно раз в год (см. Православное исповедание, ч. 1, вопрос 90</a:t>
            </a:r>
            <a:r>
              <a:rPr lang="ru-RU" dirty="0" smtClean="0"/>
              <a:t>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Каким </a:t>
            </a:r>
            <a:r>
              <a:rPr lang="ru-RU" b="1" dirty="0"/>
              <a:t>образом участвуют в литургии те, кто не причащается Святых Тайн?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Не приступающие ко Святому Причащению могут и должны участвовать в литургии своей верой, молитвой и особенно непрестанным воспоминанием Господа нашего Иисуса Христа, Который повелел: </a:t>
            </a:r>
            <a:r>
              <a:rPr lang="ru-RU" i="1" dirty="0"/>
              <a:t>Сие творите в Мое воспоминание</a:t>
            </a:r>
            <a:r>
              <a:rPr lang="ru-RU" dirty="0"/>
              <a:t> (</a:t>
            </a:r>
            <a:r>
              <a:rPr lang="ru-RU" dirty="0" err="1"/>
              <a:t>Лк</a:t>
            </a:r>
            <a:r>
              <a:rPr lang="ru-RU" dirty="0"/>
              <a:t>. 22:19).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748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764704"/>
            <a:ext cx="7498080" cy="5760640"/>
          </a:xfrm>
        </p:spPr>
        <p:txBody>
          <a:bodyPr>
            <a:normAutofit fontScale="62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Что означает шествие с Евангелием во время литургии?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Когда на литургии совершается шествие с Евангелием, вспоминается Господь Иисус Христос, явившийся на проповедь. Поэтому, во время чтения Евангелия следует иметь такое же внимание и благоговение, как если бы мы видели и слышали Самого Иисуса Христа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Как </a:t>
            </a:r>
            <a:r>
              <a:rPr lang="ru-RU" b="1" dirty="0"/>
              <a:t>воспринимать шествие с приготовленными Святыми Дарами?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Когда совершается на литургии вход в алтарь с приготовленными Святыми Дарами, следует вспоминать шествие Иисуса Христа на вольное страдание, как жертву на заклание, между тем как более двенадцати легионов Ангелов готовы были охранять Его как своего Царя. </a:t>
            </a:r>
            <a:r>
              <a:rPr lang="ru-RU" b="1" dirty="0"/>
              <a:t>Царь царствующих и Господь господствующих приходит </a:t>
            </a:r>
            <a:r>
              <a:rPr lang="ru-RU" b="1" dirty="0" err="1"/>
              <a:t>заклатися</a:t>
            </a:r>
            <a:r>
              <a:rPr lang="ru-RU" dirty="0"/>
              <a:t> (песнь на литургии в Великую Субботу).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993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904656"/>
          </a:xfrm>
        </p:spPr>
        <p:txBody>
          <a:bodyPr>
            <a:normAutofit fontScale="62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О </a:t>
            </a:r>
            <a:r>
              <a:rPr lang="ru-RU" b="1" dirty="0"/>
              <a:t>чём следует помнить во время совершения Таинства?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В самое время совершения Таинства и во время причащения священнослужителей в алтаре следует вспоминать тайную вечерю Самого Иисуса Христа с апостолами, Его страдание, смерть и погребение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Что </a:t>
            </a:r>
            <a:r>
              <a:rPr lang="ru-RU" b="1" dirty="0"/>
              <a:t>означает открытие завесы, царских врат и явление Святых Даров?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Открыванием завесы и царских врат и явлением Святых Даров обозначается явление Самого Господа Иисуса Христа после воскресения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Что </a:t>
            </a:r>
            <a:r>
              <a:rPr lang="ru-RU" b="1" dirty="0"/>
              <a:t>означает последнее явление Святых Даров народу?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Последним явлением Святых Даров народу, после которого они скрываются, изображается вознесение Господа Иисуса Христа на небо.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571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457200" algn="just">
              <a:lnSpc>
                <a:spcPct val="110000"/>
              </a:lnSpc>
              <a:buNone/>
            </a:pPr>
            <a:r>
              <a:rPr lang="ru-RU" b="1" dirty="0"/>
              <a:t>Всегда ли пребудет Таинство Святого Причащения в истинной Церкви?</a:t>
            </a:r>
            <a:endParaRPr lang="ru-RU" dirty="0"/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dirty="0"/>
              <a:t>Совершение и принятие Таинства Святого Причащения в истинной Церкви христианской продолжится до самого пришествия Христа, по слову апостола Павла: </a:t>
            </a:r>
            <a:r>
              <a:rPr lang="ru-RU" i="1" dirty="0"/>
              <a:t>Всякий раз, когда вы едите хлеб сей и пьете чашу сию, смерть Господню возвещаете, доколе Он придет</a:t>
            </a:r>
            <a:r>
              <a:rPr lang="ru-RU" dirty="0"/>
              <a:t> (1 Кор. 11:26).</a:t>
            </a:r>
          </a:p>
          <a:p>
            <a:pPr marL="82296" indent="457200" algn="just">
              <a:lnSpc>
                <a:spcPct val="11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17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Таинство Елеосвящения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>
            <a:normAutofit fontScale="62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Елеосвящение</a:t>
            </a:r>
            <a:r>
              <a:rPr lang="ru-RU" dirty="0"/>
              <a:t> есть Таинство, в котором при помазании тела елеем (освящённым растительным маслом) призывается на больного Божия благодать, исцеляющая душевные и телесные болезни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Откуда </a:t>
            </a:r>
            <a:r>
              <a:rPr lang="ru-RU" b="1" dirty="0"/>
              <a:t>берёт начало это Таинство?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Это Таинство ведёт начало от апостолов, которые, получив власть от Иисуса Христа, </a:t>
            </a:r>
            <a:r>
              <a:rPr lang="ru-RU" i="1" dirty="0"/>
              <a:t>многих больных мазали маслом, и исцеляли</a:t>
            </a:r>
            <a:r>
              <a:rPr lang="ru-RU" dirty="0"/>
              <a:t> (</a:t>
            </a:r>
            <a:r>
              <a:rPr lang="ru-RU" dirty="0" err="1"/>
              <a:t>Мк</a:t>
            </a:r>
            <a:r>
              <a:rPr lang="ru-RU" dirty="0"/>
              <a:t>. 6:13). Апостолы передали это Таинство священнослужителям Церкви, что видно из следующих слов апостола Иакова: </a:t>
            </a:r>
            <a:r>
              <a:rPr lang="ru-RU" i="1" dirty="0"/>
              <a:t>Болен ли кто из вас, пусть призовет пресвитеров Церкви, и пусть помолятся над ним, помазав его елеем во имя Господне. И молитва веры исцелит болящего, и </a:t>
            </a:r>
            <a:r>
              <a:rPr lang="ru-RU" i="1" dirty="0" err="1"/>
              <a:t>возставит</a:t>
            </a:r>
            <a:r>
              <a:rPr lang="ru-RU" i="1" dirty="0"/>
              <a:t> его Господь; и, если он </a:t>
            </a:r>
            <a:r>
              <a:rPr lang="ru-RU" i="1" dirty="0" err="1"/>
              <a:t>соделал</a:t>
            </a:r>
            <a:r>
              <a:rPr lang="ru-RU" i="1" dirty="0"/>
              <a:t> грехи, простятся ему</a:t>
            </a:r>
            <a:r>
              <a:rPr lang="ru-RU" dirty="0"/>
              <a:t> (</a:t>
            </a:r>
            <a:r>
              <a:rPr lang="ru-RU" dirty="0" err="1"/>
              <a:t>Иак</a:t>
            </a:r>
            <a:r>
              <a:rPr lang="ru-RU" dirty="0"/>
              <a:t>. 5:14-15).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427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Молитва при помазании маслом болящего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124744"/>
            <a:ext cx="7746064" cy="5328592"/>
          </a:xfrm>
        </p:spPr>
        <p:txBody>
          <a:bodyPr>
            <a:noAutofit/>
          </a:bodyPr>
          <a:lstStyle/>
          <a:p>
            <a:pPr marL="82296" indent="457200" algn="just">
              <a:buNone/>
            </a:pPr>
            <a:r>
              <a:rPr lang="ru-RU" sz="2000" dirty="0"/>
              <a:t>Отче святой, врач душ и телес, пославший единородного Твоего Сына, Господа нашего Иисуса Христа, всякий недуг исцеляющего и от смерти избавляющего! Исцели и раба Твоего</a:t>
            </a:r>
            <a:r>
              <a:rPr lang="ru-RU" sz="2000" b="1" dirty="0"/>
              <a:t>[или</a:t>
            </a:r>
            <a:r>
              <a:rPr lang="ru-RU" sz="2000" dirty="0"/>
              <a:t> рабу Твою</a:t>
            </a:r>
            <a:r>
              <a:rPr lang="ru-RU" sz="2000" b="1" dirty="0"/>
              <a:t>] (имя)</a:t>
            </a:r>
            <a:r>
              <a:rPr lang="ru-RU" sz="2000" dirty="0"/>
              <a:t>, от объемлющей его </a:t>
            </a:r>
            <a:r>
              <a:rPr lang="ru-RU" sz="2000" b="1" dirty="0"/>
              <a:t>[или:</a:t>
            </a:r>
            <a:r>
              <a:rPr lang="ru-RU" sz="2000" dirty="0"/>
              <a:t> её</a:t>
            </a:r>
            <a:r>
              <a:rPr lang="ru-RU" sz="2000" b="1" dirty="0"/>
              <a:t>]</a:t>
            </a:r>
            <a:r>
              <a:rPr lang="ru-RU" sz="2000" dirty="0"/>
              <a:t> телесной и душевной немощи, и оживотвори его </a:t>
            </a:r>
            <a:r>
              <a:rPr lang="ru-RU" sz="2000" b="1" dirty="0"/>
              <a:t>[или:</a:t>
            </a:r>
            <a:r>
              <a:rPr lang="ru-RU" sz="2000" dirty="0"/>
              <a:t> её</a:t>
            </a:r>
            <a:r>
              <a:rPr lang="ru-RU" sz="2000" b="1" dirty="0"/>
              <a:t>]</a:t>
            </a:r>
            <a:r>
              <a:rPr lang="ru-RU" sz="2000" dirty="0"/>
              <a:t> </a:t>
            </a:r>
            <a:r>
              <a:rPr lang="ru-RU" sz="2000" dirty="0" err="1"/>
              <a:t>благодатию</a:t>
            </a:r>
            <a:r>
              <a:rPr lang="ru-RU" sz="2000" dirty="0"/>
              <a:t> Христа Твоего: по ходатайствам пресвятой Владычицы нашей Богородицы и </a:t>
            </a:r>
            <a:r>
              <a:rPr lang="ru-RU" sz="2000" dirty="0" err="1"/>
              <a:t>Приснодевы</a:t>
            </a:r>
            <a:r>
              <a:rPr lang="ru-RU" sz="2000" dirty="0"/>
              <a:t> Марии; силою священного и животворящего Креста; </a:t>
            </a:r>
            <a:r>
              <a:rPr lang="ru-RU" sz="2000" dirty="0" err="1"/>
              <a:t>заступлением</a:t>
            </a:r>
            <a:r>
              <a:rPr lang="ru-RU" sz="2000" dirty="0"/>
              <a:t> святых Небесных Сил бесплотных; святого и славного пророка, Предтечи и Крестителя Иоанна; святых, славных и </a:t>
            </a:r>
            <a:r>
              <a:rPr lang="ru-RU" sz="2000" dirty="0" err="1"/>
              <a:t>всехвальных</a:t>
            </a:r>
            <a:r>
              <a:rPr lang="ru-RU" sz="2000" dirty="0"/>
              <a:t> Апостолов; святых славных и победоносных мучеников; преподобных и богоносных отцов наших; святых целителей и бессребреников Космы и Дамиана, Кира и Иоанна, </a:t>
            </a:r>
            <a:r>
              <a:rPr lang="ru-RU" sz="2000" dirty="0" err="1"/>
              <a:t>Пантелеимона</a:t>
            </a:r>
            <a:r>
              <a:rPr lang="ru-RU" sz="2000" dirty="0"/>
              <a:t> и Ермолая, </a:t>
            </a:r>
            <a:r>
              <a:rPr lang="ru-RU" sz="2000" dirty="0" err="1"/>
              <a:t>Сампсона</a:t>
            </a:r>
            <a:r>
              <a:rPr lang="ru-RU" sz="2000" dirty="0"/>
              <a:t> и Диомида, </a:t>
            </a:r>
            <a:r>
              <a:rPr lang="ru-RU" sz="2000" dirty="0" err="1"/>
              <a:t>Фотия</a:t>
            </a:r>
            <a:r>
              <a:rPr lang="ru-RU" sz="2000" b="1" dirty="0"/>
              <a:t>*</a:t>
            </a:r>
            <a:r>
              <a:rPr lang="ru-RU" sz="2000" dirty="0"/>
              <a:t> и </a:t>
            </a:r>
            <a:r>
              <a:rPr lang="ru-RU" sz="2000" dirty="0" err="1"/>
              <a:t>Аникиты</a:t>
            </a:r>
            <a:r>
              <a:rPr lang="ru-RU" sz="2000" dirty="0"/>
              <a:t>, </a:t>
            </a:r>
            <a:r>
              <a:rPr lang="ru-RU" sz="2000" b="1" dirty="0"/>
              <a:t>[</a:t>
            </a:r>
            <a:r>
              <a:rPr lang="ru-RU" sz="2000" dirty="0"/>
              <a:t>Фалалея и Трифона</a:t>
            </a:r>
            <a:r>
              <a:rPr lang="ru-RU" sz="2000" b="1" dirty="0"/>
              <a:t>]</a:t>
            </a:r>
            <a:r>
              <a:rPr lang="ru-RU" sz="2000" dirty="0"/>
              <a:t>; святых и праведных </a:t>
            </a:r>
            <a:r>
              <a:rPr lang="ru-RU" sz="2000" dirty="0" err="1"/>
              <a:t>богоотцов</a:t>
            </a:r>
            <a:r>
              <a:rPr lang="ru-RU" sz="2000" dirty="0"/>
              <a:t> </a:t>
            </a:r>
            <a:r>
              <a:rPr lang="ru-RU" sz="2000" dirty="0" err="1"/>
              <a:t>Иоакима</a:t>
            </a:r>
            <a:r>
              <a:rPr lang="ru-RU" sz="2000" dirty="0"/>
              <a:t> и Анны, и всех святых.</a:t>
            </a:r>
          </a:p>
          <a:p>
            <a:pPr marL="82296" indent="457200" algn="just">
              <a:buNone/>
            </a:pPr>
            <a:r>
              <a:rPr lang="ru-RU" sz="2000" dirty="0"/>
              <a:t>Ибо Ты источник исцелений, Боже наш, и Тебе славу воссылаем, со единородным Твоим Сыном, и единосущным Твоим Духом, ныне и всегда, и во веки веков. Аминь.</a:t>
            </a:r>
          </a:p>
          <a:p>
            <a:pPr marL="82296" indent="457200" algn="just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7093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Наставление кающемуся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dirty="0" smtClean="0"/>
              <a:t>«Вот</a:t>
            </a:r>
            <a:r>
              <a:rPr lang="ru-RU" dirty="0"/>
              <a:t>, чадо, </a:t>
            </a:r>
            <a:r>
              <a:rPr lang="ru-RU" b="1" dirty="0"/>
              <a:t>Христос здесь невидимо стоит, принимая исповедь твою</a:t>
            </a:r>
            <a:r>
              <a:rPr lang="ru-RU" dirty="0"/>
              <a:t>; не стыдись и не бойся, и ничего не скрой от меня, но, не уклоняясь, открой всё, что </a:t>
            </a:r>
            <a:r>
              <a:rPr lang="ru-RU" dirty="0" err="1"/>
              <a:t>соделал</a:t>
            </a:r>
            <a:r>
              <a:rPr lang="ru-RU" dirty="0"/>
              <a:t> ты, – и получишь прощение от Господа нашего Иисуса Христа. Вот и икона Его перед нами, </a:t>
            </a:r>
            <a:r>
              <a:rPr lang="ru-RU" b="1" dirty="0"/>
              <a:t>я же только свидетель</a:t>
            </a:r>
            <a:r>
              <a:rPr lang="ru-RU" dirty="0"/>
              <a:t>, чтобы засвидетельствовать перед Ним всё, что ты скажешь мне; если же что скроешь от меня, то впадёшь в двойной грех. Итак, будь внимателен, – ибо ты пришёл в лечебницу – чтобы не уйти тебе не </a:t>
            </a:r>
            <a:r>
              <a:rPr lang="ru-RU" dirty="0" smtClean="0"/>
              <a:t>исцелённым».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092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Молитва разрешительная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82296" indent="457200" algn="just">
              <a:buNone/>
            </a:pPr>
            <a:r>
              <a:rPr lang="ru-RU" sz="2000" dirty="0"/>
              <a:t>Господи, Боже спасения рабов Твоих, милостивый, и щедрый, и долготерпеливый, сожалеющий о наших беззакониях, не желающий смерти грешника, но чтобы он обратился и жил; Сам и ныне умилосердись над рабом Твоим </a:t>
            </a:r>
            <a:r>
              <a:rPr lang="ru-RU" sz="2000" b="1" dirty="0"/>
              <a:t>(имя)</a:t>
            </a:r>
            <a:r>
              <a:rPr lang="ru-RU" sz="2000" dirty="0"/>
              <a:t>, и дай ему образ покаяния, прощение и отпущение грехов, прощая ему всякое согрешение, как вольное, так и невольное, </a:t>
            </a:r>
            <a:r>
              <a:rPr lang="ru-RU" sz="2000" b="1" dirty="0"/>
              <a:t>примири и соедини его со Святой Твоей Церковью</a:t>
            </a:r>
            <a:r>
              <a:rPr lang="ru-RU" sz="2000" dirty="0"/>
              <a:t> во Христе Иисусе, Господе нашем, с Которым принадлежит Тебе мощь и великолепие ныне, и всегда, и во веки веков. </a:t>
            </a:r>
            <a:r>
              <a:rPr lang="ru-RU" sz="2000" dirty="0" smtClean="0"/>
              <a:t>Аминь.</a:t>
            </a:r>
          </a:p>
          <a:p>
            <a:pPr marL="82296" indent="457200" algn="just">
              <a:buNone/>
            </a:pPr>
            <a:endParaRPr lang="ru-RU" sz="2000" dirty="0"/>
          </a:p>
          <a:p>
            <a:pPr marL="82296" indent="457200" algn="just">
              <a:buNone/>
            </a:pPr>
            <a:r>
              <a:rPr lang="ru-RU" sz="2000" dirty="0"/>
              <a:t>Господь и Бог наш, Иисус Христос, по благодати и щедротам Своего человеколюбия, да простит тебе, чадо </a:t>
            </a:r>
            <a:r>
              <a:rPr lang="ru-RU" sz="2000" b="1" dirty="0"/>
              <a:t>(имя)</a:t>
            </a:r>
            <a:r>
              <a:rPr lang="ru-RU" sz="2000" dirty="0"/>
              <a:t>, все согрешения твои, и я, недостойный иерей, властью Его, мне данною, прощаю и разрешаю тебя от всех грехов твоих во имя Отца и Сына и Святого Духа. Аминь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54747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692696"/>
            <a:ext cx="7498080" cy="5555704"/>
          </a:xfrm>
        </p:spPr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Что требуется от кающегося?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От кающегося требуется сокрушение о грехах, твёрдое намерение исправить свою жизнь, вера в Христа и надежда на Его милосердие. </a:t>
            </a:r>
            <a:r>
              <a:rPr lang="ru-RU" i="1" dirty="0"/>
              <a:t>Печаль ради Бога производит неизменное покаяние ко спасению</a:t>
            </a:r>
            <a:r>
              <a:rPr lang="ru-RU" dirty="0"/>
              <a:t> (2 Кор. 7:10). </a:t>
            </a:r>
            <a:r>
              <a:rPr lang="ru-RU" i="1" dirty="0"/>
              <a:t>И когда беззаконник обратился от беззакония своего и стал творить суд и правду, он будет за то жив</a:t>
            </a:r>
            <a:r>
              <a:rPr lang="ru-RU" dirty="0"/>
              <a:t> (</a:t>
            </a:r>
            <a:r>
              <a:rPr lang="ru-RU" dirty="0" err="1"/>
              <a:t>Иез</a:t>
            </a:r>
            <a:r>
              <a:rPr lang="ru-RU" dirty="0"/>
              <a:t> 33.19). </a:t>
            </a:r>
            <a:r>
              <a:rPr lang="ru-RU" i="1" dirty="0"/>
              <a:t>О Нем</a:t>
            </a:r>
            <a:r>
              <a:rPr lang="ru-RU" dirty="0"/>
              <a:t> (т.е. о Иисусе Христе) </a:t>
            </a:r>
            <a:r>
              <a:rPr lang="ru-RU" i="1" dirty="0"/>
              <a:t>все пророки свидетельствуют, что всякий верующий в Него получит прощение грехов именем Его</a:t>
            </a:r>
            <a:r>
              <a:rPr lang="ru-RU" dirty="0"/>
              <a:t> (</a:t>
            </a:r>
            <a:r>
              <a:rPr lang="ru-RU" dirty="0" err="1"/>
              <a:t>Деян</a:t>
            </a:r>
            <a:r>
              <a:rPr lang="ru-RU" dirty="0"/>
              <a:t>. 10:43</a:t>
            </a:r>
            <a:r>
              <a:rPr lang="ru-RU" dirty="0" smtClean="0"/>
              <a:t>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Что </a:t>
            </a:r>
            <a:r>
              <a:rPr lang="ru-RU" b="1" dirty="0"/>
              <a:t>помогает покаянию?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Подготовительные и вспомогательные средства для покаяния — это </a:t>
            </a:r>
            <a:r>
              <a:rPr lang="ru-RU" b="1" dirty="0"/>
              <a:t>пост</a:t>
            </a:r>
            <a:r>
              <a:rPr lang="ru-RU" dirty="0"/>
              <a:t> и </a:t>
            </a:r>
            <a:r>
              <a:rPr lang="ru-RU" b="1" dirty="0"/>
              <a:t>молитва</a:t>
            </a:r>
            <a:r>
              <a:rPr lang="ru-RU" dirty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681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>
            <a:normAutofit fontScale="85000" lnSpcReduction="10000"/>
          </a:bodyPr>
          <a:lstStyle/>
          <a:p>
            <a:pPr marL="82296" indent="457200" algn="ctr">
              <a:lnSpc>
                <a:spcPct val="120000"/>
              </a:lnSpc>
              <a:buNone/>
            </a:pPr>
            <a:r>
              <a:rPr lang="ru-RU" b="1" dirty="0" smtClean="0"/>
              <a:t>Завещание кающемуся:</a:t>
            </a:r>
          </a:p>
          <a:p>
            <a:pPr marL="82296" indent="457200" algn="ctr">
              <a:lnSpc>
                <a:spcPct val="120000"/>
              </a:lnSpc>
              <a:buNone/>
            </a:pPr>
            <a:endParaRPr lang="ru-RU" b="1" dirty="0" smtClean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i="1" dirty="0" smtClean="0"/>
              <a:t>От </a:t>
            </a:r>
            <a:r>
              <a:rPr lang="ru-RU" i="1" dirty="0"/>
              <a:t>всего этого отныне ты должен блюстись, ибо крестишься вторым крещением в этом таинстве христианском, и да положишь с Божией помощью доброе начало. И даже не помышляй о возвращении к прежнему, чтобы не стать посмешищем для людей: ведь поступать так не подобает христианам. Но честно, и право, и благоговейно пожить да поможет тебе Бог Своею </a:t>
            </a:r>
            <a:r>
              <a:rPr lang="ru-RU" i="1" dirty="0" err="1"/>
              <a:t>благодатию</a:t>
            </a:r>
            <a:r>
              <a:rPr lang="ru-RU" i="1" dirty="0"/>
              <a:t>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62054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764704"/>
            <a:ext cx="7498080" cy="5483696"/>
          </a:xfrm>
        </p:spPr>
        <p:txBody>
          <a:bodyPr>
            <a:noAutofit/>
          </a:bodyPr>
          <a:lstStyle/>
          <a:p>
            <a:pPr marL="82296" indent="457200" algn="just">
              <a:buNone/>
            </a:pPr>
            <a:r>
              <a:rPr lang="ru-RU" sz="2200" b="1" dirty="0" err="1" smtClean="0"/>
              <a:t>Свт</a:t>
            </a:r>
            <a:r>
              <a:rPr lang="ru-RU" sz="2200" b="1" dirty="0" smtClean="0"/>
              <a:t>. </a:t>
            </a:r>
            <a:r>
              <a:rPr lang="ru-RU" sz="2200" b="1" dirty="0"/>
              <a:t>Иоанн </a:t>
            </a:r>
            <a:r>
              <a:rPr lang="ru-RU" sz="2200" b="1" dirty="0" smtClean="0"/>
              <a:t>Златоуст: </a:t>
            </a:r>
            <a:r>
              <a:rPr lang="ru-RU" sz="2200" dirty="0" smtClean="0"/>
              <a:t>«</a:t>
            </a:r>
            <a:r>
              <a:rPr lang="ru-RU" sz="2200" dirty="0"/>
              <a:t>Войди в церковь, покайся: здесь </a:t>
            </a:r>
            <a:r>
              <a:rPr lang="ru-RU" sz="2200" dirty="0" err="1"/>
              <a:t>врачебница</a:t>
            </a:r>
            <a:r>
              <a:rPr lang="ru-RU" sz="2200" dirty="0"/>
              <a:t>, а не судилище; здесь не </a:t>
            </a:r>
            <a:r>
              <a:rPr lang="ru-RU" sz="2200" dirty="0" err="1"/>
              <a:t>истязуют</a:t>
            </a:r>
            <a:r>
              <a:rPr lang="ru-RU" sz="2200" dirty="0"/>
              <a:t>, но дают прощение в грехах. Одному Богу скажи грех твой… и </a:t>
            </a:r>
            <a:r>
              <a:rPr lang="ru-RU" sz="2200" dirty="0" err="1"/>
              <a:t>отпустится</a:t>
            </a:r>
            <a:r>
              <a:rPr lang="ru-RU" sz="2200" dirty="0"/>
              <a:t> тебе </a:t>
            </a:r>
            <a:r>
              <a:rPr lang="ru-RU" sz="2200" dirty="0" smtClean="0"/>
              <a:t>грех».</a:t>
            </a:r>
          </a:p>
          <a:p>
            <a:pPr marL="82296" indent="457200" algn="just">
              <a:buNone/>
            </a:pPr>
            <a:endParaRPr lang="ru-RU" sz="2200" dirty="0" smtClean="0"/>
          </a:p>
          <a:p>
            <a:pPr marL="82296" indent="457200" algn="just">
              <a:buNone/>
            </a:pPr>
            <a:r>
              <a:rPr lang="ru-RU" sz="2200" b="1" dirty="0" err="1" smtClean="0"/>
              <a:t>Свт</a:t>
            </a:r>
            <a:r>
              <a:rPr lang="ru-RU" sz="2200" b="1" dirty="0" smtClean="0"/>
              <a:t>. Кирилл Александрийский: </a:t>
            </a:r>
            <a:r>
              <a:rPr lang="ru-RU" sz="2200" dirty="0" smtClean="0"/>
              <a:t>«Нет </a:t>
            </a:r>
            <a:r>
              <a:rPr lang="ru-RU" sz="2200" dirty="0"/>
              <a:t>непрощенного греха перед Богом для тех, кто искренне и достойно кается</a:t>
            </a:r>
            <a:r>
              <a:rPr lang="ru-RU" sz="2200" dirty="0" smtClean="0"/>
              <a:t>».</a:t>
            </a:r>
          </a:p>
          <a:p>
            <a:pPr marL="82296" indent="457200" algn="just">
              <a:buNone/>
            </a:pPr>
            <a:endParaRPr lang="ru-RU" sz="2200" dirty="0" smtClean="0"/>
          </a:p>
          <a:p>
            <a:pPr marL="82296" indent="457200" algn="just">
              <a:buNone/>
            </a:pPr>
            <a:r>
              <a:rPr lang="ru-RU" sz="2200" b="1" dirty="0" err="1" smtClean="0"/>
              <a:t>Свт</a:t>
            </a:r>
            <a:r>
              <a:rPr lang="ru-RU" sz="2200" b="1" dirty="0" smtClean="0"/>
              <a:t>. </a:t>
            </a:r>
            <a:r>
              <a:rPr lang="ru-RU" sz="2200" b="1" dirty="0"/>
              <a:t>Кирилл </a:t>
            </a:r>
            <a:r>
              <a:rPr lang="ru-RU" sz="2200" b="1" dirty="0" smtClean="0"/>
              <a:t>Иерусалимский: </a:t>
            </a:r>
            <a:r>
              <a:rPr lang="ru-RU" sz="2200" dirty="0"/>
              <a:t>«Грех – зло ужасное, но зло, подлежащее исцелению. Ужасное для удерживающего в себе грех, </a:t>
            </a:r>
            <a:r>
              <a:rPr lang="ru-RU" sz="2200" dirty="0" err="1"/>
              <a:t>удобоисцелимое</a:t>
            </a:r>
            <a:r>
              <a:rPr lang="ru-RU" sz="2200" dirty="0"/>
              <a:t> же для слагающего с себя грех Покаянием. Представь себе человека, который держит в руке горящий уголь. Пока уголь у него в руке, без сомнения, он жжет его. Но если бросит уголь, удалит от себя и то, что жгло</a:t>
            </a:r>
            <a:r>
              <a:rPr lang="ru-RU" sz="2200" dirty="0" smtClean="0"/>
              <a:t>».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419382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Какое средство употребляет Церковь для помощи кающемуся?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Святая Церковь употребляет особое средство для очищения и умиротворения совести покаявшегося грешника — </a:t>
            </a:r>
            <a:r>
              <a:rPr lang="ru-RU" b="1" dirty="0"/>
              <a:t>епитимью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Что </a:t>
            </a:r>
            <a:r>
              <a:rPr lang="ru-RU" b="1" dirty="0"/>
              <a:t>означает слово "епитимья"?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Слово </a:t>
            </a:r>
            <a:r>
              <a:rPr lang="ru-RU" b="1" dirty="0"/>
              <a:t>епитимья</a:t>
            </a:r>
            <a:r>
              <a:rPr lang="ru-RU" dirty="0"/>
              <a:t> означает </a:t>
            </a:r>
            <a:r>
              <a:rPr lang="ru-RU" b="1" dirty="0"/>
              <a:t>запрещение</a:t>
            </a:r>
            <a:r>
              <a:rPr lang="ru-RU" dirty="0"/>
              <a:t> (см. 2 Кор. 2:6). В виде епитимьи, по необходимости, предписываются кающемуся некоторые благочестивые упражнения и некоторые лишения с целью освобождения от власти греха и преодоления греховной привычки. Например, пост сверх положенного для всех, а за тяжкие грехи — отлучение от Святого Причащения на определённое время.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493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Таинство Причащения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05536"/>
          </a:xfrm>
        </p:spPr>
        <p:txBody>
          <a:bodyPr>
            <a:normAutofit fontScale="77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Причащение</a:t>
            </a:r>
            <a:r>
              <a:rPr lang="ru-RU" dirty="0"/>
              <a:t> (или Евхаристия) есть Таинство, в котором верующий под видом хлеба и вина вкушает подлинные Тело и Кровь Иисуса Христа для вечной жизни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Как </a:t>
            </a:r>
            <a:r>
              <a:rPr lang="ru-RU" b="1" dirty="0"/>
              <a:t>это Таинство установлено?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Таинство Причащения Господь Иисус Христос в первый раз совершил непосредственно перед Своими страданиями, предварительно представив в нём живое изображение этих страданий. Причастив апостолов, Он в то же время дал им заповедь всегда совершать это Таинство.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513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1578</TotalTime>
  <Words>2565</Words>
  <Application>Microsoft Office PowerPoint</Application>
  <PresentationFormat>Экран (4:3)</PresentationFormat>
  <Paragraphs>129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Солнцестояние</vt:lpstr>
      <vt:lpstr>Лекция 18. Десятый член Символа веры (продолжение)</vt:lpstr>
      <vt:lpstr>Таинство Покаяния</vt:lpstr>
      <vt:lpstr>Наставление кающемуся</vt:lpstr>
      <vt:lpstr>Молитва разрешительная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Таинство Причащения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Таинство Елеосвящения</vt:lpstr>
      <vt:lpstr>Молитва при помазании маслом болящего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Windows User</cp:lastModifiedBy>
  <cp:revision>23</cp:revision>
  <dcterms:created xsi:type="dcterms:W3CDTF">2015-04-21T15:40:24Z</dcterms:created>
  <dcterms:modified xsi:type="dcterms:W3CDTF">2015-04-22T17:58:31Z</dcterms:modified>
</cp:coreProperties>
</file>