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76" r:id="rId9"/>
    <p:sldId id="277" r:id="rId10"/>
    <p:sldId id="261" r:id="rId11"/>
    <p:sldId id="262" r:id="rId12"/>
    <p:sldId id="263" r:id="rId13"/>
    <p:sldId id="278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EDF140D-B1A6-41A2-A5C2-2508289F2AD2}" type="datetimeFigureOut">
              <a:rPr lang="ru-RU" smtClean="0"/>
              <a:t>20.03.2015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E03A8A1-62E0-4ABC-BBA8-57A1161AA51A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348880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Лекция 17. </a:t>
            </a:r>
            <a:r>
              <a:rPr lang="ru-RU" b="1" dirty="0" smtClean="0"/>
              <a:t>Десятый член символа веры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25954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457200" algn="just">
              <a:lnSpc>
                <a:spcPct val="150000"/>
              </a:lnSpc>
              <a:buNone/>
            </a:pPr>
            <a:r>
              <a:rPr lang="ru-RU" b="1" dirty="0"/>
              <a:t>Что является главным в священнодействии Крещения?</a:t>
            </a:r>
            <a:endParaRPr lang="ru-RU" dirty="0"/>
          </a:p>
          <a:p>
            <a:pPr marL="82296" indent="457200" algn="just">
              <a:lnSpc>
                <a:spcPct val="150000"/>
              </a:lnSpc>
              <a:buNone/>
            </a:pPr>
            <a:r>
              <a:rPr lang="ru-RU" dirty="0"/>
              <a:t>Главное в священнодействии Крещения — троекратное погружение в воду с произнесением слов: "</a:t>
            </a:r>
            <a:r>
              <a:rPr lang="ru-RU" i="1" dirty="0" err="1"/>
              <a:t>Крещается</a:t>
            </a:r>
            <a:r>
              <a:rPr lang="ru-RU" i="1" dirty="0"/>
              <a:t> раб Божий</a:t>
            </a:r>
            <a:r>
              <a:rPr lang="ru-RU" dirty="0"/>
              <a:t> (имя) </a:t>
            </a:r>
            <a:r>
              <a:rPr lang="ru-RU" i="1" dirty="0"/>
              <a:t>во имя Отца. Аминь. И Сына. Аминь. И </a:t>
            </a:r>
            <a:r>
              <a:rPr lang="ru-RU" i="1" dirty="0" err="1"/>
              <a:t>Святаго</a:t>
            </a:r>
            <a:r>
              <a:rPr lang="ru-RU" i="1" dirty="0"/>
              <a:t> Духа. Аминь</a:t>
            </a:r>
            <a:r>
              <a:rPr lang="ru-RU" dirty="0"/>
              <a:t>".</a:t>
            </a:r>
          </a:p>
          <a:p>
            <a:pPr marL="82296" indent="457200" algn="just">
              <a:lnSpc>
                <a:spcPct val="15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34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457200" algn="just">
              <a:buNone/>
            </a:pPr>
            <a:r>
              <a:rPr lang="ru-RU" b="1" dirty="0"/>
              <a:t>Что требуется от желающего принять Крещение?</a:t>
            </a:r>
            <a:endParaRPr lang="ru-RU" dirty="0"/>
          </a:p>
          <a:p>
            <a:pPr marL="82296" indent="457200" algn="just">
              <a:buNone/>
            </a:pPr>
            <a:r>
              <a:rPr lang="ru-RU" dirty="0"/>
              <a:t>От желающего принять Крещение требуется покаяние и вера, поэтому перед Крещением читается </a:t>
            </a:r>
            <a:r>
              <a:rPr lang="ru-RU" b="1" dirty="0"/>
              <a:t>Символ веры</a:t>
            </a:r>
            <a:r>
              <a:rPr lang="ru-RU" dirty="0"/>
              <a:t>. </a:t>
            </a:r>
            <a:r>
              <a:rPr lang="ru-RU" i="1" dirty="0"/>
              <a:t>Покайтесь, и да крестится каждый из вас во имя Иисуса Христа для прощения грехов; и получите дар </a:t>
            </a:r>
            <a:r>
              <a:rPr lang="ru-RU" i="1" dirty="0" err="1"/>
              <a:t>Святаго</a:t>
            </a:r>
            <a:r>
              <a:rPr lang="ru-RU" i="1" dirty="0"/>
              <a:t> Духа</a:t>
            </a:r>
            <a:r>
              <a:rPr lang="ru-RU" dirty="0"/>
              <a:t> (</a:t>
            </a:r>
            <a:r>
              <a:rPr lang="ru-RU" dirty="0" err="1"/>
              <a:t>Деян</a:t>
            </a:r>
            <a:r>
              <a:rPr lang="ru-RU" dirty="0"/>
              <a:t>. 2:38). </a:t>
            </a:r>
            <a:r>
              <a:rPr lang="ru-RU" i="1" dirty="0"/>
              <a:t>Кто будет веровать и крестится, спасен будет</a:t>
            </a:r>
            <a:r>
              <a:rPr lang="ru-RU" dirty="0"/>
              <a:t> (</a:t>
            </a:r>
            <a:r>
              <a:rPr lang="ru-RU" dirty="0" err="1"/>
              <a:t>Мк</a:t>
            </a:r>
            <a:r>
              <a:rPr lang="ru-RU" dirty="0"/>
              <a:t>. 16:16</a:t>
            </a:r>
            <a:r>
              <a:rPr lang="ru-RU" dirty="0" smtClean="0"/>
              <a:t>).</a:t>
            </a:r>
          </a:p>
          <a:p>
            <a:pPr marL="82296" indent="457200" algn="just">
              <a:buNone/>
            </a:pPr>
            <a:r>
              <a:rPr lang="ru-RU" i="1" dirty="0"/>
              <a:t>После же того, как предан был Иоанн, пришел Иисус в Галилею, проповедуя Евангелие Царствия Божия и говоря, что исполнилось время и приблизилось Царствие Божие: покайтесь и веруйте в </a:t>
            </a:r>
            <a:r>
              <a:rPr lang="ru-RU" i="1" dirty="0" smtClean="0"/>
              <a:t>Евангелие</a:t>
            </a:r>
            <a:r>
              <a:rPr lang="ru-RU" dirty="0" smtClean="0"/>
              <a:t> </a:t>
            </a:r>
            <a:r>
              <a:rPr lang="ru-RU" dirty="0"/>
              <a:t>(</a:t>
            </a:r>
            <a:r>
              <a:rPr lang="ru-RU" dirty="0" err="1"/>
              <a:t>Мк</a:t>
            </a:r>
            <a:r>
              <a:rPr lang="ru-RU" dirty="0"/>
              <a:t>. 1, </a:t>
            </a:r>
            <a:r>
              <a:rPr lang="ru-RU" dirty="0" smtClean="0"/>
              <a:t>14-15).</a:t>
            </a:r>
            <a:endParaRPr lang="ru-RU" dirty="0"/>
          </a:p>
          <a:p>
            <a:pPr marL="82296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117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856"/>
            <a:ext cx="749808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Крещение младенцев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000" b="1" dirty="0"/>
              <a:t>На каком основании крестят младенцев?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Младенцев крестят по вере родителей и восприемников, которые обязаны научить их вере, когда они будут приходить в возраст.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Есть </a:t>
            </a:r>
            <a:r>
              <a:rPr lang="ru-RU" sz="2000" b="1" dirty="0"/>
              <a:t>ли доказательства из Священного Писания, что младенцев следует крестить?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Из Священного Писания можно доказать, что следует крестить младенцев. Во времена Ветхого Завета обрезание совершалось над восьмидневными младенцами, а Крещение в Новом Завете совершается вместо обрезания, следовательно, над младенцами должно совершаться Крещение.</a:t>
            </a:r>
          </a:p>
          <a:p>
            <a:pPr marL="82296" indent="457200" algn="just">
              <a:buNone/>
            </a:pPr>
            <a:r>
              <a:rPr lang="ru-RU" sz="2000" b="1" dirty="0" smtClean="0"/>
              <a:t>Откуда </a:t>
            </a:r>
            <a:r>
              <a:rPr lang="ru-RU" sz="2000" b="1" dirty="0"/>
              <a:t>следует, что Крещение заменило Ветхозаветное обрезание?</a:t>
            </a:r>
            <a:endParaRPr lang="ru-RU" sz="2000" dirty="0"/>
          </a:p>
          <a:p>
            <a:pPr marL="82296" indent="457200" algn="just">
              <a:buNone/>
            </a:pPr>
            <a:r>
              <a:rPr lang="ru-RU" sz="2000" dirty="0"/>
              <a:t>То, что Крещение совершается вместо обрезания, следует из слов апостола, обращённых к верующим: </a:t>
            </a:r>
            <a:r>
              <a:rPr lang="ru-RU" sz="2000" i="1" dirty="0"/>
              <a:t>Вы… обрезаны обрезанием </a:t>
            </a:r>
            <a:r>
              <a:rPr lang="ru-RU" sz="2000" i="1" dirty="0" err="1"/>
              <a:t>нерукотворенным</a:t>
            </a:r>
            <a:r>
              <a:rPr lang="ru-RU" sz="2000" i="1" dirty="0"/>
              <a:t>, совлечением греховного тела плоти, обрезанием Христовым… быв погребены с Ним в крещении</a:t>
            </a:r>
            <a:r>
              <a:rPr lang="ru-RU" sz="2000" dirty="0"/>
              <a:t> (Кол 2:11-12).</a:t>
            </a:r>
          </a:p>
          <a:p>
            <a:pPr marL="82296" indent="45720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1842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457200" algn="just">
              <a:lnSpc>
                <a:spcPct val="110000"/>
              </a:lnSpc>
              <a:buNone/>
            </a:pPr>
            <a:r>
              <a:rPr lang="ru-RU" b="1" dirty="0" smtClean="0"/>
              <a:t>Карфагенский собор: </a:t>
            </a:r>
            <a:r>
              <a:rPr lang="ru-RU" dirty="0" smtClean="0"/>
              <a:t>«</a:t>
            </a:r>
            <a:r>
              <a:rPr lang="ru-RU" dirty="0"/>
              <a:t>Кто отвергает нужду Крещения малых и новорожденных от матерней утробы детей, или говорит, что хотя они и </a:t>
            </a:r>
            <a:r>
              <a:rPr lang="ru-RU" dirty="0" err="1"/>
              <a:t>крещаются</a:t>
            </a:r>
            <a:r>
              <a:rPr lang="ru-RU" dirty="0"/>
              <a:t> во отпущение грехов, но от прародительского Адамова греха не заимствуют ничего, что надлежало бы омыть банею </a:t>
            </a:r>
            <a:r>
              <a:rPr lang="ru-RU" dirty="0" smtClean="0"/>
              <a:t>пакибытия, </a:t>
            </a:r>
            <a:r>
              <a:rPr lang="ru-RU" dirty="0"/>
              <a:t>тот да будет анафема… Младенцы, никаких грехов сами собою </a:t>
            </a:r>
            <a:r>
              <a:rPr lang="ru-RU" dirty="0" err="1"/>
              <a:t>содевати</a:t>
            </a:r>
            <a:r>
              <a:rPr lang="ru-RU" dirty="0"/>
              <a:t> еще не могущие, </a:t>
            </a:r>
            <a:r>
              <a:rPr lang="ru-RU" dirty="0" err="1"/>
              <a:t>крещаются</a:t>
            </a:r>
            <a:r>
              <a:rPr lang="ru-RU" dirty="0"/>
              <a:t> истинно во отпущение грехов, да чрез </a:t>
            </a:r>
            <a:r>
              <a:rPr lang="ru-RU" dirty="0" err="1"/>
              <a:t>пакирождение</a:t>
            </a:r>
            <a:r>
              <a:rPr lang="ru-RU" dirty="0"/>
              <a:t> (Крещение) очистится в них то, что они заняли от ветхого рождения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703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Восприемники при Крещении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457200" algn="just">
              <a:lnSpc>
                <a:spcPct val="150000"/>
              </a:lnSpc>
              <a:buNone/>
            </a:pPr>
            <a:r>
              <a:rPr lang="ru-RU" b="1" dirty="0"/>
              <a:t>Для чего при Крещении нужны восприемники?</a:t>
            </a:r>
            <a:endParaRPr lang="ru-RU" dirty="0"/>
          </a:p>
          <a:p>
            <a:pPr marL="82296" indent="457200" algn="just">
              <a:lnSpc>
                <a:spcPct val="150000"/>
              </a:lnSpc>
              <a:buNone/>
            </a:pPr>
            <a:r>
              <a:rPr lang="ru-RU" dirty="0"/>
              <a:t>При Крещении нужны </a:t>
            </a:r>
            <a:r>
              <a:rPr lang="ru-RU" b="1" dirty="0"/>
              <a:t>восприемники</a:t>
            </a:r>
            <a:r>
              <a:rPr lang="ru-RU" dirty="0"/>
              <a:t> для того, чтобы поручиться перед Церковью за веру </a:t>
            </a:r>
            <a:r>
              <a:rPr lang="ru-RU" dirty="0" err="1"/>
              <a:t>крещаемого</a:t>
            </a:r>
            <a:r>
              <a:rPr lang="ru-RU" dirty="0"/>
              <a:t> и по Крещении принять его под своё попечение для утверждения в вере (см. святой Дионисий </a:t>
            </a:r>
            <a:r>
              <a:rPr lang="ru-RU" dirty="0" err="1"/>
              <a:t>Ареопагит</a:t>
            </a:r>
            <a:r>
              <a:rPr lang="ru-RU" dirty="0"/>
              <a:t>. О церковной иерархии, гл. 2).</a:t>
            </a:r>
          </a:p>
          <a:p>
            <a:pPr marL="82296" indent="457200" algn="just">
              <a:lnSpc>
                <a:spcPct val="15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8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Для чего над </a:t>
            </a:r>
            <a:r>
              <a:rPr lang="ru-RU" b="1" dirty="0" err="1"/>
              <a:t>крещаемым</a:t>
            </a:r>
            <a:r>
              <a:rPr lang="ru-RU" b="1" dirty="0"/>
              <a:t> читается заклинание?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Над </a:t>
            </a:r>
            <a:r>
              <a:rPr lang="ru-RU" dirty="0" err="1"/>
              <a:t>крещаемым</a:t>
            </a:r>
            <a:r>
              <a:rPr lang="ru-RU" dirty="0"/>
              <a:t> читается </a:t>
            </a:r>
            <a:r>
              <a:rPr lang="ru-RU" b="1" dirty="0"/>
              <a:t>заклинание</a:t>
            </a:r>
            <a:r>
              <a:rPr lang="ru-RU" dirty="0"/>
              <a:t> для того, чтобы отогнать от него </a:t>
            </a:r>
            <a:r>
              <a:rPr lang="ru-RU" dirty="0" err="1"/>
              <a:t>диавола</a:t>
            </a:r>
            <a:r>
              <a:rPr lang="ru-RU" dirty="0"/>
              <a:t>, который со времени греха Адама получил доступ к людям и некоторую власть над ними, как бы над своими пленниками и рабами. Апостол Павел говорит, что все люди вне благодати живут </a:t>
            </a:r>
            <a:r>
              <a:rPr lang="ru-RU" i="1" dirty="0"/>
              <a:t>по обычаю мира сего, по воле князя, господствующего в воздухе, духа, действующего ныне в сынах противления</a:t>
            </a:r>
            <a:r>
              <a:rPr lang="ru-RU" dirty="0"/>
              <a:t> (</a:t>
            </a:r>
            <a:r>
              <a:rPr lang="ru-RU" dirty="0" err="1"/>
              <a:t>Еф</a:t>
            </a:r>
            <a:r>
              <a:rPr lang="ru-RU" dirty="0"/>
              <a:t>. 2:2).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В </a:t>
            </a:r>
            <a:r>
              <a:rPr lang="ru-RU" b="1" dirty="0"/>
              <a:t>чем заключается сила заклинания?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Сила заклинания заключается в </a:t>
            </a:r>
            <a:r>
              <a:rPr lang="ru-RU" b="1" dirty="0"/>
              <a:t>имени Иисуса Христа</a:t>
            </a:r>
            <a:r>
              <a:rPr lang="ru-RU" dirty="0"/>
              <a:t>, призываемом с молитвой и верой. Господь Иисус Христос обещал верующим: </a:t>
            </a:r>
            <a:r>
              <a:rPr lang="ru-RU" i="1" dirty="0"/>
              <a:t>Именем Моим будут изгонять бесов</a:t>
            </a:r>
            <a:r>
              <a:rPr lang="ru-RU" dirty="0"/>
              <a:t> (</a:t>
            </a:r>
            <a:r>
              <a:rPr lang="ru-RU" dirty="0" err="1"/>
              <a:t>Мк</a:t>
            </a:r>
            <a:r>
              <a:rPr lang="ru-RU" dirty="0"/>
              <a:t>. 16:17).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836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260648"/>
            <a:ext cx="7498080" cy="6336704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100" b="1" dirty="0"/>
              <a:t>Какую силу имеет знамение Креста?</a:t>
            </a:r>
            <a:endParaRPr lang="ru-RU" sz="2100" dirty="0"/>
          </a:p>
          <a:p>
            <a:pPr marL="82296" indent="457200" algn="just">
              <a:buNone/>
            </a:pPr>
            <a:r>
              <a:rPr lang="ru-RU" sz="2100" b="1" dirty="0"/>
              <a:t>Знамение Креста</a:t>
            </a:r>
            <a:r>
              <a:rPr lang="ru-RU" sz="2100" dirty="0"/>
              <a:t> имеет ту же силу, что и имя Иисуса Христа распятого, с верой произнесённое движением уст; то же самое есть и знамение Креста, с верой изображённое движением руки или каким-нибудь другим образом.</a:t>
            </a:r>
          </a:p>
          <a:p>
            <a:pPr marL="82296" indent="457200" algn="just">
              <a:buNone/>
            </a:pPr>
            <a:r>
              <a:rPr lang="ru-RU" sz="2100" dirty="0"/>
              <a:t>Святой Кирилл Иерусалимский пишет: Да не стыдимся исповедовать Распятого, да изображаем дерзновенно рукой знамение Креста на челе и на всём: хлебе, который едим, чашах, из которых пьём; да изображаем его при входах и выходах, когда ложимся спать и встаём, когда находимся в пути и отдыхаем. Он великая защита, данная бедным в дар и слабым без усилий. Это благодать Божия, знамение для верных и страх для злых духов (</a:t>
            </a:r>
            <a:r>
              <a:rPr lang="ru-RU" sz="2100" dirty="0" err="1"/>
              <a:t>Огласительное</a:t>
            </a:r>
            <a:r>
              <a:rPr lang="ru-RU" sz="2100" dirty="0"/>
              <a:t> поучение, 13: 36).</a:t>
            </a:r>
          </a:p>
          <a:p>
            <a:pPr marL="82296" indent="457200" algn="just">
              <a:buNone/>
            </a:pPr>
            <a:r>
              <a:rPr lang="ru-RU" sz="2100" b="1" dirty="0" smtClean="0"/>
              <a:t>С </a:t>
            </a:r>
            <a:r>
              <a:rPr lang="ru-RU" sz="2100" b="1" dirty="0"/>
              <a:t>какого времени употребляется знамение Креста?</a:t>
            </a:r>
            <a:endParaRPr lang="ru-RU" sz="2100" dirty="0"/>
          </a:p>
          <a:p>
            <a:pPr marL="82296" indent="457200" algn="just">
              <a:buNone/>
            </a:pPr>
            <a:r>
              <a:rPr lang="ru-RU" sz="2100" dirty="0"/>
              <a:t>Употребление крестного знамения ведёт начало со времён апостольских (см. святой Дионисий </a:t>
            </a:r>
            <a:r>
              <a:rPr lang="ru-RU" sz="2100" dirty="0" err="1"/>
              <a:t>Ареопагит</a:t>
            </a:r>
            <a:r>
              <a:rPr lang="ru-RU" sz="2100" dirty="0"/>
              <a:t>. О церковной иерархии, гл. 2 и 5. Тертуллиан. О венцах, гл. 3; О Воскресении, гл. 8.).</a:t>
            </a:r>
          </a:p>
          <a:p>
            <a:pPr marL="82296" indent="457200" algn="just">
              <a:buNone/>
            </a:pP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118778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означает одеваемая после Крещения белая одежда?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Белая одежда</a:t>
            </a:r>
            <a:r>
              <a:rPr lang="ru-RU" dirty="0"/>
              <a:t>, одеваемая после Крещения, означает чистоту души и христианской жизни.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Для </a:t>
            </a:r>
            <a:r>
              <a:rPr lang="ru-RU" b="1" dirty="0"/>
              <a:t>чего на </a:t>
            </a:r>
            <a:r>
              <a:rPr lang="ru-RU" b="1" dirty="0" err="1"/>
              <a:t>крещаемого</a:t>
            </a:r>
            <a:r>
              <a:rPr lang="ru-RU" b="1" dirty="0"/>
              <a:t> возлагается крест?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На </a:t>
            </a:r>
            <a:r>
              <a:rPr lang="ru-RU" dirty="0" err="1"/>
              <a:t>крещаемого</a:t>
            </a:r>
            <a:r>
              <a:rPr lang="ru-RU" dirty="0"/>
              <a:t> возлагается </a:t>
            </a:r>
            <a:r>
              <a:rPr lang="ru-RU" b="1" dirty="0"/>
              <a:t>крест</a:t>
            </a:r>
            <a:r>
              <a:rPr lang="ru-RU" dirty="0"/>
              <a:t> для постоянного напоминания о заповеди Христа и видимого указания на неё: </a:t>
            </a:r>
            <a:r>
              <a:rPr lang="ru-RU" i="1" dirty="0"/>
              <a:t>Если кто хочет идти за мною, </a:t>
            </a:r>
            <a:r>
              <a:rPr lang="ru-RU" i="1" dirty="0" err="1"/>
              <a:t>отвергнись</a:t>
            </a:r>
            <a:r>
              <a:rPr lang="ru-RU" i="1" dirty="0"/>
              <a:t> себя, и возьми крест свой, и следуй за Мной</a:t>
            </a:r>
            <a:r>
              <a:rPr lang="ru-RU" dirty="0"/>
              <a:t> (Мф. 16:24).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хождение со светильником вокруг купели?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Хождение </a:t>
            </a:r>
            <a:r>
              <a:rPr lang="ru-RU" dirty="0" err="1"/>
              <a:t>крещаемого</a:t>
            </a:r>
            <a:r>
              <a:rPr lang="ru-RU" dirty="0"/>
              <a:t> вокруг купели со </a:t>
            </a:r>
            <a:r>
              <a:rPr lang="ru-RU" b="1" dirty="0"/>
              <a:t>светильником</a:t>
            </a:r>
            <a:r>
              <a:rPr lang="ru-RU" dirty="0"/>
              <a:t> обозначает духовную радость, соединённую с духовным просвещением.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576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в Символе веры говорится, что крещение одно?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Символ веры повелевает признавать Крещение </a:t>
            </a:r>
            <a:r>
              <a:rPr lang="ru-RU" b="1" dirty="0"/>
              <a:t>едино</a:t>
            </a:r>
            <a:r>
              <a:rPr lang="ru-RU" dirty="0"/>
              <a:t>, т.е. </a:t>
            </a:r>
            <a:r>
              <a:rPr lang="ru-RU" b="1" dirty="0"/>
              <a:t>Одно</a:t>
            </a:r>
            <a:r>
              <a:rPr lang="ru-RU" dirty="0"/>
              <a:t>. Крещение совершается один раз и не повторяется.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Почему </a:t>
            </a:r>
            <a:r>
              <a:rPr lang="ru-RU" b="1" dirty="0"/>
              <a:t>Крещение не повторяется?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Крещение не повторяется потому, что оно есть духовное рождение: рождается человек однажды, потому и крестится однажды</a:t>
            </a:r>
          </a:p>
        </p:txBody>
      </p:sp>
    </p:spTree>
    <p:extLst>
      <p:ext uri="{BB962C8B-B14F-4D97-AF65-F5344CB8AC3E}">
        <p14:creationId xmlns:p14="http://schemas.microsoft.com/office/powerpoint/2010/main" val="369020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980728"/>
            <a:ext cx="7498080" cy="5544616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Одинаковую ли вину с некрещёными несут согрешающие после Крещения?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Согрешающие после Крещения виновнее в своих грехах, чем некрещёные в своих, потому что имели от Бога особую помощь для совершения добра и отвергли её. </a:t>
            </a:r>
            <a:r>
              <a:rPr lang="ru-RU" i="1" dirty="0"/>
              <a:t>Если, избегши скверн мира чрез познание Господа и Спасителя нашего Иисуса Христа, опять запутываются в них и побеждаются ими, то последнее бывает для таковых хуже первого</a:t>
            </a:r>
            <a:r>
              <a:rPr lang="ru-RU" dirty="0"/>
              <a:t> (2 Пет 2:20).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Могут </a:t>
            </a:r>
            <a:r>
              <a:rPr lang="ru-RU" b="1" dirty="0"/>
              <a:t>ли быть прощены грехи, совершённые после Крещения?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Для согрешивших после Крещения есть средство получить прощение грехов: это — </a:t>
            </a:r>
            <a:r>
              <a:rPr lang="ru-RU" b="1" dirty="0"/>
              <a:t>покаяние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 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700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lvl="0" indent="432000" algn="ctr">
              <a:spcBef>
                <a:spcPts val="0"/>
              </a:spcBef>
            </a:pPr>
            <a:r>
              <a:rPr lang="ru-RU" dirty="0" smtClean="0"/>
              <a:t>Таинства Церкви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/>
              <a:t>Исповедую едино Крещение, во оставление </a:t>
            </a:r>
            <a:r>
              <a:rPr lang="ru-RU" b="1" i="1" dirty="0" smtClean="0"/>
              <a:t>грехов.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Почему в Символе веры упоминается о Крещении?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В Символе веры о Крещении упоминается потому, что вера запечатлевается (утверждается) Крещением и другими Таинствами.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такое Таинство?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Таинство</a:t>
            </a:r>
            <a:r>
              <a:rPr lang="ru-RU" dirty="0"/>
              <a:t> есть священное действие, через которое тайным образом действует на человека </a:t>
            </a:r>
            <a:r>
              <a:rPr lang="ru-RU" b="1" dirty="0"/>
              <a:t>благодать</a:t>
            </a:r>
            <a:r>
              <a:rPr lang="ru-RU" dirty="0"/>
              <a:t>, или </a:t>
            </a:r>
            <a:r>
              <a:rPr lang="ru-RU" b="1" dirty="0"/>
              <a:t>спасительная сила Божия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Сколько </a:t>
            </a:r>
            <a:r>
              <a:rPr lang="ru-RU" b="1" dirty="0"/>
              <a:t>всего Таинств?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Таинств — семь: </a:t>
            </a:r>
            <a:r>
              <a:rPr lang="ru-RU" b="1" i="1" dirty="0"/>
              <a:t>Крещение</a:t>
            </a:r>
            <a:r>
              <a:rPr lang="ru-RU" dirty="0"/>
              <a:t>; </a:t>
            </a:r>
            <a:r>
              <a:rPr lang="ru-RU" b="1" i="1" dirty="0"/>
              <a:t>Миропомазание</a:t>
            </a:r>
            <a:r>
              <a:rPr lang="ru-RU" dirty="0"/>
              <a:t>; </a:t>
            </a:r>
            <a:r>
              <a:rPr lang="ru-RU" b="1" i="1" dirty="0"/>
              <a:t>Причащение</a:t>
            </a:r>
            <a:r>
              <a:rPr lang="ru-RU" dirty="0"/>
              <a:t>; </a:t>
            </a:r>
            <a:r>
              <a:rPr lang="ru-RU" b="1" i="1" dirty="0"/>
              <a:t>Покаяние</a:t>
            </a:r>
            <a:r>
              <a:rPr lang="ru-RU" dirty="0"/>
              <a:t>; </a:t>
            </a:r>
            <a:r>
              <a:rPr lang="ru-RU" b="1" i="1" dirty="0"/>
              <a:t>Священство</a:t>
            </a:r>
            <a:r>
              <a:rPr lang="ru-RU" dirty="0"/>
              <a:t>; </a:t>
            </a:r>
            <a:r>
              <a:rPr lang="ru-RU" b="1" i="1" dirty="0"/>
              <a:t>Брак</a:t>
            </a:r>
            <a:r>
              <a:rPr lang="ru-RU" dirty="0"/>
              <a:t>; </a:t>
            </a:r>
            <a:r>
              <a:rPr lang="ru-RU" b="1" i="1" dirty="0"/>
              <a:t>Елеосвящение</a:t>
            </a:r>
          </a:p>
        </p:txBody>
      </p:sp>
    </p:spTree>
    <p:extLst>
      <p:ext uri="{BB962C8B-B14F-4D97-AF65-F5344CB8AC3E}">
        <p14:creationId xmlns:p14="http://schemas.microsoft.com/office/powerpoint/2010/main" val="189896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Таинство Миропомазания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82296" indent="457200" algn="just">
              <a:lnSpc>
                <a:spcPct val="160000"/>
              </a:lnSpc>
              <a:buNone/>
            </a:pPr>
            <a:r>
              <a:rPr lang="ru-RU" b="1" dirty="0"/>
              <a:t>Миропомазание</a:t>
            </a:r>
            <a:r>
              <a:rPr lang="ru-RU" dirty="0"/>
              <a:t> есть Таинство, в котором верующему при помазании частей тела освящённым миром (составом из масел и благовоний — </a:t>
            </a:r>
            <a:r>
              <a:rPr lang="ru-RU" i="1" dirty="0" err="1"/>
              <a:t>ред</a:t>
            </a:r>
            <a:r>
              <a:rPr lang="ru-RU" dirty="0"/>
              <a:t>). во имя Святого Духа подаются дары Святого Духа, взращивающие и укрепляющие в духовной жизни.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708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Что говорится об этом Таинстве в Священном Писании?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О внутреннем действии этого Таинства говорится в Священном Писании у Евангелиста Иоанна: </a:t>
            </a:r>
            <a:r>
              <a:rPr lang="ru-RU" i="1" dirty="0"/>
              <a:t>Вы имеете помазание от </a:t>
            </a:r>
            <a:r>
              <a:rPr lang="ru-RU" i="1" dirty="0" err="1"/>
              <a:t>Святаго</a:t>
            </a:r>
            <a:r>
              <a:rPr lang="ru-RU" i="1" dirty="0"/>
              <a:t> и знаете все. Помазание, которое вы получили от Него, в вас пребывает, и вы не имеете нужды, чтобы кто учил вас; но как самое сие помазание учит вас всему, и оно истинно и </a:t>
            </a:r>
            <a:r>
              <a:rPr lang="ru-RU" i="1" dirty="0" err="1"/>
              <a:t>неложно</a:t>
            </a:r>
            <a:r>
              <a:rPr lang="ru-RU" i="1" dirty="0"/>
              <a:t>, то, чему оно научило вас, в том пребывайте</a:t>
            </a:r>
            <a:r>
              <a:rPr lang="ru-RU" dirty="0"/>
              <a:t> (1 Ин.2:20,27). Подобным образом и апостол Павел говорит: </a:t>
            </a:r>
            <a:r>
              <a:rPr lang="ru-RU" i="1" dirty="0"/>
              <a:t>Утверждающий же нас с вами во Христе и помазавший нас есть Бог, Который и запечатлел нас, и дал залог Духа в сердца наши</a:t>
            </a:r>
            <a:r>
              <a:rPr lang="ru-RU" dirty="0"/>
              <a:t> (2 Кор. 1:21-22). Отсюда и взяты слова, произносимые при Миропомазании: </a:t>
            </a:r>
            <a:r>
              <a:rPr lang="ru-RU" i="1" dirty="0"/>
              <a:t>Печать дара Духа </a:t>
            </a:r>
            <a:r>
              <a:rPr lang="ru-RU" i="1" dirty="0" err="1"/>
              <a:t>Святаго</a:t>
            </a:r>
            <a:r>
              <a:rPr lang="ru-RU" dirty="0"/>
              <a:t>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743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20688"/>
            <a:ext cx="7498080" cy="5627712"/>
          </a:xfrm>
        </p:spPr>
        <p:txBody>
          <a:bodyPr>
            <a:noAutofit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sz="2200" b="1" dirty="0"/>
              <a:t>О внешнем действии </a:t>
            </a:r>
            <a:r>
              <a:rPr lang="ru-RU" sz="2200" b="1" dirty="0" smtClean="0"/>
              <a:t>Миропомазания </a:t>
            </a:r>
            <a:r>
              <a:rPr lang="ru-RU" sz="2200" dirty="0" smtClean="0"/>
              <a:t>следует </a:t>
            </a:r>
            <a:r>
              <a:rPr lang="ru-RU" sz="2200" dirty="0"/>
              <a:t>предполагать, что слова Евангелиста Иоанна относятся и к нему. Также известно, что апостолы, для </a:t>
            </a:r>
            <a:r>
              <a:rPr lang="ru-RU" sz="2200" dirty="0" err="1"/>
              <a:t>подавания</a:t>
            </a:r>
            <a:r>
              <a:rPr lang="ru-RU" sz="2200" dirty="0"/>
              <a:t> </a:t>
            </a:r>
            <a:r>
              <a:rPr lang="ru-RU" sz="2200" dirty="0" err="1"/>
              <a:t>крещаемым</a:t>
            </a:r>
            <a:r>
              <a:rPr lang="ru-RU" sz="2200" dirty="0"/>
              <a:t> даров Святого Духа, употребляли </a:t>
            </a:r>
            <a:r>
              <a:rPr lang="ru-RU" sz="2200" b="1" dirty="0"/>
              <a:t>рукоположение</a:t>
            </a:r>
            <a:r>
              <a:rPr lang="ru-RU" sz="2200" dirty="0"/>
              <a:t> (см. </a:t>
            </a:r>
            <a:r>
              <a:rPr lang="ru-RU" sz="2200" dirty="0" err="1"/>
              <a:t>Деян</a:t>
            </a:r>
            <a:r>
              <a:rPr lang="ru-RU" sz="2200" dirty="0"/>
              <a:t>. 8:14-17). Преемники же апостолов вместо этого стали употреблять </a:t>
            </a:r>
            <a:r>
              <a:rPr lang="ru-RU" sz="2200" b="1" dirty="0"/>
              <a:t>Миропомазание</a:t>
            </a:r>
            <a:r>
              <a:rPr lang="ru-RU" sz="2200" dirty="0"/>
              <a:t>, чему могло послужить примером помазание, употреблявшееся во времена Ветхого Завета (см. Исх. 30:25; 3 </a:t>
            </a:r>
            <a:r>
              <a:rPr lang="ru-RU" sz="2200" dirty="0" err="1"/>
              <a:t>Цар</a:t>
            </a:r>
            <a:r>
              <a:rPr lang="ru-RU" sz="2200" dirty="0"/>
              <a:t>. 1:39. Святой Дионисий </a:t>
            </a:r>
            <a:r>
              <a:rPr lang="ru-RU" sz="2200" dirty="0" err="1"/>
              <a:t>Ареопагит</a:t>
            </a:r>
            <a:r>
              <a:rPr lang="ru-RU" sz="2200" dirty="0"/>
              <a:t>. О церковной иерархии, гл. 4</a:t>
            </a:r>
            <a:r>
              <a:rPr lang="ru-RU" sz="2200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200" b="1" dirty="0"/>
              <a:t>В чём состоит особенность святого мира?</a:t>
            </a:r>
            <a:endParaRPr lang="ru-RU" sz="2200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sz="2200" dirty="0"/>
              <a:t>Право освящать </a:t>
            </a:r>
            <a:r>
              <a:rPr lang="ru-RU" sz="2200" b="1" dirty="0"/>
              <a:t>святое миро</a:t>
            </a:r>
            <a:r>
              <a:rPr lang="ru-RU" sz="2200" dirty="0"/>
              <a:t> принадлежит высшим иерархам как преемникам апостолов, совершавших рукоположение для </a:t>
            </a:r>
            <a:r>
              <a:rPr lang="ru-RU" sz="2200" dirty="0" err="1"/>
              <a:t>подавания</a:t>
            </a:r>
            <a:r>
              <a:rPr lang="ru-RU" sz="2200" dirty="0"/>
              <a:t> даров Святого </a:t>
            </a:r>
            <a:r>
              <a:rPr lang="ru-RU" sz="2200" dirty="0" smtClean="0"/>
              <a:t>Духа.</a:t>
            </a:r>
            <a:endParaRPr lang="ru-RU" sz="2200" dirty="0"/>
          </a:p>
          <a:p>
            <a:pPr marL="82296" indent="457200" algn="just">
              <a:lnSpc>
                <a:spcPct val="120000"/>
              </a:lnSpc>
              <a:buNone/>
            </a:pP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41602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688632"/>
          </a:xfrm>
        </p:spPr>
        <p:txBody>
          <a:bodyPr>
            <a:normAutofit fontScale="9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Что </a:t>
            </a:r>
            <a:r>
              <a:rPr lang="ru-RU" b="1" dirty="0"/>
              <a:t>означает помазание святым миром частей тела?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Помазание </a:t>
            </a:r>
            <a:r>
              <a:rPr lang="ru-RU" b="1" dirty="0"/>
              <a:t>чела</a:t>
            </a:r>
            <a:r>
              <a:rPr lang="ru-RU" dirty="0"/>
              <a:t> (лба) означает освящение ума или мыслей.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Помазание </a:t>
            </a:r>
            <a:r>
              <a:rPr lang="ru-RU" b="1" dirty="0"/>
              <a:t>груди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 — освящение сердца или желаний.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Помазание </a:t>
            </a:r>
            <a:r>
              <a:rPr lang="ru-RU" b="1" dirty="0"/>
              <a:t>глаз, ушей и губ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 — освящение чувств.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Помазание </a:t>
            </a:r>
            <a:r>
              <a:rPr lang="ru-RU" b="1" dirty="0"/>
              <a:t>рук и ног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 — освящение дел и всего поведения </a:t>
            </a:r>
            <a:r>
              <a:rPr lang="ru-RU" dirty="0" smtClean="0"/>
              <a:t>христианина.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480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77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err="1" smtClean="0"/>
              <a:t>Свт</a:t>
            </a:r>
            <a:r>
              <a:rPr lang="ru-RU" b="1" dirty="0" smtClean="0"/>
              <a:t>. Кирилл Иерусалимский</a:t>
            </a:r>
            <a:r>
              <a:rPr lang="ru-RU" dirty="0" smtClean="0"/>
              <a:t>: «Вы </a:t>
            </a:r>
            <a:r>
              <a:rPr lang="ru-RU" dirty="0"/>
              <a:t>помазаны на челе, чтобы </a:t>
            </a:r>
            <a:r>
              <a:rPr lang="ru-RU" i="1" dirty="0"/>
              <a:t>открытым лицом взирать на славу Господню и преображаться в тот же образ от славы в славу, как от Господня Духа</a:t>
            </a:r>
            <a:r>
              <a:rPr lang="ru-RU" dirty="0"/>
              <a:t> (2 Кор. 3, 18). Помазанием на </a:t>
            </a:r>
            <a:r>
              <a:rPr lang="ru-RU" dirty="0" err="1"/>
              <a:t>ушесах</a:t>
            </a:r>
            <a:r>
              <a:rPr lang="ru-RU" dirty="0"/>
              <a:t> вы получаете ухо для </a:t>
            </a:r>
            <a:r>
              <a:rPr lang="ru-RU" dirty="0" err="1"/>
              <a:t>слышания</a:t>
            </a:r>
            <a:r>
              <a:rPr lang="ru-RU" dirty="0"/>
              <a:t> Божественных Таин, о котором сказал пророк Исаия: </a:t>
            </a:r>
            <a:r>
              <a:rPr lang="ru-RU" i="1" dirty="0"/>
              <a:t>Он пробуждает ухо мое, чтобы я слушал</a:t>
            </a:r>
            <a:r>
              <a:rPr lang="ru-RU" dirty="0" smtClean="0"/>
              <a:t>…(</a:t>
            </a:r>
            <a:r>
              <a:rPr lang="ru-RU" dirty="0" err="1" smtClean="0"/>
              <a:t>Ис</a:t>
            </a:r>
            <a:r>
              <a:rPr lang="ru-RU" dirty="0" smtClean="0"/>
              <a:t>. 50:4). </a:t>
            </a:r>
            <a:r>
              <a:rPr lang="ru-RU" dirty="0"/>
              <a:t>Помазание ноздрей вводит человека в единство с Божественным благоуханием мира, чтобы он мог со всеми верными сказать: </a:t>
            </a:r>
            <a:r>
              <a:rPr lang="ru-RU" i="1" dirty="0"/>
              <a:t>Мы – Христово благоухание Богу в спасаемых</a:t>
            </a:r>
            <a:r>
              <a:rPr lang="ru-RU" dirty="0"/>
              <a:t> </a:t>
            </a:r>
            <a:r>
              <a:rPr lang="ru-RU" dirty="0" smtClean="0"/>
              <a:t>(2 Кор. 2:15). </a:t>
            </a:r>
            <a:r>
              <a:rPr lang="ru-RU" dirty="0"/>
              <a:t>И, наконец, помазание груди облекает участника Таинства </a:t>
            </a:r>
            <a:r>
              <a:rPr lang="ru-RU" i="1" dirty="0"/>
              <a:t>в броню праведности</a:t>
            </a:r>
            <a:r>
              <a:rPr lang="ru-RU" dirty="0"/>
              <a:t>…, чтобы он </a:t>
            </a:r>
            <a:r>
              <a:rPr lang="ru-RU" i="1" dirty="0"/>
              <a:t>молился во всякое время духом и старался о сем… со всяким постоянством</a:t>
            </a:r>
            <a:r>
              <a:rPr lang="ru-RU" dirty="0"/>
              <a:t>(ср. </a:t>
            </a:r>
            <a:r>
              <a:rPr lang="ru-RU" dirty="0" err="1"/>
              <a:t>Ефес</a:t>
            </a:r>
            <a:r>
              <a:rPr lang="ru-RU" dirty="0"/>
              <a:t>. 6, 14, 18</a:t>
            </a:r>
            <a:r>
              <a:rPr lang="ru-RU" dirty="0" smtClean="0"/>
              <a:t>)»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2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6120680"/>
          </a:xfrm>
        </p:spPr>
        <p:txBody>
          <a:bodyPr>
            <a:noAutofit/>
          </a:bodyPr>
          <a:lstStyle/>
          <a:p>
            <a:pPr marL="82296" indent="457200" algn="just">
              <a:buNone/>
            </a:pPr>
            <a:r>
              <a:rPr lang="ru-RU" sz="2200" b="1" dirty="0"/>
              <a:t>Какую духовную силу имеет каждое из этих Таинств?</a:t>
            </a:r>
            <a:endParaRPr lang="ru-RU" sz="2200" dirty="0"/>
          </a:p>
          <a:p>
            <a:pPr marL="82296" indent="457200" algn="just">
              <a:spcBef>
                <a:spcPts val="1200"/>
              </a:spcBef>
              <a:buNone/>
            </a:pPr>
            <a:r>
              <a:rPr lang="ru-RU" sz="2200" dirty="0"/>
              <a:t>Каждое из этих Таинств имеет свою духовную силу:</a:t>
            </a:r>
          </a:p>
          <a:p>
            <a:pPr lvl="0" algn="just"/>
            <a:r>
              <a:rPr lang="ru-RU" sz="2200" dirty="0"/>
              <a:t>в </a:t>
            </a:r>
            <a:r>
              <a:rPr lang="ru-RU" sz="2200" b="1" dirty="0"/>
              <a:t>крещении </a:t>
            </a:r>
            <a:r>
              <a:rPr lang="ru-RU" sz="2200" dirty="0"/>
              <a:t>человек таинственно рождается в жизнь духовную;</a:t>
            </a:r>
          </a:p>
          <a:p>
            <a:pPr lvl="0" algn="just"/>
            <a:r>
              <a:rPr lang="ru-RU" sz="2200" dirty="0"/>
              <a:t>в </a:t>
            </a:r>
            <a:r>
              <a:rPr lang="ru-RU" sz="2200" b="1" dirty="0"/>
              <a:t>Миропомазании</a:t>
            </a:r>
            <a:r>
              <a:rPr lang="ru-RU" sz="2200" dirty="0"/>
              <a:t> получает благодать, содействующую духовному росту и укрепляющую;</a:t>
            </a:r>
          </a:p>
          <a:p>
            <a:pPr lvl="0" algn="just"/>
            <a:r>
              <a:rPr lang="ru-RU" sz="2200" dirty="0"/>
              <a:t>в </a:t>
            </a:r>
            <a:r>
              <a:rPr lang="ru-RU" sz="2200" b="1" dirty="0"/>
              <a:t>Причащении</a:t>
            </a:r>
            <a:r>
              <a:rPr lang="ru-RU" sz="2200" dirty="0"/>
              <a:t> питается духовно;</a:t>
            </a:r>
          </a:p>
          <a:p>
            <a:pPr lvl="0" algn="just"/>
            <a:r>
              <a:rPr lang="ru-RU" sz="2200" dirty="0"/>
              <a:t>в </a:t>
            </a:r>
            <a:r>
              <a:rPr lang="ru-RU" sz="2200" b="1" dirty="0"/>
              <a:t>Покаянии</a:t>
            </a:r>
            <a:r>
              <a:rPr lang="ru-RU" sz="2200" dirty="0"/>
              <a:t> исцеляется от духовных болезней, т.е. от грехов;</a:t>
            </a:r>
          </a:p>
          <a:p>
            <a:pPr lvl="0" algn="just"/>
            <a:r>
              <a:rPr lang="ru-RU" sz="2200" dirty="0"/>
              <a:t>в </a:t>
            </a:r>
            <a:r>
              <a:rPr lang="ru-RU" sz="2200" b="1" dirty="0"/>
              <a:t>Священстве</a:t>
            </a:r>
            <a:r>
              <a:rPr lang="ru-RU" sz="2200" dirty="0"/>
              <a:t> получает благодать духовно возрождать и воспитывать других посредством учения и Таинств;</a:t>
            </a:r>
          </a:p>
          <a:p>
            <a:pPr lvl="0" algn="just"/>
            <a:r>
              <a:rPr lang="ru-RU" sz="2200" dirty="0"/>
              <a:t>в </a:t>
            </a:r>
            <a:r>
              <a:rPr lang="ru-RU" sz="2200" b="1" dirty="0"/>
              <a:t>Браке</a:t>
            </a:r>
            <a:r>
              <a:rPr lang="ru-RU" sz="2200" dirty="0"/>
              <a:t> получает благодать, освящающую супружество и естественное рождение и воспитание детей;</a:t>
            </a:r>
          </a:p>
          <a:p>
            <a:pPr algn="just"/>
            <a:r>
              <a:rPr lang="ru-RU" sz="2200" dirty="0"/>
              <a:t>в </a:t>
            </a:r>
            <a:r>
              <a:rPr lang="ru-RU" sz="2200" b="1" dirty="0"/>
              <a:t>Елеосвящении</a:t>
            </a:r>
            <a:r>
              <a:rPr lang="ru-RU" sz="2200" dirty="0"/>
              <a:t> врачуется от болезней телесных, посредством исцеления от </a:t>
            </a:r>
            <a:r>
              <a:rPr lang="ru-RU" sz="2200" dirty="0" smtClean="0"/>
              <a:t>духовных.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64958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457200" algn="just">
              <a:buNone/>
            </a:pPr>
            <a:r>
              <a:rPr lang="ru-RU" b="1" dirty="0"/>
              <a:t>Почему в Символе веры не упомянуто обо всех этих Таинствах?</a:t>
            </a:r>
            <a:endParaRPr lang="ru-RU" dirty="0"/>
          </a:p>
          <a:p>
            <a:pPr marL="82296" indent="457200" algn="just">
              <a:buNone/>
            </a:pPr>
            <a:r>
              <a:rPr lang="ru-RU" dirty="0"/>
              <a:t>В Символе веры упомянуто не обо всех Таинствах, а об одном Крещении потому, что в отношении него было сомнение: не следует ли некоторых людей, например, еретиков, крестить вторично; нужно было решить этот вопрос, что и сделано в Символе, который утвердил </a:t>
            </a:r>
            <a:r>
              <a:rPr lang="ru-RU" b="1" dirty="0"/>
              <a:t>едино</a:t>
            </a:r>
            <a:r>
              <a:rPr lang="ru-RU" dirty="0"/>
              <a:t> (одно) </a:t>
            </a:r>
            <a:r>
              <a:rPr lang="ru-RU" b="1" dirty="0"/>
              <a:t>крещение</a:t>
            </a:r>
            <a:r>
              <a:rPr lang="ru-RU" dirty="0"/>
              <a:t>.</a:t>
            </a:r>
          </a:p>
          <a:p>
            <a:pPr marL="82296" indent="45720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60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Таинство Крещения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05536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/>
              <a:t>Крещение</a:t>
            </a:r>
            <a:r>
              <a:rPr lang="ru-RU" dirty="0"/>
              <a:t> есть Таинство, в котором верующий при троекратном погружении тела в воду с </a:t>
            </a:r>
            <a:r>
              <a:rPr lang="ru-RU" dirty="0" err="1"/>
              <a:t>призыванием</a:t>
            </a:r>
            <a:r>
              <a:rPr lang="ru-RU" dirty="0"/>
              <a:t> Бога Отца и Сына и Святого Духа умирает для жизни плотской, греховной и возрождается Святым Духом в жизнь духовную, святую. </a:t>
            </a:r>
            <a:r>
              <a:rPr lang="ru-RU" i="1" dirty="0"/>
              <a:t>Если кто не родится от воды и Духа, не может войти в царствие Божие</a:t>
            </a:r>
            <a:r>
              <a:rPr lang="ru-RU" dirty="0"/>
              <a:t> (Ин.3:5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Откуда </a:t>
            </a:r>
            <a:r>
              <a:rPr lang="ru-RU" b="1" dirty="0"/>
              <a:t>Крещение берёт своё начало?</a:t>
            </a: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/>
              <a:t>Крещение началось с того, что вначале на Иордане Предтеча </a:t>
            </a:r>
            <a:r>
              <a:rPr lang="ru-RU" dirty="0" err="1"/>
              <a:t>Спасов</a:t>
            </a:r>
            <a:r>
              <a:rPr lang="ru-RU" dirty="0"/>
              <a:t> </a:t>
            </a:r>
            <a:r>
              <a:rPr lang="ru-RU" i="1" dirty="0"/>
              <a:t>Иоанн крестил крещением покаяния, говоря людям, чтобы веровали в Грядущего по нем, то есть во Христа Иисуса</a:t>
            </a:r>
            <a:r>
              <a:rPr lang="ru-RU" dirty="0"/>
              <a:t> (</a:t>
            </a:r>
            <a:r>
              <a:rPr lang="ru-RU" dirty="0" err="1"/>
              <a:t>Деян</a:t>
            </a:r>
            <a:r>
              <a:rPr lang="ru-RU" dirty="0"/>
              <a:t>. 19:4). Затем Иисус Христос примером Своим освятил Крещение, приняв его от Иоанна. Наконец, по воскресении Своём Он дал апостолам торжественное повеление: </a:t>
            </a:r>
            <a:r>
              <a:rPr lang="ru-RU" i="1" dirty="0"/>
              <a:t>Идите, научите все народы, крестя их во имя Отца и Сына и </a:t>
            </a:r>
            <a:r>
              <a:rPr lang="ru-RU" i="1" dirty="0" err="1"/>
              <a:t>Святаго</a:t>
            </a:r>
            <a:r>
              <a:rPr lang="ru-RU" i="1" dirty="0"/>
              <a:t> Духа</a:t>
            </a:r>
            <a:r>
              <a:rPr lang="ru-RU" dirty="0"/>
              <a:t> (Мф. 28:19).</a:t>
            </a:r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  <a:p>
            <a:pPr marL="82296" indent="457200" algn="just">
              <a:lnSpc>
                <a:spcPct val="12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509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498080" cy="5915744"/>
          </a:xfrm>
        </p:spPr>
        <p:txBody>
          <a:bodyPr>
            <a:normAutofit fontScale="62500" lnSpcReduction="20000"/>
          </a:bodyPr>
          <a:lstStyle/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smtClean="0"/>
              <a:t>Беседа Иисуса Христа с Никодимом: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 </a:t>
            </a:r>
            <a:r>
              <a:rPr lang="ru-RU" i="1" dirty="0" smtClean="0"/>
              <a:t>Истинно</a:t>
            </a:r>
            <a:r>
              <a:rPr lang="ru-RU" i="1" dirty="0"/>
              <a:t>, истинно говорю тебе, если кто не родится свыше, не может увидеть Царствия Божия. </a:t>
            </a:r>
            <a:r>
              <a:rPr lang="ru-RU" i="1" dirty="0" smtClean="0"/>
              <a:t>Никодим </a:t>
            </a:r>
            <a:r>
              <a:rPr lang="ru-RU" i="1" dirty="0"/>
              <a:t>говорит Ему: как может человек родиться, будучи стар? неужели может он в другой раз войти в утробу матери своей и родиться? </a:t>
            </a:r>
            <a:r>
              <a:rPr lang="ru-RU" i="1" dirty="0" smtClean="0"/>
              <a:t>Иисус </a:t>
            </a:r>
            <a:r>
              <a:rPr lang="ru-RU" i="1" dirty="0"/>
              <a:t>отвечал: истинно, истинно говорю тебе, если кто не родится от воды и </a:t>
            </a:r>
            <a:r>
              <a:rPr lang="ru-RU" i="1" dirty="0" smtClean="0"/>
              <a:t>Духа</a:t>
            </a:r>
            <a:r>
              <a:rPr lang="ru-RU" i="1" dirty="0"/>
              <a:t>, не может войти в Царствие Божие</a:t>
            </a:r>
            <a:r>
              <a:rPr lang="ru-RU" i="1" dirty="0" smtClean="0"/>
              <a:t>. </a:t>
            </a:r>
            <a:r>
              <a:rPr lang="ru-RU" i="1" dirty="0"/>
              <a:t>Рожденное от плоти есть плоть, а рожденное от Духа есть дух. </a:t>
            </a:r>
            <a:r>
              <a:rPr lang="ru-RU" i="1" dirty="0" smtClean="0"/>
              <a:t>Не </a:t>
            </a:r>
            <a:r>
              <a:rPr lang="ru-RU" i="1" dirty="0"/>
              <a:t>удивляйся тому, что Я сказал тебе: должно вам родиться </a:t>
            </a:r>
            <a:r>
              <a:rPr lang="ru-RU" i="1" dirty="0" smtClean="0"/>
              <a:t>свыше </a:t>
            </a:r>
            <a:r>
              <a:rPr lang="ru-RU" dirty="0" smtClean="0"/>
              <a:t>(Ин. 3:3-7</a:t>
            </a:r>
            <a:r>
              <a:rPr lang="ru-RU" dirty="0" smtClean="0"/>
              <a:t>).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b="1" dirty="0" err="1" smtClean="0"/>
              <a:t>Свт</a:t>
            </a:r>
            <a:r>
              <a:rPr lang="ru-RU" b="1" dirty="0" smtClean="0"/>
              <a:t>. Василий Великий: </a:t>
            </a:r>
            <a:r>
              <a:rPr lang="ru-RU" dirty="0" smtClean="0"/>
              <a:t>(При Крещении) </a:t>
            </a:r>
            <a:r>
              <a:rPr lang="ru-RU" dirty="0"/>
              <a:t>«…вода изображает собою смерть, принимая тело как бы во гроб, а Дух сообщает животворящую силу, обновляя души наши из греховной мертвенности в первоначальную жизнь. Сие-то значит “родиться свыше водою и Духом” (ср. Ин. 3, 5,7); потому что умерщвление наше производится водою, а жизнь творится в нас Духом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859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Климент Александрийский</a:t>
            </a:r>
            <a:r>
              <a:rPr lang="ru-RU" dirty="0" smtClean="0"/>
              <a:t>: «Через </a:t>
            </a:r>
            <a:r>
              <a:rPr lang="ru-RU" dirty="0"/>
              <a:t>Крещение мы получаем свет в душу, со светом получаем право на </a:t>
            </a:r>
            <a:r>
              <a:rPr lang="ru-RU" dirty="0" err="1"/>
              <a:t>сыновство</a:t>
            </a:r>
            <a:r>
              <a:rPr lang="ru-RU" dirty="0"/>
              <a:t>, с </a:t>
            </a:r>
            <a:r>
              <a:rPr lang="ru-RU" dirty="0" err="1"/>
              <a:t>сыновством</a:t>
            </a:r>
            <a:r>
              <a:rPr lang="ru-RU" dirty="0"/>
              <a:t> — совершенство, с совершенством — бессмертие. “Я сказал, говорится, вы — боги, и сыны Всевышнего — все вы</a:t>
            </a:r>
            <a:r>
              <a:rPr lang="ru-RU" dirty="0" smtClean="0"/>
              <a:t>” (</a:t>
            </a:r>
            <a:r>
              <a:rPr lang="ru-RU" dirty="0" err="1" smtClean="0"/>
              <a:t>Пс</a:t>
            </a:r>
            <a:r>
              <a:rPr lang="ru-RU" dirty="0" smtClean="0"/>
              <a:t>. 81:6). </a:t>
            </a:r>
            <a:r>
              <a:rPr lang="ru-RU" dirty="0"/>
              <a:t>Этот акт именуется различно: благодатью, просвещением, совершенством, омовением. Омовением называется он потому, что в Крещении омываются наши грехи; благодатью — потому, что в нем освобождаемся мы от наказания за грехи; просвещением — потому, что в нем усматриваем мы небесный спасительный свет, то есть Бога познаем. Совершенством называем мы отсутствие всякого недостатка; но чего же недостает тому, кто Бога </a:t>
            </a:r>
            <a:r>
              <a:rPr lang="ru-RU" dirty="0" smtClean="0"/>
              <a:t>познает?»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20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692696"/>
            <a:ext cx="7498080" cy="5555704"/>
          </a:xfrm>
        </p:spPr>
        <p:txBody>
          <a:bodyPr>
            <a:normAutofit fontScale="70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Неужели не знаете, что все мы, крестившиеся во Христа Иисуса, в смерть Его крестились? </a:t>
            </a:r>
            <a:r>
              <a:rPr lang="ru-RU" i="1" dirty="0" smtClean="0"/>
              <a:t>Итак </a:t>
            </a:r>
            <a:r>
              <a:rPr lang="ru-RU" i="1" dirty="0"/>
              <a:t>мы погреблись с Ним крещением в смерть, дабы, как Христос воскрес из мертвых славою Отца, так и нам ходить в обновленной жизни</a:t>
            </a:r>
            <a:r>
              <a:rPr lang="ru-RU" i="1" dirty="0" smtClean="0"/>
              <a:t>. </a:t>
            </a:r>
            <a:r>
              <a:rPr lang="ru-RU" i="1" dirty="0"/>
              <a:t>Ибо если мы соединены с Ним подобием смерти Его, то должны быть соединены и подобием воскресения</a:t>
            </a:r>
            <a:r>
              <a:rPr lang="ru-RU" i="1" dirty="0" smtClean="0"/>
              <a:t>, </a:t>
            </a:r>
            <a:r>
              <a:rPr lang="ru-RU" i="1" dirty="0"/>
              <a:t>зная то, что ветхий наш человек распят с Ним, чтобы упразднено было тело греховное, дабы нам не быть уже рабами греху</a:t>
            </a:r>
            <a:r>
              <a:rPr lang="ru-RU" i="1" dirty="0" smtClean="0"/>
              <a:t>; </a:t>
            </a:r>
            <a:r>
              <a:rPr lang="ru-RU" i="1" dirty="0"/>
              <a:t>ибо умерший освободился от греха</a:t>
            </a:r>
            <a:r>
              <a:rPr lang="ru-RU" i="1" dirty="0" smtClean="0"/>
              <a:t>. </a:t>
            </a:r>
            <a:r>
              <a:rPr lang="ru-RU" i="1" dirty="0"/>
              <a:t>Если же мы умерли со Христом, то веруем, что и жить будем с Ним</a:t>
            </a:r>
            <a:r>
              <a:rPr lang="ru-RU" i="1" dirty="0" smtClean="0"/>
              <a:t>, </a:t>
            </a:r>
            <a:r>
              <a:rPr lang="ru-RU" i="1" dirty="0"/>
              <a:t>зная, что Христос, воскреснув из мертвых, уже не умирает: смерть уже не имеет над Ним власти. </a:t>
            </a:r>
            <a:r>
              <a:rPr lang="ru-RU" i="1" dirty="0" smtClean="0"/>
              <a:t>Ибо</a:t>
            </a:r>
            <a:r>
              <a:rPr lang="ru-RU" i="1" dirty="0"/>
              <a:t>, что Он умер, то умер однажды для греха; а что живет, то живет для Бога. </a:t>
            </a:r>
            <a:r>
              <a:rPr lang="ru-RU" i="1" dirty="0" smtClean="0"/>
              <a:t>Так </a:t>
            </a:r>
            <a:r>
              <a:rPr lang="ru-RU" i="1" dirty="0"/>
              <a:t>и вы почитайте себя мертвыми для греха, живыми же для Бога во Христе Иисусе, Господе </a:t>
            </a:r>
            <a:r>
              <a:rPr lang="ru-RU" i="1" dirty="0" smtClean="0"/>
              <a:t>нашем</a:t>
            </a:r>
            <a:r>
              <a:rPr lang="ru-RU" dirty="0" smtClean="0"/>
              <a:t> (Рим. 6:3-11).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591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ru-RU" b="1" dirty="0" err="1" smtClean="0"/>
              <a:t>Прп</a:t>
            </a:r>
            <a:r>
              <a:rPr lang="ru-RU" b="1" dirty="0" smtClean="0"/>
              <a:t>. </a:t>
            </a:r>
            <a:r>
              <a:rPr lang="ru-RU" b="1" dirty="0" err="1" smtClean="0"/>
              <a:t>Симеон</a:t>
            </a:r>
            <a:r>
              <a:rPr lang="ru-RU" b="1" dirty="0" smtClean="0"/>
              <a:t> Новый Богослов</a:t>
            </a:r>
            <a:r>
              <a:rPr lang="ru-RU" dirty="0" smtClean="0"/>
              <a:t>: «В </a:t>
            </a:r>
            <a:r>
              <a:rPr lang="ru-RU" dirty="0"/>
              <a:t>Крещении мы получаем отпущение прегрешений, освобождаемся от прародительской клятвы и освящаемся наитием Святого Духа</a:t>
            </a:r>
            <a:r>
              <a:rPr lang="ru-RU" dirty="0" smtClean="0"/>
              <a:t>».</a:t>
            </a:r>
          </a:p>
          <a:p>
            <a:pPr marL="82296" indent="0" algn="just">
              <a:buNone/>
            </a:pPr>
            <a:r>
              <a:rPr lang="ru-RU" b="1" dirty="0" err="1" smtClean="0"/>
              <a:t>Свт</a:t>
            </a:r>
            <a:r>
              <a:rPr lang="ru-RU" b="1" dirty="0" smtClean="0"/>
              <a:t>. </a:t>
            </a:r>
            <a:r>
              <a:rPr lang="ru-RU" b="1" dirty="0"/>
              <a:t>Игнатий (Брянчанинов</a:t>
            </a:r>
            <a:r>
              <a:rPr lang="ru-RU" b="1" dirty="0" smtClean="0"/>
              <a:t>):</a:t>
            </a:r>
            <a:r>
              <a:rPr lang="ru-RU" dirty="0" smtClean="0"/>
              <a:t> </a:t>
            </a:r>
            <a:r>
              <a:rPr lang="ru-RU" dirty="0"/>
              <a:t>«При Крещении человеку прощается первородный грех, заимствованный от </a:t>
            </a:r>
            <a:r>
              <a:rPr lang="ru-RU" dirty="0" err="1"/>
              <a:t>праотцев</a:t>
            </a:r>
            <a:r>
              <a:rPr lang="ru-RU" dirty="0"/>
              <a:t>, и собственные грехи, соделанные до Крещения</a:t>
            </a:r>
            <a:r>
              <a:rPr lang="ru-RU" dirty="0" smtClean="0"/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5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420</TotalTime>
  <Words>2194</Words>
  <Application>Microsoft Office PowerPoint</Application>
  <PresentationFormat>Экран (4:3)</PresentationFormat>
  <Paragraphs>87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Солнцестояние</vt:lpstr>
      <vt:lpstr>Лекция 17. Десятый член символа веры</vt:lpstr>
      <vt:lpstr>Таинства Церкви</vt:lpstr>
      <vt:lpstr>Презентация PowerPoint</vt:lpstr>
      <vt:lpstr>Презентация PowerPoint</vt:lpstr>
      <vt:lpstr>Таинство Крещения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Крещение младенцев</vt:lpstr>
      <vt:lpstr>Презентация PowerPoint</vt:lpstr>
      <vt:lpstr>Восприемники при Крещении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Таинство Миропомазания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17. Десятый член символа веры</dc:title>
  <dc:creator>Windows User</dc:creator>
  <cp:lastModifiedBy>Windows User</cp:lastModifiedBy>
  <cp:revision>25</cp:revision>
  <dcterms:created xsi:type="dcterms:W3CDTF">2015-02-11T10:27:46Z</dcterms:created>
  <dcterms:modified xsi:type="dcterms:W3CDTF">2015-03-20T10:38:27Z</dcterms:modified>
</cp:coreProperties>
</file>