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75" r:id="rId3"/>
    <p:sldId id="257" r:id="rId4"/>
    <p:sldId id="276" r:id="rId5"/>
    <p:sldId id="277" r:id="rId6"/>
    <p:sldId id="278" r:id="rId7"/>
    <p:sldId id="279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80" r:id="rId25"/>
    <p:sldId id="281" r:id="rId26"/>
    <p:sldId id="283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3/20/2014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060848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Лекция 17. Великий пост.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53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16632"/>
            <a:ext cx="7498080" cy="757064"/>
          </a:xfrm>
        </p:spPr>
        <p:txBody>
          <a:bodyPr>
            <a:normAutofit fontScale="55000" lnSpcReduction="20000"/>
          </a:bodyPr>
          <a:lstStyle/>
          <a:p>
            <a:pPr marL="82296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Во время чтения второго антифона совершается поклонение, </a:t>
            </a:r>
            <a:r>
              <a:rPr lang="ru-RU" b="1" dirty="0" smtClean="0">
                <a:solidFill>
                  <a:srgbClr val="FF0000"/>
                </a:solidFill>
              </a:rPr>
              <a:t>троекратное каждение </a:t>
            </a:r>
            <a:r>
              <a:rPr lang="ru-RU" b="1" dirty="0">
                <a:solidFill>
                  <a:srgbClr val="FF0000"/>
                </a:solidFill>
              </a:rPr>
              <a:t>со свечой вокруг престола и снова поклонение.</a:t>
            </a:r>
          </a:p>
          <a:p>
            <a:pPr marL="82296" indent="0" algn="ctr">
              <a:buNone/>
            </a:pPr>
            <a:endParaRPr lang="ru-RU" dirty="0"/>
          </a:p>
        </p:txBody>
      </p:sp>
      <p:pic>
        <p:nvPicPr>
          <p:cNvPr id="2050" name="Picture 2" descr="C:\Users\Василий\Desktop\библейско-богсловские курсы\17 лекция\2 ста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87907"/>
            <a:ext cx="7664152" cy="552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8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16632"/>
            <a:ext cx="7498080" cy="757064"/>
          </a:xfrm>
        </p:spPr>
        <p:txBody>
          <a:bodyPr>
            <a:normAutofit fontScale="62500" lnSpcReduction="20000"/>
          </a:bodyPr>
          <a:lstStyle/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Во время третьей </a:t>
            </a:r>
            <a:r>
              <a:rPr lang="ru-RU" b="1" dirty="0" err="1" smtClean="0">
                <a:solidFill>
                  <a:srgbClr val="FF0000"/>
                </a:solidFill>
              </a:rPr>
              <a:t>статии</a:t>
            </a:r>
            <a:r>
              <a:rPr lang="ru-RU" b="1" dirty="0" smtClean="0">
                <a:solidFill>
                  <a:srgbClr val="FF0000"/>
                </a:solidFill>
              </a:rPr>
              <a:t> 18 кафизмы </a:t>
            </a:r>
            <a:r>
              <a:rPr lang="ru-RU" b="1" dirty="0">
                <a:solidFill>
                  <a:srgbClr val="FF0000"/>
                </a:solidFill>
              </a:rPr>
              <a:t>в алтаре совершается перенесение Даров с престола на жертвенник.</a:t>
            </a:r>
          </a:p>
        </p:txBody>
      </p:sp>
      <p:pic>
        <p:nvPicPr>
          <p:cNvPr id="3074" name="Picture 2" descr="C:\Users\Василий\Desktop\библейско-богсловские курсы\17 лекция\3 стат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884" y="1052736"/>
            <a:ext cx="7794612" cy="561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85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88640"/>
            <a:ext cx="7498080" cy="757064"/>
          </a:xfrm>
        </p:spPr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После </a:t>
            </a:r>
            <a:r>
              <a:rPr lang="ru-RU" i="1" dirty="0" err="1" smtClean="0">
                <a:solidFill>
                  <a:srgbClr val="FF0000"/>
                </a:solidFill>
              </a:rPr>
              <a:t>поставления</a:t>
            </a:r>
            <a:r>
              <a:rPr lang="ru-RU" i="1" dirty="0" smtClean="0">
                <a:solidFill>
                  <a:srgbClr val="FF0000"/>
                </a:solidFill>
              </a:rPr>
              <a:t> Св. Даров на жертвенник происходит вливание вина с водой в Св. Чашу.</a:t>
            </a:r>
            <a:endParaRPr lang="ru-RU" i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Василий\Desktop\библейско-богсловские курсы\17 лекция\3 стат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24744"/>
            <a:ext cx="7594686" cy="5470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556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16632"/>
            <a:ext cx="7498080" cy="1080120"/>
          </a:xfrm>
        </p:spPr>
        <p:txBody>
          <a:bodyPr>
            <a:normAutofit fontScale="85000" lnSpcReduction="10000"/>
          </a:bodyPr>
          <a:lstStyle/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Затем Дискос и Чаша покрываются покровами, при этом особых молитв не произносится.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Users\Василий\Desktop\библейско-богсловские курсы\17 лекция\fotor80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320" y="1064970"/>
            <a:ext cx="7880176" cy="5676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46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16632"/>
            <a:ext cx="7498080" cy="973088"/>
          </a:xfrm>
        </p:spPr>
        <p:txBody>
          <a:bodyPr>
            <a:normAutofit fontScale="70000" lnSpcReduction="20000"/>
          </a:bodyPr>
          <a:lstStyle/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Затем священник возвращается к Престолу, складывает антиминс и поставляет на него Евангелие.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147" name="Picture 3" descr="C:\Users\Василий\Desktop\библейско-богсловские курсы\17 лекция\3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328" y="1044832"/>
            <a:ext cx="7808168" cy="5624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79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b="1" dirty="0" smtClean="0"/>
              <a:t>После чтения 18 кафизмы поются </a:t>
            </a:r>
            <a:r>
              <a:rPr lang="ru-RU" b="1" dirty="0"/>
              <a:t>псалмы  </a:t>
            </a:r>
            <a:r>
              <a:rPr lang="ru-RU" b="1" dirty="0" smtClean="0"/>
              <a:t>«</a:t>
            </a:r>
            <a:r>
              <a:rPr lang="ru-RU" b="1" i="1" dirty="0" smtClean="0"/>
              <a:t>Господи</a:t>
            </a:r>
            <a:r>
              <a:rPr lang="ru-RU" b="1" i="1" dirty="0"/>
              <a:t>, </a:t>
            </a:r>
            <a:r>
              <a:rPr lang="ru-RU" b="1" i="1" dirty="0" err="1"/>
              <a:t>воззвах</a:t>
            </a:r>
            <a:r>
              <a:rPr lang="ru-RU" b="1" i="1" dirty="0"/>
              <a:t> к </a:t>
            </a:r>
            <a:r>
              <a:rPr lang="ru-RU" b="1" i="1" dirty="0" smtClean="0"/>
              <a:t>Тебе» </a:t>
            </a:r>
            <a:r>
              <a:rPr lang="ru-RU" b="1" dirty="0" smtClean="0"/>
              <a:t>со </a:t>
            </a:r>
            <a:r>
              <a:rPr lang="ru-RU" b="1" dirty="0"/>
              <a:t>стихирами</a:t>
            </a:r>
            <a:r>
              <a:rPr lang="ru-RU" b="1" i="1" dirty="0"/>
              <a:t>.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Диакон во время пения псалмов и стихир совершает полное каждение храма.</a:t>
            </a:r>
          </a:p>
          <a:p>
            <a:pPr marL="82296" indent="0">
              <a:buNone/>
            </a:pPr>
            <a:r>
              <a:rPr lang="ru-RU" b="1" dirty="0"/>
              <a:t>Вход с кадилом (или с Евангелием).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Хор: </a:t>
            </a:r>
            <a:r>
              <a:rPr lang="ru-RU" b="1" dirty="0"/>
              <a:t>Свете Тихий: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Чтец</a:t>
            </a:r>
            <a:r>
              <a:rPr lang="ru-RU" b="1" dirty="0"/>
              <a:t> произносит </a:t>
            </a:r>
            <a:r>
              <a:rPr lang="ru-RU" b="1" dirty="0" err="1"/>
              <a:t>прокимен</a:t>
            </a:r>
            <a:r>
              <a:rPr lang="ru-RU" b="1" dirty="0"/>
              <a:t>, </a:t>
            </a:r>
            <a:r>
              <a:rPr lang="ru-RU" b="1" dirty="0" smtClean="0"/>
              <a:t>читает первую паремию и </a:t>
            </a:r>
            <a:r>
              <a:rPr lang="ru-RU" b="1" dirty="0" err="1" smtClean="0"/>
              <a:t>прокимен</a:t>
            </a:r>
            <a:r>
              <a:rPr lang="ru-RU" b="1" dirty="0" smtClean="0"/>
              <a:t> второй паремии.</a:t>
            </a:r>
            <a:endParaRPr lang="ru-RU" b="1" dirty="0"/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Диакон: </a:t>
            </a:r>
            <a:r>
              <a:rPr lang="ru-RU" b="1" dirty="0"/>
              <a:t>Повелите! 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Священник держа обеими руками свечу и кадило и </a:t>
            </a:r>
            <a:r>
              <a:rPr lang="ru-RU" b="1" dirty="0" err="1">
                <a:solidFill>
                  <a:srgbClr val="FF0000"/>
                </a:solidFill>
              </a:rPr>
              <a:t>начертывая</a:t>
            </a:r>
            <a:r>
              <a:rPr lang="ru-RU" b="1" dirty="0">
                <a:solidFill>
                  <a:srgbClr val="FF0000"/>
                </a:solidFill>
              </a:rPr>
              <a:t> ими крест, возглашает, взирая на восток:</a:t>
            </a:r>
            <a:r>
              <a:rPr lang="ru-RU" dirty="0"/>
              <a:t> Премудрость, прости.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И затем обратившись на запад к народу, лежащему ниц:</a:t>
            </a:r>
            <a:r>
              <a:rPr lang="ru-RU" dirty="0"/>
              <a:t> Свет Христов просвещает всех!</a:t>
            </a:r>
          </a:p>
          <a:p>
            <a:pPr marL="82296" indent="0">
              <a:buNone/>
            </a:pPr>
            <a:r>
              <a:rPr lang="ru-RU" b="1" dirty="0"/>
              <a:t>Чтец читает вторую паремию.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12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5116" y="116632"/>
            <a:ext cx="7498080" cy="720081"/>
          </a:xfrm>
        </p:spPr>
        <p:txBody>
          <a:bodyPr>
            <a:normAutofit fontScale="77500" lnSpcReduction="20000"/>
          </a:bodyPr>
          <a:lstStyle/>
          <a:p>
            <a:pPr marL="82296" indent="0" algn="ctr">
              <a:buNone/>
            </a:pPr>
            <a:r>
              <a:rPr lang="ru-RU" dirty="0" smtClean="0"/>
              <a:t>Диакон: </a:t>
            </a:r>
            <a:r>
              <a:rPr lang="ru-RU" dirty="0"/>
              <a:t>«Повелите!»</a:t>
            </a:r>
            <a:br>
              <a:rPr lang="ru-RU" dirty="0"/>
            </a:br>
            <a:r>
              <a:rPr lang="ru-RU" dirty="0" smtClean="0"/>
              <a:t>Священник: «Премудрость</a:t>
            </a:r>
            <a:r>
              <a:rPr lang="ru-RU" dirty="0"/>
              <a:t>, прости!». </a:t>
            </a:r>
          </a:p>
        </p:txBody>
      </p:sp>
      <p:pic>
        <p:nvPicPr>
          <p:cNvPr id="7170" name="Picture 2" descr="C:\Users\Василий\Desktop\библейско-богсловские курсы\17 лекция\fotor8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824" y="1133700"/>
            <a:ext cx="7700664" cy="5547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331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88640"/>
            <a:ext cx="7498080" cy="720080"/>
          </a:xfrm>
        </p:spPr>
        <p:txBody>
          <a:bodyPr/>
          <a:lstStyle/>
          <a:p>
            <a:pPr marL="82296" indent="0" algn="ctr">
              <a:buNone/>
            </a:pPr>
            <a:r>
              <a:rPr lang="ru-RU" dirty="0"/>
              <a:t> Свет Христов просвещает всех!</a:t>
            </a:r>
          </a:p>
          <a:p>
            <a:pPr marL="82296" indent="0" algn="ctr">
              <a:buNone/>
            </a:pPr>
            <a:endParaRPr lang="ru-RU" dirty="0"/>
          </a:p>
        </p:txBody>
      </p:sp>
      <p:pic>
        <p:nvPicPr>
          <p:cNvPr id="8194" name="Picture 2" descr="C:\Users\Василий\Desktop\библейско-богсловские курсы\17 лекция\fotor81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320" y="1069936"/>
            <a:ext cx="7808168" cy="5624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697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После чтения второй паремии исполняются стихи 140 псалма:</a:t>
            </a:r>
          </a:p>
          <a:p>
            <a:pPr marL="82296" indent="0"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Канонарх</a:t>
            </a:r>
            <a:r>
              <a:rPr lang="ru-RU" dirty="0" smtClean="0">
                <a:solidFill>
                  <a:srgbClr val="FF0000"/>
                </a:solidFill>
              </a:rPr>
              <a:t> (трио): </a:t>
            </a:r>
            <a:r>
              <a:rPr lang="ru-RU" dirty="0" smtClean="0"/>
              <a:t>Да </a:t>
            </a:r>
            <a:r>
              <a:rPr lang="ru-RU" dirty="0"/>
              <a:t>исправится молитва моя, </a:t>
            </a:r>
            <a:r>
              <a:rPr lang="ru-RU" dirty="0" smtClean="0"/>
              <a:t>яко </a:t>
            </a:r>
            <a:r>
              <a:rPr lang="ru-RU" dirty="0"/>
              <a:t>кадило пред Тобою, </a:t>
            </a:r>
            <a:r>
              <a:rPr lang="ru-RU" dirty="0" err="1" smtClean="0"/>
              <a:t>воздеяние</a:t>
            </a:r>
            <a:r>
              <a:rPr lang="ru-RU" dirty="0" smtClean="0"/>
              <a:t> </a:t>
            </a:r>
            <a:r>
              <a:rPr lang="ru-RU" dirty="0"/>
              <a:t>руку </a:t>
            </a:r>
            <a:r>
              <a:rPr lang="ru-RU" dirty="0" smtClean="0"/>
              <a:t>моею, жертва </a:t>
            </a:r>
            <a:r>
              <a:rPr lang="ru-RU" dirty="0"/>
              <a:t>вечерняя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Хор: </a:t>
            </a:r>
            <a:r>
              <a:rPr lang="ru-RU" dirty="0"/>
              <a:t>Да исправится молитва моя</a:t>
            </a:r>
            <a:r>
              <a:rPr lang="ru-RU" dirty="0" smtClean="0"/>
              <a:t>: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Трио: </a:t>
            </a:r>
            <a:r>
              <a:rPr lang="ru-RU" dirty="0" smtClean="0"/>
              <a:t>Господи</a:t>
            </a:r>
            <a:r>
              <a:rPr lang="ru-RU" dirty="0"/>
              <a:t>, </a:t>
            </a:r>
            <a:r>
              <a:rPr lang="ru-RU" dirty="0" err="1"/>
              <a:t>воззвах</a:t>
            </a:r>
            <a:r>
              <a:rPr lang="ru-RU" dirty="0"/>
              <a:t> к Тебе, </a:t>
            </a:r>
            <a:r>
              <a:rPr lang="ru-RU" dirty="0" err="1"/>
              <a:t>услыши</a:t>
            </a:r>
            <a:r>
              <a:rPr lang="ru-RU" dirty="0"/>
              <a:t> </a:t>
            </a:r>
            <a:r>
              <a:rPr lang="ru-RU" dirty="0" err="1"/>
              <a:t>мя</a:t>
            </a:r>
            <a:r>
              <a:rPr lang="ru-RU" dirty="0"/>
              <a:t>, </a:t>
            </a:r>
            <a:r>
              <a:rPr lang="ru-RU" dirty="0" err="1" smtClean="0"/>
              <a:t>вонми</a:t>
            </a:r>
            <a:r>
              <a:rPr lang="ru-RU" dirty="0" smtClean="0"/>
              <a:t> </a:t>
            </a:r>
            <a:r>
              <a:rPr lang="ru-RU" dirty="0"/>
              <a:t>гласу моления моего, </a:t>
            </a:r>
            <a:r>
              <a:rPr lang="ru-RU" dirty="0" err="1" smtClean="0"/>
              <a:t>внегда</a:t>
            </a:r>
            <a:r>
              <a:rPr lang="ru-RU" dirty="0" smtClean="0"/>
              <a:t> </a:t>
            </a:r>
            <a:r>
              <a:rPr lang="ru-RU" dirty="0" err="1"/>
              <a:t>воззвати</a:t>
            </a:r>
            <a:r>
              <a:rPr lang="ru-RU" dirty="0"/>
              <a:t> ми к Тебе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>
                <a:solidFill>
                  <a:srgbClr val="FF0000"/>
                </a:solidFill>
              </a:rPr>
              <a:t>Хор: </a:t>
            </a:r>
            <a:r>
              <a:rPr lang="ru-RU" dirty="0"/>
              <a:t>Да исправится молитва моя: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Трио: </a:t>
            </a:r>
            <a:r>
              <a:rPr lang="ru-RU" dirty="0" smtClean="0"/>
              <a:t>Положи</a:t>
            </a:r>
            <a:r>
              <a:rPr lang="ru-RU" dirty="0"/>
              <a:t>, Господи, хранение </a:t>
            </a:r>
            <a:r>
              <a:rPr lang="ru-RU" dirty="0" err="1"/>
              <a:t>устом</a:t>
            </a:r>
            <a:r>
              <a:rPr lang="ru-RU" dirty="0"/>
              <a:t> моим, </a:t>
            </a:r>
            <a:r>
              <a:rPr lang="ru-RU" dirty="0" smtClean="0"/>
              <a:t>и </a:t>
            </a:r>
            <a:r>
              <a:rPr lang="ru-RU" dirty="0"/>
              <a:t>дверь ограждения о </a:t>
            </a:r>
            <a:r>
              <a:rPr lang="ru-RU" dirty="0" err="1"/>
              <a:t>устнах</a:t>
            </a:r>
            <a:r>
              <a:rPr lang="ru-RU" dirty="0"/>
              <a:t> моих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>
                <a:solidFill>
                  <a:srgbClr val="FF0000"/>
                </a:solidFill>
              </a:rPr>
              <a:t>Хор: </a:t>
            </a:r>
            <a:r>
              <a:rPr lang="ru-RU" dirty="0"/>
              <a:t>Да исправится молитва моя: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Трио: </a:t>
            </a:r>
            <a:r>
              <a:rPr lang="ru-RU" dirty="0"/>
              <a:t>Не уклони сердце мое в словеса </a:t>
            </a:r>
            <a:r>
              <a:rPr lang="ru-RU" dirty="0" err="1"/>
              <a:t>лукавствия</a:t>
            </a:r>
            <a:r>
              <a:rPr lang="ru-RU" dirty="0"/>
              <a:t>, </a:t>
            </a:r>
            <a:r>
              <a:rPr lang="ru-RU" dirty="0" err="1" smtClean="0"/>
              <a:t>непщевати</a:t>
            </a:r>
            <a:r>
              <a:rPr lang="ru-RU" dirty="0" smtClean="0"/>
              <a:t> </a:t>
            </a:r>
            <a:r>
              <a:rPr lang="ru-RU" dirty="0"/>
              <a:t>вины о </a:t>
            </a:r>
            <a:r>
              <a:rPr lang="ru-RU" dirty="0" err="1"/>
              <a:t>гресех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>
                <a:solidFill>
                  <a:srgbClr val="FF0000"/>
                </a:solidFill>
              </a:rPr>
              <a:t>Хор: </a:t>
            </a:r>
            <a:r>
              <a:rPr lang="ru-RU" dirty="0"/>
              <a:t>Да исправится молитва моя: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Трио: </a:t>
            </a:r>
            <a:r>
              <a:rPr lang="ru-RU" dirty="0"/>
              <a:t>Да исправится молитва моя, </a:t>
            </a:r>
            <a:r>
              <a:rPr lang="ru-RU" dirty="0" smtClean="0"/>
              <a:t>яко </a:t>
            </a:r>
            <a:r>
              <a:rPr lang="ru-RU" dirty="0"/>
              <a:t>кадило пред Тобою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Хор: </a:t>
            </a:r>
            <a:r>
              <a:rPr lang="ru-RU" dirty="0" err="1"/>
              <a:t>Воздеяние</a:t>
            </a:r>
            <a:r>
              <a:rPr lang="ru-RU" dirty="0"/>
              <a:t> руку моею</a:t>
            </a:r>
            <a:r>
              <a:rPr lang="ru-RU" dirty="0" smtClean="0"/>
              <a:t>, </a:t>
            </a:r>
            <a:r>
              <a:rPr lang="ru-RU" dirty="0"/>
              <a:t>жертва </a:t>
            </a:r>
            <a:r>
              <a:rPr lang="ru-RU" dirty="0" smtClean="0"/>
              <a:t>вечерняя.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64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16632"/>
            <a:ext cx="7498080" cy="792088"/>
          </a:xfrm>
        </p:spPr>
        <p:txBody>
          <a:bodyPr>
            <a:normAutofit fontScale="55000" lnSpcReduction="20000"/>
          </a:bodyPr>
          <a:lstStyle/>
          <a:p>
            <a:pPr marL="82296" indent="0" algn="ctr">
              <a:buNone/>
            </a:pPr>
            <a:r>
              <a:rPr lang="ru-RU" b="1" dirty="0" smtClean="0"/>
              <a:t>Во время пения </a:t>
            </a:r>
            <a:r>
              <a:rPr lang="ru-RU" b="1" i="1" dirty="0"/>
              <a:t>Да исправится молитва </a:t>
            </a:r>
            <a:r>
              <a:rPr lang="ru-RU" b="1" i="1" dirty="0" smtClean="0"/>
              <a:t>моя: </a:t>
            </a:r>
            <a:r>
              <a:rPr lang="ru-RU" b="1" dirty="0" smtClean="0"/>
              <a:t>священник кадит перед престолом, затем перед Св. Дарами на </a:t>
            </a:r>
            <a:r>
              <a:rPr lang="ru-RU" b="1" dirty="0" err="1" smtClean="0"/>
              <a:t>жертавеннике</a:t>
            </a:r>
            <a:r>
              <a:rPr lang="ru-RU" b="1" dirty="0" smtClean="0"/>
              <a:t>. </a:t>
            </a:r>
            <a:endParaRPr lang="ru-RU" b="1" dirty="0"/>
          </a:p>
        </p:txBody>
      </p:sp>
      <p:pic>
        <p:nvPicPr>
          <p:cNvPr id="9218" name="Picture 2" descr="C:\Users\Василий\Desktop\библейско-богсловские курсы\17 лекция\fotor81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6298"/>
            <a:ext cx="7520136" cy="541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88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 smtClean="0"/>
              <a:t>Великий пост </a:t>
            </a:r>
            <a:r>
              <a:rPr lang="ru-RU" dirty="0"/>
              <a:t>охватывает </a:t>
            </a:r>
            <a:r>
              <a:rPr lang="ru-RU" dirty="0" smtClean="0"/>
              <a:t>собой </a:t>
            </a:r>
            <a:r>
              <a:rPr lang="ru-RU" dirty="0"/>
              <a:t>дни </a:t>
            </a:r>
            <a:r>
              <a:rPr lang="ru-RU" b="1" dirty="0"/>
              <a:t>св. </a:t>
            </a:r>
            <a:r>
              <a:rPr lang="ru-RU" b="1" dirty="0" err="1"/>
              <a:t>Четыредесятницы</a:t>
            </a:r>
            <a:r>
              <a:rPr lang="ru-RU" dirty="0"/>
              <a:t> и дни последующей за ней </a:t>
            </a:r>
            <a:r>
              <a:rPr lang="ru-RU" b="1" dirty="0"/>
              <a:t>Страстной </a:t>
            </a:r>
            <a:r>
              <a:rPr lang="ru-RU" b="1" dirty="0" smtClean="0"/>
              <a:t>седмицы.  </a:t>
            </a:r>
          </a:p>
          <a:p>
            <a:pPr marL="82296" indent="0">
              <a:buNone/>
            </a:pPr>
            <a:r>
              <a:rPr lang="ru-RU" dirty="0"/>
              <a:t>Установлен в память и подражание сорокадневному посту Господа Иисуса Христа, для того, чтобы достойно встретить праздник  Св. Пасхи.</a:t>
            </a:r>
          </a:p>
          <a:p>
            <a:pPr marL="82296" indent="0">
              <a:buNone/>
            </a:pPr>
            <a:r>
              <a:rPr lang="ru-RU" dirty="0" smtClean="0"/>
              <a:t>Продолжается в течении 7 седмиц, предшествующих празднику Св. Пасхи.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369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336704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 smtClean="0"/>
              <a:t>После пения «</a:t>
            </a:r>
            <a:r>
              <a:rPr lang="ru-RU" i="1" dirty="0" smtClean="0"/>
              <a:t>Да </a:t>
            </a:r>
            <a:r>
              <a:rPr lang="ru-RU" i="1" dirty="0"/>
              <a:t>исправится молитва </a:t>
            </a:r>
            <a:r>
              <a:rPr lang="ru-RU" i="1" dirty="0" smtClean="0"/>
              <a:t>моя» </a:t>
            </a:r>
            <a:r>
              <a:rPr lang="ru-RU" dirty="0" smtClean="0"/>
              <a:t>священник произносит молитву </a:t>
            </a:r>
            <a:r>
              <a:rPr lang="ru-RU" dirty="0" err="1" smtClean="0"/>
              <a:t>прп</a:t>
            </a:r>
            <a:r>
              <a:rPr lang="ru-RU" dirty="0" smtClean="0"/>
              <a:t>. Ефрема Сирина с тремя земными поклонами.</a:t>
            </a:r>
          </a:p>
          <a:p>
            <a:pPr marL="82296" indent="0">
              <a:buNone/>
            </a:pPr>
            <a:r>
              <a:rPr lang="ru-RU" dirty="0" smtClean="0"/>
              <a:t>Затем следует Сугубая </a:t>
            </a:r>
            <a:r>
              <a:rPr lang="ru-RU" dirty="0" err="1" smtClean="0"/>
              <a:t>ектения</a:t>
            </a:r>
            <a:r>
              <a:rPr lang="ru-RU" dirty="0" smtClean="0"/>
              <a:t>: </a:t>
            </a:r>
            <a:r>
              <a:rPr lang="ru-RU" i="1" dirty="0" smtClean="0"/>
              <a:t>«</a:t>
            </a:r>
            <a:r>
              <a:rPr lang="ru-RU" i="1" dirty="0" err="1" smtClean="0"/>
              <a:t>Рцем</a:t>
            </a:r>
            <a:r>
              <a:rPr lang="ru-RU" i="1" dirty="0" smtClean="0"/>
              <a:t> </a:t>
            </a:r>
            <a:r>
              <a:rPr lang="ru-RU" i="1" dirty="0" err="1"/>
              <a:t>вси</a:t>
            </a:r>
            <a:r>
              <a:rPr lang="ru-RU" i="1" dirty="0"/>
              <a:t> от всея души, и от </a:t>
            </a:r>
            <a:r>
              <a:rPr lang="ru-RU" i="1" dirty="0" smtClean="0"/>
              <a:t>всего помышления </a:t>
            </a:r>
            <a:r>
              <a:rPr lang="ru-RU" i="1" dirty="0"/>
              <a:t>нашего </a:t>
            </a:r>
            <a:r>
              <a:rPr lang="ru-RU" i="1" dirty="0" err="1" smtClean="0"/>
              <a:t>рцем</a:t>
            </a:r>
            <a:r>
              <a:rPr lang="ru-RU" i="1" dirty="0" smtClean="0"/>
              <a:t>».</a:t>
            </a:r>
          </a:p>
          <a:p>
            <a:pPr marL="82296" indent="0">
              <a:buNone/>
            </a:pPr>
            <a:r>
              <a:rPr lang="ru-RU" dirty="0" err="1" smtClean="0"/>
              <a:t>Ектения</a:t>
            </a:r>
            <a:r>
              <a:rPr lang="ru-RU" dirty="0" smtClean="0"/>
              <a:t> об оглашенных:</a:t>
            </a:r>
            <a:r>
              <a:rPr lang="ru-RU" i="1" dirty="0" smtClean="0"/>
              <a:t> «</a:t>
            </a:r>
            <a:r>
              <a:rPr lang="ru-RU" i="1" dirty="0" err="1"/>
              <a:t>Помолитеся</a:t>
            </a:r>
            <a:r>
              <a:rPr lang="ru-RU" i="1" dirty="0"/>
              <a:t>, </a:t>
            </a:r>
            <a:r>
              <a:rPr lang="ru-RU" i="1" dirty="0" err="1"/>
              <a:t>оглашеннии</a:t>
            </a:r>
            <a:r>
              <a:rPr lang="ru-RU" i="1" dirty="0"/>
              <a:t>, </a:t>
            </a:r>
            <a:r>
              <a:rPr lang="ru-RU" i="1" dirty="0" err="1" smtClean="0"/>
              <a:t>Господеви</a:t>
            </a:r>
            <a:r>
              <a:rPr lang="ru-RU" i="1" dirty="0" smtClean="0"/>
              <a:t>».</a:t>
            </a:r>
          </a:p>
          <a:p>
            <a:pPr marL="82296" indent="0">
              <a:buNone/>
            </a:pPr>
            <a:r>
              <a:rPr lang="ru-RU" dirty="0" err="1" smtClean="0"/>
              <a:t>Ектения</a:t>
            </a:r>
            <a:r>
              <a:rPr lang="ru-RU" dirty="0" smtClean="0"/>
              <a:t> о просвещаемых (начиная с среды четвертой седмицы Великого поста): </a:t>
            </a:r>
            <a:r>
              <a:rPr lang="ru-RU" i="1" dirty="0" smtClean="0"/>
              <a:t>«</a:t>
            </a:r>
            <a:r>
              <a:rPr lang="ru-RU" i="1" dirty="0" err="1"/>
              <a:t>Вернии</a:t>
            </a:r>
            <a:r>
              <a:rPr lang="ru-RU" i="1" dirty="0"/>
              <a:t>, о иже ко святому просвещению готовящихся </a:t>
            </a:r>
            <a:r>
              <a:rPr lang="ru-RU" i="1" dirty="0" err="1"/>
              <a:t>братиях</a:t>
            </a:r>
            <a:r>
              <a:rPr lang="ru-RU" i="1" dirty="0"/>
              <a:t> и спасении их, Господу </a:t>
            </a:r>
            <a:r>
              <a:rPr lang="ru-RU" i="1" dirty="0" smtClean="0"/>
              <a:t>помолимся».</a:t>
            </a:r>
          </a:p>
          <a:p>
            <a:pPr marL="82296" indent="0">
              <a:buNone/>
            </a:pPr>
            <a:r>
              <a:rPr lang="ru-RU" dirty="0" err="1" smtClean="0"/>
              <a:t>Ектении</a:t>
            </a:r>
            <a:r>
              <a:rPr lang="ru-RU" dirty="0" smtClean="0"/>
              <a:t> о верных: </a:t>
            </a:r>
            <a:r>
              <a:rPr lang="ru-RU" i="1" dirty="0" smtClean="0"/>
              <a:t>«</a:t>
            </a:r>
            <a:r>
              <a:rPr lang="ru-RU" i="1" dirty="0" err="1" smtClean="0"/>
              <a:t>Елицы</a:t>
            </a:r>
            <a:r>
              <a:rPr lang="ru-RU" i="1" dirty="0" smtClean="0"/>
              <a:t> </a:t>
            </a:r>
            <a:r>
              <a:rPr lang="ru-RU" i="1" dirty="0" err="1"/>
              <a:t>оглашеннии</a:t>
            </a:r>
            <a:r>
              <a:rPr lang="ru-RU" i="1" dirty="0"/>
              <a:t>, </a:t>
            </a:r>
            <a:r>
              <a:rPr lang="ru-RU" i="1" dirty="0" err="1" smtClean="0"/>
              <a:t>изыдите</a:t>
            </a:r>
            <a:r>
              <a:rPr lang="ru-RU" i="1" dirty="0" smtClean="0"/>
              <a:t>» </a:t>
            </a:r>
            <a:r>
              <a:rPr lang="ru-RU" dirty="0" smtClean="0"/>
              <a:t>и </a:t>
            </a:r>
            <a:r>
              <a:rPr lang="ru-RU" i="1" dirty="0" smtClean="0"/>
              <a:t>«</a:t>
            </a:r>
            <a:r>
              <a:rPr lang="ru-RU" i="1" dirty="0"/>
              <a:t>Паки и паки миром Господу </a:t>
            </a:r>
            <a:r>
              <a:rPr lang="ru-RU" i="1" dirty="0" smtClean="0"/>
              <a:t>помолимся»</a:t>
            </a:r>
            <a:r>
              <a:rPr lang="ru-RU" dirty="0" smtClean="0"/>
              <a:t>.</a:t>
            </a:r>
            <a:r>
              <a:rPr lang="ru-RU" dirty="0"/>
              <a:t> </a:t>
            </a:r>
            <a:endParaRPr lang="ru-RU" dirty="0" smtClean="0"/>
          </a:p>
          <a:p>
            <a:pPr marL="82296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В</a:t>
            </a:r>
            <a:r>
              <a:rPr lang="ru-RU" b="1" dirty="0" smtClean="0">
                <a:solidFill>
                  <a:srgbClr val="FF0000"/>
                </a:solidFill>
              </a:rPr>
              <a:t>место </a:t>
            </a:r>
            <a:r>
              <a:rPr lang="ru-RU" b="1" dirty="0">
                <a:solidFill>
                  <a:srgbClr val="FF0000"/>
                </a:solidFill>
              </a:rPr>
              <a:t>Херувимской песни особый гимн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</a:p>
          <a:p>
            <a:pPr marL="82296" indent="0" algn="just">
              <a:buNone/>
            </a:pPr>
            <a:r>
              <a:rPr lang="ru-RU" b="1" dirty="0"/>
              <a:t>Ныне Силы Небесные с нами невидимо служат, </a:t>
            </a:r>
            <a:r>
              <a:rPr lang="ru-RU" b="1" dirty="0" smtClean="0"/>
              <a:t>ибо </a:t>
            </a:r>
            <a:r>
              <a:rPr lang="ru-RU" b="1" dirty="0"/>
              <a:t>вот, входит Царь Славы, вот Жертва, таинственная, совершенная, ими сопровождается. </a:t>
            </a:r>
            <a:r>
              <a:rPr lang="ru-RU" b="1" dirty="0" smtClean="0"/>
              <a:t>С </a:t>
            </a:r>
            <a:r>
              <a:rPr lang="ru-RU" b="1" dirty="0"/>
              <a:t>верою и </a:t>
            </a:r>
            <a:r>
              <a:rPr lang="ru-RU" b="1" dirty="0" err="1"/>
              <a:t>любовию</a:t>
            </a:r>
            <a:r>
              <a:rPr lang="ru-RU" b="1" dirty="0"/>
              <a:t> приступим, </a:t>
            </a:r>
            <a:r>
              <a:rPr lang="ru-RU" b="1" dirty="0" smtClean="0"/>
              <a:t>чтобы </a:t>
            </a:r>
            <a:r>
              <a:rPr lang="ru-RU" b="1" dirty="0"/>
              <a:t>стать нам причастниками жизни вечной. </a:t>
            </a:r>
            <a:r>
              <a:rPr lang="ru-RU" b="1" dirty="0" err="1" smtClean="0"/>
              <a:t>Аллилуиа</a:t>
            </a:r>
            <a:r>
              <a:rPr lang="ru-RU" b="1" dirty="0"/>
              <a:t>, </a:t>
            </a:r>
            <a:r>
              <a:rPr lang="ru-RU" b="1" dirty="0" err="1"/>
              <a:t>аллилуиа</a:t>
            </a:r>
            <a:r>
              <a:rPr lang="ru-RU" b="1" dirty="0"/>
              <a:t>, </a:t>
            </a:r>
            <a:r>
              <a:rPr lang="ru-RU" b="1" dirty="0" err="1"/>
              <a:t>аллилуиа</a:t>
            </a:r>
            <a:r>
              <a:rPr lang="ru-RU" b="1" dirty="0"/>
              <a:t>!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14883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88640"/>
            <a:ext cx="7498080" cy="1080120"/>
          </a:xfrm>
        </p:spPr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ru-RU" dirty="0" smtClean="0"/>
              <a:t>Во время пения «</a:t>
            </a:r>
            <a:r>
              <a:rPr lang="ru-RU" b="1" dirty="0" smtClean="0"/>
              <a:t>Ныне </a:t>
            </a:r>
            <a:r>
              <a:rPr lang="ru-RU" b="1" dirty="0"/>
              <a:t>Силы </a:t>
            </a:r>
            <a:r>
              <a:rPr lang="ru-RU" b="1" dirty="0" smtClean="0"/>
              <a:t>Небесные» </a:t>
            </a:r>
            <a:r>
              <a:rPr lang="ru-RU" dirty="0" smtClean="0"/>
              <a:t>происходит перенесение Св. Даров с жертвенника на Престол. </a:t>
            </a:r>
            <a:endParaRPr lang="ru-RU" dirty="0"/>
          </a:p>
        </p:txBody>
      </p:sp>
      <p:pic>
        <p:nvPicPr>
          <p:cNvPr id="10242" name="Picture 2" descr="C:\Users\Василий\Desktop\библейско-богсловские курсы\17 лекция\fotor81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8613"/>
            <a:ext cx="7694648" cy="554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796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0"/>
            <a:ext cx="7498080" cy="6858000"/>
          </a:xfrm>
        </p:spPr>
        <p:txBody>
          <a:bodyPr>
            <a:normAutofit fontScale="55000" lnSpcReduction="20000"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dirty="0" smtClean="0"/>
              <a:t>После пения «</a:t>
            </a:r>
            <a:r>
              <a:rPr lang="ru-RU" b="1" i="1" dirty="0"/>
              <a:t>Ныне Силы </a:t>
            </a:r>
            <a:r>
              <a:rPr lang="ru-RU" b="1" i="1" dirty="0" smtClean="0"/>
              <a:t>Небесные</a:t>
            </a:r>
            <a:r>
              <a:rPr lang="ru-RU" dirty="0" smtClean="0"/>
              <a:t>» священник произносит молитву Ефрема Сирина с тремя земными поклонами.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/>
              <a:t>Затем следует </a:t>
            </a:r>
            <a:r>
              <a:rPr lang="ru-RU" b="1" dirty="0" err="1" smtClean="0"/>
              <a:t>ектения</a:t>
            </a:r>
            <a:r>
              <a:rPr lang="ru-RU" b="1" dirty="0" smtClean="0"/>
              <a:t> просительная</a:t>
            </a:r>
            <a:r>
              <a:rPr lang="ru-RU" dirty="0" smtClean="0"/>
              <a:t>: «</a:t>
            </a:r>
            <a:r>
              <a:rPr lang="ru-RU" dirty="0"/>
              <a:t>Исполним вечернюю молитву нашу </a:t>
            </a:r>
            <a:r>
              <a:rPr lang="ru-RU" dirty="0" err="1" smtClean="0"/>
              <a:t>Господеви</a:t>
            </a:r>
            <a:r>
              <a:rPr lang="ru-RU" dirty="0" smtClean="0"/>
              <a:t>».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/>
              <a:t>Пение молитвы Господней «</a:t>
            </a:r>
            <a:r>
              <a:rPr lang="ru-RU" b="1" i="1" dirty="0" smtClean="0"/>
              <a:t>Отче наш</a:t>
            </a:r>
            <a:r>
              <a:rPr lang="ru-RU" dirty="0" smtClean="0"/>
              <a:t>».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Священник: </a:t>
            </a:r>
            <a:r>
              <a:rPr lang="ru-RU" dirty="0"/>
              <a:t>Яко Твое есть </a:t>
            </a:r>
            <a:r>
              <a:rPr lang="ru-RU" dirty="0" smtClean="0"/>
              <a:t>Царство: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Хор</a:t>
            </a:r>
            <a:r>
              <a:rPr lang="ru-RU" dirty="0" smtClean="0"/>
              <a:t>: Аминь.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Священник: </a:t>
            </a:r>
            <a:r>
              <a:rPr lang="ru-RU" dirty="0" smtClean="0"/>
              <a:t>Мир всем.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Хор:</a:t>
            </a:r>
            <a:r>
              <a:rPr lang="ru-RU" dirty="0" smtClean="0"/>
              <a:t> И </a:t>
            </a:r>
            <a:r>
              <a:rPr lang="ru-RU" dirty="0" err="1" smtClean="0"/>
              <a:t>духови</a:t>
            </a:r>
            <a:r>
              <a:rPr lang="ru-RU" dirty="0" smtClean="0"/>
              <a:t> твоему.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Диакон: </a:t>
            </a:r>
            <a:r>
              <a:rPr lang="ru-RU" dirty="0"/>
              <a:t>Г</a:t>
            </a:r>
            <a:r>
              <a:rPr lang="ru-RU" dirty="0" smtClean="0"/>
              <a:t>лавы наша </a:t>
            </a:r>
            <a:r>
              <a:rPr lang="ru-RU" dirty="0" err="1" smtClean="0"/>
              <a:t>Господеви</a:t>
            </a:r>
            <a:r>
              <a:rPr lang="ru-RU" dirty="0" smtClean="0"/>
              <a:t> приклоним.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Хор: </a:t>
            </a:r>
            <a:r>
              <a:rPr lang="ru-RU" dirty="0" smtClean="0"/>
              <a:t>Тебе, Господи.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Священник читает молитву </a:t>
            </a:r>
            <a:r>
              <a:rPr lang="ru-RU" dirty="0" err="1" smtClean="0">
                <a:solidFill>
                  <a:srgbClr val="FF0000"/>
                </a:solidFill>
              </a:rPr>
              <a:t>главопреклонения</a:t>
            </a:r>
            <a:r>
              <a:rPr lang="ru-RU" dirty="0" smtClean="0"/>
              <a:t>. Возглас: </a:t>
            </a:r>
            <a:r>
              <a:rPr lang="ru-RU" dirty="0" err="1" smtClean="0"/>
              <a:t>Благодатию</a:t>
            </a:r>
            <a:r>
              <a:rPr lang="ru-RU" dirty="0" smtClean="0"/>
              <a:t>, и щедротами, и человеколюбием: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Хор: </a:t>
            </a:r>
            <a:r>
              <a:rPr lang="ru-RU" dirty="0" smtClean="0"/>
              <a:t>Аминь.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Диакон:</a:t>
            </a:r>
            <a:r>
              <a:rPr lang="ru-RU" dirty="0" smtClean="0"/>
              <a:t> </a:t>
            </a:r>
            <a:r>
              <a:rPr lang="ru-RU" dirty="0" err="1" smtClean="0"/>
              <a:t>Вонмем</a:t>
            </a:r>
            <a:r>
              <a:rPr lang="ru-RU" dirty="0" smtClean="0"/>
              <a:t>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Священник: </a:t>
            </a:r>
            <a:r>
              <a:rPr lang="ru-RU" dirty="0" smtClean="0"/>
              <a:t>Преждеосвященная Святая святым.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Хор: </a:t>
            </a:r>
            <a:r>
              <a:rPr lang="ru-RU" dirty="0" smtClean="0"/>
              <a:t>Един свят, един Господь: Причастен: </a:t>
            </a:r>
            <a:r>
              <a:rPr lang="ru-RU" dirty="0"/>
              <a:t>Вкусите и видите, яко благ Господь. </a:t>
            </a:r>
            <a:r>
              <a:rPr lang="ru-RU" dirty="0" err="1"/>
              <a:t>Аллилуиа</a:t>
            </a:r>
            <a:r>
              <a:rPr lang="ru-RU" dirty="0"/>
              <a:t>, </a:t>
            </a:r>
            <a:r>
              <a:rPr lang="ru-RU" dirty="0" err="1"/>
              <a:t>аллилуиа</a:t>
            </a:r>
            <a:r>
              <a:rPr lang="ru-RU" dirty="0"/>
              <a:t>, </a:t>
            </a:r>
            <a:r>
              <a:rPr lang="ru-RU" dirty="0" err="1"/>
              <a:t>аллилуиа</a:t>
            </a:r>
            <a:r>
              <a:rPr lang="ru-RU" dirty="0"/>
              <a:t>.</a:t>
            </a:r>
            <a:endParaRPr lang="ru-RU" dirty="0" smtClean="0"/>
          </a:p>
          <a:p>
            <a:pPr marL="0" indent="45720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Причащение в алтаре священнослужителей.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Диакон: </a:t>
            </a:r>
            <a:r>
              <a:rPr lang="ru-RU" dirty="0"/>
              <a:t>Со страхом Божиим и верою приступите</a:t>
            </a:r>
            <a:r>
              <a:rPr lang="ru-RU" dirty="0" smtClean="0"/>
              <a:t>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Хор:</a:t>
            </a:r>
            <a:r>
              <a:rPr lang="ru-RU" dirty="0" smtClean="0"/>
              <a:t> </a:t>
            </a:r>
            <a:r>
              <a:rPr lang="ru-RU" dirty="0"/>
              <a:t>Благословлю Господа на всякое время, хвала Его во </a:t>
            </a:r>
            <a:r>
              <a:rPr lang="ru-RU" dirty="0" err="1"/>
              <a:t>устех</a:t>
            </a:r>
            <a:r>
              <a:rPr lang="ru-RU" dirty="0"/>
              <a:t> моих</a:t>
            </a:r>
            <a:r>
              <a:rPr lang="ru-RU" dirty="0" smtClean="0"/>
              <a:t>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/>
              <a:t>После причащения верующих </a:t>
            </a:r>
            <a:r>
              <a:rPr lang="ru-RU" dirty="0" smtClean="0">
                <a:solidFill>
                  <a:srgbClr val="FF0000"/>
                </a:solidFill>
              </a:rPr>
              <a:t>священник  благословляет народ</a:t>
            </a:r>
            <a:r>
              <a:rPr lang="ru-RU" dirty="0" smtClean="0"/>
              <a:t>: </a:t>
            </a:r>
            <a:r>
              <a:rPr lang="ru-RU" dirty="0"/>
              <a:t>Спаси, Боже, люди Твоя и благослови достояние Твое</a:t>
            </a:r>
            <a:r>
              <a:rPr lang="ru-RU" dirty="0" smtClean="0"/>
              <a:t>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Хор: </a:t>
            </a:r>
            <a:r>
              <a:rPr lang="ru-RU" dirty="0"/>
              <a:t>Хлеб Небесный и Чашу Жизни вкусите </a:t>
            </a:r>
            <a:r>
              <a:rPr lang="ru-RU" dirty="0" smtClean="0"/>
              <a:t>и </a:t>
            </a:r>
            <a:r>
              <a:rPr lang="ru-RU" dirty="0"/>
              <a:t>видите, яко благ Господь. </a:t>
            </a:r>
            <a:r>
              <a:rPr lang="ru-RU" dirty="0" err="1" smtClean="0"/>
              <a:t>Аллилуиа</a:t>
            </a:r>
            <a:r>
              <a:rPr lang="ru-RU" dirty="0"/>
              <a:t>, </a:t>
            </a:r>
            <a:r>
              <a:rPr lang="ru-RU" dirty="0" err="1"/>
              <a:t>аллилуиа</a:t>
            </a:r>
            <a:r>
              <a:rPr lang="ru-RU" dirty="0"/>
              <a:t>, </a:t>
            </a:r>
            <a:r>
              <a:rPr lang="ru-RU" dirty="0" err="1"/>
              <a:t>аллилуиа</a:t>
            </a:r>
            <a:r>
              <a:rPr lang="ru-RU" dirty="0"/>
              <a:t>.</a:t>
            </a:r>
            <a:endParaRPr lang="ru-RU" dirty="0" smtClean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Священник</a:t>
            </a:r>
            <a:r>
              <a:rPr lang="ru-RU" dirty="0" smtClean="0"/>
              <a:t>  кадит Св. Дары. Дает диакону дискос, сам берет Св. Чашу. Обращаясь к народу тайно произносит «</a:t>
            </a:r>
            <a:r>
              <a:rPr lang="ru-RU" dirty="0"/>
              <a:t>Б</a:t>
            </a:r>
            <a:r>
              <a:rPr lang="ru-RU" dirty="0" smtClean="0"/>
              <a:t>лагословен Бог наш» </a:t>
            </a:r>
            <a:r>
              <a:rPr lang="ru-RU" dirty="0" smtClean="0">
                <a:solidFill>
                  <a:srgbClr val="FF0000"/>
                </a:solidFill>
              </a:rPr>
              <a:t>и возглашает:</a:t>
            </a:r>
            <a:r>
              <a:rPr lang="ru-RU" dirty="0" smtClean="0"/>
              <a:t> «</a:t>
            </a:r>
            <a:r>
              <a:rPr lang="ru-RU" dirty="0"/>
              <a:t>Всегда, ныне и присно, и во веки </a:t>
            </a:r>
            <a:r>
              <a:rPr lang="ru-RU" dirty="0" smtClean="0"/>
              <a:t>веков». Поставляет Св. Дары на жертвенник.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Хор:</a:t>
            </a:r>
            <a:r>
              <a:rPr lang="ru-RU" dirty="0" smtClean="0"/>
              <a:t> Аминь. Да исполнятся уста наша:</a:t>
            </a:r>
          </a:p>
        </p:txBody>
      </p:sp>
    </p:spTree>
    <p:extLst>
      <p:ext uri="{BB962C8B-B14F-4D97-AF65-F5344CB8AC3E}">
        <p14:creationId xmlns:p14="http://schemas.microsoft.com/office/powerpoint/2010/main" val="125230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0"/>
            <a:ext cx="7956376" cy="6741368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>
                <a:solidFill>
                  <a:srgbClr val="FF0000"/>
                </a:solidFill>
              </a:rPr>
              <a:t>Диакон </a:t>
            </a:r>
            <a:r>
              <a:rPr lang="ru-RU" sz="1700" dirty="0" smtClean="0">
                <a:solidFill>
                  <a:srgbClr val="FF0000"/>
                </a:solidFill>
              </a:rPr>
              <a:t>произносит </a:t>
            </a:r>
            <a:r>
              <a:rPr lang="ru-RU" sz="1700" dirty="0" err="1" smtClean="0">
                <a:solidFill>
                  <a:srgbClr val="FF0000"/>
                </a:solidFill>
              </a:rPr>
              <a:t>ектению</a:t>
            </a:r>
            <a:r>
              <a:rPr lang="ru-RU" sz="1700" dirty="0">
                <a:solidFill>
                  <a:srgbClr val="FF0000"/>
                </a:solidFill>
              </a:rPr>
              <a:t>: </a:t>
            </a:r>
            <a:r>
              <a:rPr lang="ru-RU" sz="1700" dirty="0"/>
              <a:t>Прости </a:t>
            </a:r>
            <a:r>
              <a:rPr lang="ru-RU" sz="1700" dirty="0" err="1"/>
              <a:t>приимше</a:t>
            </a:r>
            <a:r>
              <a:rPr lang="ru-RU" sz="1700" dirty="0"/>
              <a:t>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>
                <a:solidFill>
                  <a:srgbClr val="FF0000"/>
                </a:solidFill>
              </a:rPr>
              <a:t>Священник возглашает: </a:t>
            </a:r>
            <a:r>
              <a:rPr lang="ru-RU" sz="1700" dirty="0"/>
              <a:t>Яко Ты </a:t>
            </a:r>
            <a:r>
              <a:rPr lang="ru-RU" sz="1700" dirty="0" err="1"/>
              <a:t>еси</a:t>
            </a:r>
            <a:r>
              <a:rPr lang="ru-RU" sz="1700" dirty="0"/>
              <a:t> освящение наше: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>
                <a:solidFill>
                  <a:srgbClr val="FF0000"/>
                </a:solidFill>
              </a:rPr>
              <a:t>Хор:</a:t>
            </a:r>
            <a:r>
              <a:rPr lang="ru-RU" sz="1700" dirty="0"/>
              <a:t> Аминь.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>
                <a:solidFill>
                  <a:srgbClr val="FF0000"/>
                </a:solidFill>
              </a:rPr>
              <a:t>Священник: </a:t>
            </a:r>
            <a:r>
              <a:rPr lang="ru-RU" sz="1700" dirty="0"/>
              <a:t>С миром </a:t>
            </a:r>
            <a:r>
              <a:rPr lang="ru-RU" sz="1700" dirty="0" err="1"/>
              <a:t>изыдем</a:t>
            </a:r>
            <a:r>
              <a:rPr lang="ru-RU" sz="1700" dirty="0"/>
              <a:t>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>
                <a:solidFill>
                  <a:srgbClr val="FF0000"/>
                </a:solidFill>
              </a:rPr>
              <a:t>Хор:</a:t>
            </a:r>
            <a:r>
              <a:rPr lang="ru-RU" sz="1700" dirty="0"/>
              <a:t> </a:t>
            </a:r>
            <a:r>
              <a:rPr lang="ru-RU" sz="1700" dirty="0" smtClean="0"/>
              <a:t>О </a:t>
            </a:r>
            <a:r>
              <a:rPr lang="ru-RU" sz="1700" dirty="0"/>
              <a:t>имени Господни.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>
                <a:solidFill>
                  <a:srgbClr val="FF0000"/>
                </a:solidFill>
              </a:rPr>
              <a:t>Диакон:</a:t>
            </a:r>
            <a:r>
              <a:rPr lang="ru-RU" sz="1700" dirty="0"/>
              <a:t> Господу помолимся.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>
                <a:solidFill>
                  <a:srgbClr val="FF0000"/>
                </a:solidFill>
              </a:rPr>
              <a:t>Хор: </a:t>
            </a:r>
            <a:r>
              <a:rPr lang="ru-RU" sz="1700" dirty="0" smtClean="0"/>
              <a:t>Господи</a:t>
            </a:r>
            <a:r>
              <a:rPr lang="ru-RU" sz="1700" dirty="0"/>
              <a:t>, помилуй.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>
                <a:solidFill>
                  <a:srgbClr val="FF0000"/>
                </a:solidFill>
              </a:rPr>
              <a:t>Священник читает </a:t>
            </a:r>
            <a:r>
              <a:rPr lang="ru-RU" sz="1700" dirty="0" err="1">
                <a:solidFill>
                  <a:srgbClr val="FF0000"/>
                </a:solidFill>
              </a:rPr>
              <a:t>заамвонную</a:t>
            </a:r>
            <a:r>
              <a:rPr lang="ru-RU" sz="1700" dirty="0">
                <a:solidFill>
                  <a:srgbClr val="FF0000"/>
                </a:solidFill>
              </a:rPr>
              <a:t> молитву: </a:t>
            </a:r>
            <a:r>
              <a:rPr lang="ru-RU" sz="1700" dirty="0"/>
              <a:t>Владыко Вседержителю, иже всю тварь </a:t>
            </a:r>
            <a:r>
              <a:rPr lang="ru-RU" sz="1700" dirty="0" err="1"/>
              <a:t>премудростию</a:t>
            </a:r>
            <a:r>
              <a:rPr lang="ru-RU" sz="1700" dirty="0"/>
              <a:t> </a:t>
            </a:r>
            <a:r>
              <a:rPr lang="ru-RU" sz="1700" dirty="0" err="1" smtClean="0"/>
              <a:t>соделавый</a:t>
            </a:r>
            <a:r>
              <a:rPr lang="ru-RU" sz="1700" dirty="0" smtClean="0"/>
              <a:t>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Хор:</a:t>
            </a:r>
            <a:r>
              <a:rPr lang="ru-RU" sz="1700" dirty="0" smtClean="0"/>
              <a:t> </a:t>
            </a:r>
            <a:r>
              <a:rPr lang="ru-RU" sz="1700" dirty="0"/>
              <a:t>Аминь. Буди имя Господне </a:t>
            </a:r>
            <a:r>
              <a:rPr lang="ru-RU" sz="1700" dirty="0" err="1"/>
              <a:t>благословено</a:t>
            </a:r>
            <a:r>
              <a:rPr lang="ru-RU" sz="1700" dirty="0"/>
              <a:t> от ныне и до </a:t>
            </a:r>
            <a:r>
              <a:rPr lang="ru-RU" sz="1700" dirty="0" smtClean="0"/>
              <a:t>века (</a:t>
            </a:r>
            <a:r>
              <a:rPr lang="ru-RU" sz="1700" i="1" dirty="0" smtClean="0"/>
              <a:t>трижды</a:t>
            </a:r>
            <a:r>
              <a:rPr lang="ru-RU" sz="1700" dirty="0" smtClean="0"/>
              <a:t>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Чтец:</a:t>
            </a:r>
            <a:r>
              <a:rPr lang="ru-RU" sz="1700" dirty="0" smtClean="0"/>
              <a:t> Слава, и ныне. Псалом 33: Благословлю Господа на всякое время: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Священник благословляет народ:</a:t>
            </a:r>
            <a:r>
              <a:rPr lang="ru-RU" sz="1700" dirty="0" smtClean="0"/>
              <a:t> </a:t>
            </a:r>
            <a:r>
              <a:rPr lang="ru-RU" sz="1700" dirty="0"/>
              <a:t>Благословение Господне на </a:t>
            </a:r>
            <a:r>
              <a:rPr lang="ru-RU" sz="1700" dirty="0" smtClean="0"/>
              <a:t>вас: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Хор:</a:t>
            </a:r>
            <a:r>
              <a:rPr lang="ru-RU" sz="1700" dirty="0" smtClean="0"/>
              <a:t> Аминь.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Священник:  </a:t>
            </a:r>
            <a:r>
              <a:rPr lang="ru-RU" sz="1700" dirty="0"/>
              <a:t>Слава Тебе, Христе Боже, упование наше, слава Тебе</a:t>
            </a:r>
            <a:r>
              <a:rPr lang="ru-RU" sz="1700" dirty="0" smtClean="0"/>
              <a:t>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Хор:</a:t>
            </a:r>
            <a:r>
              <a:rPr lang="ru-RU" sz="1700" dirty="0" smtClean="0"/>
              <a:t> </a:t>
            </a:r>
            <a:r>
              <a:rPr lang="ru-RU" sz="1700" dirty="0"/>
              <a:t>Слава, и ныне: Господи, </a:t>
            </a:r>
            <a:r>
              <a:rPr lang="ru-RU" sz="1700" dirty="0" smtClean="0"/>
              <a:t>помилуй (</a:t>
            </a:r>
            <a:r>
              <a:rPr lang="ru-RU" sz="1700" i="1" dirty="0" smtClean="0"/>
              <a:t>трижды)</a:t>
            </a:r>
            <a:r>
              <a:rPr lang="ru-RU" sz="1700" b="1" dirty="0" smtClean="0"/>
              <a:t>. </a:t>
            </a:r>
            <a:r>
              <a:rPr lang="ru-RU" sz="1700" dirty="0" smtClean="0"/>
              <a:t>Благослови.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Священник произносит </a:t>
            </a:r>
            <a:r>
              <a:rPr lang="ru-RU" sz="1700" dirty="0" err="1" smtClean="0">
                <a:solidFill>
                  <a:srgbClr val="FF0000"/>
                </a:solidFill>
              </a:rPr>
              <a:t>отпуст</a:t>
            </a:r>
            <a:r>
              <a:rPr lang="ru-RU" sz="1700" dirty="0" smtClean="0">
                <a:solidFill>
                  <a:srgbClr val="FF0000"/>
                </a:solidFill>
              </a:rPr>
              <a:t>: </a:t>
            </a:r>
            <a:r>
              <a:rPr lang="ru-RU" sz="1700" dirty="0"/>
              <a:t>Христос, истинный Бог наш, молитвами </a:t>
            </a:r>
            <a:r>
              <a:rPr lang="ru-RU" sz="1700" dirty="0" err="1"/>
              <a:t>Пречистыя</a:t>
            </a:r>
            <a:r>
              <a:rPr lang="ru-RU" sz="1700" dirty="0"/>
              <a:t> </a:t>
            </a:r>
            <a:r>
              <a:rPr lang="ru-RU" sz="1700" dirty="0" err="1"/>
              <a:t>Своея</a:t>
            </a:r>
            <a:r>
              <a:rPr lang="ru-RU" sz="1700" dirty="0"/>
              <a:t> </a:t>
            </a:r>
            <a:r>
              <a:rPr lang="ru-RU" sz="1700" dirty="0" err="1"/>
              <a:t>Матере</a:t>
            </a:r>
            <a:r>
              <a:rPr lang="ru-RU" sz="1700" dirty="0"/>
              <a:t>, святых славных и </a:t>
            </a:r>
            <a:r>
              <a:rPr lang="ru-RU" sz="1700" dirty="0" err="1"/>
              <a:t>всехвальных</a:t>
            </a:r>
            <a:r>
              <a:rPr lang="ru-RU" sz="1700" dirty="0"/>
              <a:t> Апостол,</a:t>
            </a:r>
            <a:r>
              <a:rPr lang="ru-RU" sz="1700" i="1" dirty="0"/>
              <a:t>(и </a:t>
            </a:r>
            <a:r>
              <a:rPr lang="ru-RU" sz="1700" i="1" dirty="0" smtClean="0"/>
              <a:t>прочее, по дню седмицы, и святых храма и дня)</a:t>
            </a:r>
            <a:r>
              <a:rPr lang="ru-RU" sz="1700" dirty="0" smtClean="0"/>
              <a:t>, </a:t>
            </a:r>
            <a:r>
              <a:rPr lang="ru-RU" sz="1700" dirty="0"/>
              <a:t>иже во святых отца нашего Григория </a:t>
            </a:r>
            <a:r>
              <a:rPr lang="ru-RU" sz="1700" dirty="0" err="1"/>
              <a:t>Двоеслова</a:t>
            </a:r>
            <a:r>
              <a:rPr lang="ru-RU" sz="1700" dirty="0"/>
              <a:t>, Папы </a:t>
            </a:r>
            <a:r>
              <a:rPr lang="ru-RU" sz="1700" dirty="0" err="1"/>
              <a:t>Римскаго</a:t>
            </a:r>
            <a:r>
              <a:rPr lang="ru-RU" sz="1700" dirty="0"/>
              <a:t>, и всех святых, помилует и спасет нас, яко благ и человеколюбец.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solidFill>
                  <a:srgbClr val="FF0000"/>
                </a:solidFill>
              </a:rPr>
              <a:t>Хор поет многолетие: </a:t>
            </a:r>
            <a:r>
              <a:rPr lang="ru-RU" sz="1700" dirty="0" smtClean="0"/>
              <a:t>«Великого господина:».</a:t>
            </a:r>
            <a:endParaRPr lang="ru-RU" sz="1700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298501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Особенность первой седмицы Великого поста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>
            <a:normAutofit fontScale="62500" lnSpcReduction="20000"/>
          </a:bodyPr>
          <a:lstStyle/>
          <a:p>
            <a:pPr marL="82296" indent="0" algn="just">
              <a:buNone/>
            </a:pPr>
            <a:r>
              <a:rPr lang="ru-RU" b="1" dirty="0" smtClean="0"/>
              <a:t>Первая особенность </a:t>
            </a:r>
            <a:r>
              <a:rPr lang="ru-RU" dirty="0" smtClean="0"/>
              <a:t>богослужения первой седмицы состоит в том, что следует особый порядок богослужений. </a:t>
            </a:r>
          </a:p>
          <a:p>
            <a:pPr marL="82296" indent="0" algn="just">
              <a:buNone/>
            </a:pPr>
            <a:r>
              <a:rPr lang="ru-RU" dirty="0" smtClean="0"/>
              <a:t>Вечером совершается Великое повечерие, на котором в первые четыре дня Великого поста читается </a:t>
            </a:r>
            <a:r>
              <a:rPr lang="ru-RU" b="1" dirty="0" smtClean="0"/>
              <a:t>великий покаянный канон </a:t>
            </a:r>
            <a:r>
              <a:rPr lang="ru-RU" b="1" dirty="0" err="1" smtClean="0"/>
              <a:t>прп</a:t>
            </a:r>
            <a:r>
              <a:rPr lang="ru-RU" b="1" dirty="0" smtClean="0"/>
              <a:t>. Андрея Критского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dirty="0" smtClean="0"/>
              <a:t>Утром совершаются службы часов, изобразительные и вечерня (в среду и пятницу литургия Преждеосвященных Даров).</a:t>
            </a:r>
          </a:p>
          <a:p>
            <a:pPr marL="82296" indent="0" algn="just">
              <a:buNone/>
            </a:pPr>
            <a:r>
              <a:rPr lang="ru-RU" dirty="0" smtClean="0"/>
              <a:t>В прочие седмицы Св. </a:t>
            </a:r>
            <a:r>
              <a:rPr lang="ru-RU" dirty="0" err="1" smtClean="0"/>
              <a:t>Четыредесятницы</a:t>
            </a:r>
            <a:r>
              <a:rPr lang="ru-RU" dirty="0" smtClean="0"/>
              <a:t> вечером совершается Великое повечерие, утреня и 1-й час, а утром – 3-й, 6-й, 9-й часы, изобразительные и вечерня (или литургия </a:t>
            </a:r>
            <a:r>
              <a:rPr lang="ru-RU" dirty="0"/>
              <a:t>Преждеосвященных Даров</a:t>
            </a:r>
            <a:r>
              <a:rPr lang="ru-RU" dirty="0" smtClean="0"/>
              <a:t>). </a:t>
            </a:r>
          </a:p>
          <a:p>
            <a:pPr marL="82296" indent="0" algn="just">
              <a:buNone/>
            </a:pPr>
            <a:r>
              <a:rPr lang="ru-RU" b="1" dirty="0" smtClean="0"/>
              <a:t>Вторая особенность </a:t>
            </a:r>
            <a:r>
              <a:rPr lang="ru-RU" dirty="0" smtClean="0"/>
              <a:t>состоит в том, что в </a:t>
            </a:r>
            <a:r>
              <a:rPr lang="ru-RU" dirty="0"/>
              <a:t>субботу первой седмицы   Церковь совершает память св. великомученика Феодора </a:t>
            </a:r>
            <a:r>
              <a:rPr lang="ru-RU" dirty="0" err="1" smtClean="0"/>
              <a:t>Тирона</a:t>
            </a:r>
            <a:r>
              <a:rPr lang="ru-RU" dirty="0" smtClean="0"/>
              <a:t>. В пятницу в </a:t>
            </a:r>
            <a:r>
              <a:rPr lang="ru-RU" dirty="0"/>
              <a:t>конце </a:t>
            </a:r>
            <a:r>
              <a:rPr lang="ru-RU" dirty="0" smtClean="0"/>
              <a:t>литургии </a:t>
            </a:r>
            <a:r>
              <a:rPr lang="ru-RU" dirty="0"/>
              <a:t>Преждеосвященных Даров</a:t>
            </a:r>
            <a:r>
              <a:rPr lang="ru-RU" dirty="0" smtClean="0"/>
              <a:t>, </a:t>
            </a:r>
            <a:r>
              <a:rPr lang="ru-RU" dirty="0"/>
              <a:t>сразу же по </a:t>
            </a:r>
            <a:r>
              <a:rPr lang="ru-RU" dirty="0" err="1"/>
              <a:t>заамвонной</a:t>
            </a:r>
            <a:r>
              <a:rPr lang="ru-RU" dirty="0"/>
              <a:t> молитве, поется </a:t>
            </a:r>
            <a:r>
              <a:rPr lang="ru-RU" b="1" dirty="0" err="1"/>
              <a:t>молебный</a:t>
            </a:r>
            <a:r>
              <a:rPr lang="ru-RU" b="1" dirty="0"/>
              <a:t> канон св. </a:t>
            </a:r>
            <a:r>
              <a:rPr lang="ru-RU" b="1" dirty="0" smtClean="0"/>
              <a:t>Феодору</a:t>
            </a:r>
            <a:r>
              <a:rPr lang="ru-RU" dirty="0" smtClean="0"/>
              <a:t>, а после </a:t>
            </a:r>
            <a:r>
              <a:rPr lang="ru-RU" b="1" dirty="0"/>
              <a:t>благословляется </a:t>
            </a:r>
            <a:r>
              <a:rPr lang="ru-RU" b="1" dirty="0" err="1" smtClean="0"/>
              <a:t>коливо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Особенность пятой седмицы Великого поста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47800"/>
            <a:ext cx="7602048" cy="5410200"/>
          </a:xfrm>
        </p:spPr>
        <p:txBody>
          <a:bodyPr>
            <a:normAutofit fontScale="77500" lnSpcReduction="20000"/>
          </a:bodyPr>
          <a:lstStyle/>
          <a:p>
            <a:pPr marL="596646" indent="-514350" algn="just">
              <a:buFont typeface="+mj-lt"/>
              <a:buAutoNum type="arabicPeriod"/>
            </a:pPr>
            <a:r>
              <a:rPr lang="ru-RU" dirty="0" smtClean="0"/>
              <a:t>В четверг на утрени пятой седмицы Великого поста прочитывается весь великий канон святого Андрея Критского, который по частям читался на Великом повечерии первых четырех дней поста. А также читается житие </a:t>
            </a:r>
            <a:r>
              <a:rPr lang="ru-RU" dirty="0" err="1" smtClean="0"/>
              <a:t>прп</a:t>
            </a:r>
            <a:r>
              <a:rPr lang="ru-RU" dirty="0" smtClean="0"/>
              <a:t>. Марии Египетской. Иногда этот день именуется «</a:t>
            </a:r>
            <a:r>
              <a:rPr lang="ru-RU" b="1" dirty="0" smtClean="0"/>
              <a:t>Мариино стояние</a:t>
            </a:r>
            <a:r>
              <a:rPr lang="ru-RU" dirty="0" smtClean="0"/>
              <a:t>». Накануне на вечерни в среду пятой седмицы кроме </a:t>
            </a:r>
            <a:r>
              <a:rPr lang="ru-RU" dirty="0"/>
              <a:t>обычных стихир на "Господи, </a:t>
            </a:r>
            <a:r>
              <a:rPr lang="ru-RU" dirty="0" err="1"/>
              <a:t>воззвах</a:t>
            </a:r>
            <a:r>
              <a:rPr lang="ru-RU" dirty="0"/>
              <a:t>", </a:t>
            </a:r>
            <a:r>
              <a:rPr lang="ru-RU" dirty="0" smtClean="0"/>
              <a:t>исполняются </a:t>
            </a:r>
            <a:r>
              <a:rPr lang="ru-RU" dirty="0"/>
              <a:t>еще 24 покаянных стихиры - творение </a:t>
            </a:r>
            <a:r>
              <a:rPr lang="ru-RU" dirty="0" err="1" smtClean="0"/>
              <a:t>прп</a:t>
            </a:r>
            <a:r>
              <a:rPr lang="ru-RU" dirty="0" smtClean="0"/>
              <a:t>. </a:t>
            </a:r>
            <a:r>
              <a:rPr lang="ru-RU" dirty="0"/>
              <a:t>Андрея </a:t>
            </a:r>
            <a:r>
              <a:rPr lang="ru-RU" dirty="0" smtClean="0"/>
              <a:t>Критского.</a:t>
            </a:r>
          </a:p>
          <a:p>
            <a:pPr marL="596646" indent="-514350" algn="just">
              <a:buFont typeface="+mj-lt"/>
              <a:buAutoNum type="arabicPeriod"/>
            </a:pPr>
            <a:endParaRPr lang="ru-RU" dirty="0" smtClean="0"/>
          </a:p>
          <a:p>
            <a:pPr marL="596646" indent="-514350" algn="just">
              <a:buFont typeface="+mj-lt"/>
              <a:buAutoNum type="arabicPeriod"/>
            </a:pPr>
            <a:r>
              <a:rPr lang="ru-RU" dirty="0" smtClean="0"/>
              <a:t>Суббота пятой седмицы называется </a:t>
            </a:r>
            <a:r>
              <a:rPr lang="ru-RU" b="1" dirty="0" smtClean="0"/>
              <a:t>Субботой акафиста</a:t>
            </a:r>
            <a:r>
              <a:rPr lang="ru-RU" dirty="0" smtClean="0"/>
              <a:t>, а служба получила название «Похвалы пресвятой Богородицы». </a:t>
            </a:r>
            <a:r>
              <a:rPr lang="ru-RU" dirty="0"/>
              <a:t>В этот день на утрени читается акафист Божией </a:t>
            </a:r>
            <a:r>
              <a:rPr lang="ru-RU" dirty="0" smtClean="0"/>
              <a:t>Матери.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41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Недели Великого поста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92696"/>
            <a:ext cx="7956376" cy="616530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Неделя 1-я Великого поста. </a:t>
            </a:r>
            <a:r>
              <a:rPr lang="ru-RU" sz="2800" b="1" dirty="0" smtClean="0"/>
              <a:t>Торжество Православия</a:t>
            </a:r>
            <a:r>
              <a:rPr lang="ru-RU" sz="28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Неделя 2-я Великого поста. </a:t>
            </a:r>
            <a:r>
              <a:rPr lang="ru-RU" sz="2800" b="1" dirty="0" err="1" smtClean="0"/>
              <a:t>Свт</a:t>
            </a:r>
            <a:r>
              <a:rPr lang="ru-RU" sz="2800" b="1" dirty="0" smtClean="0"/>
              <a:t>. Григория </a:t>
            </a:r>
            <a:r>
              <a:rPr lang="ru-RU" sz="2800" b="1" dirty="0" err="1" smtClean="0"/>
              <a:t>Паламы</a:t>
            </a:r>
            <a:r>
              <a:rPr lang="ru-RU" sz="2800" dirty="0" smtClean="0"/>
              <a:t>, </a:t>
            </a:r>
            <a:r>
              <a:rPr lang="ru-RU" sz="2800" dirty="0" err="1" smtClean="0"/>
              <a:t>архиеп</a:t>
            </a:r>
            <a:r>
              <a:rPr lang="ru-RU" sz="2800" dirty="0" smtClean="0"/>
              <a:t>. </a:t>
            </a:r>
            <a:r>
              <a:rPr lang="ru-RU" sz="2800" dirty="0" err="1" smtClean="0"/>
              <a:t>Фессалонитского</a:t>
            </a:r>
            <a:r>
              <a:rPr lang="ru-RU" sz="28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Неделя 3-я Великого поста. </a:t>
            </a:r>
            <a:r>
              <a:rPr lang="ru-RU" sz="2800" b="1" dirty="0" smtClean="0"/>
              <a:t>Крестопоклонная.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Неделя 4-я Великого поста. </a:t>
            </a:r>
            <a:r>
              <a:rPr lang="ru-RU" sz="2800" b="1" dirty="0" err="1" smtClean="0"/>
              <a:t>Прп</a:t>
            </a:r>
            <a:r>
              <a:rPr lang="ru-RU" sz="2800" b="1" dirty="0" smtClean="0"/>
              <a:t>. Иоанна </a:t>
            </a:r>
            <a:r>
              <a:rPr lang="ru-RU" sz="2800" b="1" dirty="0" err="1" smtClean="0"/>
              <a:t>Лествичника</a:t>
            </a:r>
            <a:r>
              <a:rPr lang="ru-RU" sz="2800" b="1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Неделя 5-я Великого поста. </a:t>
            </a:r>
            <a:r>
              <a:rPr lang="ru-RU" sz="2800" b="1" dirty="0" err="1" smtClean="0"/>
              <a:t>Прп</a:t>
            </a:r>
            <a:r>
              <a:rPr lang="ru-RU" sz="2800" b="1" dirty="0" smtClean="0"/>
              <a:t>. Марии Египетской</a:t>
            </a:r>
            <a:r>
              <a:rPr lang="ru-RU" sz="28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Суббота 6-й седмицы Великого поста – </a:t>
            </a:r>
            <a:r>
              <a:rPr lang="ru-RU" sz="2800" b="1" dirty="0" smtClean="0"/>
              <a:t>Лазарева суббота</a:t>
            </a:r>
            <a:r>
              <a:rPr lang="ru-RU" sz="2800" dirty="0" smtClean="0"/>
              <a:t>. Воскрешение прав. Лазаря.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Неделя 6-я Великого поста, </a:t>
            </a:r>
            <a:r>
              <a:rPr lang="ru-RU" sz="2800" b="1" dirty="0" smtClean="0"/>
              <a:t>ваий</a:t>
            </a:r>
            <a:r>
              <a:rPr lang="ru-RU" sz="2800" dirty="0" smtClean="0"/>
              <a:t> (цветоносная, Вербное воскресение). </a:t>
            </a:r>
            <a:r>
              <a:rPr lang="ru-RU" sz="2800" b="1" dirty="0" smtClean="0"/>
              <a:t>Вход Господень в Иерусалим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7913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63408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Подготовительные недели к Великому посту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Неделя о мытаре и фарисее.</a:t>
            </a:r>
          </a:p>
          <a:p>
            <a:r>
              <a:rPr lang="ru-RU" dirty="0" smtClean="0"/>
              <a:t>Седмица и Неделя о блудном сыне.</a:t>
            </a:r>
          </a:p>
          <a:p>
            <a:r>
              <a:rPr lang="ru-RU" dirty="0" smtClean="0"/>
              <a:t>Седмица и Неделя мясопустная.</a:t>
            </a:r>
          </a:p>
          <a:p>
            <a:pPr marL="82296" indent="0">
              <a:buNone/>
            </a:pPr>
            <a:r>
              <a:rPr lang="ru-RU" dirty="0" smtClean="0"/>
              <a:t>Суббота мясопустная (Вселенская родительская суббота).</a:t>
            </a:r>
          </a:p>
          <a:p>
            <a:r>
              <a:rPr lang="ru-RU" dirty="0" smtClean="0"/>
              <a:t>Седмица и Неделя сыропустные.</a:t>
            </a:r>
          </a:p>
          <a:p>
            <a:pPr marL="82296" indent="0">
              <a:buNone/>
            </a:pPr>
            <a:r>
              <a:rPr lang="ru-RU" dirty="0" smtClean="0"/>
              <a:t>В среду и пятницу сырной седмицы не совершается литургия.</a:t>
            </a:r>
          </a:p>
          <a:p>
            <a:pPr marL="82296" indent="0">
              <a:buNone/>
            </a:pPr>
            <a:r>
              <a:rPr lang="ru-RU" dirty="0" smtClean="0"/>
              <a:t>В сырную субботу вспоминаются святые, в посте просиявшие.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574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Порядок богослужения седмиц Великого поста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447800"/>
            <a:ext cx="7632848" cy="5410200"/>
          </a:xfrm>
        </p:spPr>
        <p:txBody>
          <a:bodyPr>
            <a:normAutofit/>
          </a:bodyPr>
          <a:lstStyle/>
          <a:p>
            <a:pPr marL="596646" indent="-514350">
              <a:buAutoNum type="arabicPeriod"/>
            </a:pPr>
            <a:r>
              <a:rPr lang="ru-RU" dirty="0" smtClean="0"/>
              <a:t>Великое повечерие.</a:t>
            </a:r>
          </a:p>
          <a:p>
            <a:pPr marL="596646" indent="-514350">
              <a:buAutoNum type="arabicPeriod"/>
            </a:pPr>
            <a:r>
              <a:rPr lang="ru-RU" dirty="0" smtClean="0"/>
              <a:t>Утреня.</a:t>
            </a:r>
          </a:p>
          <a:p>
            <a:pPr marL="596646" indent="-514350">
              <a:buAutoNum type="arabicPeriod"/>
            </a:pPr>
            <a:r>
              <a:rPr lang="ru-RU" dirty="0" smtClean="0"/>
              <a:t>Час 1-й.</a:t>
            </a:r>
          </a:p>
          <a:p>
            <a:pPr marL="596646" indent="-514350">
              <a:buAutoNum type="arabicPeriod"/>
            </a:pPr>
            <a:r>
              <a:rPr lang="ru-RU" dirty="0" smtClean="0"/>
              <a:t>Час 3-й.</a:t>
            </a:r>
          </a:p>
          <a:p>
            <a:pPr marL="596646" indent="-514350">
              <a:buAutoNum type="arabicPeriod"/>
            </a:pPr>
            <a:r>
              <a:rPr lang="ru-RU" dirty="0" smtClean="0"/>
              <a:t>Час 6-й.</a:t>
            </a:r>
          </a:p>
          <a:p>
            <a:pPr marL="596646" indent="-514350">
              <a:buAutoNum type="arabicPeriod"/>
            </a:pPr>
            <a:r>
              <a:rPr lang="ru-RU" dirty="0" smtClean="0"/>
              <a:t>Час 9-й.</a:t>
            </a:r>
          </a:p>
          <a:p>
            <a:pPr marL="596646" indent="-514350">
              <a:buAutoNum type="arabicPeriod"/>
            </a:pPr>
            <a:r>
              <a:rPr lang="ru-RU" dirty="0" smtClean="0"/>
              <a:t>Изобразительные.</a:t>
            </a:r>
          </a:p>
          <a:p>
            <a:pPr marL="596646" indent="-514350">
              <a:buAutoNum type="arabicPeriod"/>
            </a:pPr>
            <a:r>
              <a:rPr lang="ru-RU" dirty="0" smtClean="0"/>
              <a:t>Вечерня (или Литургия Преждеосвященных Даров).</a:t>
            </a:r>
          </a:p>
        </p:txBody>
      </p:sp>
    </p:spTree>
    <p:extLst>
      <p:ext uri="{BB962C8B-B14F-4D97-AF65-F5344CB8AC3E}">
        <p14:creationId xmlns:p14="http://schemas.microsoft.com/office/powerpoint/2010/main" val="179735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b="1" dirty="0"/>
              <a:t>Литургия </a:t>
            </a:r>
            <a:r>
              <a:rPr lang="ru-RU" b="1" dirty="0" err="1"/>
              <a:t>свт</a:t>
            </a:r>
            <a:r>
              <a:rPr lang="ru-RU" b="1" dirty="0"/>
              <a:t>. Иоанна Златоуста </a:t>
            </a:r>
            <a:r>
              <a:rPr lang="ru-RU" b="1" dirty="0" smtClean="0"/>
              <a:t>совершается Великим постом</a:t>
            </a:r>
          </a:p>
          <a:p>
            <a:r>
              <a:rPr lang="ru-RU" b="1" dirty="0" smtClean="0"/>
              <a:t> в субботу первой и последующих пяти седмиц; </a:t>
            </a:r>
          </a:p>
          <a:p>
            <a:r>
              <a:rPr lang="ru-RU" b="1" dirty="0" smtClean="0"/>
              <a:t>в </a:t>
            </a:r>
            <a:r>
              <a:rPr lang="ru-RU" b="1" dirty="0"/>
              <a:t>Неделю Ваий (Вербное воскресение</a:t>
            </a:r>
            <a:r>
              <a:rPr lang="ru-RU" b="1" dirty="0" smtClean="0"/>
              <a:t>);</a:t>
            </a:r>
          </a:p>
          <a:p>
            <a:pPr algn="just"/>
            <a:r>
              <a:rPr lang="ru-RU" b="1" dirty="0" smtClean="0"/>
              <a:t> на праздник </a:t>
            </a:r>
            <a:r>
              <a:rPr lang="ru-RU" b="1" dirty="0"/>
              <a:t>Благовещения (25 марта/7 апреля</a:t>
            </a:r>
            <a:r>
              <a:rPr lang="ru-RU" b="1" dirty="0" smtClean="0"/>
              <a:t>), если он не случится в воскресенье, Великий Четверг и Великую Субботу.</a:t>
            </a:r>
            <a:endParaRPr lang="ru-RU" b="1" dirty="0"/>
          </a:p>
          <a:p>
            <a:pPr marL="82296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3351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b="1" dirty="0" smtClean="0"/>
              <a:t>Литургия </a:t>
            </a:r>
            <a:r>
              <a:rPr lang="ru-RU" b="1" dirty="0" err="1" smtClean="0"/>
              <a:t>свт</a:t>
            </a:r>
            <a:r>
              <a:rPr lang="ru-RU" b="1" dirty="0" smtClean="0"/>
              <a:t>. Василия Великого совершается Великим постом</a:t>
            </a:r>
          </a:p>
          <a:p>
            <a:r>
              <a:rPr lang="ru-RU" b="1" dirty="0" smtClean="0"/>
              <a:t>в первые пять воскресений;</a:t>
            </a:r>
          </a:p>
          <a:p>
            <a:r>
              <a:rPr lang="ru-RU" b="1" dirty="0" smtClean="0"/>
              <a:t>в Великий Четверг;</a:t>
            </a:r>
          </a:p>
          <a:p>
            <a:r>
              <a:rPr lang="ru-RU" b="1" dirty="0" smtClean="0"/>
              <a:t>в Великую Субботу.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1267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90465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	Литургия </a:t>
            </a:r>
            <a:r>
              <a:rPr lang="ru-RU" b="1" dirty="0"/>
              <a:t>Преждеосвященных </a:t>
            </a:r>
            <a:r>
              <a:rPr lang="ru-RU" b="1" dirty="0" smtClean="0"/>
              <a:t>Даров совершается Великим постом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b="1" dirty="0" smtClean="0"/>
              <a:t>в </a:t>
            </a:r>
            <a:r>
              <a:rPr lang="ru-RU" b="1" dirty="0"/>
              <a:t>среды и </a:t>
            </a:r>
            <a:r>
              <a:rPr lang="ru-RU" b="1" dirty="0" smtClean="0"/>
              <a:t>пятницы;</a:t>
            </a:r>
            <a:endParaRPr lang="ru-RU" b="1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b="1" dirty="0" smtClean="0"/>
              <a:t>в </a:t>
            </a:r>
            <a:r>
              <a:rPr lang="ru-RU" b="1" dirty="0"/>
              <a:t>четверг Великого Канона на пятой седмице Великого </a:t>
            </a:r>
            <a:r>
              <a:rPr lang="ru-RU" b="1" dirty="0" smtClean="0"/>
              <a:t>поста;</a:t>
            </a:r>
            <a:endParaRPr lang="ru-RU" b="1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b="1" dirty="0" smtClean="0"/>
              <a:t>в </a:t>
            </a:r>
            <a:r>
              <a:rPr lang="ru-RU" b="1" dirty="0"/>
              <a:t>понедельник, вторник и среду Страстной </a:t>
            </a:r>
            <a:r>
              <a:rPr lang="ru-RU" b="1" dirty="0" smtClean="0"/>
              <a:t>седмицы;</a:t>
            </a:r>
            <a:endParaRPr lang="ru-RU" b="1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b="1" dirty="0" smtClean="0"/>
              <a:t>на </a:t>
            </a:r>
            <a:r>
              <a:rPr lang="ru-RU" b="1" dirty="0"/>
              <a:t>праздник Обретения главы св. Иоанна Предтечи (24 февраля</a:t>
            </a:r>
            <a:r>
              <a:rPr lang="ru-RU" b="1" dirty="0" smtClean="0"/>
              <a:t>), если он случится на седмице;</a:t>
            </a:r>
            <a:endParaRPr lang="ru-RU" b="1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b="1" dirty="0" smtClean="0"/>
              <a:t>на </a:t>
            </a:r>
            <a:r>
              <a:rPr lang="ru-RU" b="1" dirty="0"/>
              <a:t>праздник 40 мучеников </a:t>
            </a:r>
            <a:r>
              <a:rPr lang="ru-RU" b="1" dirty="0" err="1"/>
              <a:t>Севастийских</a:t>
            </a:r>
            <a:r>
              <a:rPr lang="ru-RU" b="1" dirty="0"/>
              <a:t> (9 марта</a:t>
            </a:r>
            <a:r>
              <a:rPr lang="ru-RU" b="1" dirty="0" smtClean="0"/>
              <a:t>), если он случится на седмице;</a:t>
            </a:r>
            <a:endParaRPr lang="ru-RU" b="1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b="1" dirty="0" smtClean="0"/>
              <a:t>на престольные </a:t>
            </a:r>
            <a:r>
              <a:rPr lang="ru-RU" b="1" dirty="0"/>
              <a:t>праздники </a:t>
            </a:r>
            <a:r>
              <a:rPr lang="ru-RU" b="1" dirty="0" smtClean="0"/>
              <a:t>если они случается на седмице.</a:t>
            </a:r>
            <a:endParaRPr lang="ru-RU" b="1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61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416824" cy="1008112"/>
          </a:xfrm>
        </p:spPr>
        <p:txBody>
          <a:bodyPr>
            <a:normAutofit/>
          </a:bodyPr>
          <a:lstStyle/>
          <a:p>
            <a:pPr algn="ctr"/>
            <a:r>
              <a:rPr lang="ru-RU" sz="2700" dirty="0" err="1" smtClean="0"/>
              <a:t>Последование</a:t>
            </a:r>
            <a:r>
              <a:rPr lang="ru-RU" sz="2700" dirty="0" smtClean="0"/>
              <a:t> Литургии Преждеосвященных Даров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93568"/>
          </a:xfrm>
        </p:spPr>
        <p:txBody>
          <a:bodyPr>
            <a:normAutofit fontScale="47500" lnSpcReduction="20000"/>
          </a:bodyPr>
          <a:lstStyle/>
          <a:p>
            <a:pPr marL="82296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Диакон: </a:t>
            </a:r>
            <a:r>
              <a:rPr lang="ru-RU" dirty="0" smtClean="0"/>
              <a:t>Благослови</a:t>
            </a:r>
            <a:r>
              <a:rPr lang="ru-RU" dirty="0"/>
              <a:t>, владыка</a:t>
            </a:r>
            <a:r>
              <a:rPr lang="ru-RU" dirty="0" smtClean="0"/>
              <a:t>!</a:t>
            </a:r>
          </a:p>
          <a:p>
            <a:pPr marL="82296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Священник</a:t>
            </a:r>
            <a:r>
              <a:rPr lang="ru-RU" dirty="0" smtClean="0"/>
              <a:t>: Благословенно </a:t>
            </a:r>
            <a:r>
              <a:rPr lang="ru-RU" dirty="0"/>
              <a:t>Царство Отца и Сына и Святого Духа, ныне, и всегда и во веки веков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Хор</a:t>
            </a:r>
            <a:r>
              <a:rPr lang="ru-RU" b="1" dirty="0"/>
              <a:t>: </a:t>
            </a:r>
            <a:r>
              <a:rPr lang="ru-RU" dirty="0"/>
              <a:t>Аминь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Чтец:</a:t>
            </a:r>
            <a:r>
              <a:rPr lang="ru-RU" dirty="0"/>
              <a:t> Придите, поклонимся: </a:t>
            </a:r>
            <a:r>
              <a:rPr lang="ru-RU" i="1" dirty="0" smtClean="0"/>
              <a:t>(трижды). </a:t>
            </a:r>
            <a:r>
              <a:rPr lang="ru-RU" dirty="0" err="1" smtClean="0"/>
              <a:t>Предначинательный</a:t>
            </a:r>
            <a:r>
              <a:rPr lang="ru-RU" dirty="0" smtClean="0"/>
              <a:t> 103 псалом: </a:t>
            </a:r>
            <a:r>
              <a:rPr lang="ru-RU" i="1" dirty="0" smtClean="0"/>
              <a:t>Благослови</a:t>
            </a:r>
            <a:r>
              <a:rPr lang="ru-RU" i="1" dirty="0"/>
              <a:t>, душе моя, </a:t>
            </a:r>
            <a:r>
              <a:rPr lang="ru-RU" i="1" dirty="0" smtClean="0"/>
              <a:t>Господа:</a:t>
            </a:r>
          </a:p>
          <a:p>
            <a:pPr marL="82296" indent="0" algn="just">
              <a:buNone/>
            </a:pPr>
            <a:r>
              <a:rPr lang="ru-RU" b="1" dirty="0" smtClean="0"/>
              <a:t>Великая </a:t>
            </a:r>
            <a:r>
              <a:rPr lang="ru-RU" b="1" dirty="0" err="1" smtClean="0"/>
              <a:t>ектения</a:t>
            </a:r>
            <a:r>
              <a:rPr lang="ru-RU" b="1" dirty="0" smtClean="0"/>
              <a:t>.</a:t>
            </a:r>
          </a:p>
          <a:p>
            <a:pPr marL="82296" indent="0" algn="just">
              <a:buNone/>
            </a:pPr>
            <a:r>
              <a:rPr lang="ru-RU" b="1" dirty="0" smtClean="0"/>
              <a:t>Чтение 1 </a:t>
            </a:r>
            <a:r>
              <a:rPr lang="ru-RU" b="1" dirty="0" err="1" smtClean="0"/>
              <a:t>статии</a:t>
            </a:r>
            <a:r>
              <a:rPr lang="ru-RU" b="1" dirty="0" smtClean="0"/>
              <a:t> (антифона) 18 кафизмы: 119-123 </a:t>
            </a:r>
            <a:r>
              <a:rPr lang="ru-RU" b="1" dirty="0" err="1" smtClean="0"/>
              <a:t>пс</a:t>
            </a:r>
            <a:r>
              <a:rPr lang="ru-RU" b="1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Во время чтения первого антифона раскрывается антиминс, переносится на престол дискос и совершается поклонение; св. Агнец перекладывается на дискос и снова совершается поклонение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marL="82296" indent="0" algn="just">
              <a:buNone/>
            </a:pPr>
            <a:r>
              <a:rPr lang="ru-RU" b="1" dirty="0" smtClean="0"/>
              <a:t>Малая </a:t>
            </a:r>
            <a:r>
              <a:rPr lang="ru-RU" b="1" dirty="0" err="1" smtClean="0"/>
              <a:t>ектения</a:t>
            </a:r>
            <a:r>
              <a:rPr lang="ru-RU" b="1" dirty="0" smtClean="0"/>
              <a:t>.</a:t>
            </a:r>
            <a:endParaRPr lang="ru-RU" b="1" dirty="0"/>
          </a:p>
          <a:p>
            <a:pPr marL="82296" indent="0" algn="just">
              <a:buNone/>
            </a:pPr>
            <a:r>
              <a:rPr lang="ru-RU" b="1" dirty="0" smtClean="0"/>
              <a:t>Чтение 2 </a:t>
            </a:r>
            <a:r>
              <a:rPr lang="ru-RU" b="1" dirty="0" err="1" smtClean="0"/>
              <a:t>статии</a:t>
            </a:r>
            <a:r>
              <a:rPr lang="ru-RU" b="1" dirty="0" smtClean="0"/>
              <a:t> 18 кафизмы: 124-128 </a:t>
            </a:r>
            <a:r>
              <a:rPr lang="ru-RU" b="1" dirty="0" err="1" smtClean="0"/>
              <a:t>пс</a:t>
            </a:r>
            <a:r>
              <a:rPr lang="ru-RU" b="1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Во время чтения второго антифона совершается поклонение, каждение со свечой вокруг престола и снова поклонение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marL="82296" indent="0" algn="just">
              <a:buNone/>
            </a:pPr>
            <a:r>
              <a:rPr lang="ru-RU" b="1" dirty="0" smtClean="0"/>
              <a:t>Малая </a:t>
            </a:r>
            <a:r>
              <a:rPr lang="ru-RU" b="1" dirty="0" err="1" smtClean="0"/>
              <a:t>ектения</a:t>
            </a:r>
            <a:r>
              <a:rPr lang="ru-RU" b="1" dirty="0" smtClean="0"/>
              <a:t>.</a:t>
            </a:r>
          </a:p>
          <a:p>
            <a:pPr marL="82296" indent="0" algn="just">
              <a:buNone/>
            </a:pPr>
            <a:r>
              <a:rPr lang="ru-RU" b="1" dirty="0" smtClean="0"/>
              <a:t>Чтение 3 </a:t>
            </a:r>
            <a:r>
              <a:rPr lang="ru-RU" b="1" dirty="0" err="1" smtClean="0"/>
              <a:t>статии</a:t>
            </a:r>
            <a:r>
              <a:rPr lang="ru-RU" b="1" dirty="0" smtClean="0"/>
              <a:t> 18 кафизмы: 129-133 </a:t>
            </a:r>
            <a:r>
              <a:rPr lang="ru-RU" b="1" dirty="0" err="1" smtClean="0"/>
              <a:t>пс</a:t>
            </a:r>
            <a:r>
              <a:rPr lang="ru-RU" b="1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Во время чтения третьего антифона совершается три поклона, св. Агнец переносится на жертвенник, – народ в это время простирается ниц; в чашу вливаются вино и вода, св. Дары покрываются, совершается каждение, перед св. Дарами ставится свеча и снова совершается поклонение.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82296" indent="0" algn="just">
              <a:buNone/>
            </a:pPr>
            <a:r>
              <a:rPr lang="ru-RU" b="1" dirty="0" smtClean="0"/>
              <a:t>Малая </a:t>
            </a:r>
            <a:r>
              <a:rPr lang="ru-RU" b="1" dirty="0" err="1" smtClean="0"/>
              <a:t>ектения</a:t>
            </a:r>
            <a:r>
              <a:rPr lang="ru-RU" b="1" dirty="0" smtClean="0"/>
              <a:t>.</a:t>
            </a:r>
          </a:p>
          <a:p>
            <a:pPr marL="82296" indent="0" algn="just">
              <a:buNone/>
            </a:pPr>
            <a:endParaRPr lang="ru-RU" b="1" dirty="0"/>
          </a:p>
          <a:p>
            <a:pPr marL="82296" indent="0" algn="just">
              <a:buNone/>
            </a:pPr>
            <a:endParaRPr lang="ru-RU" b="1" dirty="0" smtClean="0"/>
          </a:p>
          <a:p>
            <a:pPr marL="82296" indent="0" algn="just">
              <a:buNone/>
            </a:pPr>
            <a:endParaRPr lang="ru-RU" b="1" dirty="0" smtClean="0"/>
          </a:p>
          <a:p>
            <a:pPr marL="82296" indent="0" algn="just">
              <a:buNone/>
            </a:pP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75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30057"/>
            <a:ext cx="7498080" cy="1117104"/>
          </a:xfrm>
        </p:spPr>
        <p:txBody>
          <a:bodyPr>
            <a:normAutofit fontScale="62500" lnSpcReduction="20000"/>
          </a:bodyPr>
          <a:lstStyle/>
          <a:p>
            <a:pPr marL="82296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Во время чтения первого антифона раскрывается антиминс, переносится на престол дискос и совершается поклонение; св. Агнец перекладывается на дискос и снова совершается поклонение.</a:t>
            </a:r>
          </a:p>
          <a:p>
            <a:pPr marL="82296" indent="0">
              <a:buNone/>
            </a:pPr>
            <a:endParaRPr lang="ru-RU" dirty="0"/>
          </a:p>
        </p:txBody>
      </p:sp>
      <p:pic>
        <p:nvPicPr>
          <p:cNvPr id="1026" name="Picture 2" descr="C:\Users\Василий\Desktop\библейско-богсловские курсы\17 лекция\1 стат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8581"/>
            <a:ext cx="7592144" cy="5468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325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248</TotalTime>
  <Words>1435</Words>
  <Application>Microsoft Office PowerPoint</Application>
  <PresentationFormat>Экран (4:3)</PresentationFormat>
  <Paragraphs>146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Лекция 17. Великий пост.</vt:lpstr>
      <vt:lpstr>Презентация PowerPoint</vt:lpstr>
      <vt:lpstr>Подготовительные недели к Великому посту</vt:lpstr>
      <vt:lpstr>Порядок богослужения седмиц Великого поста</vt:lpstr>
      <vt:lpstr>Презентация PowerPoint</vt:lpstr>
      <vt:lpstr>Презентация PowerPoint</vt:lpstr>
      <vt:lpstr>Презентация PowerPoint</vt:lpstr>
      <vt:lpstr>Последование Литургии Преждеосвященных Даров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Особенность первой седмицы Великого поста</vt:lpstr>
      <vt:lpstr>Особенность пятой седмицы Великого поста</vt:lpstr>
      <vt:lpstr>Недели Великого поста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Василий</dc:creator>
  <cp:lastModifiedBy>Windows User</cp:lastModifiedBy>
  <cp:revision>30</cp:revision>
  <dcterms:modified xsi:type="dcterms:W3CDTF">2014-03-20T10:51:05Z</dcterms:modified>
</cp:coreProperties>
</file>