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75" r:id="rId6"/>
    <p:sldId id="277" r:id="rId7"/>
    <p:sldId id="276" r:id="rId8"/>
    <p:sldId id="259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0" r:id="rId19"/>
    <p:sldId id="272" r:id="rId20"/>
    <p:sldId id="273" r:id="rId21"/>
    <p:sldId id="274" r:id="rId22"/>
    <p:sldId id="278" r:id="rId23"/>
    <p:sldId id="280" r:id="rId24"/>
    <p:sldId id="25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69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13.03.2014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844824"/>
            <a:ext cx="7406640" cy="1472184"/>
          </a:xfrm>
        </p:spPr>
        <p:txBody>
          <a:bodyPr/>
          <a:lstStyle/>
          <a:p>
            <a:pPr algn="ctr"/>
            <a:r>
              <a:rPr lang="ru-RU" dirty="0" smtClean="0"/>
              <a:t>Лекция 16. Заупокойные богослужения.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451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88640"/>
            <a:ext cx="7746064" cy="6552728"/>
          </a:xfrm>
        </p:spPr>
        <p:txBody>
          <a:bodyPr>
            <a:normAutofit fontScale="40000" lnSpcReduction="20000"/>
          </a:bodyPr>
          <a:lstStyle/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Малая </a:t>
            </a:r>
            <a:r>
              <a:rPr lang="ru-RU" b="1" dirty="0" err="1">
                <a:solidFill>
                  <a:srgbClr val="FF0000"/>
                </a:solidFill>
              </a:rPr>
              <a:t>ектения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  <a:r>
              <a:rPr lang="ru-RU" dirty="0"/>
              <a:t>Снова и снова в мире Господу помолимся</a:t>
            </a:r>
            <a:r>
              <a:rPr lang="ru-RU" dirty="0" smtClean="0"/>
              <a:t>!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Возглас: </a:t>
            </a:r>
            <a:r>
              <a:rPr lang="ru-RU" dirty="0"/>
              <a:t>Ибо Ты – воскресение и жизнь и покой усопшего раба Твоего </a:t>
            </a:r>
            <a:r>
              <a:rPr lang="ru-RU" b="1" dirty="0"/>
              <a:t>[или </a:t>
            </a:r>
            <a:r>
              <a:rPr lang="ru-RU" dirty="0"/>
              <a:t>усопшей рабы Своей</a:t>
            </a:r>
            <a:r>
              <a:rPr lang="ru-RU" b="1" dirty="0"/>
              <a:t>]</a:t>
            </a:r>
            <a:r>
              <a:rPr lang="ru-RU" dirty="0"/>
              <a:t> </a:t>
            </a:r>
            <a:r>
              <a:rPr lang="ru-RU" b="1" dirty="0"/>
              <a:t>(имя)</a:t>
            </a:r>
            <a:r>
              <a:rPr lang="ru-RU" dirty="0"/>
              <a:t>, Христе Боже наш, и Тебе славу воссылаем, со безначальным Твоим Отцом, и </a:t>
            </a:r>
            <a:r>
              <a:rPr lang="ru-RU" dirty="0" err="1"/>
              <a:t>всесвятым</a:t>
            </a:r>
            <a:r>
              <a:rPr lang="ru-RU" dirty="0"/>
              <a:t> и благим и животворящим Твоим Духом ныне, и всегда, и во веки веков.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Хор:</a:t>
            </a:r>
            <a:r>
              <a:rPr lang="ru-RU" dirty="0" smtClean="0"/>
              <a:t> Аминь.</a:t>
            </a:r>
            <a:endParaRPr lang="ru-RU" dirty="0"/>
          </a:p>
          <a:p>
            <a:pPr marL="82296" indent="0" algn="ctr">
              <a:buNone/>
            </a:pPr>
            <a:r>
              <a:rPr lang="ru-RU" dirty="0" smtClean="0"/>
              <a:t>Поются тропари 5 гласа:</a:t>
            </a:r>
          </a:p>
          <a:p>
            <a:pPr marL="82296" indent="0">
              <a:buNone/>
            </a:pPr>
            <a:r>
              <a:rPr lang="ru-RU" dirty="0"/>
              <a:t>Упокой, Спаситель наш, с праведными раба Твоего</a:t>
            </a:r>
            <a:r>
              <a:rPr lang="ru-RU" b="1" dirty="0"/>
              <a:t>[или:</a:t>
            </a:r>
            <a:r>
              <a:rPr lang="ru-RU" dirty="0"/>
              <a:t> рабу Твою</a:t>
            </a:r>
            <a:r>
              <a:rPr lang="ru-RU" b="1" dirty="0"/>
              <a:t>]</a:t>
            </a:r>
            <a:r>
              <a:rPr lang="ru-RU" dirty="0"/>
              <a:t> </a:t>
            </a:r>
            <a:r>
              <a:rPr lang="ru-RU" dirty="0" smtClean="0"/>
              <a:t>и </a:t>
            </a:r>
            <a:r>
              <a:rPr lang="ru-RU" dirty="0"/>
              <a:t>посели его </a:t>
            </a:r>
            <a:r>
              <a:rPr lang="ru-RU" b="1" dirty="0"/>
              <a:t>[или:</a:t>
            </a:r>
            <a:r>
              <a:rPr lang="ru-RU" dirty="0"/>
              <a:t> её</a:t>
            </a:r>
            <a:r>
              <a:rPr lang="ru-RU" b="1" dirty="0"/>
              <a:t>]</a:t>
            </a:r>
            <a:r>
              <a:rPr lang="ru-RU" dirty="0"/>
              <a:t> во дворах Твоих, как написано</a:t>
            </a:r>
            <a:r>
              <a:rPr lang="ru-RU" dirty="0" smtClean="0"/>
              <a:t>, </a:t>
            </a:r>
            <a:r>
              <a:rPr lang="ru-RU" dirty="0"/>
              <a:t>не взирая, как Благой, на согрешения его </a:t>
            </a:r>
            <a:r>
              <a:rPr lang="ru-RU" b="1" dirty="0"/>
              <a:t>[или:</a:t>
            </a:r>
            <a:r>
              <a:rPr lang="ru-RU" dirty="0"/>
              <a:t> её</a:t>
            </a:r>
            <a:r>
              <a:rPr lang="ru-RU" b="1" dirty="0"/>
              <a:t>]</a:t>
            </a:r>
            <a:r>
              <a:rPr lang="ru-RU" dirty="0"/>
              <a:t> </a:t>
            </a:r>
            <a:r>
              <a:rPr lang="ru-RU" dirty="0" smtClean="0"/>
              <a:t>вольные </a:t>
            </a:r>
            <a:r>
              <a:rPr lang="ru-RU" dirty="0"/>
              <a:t>и невольные, </a:t>
            </a:r>
            <a:r>
              <a:rPr lang="ru-RU" dirty="0" smtClean="0"/>
              <a:t>и </a:t>
            </a:r>
            <a:r>
              <a:rPr lang="ru-RU" dirty="0"/>
              <a:t>на всё, в ведении и в неведении содеянное, Человеколюбец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Слава:</a:t>
            </a:r>
            <a:r>
              <a:rPr lang="ru-RU" dirty="0"/>
              <a:t> И на всё, в ведении и в неведении содеянное, Человеколюбец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И ныне, </a:t>
            </a:r>
            <a:r>
              <a:rPr lang="ru-RU" b="1" dirty="0" err="1"/>
              <a:t>Богородичен:</a:t>
            </a:r>
            <a:r>
              <a:rPr lang="ru-RU" dirty="0" err="1"/>
              <a:t>От</a:t>
            </a:r>
            <a:r>
              <a:rPr lang="ru-RU" dirty="0"/>
              <a:t> Девы воссиявший </a:t>
            </a:r>
            <a:r>
              <a:rPr lang="ru-RU" dirty="0" err="1"/>
              <a:t>мiру</a:t>
            </a:r>
            <a:r>
              <a:rPr lang="ru-RU" dirty="0"/>
              <a:t>, Христе Боже, </a:t>
            </a:r>
            <a:r>
              <a:rPr lang="ru-RU" dirty="0" smtClean="0"/>
              <a:t>и </a:t>
            </a:r>
            <a:r>
              <a:rPr lang="ru-RU" dirty="0"/>
              <a:t>через Нее сынами Света нас явивший, </a:t>
            </a:r>
            <a:r>
              <a:rPr lang="ru-RU" dirty="0" smtClean="0"/>
              <a:t>помилуй </a:t>
            </a:r>
            <a:r>
              <a:rPr lang="ru-RU" dirty="0"/>
              <a:t>нас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 smtClean="0"/>
          </a:p>
          <a:p>
            <a:pPr marL="82296" indent="0">
              <a:buNone/>
            </a:pPr>
            <a:r>
              <a:rPr lang="ru-RU" dirty="0" smtClean="0"/>
              <a:t>Читается 50 псалом: </a:t>
            </a:r>
            <a:r>
              <a:rPr lang="ru-RU" dirty="0"/>
              <a:t>Помилуй меня, Боже, по великой милости </a:t>
            </a:r>
            <a:r>
              <a:rPr lang="ru-RU" dirty="0" smtClean="0"/>
              <a:t>Твоей:</a:t>
            </a:r>
          </a:p>
          <a:p>
            <a:pPr marL="82296" indent="0">
              <a:buNone/>
            </a:pPr>
            <a:endParaRPr lang="ru-RU" dirty="0"/>
          </a:p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Затем следует пение канона, глас 6:</a:t>
            </a:r>
          </a:p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Песнь 1:</a:t>
            </a:r>
          </a:p>
          <a:p>
            <a:pPr marL="82296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Ирмос</a:t>
            </a:r>
            <a:r>
              <a:rPr lang="ru-RU" b="1" dirty="0" smtClean="0"/>
              <a:t>:</a:t>
            </a:r>
            <a:r>
              <a:rPr lang="ru-RU" dirty="0" smtClean="0"/>
              <a:t> Как </a:t>
            </a:r>
            <a:r>
              <a:rPr lang="ru-RU" dirty="0"/>
              <a:t>по суше прошел </a:t>
            </a:r>
            <a:r>
              <a:rPr lang="ru-RU" dirty="0" smtClean="0"/>
              <a:t>Израиль </a:t>
            </a:r>
            <a:r>
              <a:rPr lang="ru-RU" dirty="0"/>
              <a:t>по бездне стопами</a:t>
            </a:r>
            <a:r>
              <a:rPr lang="ru-RU" dirty="0" smtClean="0"/>
              <a:t>, </a:t>
            </a:r>
            <a:r>
              <a:rPr lang="ru-RU" dirty="0"/>
              <a:t>и взывал, гонителя фараона видя утопавшим</a:t>
            </a:r>
            <a:r>
              <a:rPr lang="ru-RU" dirty="0" smtClean="0"/>
              <a:t>: "</a:t>
            </a:r>
            <a:r>
              <a:rPr lang="ru-RU" dirty="0"/>
              <a:t>Богу победную песнь воспоем</a:t>
            </a:r>
            <a:r>
              <a:rPr lang="ru-RU" dirty="0" smtClean="0"/>
              <a:t>!«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Припев</a:t>
            </a:r>
            <a:r>
              <a:rPr lang="ru-RU" b="1" dirty="0"/>
              <a:t>: Дивен Бог во </a:t>
            </a:r>
            <a:r>
              <a:rPr lang="ru-RU" b="1" dirty="0" smtClean="0"/>
              <a:t>святых </a:t>
            </a:r>
            <a:r>
              <a:rPr lang="ru-RU" b="1" dirty="0"/>
              <a:t>Своих, Бог </a:t>
            </a:r>
            <a:r>
              <a:rPr lang="ru-RU" b="1" dirty="0" err="1" smtClean="0"/>
              <a:t>Израилев</a:t>
            </a:r>
            <a:r>
              <a:rPr lang="ru-RU" b="1" dirty="0"/>
              <a:t> </a:t>
            </a:r>
            <a:r>
              <a:rPr lang="ru-RU" dirty="0" smtClean="0"/>
              <a:t>(</a:t>
            </a:r>
            <a:r>
              <a:rPr lang="ru-RU" dirty="0" err="1" smtClean="0"/>
              <a:t>Пс</a:t>
            </a:r>
            <a:r>
              <a:rPr lang="ru-RU" dirty="0" smtClean="0"/>
              <a:t> 67:36).</a:t>
            </a:r>
          </a:p>
          <a:p>
            <a:pPr marL="82296" indent="0">
              <a:buNone/>
            </a:pPr>
            <a:r>
              <a:rPr lang="ru-RU" dirty="0" smtClean="0"/>
              <a:t>В </a:t>
            </a:r>
            <a:r>
              <a:rPr lang="ru-RU" dirty="0"/>
              <a:t>небесных чертогах доблестные </a:t>
            </a:r>
            <a:r>
              <a:rPr lang="ru-RU" dirty="0" smtClean="0"/>
              <a:t>мученики непрестанно </a:t>
            </a:r>
            <a:r>
              <a:rPr lang="ru-RU" dirty="0"/>
              <a:t>молят Тебя Христе: </a:t>
            </a:r>
            <a:r>
              <a:rPr lang="ru-RU" dirty="0" smtClean="0"/>
              <a:t>от </a:t>
            </a:r>
            <a:r>
              <a:rPr lang="ru-RU" dirty="0"/>
              <a:t>земли переселенного </a:t>
            </a:r>
            <a:r>
              <a:rPr lang="ru-RU" b="1" dirty="0"/>
              <a:t>[</a:t>
            </a:r>
            <a:r>
              <a:rPr lang="ru-RU" b="1" dirty="0" err="1"/>
              <a:t>или:</a:t>
            </a:r>
            <a:r>
              <a:rPr lang="ru-RU" dirty="0" err="1"/>
              <a:t>переселенную</a:t>
            </a:r>
            <a:r>
              <a:rPr lang="ru-RU" b="1" dirty="0"/>
              <a:t>]</a:t>
            </a:r>
            <a:r>
              <a:rPr lang="ru-RU" dirty="0"/>
              <a:t> Тобою верного </a:t>
            </a:r>
            <a:r>
              <a:rPr lang="ru-RU" b="1" dirty="0"/>
              <a:t>[или:</a:t>
            </a:r>
            <a:r>
              <a:rPr lang="ru-RU" dirty="0"/>
              <a:t> верную</a:t>
            </a:r>
            <a:r>
              <a:rPr lang="ru-RU" b="1" dirty="0"/>
              <a:t>]</a:t>
            </a:r>
            <a:r>
              <a:rPr lang="ru-RU" dirty="0"/>
              <a:t> </a:t>
            </a:r>
            <a:r>
              <a:rPr lang="ru-RU" dirty="0" smtClean="0"/>
              <a:t>вечных </a:t>
            </a:r>
            <a:r>
              <a:rPr lang="ru-RU" dirty="0"/>
              <a:t>благ достичь удостой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>
                <a:solidFill>
                  <a:srgbClr val="FF0000"/>
                </a:solidFill>
              </a:rPr>
              <a:t>Припев:</a:t>
            </a:r>
            <a:r>
              <a:rPr lang="ru-RU" b="1" dirty="0"/>
              <a:t> Упокой, Господи, душу усопшего раба Твоего[или:</a:t>
            </a:r>
            <a:r>
              <a:rPr lang="ru-RU" dirty="0"/>
              <a:t> усопшей рабы Твоей</a:t>
            </a:r>
            <a:r>
              <a:rPr lang="ru-RU" b="1" dirty="0" smtClean="0"/>
              <a:t>]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 smtClean="0"/>
              <a:t>Устроив </a:t>
            </a:r>
            <a:r>
              <a:rPr lang="ru-RU" dirty="0"/>
              <a:t>все, меня Ты создал, человека, </a:t>
            </a:r>
            <a:r>
              <a:rPr lang="ru-RU" dirty="0" smtClean="0"/>
              <a:t>живое </a:t>
            </a:r>
            <a:r>
              <a:rPr lang="ru-RU" dirty="0"/>
              <a:t>сложное существо, </a:t>
            </a:r>
            <a:r>
              <a:rPr lang="ru-RU" dirty="0" smtClean="0"/>
              <a:t>как </a:t>
            </a:r>
            <a:r>
              <a:rPr lang="ru-RU" dirty="0"/>
              <a:t>смирению, так и величию причастное</a:t>
            </a:r>
            <a:r>
              <a:rPr lang="ru-RU" dirty="0" smtClean="0"/>
              <a:t>; </a:t>
            </a:r>
            <a:r>
              <a:rPr lang="ru-RU" dirty="0"/>
              <a:t>потому душу раба Твоего </a:t>
            </a:r>
            <a:r>
              <a:rPr lang="ru-RU" b="1" dirty="0"/>
              <a:t>[или:</a:t>
            </a:r>
            <a:r>
              <a:rPr lang="ru-RU" dirty="0"/>
              <a:t> рабы Твоей</a:t>
            </a:r>
            <a:r>
              <a:rPr lang="ru-RU" b="1" dirty="0"/>
              <a:t>]</a:t>
            </a:r>
            <a:r>
              <a:rPr lang="ru-RU" dirty="0"/>
              <a:t>, Спаситель, упокой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Слава:</a:t>
            </a:r>
            <a:r>
              <a:rPr lang="ru-RU" dirty="0"/>
              <a:t> Быть гражданином рая и его возделывать </a:t>
            </a:r>
            <a:r>
              <a:rPr lang="ru-RU" dirty="0" smtClean="0"/>
              <a:t>в </a:t>
            </a:r>
            <a:r>
              <a:rPr lang="ru-RU" dirty="0"/>
              <a:t>начале Ты мне определил</a:t>
            </a:r>
            <a:r>
              <a:rPr lang="ru-RU" dirty="0" smtClean="0"/>
              <a:t>, </a:t>
            </a:r>
            <a:r>
              <a:rPr lang="ru-RU" dirty="0"/>
              <a:t>но за нарушение Твоей заповеди </a:t>
            </a:r>
            <a:r>
              <a:rPr lang="ru-RU" dirty="0" smtClean="0"/>
              <a:t>из </a:t>
            </a:r>
            <a:r>
              <a:rPr lang="ru-RU" dirty="0"/>
              <a:t>него изгнал. </a:t>
            </a:r>
            <a:r>
              <a:rPr lang="ru-RU" dirty="0" smtClean="0"/>
              <a:t>Потому </a:t>
            </a:r>
            <a:r>
              <a:rPr lang="ru-RU" dirty="0"/>
              <a:t>душу раба Твоего </a:t>
            </a:r>
            <a:r>
              <a:rPr lang="ru-RU" b="1" dirty="0"/>
              <a:t>[или:</a:t>
            </a:r>
            <a:r>
              <a:rPr lang="ru-RU" dirty="0"/>
              <a:t> рабы Твоей</a:t>
            </a:r>
            <a:r>
              <a:rPr lang="ru-RU" b="1" dirty="0"/>
              <a:t>]</a:t>
            </a:r>
            <a:r>
              <a:rPr lang="ru-RU" dirty="0"/>
              <a:t>, Спаситель, упокой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И ныне, </a:t>
            </a:r>
            <a:r>
              <a:rPr lang="ru-RU" b="1" dirty="0" err="1"/>
              <a:t>Богородичен</a:t>
            </a:r>
            <a:r>
              <a:rPr lang="ru-RU" b="1" dirty="0" smtClean="0"/>
              <a:t>: </a:t>
            </a:r>
            <a:r>
              <a:rPr lang="ru-RU" dirty="0" smtClean="0"/>
              <a:t>Из </a:t>
            </a:r>
            <a:r>
              <a:rPr lang="ru-RU" dirty="0"/>
              <a:t>ребра создавший прежде </a:t>
            </a:r>
            <a:r>
              <a:rPr lang="ru-RU" dirty="0" smtClean="0"/>
              <a:t>Еву</a:t>
            </a:r>
            <a:r>
              <a:rPr lang="ru-RU" dirty="0"/>
              <a:t>, нашу праматерь, </a:t>
            </a:r>
            <a:r>
              <a:rPr lang="ru-RU" dirty="0" smtClean="0"/>
              <a:t>из </a:t>
            </a:r>
            <a:r>
              <a:rPr lang="ru-RU" dirty="0"/>
              <a:t>непорочного чрева Твоего в плоть облекается: </a:t>
            </a:r>
            <a:r>
              <a:rPr lang="ru-RU" dirty="0" smtClean="0"/>
              <a:t>ею </a:t>
            </a:r>
            <a:r>
              <a:rPr lang="ru-RU" dirty="0"/>
              <a:t>Он могущество смерти, Чистая, упразднил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63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0"/>
            <a:ext cx="7674056" cy="6741368"/>
          </a:xfrm>
        </p:spPr>
        <p:txBody>
          <a:bodyPr>
            <a:normAutofit fontScale="55000" lnSpcReduction="20000"/>
          </a:bodyPr>
          <a:lstStyle/>
          <a:p>
            <a:pPr marL="0" indent="25200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Песнь 3: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Ирмос:</a:t>
            </a:r>
            <a:r>
              <a:rPr lang="ru-RU" dirty="0"/>
              <a:t> Нет святого</a:t>
            </a:r>
            <a:r>
              <a:rPr lang="ru-RU" dirty="0" smtClean="0"/>
              <a:t>, </a:t>
            </a:r>
            <a:r>
              <a:rPr lang="ru-RU" dirty="0"/>
              <a:t>как Ты, Господи Боже мой</a:t>
            </a:r>
            <a:r>
              <a:rPr lang="ru-RU" dirty="0" smtClean="0"/>
              <a:t>, </a:t>
            </a:r>
            <a:r>
              <a:rPr lang="ru-RU" dirty="0"/>
              <a:t>возвысивший достоинство верных Тебе, Благой, </a:t>
            </a:r>
            <a:r>
              <a:rPr lang="ru-RU" dirty="0" smtClean="0"/>
              <a:t>и </a:t>
            </a:r>
            <a:r>
              <a:rPr lang="ru-RU" dirty="0"/>
              <a:t>утвердивший нас на </a:t>
            </a:r>
            <a:r>
              <a:rPr lang="ru-RU" dirty="0" smtClean="0"/>
              <a:t>камне </a:t>
            </a:r>
            <a:r>
              <a:rPr lang="ru-RU" dirty="0"/>
              <a:t>исповедания Твоего</a:t>
            </a:r>
            <a:r>
              <a:rPr lang="ru-RU" dirty="0" smtClean="0"/>
              <a:t>.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b="1" dirty="0" smtClean="0"/>
              <a:t>Тропари 3 песни.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Малая заупокойная </a:t>
            </a:r>
            <a:r>
              <a:rPr lang="ru-RU" b="1" dirty="0" err="1" smtClean="0">
                <a:solidFill>
                  <a:srgbClr val="FF0000"/>
                </a:solidFill>
              </a:rPr>
              <a:t>ектения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 smtClean="0"/>
              <a:t>Хор поет </a:t>
            </a:r>
            <a:r>
              <a:rPr lang="ru-RU" b="1" dirty="0" err="1" smtClean="0"/>
              <a:t>седален</a:t>
            </a:r>
            <a:r>
              <a:rPr lang="ru-RU" b="1" dirty="0" smtClean="0"/>
              <a:t> </a:t>
            </a:r>
            <a:r>
              <a:rPr lang="ru-RU" dirty="0" smtClean="0"/>
              <a:t>6 гласа: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dirty="0"/>
              <a:t>Поистине все – тщета, </a:t>
            </a:r>
            <a:r>
              <a:rPr lang="ru-RU" dirty="0" smtClean="0"/>
              <a:t>а </a:t>
            </a:r>
            <a:r>
              <a:rPr lang="ru-RU" dirty="0"/>
              <a:t>жизнь земная – тень и сновидение; </a:t>
            </a:r>
            <a:r>
              <a:rPr lang="ru-RU" dirty="0" smtClean="0"/>
              <a:t>и</a:t>
            </a:r>
            <a:r>
              <a:rPr lang="ru-RU" dirty="0"/>
              <a:t>, подлинно, попусту </a:t>
            </a:r>
            <a:r>
              <a:rPr lang="ru-RU" dirty="0" smtClean="0"/>
              <a:t>волнуется </a:t>
            </a:r>
            <a:r>
              <a:rPr lang="ru-RU" dirty="0"/>
              <a:t>всякий, на земле рожденный</a:t>
            </a:r>
            <a:r>
              <a:rPr lang="ru-RU" dirty="0" smtClean="0"/>
              <a:t>, </a:t>
            </a:r>
            <a:r>
              <a:rPr lang="ru-RU" dirty="0"/>
              <a:t>как гласит Писание</a:t>
            </a:r>
            <a:r>
              <a:rPr lang="ru-RU" dirty="0" smtClean="0"/>
              <a:t>: </a:t>
            </a:r>
            <a:r>
              <a:rPr lang="ru-RU" dirty="0"/>
              <a:t>когда </a:t>
            </a:r>
            <a:r>
              <a:rPr lang="ru-RU" dirty="0" err="1"/>
              <a:t>мiр</a:t>
            </a:r>
            <a:r>
              <a:rPr lang="ru-RU" dirty="0"/>
              <a:t> приобретем, </a:t>
            </a:r>
            <a:r>
              <a:rPr lang="ru-RU" dirty="0" smtClean="0"/>
              <a:t>тогда </a:t>
            </a:r>
            <a:r>
              <a:rPr lang="ru-RU" dirty="0"/>
              <a:t>во гроб вселимся, </a:t>
            </a:r>
            <a:r>
              <a:rPr lang="ru-RU" dirty="0" smtClean="0"/>
              <a:t>где </a:t>
            </a:r>
            <a:r>
              <a:rPr lang="ru-RU" dirty="0"/>
              <a:t>вместе цари и нищие</a:t>
            </a:r>
            <a:r>
              <a:rPr lang="ru-RU" dirty="0" smtClean="0"/>
              <a:t>. </a:t>
            </a:r>
            <a:r>
              <a:rPr lang="ru-RU" dirty="0"/>
              <a:t>Потому, Христе Боже</a:t>
            </a:r>
            <a:r>
              <a:rPr lang="ru-RU" dirty="0" smtClean="0"/>
              <a:t>, </a:t>
            </a:r>
            <a:r>
              <a:rPr lang="ru-RU" dirty="0"/>
              <a:t>преставившегося </a:t>
            </a:r>
            <a:r>
              <a:rPr lang="ru-RU" b="1" dirty="0"/>
              <a:t>[или</a:t>
            </a:r>
            <a:r>
              <a:rPr lang="ru-RU" b="1" dirty="0" smtClean="0"/>
              <a:t>: </a:t>
            </a:r>
            <a:r>
              <a:rPr lang="ru-RU" dirty="0" smtClean="0"/>
              <a:t>преставившуюся</a:t>
            </a:r>
            <a:r>
              <a:rPr lang="ru-RU" b="1" dirty="0"/>
              <a:t>]</a:t>
            </a:r>
            <a:r>
              <a:rPr lang="ru-RU" dirty="0"/>
              <a:t> упокой</a:t>
            </a:r>
            <a:r>
              <a:rPr lang="ru-RU" dirty="0" smtClean="0"/>
              <a:t>, </a:t>
            </a:r>
            <a:r>
              <a:rPr lang="ru-RU" dirty="0"/>
              <a:t>как Человеколюбец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Слава, и ныне, </a:t>
            </a:r>
            <a:r>
              <a:rPr lang="ru-RU" b="1" dirty="0" err="1"/>
              <a:t>Богородичен</a:t>
            </a:r>
            <a:r>
              <a:rPr lang="ru-RU" b="1" dirty="0"/>
              <a:t>:</a:t>
            </a:r>
            <a:r>
              <a:rPr lang="ru-RU" dirty="0"/>
              <a:t> </a:t>
            </a:r>
            <a:r>
              <a:rPr lang="ru-RU" dirty="0" err="1"/>
              <a:t>Всесвятая</a:t>
            </a:r>
            <a:r>
              <a:rPr lang="ru-RU" dirty="0"/>
              <a:t> Богородица, </a:t>
            </a:r>
            <a:r>
              <a:rPr lang="ru-RU" dirty="0" smtClean="0"/>
              <a:t>во </a:t>
            </a:r>
            <a:r>
              <a:rPr lang="ru-RU" dirty="0"/>
              <a:t>все время жизни моей не оставь меня, </a:t>
            </a:r>
            <a:r>
              <a:rPr lang="ru-RU" dirty="0" smtClean="0"/>
              <a:t>человеческому </a:t>
            </a:r>
            <a:r>
              <a:rPr lang="ru-RU" dirty="0"/>
              <a:t>покровительству не вверяй меня, </a:t>
            </a:r>
            <a:r>
              <a:rPr lang="ru-RU" dirty="0" smtClean="0"/>
              <a:t>но </a:t>
            </a:r>
            <a:r>
              <a:rPr lang="ru-RU" dirty="0"/>
              <a:t>Сама защити и помилуй меня</a:t>
            </a:r>
            <a:r>
              <a:rPr lang="ru-RU" dirty="0" smtClean="0"/>
              <a:t>!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Песнь 4: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Ирмос:</a:t>
            </a:r>
            <a:r>
              <a:rPr lang="ru-RU" dirty="0"/>
              <a:t> "Христос – моя сила, </a:t>
            </a:r>
            <a:r>
              <a:rPr lang="ru-RU" dirty="0" smtClean="0"/>
              <a:t>Бог </a:t>
            </a:r>
            <a:r>
              <a:rPr lang="ru-RU" dirty="0"/>
              <a:t>и Господь", </a:t>
            </a:r>
            <a:r>
              <a:rPr lang="ru-RU" dirty="0" smtClean="0"/>
              <a:t>– </a:t>
            </a:r>
            <a:r>
              <a:rPr lang="ru-RU" dirty="0"/>
              <a:t>святая Церковь благоговейно поет, </a:t>
            </a:r>
            <a:r>
              <a:rPr lang="ru-RU" dirty="0" smtClean="0"/>
              <a:t>возглашая </a:t>
            </a:r>
            <a:r>
              <a:rPr lang="ru-RU" dirty="0"/>
              <a:t>от чистого разума</a:t>
            </a:r>
            <a:r>
              <a:rPr lang="ru-RU" dirty="0" smtClean="0"/>
              <a:t>, </a:t>
            </a:r>
            <a:r>
              <a:rPr lang="ru-RU" dirty="0"/>
              <a:t>в Господе торжествуя</a:t>
            </a:r>
            <a:r>
              <a:rPr lang="ru-RU" dirty="0" smtClean="0"/>
              <a:t>.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b="1" dirty="0" smtClean="0"/>
              <a:t>Тропари 4 песни.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Песнь 5: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 smtClean="0"/>
              <a:t>Ирмос</a:t>
            </a:r>
            <a:r>
              <a:rPr lang="ru-RU" b="1" dirty="0"/>
              <a:t>:</a:t>
            </a:r>
            <a:r>
              <a:rPr lang="ru-RU" dirty="0"/>
              <a:t> Божественным светом Своим, Благой, </a:t>
            </a:r>
            <a:r>
              <a:rPr lang="ru-RU" dirty="0" smtClean="0"/>
              <a:t>души </a:t>
            </a:r>
            <a:r>
              <a:rPr lang="ru-RU" dirty="0"/>
              <a:t>с рассвета к Тебе стремящихся </a:t>
            </a:r>
            <a:r>
              <a:rPr lang="ru-RU" dirty="0" smtClean="0"/>
              <a:t>любовью </a:t>
            </a:r>
            <a:r>
              <a:rPr lang="ru-RU" dirty="0"/>
              <a:t>озари, – молюсь я, </a:t>
            </a:r>
            <a:r>
              <a:rPr lang="ru-RU" dirty="0" smtClean="0"/>
              <a:t>– </a:t>
            </a:r>
            <a:r>
              <a:rPr lang="ru-RU" dirty="0"/>
              <a:t>чтобы знать Тебя, Слово Божие, истинного Бога, </a:t>
            </a:r>
            <a:r>
              <a:rPr lang="ru-RU" dirty="0" smtClean="0"/>
              <a:t>от </a:t>
            </a:r>
            <a:r>
              <a:rPr lang="ru-RU" dirty="0"/>
              <a:t>мрака грехов </a:t>
            </a:r>
            <a:r>
              <a:rPr lang="ru-RU" dirty="0" smtClean="0"/>
              <a:t>к </a:t>
            </a:r>
            <a:r>
              <a:rPr lang="ru-RU" dirty="0"/>
              <a:t>Себе призывающего</a:t>
            </a:r>
            <a:r>
              <a:rPr lang="ru-RU" dirty="0" smtClean="0"/>
              <a:t>.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b="1" dirty="0" smtClean="0"/>
              <a:t>Тропари 5 песни.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Песнь 6: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b="1" dirty="0"/>
              <a:t>Ирмос:</a:t>
            </a:r>
            <a:r>
              <a:rPr lang="ru-RU" dirty="0"/>
              <a:t> Житейское море видя </a:t>
            </a:r>
            <a:r>
              <a:rPr lang="ru-RU" dirty="0" smtClean="0"/>
              <a:t>поднимающееся </a:t>
            </a:r>
            <a:r>
              <a:rPr lang="ru-RU" dirty="0"/>
              <a:t>волнами искушений, </a:t>
            </a:r>
            <a:r>
              <a:rPr lang="ru-RU" dirty="0" smtClean="0"/>
              <a:t>я</a:t>
            </a:r>
            <a:r>
              <a:rPr lang="ru-RU" dirty="0"/>
              <a:t>, к тихой пристани Твоей прибегнув, взываю Тебе</a:t>
            </a:r>
            <a:r>
              <a:rPr lang="ru-RU" dirty="0" smtClean="0"/>
              <a:t>: «Возведи </a:t>
            </a:r>
            <a:r>
              <a:rPr lang="ru-RU" dirty="0"/>
              <a:t>от гибели жизнь мою</a:t>
            </a:r>
            <a:r>
              <a:rPr lang="ru-RU" dirty="0" smtClean="0"/>
              <a:t>, </a:t>
            </a:r>
            <a:r>
              <a:rPr lang="ru-RU" dirty="0"/>
              <a:t>Многомилостивый</a:t>
            </a:r>
            <a:r>
              <a:rPr lang="ru-RU" dirty="0" smtClean="0"/>
              <a:t>!»</a:t>
            </a:r>
          </a:p>
          <a:p>
            <a:pPr marL="0" indent="252000">
              <a:spcBef>
                <a:spcPts val="0"/>
              </a:spcBef>
              <a:buNone/>
            </a:pPr>
            <a:r>
              <a:rPr lang="ru-RU" b="1" dirty="0" smtClean="0"/>
              <a:t>Тропари 6 песни.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FF0000"/>
                </a:solidFill>
              </a:rPr>
              <a:t>Малая </a:t>
            </a:r>
            <a:r>
              <a:rPr lang="ru-RU" b="1" dirty="0">
                <a:solidFill>
                  <a:srgbClr val="FF0000"/>
                </a:solidFill>
              </a:rPr>
              <a:t>заупокойная </a:t>
            </a:r>
            <a:r>
              <a:rPr lang="ru-RU" b="1" dirty="0" err="1">
                <a:solidFill>
                  <a:srgbClr val="FF0000"/>
                </a:solidFill>
              </a:rPr>
              <a:t>ектения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</a:p>
          <a:p>
            <a:pPr marL="0" indent="25200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72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0"/>
            <a:ext cx="7956376" cy="6858000"/>
          </a:xfrm>
        </p:spPr>
        <p:txBody>
          <a:bodyPr>
            <a:noAutofit/>
          </a:bodyPr>
          <a:lstStyle/>
          <a:p>
            <a:pPr marL="0" indent="252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Хор поет кондак, глас 8: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Со святыми упокой, Христе, </a:t>
            </a:r>
            <a:r>
              <a:rPr lang="ru-RU" sz="1600" dirty="0" smtClean="0"/>
              <a:t>душу </a:t>
            </a:r>
            <a:r>
              <a:rPr lang="ru-RU" sz="1600" dirty="0"/>
              <a:t>раба Твоего </a:t>
            </a:r>
            <a:r>
              <a:rPr lang="ru-RU" sz="1600" b="1" dirty="0"/>
              <a:t>[или:</a:t>
            </a:r>
            <a:r>
              <a:rPr lang="ru-RU" sz="1600" dirty="0"/>
              <a:t> рабы Твоей</a:t>
            </a:r>
            <a:r>
              <a:rPr lang="ru-RU" sz="1600" b="1" dirty="0" smtClean="0"/>
              <a:t>]</a:t>
            </a:r>
            <a:r>
              <a:rPr lang="ru-RU" sz="1600" dirty="0" smtClean="0"/>
              <a:t>, </a:t>
            </a:r>
            <a:r>
              <a:rPr lang="ru-RU" sz="1600" dirty="0"/>
              <a:t>там, где нет ни боли, ни скорби, ни стенания</a:t>
            </a:r>
            <a:r>
              <a:rPr lang="ru-RU" sz="1600" dirty="0" smtClean="0"/>
              <a:t>, </a:t>
            </a:r>
            <a:r>
              <a:rPr lang="ru-RU" sz="1600" dirty="0"/>
              <a:t>но жизнь бесконечная</a:t>
            </a:r>
            <a:r>
              <a:rPr lang="ru-RU" sz="1600" dirty="0" smtClean="0"/>
              <a:t>.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/>
              <a:t>Икос:</a:t>
            </a:r>
            <a:r>
              <a:rPr lang="ru-RU" sz="1600" dirty="0"/>
              <a:t> Ты Сам – один бессмертный</a:t>
            </a:r>
            <a:r>
              <a:rPr lang="ru-RU" sz="1600" dirty="0" smtClean="0"/>
              <a:t>, </a:t>
            </a:r>
            <a:r>
              <a:rPr lang="ru-RU" sz="1600" dirty="0"/>
              <a:t>сотворивший и создавший человека</a:t>
            </a:r>
            <a:r>
              <a:rPr lang="ru-RU" sz="1600" dirty="0" smtClean="0"/>
              <a:t>: </a:t>
            </a:r>
            <a:r>
              <a:rPr lang="ru-RU" sz="1600" dirty="0"/>
              <a:t>мы же, смертные, из земли были созданы</a:t>
            </a:r>
            <a:r>
              <a:rPr lang="ru-RU" sz="1600" dirty="0" smtClean="0"/>
              <a:t>, </a:t>
            </a:r>
            <a:r>
              <a:rPr lang="ru-RU" sz="1600" dirty="0"/>
              <a:t>и в ту же землю пойдем</a:t>
            </a:r>
            <a:r>
              <a:rPr lang="ru-RU" sz="1600" dirty="0" smtClean="0"/>
              <a:t>, </a:t>
            </a:r>
            <a:r>
              <a:rPr lang="ru-RU" sz="1600" dirty="0"/>
              <a:t>как повелел Ты, создав меня и сказав </a:t>
            </a:r>
            <a:r>
              <a:rPr lang="ru-RU" sz="1600" dirty="0" smtClean="0"/>
              <a:t>мне</a:t>
            </a:r>
            <a:r>
              <a:rPr lang="ru-RU" sz="1600" dirty="0"/>
              <a:t>:</a:t>
            </a:r>
            <a:r>
              <a:rPr lang="ru-RU" sz="1600" dirty="0" smtClean="0"/>
              <a:t> </a:t>
            </a:r>
            <a:r>
              <a:rPr lang="ru-RU" sz="1600" dirty="0"/>
              <a:t>"Ты земля, и в землю отойдешь", </a:t>
            </a:r>
            <a:r>
              <a:rPr lang="ru-RU" sz="1600" dirty="0" smtClean="0"/>
              <a:t>куда </a:t>
            </a:r>
            <a:r>
              <a:rPr lang="ru-RU" sz="1600" dirty="0"/>
              <a:t>все мы, смертные, пойдем</a:t>
            </a:r>
            <a:r>
              <a:rPr lang="ru-RU" sz="1600" dirty="0" smtClean="0"/>
              <a:t>, </a:t>
            </a:r>
            <a:r>
              <a:rPr lang="ru-RU" sz="1600" dirty="0"/>
              <a:t>надгробное рыдание претворяя в песнь "</a:t>
            </a:r>
            <a:r>
              <a:rPr lang="ru-RU" sz="1600" dirty="0" err="1"/>
              <a:t>Аллилуия</a:t>
            </a:r>
            <a:r>
              <a:rPr lang="ru-RU" sz="1600" dirty="0" smtClean="0"/>
              <a:t>!«</a:t>
            </a:r>
          </a:p>
          <a:p>
            <a:pPr marL="0" indent="252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Песнь 7: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/>
              <a:t>Ирмос:</a:t>
            </a:r>
            <a:r>
              <a:rPr lang="ru-RU" sz="1600" dirty="0"/>
              <a:t> </a:t>
            </a:r>
            <a:r>
              <a:rPr lang="ru-RU" sz="1600" dirty="0" err="1"/>
              <a:t>Росоносною</a:t>
            </a:r>
            <a:r>
              <a:rPr lang="ru-RU" sz="1600" dirty="0"/>
              <a:t> </a:t>
            </a:r>
            <a:r>
              <a:rPr lang="ru-RU" sz="1600" dirty="0" err="1"/>
              <a:t>соделал</a:t>
            </a:r>
            <a:r>
              <a:rPr lang="ru-RU" sz="1600" dirty="0"/>
              <a:t> печь </a:t>
            </a:r>
            <a:r>
              <a:rPr lang="ru-RU" sz="1600" dirty="0" smtClean="0"/>
              <a:t>Ангел </a:t>
            </a:r>
            <a:r>
              <a:rPr lang="ru-RU" sz="1600" dirty="0"/>
              <a:t>для благочестивых отроков</a:t>
            </a:r>
            <a:r>
              <a:rPr lang="ru-RU" sz="1600" dirty="0" smtClean="0"/>
              <a:t>, </a:t>
            </a:r>
            <a:r>
              <a:rPr lang="ru-RU" sz="1600" dirty="0"/>
              <a:t>а Божие веление, халдеев опалявшее, </a:t>
            </a:r>
            <a:r>
              <a:rPr lang="ru-RU" sz="1600" dirty="0" smtClean="0"/>
              <a:t> </a:t>
            </a:r>
            <a:r>
              <a:rPr lang="ru-RU" sz="1600" dirty="0"/>
              <a:t>мучителя убедило взывать: </a:t>
            </a:r>
            <a:r>
              <a:rPr lang="ru-RU" sz="1600" dirty="0" smtClean="0"/>
              <a:t>"</a:t>
            </a:r>
            <a:r>
              <a:rPr lang="ru-RU" sz="1600" dirty="0"/>
              <a:t>Благословен Ты, Боже отцов наших</a:t>
            </a:r>
            <a:r>
              <a:rPr lang="ru-RU" sz="1600" dirty="0" smtClean="0"/>
              <a:t>!«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Тропари 7 песни.</a:t>
            </a:r>
          </a:p>
          <a:p>
            <a:pPr marL="0" indent="252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Песнь 8: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/>
              <a:t>Ирмос: </a:t>
            </a:r>
            <a:r>
              <a:rPr lang="ru-RU" sz="1600" dirty="0"/>
              <a:t>Из пламени Ты для благочестивых росу источил</a:t>
            </a:r>
            <a:r>
              <a:rPr lang="ru-RU" sz="1600" dirty="0" smtClean="0"/>
              <a:t>, </a:t>
            </a:r>
            <a:r>
              <a:rPr lang="ru-RU" sz="1600" dirty="0"/>
              <a:t>и жертву праведника водою попалил: </a:t>
            </a:r>
            <a:r>
              <a:rPr lang="ru-RU" sz="1600" dirty="0" smtClean="0"/>
              <a:t>ибо </a:t>
            </a:r>
            <a:r>
              <a:rPr lang="ru-RU" sz="1600" dirty="0"/>
              <a:t>все Ты совершаешь, Христе, одним Своим </a:t>
            </a:r>
            <a:r>
              <a:rPr lang="ru-RU" sz="1600" dirty="0" smtClean="0"/>
              <a:t>хотением. Тебя </a:t>
            </a:r>
            <a:r>
              <a:rPr lang="ru-RU" sz="1600" dirty="0"/>
              <a:t>мы превозносим во все века</a:t>
            </a:r>
            <a:r>
              <a:rPr lang="ru-RU" sz="1600" dirty="0" smtClean="0"/>
              <a:t>.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Тропари 8 песни.</a:t>
            </a:r>
          </a:p>
          <a:p>
            <a:pPr marL="0" indent="252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rgbClr val="FF0000"/>
                </a:solidFill>
              </a:rPr>
              <a:t>Песнь 9: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/>
              <a:t>Ирмос:</a:t>
            </a:r>
            <a:r>
              <a:rPr lang="ru-RU" sz="1600" dirty="0"/>
              <a:t> Невозможно людям увидеть Бога, </a:t>
            </a:r>
            <a:r>
              <a:rPr lang="ru-RU" sz="1600" dirty="0" smtClean="0"/>
              <a:t>на </a:t>
            </a:r>
            <a:r>
              <a:rPr lang="ru-RU" sz="1600" dirty="0"/>
              <a:t>Которого не смеют полки Ангелов взглянуть; </a:t>
            </a:r>
            <a:r>
              <a:rPr lang="ru-RU" sz="1600" dirty="0" smtClean="0"/>
              <a:t>но </a:t>
            </a:r>
            <a:r>
              <a:rPr lang="ru-RU" sz="1600" dirty="0"/>
              <a:t>чрез Тебя, </a:t>
            </a:r>
            <a:r>
              <a:rPr lang="ru-RU" sz="1600" dirty="0" err="1"/>
              <a:t>Всечистая</a:t>
            </a:r>
            <a:r>
              <a:rPr lang="ru-RU" sz="1600" dirty="0"/>
              <a:t>, </a:t>
            </a:r>
            <a:r>
              <a:rPr lang="ru-RU" sz="1600" dirty="0" smtClean="0"/>
              <a:t>стало </a:t>
            </a:r>
            <a:r>
              <a:rPr lang="ru-RU" sz="1600" dirty="0"/>
              <a:t>видимым для смертных Слово воплощенное</a:t>
            </a:r>
            <a:r>
              <a:rPr lang="ru-RU" sz="1600" dirty="0" smtClean="0"/>
              <a:t>. </a:t>
            </a:r>
            <a:r>
              <a:rPr lang="ru-RU" sz="1600" dirty="0"/>
              <a:t>Его величая, </a:t>
            </a:r>
            <a:r>
              <a:rPr lang="ru-RU" sz="1600" dirty="0" smtClean="0"/>
              <a:t>мы </a:t>
            </a:r>
            <a:r>
              <a:rPr lang="ru-RU" sz="1600" dirty="0"/>
              <a:t>вместе с небесными воинствами  </a:t>
            </a:r>
            <a:r>
              <a:rPr lang="ru-RU" sz="1600" dirty="0" smtClean="0"/>
              <a:t>Тебя </a:t>
            </a:r>
            <a:r>
              <a:rPr lang="ru-RU" sz="1600" dirty="0"/>
              <a:t>восхваляем</a:t>
            </a:r>
            <a:r>
              <a:rPr lang="ru-RU" sz="1600" dirty="0" smtClean="0"/>
              <a:t>.  </a:t>
            </a:r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 smtClean="0"/>
              <a:t>Тропари 9 песни.</a:t>
            </a:r>
          </a:p>
          <a:p>
            <a:pPr marL="0" indent="2520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b="1" dirty="0">
                <a:solidFill>
                  <a:srgbClr val="FF0000"/>
                </a:solidFill>
              </a:rPr>
              <a:t>Малая заупокойная </a:t>
            </a:r>
            <a:r>
              <a:rPr lang="ru-RU" sz="1600" b="1" dirty="0" err="1">
                <a:solidFill>
                  <a:srgbClr val="FF0000"/>
                </a:solidFill>
              </a:rPr>
              <a:t>ектения</a:t>
            </a:r>
            <a:r>
              <a:rPr lang="ru-RU" sz="1600" b="1" dirty="0">
                <a:solidFill>
                  <a:srgbClr val="FF0000"/>
                </a:solidFill>
              </a:rPr>
              <a:t>.</a:t>
            </a:r>
          </a:p>
          <a:p>
            <a:pPr marL="0" indent="25200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1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326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5976664"/>
          </a:xfrm>
        </p:spPr>
        <p:txBody>
          <a:bodyPr>
            <a:normAutofit fontScale="70000" lnSpcReduction="20000"/>
          </a:bodyPr>
          <a:lstStyle/>
          <a:p>
            <a:pPr marL="0" indent="252000" algn="ctr">
              <a:lnSpc>
                <a:spcPct val="120000"/>
              </a:lnSpc>
              <a:buNone/>
            </a:pPr>
            <a:r>
              <a:rPr lang="ru-RU" dirty="0" smtClean="0"/>
              <a:t>Хор поет </a:t>
            </a:r>
            <a:r>
              <a:rPr lang="ru-RU" dirty="0" err="1"/>
              <a:t>с</a:t>
            </a:r>
            <a:r>
              <a:rPr lang="ru-RU" dirty="0" err="1" smtClean="0"/>
              <a:t>амогласны</a:t>
            </a:r>
            <a:r>
              <a:rPr lang="ru-RU" dirty="0" smtClean="0"/>
              <a:t> </a:t>
            </a:r>
            <a:r>
              <a:rPr lang="ru-RU" dirty="0"/>
              <a:t>преподобного Иоанна </a:t>
            </a:r>
            <a:r>
              <a:rPr lang="ru-RU" dirty="0" err="1" smtClean="0"/>
              <a:t>Дамаскина</a:t>
            </a:r>
            <a:r>
              <a:rPr lang="ru-RU" dirty="0" smtClean="0"/>
              <a:t>:</a:t>
            </a:r>
          </a:p>
          <a:p>
            <a:pPr marL="0" indent="252000" algn="just">
              <a:lnSpc>
                <a:spcPct val="120000"/>
              </a:lnSpc>
              <a:buNone/>
            </a:pPr>
            <a:endParaRPr lang="ru-RU" b="1" dirty="0" smtClean="0"/>
          </a:p>
          <a:p>
            <a:pPr marL="0" indent="252000" algn="just">
              <a:lnSpc>
                <a:spcPct val="120000"/>
              </a:lnSpc>
              <a:buNone/>
            </a:pPr>
            <a:r>
              <a:rPr lang="ru-RU" b="1" dirty="0" smtClean="0"/>
              <a:t>Глас </a:t>
            </a:r>
            <a:r>
              <a:rPr lang="ru-RU" b="1" dirty="0"/>
              <a:t>1:</a:t>
            </a:r>
            <a:r>
              <a:rPr lang="ru-RU" dirty="0"/>
              <a:t> Какое наслаждение </a:t>
            </a:r>
            <a:r>
              <a:rPr lang="ru-RU" dirty="0" smtClean="0"/>
              <a:t>житейское </a:t>
            </a:r>
            <a:r>
              <a:rPr lang="ru-RU" dirty="0"/>
              <a:t>пребывает печали непричастным? </a:t>
            </a:r>
            <a:r>
              <a:rPr lang="ru-RU" dirty="0" smtClean="0"/>
              <a:t>Какая </a:t>
            </a:r>
            <a:r>
              <a:rPr lang="ru-RU" dirty="0"/>
              <a:t>слава стоит на земле неизменно? </a:t>
            </a:r>
            <a:r>
              <a:rPr lang="ru-RU" dirty="0" smtClean="0"/>
              <a:t>Все </a:t>
            </a:r>
            <a:r>
              <a:rPr lang="ru-RU" dirty="0"/>
              <a:t>тени </a:t>
            </a:r>
            <a:r>
              <a:rPr lang="ru-RU" dirty="0" err="1"/>
              <a:t>немощнее</a:t>
            </a:r>
            <a:r>
              <a:rPr lang="ru-RU" dirty="0"/>
              <a:t>, все снов обманчивее</a:t>
            </a:r>
            <a:r>
              <a:rPr lang="ru-RU" dirty="0" smtClean="0"/>
              <a:t>: </a:t>
            </a:r>
            <a:r>
              <a:rPr lang="ru-RU" dirty="0"/>
              <a:t>одно мгновение – и все это смерть наследует</a:t>
            </a:r>
            <a:r>
              <a:rPr lang="ru-RU" dirty="0" smtClean="0"/>
              <a:t>. </a:t>
            </a:r>
            <a:r>
              <a:rPr lang="ru-RU" dirty="0"/>
              <a:t>Но во свете, Христе, лица Твоего</a:t>
            </a:r>
            <a:r>
              <a:rPr lang="ru-RU" dirty="0" smtClean="0"/>
              <a:t>, </a:t>
            </a:r>
            <a:r>
              <a:rPr lang="ru-RU" dirty="0"/>
              <a:t>и в усладе Твоей красоты, </a:t>
            </a:r>
            <a:r>
              <a:rPr lang="ru-RU" dirty="0" smtClean="0"/>
              <a:t>кого </a:t>
            </a:r>
            <a:r>
              <a:rPr lang="ru-RU" dirty="0"/>
              <a:t>Ты избрал, упокой, </a:t>
            </a:r>
            <a:r>
              <a:rPr lang="ru-RU" dirty="0" smtClean="0"/>
              <a:t>как </a:t>
            </a:r>
            <a:r>
              <a:rPr lang="ru-RU" dirty="0"/>
              <a:t>Человеколюбец</a:t>
            </a:r>
            <a:r>
              <a:rPr lang="ru-RU" dirty="0" smtClean="0"/>
              <a:t>!</a:t>
            </a:r>
          </a:p>
          <a:p>
            <a:pPr marL="0" indent="252000" algn="just">
              <a:lnSpc>
                <a:spcPct val="120000"/>
              </a:lnSpc>
              <a:buNone/>
            </a:pPr>
            <a:r>
              <a:rPr lang="ru-RU" dirty="0" err="1" smtClean="0"/>
              <a:t>Самогласны</a:t>
            </a:r>
            <a:r>
              <a:rPr lang="ru-RU" dirty="0" smtClean="0"/>
              <a:t> 2-7 гласов.</a:t>
            </a:r>
          </a:p>
          <a:p>
            <a:pPr marL="0" indent="252000" algn="just">
              <a:lnSpc>
                <a:spcPct val="120000"/>
              </a:lnSpc>
              <a:buNone/>
            </a:pPr>
            <a:r>
              <a:rPr lang="ru-RU" b="1" dirty="0"/>
              <a:t>Глас 8:</a:t>
            </a:r>
            <a:r>
              <a:rPr lang="ru-RU" dirty="0"/>
              <a:t> Плачу и рыдаю</a:t>
            </a:r>
            <a:r>
              <a:rPr lang="ru-RU" dirty="0" smtClean="0"/>
              <a:t>, </a:t>
            </a:r>
            <a:r>
              <a:rPr lang="ru-RU" dirty="0"/>
              <a:t>когда себе представлю смерть, </a:t>
            </a:r>
            <a:r>
              <a:rPr lang="ru-RU" dirty="0" smtClean="0"/>
              <a:t>и </a:t>
            </a:r>
            <a:r>
              <a:rPr lang="ru-RU" dirty="0"/>
              <a:t>увижу в гробницах лежащую </a:t>
            </a:r>
            <a:r>
              <a:rPr lang="ru-RU" dirty="0" smtClean="0"/>
              <a:t>по </a:t>
            </a:r>
            <a:r>
              <a:rPr lang="ru-RU" dirty="0"/>
              <a:t>образу Божию созданную нашу красоту </a:t>
            </a:r>
            <a:r>
              <a:rPr lang="ru-RU" dirty="0" smtClean="0"/>
              <a:t>безобразной</a:t>
            </a:r>
            <a:r>
              <a:rPr lang="ru-RU" dirty="0"/>
              <a:t>, бесславной, не имеющей вида. </a:t>
            </a:r>
            <a:r>
              <a:rPr lang="ru-RU" dirty="0" smtClean="0"/>
              <a:t>О </a:t>
            </a:r>
            <a:r>
              <a:rPr lang="ru-RU" dirty="0"/>
              <a:t>чудо! </a:t>
            </a:r>
            <a:r>
              <a:rPr lang="ru-RU" dirty="0" smtClean="0"/>
              <a:t>Что </a:t>
            </a:r>
            <a:r>
              <a:rPr lang="ru-RU" dirty="0"/>
              <a:t>это за совершившееся над нами таинство</a:t>
            </a:r>
            <a:r>
              <a:rPr lang="ru-RU" dirty="0" smtClean="0"/>
              <a:t>? </a:t>
            </a:r>
            <a:r>
              <a:rPr lang="ru-RU" dirty="0"/>
              <a:t>Как мы были преданы тлению</a:t>
            </a:r>
            <a:r>
              <a:rPr lang="ru-RU" dirty="0" smtClean="0"/>
              <a:t>? </a:t>
            </a:r>
            <a:r>
              <a:rPr lang="ru-RU" dirty="0"/>
              <a:t>Как сочетались со смертью</a:t>
            </a:r>
            <a:r>
              <a:rPr lang="ru-RU" dirty="0" smtClean="0"/>
              <a:t>? </a:t>
            </a:r>
            <a:r>
              <a:rPr lang="ru-RU" dirty="0"/>
              <a:t>Воистину повелением Бога, как написано, </a:t>
            </a:r>
            <a:r>
              <a:rPr lang="ru-RU" dirty="0" smtClean="0"/>
              <a:t>подающего </a:t>
            </a:r>
            <a:r>
              <a:rPr lang="ru-RU" dirty="0"/>
              <a:t>преставившемуся </a:t>
            </a:r>
            <a:r>
              <a:rPr lang="ru-RU" b="1" dirty="0"/>
              <a:t>[или</a:t>
            </a:r>
            <a:r>
              <a:rPr lang="ru-RU" b="1" dirty="0" smtClean="0"/>
              <a:t>: </a:t>
            </a:r>
            <a:r>
              <a:rPr lang="ru-RU" dirty="0" smtClean="0"/>
              <a:t>преставившейся</a:t>
            </a:r>
            <a:r>
              <a:rPr lang="ru-RU" b="1" dirty="0" smtClean="0"/>
              <a:t>]  </a:t>
            </a:r>
            <a:r>
              <a:rPr lang="ru-RU" dirty="0" smtClean="0"/>
              <a:t>упокоение</a:t>
            </a:r>
            <a:r>
              <a:rPr lang="ru-RU" dirty="0"/>
              <a:t>.</a:t>
            </a:r>
          </a:p>
          <a:p>
            <a:pPr marL="0" indent="252000" algn="just">
              <a:lnSpc>
                <a:spcPct val="12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458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7858120" cy="6563816"/>
          </a:xfrm>
        </p:spPr>
        <p:txBody>
          <a:bodyPr>
            <a:normAutofit fontScale="47500" lnSpcReduction="20000"/>
          </a:bodyPr>
          <a:lstStyle/>
          <a:p>
            <a:pPr marL="0" indent="25200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FF0000"/>
                </a:solidFill>
              </a:rPr>
              <a:t>Блаженны, глас </a:t>
            </a:r>
            <a:r>
              <a:rPr lang="ru-RU" b="1" dirty="0" smtClean="0">
                <a:solidFill>
                  <a:srgbClr val="FF0000"/>
                </a:solidFill>
              </a:rPr>
              <a:t>6:</a:t>
            </a:r>
          </a:p>
          <a:p>
            <a:pPr marL="0" indent="252000" algn="ctr">
              <a:spcBef>
                <a:spcPts val="0"/>
              </a:spcBef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Во Царствии Твоём помяни нас, Господи</a:t>
            </a:r>
            <a:r>
              <a:rPr lang="ru-RU" b="1" dirty="0" smtClean="0"/>
              <a:t>, </a:t>
            </a:r>
            <a:r>
              <a:rPr lang="ru-RU" b="1" dirty="0"/>
              <a:t>когда придешь во Царствии Твоём.</a:t>
            </a:r>
            <a:endParaRPr lang="ru-RU" b="1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нищие духом, </a:t>
            </a:r>
            <a:r>
              <a:rPr lang="ru-RU" b="1" dirty="0" smtClean="0"/>
              <a:t>ибо </a:t>
            </a:r>
            <a:r>
              <a:rPr lang="ru-RU" b="1" dirty="0"/>
              <a:t>их есть Царство Небесное</a:t>
            </a:r>
            <a:r>
              <a:rPr lang="ru-RU" b="1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плачущие, </a:t>
            </a:r>
            <a:r>
              <a:rPr lang="ru-RU" b="1" dirty="0" smtClean="0"/>
              <a:t>ибо </a:t>
            </a:r>
            <a:r>
              <a:rPr lang="ru-RU" b="1" dirty="0"/>
              <a:t>они утешатся</a:t>
            </a:r>
            <a:r>
              <a:rPr lang="ru-RU" b="1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кроткие, </a:t>
            </a:r>
            <a:r>
              <a:rPr lang="ru-RU" b="1" dirty="0" smtClean="0"/>
              <a:t>ибо </a:t>
            </a:r>
            <a:r>
              <a:rPr lang="ru-RU" b="1" dirty="0"/>
              <a:t>они наследуют землю</a:t>
            </a:r>
            <a:r>
              <a:rPr lang="ru-RU" b="1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алчущие и жаждущие правды</a:t>
            </a:r>
            <a:r>
              <a:rPr lang="ru-RU" b="1" dirty="0" smtClean="0"/>
              <a:t>, </a:t>
            </a:r>
            <a:r>
              <a:rPr lang="ru-RU" b="1" dirty="0"/>
              <a:t>ибо они насытятся</a:t>
            </a:r>
            <a:r>
              <a:rPr lang="ru-RU" b="1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милостивые, </a:t>
            </a:r>
            <a:r>
              <a:rPr lang="ru-RU" b="1" dirty="0" smtClean="0"/>
              <a:t>ибо </a:t>
            </a:r>
            <a:r>
              <a:rPr lang="ru-RU" b="1" dirty="0"/>
              <a:t>они помилованы будут</a:t>
            </a:r>
            <a:r>
              <a:rPr lang="ru-RU" b="1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Разбойника, на </a:t>
            </a:r>
            <a:r>
              <a:rPr lang="ru-RU" dirty="0" smtClean="0"/>
              <a:t>кресте </a:t>
            </a:r>
            <a:r>
              <a:rPr lang="ru-RU" dirty="0"/>
              <a:t>"Помяни меня!" Тебе возгласившего, </a:t>
            </a:r>
            <a:r>
              <a:rPr lang="ru-RU" dirty="0" smtClean="0"/>
              <a:t>Ты</a:t>
            </a:r>
            <a:r>
              <a:rPr lang="ru-RU" dirty="0"/>
              <a:t>, Христе, прежде </a:t>
            </a:r>
            <a:r>
              <a:rPr lang="ru-RU" dirty="0" smtClean="0"/>
              <a:t>всех </a:t>
            </a:r>
            <a:r>
              <a:rPr lang="ru-RU" dirty="0"/>
              <a:t>рая гражданином сделал</a:t>
            </a:r>
            <a:r>
              <a:rPr lang="ru-RU" dirty="0" smtClean="0"/>
              <a:t>. </a:t>
            </a:r>
            <a:r>
              <a:rPr lang="ru-RU" dirty="0"/>
              <a:t>Покаяния его удостой </a:t>
            </a:r>
            <a:r>
              <a:rPr lang="ru-RU" dirty="0" smtClean="0"/>
              <a:t>и </a:t>
            </a:r>
            <a:r>
              <a:rPr lang="ru-RU" dirty="0"/>
              <a:t>меня, недостойного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чистые сердцем, </a:t>
            </a:r>
            <a:r>
              <a:rPr lang="ru-RU" b="1" dirty="0" smtClean="0"/>
              <a:t>ибо </a:t>
            </a:r>
            <a:r>
              <a:rPr lang="ru-RU" b="1" dirty="0"/>
              <a:t>они Бога узрят</a:t>
            </a:r>
            <a:r>
              <a:rPr lang="ru-RU" b="1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Над жизнью господствующий </a:t>
            </a:r>
            <a:r>
              <a:rPr lang="ru-RU" dirty="0" smtClean="0"/>
              <a:t>и </a:t>
            </a:r>
            <a:r>
              <a:rPr lang="ru-RU" dirty="0"/>
              <a:t>над смертью</a:t>
            </a:r>
            <a:r>
              <a:rPr lang="ru-RU" dirty="0" smtClean="0"/>
              <a:t>! </a:t>
            </a:r>
            <a:r>
              <a:rPr lang="ru-RU" dirty="0"/>
              <a:t>Во дворах святых упокой, </a:t>
            </a:r>
            <a:r>
              <a:rPr lang="ru-RU" dirty="0" smtClean="0"/>
              <a:t>того</a:t>
            </a:r>
            <a:r>
              <a:rPr lang="ru-RU" dirty="0"/>
              <a:t>, кого ты принял от жизни кратковременной, взывающего </a:t>
            </a:r>
            <a:r>
              <a:rPr lang="ru-RU" b="1" dirty="0"/>
              <a:t>[или</a:t>
            </a:r>
            <a:r>
              <a:rPr lang="ru-RU" b="1" dirty="0" smtClean="0"/>
              <a:t>: </a:t>
            </a:r>
            <a:r>
              <a:rPr lang="ru-RU" dirty="0" smtClean="0"/>
              <a:t>взывающую</a:t>
            </a:r>
            <a:r>
              <a:rPr lang="ru-RU" b="1" dirty="0" smtClean="0"/>
              <a:t>]</a:t>
            </a:r>
            <a:r>
              <a:rPr lang="ru-RU" dirty="0" smtClean="0"/>
              <a:t>: </a:t>
            </a:r>
            <a:r>
              <a:rPr lang="ru-RU" dirty="0"/>
              <a:t>"Помяни меня, когда придешь во Царствии Твоем!"</a:t>
            </a:r>
            <a:endParaRPr lang="ru-RU" b="1" dirty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миротворцы, </a:t>
            </a:r>
            <a:r>
              <a:rPr lang="ru-RU" b="1" dirty="0" smtClean="0"/>
              <a:t>ибо </a:t>
            </a:r>
            <a:r>
              <a:rPr lang="ru-RU" b="1" dirty="0"/>
              <a:t>они будут наречены сынами Божиими.</a:t>
            </a:r>
            <a:endParaRPr lang="ru-RU" b="1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Над душами властвующий и над телами, </a:t>
            </a:r>
            <a:r>
              <a:rPr lang="ru-RU" dirty="0" smtClean="0"/>
              <a:t>в </a:t>
            </a:r>
            <a:r>
              <a:rPr lang="ru-RU" dirty="0"/>
              <a:t>Чьей руке дыхание наше, </a:t>
            </a:r>
            <a:r>
              <a:rPr lang="ru-RU" dirty="0" smtClean="0"/>
              <a:t>скорбящих </a:t>
            </a:r>
            <a:r>
              <a:rPr lang="ru-RU" dirty="0"/>
              <a:t>утешение!  </a:t>
            </a:r>
            <a:r>
              <a:rPr lang="ru-RU" dirty="0" smtClean="0"/>
              <a:t>Упокой </a:t>
            </a:r>
            <a:r>
              <a:rPr lang="ru-RU" dirty="0"/>
              <a:t>во стране праведных, </a:t>
            </a:r>
            <a:r>
              <a:rPr lang="ru-RU" dirty="0" smtClean="0"/>
              <a:t>кого </a:t>
            </a:r>
            <a:r>
              <a:rPr lang="ru-RU" dirty="0"/>
              <a:t>перенес от нас Ты – раба Твоего</a:t>
            </a:r>
            <a:r>
              <a:rPr lang="ru-RU" b="1" dirty="0"/>
              <a:t>[или:</a:t>
            </a:r>
            <a:r>
              <a:rPr lang="ru-RU" dirty="0"/>
              <a:t> рабу Твою</a:t>
            </a:r>
            <a:r>
              <a:rPr lang="ru-RU" b="1" dirty="0"/>
              <a:t>]</a:t>
            </a:r>
            <a:r>
              <a:rPr lang="ru-RU" dirty="0"/>
              <a:t>.</a:t>
            </a:r>
            <a:endParaRPr lang="ru-RU" b="1" dirty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гонимые за правду, </a:t>
            </a:r>
            <a:r>
              <a:rPr lang="ru-RU" b="1" dirty="0" smtClean="0"/>
              <a:t>ибо </a:t>
            </a:r>
            <a:r>
              <a:rPr lang="ru-RU" b="1" dirty="0"/>
              <a:t>их есть Царство Небесное.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Христос да упокоит тебя в стране живых, </a:t>
            </a:r>
            <a:r>
              <a:rPr lang="ru-RU" dirty="0" smtClean="0"/>
              <a:t>и </a:t>
            </a:r>
            <a:r>
              <a:rPr lang="ru-RU" dirty="0"/>
              <a:t>врата рая да отворит тебе, </a:t>
            </a:r>
            <a:r>
              <a:rPr lang="ru-RU" dirty="0" smtClean="0"/>
              <a:t>и </a:t>
            </a:r>
            <a:r>
              <a:rPr lang="ru-RU" dirty="0"/>
              <a:t>явит Царства гражданином, </a:t>
            </a:r>
            <a:r>
              <a:rPr lang="ru-RU" dirty="0" smtClean="0"/>
              <a:t>и </a:t>
            </a:r>
            <a:r>
              <a:rPr lang="ru-RU" dirty="0"/>
              <a:t>отпущение тебе даст, </a:t>
            </a:r>
            <a:r>
              <a:rPr lang="ru-RU" dirty="0" smtClean="0"/>
              <a:t>того</a:t>
            </a:r>
            <a:r>
              <a:rPr lang="ru-RU" dirty="0"/>
              <a:t>, в чем согрешил </a:t>
            </a:r>
            <a:r>
              <a:rPr lang="ru-RU" b="1" dirty="0"/>
              <a:t>[или</a:t>
            </a:r>
            <a:r>
              <a:rPr lang="ru-RU" b="1" dirty="0" smtClean="0"/>
              <a:t>: </a:t>
            </a:r>
            <a:r>
              <a:rPr lang="ru-RU" dirty="0" smtClean="0"/>
              <a:t>согрешила</a:t>
            </a:r>
            <a:r>
              <a:rPr lang="ru-RU" b="1" dirty="0"/>
              <a:t>]</a:t>
            </a:r>
            <a:r>
              <a:rPr lang="ru-RU" dirty="0"/>
              <a:t> ты в жизни, </a:t>
            </a:r>
            <a:r>
              <a:rPr lang="ru-RU" dirty="0" err="1" smtClean="0"/>
              <a:t>христолюбец</a:t>
            </a:r>
            <a:r>
              <a:rPr lang="ru-RU" dirty="0"/>
              <a:t> </a:t>
            </a:r>
            <a:r>
              <a:rPr lang="ru-RU" b="1" dirty="0"/>
              <a:t>[</a:t>
            </a:r>
            <a:r>
              <a:rPr lang="ru-RU" b="1" dirty="0" smtClean="0"/>
              <a:t>или: </a:t>
            </a:r>
            <a:r>
              <a:rPr lang="ru-RU" dirty="0" err="1" smtClean="0"/>
              <a:t>христолюбица</a:t>
            </a:r>
            <a:r>
              <a:rPr lang="ru-RU" b="1" dirty="0" smtClean="0"/>
              <a:t>]</a:t>
            </a:r>
            <a:r>
              <a:rPr lang="ru-RU" dirty="0" smtClean="0"/>
              <a:t>!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Блаженны вы, когда будут поносить </a:t>
            </a:r>
            <a:r>
              <a:rPr lang="ru-RU" b="1" dirty="0" smtClean="0"/>
              <a:t>вас </a:t>
            </a:r>
            <a:r>
              <a:rPr lang="ru-RU" b="1" dirty="0"/>
              <a:t>и гнать и всячески неправедно злословить за Меня.</a:t>
            </a:r>
            <a:endParaRPr lang="ru-RU" dirty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Выйдем и узрим в могилах, </a:t>
            </a:r>
            <a:r>
              <a:rPr lang="ru-RU" dirty="0" smtClean="0"/>
              <a:t>что </a:t>
            </a:r>
            <a:r>
              <a:rPr lang="ru-RU" dirty="0"/>
              <a:t>нагие кости – человек, </a:t>
            </a:r>
            <a:r>
              <a:rPr lang="ru-RU" dirty="0" smtClean="0"/>
              <a:t>пища </a:t>
            </a:r>
            <a:r>
              <a:rPr lang="ru-RU" dirty="0"/>
              <a:t>червей и смрад, </a:t>
            </a:r>
            <a:r>
              <a:rPr lang="ru-RU" dirty="0" smtClean="0"/>
              <a:t>и </a:t>
            </a:r>
            <a:r>
              <a:rPr lang="ru-RU" dirty="0"/>
              <a:t>познаем, что такое богатство, красота</a:t>
            </a:r>
            <a:r>
              <a:rPr lang="ru-RU" dirty="0" smtClean="0"/>
              <a:t>, </a:t>
            </a:r>
            <a:r>
              <a:rPr lang="ru-RU" dirty="0"/>
              <a:t>сила и благолепие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Радуйтесь и </a:t>
            </a:r>
            <a:r>
              <a:rPr lang="ru-RU" b="1" dirty="0" smtClean="0"/>
              <a:t>веселитесь, ибо </a:t>
            </a:r>
            <a:r>
              <a:rPr lang="ru-RU" b="1" dirty="0"/>
              <a:t>велика ваша награда на </a:t>
            </a:r>
            <a:r>
              <a:rPr lang="ru-RU" b="1" dirty="0" smtClean="0"/>
              <a:t>небесах</a:t>
            </a:r>
            <a:r>
              <a:rPr lang="ru-RU" dirty="0"/>
              <a:t> (</a:t>
            </a:r>
            <a:r>
              <a:rPr lang="ru-RU" dirty="0" smtClean="0"/>
              <a:t>Мф 5:3–12).</a:t>
            </a:r>
            <a:endParaRPr lang="ru-RU" dirty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Услышим, что возглашает </a:t>
            </a:r>
            <a:r>
              <a:rPr lang="ru-RU" dirty="0" err="1"/>
              <a:t>Вседержитель</a:t>
            </a:r>
            <a:r>
              <a:rPr lang="ru-RU" dirty="0" err="1" smtClean="0"/>
              <a:t>:"</a:t>
            </a:r>
            <a:r>
              <a:rPr lang="ru-RU" dirty="0" err="1"/>
              <a:t>Увы</a:t>
            </a:r>
            <a:r>
              <a:rPr lang="ru-RU" dirty="0"/>
              <a:t> ищущим увидеть страшный день Господень! </a:t>
            </a:r>
            <a:r>
              <a:rPr lang="ru-RU" dirty="0" smtClean="0"/>
              <a:t>Ведь </a:t>
            </a:r>
            <a:r>
              <a:rPr lang="ru-RU" dirty="0"/>
              <a:t>он – </a:t>
            </a:r>
            <a:r>
              <a:rPr lang="ru-RU" dirty="0" smtClean="0"/>
              <a:t>тьма: ибо </a:t>
            </a:r>
            <a:r>
              <a:rPr lang="ru-RU" dirty="0"/>
              <a:t>огнем испытает все.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Слава: </a:t>
            </a:r>
            <a:r>
              <a:rPr lang="ru-RU" dirty="0" err="1"/>
              <a:t>Безначальность</a:t>
            </a:r>
            <a:r>
              <a:rPr lang="ru-RU" dirty="0"/>
              <a:t>, и рождение, и </a:t>
            </a:r>
            <a:r>
              <a:rPr lang="ru-RU" dirty="0" err="1"/>
              <a:t>исхождение</a:t>
            </a:r>
            <a:r>
              <a:rPr lang="ru-RU" dirty="0"/>
              <a:t> исповедуя, </a:t>
            </a:r>
            <a:r>
              <a:rPr lang="ru-RU" dirty="0" smtClean="0"/>
              <a:t>поклоняюсь </a:t>
            </a:r>
            <a:r>
              <a:rPr lang="ru-RU" dirty="0"/>
              <a:t>Отцу родившему</a:t>
            </a:r>
            <a:r>
              <a:rPr lang="ru-RU" dirty="0" smtClean="0"/>
              <a:t>, </a:t>
            </a:r>
            <a:r>
              <a:rPr lang="ru-RU" dirty="0"/>
              <a:t>славлю Сына рожденного, </a:t>
            </a:r>
            <a:r>
              <a:rPr lang="ru-RU" dirty="0" smtClean="0"/>
              <a:t>воспеваю </a:t>
            </a:r>
            <a:r>
              <a:rPr lang="ru-RU" dirty="0"/>
              <a:t>просиявшего со Отцом и Сыном </a:t>
            </a:r>
            <a:r>
              <a:rPr lang="ru-RU" dirty="0" smtClean="0"/>
              <a:t>– </a:t>
            </a:r>
            <a:r>
              <a:rPr lang="ru-RU" dirty="0"/>
              <a:t>Духа Святого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И ныне, </a:t>
            </a:r>
            <a:r>
              <a:rPr lang="ru-RU" b="1" dirty="0" err="1"/>
              <a:t>Богородичен:</a:t>
            </a:r>
            <a:r>
              <a:rPr lang="ru-RU" dirty="0" err="1"/>
              <a:t>Как</a:t>
            </a:r>
            <a:r>
              <a:rPr lang="ru-RU" dirty="0"/>
              <a:t> из сосцов Своих </a:t>
            </a:r>
            <a:r>
              <a:rPr lang="ru-RU" dirty="0" smtClean="0"/>
              <a:t>Ты </a:t>
            </a:r>
            <a:r>
              <a:rPr lang="ru-RU" dirty="0"/>
              <a:t>молоко источаешь, Дева? </a:t>
            </a:r>
            <a:r>
              <a:rPr lang="ru-RU" dirty="0" smtClean="0"/>
              <a:t>Как </a:t>
            </a:r>
            <a:r>
              <a:rPr lang="ru-RU" dirty="0"/>
              <a:t>питаешь Питателя всего </a:t>
            </a:r>
            <a:r>
              <a:rPr lang="ru-RU" dirty="0" smtClean="0"/>
              <a:t>творения? Как </a:t>
            </a:r>
            <a:r>
              <a:rPr lang="ru-RU" dirty="0"/>
              <a:t>знает Он Сам, источивший воду из скалы, </a:t>
            </a:r>
            <a:r>
              <a:rPr lang="ru-RU" dirty="0" smtClean="0"/>
              <a:t>жилы </a:t>
            </a:r>
            <a:r>
              <a:rPr lang="ru-RU" dirty="0"/>
              <a:t>водные жаждавшему народу</a:t>
            </a:r>
            <a:r>
              <a:rPr lang="ru-RU" dirty="0" smtClean="0"/>
              <a:t>, </a:t>
            </a:r>
            <a:r>
              <a:rPr lang="ru-RU" dirty="0"/>
              <a:t>как написано.</a:t>
            </a:r>
          </a:p>
        </p:txBody>
      </p:sp>
    </p:spTree>
    <p:extLst>
      <p:ext uri="{BB962C8B-B14F-4D97-AF65-F5344CB8AC3E}">
        <p14:creationId xmlns:p14="http://schemas.microsoft.com/office/powerpoint/2010/main" val="14145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88640"/>
            <a:ext cx="7498080" cy="6552728"/>
          </a:xfrm>
        </p:spPr>
        <p:txBody>
          <a:bodyPr>
            <a:normAutofit fontScale="70000" lnSpcReduction="20000"/>
          </a:bodyPr>
          <a:lstStyle/>
          <a:p>
            <a:pPr marL="82296" indent="0" algn="just"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Прокимен</a:t>
            </a:r>
            <a:r>
              <a:rPr lang="ru-RU" b="1" dirty="0" smtClean="0"/>
              <a:t>, глас 6: </a:t>
            </a:r>
            <a:r>
              <a:rPr lang="ru-RU" dirty="0"/>
              <a:t>Блажен путь, которым пойдёшь в сей день, душа, </a:t>
            </a:r>
            <a:r>
              <a:rPr lang="ru-RU" dirty="0" smtClean="0"/>
              <a:t>ибо </a:t>
            </a:r>
            <a:r>
              <a:rPr lang="ru-RU" dirty="0"/>
              <a:t>уготовано тебе место упокоения</a:t>
            </a:r>
            <a:r>
              <a:rPr lang="ru-RU" dirty="0" smtClean="0"/>
              <a:t>.</a:t>
            </a:r>
          </a:p>
          <a:p>
            <a:pPr marL="82296" indent="0" algn="just">
              <a:buNone/>
            </a:pPr>
            <a:r>
              <a:rPr lang="ru-RU" b="1" dirty="0" smtClean="0"/>
              <a:t>	Стих</a:t>
            </a:r>
            <a:r>
              <a:rPr lang="ru-RU" b="1" dirty="0"/>
              <a:t>:</a:t>
            </a:r>
            <a:r>
              <a:rPr lang="ru-RU" dirty="0"/>
              <a:t> К Тебе, Господи, я </a:t>
            </a:r>
            <a:r>
              <a:rPr lang="ru-RU" dirty="0" smtClean="0"/>
              <a:t>воззову: Боже </a:t>
            </a:r>
            <a:r>
              <a:rPr lang="ru-RU" dirty="0"/>
              <a:t>мой, не промолчи, презрев меня</a:t>
            </a:r>
            <a:r>
              <a:rPr lang="ru-RU" dirty="0" smtClean="0"/>
              <a:t>.</a:t>
            </a:r>
          </a:p>
          <a:p>
            <a:pPr marL="82296" indent="0" algn="ctr">
              <a:buNone/>
            </a:pPr>
            <a:endParaRPr lang="ru-RU" b="1" dirty="0" smtClean="0"/>
          </a:p>
          <a:p>
            <a:pPr marL="82296" indent="0" algn="ctr">
              <a:buNone/>
            </a:pPr>
            <a:r>
              <a:rPr lang="ru-RU" b="1" dirty="0" smtClean="0"/>
              <a:t>Чтение 270 зачала из книги Апостол:</a:t>
            </a:r>
          </a:p>
          <a:p>
            <a:pPr marL="82296" indent="0" algn="just">
              <a:buNone/>
            </a:pPr>
            <a:r>
              <a:rPr lang="ru-RU" dirty="0" smtClean="0"/>
              <a:t>	Братья</a:t>
            </a:r>
            <a:r>
              <a:rPr lang="ru-RU" dirty="0"/>
              <a:t>, мы не хотим, чтобы вы оставались в неведении об умерших, дабы вы не были в печали, как прочие, не имеющие надежды. Ибо, если мы верим, что Иисус умер и воскрес, то таким же образом и усопших Бог приведет чрез Иисуса с Ним. Ибо это мы вам говорим словом Господним, что мы живые, остающиеся до пришествия Господа, отнюдь не опередим усопших, потому что Сам Господь при слове повеления, при гласе Архангела и трубе Божией сойдет с неба, и мёртвые во Христе воскреснут прежде; затем мы, живые, оставшиеся, вместе с ними восхищены будем на облаках для встречи с Господом в воздух, и так всегда с Господом </a:t>
            </a:r>
            <a:r>
              <a:rPr lang="ru-RU" dirty="0" smtClean="0"/>
              <a:t>будем (</a:t>
            </a:r>
            <a:r>
              <a:rPr lang="ru-RU" dirty="0"/>
              <a:t> 1 Фес </a:t>
            </a:r>
            <a:r>
              <a:rPr lang="ru-RU" dirty="0" smtClean="0"/>
              <a:t>4:13–17).</a:t>
            </a:r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r>
              <a:rPr lang="ru-RU" dirty="0" smtClean="0"/>
              <a:t>	</a:t>
            </a:r>
            <a:r>
              <a:rPr lang="ru-RU" b="1" dirty="0" err="1" smtClean="0"/>
              <a:t>Аллилуия</a:t>
            </a:r>
            <a:r>
              <a:rPr lang="ru-RU" b="1" dirty="0" smtClean="0"/>
              <a:t>, глас 6</a:t>
            </a:r>
            <a:r>
              <a:rPr lang="ru-RU" dirty="0" smtClean="0"/>
              <a:t>. </a:t>
            </a:r>
          </a:p>
          <a:p>
            <a:pPr marL="82296" indent="0" algn="just">
              <a:buNone/>
            </a:pPr>
            <a:r>
              <a:rPr lang="ru-RU" b="1" dirty="0" smtClean="0"/>
              <a:t>	Стих</a:t>
            </a:r>
            <a:r>
              <a:rPr lang="ru-RU" b="1" dirty="0"/>
              <a:t>:</a:t>
            </a:r>
            <a:r>
              <a:rPr lang="ru-RU" dirty="0"/>
              <a:t> Блажен, кого избрал и приблизил Ты, Господи.</a:t>
            </a:r>
          </a:p>
        </p:txBody>
      </p:sp>
    </p:spTree>
    <p:extLst>
      <p:ext uri="{BB962C8B-B14F-4D97-AF65-F5344CB8AC3E}">
        <p14:creationId xmlns:p14="http://schemas.microsoft.com/office/powerpoint/2010/main" val="3255142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6632"/>
            <a:ext cx="7498080" cy="6131768"/>
          </a:xfrm>
        </p:spPr>
        <p:txBody>
          <a:bodyPr>
            <a:normAutofit fontScale="77500" lnSpcReduction="20000"/>
          </a:bodyPr>
          <a:lstStyle/>
          <a:p>
            <a:pPr marL="82296" indent="0" algn="ctr">
              <a:buNone/>
            </a:pPr>
            <a:r>
              <a:rPr lang="ru-RU" b="1" dirty="0" smtClean="0"/>
              <a:t>Чтение Евангелия:</a:t>
            </a:r>
          </a:p>
          <a:p>
            <a:pPr marL="82296" indent="0" algn="just">
              <a:buNone/>
            </a:pPr>
            <a:r>
              <a:rPr lang="ru-RU" dirty="0" smtClean="0"/>
              <a:t>	Сказал </a:t>
            </a:r>
            <a:r>
              <a:rPr lang="ru-RU" dirty="0"/>
              <a:t>Господь пришедшим к Нему Иудеям: истинно, истинно говорю вам: слово Мое слушающий и верующий Пославшему Меня имеет жизнь вечную и на суд не приходит, но перешел из смерти в жизнь. Истинно, истинно говорю вам: приходит час, и ныне есть, когда мертвые услышат голос Сына Божия и, услышав, оживут. Ибо, как Отец имеет жизнь в Самом Себе, так дал Он и Сыну иметь жизнь в Самом Себе, и дал Ему власть и суд творить, потому что Он – Сын Человеческий. Не удивляйтесь этому, потому что приходит час, когда все, находящиеся в гробницах, услышат голос Сына Божия и выйдут: сотворившие благое – в воскресение жизни, а сделавшие злое – в воскресение суда. Не могу Я Сам по Себе творить ничего: как слышу, сужу, и суд Мой праведен, потому что не ищу воли Моей, но воли Пославшего Меня </a:t>
            </a:r>
            <a:r>
              <a:rPr lang="ru-RU" dirty="0" smtClean="0"/>
              <a:t>Отца (Ин 5:24–30).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485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764704"/>
            <a:ext cx="7498080" cy="5832648"/>
          </a:xfrm>
        </p:spPr>
        <p:txBody>
          <a:bodyPr>
            <a:normAutofit fontScale="5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dirty="0" smtClean="0"/>
              <a:t>	Обычно на практике сразу после чтения Евангелия священник читает над усопшим </a:t>
            </a:r>
            <a:r>
              <a:rPr lang="ru-RU" b="1" dirty="0" smtClean="0"/>
              <a:t>разрешительную молитву</a:t>
            </a:r>
            <a:r>
              <a:rPr lang="ru-RU" dirty="0" smtClean="0"/>
              <a:t>: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dirty="0" smtClean="0"/>
              <a:t>	</a:t>
            </a:r>
            <a:r>
              <a:rPr lang="ru-RU" dirty="0"/>
              <a:t> Господь наш Иисус Христос Божественною Своею </a:t>
            </a:r>
            <a:r>
              <a:rPr lang="ru-RU" dirty="0" err="1"/>
              <a:t>благодатию</a:t>
            </a:r>
            <a:r>
              <a:rPr lang="ru-RU" dirty="0"/>
              <a:t>, даром же и </a:t>
            </a:r>
            <a:r>
              <a:rPr lang="ru-RU" dirty="0" err="1"/>
              <a:t>властию</a:t>
            </a:r>
            <a:r>
              <a:rPr lang="ru-RU" dirty="0"/>
              <a:t>, данною святым Его учеником и апостолом, во еже </a:t>
            </a:r>
            <a:r>
              <a:rPr lang="ru-RU" dirty="0" err="1"/>
              <a:t>вязати</a:t>
            </a:r>
            <a:r>
              <a:rPr lang="ru-RU" dirty="0"/>
              <a:t> и </a:t>
            </a:r>
            <a:r>
              <a:rPr lang="ru-RU" dirty="0" err="1"/>
              <a:t>решити</a:t>
            </a:r>
            <a:r>
              <a:rPr lang="ru-RU" dirty="0"/>
              <a:t> грехи </a:t>
            </a:r>
            <a:r>
              <a:rPr lang="ru-RU" dirty="0" err="1"/>
              <a:t>человеков</a:t>
            </a:r>
            <a:r>
              <a:rPr lang="ru-RU" dirty="0"/>
              <a:t>, рек им: </a:t>
            </a:r>
            <a:r>
              <a:rPr lang="ru-RU" dirty="0" err="1"/>
              <a:t>приимите</a:t>
            </a:r>
            <a:r>
              <a:rPr lang="ru-RU" dirty="0"/>
              <a:t> Духа </a:t>
            </a:r>
            <a:r>
              <a:rPr lang="ru-RU" dirty="0" err="1"/>
              <a:t>Святаго</a:t>
            </a:r>
            <a:r>
              <a:rPr lang="ru-RU" dirty="0"/>
              <a:t>, </a:t>
            </a:r>
            <a:r>
              <a:rPr lang="ru-RU" dirty="0" err="1"/>
              <a:t>ихже</a:t>
            </a:r>
            <a:r>
              <a:rPr lang="ru-RU" dirty="0"/>
              <a:t> отпустите грехи, </a:t>
            </a:r>
            <a:r>
              <a:rPr lang="ru-RU" dirty="0" err="1"/>
              <a:t>отпустятся</a:t>
            </a:r>
            <a:r>
              <a:rPr lang="ru-RU" dirty="0"/>
              <a:t> им; </a:t>
            </a:r>
            <a:r>
              <a:rPr lang="ru-RU" dirty="0" err="1"/>
              <a:t>ихже</a:t>
            </a:r>
            <a:r>
              <a:rPr lang="ru-RU" dirty="0"/>
              <a:t> удержите, удержатся; и </a:t>
            </a:r>
            <a:r>
              <a:rPr lang="ru-RU" dirty="0" err="1"/>
              <a:t>елика</a:t>
            </a:r>
            <a:r>
              <a:rPr lang="ru-RU" dirty="0"/>
              <a:t> аще свяжете и разрешите на земли, будут связана и разрешена и на </a:t>
            </a:r>
            <a:r>
              <a:rPr lang="ru-RU" dirty="0" err="1"/>
              <a:t>небеси</a:t>
            </a:r>
            <a:r>
              <a:rPr lang="ru-RU" dirty="0"/>
              <a:t>. От </a:t>
            </a:r>
            <a:r>
              <a:rPr lang="ru-RU" dirty="0" err="1"/>
              <a:t>онех</a:t>
            </a:r>
            <a:r>
              <a:rPr lang="ru-RU" dirty="0"/>
              <a:t> же и на </a:t>
            </a:r>
            <a:r>
              <a:rPr lang="ru-RU" dirty="0" err="1"/>
              <a:t>ны</a:t>
            </a:r>
            <a:r>
              <a:rPr lang="ru-RU" dirty="0"/>
              <a:t> </a:t>
            </a:r>
            <a:r>
              <a:rPr lang="ru-RU" dirty="0" err="1"/>
              <a:t>другдругоприимательно</a:t>
            </a:r>
            <a:r>
              <a:rPr lang="ru-RU" dirty="0"/>
              <a:t> пришедшею, да сотворит чрез мене </a:t>
            </a:r>
            <a:r>
              <a:rPr lang="ru-RU" dirty="0" err="1"/>
              <a:t>смиреннаго</a:t>
            </a:r>
            <a:r>
              <a:rPr lang="ru-RU" dirty="0"/>
              <a:t> </a:t>
            </a:r>
            <a:r>
              <a:rPr lang="ru-RU" dirty="0" err="1"/>
              <a:t>прощенно</a:t>
            </a:r>
            <a:r>
              <a:rPr lang="ru-RU" dirty="0"/>
              <a:t> и сие по духу чадо (имя) от всех, </a:t>
            </a:r>
            <a:r>
              <a:rPr lang="ru-RU" dirty="0" err="1"/>
              <a:t>елика</a:t>
            </a:r>
            <a:r>
              <a:rPr lang="ru-RU" dirty="0"/>
              <a:t> яко человек согреши Богу словом, или делом, или </a:t>
            </a:r>
            <a:r>
              <a:rPr lang="ru-RU" dirty="0" err="1"/>
              <a:t>мыслию</a:t>
            </a:r>
            <a:r>
              <a:rPr lang="ru-RU" dirty="0"/>
              <a:t>, и всеми своими </a:t>
            </a:r>
            <a:r>
              <a:rPr lang="ru-RU" dirty="0" err="1"/>
              <a:t>чувствы</a:t>
            </a:r>
            <a:r>
              <a:rPr lang="ru-RU" dirty="0"/>
              <a:t>, волею или неволею, ведением или неведением. Аще же под клятвою или отлучением архиерейским или иерейским </a:t>
            </a:r>
            <a:r>
              <a:rPr lang="ru-RU" dirty="0" err="1"/>
              <a:t>бысть</a:t>
            </a:r>
            <a:r>
              <a:rPr lang="ru-RU" dirty="0"/>
              <a:t>, или аще клятву отца своего или </a:t>
            </a:r>
            <a:r>
              <a:rPr lang="ru-RU" dirty="0" err="1"/>
              <a:t>матере</a:t>
            </a:r>
            <a:r>
              <a:rPr lang="ru-RU" dirty="0"/>
              <a:t> </a:t>
            </a:r>
            <a:r>
              <a:rPr lang="ru-RU" dirty="0" err="1"/>
              <a:t>своея</a:t>
            </a:r>
            <a:r>
              <a:rPr lang="ru-RU" dirty="0"/>
              <a:t> </a:t>
            </a:r>
            <a:r>
              <a:rPr lang="ru-RU" dirty="0" err="1"/>
              <a:t>наведе</a:t>
            </a:r>
            <a:r>
              <a:rPr lang="ru-RU" dirty="0"/>
              <a:t> на </a:t>
            </a:r>
            <a:r>
              <a:rPr lang="ru-RU" dirty="0" err="1"/>
              <a:t>ся</a:t>
            </a:r>
            <a:r>
              <a:rPr lang="ru-RU" dirty="0"/>
              <a:t>, или своему проклятию </a:t>
            </a:r>
            <a:r>
              <a:rPr lang="ru-RU" dirty="0" err="1"/>
              <a:t>подпаде</a:t>
            </a:r>
            <a:r>
              <a:rPr lang="ru-RU" dirty="0"/>
              <a:t>, или клятву преступи, или иными </a:t>
            </a:r>
            <a:r>
              <a:rPr lang="ru-RU" dirty="0" err="1"/>
              <a:t>некиими</a:t>
            </a:r>
            <a:r>
              <a:rPr lang="ru-RU" dirty="0"/>
              <a:t> грехи яко человек </a:t>
            </a:r>
            <a:r>
              <a:rPr lang="ru-RU" dirty="0" err="1"/>
              <a:t>связася</a:t>
            </a:r>
            <a:r>
              <a:rPr lang="ru-RU" dirty="0"/>
              <a:t>; но о всех сих сердцем сокрушенным </a:t>
            </a:r>
            <a:r>
              <a:rPr lang="ru-RU" dirty="0" err="1"/>
              <a:t>покаяся</a:t>
            </a:r>
            <a:r>
              <a:rPr lang="ru-RU" dirty="0"/>
              <a:t>, и от тех всех вины и </a:t>
            </a:r>
            <a:r>
              <a:rPr lang="ru-RU" dirty="0" err="1"/>
              <a:t>юзы</a:t>
            </a:r>
            <a:r>
              <a:rPr lang="ru-RU" dirty="0"/>
              <a:t> да разрешит его; </a:t>
            </a:r>
            <a:r>
              <a:rPr lang="ru-RU" dirty="0" err="1"/>
              <a:t>елика</a:t>
            </a:r>
            <a:r>
              <a:rPr lang="ru-RU" dirty="0"/>
              <a:t> же за немощь естества забвению </a:t>
            </a:r>
            <a:r>
              <a:rPr lang="ru-RU" dirty="0" err="1"/>
              <a:t>предаде</a:t>
            </a:r>
            <a:r>
              <a:rPr lang="ru-RU" dirty="0"/>
              <a:t>, и та вся да простит ему, человеколюбия ради Своего, молитвами </a:t>
            </a:r>
            <a:r>
              <a:rPr lang="ru-RU" dirty="0" err="1"/>
              <a:t>Пресвятыя</a:t>
            </a:r>
            <a:r>
              <a:rPr lang="ru-RU" dirty="0"/>
              <a:t> и </a:t>
            </a:r>
            <a:r>
              <a:rPr lang="ru-RU" dirty="0" err="1"/>
              <a:t>Преблагословенныя</a:t>
            </a:r>
            <a:r>
              <a:rPr lang="ru-RU" dirty="0"/>
              <a:t> Владычицы </a:t>
            </a:r>
            <a:r>
              <a:rPr lang="ru-RU" dirty="0" err="1"/>
              <a:t>нашея</a:t>
            </a:r>
            <a:r>
              <a:rPr lang="ru-RU" dirty="0"/>
              <a:t> Богородицы и </a:t>
            </a:r>
            <a:r>
              <a:rPr lang="ru-RU" dirty="0" err="1"/>
              <a:t>Приснодевы</a:t>
            </a:r>
            <a:r>
              <a:rPr lang="ru-RU" dirty="0"/>
              <a:t> Марии, святых славных и </a:t>
            </a:r>
            <a:r>
              <a:rPr lang="ru-RU" dirty="0" err="1"/>
              <a:t>всехвальных</a:t>
            </a:r>
            <a:r>
              <a:rPr lang="ru-RU" dirty="0"/>
              <a:t> апостол, и всех святых. </a:t>
            </a:r>
            <a:r>
              <a:rPr lang="ru-RU" dirty="0" smtClean="0"/>
              <a:t>Аминь.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351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260648"/>
            <a:ext cx="7498080" cy="6408712"/>
          </a:xfrm>
        </p:spPr>
        <p:txBody>
          <a:bodyPr>
            <a:normAutofit fontScale="47500" lnSpcReduction="20000"/>
          </a:bodyPr>
          <a:lstStyle/>
          <a:p>
            <a:pPr marL="82296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Сугубая заупокойная </a:t>
            </a:r>
            <a:r>
              <a:rPr lang="ru-RU" b="1" dirty="0" err="1" smtClean="0">
                <a:solidFill>
                  <a:srgbClr val="FF0000"/>
                </a:solidFill>
              </a:rPr>
              <a:t>ектения</a:t>
            </a:r>
            <a:endParaRPr lang="ru-RU" b="1" dirty="0" smtClean="0">
              <a:solidFill>
                <a:srgbClr val="FF0000"/>
              </a:solidFill>
            </a:endParaRPr>
          </a:p>
          <a:p>
            <a:pPr marL="82296" indent="0">
              <a:buNone/>
            </a:pPr>
            <a:r>
              <a:rPr lang="ru-RU" b="1" dirty="0"/>
              <a:t>Диакон:</a:t>
            </a:r>
            <a:r>
              <a:rPr lang="ru-RU" dirty="0"/>
              <a:t> Помилуй нас, Боже, по великой милости Твоей, молимся Тебе, услышь и помилуй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Хор:</a:t>
            </a:r>
            <a:r>
              <a:rPr lang="ru-RU" dirty="0"/>
              <a:t> Господи, </a:t>
            </a:r>
            <a:r>
              <a:rPr lang="ru-RU" dirty="0" smtClean="0"/>
              <a:t>помилуй (трижды на каждое прошение).</a:t>
            </a:r>
          </a:p>
          <a:p>
            <a:pPr marL="82296" indent="0">
              <a:buNone/>
            </a:pPr>
            <a:r>
              <a:rPr lang="ru-RU" dirty="0"/>
              <a:t>Еще молимся о упокоении души усопшего раба Божия </a:t>
            </a:r>
            <a:r>
              <a:rPr lang="ru-RU" b="1" dirty="0"/>
              <a:t>[или:</a:t>
            </a:r>
            <a:r>
              <a:rPr lang="ru-RU" dirty="0"/>
              <a:t> усопшей рабы Божией</a:t>
            </a:r>
            <a:r>
              <a:rPr lang="ru-RU" b="1" dirty="0"/>
              <a:t>] (имя)</a:t>
            </a:r>
            <a:r>
              <a:rPr lang="ru-RU" dirty="0"/>
              <a:t>, и о прощении ему </a:t>
            </a:r>
            <a:r>
              <a:rPr lang="ru-RU" b="1" dirty="0"/>
              <a:t>[или:</a:t>
            </a:r>
            <a:r>
              <a:rPr lang="ru-RU" dirty="0"/>
              <a:t> ей</a:t>
            </a:r>
            <a:r>
              <a:rPr lang="ru-RU" b="1" dirty="0"/>
              <a:t>]</a:t>
            </a:r>
            <a:r>
              <a:rPr lang="ru-RU" dirty="0"/>
              <a:t>всякого согрешения, как вольного, так и невольного.</a:t>
            </a:r>
          </a:p>
          <a:p>
            <a:pPr marL="82296" indent="0">
              <a:buNone/>
            </a:pPr>
            <a:r>
              <a:rPr lang="ru-RU" dirty="0"/>
              <a:t>Дабы Господь Бог водворил душу его </a:t>
            </a:r>
            <a:r>
              <a:rPr lang="ru-RU" b="1" dirty="0"/>
              <a:t>[</a:t>
            </a:r>
            <a:r>
              <a:rPr lang="ru-RU" b="1" dirty="0" err="1"/>
              <a:t>или:</a:t>
            </a:r>
            <a:r>
              <a:rPr lang="ru-RU" dirty="0" err="1"/>
              <a:t>её</a:t>
            </a:r>
            <a:r>
              <a:rPr lang="ru-RU" b="1" dirty="0"/>
              <a:t>]</a:t>
            </a:r>
            <a:r>
              <a:rPr lang="ru-RU" dirty="0"/>
              <a:t> там, где праведные обретают покой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Милости Божией, Царства Небесного и отпущения грехов его </a:t>
            </a:r>
            <a:r>
              <a:rPr lang="ru-RU" b="1" dirty="0"/>
              <a:t>[или:</a:t>
            </a:r>
            <a:r>
              <a:rPr lang="ru-RU" dirty="0"/>
              <a:t> её</a:t>
            </a:r>
            <a:r>
              <a:rPr lang="ru-RU" b="1" dirty="0"/>
              <a:t>]</a:t>
            </a:r>
            <a:r>
              <a:rPr lang="ru-RU" dirty="0"/>
              <a:t> у Христа, бессмертного Царя и Бога нашего, </a:t>
            </a:r>
            <a:r>
              <a:rPr lang="ru-RU" dirty="0" smtClean="0"/>
              <a:t>просим.</a:t>
            </a:r>
          </a:p>
          <a:p>
            <a:pPr marL="82296" indent="0">
              <a:buNone/>
            </a:pPr>
            <a:r>
              <a:rPr lang="ru-RU" b="1" dirty="0"/>
              <a:t>Хор:</a:t>
            </a:r>
            <a:r>
              <a:rPr lang="ru-RU" dirty="0"/>
              <a:t> </a:t>
            </a:r>
            <a:r>
              <a:rPr lang="ru-RU" dirty="0" smtClean="0"/>
              <a:t>Подай, Господи.</a:t>
            </a:r>
          </a:p>
          <a:p>
            <a:pPr marL="82296" indent="0">
              <a:buNone/>
            </a:pPr>
            <a:r>
              <a:rPr lang="ru-RU" b="1" dirty="0"/>
              <a:t>Диакон:</a:t>
            </a:r>
            <a:r>
              <a:rPr lang="ru-RU" dirty="0"/>
              <a:t> Господу помолимся</a:t>
            </a:r>
            <a:r>
              <a:rPr lang="ru-RU" dirty="0" smtClean="0"/>
              <a:t>!</a:t>
            </a:r>
          </a:p>
          <a:p>
            <a:pPr marL="82296" indent="0">
              <a:buNone/>
            </a:pPr>
            <a:r>
              <a:rPr lang="ru-RU" b="1" dirty="0"/>
              <a:t>Хор:</a:t>
            </a:r>
            <a:r>
              <a:rPr lang="ru-RU" dirty="0"/>
              <a:t> Господи, помилуй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П</a:t>
            </a:r>
            <a:r>
              <a:rPr lang="ru-RU" b="1" dirty="0" smtClean="0"/>
              <a:t>осле </a:t>
            </a:r>
            <a:r>
              <a:rPr lang="ru-RU" b="1" dirty="0"/>
              <a:t>ектеньи первый из священников, (или архиерей, если он присутствует), став рядом с телом умершего, громким голосом произносит молитву</a:t>
            </a:r>
            <a:r>
              <a:rPr lang="ru-RU" b="1" dirty="0" smtClean="0"/>
              <a:t>: </a:t>
            </a:r>
          </a:p>
          <a:p>
            <a:pPr marL="82296" indent="0">
              <a:buNone/>
            </a:pPr>
            <a:r>
              <a:rPr lang="ru-RU" dirty="0" smtClean="0"/>
              <a:t>Боже </a:t>
            </a:r>
            <a:r>
              <a:rPr lang="ru-RU" dirty="0"/>
              <a:t>духов и всякой плоти, смерть поправший и </a:t>
            </a:r>
            <a:r>
              <a:rPr lang="ru-RU" dirty="0" err="1"/>
              <a:t>диавола</a:t>
            </a:r>
            <a:r>
              <a:rPr lang="ru-RU" dirty="0"/>
              <a:t> упразднивший, и жизнь </a:t>
            </a:r>
            <a:r>
              <a:rPr lang="ru-RU" dirty="0" err="1"/>
              <a:t>мiру</a:t>
            </a:r>
            <a:r>
              <a:rPr lang="ru-RU" dirty="0"/>
              <a:t> Твоему даровавший! Сам, Господи, упокой душу усопшего раба Твоего</a:t>
            </a:r>
            <a:r>
              <a:rPr lang="ru-RU" b="1" dirty="0"/>
              <a:t>[или </a:t>
            </a:r>
            <a:r>
              <a:rPr lang="ru-RU" dirty="0"/>
              <a:t>усопшей рабы Своей</a:t>
            </a:r>
            <a:r>
              <a:rPr lang="ru-RU" b="1" dirty="0"/>
              <a:t>](имя) </a:t>
            </a:r>
            <a:r>
              <a:rPr lang="ru-RU" dirty="0"/>
              <a:t>в месте светлом, в месте блаженном, в месте отрадном, откуда отошли мука, скорбь и стенание. Всякое согрешение, соделанное им </a:t>
            </a:r>
            <a:r>
              <a:rPr lang="ru-RU" b="1" dirty="0"/>
              <a:t>[или:</a:t>
            </a:r>
            <a:r>
              <a:rPr lang="ru-RU" dirty="0"/>
              <a:t> ею</a:t>
            </a:r>
            <a:r>
              <a:rPr lang="ru-RU" b="1" dirty="0"/>
              <a:t>]</a:t>
            </a:r>
            <a:r>
              <a:rPr lang="ru-RU" dirty="0"/>
              <a:t> словом, или делом, или помышлением, как благой и человеколюбивый Бог, прости. Ибо нет человека, который жил бы и не согрешил, ибо только Ты один без греха, правда Твоя – правда навек и слово Твое – истина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b="1" dirty="0"/>
              <a:t>Возглас:</a:t>
            </a:r>
            <a:r>
              <a:rPr lang="ru-RU" dirty="0"/>
              <a:t> Ибо Ты – воскресение и жизнь и покой усопшего раба Твоего </a:t>
            </a:r>
            <a:r>
              <a:rPr lang="ru-RU" b="1" dirty="0"/>
              <a:t>[или </a:t>
            </a:r>
            <a:r>
              <a:rPr lang="ru-RU" dirty="0"/>
              <a:t>усопшей рабы Своей</a:t>
            </a:r>
            <a:r>
              <a:rPr lang="ru-RU" b="1" dirty="0"/>
              <a:t>]</a:t>
            </a:r>
            <a:r>
              <a:rPr lang="ru-RU" dirty="0"/>
              <a:t> </a:t>
            </a:r>
            <a:r>
              <a:rPr lang="ru-RU" b="1" dirty="0"/>
              <a:t>(имя)</a:t>
            </a:r>
            <a:r>
              <a:rPr lang="ru-RU" dirty="0"/>
              <a:t>, Христе Боже наш, и Тебе славу воссылаем, со безначальным Твоим Отцом, и </a:t>
            </a:r>
            <a:r>
              <a:rPr lang="ru-RU" dirty="0" err="1"/>
              <a:t>всесвятым</a:t>
            </a:r>
            <a:r>
              <a:rPr lang="ru-RU" dirty="0"/>
              <a:t> и благим и животворящим Твоим Духом ныне, и всегда, и во веки веков.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77477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6632"/>
            <a:ext cx="7498080" cy="6624736"/>
          </a:xfrm>
        </p:spPr>
        <p:txBody>
          <a:bodyPr>
            <a:normAutofit fontScale="6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По возгласе бывает </a:t>
            </a:r>
            <a:r>
              <a:rPr lang="ru-RU" b="1" dirty="0"/>
              <a:t>целование или последнее прощание с умершим</a:t>
            </a:r>
            <a:r>
              <a:rPr lang="ru-RU" dirty="0"/>
              <a:t>, которое совершается при пении </a:t>
            </a:r>
            <a:r>
              <a:rPr lang="ru-RU" dirty="0" smtClean="0"/>
              <a:t>стихир 2 гласа: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/>
              <a:t>Придите, последнее </a:t>
            </a:r>
            <a:r>
              <a:rPr lang="ru-RU" dirty="0" smtClean="0"/>
              <a:t>целование </a:t>
            </a:r>
            <a:r>
              <a:rPr lang="ru-RU" dirty="0"/>
              <a:t>дадим, братия, умершему </a:t>
            </a:r>
            <a:r>
              <a:rPr lang="ru-RU" b="1" dirty="0"/>
              <a:t>[или:</a:t>
            </a:r>
            <a:r>
              <a:rPr lang="ru-RU" dirty="0"/>
              <a:t> умершей</a:t>
            </a:r>
            <a:r>
              <a:rPr lang="ru-RU" b="1" dirty="0"/>
              <a:t>]</a:t>
            </a:r>
            <a:r>
              <a:rPr lang="ru-RU" dirty="0"/>
              <a:t>, благодаря Бога</a:t>
            </a:r>
            <a:r>
              <a:rPr lang="ru-RU" dirty="0" smtClean="0"/>
              <a:t>; </a:t>
            </a:r>
            <a:r>
              <a:rPr lang="ru-RU" dirty="0"/>
              <a:t>ибо он покинул </a:t>
            </a:r>
            <a:r>
              <a:rPr lang="ru-RU" b="1" dirty="0"/>
              <a:t>[или:</a:t>
            </a:r>
            <a:r>
              <a:rPr lang="ru-RU" dirty="0"/>
              <a:t> она покинула</a:t>
            </a:r>
            <a:r>
              <a:rPr lang="ru-RU" b="1" dirty="0"/>
              <a:t>]</a:t>
            </a:r>
            <a:r>
              <a:rPr lang="ru-RU" dirty="0"/>
              <a:t> родных </a:t>
            </a:r>
            <a:r>
              <a:rPr lang="ru-RU" dirty="0" smtClean="0"/>
              <a:t>своих </a:t>
            </a:r>
            <a:r>
              <a:rPr lang="ru-RU" dirty="0"/>
              <a:t>и к могиле спешит</a:t>
            </a:r>
            <a:r>
              <a:rPr lang="ru-RU" dirty="0" smtClean="0"/>
              <a:t>, </a:t>
            </a:r>
            <a:r>
              <a:rPr lang="ru-RU" dirty="0"/>
              <a:t>уже не заботясь о </a:t>
            </a:r>
            <a:r>
              <a:rPr lang="ru-RU" dirty="0" smtClean="0"/>
              <a:t>суетном </a:t>
            </a:r>
            <a:r>
              <a:rPr lang="ru-RU" dirty="0"/>
              <a:t>и о многострадальной плоти</a:t>
            </a:r>
            <a:r>
              <a:rPr lang="ru-RU" dirty="0" smtClean="0"/>
              <a:t>. </a:t>
            </a:r>
            <a:r>
              <a:rPr lang="ru-RU" dirty="0"/>
              <a:t>Где ныне родственники и друзья? </a:t>
            </a:r>
            <a:r>
              <a:rPr lang="ru-RU" dirty="0" smtClean="0"/>
              <a:t>Теперь </a:t>
            </a:r>
            <a:r>
              <a:rPr lang="ru-RU" dirty="0"/>
              <a:t>мы разлучаемся. </a:t>
            </a:r>
            <a:r>
              <a:rPr lang="ru-RU" dirty="0" smtClean="0"/>
              <a:t>Да </a:t>
            </a:r>
            <a:r>
              <a:rPr lang="ru-RU" dirty="0"/>
              <a:t>упокоит его </a:t>
            </a:r>
            <a:r>
              <a:rPr lang="ru-RU" b="1" dirty="0"/>
              <a:t>[или</a:t>
            </a:r>
            <a:r>
              <a:rPr lang="ru-RU" b="1" dirty="0" smtClean="0"/>
              <a:t>: </a:t>
            </a:r>
            <a:r>
              <a:rPr lang="ru-RU" dirty="0" smtClean="0"/>
              <a:t>её</a:t>
            </a:r>
            <a:r>
              <a:rPr lang="ru-RU" b="1" dirty="0"/>
              <a:t>]</a:t>
            </a:r>
            <a:r>
              <a:rPr lang="ru-RU" dirty="0"/>
              <a:t> Господь, </a:t>
            </a:r>
            <a:r>
              <a:rPr lang="ru-RU" dirty="0" smtClean="0"/>
              <a:t>помолимся!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Слава, глас 6: </a:t>
            </a:r>
            <a:r>
              <a:rPr lang="ru-RU" dirty="0"/>
              <a:t>Видя меня безгласным / и бездыханным пред вами лежащим </a:t>
            </a:r>
            <a:r>
              <a:rPr lang="ru-RU" b="1" dirty="0"/>
              <a:t>[или:</a:t>
            </a:r>
            <a:r>
              <a:rPr lang="ru-RU" dirty="0"/>
              <a:t> безгласную </a:t>
            </a:r>
            <a:r>
              <a:rPr lang="ru-RU" dirty="0" smtClean="0"/>
              <a:t>и </a:t>
            </a:r>
            <a:r>
              <a:rPr lang="ru-RU" dirty="0"/>
              <a:t>бездыханную пред вами лежащую</a:t>
            </a:r>
            <a:r>
              <a:rPr lang="ru-RU" b="1" dirty="0"/>
              <a:t>]</a:t>
            </a:r>
            <a:r>
              <a:rPr lang="ru-RU" dirty="0"/>
              <a:t>, </a:t>
            </a:r>
            <a:r>
              <a:rPr lang="ru-RU" dirty="0" err="1" smtClean="0"/>
              <a:t>восплачьте</a:t>
            </a:r>
            <a:r>
              <a:rPr lang="ru-RU" dirty="0"/>
              <a:t> </a:t>
            </a:r>
            <a:r>
              <a:rPr lang="ru-RU" b="1" dirty="0"/>
              <a:t>[</a:t>
            </a:r>
            <a:r>
              <a:rPr lang="ru-RU" dirty="0"/>
              <a:t>все</a:t>
            </a:r>
            <a:r>
              <a:rPr lang="ru-RU" b="1" dirty="0"/>
              <a:t>]</a:t>
            </a:r>
            <a:r>
              <a:rPr lang="ru-RU" dirty="0"/>
              <a:t> обо мне: </a:t>
            </a:r>
            <a:r>
              <a:rPr lang="ru-RU" dirty="0" smtClean="0"/>
              <a:t>братья </a:t>
            </a:r>
            <a:r>
              <a:rPr lang="ru-RU" dirty="0"/>
              <a:t>и друзья, родные и знакомые</a:t>
            </a:r>
            <a:r>
              <a:rPr lang="ru-RU" dirty="0" smtClean="0"/>
              <a:t>: </a:t>
            </a:r>
            <a:r>
              <a:rPr lang="ru-RU" dirty="0"/>
              <a:t>ведь вчерашний день я беседовал с вами, </a:t>
            </a:r>
            <a:r>
              <a:rPr lang="ru-RU" dirty="0" smtClean="0"/>
              <a:t>и </a:t>
            </a:r>
            <a:r>
              <a:rPr lang="ru-RU" dirty="0"/>
              <a:t>внезапно настиг меня страшный час смерти</a:t>
            </a:r>
            <a:r>
              <a:rPr lang="ru-RU" dirty="0" smtClean="0"/>
              <a:t>. </a:t>
            </a:r>
            <a:r>
              <a:rPr lang="ru-RU" dirty="0"/>
              <a:t>Но придите, все любящие меня, </a:t>
            </a:r>
            <a:r>
              <a:rPr lang="ru-RU" dirty="0" smtClean="0"/>
              <a:t>и </a:t>
            </a:r>
            <a:r>
              <a:rPr lang="ru-RU" dirty="0"/>
              <a:t>целуйте меня последним целованием: </a:t>
            </a:r>
            <a:r>
              <a:rPr lang="ru-RU" dirty="0" smtClean="0"/>
              <a:t>ведь </a:t>
            </a:r>
            <a:r>
              <a:rPr lang="ru-RU" dirty="0"/>
              <a:t>не буду уже с вами ходить</a:t>
            </a:r>
            <a:r>
              <a:rPr lang="ru-RU" dirty="0" smtClean="0"/>
              <a:t>, </a:t>
            </a:r>
            <a:r>
              <a:rPr lang="ru-RU" dirty="0"/>
              <a:t>или собеседовать впредь. </a:t>
            </a:r>
            <a:r>
              <a:rPr lang="ru-RU" dirty="0" smtClean="0"/>
              <a:t>Ибо </a:t>
            </a:r>
            <a:r>
              <a:rPr lang="ru-RU" dirty="0"/>
              <a:t>к Судии я отхожу</a:t>
            </a:r>
            <a:r>
              <a:rPr lang="ru-RU" dirty="0" smtClean="0"/>
              <a:t>, </a:t>
            </a:r>
            <a:r>
              <a:rPr lang="ru-RU" dirty="0"/>
              <a:t>где нет лицеприятия: </a:t>
            </a:r>
            <a:r>
              <a:rPr lang="ru-RU" dirty="0" smtClean="0"/>
              <a:t>ведь </a:t>
            </a:r>
            <a:r>
              <a:rPr lang="ru-RU" dirty="0"/>
              <a:t>раб и владыка там вместе предстоят</a:t>
            </a:r>
            <a:r>
              <a:rPr lang="ru-RU" dirty="0" smtClean="0"/>
              <a:t>, </a:t>
            </a:r>
            <a:r>
              <a:rPr lang="ru-RU" dirty="0"/>
              <a:t>царь и воин, богатый и бедный в равном достоинстве</a:t>
            </a:r>
            <a:r>
              <a:rPr lang="ru-RU" dirty="0" smtClean="0"/>
              <a:t>: </a:t>
            </a:r>
            <a:r>
              <a:rPr lang="ru-RU" dirty="0"/>
              <a:t>ибо каждый от своих дел </a:t>
            </a:r>
            <a:r>
              <a:rPr lang="ru-RU" dirty="0" smtClean="0"/>
              <a:t>или </a:t>
            </a:r>
            <a:r>
              <a:rPr lang="ru-RU" dirty="0"/>
              <a:t>прославится, или постыдится</a:t>
            </a:r>
            <a:r>
              <a:rPr lang="ru-RU" dirty="0" smtClean="0"/>
              <a:t>. </a:t>
            </a:r>
            <a:r>
              <a:rPr lang="ru-RU" dirty="0"/>
              <a:t>Но прошу всех и </a:t>
            </a:r>
            <a:r>
              <a:rPr lang="ru-RU" dirty="0" smtClean="0"/>
              <a:t>молю </a:t>
            </a:r>
            <a:r>
              <a:rPr lang="ru-RU" dirty="0"/>
              <a:t>непрестанно обо мне молиться Христу Богу</a:t>
            </a:r>
            <a:r>
              <a:rPr lang="ru-RU" dirty="0" smtClean="0"/>
              <a:t>, </a:t>
            </a:r>
            <a:r>
              <a:rPr lang="ru-RU" dirty="0"/>
              <a:t>чтобы не был я низведен </a:t>
            </a:r>
            <a:r>
              <a:rPr lang="ru-RU" b="1" dirty="0"/>
              <a:t>[или:</a:t>
            </a:r>
            <a:r>
              <a:rPr lang="ru-RU" dirty="0"/>
              <a:t> не была я низведена</a:t>
            </a:r>
            <a:r>
              <a:rPr lang="ru-RU" b="1" dirty="0"/>
              <a:t>]</a:t>
            </a:r>
            <a:r>
              <a:rPr lang="ru-RU" dirty="0"/>
              <a:t> по грехам моим на место мучения</a:t>
            </a:r>
            <a:r>
              <a:rPr lang="ru-RU" dirty="0" smtClean="0"/>
              <a:t>, </a:t>
            </a:r>
            <a:r>
              <a:rPr lang="ru-RU" dirty="0"/>
              <a:t>но да поместит Он меня </a:t>
            </a:r>
            <a:r>
              <a:rPr lang="ru-RU" dirty="0" smtClean="0"/>
              <a:t>туда</a:t>
            </a:r>
            <a:r>
              <a:rPr lang="ru-RU" dirty="0"/>
              <a:t>, где свет </a:t>
            </a:r>
            <a:r>
              <a:rPr lang="ru-RU" dirty="0" smtClean="0"/>
              <a:t>жизни.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b="1" dirty="0"/>
              <a:t>И ныне, </a:t>
            </a:r>
            <a:r>
              <a:rPr lang="ru-RU" b="1" dirty="0" err="1"/>
              <a:t>Богородичен</a:t>
            </a:r>
            <a:r>
              <a:rPr lang="ru-RU" b="1" dirty="0"/>
              <a:t>:</a:t>
            </a:r>
            <a:r>
              <a:rPr lang="ru-RU" dirty="0"/>
              <a:t> По ходатайствам Родившей Тебя, Христе</a:t>
            </a:r>
            <a:r>
              <a:rPr lang="ru-RU" dirty="0" smtClean="0"/>
              <a:t>, </a:t>
            </a:r>
            <a:r>
              <a:rPr lang="ru-RU" dirty="0"/>
              <a:t>и Предтечи Твоего</a:t>
            </a:r>
            <a:r>
              <a:rPr lang="ru-RU" dirty="0" smtClean="0"/>
              <a:t>, </a:t>
            </a:r>
            <a:r>
              <a:rPr lang="ru-RU" dirty="0"/>
              <a:t>апостолов, пророков, иерархов</a:t>
            </a:r>
            <a:r>
              <a:rPr lang="ru-RU" dirty="0" smtClean="0"/>
              <a:t>, </a:t>
            </a:r>
            <a:r>
              <a:rPr lang="ru-RU" dirty="0"/>
              <a:t>преподобных и праведных, и всех святых </a:t>
            </a:r>
            <a:r>
              <a:rPr lang="ru-RU" dirty="0" smtClean="0"/>
              <a:t>усопшего </a:t>
            </a:r>
            <a:r>
              <a:rPr lang="ru-RU" dirty="0"/>
              <a:t>раба Твоего </a:t>
            </a:r>
            <a:r>
              <a:rPr lang="ru-RU" b="1" dirty="0"/>
              <a:t>[или:</a:t>
            </a:r>
            <a:r>
              <a:rPr lang="ru-RU" dirty="0"/>
              <a:t> усопшую рабу Твою</a:t>
            </a:r>
            <a:r>
              <a:rPr lang="ru-RU" b="1" dirty="0"/>
              <a:t>]</a:t>
            </a:r>
            <a:r>
              <a:rPr lang="ru-RU" dirty="0"/>
              <a:t> упокой.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784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47667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Виды заупокойных </a:t>
            </a:r>
            <a:r>
              <a:rPr lang="ru-RU" sz="2800" dirty="0" err="1" smtClean="0"/>
              <a:t>последований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1196752"/>
            <a:ext cx="7344816" cy="5661248"/>
          </a:xfrm>
        </p:spPr>
        <p:txBody>
          <a:bodyPr>
            <a:noAutofit/>
          </a:bodyPr>
          <a:lstStyle/>
          <a:p>
            <a:pPr marL="0" indent="432000" algn="just"/>
            <a:r>
              <a:rPr lang="ru-RU" sz="2000" dirty="0" smtClean="0"/>
              <a:t>Православная </a:t>
            </a:r>
            <a:r>
              <a:rPr lang="ru-RU" sz="2000" dirty="0"/>
              <a:t>Церковь напутствует своих чад в загробную жизнь Таинствами </a:t>
            </a:r>
            <a:r>
              <a:rPr lang="ru-RU" sz="2000" b="1" dirty="0"/>
              <a:t>Покаяния</a:t>
            </a:r>
            <a:r>
              <a:rPr lang="ru-RU" sz="2000" dirty="0"/>
              <a:t>, </a:t>
            </a:r>
            <a:r>
              <a:rPr lang="ru-RU" sz="2000" b="1" dirty="0"/>
              <a:t>Причащения</a:t>
            </a:r>
            <a:r>
              <a:rPr lang="ru-RU" sz="2000" dirty="0"/>
              <a:t> и </a:t>
            </a:r>
            <a:r>
              <a:rPr lang="ru-RU" sz="2000" b="1" dirty="0" smtClean="0"/>
              <a:t>Елеосвящения</a:t>
            </a:r>
            <a:r>
              <a:rPr lang="ru-RU" sz="2000" dirty="0" smtClean="0"/>
              <a:t>. </a:t>
            </a:r>
            <a:r>
              <a:rPr lang="ru-RU" sz="2000" dirty="0"/>
              <a:t>К</a:t>
            </a:r>
            <a:r>
              <a:rPr lang="ru-RU" sz="2000" dirty="0" smtClean="0"/>
              <a:t>роме </a:t>
            </a:r>
            <a:r>
              <a:rPr lang="ru-RU" sz="2000" dirty="0"/>
              <a:t>того, в минуты разлучения души с </a:t>
            </a:r>
            <a:r>
              <a:rPr lang="ru-RU" sz="2000" dirty="0" smtClean="0"/>
              <a:t>телом над ними совершается </a:t>
            </a:r>
            <a:r>
              <a:rPr lang="ru-RU" sz="2000" dirty="0" err="1"/>
              <a:t>молебное</a:t>
            </a:r>
            <a:r>
              <a:rPr lang="ru-RU" sz="2000" dirty="0"/>
              <a:t> пение на исход </a:t>
            </a:r>
            <a:r>
              <a:rPr lang="ru-RU" sz="2000" dirty="0" smtClean="0"/>
              <a:t>души –  «</a:t>
            </a:r>
            <a:r>
              <a:rPr lang="ru-RU" sz="2000" b="1" dirty="0" smtClean="0"/>
              <a:t>Канон </a:t>
            </a:r>
            <a:r>
              <a:rPr lang="ru-RU" sz="2000" b="1" dirty="0" err="1" smtClean="0"/>
              <a:t>молебный</a:t>
            </a:r>
            <a:r>
              <a:rPr lang="ru-RU" sz="2000" b="1" dirty="0" smtClean="0"/>
              <a:t> ко Господу нашему Иисусу Христу, и Пречистой Богородице Матери Господни, при разлучении души от тела всякого правоверного».</a:t>
            </a:r>
            <a:r>
              <a:rPr lang="ru-RU" sz="2000" dirty="0" smtClean="0"/>
              <a:t> </a:t>
            </a:r>
          </a:p>
          <a:p>
            <a:pPr marL="0" indent="432000" algn="just"/>
            <a:r>
              <a:rPr lang="ru-RU" sz="2000" dirty="0" smtClean="0"/>
              <a:t>По необходимости может </a:t>
            </a:r>
            <a:r>
              <a:rPr lang="ru-RU" sz="2000" dirty="0"/>
              <a:t>с</a:t>
            </a:r>
            <a:r>
              <a:rPr lang="ru-RU" sz="2000" dirty="0" smtClean="0"/>
              <a:t>овершаться «</a:t>
            </a:r>
            <a:r>
              <a:rPr lang="ru-RU" sz="2000" b="1" dirty="0" smtClean="0"/>
              <a:t>Чин</a:t>
            </a:r>
            <a:r>
              <a:rPr lang="ru-RU" sz="2000" b="1" dirty="0"/>
              <a:t>, </a:t>
            </a:r>
            <a:r>
              <a:rPr lang="ru-RU" sz="2000" b="1" dirty="0" err="1"/>
              <a:t>бываемый</a:t>
            </a:r>
            <a:r>
              <a:rPr lang="ru-RU" sz="2000" b="1" dirty="0"/>
              <a:t> на разлучение души от тела, </a:t>
            </a:r>
            <a:r>
              <a:rPr lang="ru-RU" sz="2000" b="1" dirty="0" err="1"/>
              <a:t>внегда</a:t>
            </a:r>
            <a:r>
              <a:rPr lang="ru-RU" sz="2000" b="1" dirty="0"/>
              <a:t> человек долго </a:t>
            </a:r>
            <a:r>
              <a:rPr lang="ru-RU" sz="2000" b="1" dirty="0" smtClean="0"/>
              <a:t>страждет</a:t>
            </a:r>
            <a:r>
              <a:rPr lang="ru-RU" sz="2000" dirty="0" smtClean="0"/>
              <a:t>».</a:t>
            </a:r>
          </a:p>
          <a:p>
            <a:pPr marL="0" indent="432000" algn="just"/>
            <a:r>
              <a:rPr lang="ru-RU" sz="2000" dirty="0" smtClean="0"/>
              <a:t>После смерти над телом православного христианина читается</a:t>
            </a:r>
            <a:r>
              <a:rPr lang="ru-RU" sz="2000" b="1" dirty="0" smtClean="0"/>
              <a:t> «Канон </a:t>
            </a:r>
            <a:r>
              <a:rPr lang="ru-RU" sz="2000" b="1" dirty="0"/>
              <a:t>по исходе души от тела всякого правоверного</a:t>
            </a:r>
            <a:r>
              <a:rPr lang="ru-RU" sz="2000" b="1" dirty="0" smtClean="0"/>
              <a:t>».</a:t>
            </a:r>
          </a:p>
          <a:p>
            <a:pPr marL="0" indent="432000" algn="just"/>
            <a:r>
              <a:rPr lang="ru-RU" sz="2000" dirty="0" smtClean="0"/>
              <a:t>Существует обычай </a:t>
            </a:r>
            <a:r>
              <a:rPr lang="ru-RU" sz="2000" b="1" dirty="0" smtClean="0"/>
              <a:t>чтения Псалтири </a:t>
            </a:r>
            <a:r>
              <a:rPr lang="ru-RU" sz="2000" dirty="0" smtClean="0"/>
              <a:t>над телом усопшего мирянина до погребения и в память его после погребения. Над почившими священниками и архиереями читают Евангелие.</a:t>
            </a:r>
          </a:p>
        </p:txBody>
      </p:sp>
    </p:spTree>
    <p:extLst>
      <p:ext uri="{BB962C8B-B14F-4D97-AF65-F5344CB8AC3E}">
        <p14:creationId xmlns:p14="http://schemas.microsoft.com/office/powerpoint/2010/main" val="402838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0"/>
            <a:ext cx="7818072" cy="6741368"/>
          </a:xfrm>
        </p:spPr>
        <p:txBody>
          <a:bodyPr>
            <a:noAutofit/>
          </a:bodyPr>
          <a:lstStyle/>
          <a:p>
            <a:pPr marL="0" indent="252000" algn="ctr">
              <a:spcBef>
                <a:spcPts val="0"/>
              </a:spcBef>
              <a:buNone/>
            </a:pPr>
            <a:r>
              <a:rPr lang="ru-RU" sz="1450" dirty="0" smtClean="0"/>
              <a:t>После прощания с умершим следует </a:t>
            </a:r>
            <a:r>
              <a:rPr lang="ru-RU" sz="1450" b="1" dirty="0" smtClean="0"/>
              <a:t>Лития</a:t>
            </a:r>
          </a:p>
          <a:p>
            <a:pPr marL="0" indent="252000" algn="ctr">
              <a:spcBef>
                <a:spcPts val="0"/>
              </a:spcBef>
              <a:buNone/>
            </a:pPr>
            <a:endParaRPr lang="ru-RU" sz="1450" b="1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dirty="0" smtClean="0"/>
              <a:t>Читается </a:t>
            </a:r>
            <a:r>
              <a:rPr lang="ru-RU" sz="1450" dirty="0" err="1" smtClean="0"/>
              <a:t>Трисвятое</a:t>
            </a:r>
            <a:r>
              <a:rPr lang="ru-RU" sz="1450" dirty="0" smtClean="0"/>
              <a:t> по «Отче наш».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sz="1450" b="1" dirty="0" smtClean="0"/>
              <a:t>Хор поет тропари 4 гласа: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dirty="0"/>
              <a:t>Со духами праведных скончавшихся </a:t>
            </a:r>
            <a:r>
              <a:rPr lang="ru-RU" sz="1450" dirty="0" smtClean="0"/>
              <a:t>душу </a:t>
            </a:r>
            <a:r>
              <a:rPr lang="ru-RU" sz="1450" dirty="0"/>
              <a:t>раба </a:t>
            </a:r>
            <a:r>
              <a:rPr lang="ru-RU" sz="1450" dirty="0" smtClean="0"/>
              <a:t>Твоего </a:t>
            </a:r>
            <a:r>
              <a:rPr lang="ru-RU" sz="1450" b="1" dirty="0" smtClean="0"/>
              <a:t>[</a:t>
            </a:r>
            <a:r>
              <a:rPr lang="ru-RU" sz="1450" b="1" dirty="0"/>
              <a:t>или:</a:t>
            </a:r>
            <a:r>
              <a:rPr lang="ru-RU" sz="1450" dirty="0"/>
              <a:t> рабы Твоей</a:t>
            </a:r>
            <a:r>
              <a:rPr lang="ru-RU" sz="1450" b="1" dirty="0"/>
              <a:t>]</a:t>
            </a:r>
            <a:r>
              <a:rPr lang="ru-RU" sz="1450" dirty="0"/>
              <a:t>, Спаситель, упокой </a:t>
            </a:r>
            <a:r>
              <a:rPr lang="ru-RU" sz="1450" dirty="0" smtClean="0"/>
              <a:t>сохраняя </a:t>
            </a:r>
            <a:r>
              <a:rPr lang="ru-RU" sz="1450" dirty="0"/>
              <a:t>ее в блаженной жизни, </a:t>
            </a:r>
            <a:r>
              <a:rPr lang="ru-RU" sz="1450" dirty="0" smtClean="0"/>
              <a:t>той</a:t>
            </a:r>
            <a:r>
              <a:rPr lang="ru-RU" sz="1450" dirty="0"/>
              <a:t>, что у Тебя, Человеколюбец</a:t>
            </a:r>
            <a:r>
              <a:rPr lang="ru-RU" sz="1450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dirty="0"/>
              <a:t>В месте упокоения Твоем, Господи, </a:t>
            </a:r>
            <a:r>
              <a:rPr lang="ru-RU" sz="1450" dirty="0" smtClean="0"/>
              <a:t>где </a:t>
            </a:r>
            <a:r>
              <a:rPr lang="ru-RU" sz="1450" dirty="0"/>
              <a:t>все святые Твои обретают покой, </a:t>
            </a:r>
            <a:r>
              <a:rPr lang="ru-RU" sz="1450" dirty="0" smtClean="0"/>
              <a:t>упокой </a:t>
            </a:r>
            <a:r>
              <a:rPr lang="ru-RU" sz="1450" dirty="0"/>
              <a:t>и душу раба Твоего </a:t>
            </a:r>
            <a:r>
              <a:rPr lang="ru-RU" sz="1450" b="1" dirty="0"/>
              <a:t>[</a:t>
            </a:r>
            <a:r>
              <a:rPr lang="ru-RU" sz="1450" b="1" dirty="0" err="1"/>
              <a:t>или:</a:t>
            </a:r>
            <a:r>
              <a:rPr lang="ru-RU" sz="1450" dirty="0" err="1"/>
              <a:t>рабы</a:t>
            </a:r>
            <a:r>
              <a:rPr lang="ru-RU" sz="1450" dirty="0"/>
              <a:t> Твоей</a:t>
            </a:r>
            <a:r>
              <a:rPr lang="ru-RU" sz="1450" b="1" dirty="0"/>
              <a:t>]</a:t>
            </a:r>
            <a:r>
              <a:rPr lang="ru-RU" sz="1450" dirty="0"/>
              <a:t>, </a:t>
            </a:r>
            <a:r>
              <a:rPr lang="ru-RU" sz="1450" dirty="0" smtClean="0"/>
              <a:t>ибо </a:t>
            </a:r>
            <a:r>
              <a:rPr lang="ru-RU" sz="1450" dirty="0"/>
              <a:t>Ты Один – Человеколюбец</a:t>
            </a:r>
            <a:r>
              <a:rPr lang="ru-RU" sz="1450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Слава:</a:t>
            </a:r>
            <a:r>
              <a:rPr lang="ru-RU" sz="1450" dirty="0"/>
              <a:t> Ты – Бог наш, сошедший во ад </a:t>
            </a:r>
            <a:r>
              <a:rPr lang="ru-RU" sz="1450" dirty="0" smtClean="0"/>
              <a:t>и </a:t>
            </a:r>
            <a:r>
              <a:rPr lang="ru-RU" sz="1450" dirty="0"/>
              <a:t>муки узников прекративший, </a:t>
            </a:r>
            <a:r>
              <a:rPr lang="ru-RU" sz="1450" dirty="0" smtClean="0"/>
              <a:t>Сам </a:t>
            </a:r>
            <a:r>
              <a:rPr lang="ru-RU" sz="1450" dirty="0"/>
              <a:t>и душу раба Твоего </a:t>
            </a:r>
            <a:r>
              <a:rPr lang="ru-RU" sz="1450" b="1" dirty="0"/>
              <a:t>[или:</a:t>
            </a:r>
            <a:r>
              <a:rPr lang="ru-RU" sz="1450" dirty="0"/>
              <a:t> рабы Твоей</a:t>
            </a:r>
            <a:r>
              <a:rPr lang="ru-RU" sz="1450" b="1" dirty="0"/>
              <a:t>]</a:t>
            </a:r>
            <a:r>
              <a:rPr lang="ru-RU" sz="1450" dirty="0"/>
              <a:t> упокой</a:t>
            </a:r>
            <a:r>
              <a:rPr lang="ru-RU" sz="1450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И ныне:</a:t>
            </a:r>
            <a:r>
              <a:rPr lang="ru-RU" sz="1450" dirty="0"/>
              <a:t> Единая чистая и непорочная Дева, </a:t>
            </a:r>
            <a:r>
              <a:rPr lang="ru-RU" sz="1450" dirty="0" smtClean="0"/>
              <a:t>Бога </a:t>
            </a:r>
            <a:r>
              <a:rPr lang="ru-RU" sz="1450" dirty="0"/>
              <a:t>во чреве носившая неизреченно, </a:t>
            </a:r>
            <a:r>
              <a:rPr lang="ru-RU" sz="1450" dirty="0" smtClean="0"/>
              <a:t>ходатайствуй </a:t>
            </a:r>
            <a:r>
              <a:rPr lang="ru-RU" sz="1450" dirty="0"/>
              <a:t>о спасении души раба Твоего </a:t>
            </a:r>
            <a:r>
              <a:rPr lang="ru-RU" sz="1450" b="1" dirty="0"/>
              <a:t>[или:</a:t>
            </a:r>
            <a:r>
              <a:rPr lang="ru-RU" sz="1450" dirty="0"/>
              <a:t> рабы Твоей</a:t>
            </a:r>
            <a:r>
              <a:rPr lang="ru-RU" sz="1450" b="1" dirty="0" smtClean="0"/>
              <a:t>]</a:t>
            </a:r>
            <a:r>
              <a:rPr lang="ru-RU" sz="1450" dirty="0" smtClean="0"/>
              <a:t>.</a:t>
            </a:r>
          </a:p>
          <a:p>
            <a:pPr marL="0" indent="252000" algn="ctr">
              <a:spcBef>
                <a:spcPts val="0"/>
              </a:spcBef>
              <a:buNone/>
            </a:pPr>
            <a:r>
              <a:rPr lang="ru-RU" sz="1450" b="1" dirty="0" smtClean="0">
                <a:solidFill>
                  <a:srgbClr val="FF0000"/>
                </a:solidFill>
              </a:rPr>
              <a:t>Сугубая заупокойная лития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Диакон:</a:t>
            </a:r>
            <a:r>
              <a:rPr lang="ru-RU" sz="1450" dirty="0"/>
              <a:t>  </a:t>
            </a:r>
            <a:r>
              <a:rPr lang="ru-RU" sz="1450" dirty="0" smtClean="0"/>
              <a:t>Премудрость.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Священник:</a:t>
            </a:r>
            <a:r>
              <a:rPr lang="ru-RU" sz="1450" dirty="0"/>
              <a:t> Пресвятая Богородица, спаси </a:t>
            </a:r>
            <a:r>
              <a:rPr lang="ru-RU" sz="1450" dirty="0" smtClean="0"/>
              <a:t>нас.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Хор:</a:t>
            </a:r>
            <a:r>
              <a:rPr lang="ru-RU" sz="1450" dirty="0"/>
              <a:t> Честью высшую Херувимов </a:t>
            </a:r>
            <a:r>
              <a:rPr lang="ru-RU" sz="1450" dirty="0" smtClean="0"/>
              <a:t>и </a:t>
            </a:r>
            <a:r>
              <a:rPr lang="ru-RU" sz="1450" dirty="0"/>
              <a:t>несравненно славнейшую Серафимов, </a:t>
            </a:r>
            <a:r>
              <a:rPr lang="ru-RU" sz="1450" dirty="0" smtClean="0"/>
              <a:t>девственно </a:t>
            </a:r>
            <a:r>
              <a:rPr lang="ru-RU" sz="1450" dirty="0"/>
              <a:t>Бога-Слово родившую, </a:t>
            </a:r>
            <a:r>
              <a:rPr lang="ru-RU" sz="1450" dirty="0" smtClean="0"/>
              <a:t>истинную </a:t>
            </a:r>
            <a:r>
              <a:rPr lang="ru-RU" sz="1450" dirty="0"/>
              <a:t>Богородицу – Тебя величаем</a:t>
            </a:r>
            <a:r>
              <a:rPr lang="ru-RU" sz="1450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Священник:</a:t>
            </a:r>
            <a:r>
              <a:rPr lang="ru-RU" sz="1450" dirty="0"/>
              <a:t> Слава Тебе, Христе Боже, надежда наша, слава Тебе</a:t>
            </a:r>
            <a:r>
              <a:rPr lang="ru-RU" sz="1450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Хор:</a:t>
            </a:r>
            <a:r>
              <a:rPr lang="ru-RU" sz="1450" dirty="0"/>
              <a:t> Слава, и ныне, Господи, </a:t>
            </a:r>
            <a:r>
              <a:rPr lang="ru-RU" sz="1450" dirty="0" smtClean="0"/>
              <a:t>помилуй</a:t>
            </a:r>
            <a:r>
              <a:rPr lang="ru-RU" sz="1450" b="1" dirty="0"/>
              <a:t> </a:t>
            </a:r>
            <a:r>
              <a:rPr lang="ru-RU" sz="1450" i="1" dirty="0"/>
              <a:t>(трижды). </a:t>
            </a:r>
            <a:r>
              <a:rPr lang="ru-RU" sz="1450" dirty="0" smtClean="0"/>
              <a:t>Благослови.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 smtClean="0"/>
              <a:t>Священник произносит </a:t>
            </a:r>
            <a:r>
              <a:rPr lang="ru-RU" sz="1450" b="1" dirty="0" err="1" smtClean="0"/>
              <a:t>отпуст</a:t>
            </a:r>
            <a:r>
              <a:rPr lang="ru-RU" sz="1450" b="1" dirty="0" smtClean="0"/>
              <a:t>: </a:t>
            </a:r>
            <a:r>
              <a:rPr lang="ru-RU" sz="1450" dirty="0" smtClean="0"/>
              <a:t>Над </a:t>
            </a:r>
            <a:r>
              <a:rPr lang="ru-RU" sz="1450" dirty="0"/>
              <a:t>живыми и мертвыми </a:t>
            </a:r>
            <a:r>
              <a:rPr lang="ru-RU" sz="1450" dirty="0" smtClean="0"/>
              <a:t>владычествующий, </a:t>
            </a:r>
            <a:r>
              <a:rPr lang="ru-RU" sz="1450" dirty="0"/>
              <a:t>Воскресший из мёртвых Христос, истинный Бог наш, по молитвам Пречистой Своей Матери, святых славных и </a:t>
            </a:r>
            <a:r>
              <a:rPr lang="ru-RU" sz="1450" dirty="0" err="1"/>
              <a:t>всехвальных</a:t>
            </a:r>
            <a:r>
              <a:rPr lang="ru-RU" sz="1450" dirty="0"/>
              <a:t> Апостолов, преподобных и богоносных отцов наших, и всех святых Своих, душу от нас преставившегося раба Своего </a:t>
            </a:r>
            <a:r>
              <a:rPr lang="ru-RU" sz="1450" b="1" dirty="0"/>
              <a:t>[или </a:t>
            </a:r>
            <a:r>
              <a:rPr lang="ru-RU" sz="1450" dirty="0"/>
              <a:t>преставившейся рабы Своей</a:t>
            </a:r>
            <a:r>
              <a:rPr lang="ru-RU" sz="1450" b="1" dirty="0"/>
              <a:t>]</a:t>
            </a:r>
            <a:r>
              <a:rPr lang="ru-RU" sz="1450" dirty="0"/>
              <a:t> </a:t>
            </a:r>
            <a:r>
              <a:rPr lang="ru-RU" sz="1450" b="1" dirty="0"/>
              <a:t>(имя)</a:t>
            </a:r>
            <a:r>
              <a:rPr lang="ru-RU" sz="1450" dirty="0"/>
              <a:t>, в селениях праведных водворит, в недрах Авраама упокоит и к праведным сопричтет, а нас помилует, как Благой и Человеколюбец</a:t>
            </a:r>
            <a:r>
              <a:rPr lang="ru-RU" sz="1450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 smtClean="0"/>
              <a:t>Хор: </a:t>
            </a:r>
            <a:r>
              <a:rPr lang="ru-RU" sz="1450" dirty="0" smtClean="0"/>
              <a:t>Аминь.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/>
              <a:t>Д</a:t>
            </a:r>
            <a:r>
              <a:rPr lang="ru-RU" sz="1450" b="1" dirty="0" smtClean="0"/>
              <a:t>иакон </a:t>
            </a:r>
            <a:r>
              <a:rPr lang="ru-RU" sz="1450" b="1" dirty="0"/>
              <a:t>или священник возглашает: </a:t>
            </a:r>
            <a:r>
              <a:rPr lang="ru-RU" sz="1450" dirty="0"/>
              <a:t>Во блаженном успении вечный покой подай, Господи, усопшему рабу Твоему </a:t>
            </a:r>
            <a:r>
              <a:rPr lang="ru-RU" sz="1450" b="1" dirty="0"/>
              <a:t>[или </a:t>
            </a:r>
            <a:r>
              <a:rPr lang="ru-RU" sz="1450" dirty="0"/>
              <a:t>усопшей рабе Твоей</a:t>
            </a:r>
            <a:r>
              <a:rPr lang="ru-RU" sz="1450" b="1" dirty="0"/>
              <a:t>]</a:t>
            </a:r>
            <a:r>
              <a:rPr lang="ru-RU" sz="1450" dirty="0"/>
              <a:t> </a:t>
            </a:r>
            <a:r>
              <a:rPr lang="ru-RU" sz="1450" b="1" dirty="0"/>
              <a:t>(имя)</a:t>
            </a:r>
            <a:r>
              <a:rPr lang="ru-RU" sz="1450" dirty="0"/>
              <a:t>, и сотвори ему </a:t>
            </a:r>
            <a:r>
              <a:rPr lang="ru-RU" sz="1450" b="1" dirty="0"/>
              <a:t>[или </a:t>
            </a:r>
            <a:r>
              <a:rPr lang="ru-RU" sz="1450" dirty="0"/>
              <a:t>ей</a:t>
            </a:r>
            <a:r>
              <a:rPr lang="ru-RU" sz="1450" b="1" dirty="0"/>
              <a:t>]</a:t>
            </a:r>
            <a:r>
              <a:rPr lang="ru-RU" sz="1450" dirty="0"/>
              <a:t> вечную память</a:t>
            </a:r>
            <a:r>
              <a:rPr lang="ru-RU" sz="1450" dirty="0" smtClean="0"/>
              <a:t>!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1450" b="1" dirty="0" smtClean="0"/>
              <a:t>Хор: </a:t>
            </a:r>
            <a:r>
              <a:rPr lang="ru-RU" sz="1450" dirty="0"/>
              <a:t>Вечная </a:t>
            </a:r>
            <a:r>
              <a:rPr lang="ru-RU" sz="1450" dirty="0" smtClean="0"/>
              <a:t>память (</a:t>
            </a:r>
            <a:r>
              <a:rPr lang="ru-RU" sz="1450" i="1" dirty="0" smtClean="0"/>
              <a:t>трижды).</a:t>
            </a:r>
            <a:endParaRPr lang="ru-RU" sz="1450" b="1" i="1" dirty="0"/>
          </a:p>
        </p:txBody>
      </p:sp>
    </p:spTree>
    <p:extLst>
      <p:ext uri="{BB962C8B-B14F-4D97-AF65-F5344CB8AC3E}">
        <p14:creationId xmlns:p14="http://schemas.microsoft.com/office/powerpoint/2010/main" val="227521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04664"/>
            <a:ext cx="7498080" cy="5843736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ru-RU" dirty="0" smtClean="0"/>
              <a:t>После отпевания следует погребение.</a:t>
            </a:r>
          </a:p>
          <a:p>
            <a:pPr marL="82296" indent="0" algn="just">
              <a:buNone/>
            </a:pPr>
            <a:r>
              <a:rPr lang="ru-RU" dirty="0" smtClean="0"/>
              <a:t>«С </a:t>
            </a:r>
            <a:r>
              <a:rPr lang="ru-RU" dirty="0"/>
              <a:t>пением «</a:t>
            </a:r>
            <a:r>
              <a:rPr lang="ru-RU" dirty="0" err="1"/>
              <a:t>Святый</a:t>
            </a:r>
            <a:r>
              <a:rPr lang="ru-RU" dirty="0"/>
              <a:t> Боже...» гроб с телом усопшего выносится из храма.   В знак примирения и единения с душою усопшего Святая Церковь предает его тело земле. </a:t>
            </a:r>
            <a:r>
              <a:rPr lang="ru-RU" dirty="0" smtClean="0"/>
              <a:t>Для </a:t>
            </a:r>
            <a:r>
              <a:rPr lang="ru-RU" dirty="0"/>
              <a:t>этого священник перед закрытием гроба и опусканием его в могилу посыпает крестообразно землю на тело умершего, произнося: «Господня земля, и исполнение </a:t>
            </a:r>
            <a:r>
              <a:rPr lang="ru-RU" dirty="0" err="1"/>
              <a:t>ея</a:t>
            </a:r>
            <a:r>
              <a:rPr lang="ru-RU" dirty="0"/>
              <a:t>, вселенная, и </a:t>
            </a:r>
            <a:r>
              <a:rPr lang="ru-RU" dirty="0" err="1"/>
              <a:t>вси</a:t>
            </a:r>
            <a:r>
              <a:rPr lang="ru-RU" dirty="0"/>
              <a:t> живущие на ней». Затем на усопшего возливается елей, что совершается в том случае, если над усопшим при его жизни было совершено Таинство елеосвящения. Оставшийся от помазания освященный елей с вином крестообразно возливается на тело усопшего в знамение воскресения тела и в знак того, что усопший жил и умер во Христе. Иногда на гроб усопшего посыпается пепел из кадильницы, который знаменует угасание земной жизни во имя вечной жизни, которая столь же </a:t>
            </a:r>
            <a:r>
              <a:rPr lang="ru-RU" dirty="0" err="1"/>
              <a:t>благоугодна</a:t>
            </a:r>
            <a:r>
              <a:rPr lang="ru-RU" dirty="0"/>
              <a:t> Богу, как фимиам </a:t>
            </a:r>
            <a:r>
              <a:rPr lang="ru-RU" dirty="0" smtClean="0"/>
              <a:t>кадильный».</a:t>
            </a:r>
            <a:r>
              <a:rPr lang="ru-RU" dirty="0"/>
              <a:t> </a:t>
            </a:r>
            <a:endParaRPr lang="ru-RU" dirty="0" smtClean="0"/>
          </a:p>
          <a:p>
            <a:pPr marL="82296" indent="0" algn="r">
              <a:buNone/>
            </a:pPr>
            <a:r>
              <a:rPr lang="ru-RU" sz="2900" i="1" dirty="0" smtClean="0"/>
              <a:t>(</a:t>
            </a:r>
            <a:r>
              <a:rPr lang="ru-RU" sz="2900" i="1" dirty="0" err="1" smtClean="0"/>
              <a:t>Прот</a:t>
            </a:r>
            <a:r>
              <a:rPr lang="ru-RU" sz="2900" i="1" dirty="0" smtClean="0"/>
              <a:t>. Геннадий Нефедов «Таинства </a:t>
            </a:r>
            <a:r>
              <a:rPr lang="ru-RU" sz="2900" i="1" dirty="0"/>
              <a:t>и обряды Православной </a:t>
            </a:r>
            <a:r>
              <a:rPr lang="ru-RU" sz="2900" i="1" dirty="0" smtClean="0"/>
              <a:t>Церкви»)</a:t>
            </a:r>
            <a:endParaRPr lang="ru-RU" sz="2900" i="1" dirty="0"/>
          </a:p>
        </p:txBody>
      </p:sp>
    </p:spTree>
    <p:extLst>
      <p:ext uri="{BB962C8B-B14F-4D97-AF65-F5344CB8AC3E}">
        <p14:creationId xmlns:p14="http://schemas.microsoft.com/office/powerpoint/2010/main" val="1226806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8419"/>
            <a:ext cx="7498080" cy="1143000"/>
          </a:xfrm>
        </p:spPr>
        <p:txBody>
          <a:bodyPr/>
          <a:lstStyle/>
          <a:p>
            <a:pPr algn="ctr"/>
            <a:r>
              <a:rPr lang="ru-RU" dirty="0" smtClean="0"/>
              <a:t>Панихида в храме</a:t>
            </a:r>
            <a:endParaRPr lang="ru-RU" dirty="0"/>
          </a:p>
        </p:txBody>
      </p:sp>
      <p:pic>
        <p:nvPicPr>
          <p:cNvPr id="5122" name="Picture 2" descr="C:\Users\Василий\Desktop\библейско-богсловские курсы\16\3C8P918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308742"/>
            <a:ext cx="7194376" cy="5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24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764704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effectLst/>
              </a:rPr>
              <a:t>Схема </a:t>
            </a:r>
            <a:r>
              <a:rPr lang="ru-RU" sz="2400" dirty="0" err="1">
                <a:effectLst/>
              </a:rPr>
              <a:t>чинопоследования</a:t>
            </a:r>
            <a:r>
              <a:rPr lang="ru-RU" sz="2400" dirty="0">
                <a:effectLst/>
              </a:rPr>
              <a:t> панихиды в пяток вечера в притворе храма по Типикону (глава 14</a:t>
            </a:r>
            <a:r>
              <a:rPr lang="ru-RU" sz="2400" dirty="0" smtClean="0">
                <a:effectLst/>
              </a:rPr>
              <a:t>)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908720"/>
            <a:ext cx="7674056" cy="5832648"/>
          </a:xfrm>
        </p:spPr>
        <p:txBody>
          <a:bodyPr>
            <a:normAutofit fontScale="47500" lnSpcReduction="20000"/>
          </a:bodyPr>
          <a:lstStyle/>
          <a:p>
            <a:pPr marL="0" indent="457200">
              <a:spcBef>
                <a:spcPts val="0"/>
              </a:spcBef>
              <a:buNone/>
            </a:pPr>
            <a:r>
              <a:rPr lang="ru-RU" b="1" dirty="0"/>
              <a:t>I часть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«Благословен Бог наш...»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Трисвятое</a:t>
            </a:r>
            <a:r>
              <a:rPr lang="ru-RU" dirty="0"/>
              <a:t> по «Отче наш...» «Господи, помилуй» (12) «</a:t>
            </a:r>
            <a:r>
              <a:rPr lang="ru-RU" dirty="0" err="1"/>
              <a:t>Приидите</a:t>
            </a:r>
            <a:r>
              <a:rPr lang="ru-RU" dirty="0"/>
              <a:t>, поклонимся...» (3)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Псалом 90: «</a:t>
            </a:r>
            <a:r>
              <a:rPr lang="ru-RU" dirty="0" err="1"/>
              <a:t>Живый</a:t>
            </a:r>
            <a:r>
              <a:rPr lang="ru-RU" dirty="0"/>
              <a:t> в помощи </a:t>
            </a:r>
            <a:r>
              <a:rPr lang="ru-RU" dirty="0" err="1"/>
              <a:t>Вышняго</a:t>
            </a:r>
            <a:r>
              <a:rPr lang="ru-RU" dirty="0"/>
              <a:t>...».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Ектения</a:t>
            </a:r>
            <a:r>
              <a:rPr lang="ru-RU" dirty="0"/>
              <a:t>: «Миром Господу помолимся</a:t>
            </a:r>
            <a:r>
              <a:rPr lang="ru-RU" dirty="0" smtClean="0"/>
              <a:t>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«</a:t>
            </a:r>
            <a:r>
              <a:rPr lang="ru-RU" dirty="0" err="1"/>
              <a:t>Аллилуиа</a:t>
            </a:r>
            <a:r>
              <a:rPr lang="ru-RU" dirty="0"/>
              <a:t>», глас 8-й со </a:t>
            </a:r>
            <a:r>
              <a:rPr lang="ru-RU" dirty="0" smtClean="0"/>
              <a:t>стихами.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Тропари «Глубиною мудрости...» и «Тебе и Стену, и Пристанище имамы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Кафизма 17 «</a:t>
            </a:r>
            <a:r>
              <a:rPr lang="ru-RU" dirty="0" err="1"/>
              <a:t>Блаженни</a:t>
            </a:r>
            <a:r>
              <a:rPr lang="ru-RU" dirty="0"/>
              <a:t> </a:t>
            </a:r>
            <a:r>
              <a:rPr lang="ru-RU" dirty="0" err="1"/>
              <a:t>непорочнии</a:t>
            </a:r>
            <a:r>
              <a:rPr lang="ru-RU" dirty="0"/>
              <a:t>...» (разделенная на две </a:t>
            </a:r>
            <a:r>
              <a:rPr lang="ru-RU" dirty="0" err="1"/>
              <a:t>статии</a:t>
            </a:r>
            <a:r>
              <a:rPr lang="ru-RU" dirty="0"/>
              <a:t>)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По первой </a:t>
            </a:r>
            <a:r>
              <a:rPr lang="ru-RU" dirty="0" err="1"/>
              <a:t>статии</a:t>
            </a:r>
            <a:r>
              <a:rPr lang="ru-RU" dirty="0"/>
              <a:t> </a:t>
            </a:r>
            <a:r>
              <a:rPr lang="ru-RU" dirty="0" err="1"/>
              <a:t>ектения</a:t>
            </a:r>
            <a:r>
              <a:rPr lang="ru-RU" dirty="0"/>
              <a:t> малая </a:t>
            </a:r>
            <a:r>
              <a:rPr lang="ru-RU" dirty="0" smtClean="0"/>
              <a:t>заупокойная.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По второй — тропари по Непорочных с припевом «Благословен </a:t>
            </a:r>
            <a:r>
              <a:rPr lang="ru-RU" dirty="0" err="1"/>
              <a:t>еси</a:t>
            </a:r>
            <a:r>
              <a:rPr lang="ru-RU" dirty="0"/>
              <a:t> Господи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Ектения</a:t>
            </a:r>
            <a:r>
              <a:rPr lang="ru-RU" dirty="0"/>
              <a:t> </a:t>
            </a:r>
            <a:r>
              <a:rPr lang="ru-RU" dirty="0" smtClean="0"/>
              <a:t>малая.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Седален</a:t>
            </a:r>
            <a:r>
              <a:rPr lang="ru-RU" dirty="0"/>
              <a:t> «Покой, Спасе наш...» и </a:t>
            </a:r>
            <a:r>
              <a:rPr lang="ru-RU" dirty="0" err="1"/>
              <a:t>Богородичен</a:t>
            </a:r>
            <a:r>
              <a:rPr lang="ru-RU" dirty="0"/>
              <a:t> «От Девы </a:t>
            </a:r>
            <a:r>
              <a:rPr lang="ru-RU" dirty="0" err="1"/>
              <a:t>возсиявый</a:t>
            </a:r>
            <a:r>
              <a:rPr lang="ru-RU" dirty="0"/>
              <a:t> миру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Псалом </a:t>
            </a:r>
            <a:r>
              <a:rPr lang="ru-RU" dirty="0" smtClean="0"/>
              <a:t>50.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 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b="1" dirty="0"/>
              <a:t>II часть </a:t>
            </a:r>
            <a:r>
              <a:rPr lang="ru-RU" b="1" dirty="0" smtClean="0"/>
              <a:t>Канон </a:t>
            </a:r>
            <a:r>
              <a:rPr lang="ru-RU" b="1" dirty="0"/>
              <a:t>Октоиха по </a:t>
            </a:r>
            <a:r>
              <a:rPr lang="ru-RU" b="1" dirty="0" smtClean="0"/>
              <a:t>гласу.</a:t>
            </a:r>
            <a:endParaRPr lang="ru-RU" b="1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После 3-й песни </a:t>
            </a:r>
            <a:r>
              <a:rPr lang="ru-RU" dirty="0" err="1"/>
              <a:t>ектения</a:t>
            </a:r>
            <a:r>
              <a:rPr lang="ru-RU" dirty="0"/>
              <a:t>, </a:t>
            </a:r>
            <a:r>
              <a:rPr lang="ru-RU" dirty="0" err="1"/>
              <a:t>седален</a:t>
            </a:r>
            <a:r>
              <a:rPr lang="ru-RU" dirty="0"/>
              <a:t> «Воистину суета всяческая</a:t>
            </a:r>
            <a:r>
              <a:rPr lang="ru-RU" dirty="0" smtClean="0"/>
              <a:t>...». 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После 6-й песни </a:t>
            </a:r>
            <a:r>
              <a:rPr lang="ru-RU" dirty="0" err="1"/>
              <a:t>ектения</a:t>
            </a:r>
            <a:r>
              <a:rPr lang="ru-RU" dirty="0"/>
              <a:t>, кондак «Со святыми упокой...» и икос «Сам Един </a:t>
            </a:r>
            <a:r>
              <a:rPr lang="ru-RU" dirty="0" err="1"/>
              <a:t>еси</a:t>
            </a:r>
            <a:r>
              <a:rPr lang="ru-RU" dirty="0"/>
              <a:t> Бессмертный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По 9-й песни «Богородицу и Матерь Света...», </a:t>
            </a:r>
            <a:r>
              <a:rPr lang="ru-RU" dirty="0" smtClean="0"/>
              <a:t>«</a:t>
            </a:r>
            <a:r>
              <a:rPr lang="ru-RU" dirty="0" err="1" smtClean="0"/>
              <a:t>Людие</a:t>
            </a:r>
            <a:r>
              <a:rPr lang="ru-RU" dirty="0" smtClean="0"/>
              <a:t>: </a:t>
            </a:r>
            <a:r>
              <a:rPr lang="ru-RU" dirty="0"/>
              <a:t>Дуси и души праведных...» и ирмос 9-й </a:t>
            </a:r>
            <a:r>
              <a:rPr lang="ru-RU" dirty="0" smtClean="0"/>
              <a:t>песни.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 </a:t>
            </a:r>
          </a:p>
          <a:p>
            <a:pPr marL="0" indent="457200">
              <a:spcBef>
                <a:spcPts val="0"/>
              </a:spcBef>
              <a:buNone/>
            </a:pPr>
            <a:r>
              <a:rPr lang="ru-RU" b="1" dirty="0"/>
              <a:t>III часть </a:t>
            </a:r>
            <a:r>
              <a:rPr lang="ru-RU" b="1" dirty="0" smtClean="0"/>
              <a:t>Лития.</a:t>
            </a:r>
            <a:endParaRPr lang="ru-RU" b="1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Трисвятое</a:t>
            </a:r>
            <a:r>
              <a:rPr lang="ru-RU" dirty="0"/>
              <a:t> по «Отче наш</a:t>
            </a:r>
            <a:r>
              <a:rPr lang="ru-RU" dirty="0" smtClean="0"/>
              <a:t>...». 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Тропари «Со духи праведных скончавшихся</a:t>
            </a:r>
            <a:r>
              <a:rPr lang="ru-RU" dirty="0" smtClean="0"/>
              <a:t>...». 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Ектения</a:t>
            </a:r>
            <a:r>
              <a:rPr lang="ru-RU" dirty="0"/>
              <a:t>: «Помилуй нас, Боже...», молитва: «Боже духов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 Премудрость. Пресвятая Богородице, «Слава Тебе, Христе Боже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 err="1"/>
              <a:t>Отпуст</a:t>
            </a:r>
            <a:r>
              <a:rPr lang="ru-RU" dirty="0"/>
              <a:t>: «</a:t>
            </a:r>
            <a:r>
              <a:rPr lang="ru-RU" dirty="0" err="1"/>
              <a:t>Воскресый</a:t>
            </a:r>
            <a:r>
              <a:rPr lang="ru-RU" dirty="0"/>
              <a:t> из мертвых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«Во блаженном успении вечный покой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r>
              <a:rPr lang="ru-RU" dirty="0"/>
              <a:t>«Вечная память</a:t>
            </a:r>
            <a:r>
              <a:rPr lang="ru-RU" dirty="0" smtClean="0"/>
              <a:t>...».</a:t>
            </a:r>
            <a:endParaRPr lang="ru-RU" dirty="0"/>
          </a:p>
          <a:p>
            <a:pPr marL="0" indent="457200"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581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4469"/>
            <a:ext cx="7498080" cy="1143000"/>
          </a:xfrm>
        </p:spPr>
        <p:txBody>
          <a:bodyPr/>
          <a:lstStyle/>
          <a:p>
            <a:pPr algn="ctr"/>
            <a:r>
              <a:rPr lang="ru-RU" sz="4400" dirty="0"/>
              <a:t>Дни поминовения усопших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268760"/>
            <a:ext cx="7602048" cy="4800600"/>
          </a:xfrm>
        </p:spPr>
        <p:txBody>
          <a:bodyPr>
            <a:no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/>
              <a:t>Вселенская родительская (мясопустная) </a:t>
            </a:r>
            <a:r>
              <a:rPr lang="ru-RU" sz="2300" b="1" dirty="0" smtClean="0"/>
              <a:t>суббота.</a:t>
            </a:r>
            <a:endParaRPr lang="ru-RU" sz="23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/>
              <a:t>Субботы 2-й, 3-й и 4-й седмиц Великого </a:t>
            </a:r>
            <a:r>
              <a:rPr lang="ru-RU" sz="2300" b="1" dirty="0" smtClean="0"/>
              <a:t>поста.</a:t>
            </a:r>
            <a:endParaRPr lang="ru-RU" sz="23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/>
              <a:t>Вселенская родительская (Троицкая) </a:t>
            </a:r>
            <a:r>
              <a:rPr lang="ru-RU" sz="2300" b="1" dirty="0" smtClean="0"/>
              <a:t>суббота. </a:t>
            </a:r>
            <a:endParaRPr lang="ru-RU" sz="23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/>
              <a:t>Дмитриевская родительская суббота (суббота перед памятью св. </a:t>
            </a:r>
            <a:r>
              <a:rPr lang="ru-RU" sz="2300" b="1" dirty="0" err="1"/>
              <a:t>влкмч</a:t>
            </a:r>
            <a:r>
              <a:rPr lang="ru-RU" sz="2300" b="1" dirty="0"/>
              <a:t>. Дмитрия </a:t>
            </a:r>
            <a:r>
              <a:rPr lang="ru-RU" sz="2300" b="1" dirty="0" err="1"/>
              <a:t>Солунского</a:t>
            </a:r>
            <a:r>
              <a:rPr lang="ru-RU" sz="2300" b="1" dirty="0"/>
              <a:t> – 25 окт</a:t>
            </a:r>
            <a:r>
              <a:rPr lang="ru-RU" sz="2300" b="1" dirty="0" smtClean="0"/>
              <a:t>.).</a:t>
            </a:r>
            <a:endParaRPr lang="ru-RU" sz="23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 err="1"/>
              <a:t>Радонница</a:t>
            </a:r>
            <a:r>
              <a:rPr lang="ru-RU" sz="2300" b="1" dirty="0"/>
              <a:t> (вторник Недели о Фоме</a:t>
            </a:r>
            <a:r>
              <a:rPr lang="ru-RU" sz="2300" b="1" dirty="0" smtClean="0"/>
              <a:t>).</a:t>
            </a:r>
            <a:endParaRPr lang="ru-RU" sz="2300" b="1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/>
              <a:t>В день Усекновение главы св. Иоанна Предтечи (29 авг</a:t>
            </a:r>
            <a:r>
              <a:rPr lang="ru-RU" sz="2300" b="1" dirty="0" smtClean="0"/>
              <a:t>.).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/>
              <a:t>Поминовение всех усопших, пострадавших в годину гонений </a:t>
            </a:r>
            <a:r>
              <a:rPr lang="ru-RU" sz="2300" b="1" dirty="0" smtClean="0"/>
              <a:t>за </a:t>
            </a:r>
            <a:r>
              <a:rPr lang="ru-RU" sz="2300" b="1" dirty="0"/>
              <a:t>веру </a:t>
            </a:r>
            <a:r>
              <a:rPr lang="ru-RU" sz="2300" b="1" dirty="0" smtClean="0"/>
              <a:t>Христову</a:t>
            </a:r>
            <a:r>
              <a:rPr lang="ru-RU" sz="2300" dirty="0" smtClean="0"/>
              <a:t> (</a:t>
            </a:r>
            <a:r>
              <a:rPr lang="ru-RU" sz="2300" dirty="0"/>
              <a:t>Собор </a:t>
            </a:r>
            <a:r>
              <a:rPr lang="ru-RU" sz="2300" dirty="0" err="1"/>
              <a:t>новомучеников</a:t>
            </a:r>
            <a:r>
              <a:rPr lang="ru-RU" sz="2300" dirty="0"/>
              <a:t> и исповедников </a:t>
            </a:r>
            <a:r>
              <a:rPr lang="ru-RU" sz="2300" dirty="0" smtClean="0"/>
              <a:t>Российских: воскресенье 25 янв./7 февр.- 1/14 февр.).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300" b="1" dirty="0" smtClean="0"/>
              <a:t>Поминовение </a:t>
            </a:r>
            <a:r>
              <a:rPr lang="ru-RU" sz="2300" b="1" dirty="0" err="1" smtClean="0"/>
              <a:t>успоших</a:t>
            </a:r>
            <a:r>
              <a:rPr lang="ru-RU" sz="2300" b="1" dirty="0" smtClean="0"/>
              <a:t> воинов (26 апр./9 мая).</a:t>
            </a:r>
            <a:endParaRPr lang="ru-RU" sz="2300" b="1" dirty="0"/>
          </a:p>
          <a:p>
            <a:pPr algn="just"/>
            <a:endParaRPr lang="ru-RU" sz="2300" b="1" dirty="0"/>
          </a:p>
          <a:p>
            <a:pPr marL="342900" indent="-342900" algn="just">
              <a:buFont typeface="Arial" pitchFamily="34" charset="0"/>
              <a:buChar char="•"/>
            </a:pPr>
            <a:endParaRPr lang="ru-RU" sz="2300" b="1" dirty="0"/>
          </a:p>
          <a:p>
            <a:pPr marL="82296" indent="0" algn="just">
              <a:buNone/>
            </a:pP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3517621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404664"/>
            <a:ext cx="7602048" cy="6264696"/>
          </a:xfrm>
        </p:spPr>
        <p:txBody>
          <a:bodyPr>
            <a:normAutofit fontScale="62500" lnSpcReduction="20000"/>
          </a:bodyPr>
          <a:lstStyle/>
          <a:p>
            <a:pPr marL="0" indent="432000" algn="just">
              <a:lnSpc>
                <a:spcPct val="120000"/>
              </a:lnSpc>
            </a:pPr>
            <a:r>
              <a:rPr lang="ru-RU" dirty="0"/>
              <a:t>Сразу после смерти  православного христианина начинают петься </a:t>
            </a:r>
            <a:r>
              <a:rPr lang="ru-RU" b="1" dirty="0"/>
              <a:t>панихиды</a:t>
            </a:r>
            <a:r>
              <a:rPr lang="ru-RU" dirty="0"/>
              <a:t>. Панихида – букв. с греч. «всенощное»  пение – заупокойное богослужение, представляющее собой сокращенную утреню, на котором молитвенно поминаются усопшие и в уповании на милосердие Божие испрашивается им прощение согрешений и блаженная вечная жизнь. Совершаются панихиды как до погребения усопшего, так и после – в 3-й, 9-й, 40-й день по смерти, в дни его рождения, тезоименитства, в годовщину смерти, в другие дни по просьбе родных.</a:t>
            </a:r>
          </a:p>
          <a:p>
            <a:pPr marL="0" indent="432000" algn="just">
              <a:lnSpc>
                <a:spcPct val="120000"/>
              </a:lnSpc>
            </a:pPr>
            <a:r>
              <a:rPr lang="ru-RU" b="1" dirty="0"/>
              <a:t>Отпевание </a:t>
            </a:r>
            <a:r>
              <a:rPr lang="ru-RU" dirty="0"/>
              <a:t>– особый богослужебный чин, совершаемый священником, которым Церковь провожает в вечную жизнь преставившегося от временного жития своего члена, молитвенно ходатайствуя ему прощение согрешений и упокоение в Небесном Царстве. Совершается по традиции Русской Церкви на третий день после смерти. Отпевание не совершается над некрещенными,  отлученными от Церкви (еретиками), самоубийцами.</a:t>
            </a:r>
          </a:p>
          <a:p>
            <a:pPr marL="0" indent="432000" algn="just">
              <a:lnSpc>
                <a:spcPct val="120000"/>
              </a:lnSpc>
            </a:pPr>
            <a:r>
              <a:rPr lang="ru-RU" b="1" dirty="0"/>
              <a:t>Заупокойная лития  - </a:t>
            </a:r>
            <a:r>
              <a:rPr lang="ru-RU" dirty="0"/>
              <a:t> краткое заупокойное </a:t>
            </a:r>
            <a:r>
              <a:rPr lang="ru-RU" dirty="0" err="1"/>
              <a:t>последование</a:t>
            </a:r>
            <a:r>
              <a:rPr lang="ru-RU" dirty="0"/>
              <a:t>, которое может совершаться ежедневно после вечерни и утрени (за </a:t>
            </a:r>
            <a:r>
              <a:rPr lang="ru-RU" dirty="0" err="1"/>
              <a:t>исключенияем</a:t>
            </a:r>
            <a:r>
              <a:rPr lang="ru-RU" dirty="0"/>
              <a:t> особых  дней в году).</a:t>
            </a:r>
          </a:p>
        </p:txBody>
      </p:sp>
    </p:spTree>
    <p:extLst>
      <p:ext uri="{BB962C8B-B14F-4D97-AF65-F5344CB8AC3E}">
        <p14:creationId xmlns:p14="http://schemas.microsoft.com/office/powerpoint/2010/main" val="353688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1143000"/>
          </a:xfrm>
        </p:spPr>
        <p:txBody>
          <a:bodyPr/>
          <a:lstStyle/>
          <a:p>
            <a:pPr algn="ctr"/>
            <a:r>
              <a:rPr lang="ru-RU" dirty="0" smtClean="0"/>
              <a:t>Виды отпеваний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24744"/>
            <a:ext cx="7818072" cy="5400600"/>
          </a:xfrm>
        </p:spPr>
        <p:txBody>
          <a:bodyPr>
            <a:noAutofit/>
          </a:bodyPr>
          <a:lstStyle/>
          <a:p>
            <a:pPr indent="457200" algn="just"/>
            <a:r>
              <a:rPr lang="ru-RU" sz="2400" dirty="0" smtClean="0"/>
              <a:t>1. </a:t>
            </a:r>
            <a:r>
              <a:rPr lang="ru-RU" sz="2400" dirty="0" err="1" smtClean="0"/>
              <a:t>Последование</a:t>
            </a:r>
            <a:r>
              <a:rPr lang="ru-RU" sz="2400" dirty="0" smtClean="0"/>
              <a:t> погребения мирских человек.</a:t>
            </a:r>
          </a:p>
          <a:p>
            <a:pPr indent="457200" algn="just"/>
            <a:r>
              <a:rPr lang="ru-RU" sz="2400" dirty="0" smtClean="0"/>
              <a:t>2. </a:t>
            </a:r>
            <a:r>
              <a:rPr lang="ru-RU" sz="2400" dirty="0" err="1" smtClean="0"/>
              <a:t>Последование</a:t>
            </a:r>
            <a:r>
              <a:rPr lang="ru-RU" sz="2400" dirty="0" smtClean="0"/>
              <a:t> исходное монахов.</a:t>
            </a:r>
          </a:p>
          <a:p>
            <a:pPr indent="457200" algn="just"/>
            <a:r>
              <a:rPr lang="ru-RU" sz="2400" dirty="0" smtClean="0"/>
              <a:t>3. </a:t>
            </a:r>
            <a:r>
              <a:rPr lang="ru-RU" sz="2400" dirty="0" err="1" smtClean="0"/>
              <a:t>Последование</a:t>
            </a:r>
            <a:r>
              <a:rPr lang="ru-RU" sz="2400" dirty="0" smtClean="0"/>
              <a:t> мертвенное над скончавшемся священником.</a:t>
            </a:r>
          </a:p>
          <a:p>
            <a:pPr indent="457200" algn="just"/>
            <a:r>
              <a:rPr lang="ru-RU" sz="2400" dirty="0" smtClean="0"/>
              <a:t>4. Чин погребения младенческого.</a:t>
            </a:r>
          </a:p>
          <a:p>
            <a:pPr indent="457200" algn="just"/>
            <a:r>
              <a:rPr lang="ru-RU" sz="2400" dirty="0" smtClean="0"/>
              <a:t>Также существует </a:t>
            </a:r>
            <a:r>
              <a:rPr lang="ru-RU" sz="2400" dirty="0"/>
              <a:t>особый чин </a:t>
            </a:r>
            <a:r>
              <a:rPr lang="ru-RU" sz="2400" dirty="0" smtClean="0"/>
              <a:t>архиерейского отпевания.</a:t>
            </a:r>
          </a:p>
          <a:p>
            <a:pPr marL="82296" indent="457200" algn="just">
              <a:buNone/>
            </a:pPr>
            <a:r>
              <a:rPr lang="ru-RU" sz="2400" dirty="0"/>
              <a:t>В Пасхальную седмицу все эти чины несколько изменяются</a:t>
            </a:r>
            <a:r>
              <a:rPr lang="ru-RU" sz="2400" dirty="0" smtClean="0"/>
              <a:t>.</a:t>
            </a:r>
          </a:p>
          <a:p>
            <a:pPr marL="82296" indent="457200" algn="just">
              <a:buNone/>
            </a:pPr>
            <a:r>
              <a:rPr lang="ru-RU" sz="2400" dirty="0" smtClean="0"/>
              <a:t>Иногда совершается заочное отпевание.</a:t>
            </a:r>
          </a:p>
          <a:p>
            <a:pPr marL="82296" indent="457200" algn="just">
              <a:buNone/>
            </a:pPr>
            <a:r>
              <a:rPr lang="ru-RU" sz="2400" dirty="0" smtClean="0"/>
              <a:t>Имеется особое </a:t>
            </a:r>
            <a:r>
              <a:rPr lang="ru-RU" sz="2400" dirty="0" err="1" smtClean="0"/>
              <a:t>последование</a:t>
            </a:r>
            <a:r>
              <a:rPr lang="ru-RU" sz="2400" dirty="0" smtClean="0"/>
              <a:t> </a:t>
            </a:r>
            <a:r>
              <a:rPr lang="ru-RU" sz="2400" dirty="0"/>
              <a:t>над усопшим </a:t>
            </a:r>
            <a:r>
              <a:rPr lang="ru-RU" sz="2400" dirty="0" err="1"/>
              <a:t>неправославным</a:t>
            </a:r>
            <a:r>
              <a:rPr lang="ru-RU" sz="2400" dirty="0"/>
              <a:t>.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12040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6632"/>
            <a:ext cx="7498080" cy="864096"/>
          </a:xfrm>
        </p:spPr>
        <p:txBody>
          <a:bodyPr>
            <a:normAutofit fontScale="62500" lnSpcReduction="20000"/>
          </a:bodyPr>
          <a:lstStyle/>
          <a:p>
            <a:pPr marL="82296" indent="0" algn="ctr">
              <a:buNone/>
            </a:pPr>
            <a:r>
              <a:rPr lang="ru-RU" dirty="0" smtClean="0"/>
              <a:t>Каждение усопшего – воздаяние последней почести христианину, всю жизнь трудившегося исполнять заповеди Христовы и установления Святой Церкви.</a:t>
            </a:r>
            <a:endParaRPr lang="ru-RU" dirty="0"/>
          </a:p>
        </p:txBody>
      </p:sp>
      <p:pic>
        <p:nvPicPr>
          <p:cNvPr id="2050" name="Picture 2" descr="C:\Users\Василий\Desktop\библейско-богсловские курсы\16\otpev_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124744"/>
            <a:ext cx="7371903" cy="553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24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88640"/>
            <a:ext cx="7498080" cy="541040"/>
          </a:xfrm>
        </p:spPr>
        <p:txBody>
          <a:bodyPr>
            <a:normAutofit fontScale="85000" lnSpcReduction="10000"/>
          </a:bodyPr>
          <a:lstStyle/>
          <a:p>
            <a:pPr marL="82296" indent="0">
              <a:buNone/>
            </a:pPr>
            <a:r>
              <a:rPr lang="ru-RU" dirty="0" smtClean="0"/>
              <a:t>Отпевание Александра Солженицына (6.08.08)</a:t>
            </a:r>
            <a:endParaRPr lang="ru-RU" dirty="0"/>
          </a:p>
        </p:txBody>
      </p:sp>
      <p:pic>
        <p:nvPicPr>
          <p:cNvPr id="4098" name="Picture 2" descr="C:\Users\Василий\Desktop\библейско-богсловские курсы\16\3C8P90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412776"/>
            <a:ext cx="7620000" cy="508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1401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16632"/>
            <a:ext cx="7498080" cy="685056"/>
          </a:xfrm>
        </p:spPr>
        <p:txBody>
          <a:bodyPr>
            <a:normAutofit fontScale="70000" lnSpcReduction="20000"/>
          </a:bodyPr>
          <a:lstStyle/>
          <a:p>
            <a:pPr marL="82296" indent="0" algn="ctr">
              <a:buNone/>
            </a:pPr>
            <a:r>
              <a:rPr lang="ru-RU" dirty="0" smtClean="0"/>
              <a:t>Отпевание митрополита </a:t>
            </a:r>
            <a:r>
              <a:rPr lang="ru-RU" dirty="0"/>
              <a:t>Восточно-Американского и Нью-Йоркского Лавра </a:t>
            </a:r>
            <a:r>
              <a:rPr lang="ru-RU" dirty="0" smtClean="0"/>
              <a:t>(21.03.08)</a:t>
            </a:r>
            <a:endParaRPr lang="ru-RU" dirty="0"/>
          </a:p>
        </p:txBody>
      </p:sp>
      <p:pic>
        <p:nvPicPr>
          <p:cNvPr id="3074" name="Picture 2" descr="C:\Users\Василий\Desktop\библейско-богсловские курсы\16\2lavr1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052736"/>
            <a:ext cx="7344816" cy="551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319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566"/>
            <a:ext cx="7498080" cy="52111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err="1"/>
              <a:t>Последование</a:t>
            </a:r>
            <a:r>
              <a:rPr lang="ru-RU" sz="2800" b="1" dirty="0"/>
              <a:t> погребения мирских человек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92696"/>
            <a:ext cx="7848872" cy="6165304"/>
          </a:xfrm>
        </p:spPr>
        <p:txBody>
          <a:bodyPr>
            <a:noAutofit/>
          </a:bodyPr>
          <a:lstStyle/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b="1" dirty="0" smtClean="0">
                <a:solidFill>
                  <a:srgbClr val="FF0000"/>
                </a:solidFill>
              </a:rPr>
              <a:t>Возглас священника: </a:t>
            </a:r>
            <a:r>
              <a:rPr lang="ru-RU" sz="1450" dirty="0" smtClean="0"/>
              <a:t>Благословен Бог наш: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/>
              <a:t>Чтение 90 псалма: «</a:t>
            </a:r>
            <a:r>
              <a:rPr lang="ru-RU" sz="1450" dirty="0" err="1" smtClean="0"/>
              <a:t>Живый</a:t>
            </a:r>
            <a:r>
              <a:rPr lang="ru-RU" sz="1450" dirty="0" smtClean="0"/>
              <a:t> в помощи </a:t>
            </a:r>
            <a:r>
              <a:rPr lang="ru-RU" sz="1450" dirty="0" err="1" smtClean="0"/>
              <a:t>вышняго</a:t>
            </a:r>
            <a:r>
              <a:rPr lang="ru-RU" sz="1450" dirty="0" smtClean="0"/>
              <a:t>:».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b="1" dirty="0" smtClean="0">
                <a:solidFill>
                  <a:srgbClr val="FF0000"/>
                </a:solidFill>
              </a:rPr>
              <a:t>Хор поет 17 кафизму (118 псалом): </a:t>
            </a:r>
            <a:r>
              <a:rPr lang="ru-RU" sz="1450" dirty="0"/>
              <a:t>Благословен Ты, Господи, </a:t>
            </a:r>
            <a:r>
              <a:rPr lang="ru-RU" sz="1450" dirty="0" smtClean="0"/>
              <a:t>научи </a:t>
            </a:r>
            <a:r>
              <a:rPr lang="ru-RU" sz="1450" dirty="0"/>
              <a:t>меня повелениям Твоим</a:t>
            </a:r>
            <a:r>
              <a:rPr lang="ru-RU" sz="1450" dirty="0" smtClean="0"/>
              <a:t>.</a:t>
            </a:r>
            <a:endParaRPr lang="ru-RU" sz="1450" dirty="0"/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/>
              <a:t>Непорочные в пути: </a:t>
            </a:r>
            <a:r>
              <a:rPr lang="ru-RU" sz="1450" dirty="0" err="1" smtClean="0"/>
              <a:t>Аллилуия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b="1" dirty="0" smtClean="0">
                <a:solidFill>
                  <a:srgbClr val="FF0000"/>
                </a:solidFill>
              </a:rPr>
              <a:t>Далее исполняется первая </a:t>
            </a:r>
            <a:r>
              <a:rPr lang="ru-RU" sz="1450" b="1" dirty="0" err="1" smtClean="0">
                <a:solidFill>
                  <a:srgbClr val="FF0000"/>
                </a:solidFill>
              </a:rPr>
              <a:t>статия</a:t>
            </a:r>
            <a:r>
              <a:rPr lang="ru-RU" sz="1450" b="1" dirty="0" smtClean="0">
                <a:solidFill>
                  <a:srgbClr val="FF0000"/>
                </a:solidFill>
              </a:rPr>
              <a:t> псалма на 6 глас, с припевом к каждому стиху: </a:t>
            </a:r>
            <a:r>
              <a:rPr lang="ru-RU" sz="1450" dirty="0" err="1" smtClean="0"/>
              <a:t>Аллилуия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/>
              <a:t>Блаженны непорочные в пути, </a:t>
            </a:r>
            <a:r>
              <a:rPr lang="ru-RU" sz="1450" dirty="0" smtClean="0"/>
              <a:t>ходящие </a:t>
            </a:r>
            <a:r>
              <a:rPr lang="ru-RU" sz="1450" dirty="0"/>
              <a:t>в законе Господнем</a:t>
            </a:r>
            <a:r>
              <a:rPr lang="ru-RU" sz="1450" dirty="0" smtClean="0"/>
              <a:t>. </a:t>
            </a:r>
            <a:r>
              <a:rPr lang="ru-RU" sz="1450" dirty="0" err="1"/>
              <a:t>Аллилуия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/>
              <a:t>Блаженны исследующие свидетельства Его, </a:t>
            </a:r>
            <a:r>
              <a:rPr lang="ru-RU" sz="1450" dirty="0" smtClean="0"/>
              <a:t>всем </a:t>
            </a:r>
            <a:r>
              <a:rPr lang="ru-RU" sz="1450" dirty="0"/>
              <a:t>сердцем они взыщут Его. </a:t>
            </a:r>
            <a:r>
              <a:rPr lang="ru-RU" sz="1450" dirty="0" err="1" smtClean="0"/>
              <a:t>Аллилуия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b="1" dirty="0" smtClean="0">
                <a:solidFill>
                  <a:srgbClr val="FF0000"/>
                </a:solidFill>
              </a:rPr>
              <a:t>В конце </a:t>
            </a:r>
            <a:r>
              <a:rPr lang="ru-RU" sz="1450" b="1" dirty="0" err="1" smtClean="0">
                <a:solidFill>
                  <a:srgbClr val="FF0000"/>
                </a:solidFill>
              </a:rPr>
              <a:t>статии</a:t>
            </a:r>
            <a:r>
              <a:rPr lang="ru-RU" sz="1450" b="1" dirty="0" smtClean="0">
                <a:solidFill>
                  <a:srgbClr val="FF0000"/>
                </a:solidFill>
              </a:rPr>
              <a:t>: </a:t>
            </a:r>
            <a:r>
              <a:rPr lang="ru-RU" sz="1450" dirty="0" smtClean="0"/>
              <a:t>Слава: </a:t>
            </a:r>
            <a:r>
              <a:rPr lang="ru-RU" sz="1450" dirty="0" err="1" smtClean="0"/>
              <a:t>Аллилуия</a:t>
            </a:r>
            <a:r>
              <a:rPr lang="ru-RU" sz="1450" dirty="0" smtClean="0"/>
              <a:t>. И ныне: </a:t>
            </a:r>
            <a:r>
              <a:rPr lang="ru-RU" sz="1450" dirty="0" err="1" smtClean="0"/>
              <a:t>Аллилуия</a:t>
            </a:r>
            <a:r>
              <a:rPr lang="ru-RU" sz="1450" dirty="0" smtClean="0"/>
              <a:t>.</a:t>
            </a:r>
          </a:p>
          <a:p>
            <a:pPr marL="0" indent="252000" algn="ctr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b="1" dirty="0" smtClean="0">
                <a:solidFill>
                  <a:srgbClr val="FF0000"/>
                </a:solidFill>
              </a:rPr>
              <a:t>Малая </a:t>
            </a:r>
            <a:r>
              <a:rPr lang="ru-RU" sz="1450" b="1" dirty="0" err="1" smtClean="0">
                <a:solidFill>
                  <a:srgbClr val="FF0000"/>
                </a:solidFill>
              </a:rPr>
              <a:t>ектения</a:t>
            </a:r>
            <a:r>
              <a:rPr lang="ru-RU" sz="1450" b="1" dirty="0" smtClean="0">
                <a:solidFill>
                  <a:srgbClr val="FF0000"/>
                </a:solidFill>
              </a:rPr>
              <a:t>: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>
                <a:solidFill>
                  <a:srgbClr val="FF0000"/>
                </a:solidFill>
              </a:rPr>
              <a:t>Диакон: </a:t>
            </a:r>
            <a:r>
              <a:rPr lang="ru-RU" sz="1450" dirty="0" smtClean="0"/>
              <a:t>Снова и снова в мире Господу помолимся!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>
                <a:solidFill>
                  <a:srgbClr val="FF0000"/>
                </a:solidFill>
              </a:rPr>
              <a:t>Хор:</a:t>
            </a:r>
            <a:r>
              <a:rPr lang="ru-RU" sz="1450" dirty="0" smtClean="0"/>
              <a:t> Господи, помилуй.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>
                <a:solidFill>
                  <a:srgbClr val="FF0000"/>
                </a:solidFill>
              </a:rPr>
              <a:t>Диакон:</a:t>
            </a:r>
            <a:r>
              <a:rPr lang="ru-RU" sz="1450" dirty="0" smtClean="0"/>
              <a:t> </a:t>
            </a:r>
            <a:r>
              <a:rPr lang="ru-RU" sz="1450" dirty="0"/>
              <a:t>Еще молимся о упокоении души усопшего раба Божия </a:t>
            </a:r>
            <a:r>
              <a:rPr lang="ru-RU" sz="1450" b="1" dirty="0"/>
              <a:t>[или:</a:t>
            </a:r>
            <a:r>
              <a:rPr lang="ru-RU" sz="1450" dirty="0"/>
              <a:t> усопшей рабы Божией</a:t>
            </a:r>
            <a:r>
              <a:rPr lang="ru-RU" sz="1450" b="1" dirty="0"/>
              <a:t>] (имя)</a:t>
            </a:r>
            <a:r>
              <a:rPr lang="ru-RU" sz="1450" dirty="0"/>
              <a:t>, и о прощении ему </a:t>
            </a:r>
            <a:r>
              <a:rPr lang="ru-RU" sz="1450" b="1" dirty="0"/>
              <a:t>[или:</a:t>
            </a:r>
            <a:r>
              <a:rPr lang="ru-RU" sz="1450" dirty="0"/>
              <a:t> ей</a:t>
            </a:r>
            <a:r>
              <a:rPr lang="ru-RU" sz="1450" b="1" dirty="0" smtClean="0"/>
              <a:t>] </a:t>
            </a:r>
            <a:r>
              <a:rPr lang="ru-RU" sz="1450" dirty="0" smtClean="0"/>
              <a:t>всякого </a:t>
            </a:r>
            <a:r>
              <a:rPr lang="ru-RU" sz="1450" dirty="0"/>
              <a:t>согрешения, как вольного, так и невольного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>
                <a:solidFill>
                  <a:srgbClr val="FF0000"/>
                </a:solidFill>
              </a:rPr>
              <a:t>Хор: </a:t>
            </a:r>
            <a:r>
              <a:rPr lang="ru-RU" sz="1450" dirty="0"/>
              <a:t>Господи, помилуй.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>
                <a:solidFill>
                  <a:srgbClr val="FF0000"/>
                </a:solidFill>
              </a:rPr>
              <a:t>Диакон: </a:t>
            </a:r>
            <a:r>
              <a:rPr lang="ru-RU" sz="1450" dirty="0" smtClean="0"/>
              <a:t>Дабы </a:t>
            </a:r>
            <a:r>
              <a:rPr lang="ru-RU" sz="1450" dirty="0"/>
              <a:t>Господь Бог водворил душу его </a:t>
            </a:r>
            <a:r>
              <a:rPr lang="ru-RU" sz="1450" b="1" dirty="0"/>
              <a:t>[</a:t>
            </a:r>
            <a:r>
              <a:rPr lang="ru-RU" sz="1450" b="1" dirty="0" err="1"/>
              <a:t>или:</a:t>
            </a:r>
            <a:r>
              <a:rPr lang="ru-RU" sz="1450" dirty="0" err="1"/>
              <a:t>ее</a:t>
            </a:r>
            <a:r>
              <a:rPr lang="ru-RU" sz="1450" b="1" dirty="0"/>
              <a:t>]</a:t>
            </a:r>
            <a:r>
              <a:rPr lang="ru-RU" sz="1450" dirty="0"/>
              <a:t> там, где праведные обретают </a:t>
            </a:r>
            <a:r>
              <a:rPr lang="ru-RU" sz="1450" dirty="0" smtClean="0"/>
              <a:t>покой.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>
                <a:solidFill>
                  <a:srgbClr val="FF0000"/>
                </a:solidFill>
              </a:rPr>
              <a:t>Хор: </a:t>
            </a:r>
            <a:r>
              <a:rPr lang="ru-RU" sz="1450" dirty="0"/>
              <a:t>Господи, помилуй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>
                <a:solidFill>
                  <a:srgbClr val="FF0000"/>
                </a:solidFill>
              </a:rPr>
              <a:t>Диакон: </a:t>
            </a:r>
            <a:r>
              <a:rPr lang="ru-RU" sz="1450" dirty="0" smtClean="0"/>
              <a:t>Милости </a:t>
            </a:r>
            <a:r>
              <a:rPr lang="ru-RU" sz="1450" dirty="0"/>
              <a:t>Божией, Царства Небесного и отпущения грехов его </a:t>
            </a:r>
            <a:r>
              <a:rPr lang="ru-RU" sz="1450" b="1" dirty="0"/>
              <a:t>[или:</a:t>
            </a:r>
            <a:r>
              <a:rPr lang="ru-RU" sz="1450" dirty="0"/>
              <a:t> ее</a:t>
            </a:r>
            <a:r>
              <a:rPr lang="ru-RU" sz="1450" b="1" dirty="0"/>
              <a:t>]</a:t>
            </a:r>
            <a:r>
              <a:rPr lang="ru-RU" sz="1450" dirty="0"/>
              <a:t> у Христа, бессмертного Царя и Бога нашего, просим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>
                <a:solidFill>
                  <a:srgbClr val="FF0000"/>
                </a:solidFill>
              </a:rPr>
              <a:t>Хор: </a:t>
            </a:r>
            <a:r>
              <a:rPr lang="ru-RU" sz="1450" dirty="0" smtClean="0"/>
              <a:t>Подай, Господи.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>
                <a:solidFill>
                  <a:srgbClr val="FF0000"/>
                </a:solidFill>
              </a:rPr>
              <a:t>Диакон: </a:t>
            </a:r>
            <a:r>
              <a:rPr lang="ru-RU" sz="1450" dirty="0" smtClean="0"/>
              <a:t>Господу помолимся!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>
                <a:solidFill>
                  <a:srgbClr val="FF0000"/>
                </a:solidFill>
              </a:rPr>
              <a:t>Хор: </a:t>
            </a:r>
            <a:r>
              <a:rPr lang="ru-RU" sz="1450" dirty="0"/>
              <a:t>Господи, помилуй.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>
                <a:solidFill>
                  <a:srgbClr val="FF0000"/>
                </a:solidFill>
              </a:rPr>
              <a:t>Священник произносит молитву: </a:t>
            </a:r>
            <a:r>
              <a:rPr lang="ru-RU" sz="1450" dirty="0"/>
              <a:t>Боже духов и всякой плоти, смерть поправший и </a:t>
            </a:r>
            <a:r>
              <a:rPr lang="ru-RU" sz="1450" dirty="0" err="1"/>
              <a:t>диавола</a:t>
            </a:r>
            <a:r>
              <a:rPr lang="ru-RU" sz="1450" dirty="0"/>
              <a:t> упразднивший, и жизнь </a:t>
            </a:r>
            <a:r>
              <a:rPr lang="ru-RU" sz="1450" dirty="0" err="1"/>
              <a:t>мiру</a:t>
            </a:r>
            <a:r>
              <a:rPr lang="ru-RU" sz="1450" dirty="0"/>
              <a:t> Твоему даровавший! Сам, Господи, упокой душу усопшего раба Твоего</a:t>
            </a:r>
            <a:r>
              <a:rPr lang="ru-RU" sz="1450" b="1" dirty="0"/>
              <a:t>[или </a:t>
            </a:r>
            <a:r>
              <a:rPr lang="ru-RU" sz="1450" dirty="0"/>
              <a:t>усопшей рабы Своей</a:t>
            </a:r>
            <a:r>
              <a:rPr lang="ru-RU" sz="1450" b="1" dirty="0"/>
              <a:t>](имя) </a:t>
            </a:r>
            <a:r>
              <a:rPr lang="ru-RU" sz="1450" dirty="0"/>
              <a:t>в месте светлом, в месте блаженном, в месте отрадном, откуда отошли мука, скорбь и стенание. Всякое согрешение, соделанное им </a:t>
            </a:r>
            <a:r>
              <a:rPr lang="ru-RU" sz="1450" b="1" dirty="0"/>
              <a:t>[или:</a:t>
            </a:r>
            <a:r>
              <a:rPr lang="ru-RU" sz="1450" dirty="0"/>
              <a:t> ею</a:t>
            </a:r>
            <a:r>
              <a:rPr lang="ru-RU" sz="1450" b="1" dirty="0"/>
              <a:t>]</a:t>
            </a:r>
            <a:r>
              <a:rPr lang="ru-RU" sz="1450" dirty="0"/>
              <a:t> словом, или делом, или помышлением, как благой и человеколюбивый Бог, прости. Ибо нет человека, который жил бы и не согрешил, ибо только Ты один без греха, правда Твоя – правда навек и слово Твое – истина</a:t>
            </a:r>
            <a:r>
              <a:rPr lang="ru-RU" sz="145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/>
              <a:t>Ибо Ты – воскресение и жизнь и покой усопшего раба Твоего </a:t>
            </a:r>
            <a:r>
              <a:rPr lang="ru-RU" sz="1450" b="1" dirty="0"/>
              <a:t>[или </a:t>
            </a:r>
            <a:r>
              <a:rPr lang="ru-RU" sz="1450" dirty="0"/>
              <a:t>усопшей рабы Своей</a:t>
            </a:r>
            <a:r>
              <a:rPr lang="ru-RU" sz="1450" b="1" dirty="0"/>
              <a:t>]</a:t>
            </a:r>
            <a:r>
              <a:rPr lang="ru-RU" sz="1450" dirty="0"/>
              <a:t> </a:t>
            </a:r>
            <a:r>
              <a:rPr lang="ru-RU" sz="1450" b="1" dirty="0"/>
              <a:t>(имя)</a:t>
            </a:r>
            <a:r>
              <a:rPr lang="ru-RU" sz="1450" dirty="0"/>
              <a:t>, Христе Боже наш, и Тебе славу воссылаем, со безначальным Твоим Отцом, и </a:t>
            </a:r>
            <a:r>
              <a:rPr lang="ru-RU" sz="1450" dirty="0" err="1"/>
              <a:t>всесвятым</a:t>
            </a:r>
            <a:r>
              <a:rPr lang="ru-RU" sz="1450" dirty="0"/>
              <a:t> и благим и животворящим Твоим Духом ныне, и всегда, и во веки веков.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450" dirty="0" smtClean="0">
                <a:solidFill>
                  <a:srgbClr val="FF0000"/>
                </a:solidFill>
              </a:rPr>
              <a:t>Хор: </a:t>
            </a:r>
            <a:r>
              <a:rPr lang="ru-RU" sz="1450" dirty="0" smtClean="0"/>
              <a:t>Аминь.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endParaRPr lang="ru-RU" sz="1450" dirty="0"/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endParaRPr lang="ru-RU" sz="1450" dirty="0"/>
          </a:p>
        </p:txBody>
      </p:sp>
    </p:spTree>
    <p:extLst>
      <p:ext uri="{BB962C8B-B14F-4D97-AF65-F5344CB8AC3E}">
        <p14:creationId xmlns:p14="http://schemas.microsoft.com/office/powerpoint/2010/main" val="373373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16632"/>
            <a:ext cx="8100392" cy="6624736"/>
          </a:xfrm>
        </p:spPr>
        <p:txBody>
          <a:bodyPr>
            <a:noAutofit/>
          </a:bodyPr>
          <a:lstStyle/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 smtClean="0">
                <a:solidFill>
                  <a:srgbClr val="FF0000"/>
                </a:solidFill>
              </a:rPr>
              <a:t>Затем хор начинает исполнять </a:t>
            </a:r>
            <a:r>
              <a:rPr lang="ru-RU" sz="1300" b="1" dirty="0">
                <a:solidFill>
                  <a:srgbClr val="FF0000"/>
                </a:solidFill>
              </a:rPr>
              <a:t>вторую </a:t>
            </a:r>
            <a:r>
              <a:rPr lang="ru-RU" sz="1300" b="1" dirty="0" err="1">
                <a:solidFill>
                  <a:srgbClr val="FF0000"/>
                </a:solidFill>
              </a:rPr>
              <a:t>статию</a:t>
            </a:r>
            <a:r>
              <a:rPr lang="ru-RU" sz="1300" b="1" dirty="0">
                <a:solidFill>
                  <a:srgbClr val="FF0000"/>
                </a:solidFill>
              </a:rPr>
              <a:t> </a:t>
            </a:r>
            <a:r>
              <a:rPr lang="ru-RU" sz="1300" b="1" dirty="0" smtClean="0">
                <a:solidFill>
                  <a:srgbClr val="FF0000"/>
                </a:solidFill>
              </a:rPr>
              <a:t>на </a:t>
            </a:r>
            <a:r>
              <a:rPr lang="ru-RU" sz="1300" b="1" dirty="0">
                <a:solidFill>
                  <a:srgbClr val="FF0000"/>
                </a:solidFill>
              </a:rPr>
              <a:t>5 </a:t>
            </a:r>
            <a:r>
              <a:rPr lang="ru-RU" sz="1300" b="1" dirty="0" smtClean="0">
                <a:solidFill>
                  <a:srgbClr val="FF0000"/>
                </a:solidFill>
              </a:rPr>
              <a:t>глас. В конце каждого </a:t>
            </a:r>
            <a:r>
              <a:rPr lang="ru-RU" sz="1300" b="1" dirty="0">
                <a:solidFill>
                  <a:srgbClr val="FF0000"/>
                </a:solidFill>
              </a:rPr>
              <a:t>стиха </a:t>
            </a:r>
            <a:r>
              <a:rPr lang="ru-RU" sz="1300" b="1" dirty="0" smtClean="0">
                <a:solidFill>
                  <a:srgbClr val="FF0000"/>
                </a:solidFill>
              </a:rPr>
              <a:t>поет:</a:t>
            </a:r>
            <a:r>
              <a:rPr lang="ru-RU" sz="1300" b="1" dirty="0"/>
              <a:t> </a:t>
            </a:r>
            <a:r>
              <a:rPr lang="ru-RU" sz="1300" dirty="0"/>
              <a:t>Помилуй раба Твоего </a:t>
            </a:r>
            <a:r>
              <a:rPr lang="ru-RU" sz="1300" b="1" dirty="0"/>
              <a:t>[или:</a:t>
            </a:r>
            <a:r>
              <a:rPr lang="ru-RU" sz="1300" dirty="0"/>
              <a:t> рабу Твою</a:t>
            </a:r>
            <a:r>
              <a:rPr lang="ru-RU" sz="1300" b="1" dirty="0" smtClean="0"/>
              <a:t>]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Заповеди Твои</a:t>
            </a:r>
            <a:r>
              <a:rPr lang="ru-RU" sz="1300" dirty="0" smtClean="0"/>
              <a:t>: </a:t>
            </a:r>
            <a:r>
              <a:rPr lang="ru-RU" sz="1300" dirty="0"/>
              <a:t>Помилуй раба Твоего </a:t>
            </a:r>
            <a:r>
              <a:rPr lang="ru-RU" sz="1300" b="1" dirty="0"/>
              <a:t>[или:</a:t>
            </a:r>
            <a:r>
              <a:rPr lang="ru-RU" sz="1300" dirty="0"/>
              <a:t> рабу Твою</a:t>
            </a:r>
            <a:r>
              <a:rPr lang="ru-RU" sz="1300" b="1" dirty="0" smtClean="0"/>
              <a:t>]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Руки Твои сотворили меня и создали меня</a:t>
            </a:r>
            <a:r>
              <a:rPr lang="ru-RU" sz="1300" dirty="0" smtClean="0"/>
              <a:t>; </a:t>
            </a:r>
            <a:r>
              <a:rPr lang="ru-RU" sz="1300" dirty="0"/>
              <a:t>вразуми меня, и научусь заповедям Твоим. </a:t>
            </a:r>
            <a:r>
              <a:rPr lang="ru-RU" sz="1300" dirty="0" smtClean="0"/>
              <a:t>Помилуй </a:t>
            </a:r>
            <a:r>
              <a:rPr lang="ru-RU" sz="1300" dirty="0"/>
              <a:t>раба Твоего</a:t>
            </a:r>
            <a:r>
              <a:rPr lang="ru-RU" sz="1300" b="1" dirty="0"/>
              <a:t>[или:</a:t>
            </a:r>
            <a:r>
              <a:rPr lang="ru-RU" sz="1300" dirty="0"/>
              <a:t> рабу Твою</a:t>
            </a:r>
            <a:r>
              <a:rPr lang="ru-RU" sz="1300" b="1" dirty="0" smtClean="0"/>
              <a:t>]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Боящиеся Тебя увидят меня и возвеселятся</a:t>
            </a:r>
            <a:r>
              <a:rPr lang="ru-RU" sz="1300" dirty="0" smtClean="0"/>
              <a:t>, </a:t>
            </a:r>
            <a:r>
              <a:rPr lang="ru-RU" sz="1300" dirty="0"/>
              <a:t>ибо на слова Твои я уповал. </a:t>
            </a:r>
            <a:r>
              <a:rPr lang="ru-RU" sz="1300" dirty="0" smtClean="0"/>
              <a:t>Помилуй </a:t>
            </a:r>
            <a:r>
              <a:rPr lang="ru-RU" sz="1300" dirty="0"/>
              <a:t>раба Твоего </a:t>
            </a:r>
            <a:r>
              <a:rPr lang="ru-RU" sz="1300" b="1" dirty="0"/>
              <a:t>[или:</a:t>
            </a:r>
            <a:r>
              <a:rPr lang="ru-RU" sz="1300" dirty="0"/>
              <a:t> рабу Твою</a:t>
            </a:r>
            <a:r>
              <a:rPr lang="ru-RU" sz="1300" b="1" dirty="0" smtClean="0"/>
              <a:t>]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FF0000"/>
                </a:solidFill>
              </a:rPr>
              <a:t>В конце </a:t>
            </a:r>
            <a:r>
              <a:rPr lang="ru-RU" sz="1300" b="1" dirty="0" err="1">
                <a:solidFill>
                  <a:srgbClr val="FF0000"/>
                </a:solidFill>
              </a:rPr>
              <a:t>статии</a:t>
            </a:r>
            <a:r>
              <a:rPr lang="ru-RU" sz="1300" b="1" dirty="0">
                <a:solidFill>
                  <a:srgbClr val="FF0000"/>
                </a:solidFill>
              </a:rPr>
              <a:t>: </a:t>
            </a:r>
            <a:r>
              <a:rPr lang="ru-RU" sz="1300" dirty="0"/>
              <a:t>Слава: Помилуй раба Твоего </a:t>
            </a:r>
            <a:r>
              <a:rPr lang="ru-RU" sz="1300" b="1" dirty="0"/>
              <a:t>[или:</a:t>
            </a:r>
            <a:r>
              <a:rPr lang="ru-RU" sz="1300" dirty="0"/>
              <a:t> рабу Твою</a:t>
            </a:r>
            <a:r>
              <a:rPr lang="ru-RU" sz="1300" b="1" dirty="0" smtClean="0"/>
              <a:t>]</a:t>
            </a:r>
            <a:r>
              <a:rPr lang="ru-RU" sz="1300" dirty="0" smtClean="0"/>
              <a:t>. </a:t>
            </a:r>
            <a:r>
              <a:rPr lang="ru-RU" sz="1300" dirty="0"/>
              <a:t>И ныне: Помилуй раба Твоего </a:t>
            </a:r>
            <a:r>
              <a:rPr lang="ru-RU" sz="1300" b="1" dirty="0"/>
              <a:t>[или:</a:t>
            </a:r>
            <a:r>
              <a:rPr lang="ru-RU" sz="1300" dirty="0"/>
              <a:t> рабу Твою</a:t>
            </a:r>
            <a:r>
              <a:rPr lang="ru-RU" sz="1300" b="1" dirty="0" smtClean="0"/>
              <a:t>]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 smtClean="0">
                <a:solidFill>
                  <a:srgbClr val="FF0000"/>
                </a:solidFill>
              </a:rPr>
              <a:t>Малая </a:t>
            </a:r>
            <a:r>
              <a:rPr lang="ru-RU" sz="1300" b="1" dirty="0" err="1" smtClean="0">
                <a:solidFill>
                  <a:srgbClr val="FF0000"/>
                </a:solidFill>
              </a:rPr>
              <a:t>ектения</a:t>
            </a:r>
            <a:r>
              <a:rPr lang="ru-RU" sz="1300" b="1" dirty="0" smtClean="0">
                <a:solidFill>
                  <a:srgbClr val="FF0000"/>
                </a:solidFill>
              </a:rPr>
              <a:t>: </a:t>
            </a:r>
            <a:r>
              <a:rPr lang="ru-RU" sz="1300" dirty="0"/>
              <a:t>Снова и снова в мире Господу помолимся!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>
                <a:solidFill>
                  <a:srgbClr val="FF0000"/>
                </a:solidFill>
              </a:rPr>
              <a:t>Затем хор начинает исполнять </a:t>
            </a:r>
            <a:r>
              <a:rPr lang="ru-RU" sz="1300" b="1" dirty="0" smtClean="0">
                <a:solidFill>
                  <a:srgbClr val="FF0000"/>
                </a:solidFill>
              </a:rPr>
              <a:t>третью </a:t>
            </a:r>
            <a:r>
              <a:rPr lang="ru-RU" sz="1300" b="1" dirty="0" err="1" smtClean="0">
                <a:solidFill>
                  <a:srgbClr val="FF0000"/>
                </a:solidFill>
              </a:rPr>
              <a:t>статию</a:t>
            </a:r>
            <a:r>
              <a:rPr lang="ru-RU" sz="1300" b="1" dirty="0" smtClean="0">
                <a:solidFill>
                  <a:srgbClr val="FF0000"/>
                </a:solidFill>
              </a:rPr>
              <a:t> </a:t>
            </a:r>
            <a:r>
              <a:rPr lang="ru-RU" sz="1300" b="1" dirty="0">
                <a:solidFill>
                  <a:srgbClr val="FF0000"/>
                </a:solidFill>
              </a:rPr>
              <a:t>на </a:t>
            </a:r>
            <a:r>
              <a:rPr lang="ru-RU" sz="1300" b="1" dirty="0" smtClean="0">
                <a:solidFill>
                  <a:srgbClr val="FF0000"/>
                </a:solidFill>
              </a:rPr>
              <a:t>3 </a:t>
            </a:r>
            <a:r>
              <a:rPr lang="ru-RU" sz="1300" b="1" dirty="0">
                <a:solidFill>
                  <a:srgbClr val="FF0000"/>
                </a:solidFill>
              </a:rPr>
              <a:t>глас. </a:t>
            </a:r>
            <a:endParaRPr lang="ru-RU" sz="1300" b="1" dirty="0" smtClean="0">
              <a:solidFill>
                <a:srgbClr val="FF0000"/>
              </a:solidFill>
            </a:endParaRP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Имя Твоё: </a:t>
            </a:r>
            <a:r>
              <a:rPr lang="ru-RU" sz="1300" dirty="0" err="1" smtClean="0"/>
              <a:t>Аллилуия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Воззри на меня и помилуй меня </a:t>
            </a:r>
            <a:r>
              <a:rPr lang="ru-RU" sz="1300" dirty="0" smtClean="0"/>
              <a:t>по </a:t>
            </a:r>
            <a:r>
              <a:rPr lang="ru-RU" sz="1300" dirty="0"/>
              <a:t>суду любящих имя Твоё</a:t>
            </a:r>
            <a:r>
              <a:rPr lang="ru-RU" sz="1300" dirty="0" smtClean="0"/>
              <a:t>. </a:t>
            </a:r>
            <a:r>
              <a:rPr lang="ru-RU" sz="1300" dirty="0" err="1"/>
              <a:t>Аллилуия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Стопы мои направь по слову Твоему, </a:t>
            </a:r>
            <a:r>
              <a:rPr lang="ru-RU" sz="1300" dirty="0" smtClean="0"/>
              <a:t>и </a:t>
            </a:r>
            <a:r>
              <a:rPr lang="ru-RU" sz="1300" dirty="0"/>
              <a:t>да не овладеет мною никакое беззаконие. </a:t>
            </a:r>
            <a:r>
              <a:rPr lang="ru-RU" sz="1300" dirty="0" err="1" smtClean="0"/>
              <a:t>Аллилуия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endParaRPr lang="ru-RU" sz="1300" dirty="0"/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 smtClean="0">
                <a:solidFill>
                  <a:srgbClr val="FF0000"/>
                </a:solidFill>
              </a:rPr>
              <a:t>После окончания 17 кафизмы хор сразу поет </a:t>
            </a:r>
            <a:r>
              <a:rPr lang="ru-RU" sz="1300" b="1" dirty="0" smtClean="0">
                <a:solidFill>
                  <a:srgbClr val="FF0000"/>
                </a:solidFill>
              </a:rPr>
              <a:t>тропари по «непорочных» </a:t>
            </a:r>
            <a:r>
              <a:rPr lang="ru-RU" sz="1300" dirty="0" smtClean="0">
                <a:solidFill>
                  <a:srgbClr val="FF0000"/>
                </a:solidFill>
              </a:rPr>
              <a:t>на 6 глас: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Благословен Ты, Господи</a:t>
            </a:r>
            <a:r>
              <a:rPr lang="ru-RU" sz="1300" b="1" dirty="0" smtClean="0"/>
              <a:t>, </a:t>
            </a:r>
            <a:r>
              <a:rPr lang="ru-RU" sz="1300" b="1" dirty="0"/>
              <a:t>научи меня повелениям Твоим. </a:t>
            </a:r>
            <a:r>
              <a:rPr lang="ru-RU" sz="1300" dirty="0"/>
              <a:t> </a:t>
            </a:r>
            <a:endParaRPr lang="ru-RU" sz="1300" dirty="0" smtClean="0"/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/>
              <a:t>Хор святых обрел источник жизни и дверь рая</a:t>
            </a:r>
            <a:r>
              <a:rPr lang="ru-RU" sz="1300" dirty="0" smtClean="0"/>
              <a:t>; </a:t>
            </a:r>
            <a:r>
              <a:rPr lang="ru-RU" sz="1300" dirty="0"/>
              <a:t>да обрету и я путь покаяния</a:t>
            </a:r>
            <a:r>
              <a:rPr lang="ru-RU" sz="1300" dirty="0" smtClean="0"/>
              <a:t>. </a:t>
            </a:r>
            <a:r>
              <a:rPr lang="ru-RU" sz="1300" dirty="0"/>
              <a:t>Я – пропавшая овца; </a:t>
            </a:r>
            <a:r>
              <a:rPr lang="ru-RU" sz="1300" dirty="0" smtClean="0"/>
              <a:t>призови </a:t>
            </a:r>
            <a:r>
              <a:rPr lang="ru-RU" sz="1300" dirty="0"/>
              <a:t>меня, Спаситель, и спаси меня</a:t>
            </a:r>
            <a:r>
              <a:rPr lang="ru-RU" sz="1300" dirty="0" smtClean="0"/>
              <a:t>!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Благословен Ты, Господи, научи меня повелениям Твоим. </a:t>
            </a:r>
            <a:r>
              <a:rPr lang="ru-RU" sz="1300" dirty="0"/>
              <a:t> 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 smtClean="0"/>
              <a:t>Об </a:t>
            </a:r>
            <a:r>
              <a:rPr lang="ru-RU" sz="1300" dirty="0"/>
              <a:t>Агнце Божием провозгласившие </a:t>
            </a:r>
            <a:r>
              <a:rPr lang="ru-RU" sz="1300" dirty="0" smtClean="0"/>
              <a:t>и </a:t>
            </a:r>
            <a:r>
              <a:rPr lang="ru-RU" sz="1300" dirty="0"/>
              <a:t>заколотые как агнцы, </a:t>
            </a:r>
            <a:r>
              <a:rPr lang="ru-RU" sz="1300" dirty="0" smtClean="0"/>
              <a:t>и </a:t>
            </a:r>
            <a:r>
              <a:rPr lang="ru-RU" sz="1300" dirty="0"/>
              <a:t>к жизни нестареющей, святые</a:t>
            </a:r>
            <a:r>
              <a:rPr lang="ru-RU" sz="1300" dirty="0" smtClean="0"/>
              <a:t>, </a:t>
            </a:r>
            <a:r>
              <a:rPr lang="ru-RU" sz="1300" dirty="0"/>
              <a:t>и вечной переселившиеся</a:t>
            </a:r>
            <a:r>
              <a:rPr lang="ru-RU" sz="1300" dirty="0" smtClean="0"/>
              <a:t>, </a:t>
            </a:r>
            <a:r>
              <a:rPr lang="ru-RU" sz="1300" dirty="0"/>
              <a:t>Его усердно, мученики, просите</a:t>
            </a:r>
            <a:r>
              <a:rPr lang="ru-RU" sz="1300" dirty="0" smtClean="0"/>
              <a:t>, </a:t>
            </a:r>
            <a:r>
              <a:rPr lang="ru-RU" sz="1300" dirty="0"/>
              <a:t>долгов прощение нам даровать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Благословен Ты, Господи, научи меня повелениям Твоим. </a:t>
            </a:r>
            <a:r>
              <a:rPr lang="ru-RU" sz="1300" dirty="0"/>
              <a:t> 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 smtClean="0"/>
              <a:t>Путем </a:t>
            </a:r>
            <a:r>
              <a:rPr lang="ru-RU" sz="1300" dirty="0"/>
              <a:t>узким ходившие, прискорбным, </a:t>
            </a:r>
            <a:r>
              <a:rPr lang="ru-RU" sz="1300" dirty="0" smtClean="0"/>
              <a:t>все </a:t>
            </a:r>
            <a:r>
              <a:rPr lang="ru-RU" sz="1300" dirty="0"/>
              <a:t>в жизни крест как ярмо поднявшие</a:t>
            </a:r>
            <a:r>
              <a:rPr lang="ru-RU" sz="1300" dirty="0" smtClean="0"/>
              <a:t>, </a:t>
            </a:r>
            <a:r>
              <a:rPr lang="ru-RU" sz="1300" dirty="0"/>
              <a:t>и за Мною последовавшие с </a:t>
            </a:r>
            <a:r>
              <a:rPr lang="ru-RU" sz="1300" dirty="0" smtClean="0"/>
              <a:t>верою, придите</a:t>
            </a:r>
            <a:r>
              <a:rPr lang="ru-RU" sz="1300" dirty="0"/>
              <a:t>, наслаждайтесь тем</a:t>
            </a:r>
            <a:r>
              <a:rPr lang="ru-RU" sz="1300" dirty="0" smtClean="0"/>
              <a:t>, </a:t>
            </a:r>
            <a:r>
              <a:rPr lang="ru-RU" sz="1300" dirty="0"/>
              <a:t>что Я приготовил вам</a:t>
            </a:r>
            <a:r>
              <a:rPr lang="ru-RU" sz="1300" dirty="0" smtClean="0"/>
              <a:t>: </a:t>
            </a:r>
            <a:r>
              <a:rPr lang="ru-RU" sz="1300" dirty="0"/>
              <a:t>наградами и венцами небесными</a:t>
            </a:r>
            <a:r>
              <a:rPr lang="ru-RU" sz="1300" dirty="0" smtClean="0"/>
              <a:t>!</a:t>
            </a:r>
            <a:r>
              <a:rPr lang="ru-RU" sz="1300" dirty="0"/>
              <a:t> Образ я неизреченной Твоей славы</a:t>
            </a:r>
            <a:r>
              <a:rPr lang="ru-RU" sz="1300" dirty="0" smtClean="0"/>
              <a:t>, </a:t>
            </a:r>
            <a:r>
              <a:rPr lang="ru-RU" sz="1300" dirty="0"/>
              <a:t>хотя ношу и язвы согрешений: </a:t>
            </a:r>
            <a:r>
              <a:rPr lang="ru-RU" sz="1300" dirty="0" smtClean="0"/>
              <a:t>пожалей </a:t>
            </a:r>
            <a:r>
              <a:rPr lang="ru-RU" sz="1300" dirty="0"/>
              <a:t>Твое создание, Владыка</a:t>
            </a:r>
            <a:r>
              <a:rPr lang="ru-RU" sz="1300" dirty="0" smtClean="0"/>
              <a:t>, </a:t>
            </a:r>
            <a:r>
              <a:rPr lang="ru-RU" sz="1300" dirty="0"/>
              <a:t>и очисти по Своему милосердию, </a:t>
            </a:r>
            <a:r>
              <a:rPr lang="ru-RU" sz="1300" dirty="0" smtClean="0"/>
              <a:t>и </a:t>
            </a:r>
            <a:r>
              <a:rPr lang="ru-RU" sz="1300" dirty="0"/>
              <a:t>вожделенное отечество подай мне, </a:t>
            </a:r>
            <a:r>
              <a:rPr lang="ru-RU" sz="1300" dirty="0" smtClean="0"/>
              <a:t>снова </a:t>
            </a:r>
            <a:r>
              <a:rPr lang="ru-RU" sz="1300" dirty="0"/>
              <a:t>делая </a:t>
            </a:r>
            <a:r>
              <a:rPr lang="ru-RU" sz="1300" dirty="0" smtClean="0"/>
              <a:t>меня </a:t>
            </a:r>
            <a:r>
              <a:rPr lang="ru-RU" sz="1300" dirty="0"/>
              <a:t>гражданином рая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Благословен Ты, Господи, научи меня повелениям Твоим. </a:t>
            </a:r>
            <a:r>
              <a:rPr lang="ru-RU" sz="1300" dirty="0"/>
              <a:t> 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 smtClean="0"/>
              <a:t>В </a:t>
            </a:r>
            <a:r>
              <a:rPr lang="ru-RU" sz="1300" dirty="0"/>
              <a:t>древности из небытия создавший </a:t>
            </a:r>
            <a:r>
              <a:rPr lang="ru-RU" sz="1300" dirty="0" smtClean="0"/>
              <a:t>меня </a:t>
            </a:r>
            <a:r>
              <a:rPr lang="ru-RU" sz="1300" dirty="0"/>
              <a:t>и образом Твоим Божественным </a:t>
            </a:r>
            <a:r>
              <a:rPr lang="ru-RU" sz="1300" dirty="0" smtClean="0"/>
              <a:t>почтивший, но </a:t>
            </a:r>
            <a:r>
              <a:rPr lang="ru-RU" sz="1300" dirty="0"/>
              <a:t>за нарушение заповеди </a:t>
            </a:r>
            <a:r>
              <a:rPr lang="ru-RU" sz="1300" dirty="0" smtClean="0"/>
              <a:t>снова </a:t>
            </a:r>
            <a:r>
              <a:rPr lang="ru-RU" sz="1300" dirty="0"/>
              <a:t>меня возвративший в землю, </a:t>
            </a:r>
            <a:r>
              <a:rPr lang="ru-RU" sz="1300" dirty="0" smtClean="0"/>
              <a:t>из </a:t>
            </a:r>
            <a:r>
              <a:rPr lang="ru-RU" sz="1300" dirty="0"/>
              <a:t>которой я был взят! </a:t>
            </a:r>
            <a:r>
              <a:rPr lang="ru-RU" sz="1300" dirty="0" smtClean="0"/>
              <a:t>К </a:t>
            </a:r>
            <a:r>
              <a:rPr lang="ru-RU" sz="1300" dirty="0"/>
              <a:t>тому, что по подобию Твоему, возведи, </a:t>
            </a:r>
            <a:r>
              <a:rPr lang="ru-RU" sz="1300" dirty="0" smtClean="0"/>
              <a:t>чтобы </a:t>
            </a:r>
            <a:r>
              <a:rPr lang="ru-RU" sz="1300" dirty="0"/>
              <a:t>в прежней красоте </a:t>
            </a:r>
            <a:r>
              <a:rPr lang="ru-RU" sz="1300" dirty="0" smtClean="0"/>
              <a:t>мне </a:t>
            </a:r>
            <a:r>
              <a:rPr lang="ru-RU" sz="1300" dirty="0"/>
              <a:t>восстановиться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Благословен Ты, Господи, научи меня повелениям Твоим. </a:t>
            </a:r>
            <a:r>
              <a:rPr lang="ru-RU" sz="1300" dirty="0"/>
              <a:t> 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 smtClean="0"/>
              <a:t>Упокой</a:t>
            </a:r>
            <a:r>
              <a:rPr lang="ru-RU" sz="1300" dirty="0"/>
              <a:t>, Боже, рабов Твоих</a:t>
            </a:r>
            <a:r>
              <a:rPr lang="ru-RU" sz="1300" dirty="0" smtClean="0"/>
              <a:t>, </a:t>
            </a:r>
            <a:r>
              <a:rPr lang="ru-RU" sz="1300" dirty="0"/>
              <a:t>и посели их в раю, </a:t>
            </a:r>
            <a:r>
              <a:rPr lang="ru-RU" sz="1300" dirty="0" smtClean="0"/>
              <a:t>где </a:t>
            </a:r>
            <a:r>
              <a:rPr lang="ru-RU" sz="1300" dirty="0"/>
              <a:t>хоры святых, Господи, </a:t>
            </a:r>
            <a:r>
              <a:rPr lang="ru-RU" sz="1300" dirty="0" smtClean="0"/>
              <a:t>и </a:t>
            </a:r>
            <a:r>
              <a:rPr lang="ru-RU" sz="1300" dirty="0"/>
              <a:t>праведники сияют как светила</a:t>
            </a:r>
            <a:r>
              <a:rPr lang="ru-RU" sz="1300" dirty="0" smtClean="0"/>
              <a:t>, </a:t>
            </a:r>
            <a:r>
              <a:rPr lang="ru-RU" sz="1300" dirty="0"/>
              <a:t>усопших рабов Твоих упокой, </a:t>
            </a:r>
            <a:r>
              <a:rPr lang="ru-RU" sz="1300" dirty="0" smtClean="0"/>
              <a:t>не </a:t>
            </a:r>
            <a:r>
              <a:rPr lang="ru-RU" sz="1300" dirty="0"/>
              <a:t>смотря на все их согрешения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Слава:</a:t>
            </a:r>
            <a:r>
              <a:rPr lang="ru-RU" sz="1300" dirty="0"/>
              <a:t> Светом Тройственным сияющее </a:t>
            </a:r>
            <a:r>
              <a:rPr lang="ru-RU" sz="1300" dirty="0" smtClean="0"/>
              <a:t>единое </a:t>
            </a:r>
            <a:r>
              <a:rPr lang="ru-RU" sz="1300" dirty="0"/>
              <a:t>Божество </a:t>
            </a:r>
            <a:r>
              <a:rPr lang="ru-RU" sz="1300" dirty="0" smtClean="0"/>
              <a:t>благоговейно </a:t>
            </a:r>
            <a:r>
              <a:rPr lang="ru-RU" sz="1300" dirty="0"/>
              <a:t>воспоем, взывая</a:t>
            </a:r>
            <a:r>
              <a:rPr lang="ru-RU" sz="1300" dirty="0" smtClean="0"/>
              <a:t>: "</a:t>
            </a:r>
            <a:r>
              <a:rPr lang="ru-RU" sz="1300" dirty="0"/>
              <a:t>Свят Ты, Отче Безначальный</a:t>
            </a:r>
            <a:r>
              <a:rPr lang="ru-RU" sz="1300" dirty="0" smtClean="0"/>
              <a:t>, </a:t>
            </a:r>
            <a:r>
              <a:rPr lang="ru-RU" sz="1300" dirty="0"/>
              <a:t>Столь же Безначальный Сын и Божественный Дух: </a:t>
            </a:r>
            <a:r>
              <a:rPr lang="ru-RU" sz="1300" dirty="0" smtClean="0"/>
              <a:t>просвети </a:t>
            </a:r>
            <a:r>
              <a:rPr lang="ru-RU" sz="1300" dirty="0"/>
              <a:t>нас, верою Тебе служащих, </a:t>
            </a:r>
            <a:r>
              <a:rPr lang="ru-RU" sz="1300" dirty="0" smtClean="0"/>
              <a:t>и </a:t>
            </a:r>
            <a:r>
              <a:rPr lang="ru-RU" sz="1300" dirty="0"/>
              <a:t>исторгни из вечного огня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b="1" dirty="0"/>
              <a:t>И ныне:</a:t>
            </a:r>
            <a:r>
              <a:rPr lang="ru-RU" sz="1300" dirty="0"/>
              <a:t> Радуйся, Досточтимая, </a:t>
            </a:r>
            <a:r>
              <a:rPr lang="ru-RU" sz="1300" dirty="0" smtClean="0"/>
              <a:t>Бога </a:t>
            </a:r>
            <a:r>
              <a:rPr lang="ru-RU" sz="1300" dirty="0"/>
              <a:t>по плоти родившая для спасения всех, </a:t>
            </a:r>
            <a:r>
              <a:rPr lang="ru-RU" sz="1300" dirty="0" smtClean="0"/>
              <a:t>благодаря </a:t>
            </a:r>
            <a:r>
              <a:rPr lang="ru-RU" sz="1300" dirty="0"/>
              <a:t>Тебе род человеческий обрел спасение; </a:t>
            </a:r>
            <a:r>
              <a:rPr lang="ru-RU" sz="1300" dirty="0" smtClean="0"/>
              <a:t>да </a:t>
            </a:r>
            <a:r>
              <a:rPr lang="ru-RU" sz="1300" dirty="0"/>
              <a:t>обретем через Тебя рай, </a:t>
            </a:r>
            <a:r>
              <a:rPr lang="ru-RU" sz="1300" dirty="0" smtClean="0"/>
              <a:t>Богородица </a:t>
            </a:r>
            <a:r>
              <a:rPr lang="ru-RU" sz="1300" dirty="0"/>
              <a:t>Чистая, благословенная</a:t>
            </a:r>
            <a:r>
              <a:rPr lang="ru-RU" sz="1300" dirty="0" smtClean="0"/>
              <a:t>.</a:t>
            </a:r>
          </a:p>
          <a:p>
            <a:pPr marL="0" indent="25200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1300" dirty="0" err="1"/>
              <a:t>Аллилуия</a:t>
            </a:r>
            <a:r>
              <a:rPr lang="ru-RU" sz="1300" dirty="0"/>
              <a:t>, </a:t>
            </a:r>
            <a:r>
              <a:rPr lang="ru-RU" sz="1300" dirty="0" err="1"/>
              <a:t>аллилуия</a:t>
            </a:r>
            <a:r>
              <a:rPr lang="ru-RU" sz="1300" dirty="0"/>
              <a:t>, </a:t>
            </a:r>
            <a:r>
              <a:rPr lang="ru-RU" sz="1300" dirty="0" err="1"/>
              <a:t>аллилуия</a:t>
            </a:r>
            <a:r>
              <a:rPr lang="ru-RU" sz="1300" dirty="0"/>
              <a:t>, слава Тебе, Боже. </a:t>
            </a:r>
            <a:r>
              <a:rPr lang="ru-RU" sz="1300" b="1" dirty="0"/>
              <a:t>Трижды.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90947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2596</TotalTime>
  <Words>926</Words>
  <Application>Microsoft Office PowerPoint</Application>
  <PresentationFormat>Экран (4:3)</PresentationFormat>
  <Paragraphs>234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Солнцестояние</vt:lpstr>
      <vt:lpstr>Лекция 16. Заупокойные богослужения.</vt:lpstr>
      <vt:lpstr>Виды заупокойных последований</vt:lpstr>
      <vt:lpstr>Презентация PowerPoint</vt:lpstr>
      <vt:lpstr>Виды отпеваний</vt:lpstr>
      <vt:lpstr>Презентация PowerPoint</vt:lpstr>
      <vt:lpstr>Презентация PowerPoint</vt:lpstr>
      <vt:lpstr>Презентация PowerPoint</vt:lpstr>
      <vt:lpstr>Последование погребения мирских человек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Панихида в храме</vt:lpstr>
      <vt:lpstr>Схема чинопоследования панихиды в пяток вечера в притворе храма по Типикону (глава 14)</vt:lpstr>
      <vt:lpstr>Дни поминовения усопших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16. Заупокойные богослужения.</dc:title>
  <dc:creator>Василий</dc:creator>
  <cp:lastModifiedBy>Василий</cp:lastModifiedBy>
  <cp:revision>37</cp:revision>
  <dcterms:created xsi:type="dcterms:W3CDTF">2014-03-10T18:48:33Z</dcterms:created>
  <dcterms:modified xsi:type="dcterms:W3CDTF">2014-03-13T14:13:20Z</dcterms:modified>
</cp:coreProperties>
</file>