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59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A91DD1-DAB8-454E-B126-474D3F2F4D32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6290E6-E63D-4D62-8DC7-3D427B8DDB06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844824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Лекция 15. </a:t>
            </a:r>
            <a:r>
              <a:rPr lang="ru-RU" b="1" dirty="0" smtClean="0"/>
              <a:t>Символ веры (продолжение).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051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Царство Божие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6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такое царство Христа?</a:t>
            </a:r>
            <a:endParaRPr lang="ru-RU" dirty="0"/>
          </a:p>
          <a:p>
            <a:pPr marL="82296" indent="457200" algn="just">
              <a:lnSpc>
                <a:spcPct val="160000"/>
              </a:lnSpc>
              <a:buNone/>
            </a:pPr>
            <a:r>
              <a:rPr lang="ru-RU" b="1" dirty="0"/>
              <a:t>Царство Христа</a:t>
            </a:r>
            <a:r>
              <a:rPr lang="ru-RU" dirty="0"/>
              <a:t> это: весь мир; все верующие на земле; все блаженные на небесах. Первое называют царством </a:t>
            </a:r>
            <a:r>
              <a:rPr lang="ru-RU" b="1" dirty="0"/>
              <a:t>природы</a:t>
            </a:r>
            <a:r>
              <a:rPr lang="ru-RU" dirty="0"/>
              <a:t>, второе царством </a:t>
            </a:r>
            <a:r>
              <a:rPr lang="ru-RU" b="1" dirty="0"/>
              <a:t>благодати</a:t>
            </a:r>
            <a:r>
              <a:rPr lang="ru-RU" dirty="0"/>
              <a:t>, а третье царством </a:t>
            </a:r>
            <a:r>
              <a:rPr lang="ru-RU" b="1" dirty="0"/>
              <a:t>славы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60000"/>
              </a:lnSpc>
              <a:buNone/>
            </a:pPr>
            <a:r>
              <a:rPr lang="ru-RU" b="1" dirty="0" smtClean="0"/>
              <a:t>Какому </a:t>
            </a:r>
            <a:r>
              <a:rPr lang="ru-RU" b="1" dirty="0"/>
              <a:t>из царств не будет конца?</a:t>
            </a:r>
            <a:endParaRPr lang="ru-RU" dirty="0"/>
          </a:p>
          <a:p>
            <a:pPr marL="82296" indent="457200" algn="just">
              <a:lnSpc>
                <a:spcPct val="160000"/>
              </a:lnSpc>
              <a:buNone/>
            </a:pPr>
            <a:r>
              <a:rPr lang="ru-RU" dirty="0"/>
              <a:t>Слова Символа о том, что царству Христа </a:t>
            </a:r>
            <a:r>
              <a:rPr lang="ru-RU" b="1" dirty="0"/>
              <a:t>не будет конца</a:t>
            </a:r>
            <a:r>
              <a:rPr lang="ru-RU" dirty="0"/>
              <a:t>, относятся к царству славы.</a:t>
            </a:r>
          </a:p>
          <a:p>
            <a:pPr marL="82296" indent="457200" algn="just">
              <a:lnSpc>
                <a:spcPct val="16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Восьмой член Символа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lnSpc>
                <a:spcPct val="150000"/>
              </a:lnSpc>
              <a:buNone/>
            </a:pPr>
            <a:r>
              <a:rPr lang="ru-RU" b="1" dirty="0" smtClean="0"/>
              <a:t>И </a:t>
            </a:r>
            <a:r>
              <a:rPr lang="ru-RU" b="1" dirty="0"/>
              <a:t>в Духа </a:t>
            </a:r>
            <a:r>
              <a:rPr lang="ru-RU" b="1" dirty="0" err="1"/>
              <a:t>Святаго</a:t>
            </a:r>
            <a:r>
              <a:rPr lang="ru-RU" b="1" dirty="0"/>
              <a:t>, Господа, </a:t>
            </a:r>
            <a:r>
              <a:rPr lang="ru-RU" b="1" dirty="0" err="1"/>
              <a:t>животворящаго</a:t>
            </a:r>
            <a:r>
              <a:rPr lang="ru-RU" b="1" dirty="0"/>
              <a:t>, Иже от Отца </a:t>
            </a:r>
            <a:r>
              <a:rPr lang="ru-RU" b="1" dirty="0" err="1"/>
              <a:t>исходящаго</a:t>
            </a:r>
            <a:r>
              <a:rPr lang="ru-RU" b="1" dirty="0"/>
              <a:t>, Иже со </a:t>
            </a:r>
            <a:r>
              <a:rPr lang="ru-RU" b="1" dirty="0" err="1"/>
              <a:t>Отцем</a:t>
            </a:r>
            <a:r>
              <a:rPr lang="ru-RU" b="1" dirty="0"/>
              <a:t> и Сыном </a:t>
            </a:r>
            <a:r>
              <a:rPr lang="ru-RU" b="1" dirty="0" err="1"/>
              <a:t>спокланяема</a:t>
            </a:r>
            <a:r>
              <a:rPr lang="ru-RU" b="1" dirty="0"/>
              <a:t> и </a:t>
            </a:r>
            <a:r>
              <a:rPr lang="ru-RU" b="1" dirty="0" err="1"/>
              <a:t>сславима</a:t>
            </a:r>
            <a:r>
              <a:rPr lang="ru-RU" b="1" dirty="0"/>
              <a:t>, </a:t>
            </a:r>
            <a:r>
              <a:rPr lang="ru-RU" b="1" dirty="0" err="1"/>
              <a:t>глаголавшаго</a:t>
            </a:r>
            <a:r>
              <a:rPr lang="ru-RU" b="1" dirty="0"/>
              <a:t> </a:t>
            </a:r>
            <a:r>
              <a:rPr lang="ru-RU" b="1" dirty="0" smtClean="0"/>
              <a:t>Пророки.</a:t>
            </a:r>
            <a:endParaRPr lang="ru-RU" b="1" dirty="0"/>
          </a:p>
          <a:p>
            <a:pPr marL="82296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3893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476672"/>
            <a:ext cx="7498080" cy="6048672"/>
          </a:xfrm>
        </p:spPr>
        <p:txBody>
          <a:bodyPr>
            <a:normAutofit fontScale="85000" lnSpcReduction="1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sz="2600" b="1" dirty="0"/>
              <a:t>В каком смысле святой дух назван Господом?</a:t>
            </a:r>
            <a:endParaRPr lang="ru-RU" sz="26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600" dirty="0"/>
              <a:t>Святой Дух назван Господом в таком же смысле, как и Сын Божий, т.е. Святой Дух есть истинный Бог.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600" b="1" dirty="0" smtClean="0"/>
              <a:t>Об </a:t>
            </a:r>
            <a:r>
              <a:rPr lang="ru-RU" sz="2600" b="1" dirty="0"/>
              <a:t>этом свидетельствует Священное Писание</a:t>
            </a:r>
            <a:endParaRPr lang="ru-RU" sz="26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600" dirty="0" smtClean="0"/>
              <a:t>словами, сказанными апостолом Петром в обличение </a:t>
            </a:r>
            <a:r>
              <a:rPr lang="ru-RU" sz="2600" dirty="0" err="1" smtClean="0"/>
              <a:t>Анании</a:t>
            </a:r>
            <a:r>
              <a:rPr lang="ru-RU" sz="2600" dirty="0" smtClean="0"/>
              <a:t>: Для чего ты допустил сатане вложить в сердце твое мысль солгать Духу Святому? ... Ты солгал не человекам, а Богу (</a:t>
            </a:r>
            <a:r>
              <a:rPr lang="ru-RU" sz="2600" dirty="0" err="1" smtClean="0"/>
              <a:t>Деян</a:t>
            </a:r>
            <a:r>
              <a:rPr lang="ru-RU" sz="2600" dirty="0" smtClean="0"/>
              <a:t>. 5:3-4).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800" b="1" dirty="0"/>
              <a:t>Почему Святой Дух назван животворящим?</a:t>
            </a:r>
            <a:endParaRPr lang="ru-RU" sz="28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800" dirty="0"/>
              <a:t>Святой Дух называется </a:t>
            </a:r>
            <a:r>
              <a:rPr lang="ru-RU" sz="2800" i="1" dirty="0"/>
              <a:t>животворящим</a:t>
            </a:r>
            <a:r>
              <a:rPr lang="ru-RU" sz="2800" dirty="0"/>
              <a:t>, и это следует понимать так, что Он вместе с Богом Отцом и Сыном даёт всему сотворённому жизнь, и особенно духовную жизнь людям. </a:t>
            </a:r>
            <a:r>
              <a:rPr lang="ru-RU" sz="2800" i="1" dirty="0"/>
              <a:t>Если кто не родится от воды и Духа, не может войти в царствие Божие</a:t>
            </a:r>
            <a:r>
              <a:rPr lang="ru-RU" sz="2800" dirty="0"/>
              <a:t> (Ин.3:5).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sz="2600" dirty="0"/>
          </a:p>
          <a:p>
            <a:pPr marL="82296" indent="457200" algn="just">
              <a:lnSpc>
                <a:spcPct val="120000"/>
              </a:lnSpc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77548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Учение о личном свойстве Святого Духа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7920880" cy="604867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/>
              <a:t>Что мы знаем об </a:t>
            </a:r>
            <a:r>
              <a:rPr lang="ru-RU" sz="2000" b="1" dirty="0" err="1"/>
              <a:t>исхождении</a:t>
            </a:r>
            <a:r>
              <a:rPr lang="ru-RU" sz="2000" b="1" dirty="0"/>
              <a:t> Святого Духа?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О том, что Святой Дух </a:t>
            </a:r>
            <a:r>
              <a:rPr lang="ru-RU" sz="2000" i="1" dirty="0"/>
              <a:t>исходит от Отца</a:t>
            </a:r>
            <a:r>
              <a:rPr lang="ru-RU" sz="2000" dirty="0"/>
              <a:t>, мы знаем из следующих слов Самого Господа Иисуса Христа: </a:t>
            </a:r>
            <a:r>
              <a:rPr lang="ru-RU" sz="2000" i="1" dirty="0"/>
              <a:t>Когда же </a:t>
            </a:r>
            <a:r>
              <a:rPr lang="ru-RU" sz="2000" i="1" dirty="0" err="1"/>
              <a:t>приидет</a:t>
            </a:r>
            <a:r>
              <a:rPr lang="ru-RU" sz="2000" i="1" dirty="0"/>
              <a:t> Утешитель, Которого Я пошлю вам от Отца, Дух истины, Который от Отца исходит, Он будет свидетельствовать о Мне</a:t>
            </a:r>
            <a:r>
              <a:rPr lang="ru-RU" sz="2000" dirty="0"/>
              <a:t> (Ин.15:26).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Может </a:t>
            </a:r>
            <a:r>
              <a:rPr lang="ru-RU" sz="2000" b="1" dirty="0"/>
              <a:t>ли быть иное учение об </a:t>
            </a:r>
            <a:r>
              <a:rPr lang="ru-RU" sz="2000" b="1" dirty="0" err="1"/>
              <a:t>исхождении</a:t>
            </a:r>
            <a:r>
              <a:rPr lang="ru-RU" sz="2000" b="1" dirty="0"/>
              <a:t> Святого Духа?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Учение об </a:t>
            </a:r>
            <a:r>
              <a:rPr lang="ru-RU" sz="2000" dirty="0" err="1"/>
              <a:t>исхождении</a:t>
            </a:r>
            <a:r>
              <a:rPr lang="ru-RU" sz="2000" dirty="0"/>
              <a:t> Святого Духа от Отца не может быть подвержено какому-либо изменению или дополнению. </a:t>
            </a:r>
            <a:r>
              <a:rPr lang="ru-RU" sz="2000" b="1" dirty="0"/>
              <a:t>Во-первых</a:t>
            </a:r>
            <a:r>
              <a:rPr lang="ru-RU" sz="2000" dirty="0"/>
              <a:t>, потому, что Православная Церковь в этом учении повторяет точные слова Самого Иисуса Христа; а Его слова, без сомнения, являются достаточным и совершенным выражением истины. </a:t>
            </a:r>
            <a:r>
              <a:rPr lang="ru-RU" sz="2000" b="1" dirty="0"/>
              <a:t>Во-вторых</a:t>
            </a:r>
            <a:r>
              <a:rPr lang="ru-RU" sz="2000" dirty="0"/>
              <a:t>, потому, что второй Вселенский Собор, главным предметом которого было утверждение истинного учения о Святом Духе, без сомнения, удовлетворительно изложил это учение в Символе веры; и Православная Церковь признавала это столь решительно, что третий Вселенский Собор своим седьмым правилом запретил составлять новый Символ веры. Поэтому святой Иоанн </a:t>
            </a:r>
            <a:r>
              <a:rPr lang="ru-RU" sz="2000" dirty="0" err="1"/>
              <a:t>Дамаскин</a:t>
            </a:r>
            <a:r>
              <a:rPr lang="ru-RU" sz="2000" dirty="0"/>
              <a:t> пишет: </a:t>
            </a:r>
            <a:r>
              <a:rPr lang="ru-RU" sz="2000" b="1" dirty="0"/>
              <a:t>Святой Дух исповедуем исходящим от Отца и именуем Его Духом Отца; от Сына же не исповедуем </a:t>
            </a:r>
            <a:r>
              <a:rPr lang="ru-RU" sz="2000" b="1" dirty="0" err="1"/>
              <a:t>исхождение</a:t>
            </a:r>
            <a:r>
              <a:rPr lang="ru-RU" sz="2000" b="1" dirty="0"/>
              <a:t> Святого Духа, но только именуем Его Духом Сыновним</a:t>
            </a:r>
            <a:r>
              <a:rPr lang="ru-RU" sz="2000" dirty="0"/>
              <a:t> (Богословие, кн. 1, гл. 11, ст. 4</a:t>
            </a:r>
            <a:r>
              <a:rPr lang="ru-RU" sz="2000" dirty="0" smtClean="0"/>
              <a:t>).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265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457200" algn="just">
              <a:lnSpc>
                <a:spcPct val="150000"/>
              </a:lnSpc>
              <a:buNone/>
            </a:pPr>
            <a:r>
              <a:rPr lang="ru-RU" b="1" dirty="0"/>
              <a:t>Какая степень поклонения приличествует Святому Духу?</a:t>
            </a:r>
            <a:endParaRPr lang="ru-RU" dirty="0"/>
          </a:p>
          <a:p>
            <a:pPr marL="82296" indent="457200" algn="just">
              <a:lnSpc>
                <a:spcPct val="150000"/>
              </a:lnSpc>
              <a:buNone/>
            </a:pPr>
            <a:r>
              <a:rPr lang="ru-RU" dirty="0"/>
              <a:t>Святому Духу приличествуют поклонение и прославление </a:t>
            </a:r>
            <a:r>
              <a:rPr lang="ru-RU" i="1" dirty="0"/>
              <a:t>равное</a:t>
            </a:r>
            <a:r>
              <a:rPr lang="ru-RU" dirty="0"/>
              <a:t> со Отцом и Сыном. Это видно из того, что Иисус Христос повелел крестить </a:t>
            </a:r>
            <a:r>
              <a:rPr lang="ru-RU" i="1" dirty="0"/>
              <a:t>во имя Отца и Сына и </a:t>
            </a:r>
            <a:r>
              <a:rPr lang="ru-RU" i="1" dirty="0" err="1"/>
              <a:t>Святаго</a:t>
            </a:r>
            <a:r>
              <a:rPr lang="ru-RU" i="1" dirty="0"/>
              <a:t> Духа</a:t>
            </a:r>
            <a:r>
              <a:rPr lang="ru-RU" dirty="0"/>
              <a:t> (Мф. 28:19).</a:t>
            </a:r>
          </a:p>
          <a:p>
            <a:pPr marL="82296" indent="457200" algn="just">
              <a:lnSpc>
                <a:spcPct val="15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08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Почему сказано, что святой дух "глаголал через пророков"?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Символе веры сказано, что Святой Дух </a:t>
            </a:r>
            <a:r>
              <a:rPr lang="ru-RU" b="1" dirty="0"/>
              <a:t>глаголал</a:t>
            </a:r>
            <a:r>
              <a:rPr lang="ru-RU" dirty="0"/>
              <a:t> (говорил) через пророков. Это сказано для обличения некоторых лжеучителей, которые утверждали, что книги Ветхого Завета написаны не Святым Духом.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Священное </a:t>
            </a:r>
            <a:r>
              <a:rPr lang="ru-RU" b="1" dirty="0"/>
              <a:t>Писание свидетельствует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 том, что через пророков действительно говорил Святой Дух. Апостол Петр пишет: </a:t>
            </a:r>
            <a:r>
              <a:rPr lang="ru-RU" i="1" dirty="0"/>
              <a:t>Никогда пророчество не было произносимо по воле человеческой, но изрекали его святые Божии </a:t>
            </a:r>
            <a:r>
              <a:rPr lang="ru-RU" i="1" dirty="0" err="1"/>
              <a:t>человеки</a:t>
            </a:r>
            <a:r>
              <a:rPr lang="ru-RU" i="1" dirty="0"/>
              <a:t>, будучи движимы Духом Святым</a:t>
            </a:r>
            <a:r>
              <a:rPr lang="ru-RU" dirty="0"/>
              <a:t> (2 Пет 1:21).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09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/>
              <a:t>Говорил ли Святой Дух через апостолов?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Святой Дух говорил через апостолов. Апостол Петр пишет: </a:t>
            </a:r>
            <a:r>
              <a:rPr lang="ru-RU" i="1" dirty="0"/>
              <a:t>Им</a:t>
            </a:r>
            <a:r>
              <a:rPr lang="ru-RU" dirty="0"/>
              <a:t> (пророкам) </a:t>
            </a:r>
            <a:r>
              <a:rPr lang="ru-RU" i="1" dirty="0"/>
              <a:t>открыто было, что не им самим, а нам служило то, что ныне проповедано вам благовествовавшими Духом Святым, посланным с небес</a:t>
            </a:r>
            <a:r>
              <a:rPr lang="ru-RU" dirty="0"/>
              <a:t> (1 Пет 1:12).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об апостолах не упомянуто в Символе веры?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Об апостолах не упомянуто в Символе веры потому, что во время его составления никто не сомневался в </a:t>
            </a:r>
            <a:r>
              <a:rPr lang="ru-RU" dirty="0" err="1"/>
              <a:t>Богодухновенности</a:t>
            </a:r>
            <a:r>
              <a:rPr lang="ru-RU" dirty="0"/>
              <a:t> апостолов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41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Святой Дух открылся людям?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Святой Дух открылся людям особым образом. Он сошёл на апостолов в виде огненных языков в пятидесятый день по воскресении Христа.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Сообщается </a:t>
            </a:r>
            <a:r>
              <a:rPr lang="ru-RU" b="1" dirty="0"/>
              <a:t>ли Святой Дух в наши времена?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Святой Дух и сейчас сообщается всем истинным христианам. </a:t>
            </a:r>
            <a:r>
              <a:rPr lang="ru-RU" i="1" dirty="0"/>
              <a:t>Разве не знаете, что вы храм Божий, и Дух Божий живет в вас?</a:t>
            </a:r>
            <a:r>
              <a:rPr lang="ru-RU" dirty="0"/>
              <a:t> (1 Кор. 3:16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0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200" b="1" dirty="0"/>
              <a:t>Как мы можем сделаться причастными Святому Духу?</a:t>
            </a:r>
            <a:endParaRPr lang="ru-RU" sz="2200" dirty="0"/>
          </a:p>
          <a:p>
            <a:pPr marL="82296" indent="457200" algn="just">
              <a:buNone/>
            </a:pPr>
            <a:r>
              <a:rPr lang="ru-RU" sz="2200" dirty="0"/>
              <a:t>Сделаться причастным Святому Духу можно через усердную молитву и через Таинства. </a:t>
            </a:r>
            <a:r>
              <a:rPr lang="ru-RU" sz="2200" i="1" dirty="0"/>
              <a:t>Если вы, будучи злы, умеете даяния благие давать детям вашим, тем более Отец небесный даст Духа </a:t>
            </a:r>
            <a:r>
              <a:rPr lang="ru-RU" sz="2200" i="1" dirty="0" err="1"/>
              <a:t>Святаго</a:t>
            </a:r>
            <a:r>
              <a:rPr lang="ru-RU" sz="2200" i="1" dirty="0"/>
              <a:t> просящим у Него</a:t>
            </a:r>
            <a:r>
              <a:rPr lang="ru-RU" sz="2200" dirty="0"/>
              <a:t> (</a:t>
            </a:r>
            <a:r>
              <a:rPr lang="ru-RU" sz="2200" dirty="0" err="1"/>
              <a:t>Лк</a:t>
            </a:r>
            <a:r>
              <a:rPr lang="ru-RU" sz="2200" dirty="0"/>
              <a:t>. 11:13). </a:t>
            </a:r>
            <a:r>
              <a:rPr lang="ru-RU" sz="2200" i="1" dirty="0"/>
              <a:t>Когда же явилась благодать и человеколюбие Спасителя нашего, Бога, Он спас нас не по делам праведности, которые бы мы сотворили, а по Своей милости, банею возрождения и обновления Святым Духом, Которого излил на нас обильно чрез Иисуса Христа, Спасителя нашего</a:t>
            </a:r>
            <a:r>
              <a:rPr lang="ru-RU" sz="2200" dirty="0"/>
              <a:t> (Тит. 3:4-6).</a:t>
            </a:r>
          </a:p>
          <a:p>
            <a:pPr marL="82296" indent="457200" algn="just">
              <a:buNone/>
            </a:pPr>
            <a:r>
              <a:rPr lang="ru-RU" sz="2200" b="1" dirty="0" smtClean="0"/>
              <a:t>Какие </a:t>
            </a:r>
            <a:r>
              <a:rPr lang="ru-RU" sz="2200" b="1" dirty="0"/>
              <a:t>главнейшие дары Святого Духа?</a:t>
            </a:r>
            <a:endParaRPr lang="ru-RU" sz="2200" dirty="0"/>
          </a:p>
          <a:p>
            <a:pPr marL="82296" indent="457200" algn="just">
              <a:buNone/>
            </a:pPr>
            <a:r>
              <a:rPr lang="ru-RU" sz="2200" dirty="0"/>
              <a:t>Пророк Исаия указывает </a:t>
            </a:r>
            <a:r>
              <a:rPr lang="ru-RU" sz="2200" i="1" dirty="0"/>
              <a:t>семь</a:t>
            </a:r>
            <a:r>
              <a:rPr lang="ru-RU" sz="2200" dirty="0"/>
              <a:t> даров Духа </a:t>
            </a:r>
            <a:r>
              <a:rPr lang="ru-RU" sz="2200" dirty="0" err="1"/>
              <a:t>Святаго</a:t>
            </a:r>
            <a:r>
              <a:rPr lang="ru-RU" sz="2200" dirty="0"/>
              <a:t>:</a:t>
            </a:r>
            <a:r>
              <a:rPr lang="ru-RU" sz="2200" i="1" dirty="0"/>
              <a:t> дух страха Божия, дух познания, дух силы, дух совета, дух понимания, дух мудрости, дух Господень, или дар благочестия и вдохновения в высшей степени</a:t>
            </a:r>
            <a:r>
              <a:rPr lang="ru-RU" sz="2200" dirty="0"/>
              <a:t> (см. Ис.11:1-3).</a:t>
            </a:r>
          </a:p>
          <a:p>
            <a:pPr marL="82296" indent="457200" algn="just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42857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Шестой член Символа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457200" algn="just">
              <a:lnSpc>
                <a:spcPct val="150000"/>
              </a:lnSpc>
              <a:buNone/>
            </a:pPr>
            <a:endParaRPr lang="ru-RU" b="1" dirty="0" smtClean="0"/>
          </a:p>
          <a:p>
            <a:pPr marL="82296" lvl="0" indent="457200" algn="just">
              <a:lnSpc>
                <a:spcPct val="150000"/>
              </a:lnSpc>
              <a:buNone/>
            </a:pPr>
            <a:r>
              <a:rPr lang="ru-RU" b="1" dirty="0" smtClean="0"/>
              <a:t>И </a:t>
            </a:r>
            <a:r>
              <a:rPr lang="ru-RU" b="1" dirty="0" err="1"/>
              <a:t>возшедшаго</a:t>
            </a:r>
            <a:r>
              <a:rPr lang="ru-RU" b="1" dirty="0"/>
              <a:t> на небеса, и </a:t>
            </a:r>
            <a:r>
              <a:rPr lang="ru-RU" b="1" dirty="0" err="1"/>
              <a:t>седяща</a:t>
            </a:r>
            <a:r>
              <a:rPr lang="ru-RU" b="1" dirty="0"/>
              <a:t> одесную Отца.</a:t>
            </a:r>
          </a:p>
          <a:p>
            <a:pPr marL="82296" indent="457200" algn="just">
              <a:lnSpc>
                <a:spcPct val="150000"/>
              </a:lnSpc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8510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6264696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200" b="1" dirty="0"/>
              <a:t>Откуда взято указание Символа веры на вознесение Господа?</a:t>
            </a:r>
            <a:endParaRPr lang="ru-RU" sz="2200" dirty="0"/>
          </a:p>
          <a:p>
            <a:pPr marL="82296" indent="457200" algn="just">
              <a:buNone/>
            </a:pPr>
            <a:r>
              <a:rPr lang="ru-RU" sz="2200" dirty="0"/>
              <a:t>Указание на </a:t>
            </a:r>
            <a:r>
              <a:rPr lang="ru-RU" sz="2200" i="1" dirty="0"/>
              <a:t>вознесение</a:t>
            </a:r>
            <a:r>
              <a:rPr lang="ru-RU" sz="2200" dirty="0"/>
              <a:t> Господа заимствовано из следующих слов Священного Писания: </a:t>
            </a:r>
            <a:r>
              <a:rPr lang="ru-RU" sz="2200" i="1" dirty="0"/>
              <a:t>Нисшедший, Он же есть и воскресший превыше всех небес, дабы наполнить все</a:t>
            </a:r>
            <a:r>
              <a:rPr lang="ru-RU" sz="2200" dirty="0"/>
              <a:t> (</a:t>
            </a:r>
            <a:r>
              <a:rPr lang="ru-RU" sz="2200" dirty="0" err="1"/>
              <a:t>Еф</a:t>
            </a:r>
            <a:r>
              <a:rPr lang="ru-RU" sz="2200" dirty="0"/>
              <a:t>. 4:10). </a:t>
            </a:r>
            <a:r>
              <a:rPr lang="ru-RU" sz="2200" i="1" dirty="0"/>
              <a:t>Мы имеем такового Первосвященника, Который </a:t>
            </a:r>
            <a:r>
              <a:rPr lang="ru-RU" sz="2200" i="1" dirty="0" err="1"/>
              <a:t>возсел</a:t>
            </a:r>
            <a:r>
              <a:rPr lang="ru-RU" sz="2200" i="1" dirty="0"/>
              <a:t> одесную престола величия на небесах</a:t>
            </a:r>
            <a:r>
              <a:rPr lang="ru-RU" sz="2200" dirty="0"/>
              <a:t> (Евр. 8:1).</a:t>
            </a:r>
          </a:p>
          <a:p>
            <a:pPr marL="82296" indent="457200" algn="just">
              <a:buNone/>
            </a:pPr>
            <a:r>
              <a:rPr lang="ru-RU" sz="2200" b="1" dirty="0" smtClean="0"/>
              <a:t>Божеством </a:t>
            </a:r>
            <a:r>
              <a:rPr lang="ru-RU" sz="2200" b="1" dirty="0"/>
              <a:t>или человечеством вознёсся Иисус Христос на небеса?</a:t>
            </a:r>
            <a:endParaRPr lang="ru-RU" sz="2200" dirty="0"/>
          </a:p>
          <a:p>
            <a:pPr marL="82296" indent="457200" algn="just">
              <a:buNone/>
            </a:pPr>
            <a:r>
              <a:rPr lang="ru-RU" sz="2200" dirty="0"/>
              <a:t>Иисус Христос вознёсся на небеса человечеством, а Божеством Он всегда пребывал и пребывает на небесах.</a:t>
            </a:r>
          </a:p>
          <a:p>
            <a:pPr marL="82296" indent="457200" algn="just"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надо понимать слова "сидит одесную Отца"?</a:t>
            </a:r>
            <a:endParaRPr lang="ru-RU" sz="2200" dirty="0"/>
          </a:p>
          <a:p>
            <a:pPr marL="82296" indent="457200" algn="just">
              <a:buNone/>
            </a:pPr>
            <a:r>
              <a:rPr lang="ru-RU" sz="2200" dirty="0"/>
              <a:t>Сказано, что Иисус Христос </a:t>
            </a:r>
            <a:r>
              <a:rPr lang="ru-RU" sz="2200" b="1" dirty="0"/>
              <a:t>сидит одесную Отца</a:t>
            </a:r>
            <a:r>
              <a:rPr lang="ru-RU" sz="2200" dirty="0"/>
              <a:t> (т.е., по правую руку, рядом). Однако Бог вездесущ. Эти слова следует понимать духовно: Иисус Христос имеет одинаковое могущество с Богом Отцом.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12487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Седьмой член Символа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>
              <a:lnSpc>
                <a:spcPct val="150000"/>
              </a:lnSpc>
              <a:buNone/>
            </a:pPr>
            <a:endParaRPr lang="ru-RU" b="1" dirty="0" smtClean="0"/>
          </a:p>
          <a:p>
            <a:pPr marL="82296" indent="457200">
              <a:lnSpc>
                <a:spcPct val="150000"/>
              </a:lnSpc>
              <a:buNone/>
            </a:pPr>
            <a:r>
              <a:rPr lang="ru-RU" b="1" dirty="0" smtClean="0"/>
              <a:t>И </a:t>
            </a:r>
            <a:r>
              <a:rPr lang="ru-RU" b="1" dirty="0"/>
              <a:t>паки </a:t>
            </a:r>
            <a:r>
              <a:rPr lang="ru-RU" b="1" dirty="0" err="1"/>
              <a:t>грядущаго</a:t>
            </a:r>
            <a:r>
              <a:rPr lang="ru-RU" b="1" dirty="0"/>
              <a:t> со славою </a:t>
            </a:r>
            <a:r>
              <a:rPr lang="ru-RU" b="1" dirty="0" err="1"/>
              <a:t>судити</a:t>
            </a:r>
            <a:r>
              <a:rPr lang="ru-RU" b="1" dirty="0"/>
              <a:t> живым и мертвым, </a:t>
            </a:r>
            <a:r>
              <a:rPr lang="ru-RU" b="1" dirty="0" err="1"/>
              <a:t>Егоже</a:t>
            </a:r>
            <a:r>
              <a:rPr lang="ru-RU" b="1" dirty="0"/>
              <a:t> царствию не будет конца.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5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864" y="0"/>
            <a:ext cx="8002136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Учение </a:t>
            </a:r>
            <a:r>
              <a:rPr lang="ru-RU" sz="3200" b="1" dirty="0" smtClean="0">
                <a:effectLst/>
              </a:rPr>
              <a:t>о </a:t>
            </a:r>
            <a:r>
              <a:rPr lang="ru-RU" sz="3200" b="1" dirty="0">
                <a:effectLst/>
              </a:rPr>
              <a:t>втором пришествии Христовом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80728"/>
            <a:ext cx="7920880" cy="561662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/>
              <a:t>Как Священное Писание говорит о будущем пришествии Христа?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Священное Писание о будущем пришествии Христа говорит следующее: </a:t>
            </a:r>
            <a:r>
              <a:rPr lang="ru-RU" sz="2000" i="1" dirty="0"/>
              <a:t>Сей Иисус, вознесшийся от вас на небо, придет таким же образом, как вы видели Его восходящим на небо</a:t>
            </a:r>
            <a:r>
              <a:rPr lang="ru-RU" sz="2000" dirty="0"/>
              <a:t> (</a:t>
            </a:r>
            <a:r>
              <a:rPr lang="ru-RU" sz="2000" dirty="0" err="1"/>
              <a:t>Деян</a:t>
            </a:r>
            <a:r>
              <a:rPr lang="ru-RU" sz="2000" dirty="0"/>
              <a:t>. 1:11). Это сказали апостолам Ангелы во время вознесения Господа.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Как </a:t>
            </a:r>
            <a:r>
              <a:rPr lang="ru-RU" sz="2000" b="1" dirty="0"/>
              <a:t>Священное Писание говорит о будущем суде Христа?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О будущем суде Его Священное Писание говорит так: </a:t>
            </a:r>
            <a:r>
              <a:rPr lang="ru-RU" sz="2000" i="1" dirty="0"/>
              <a:t>Наступает время, в которое все, находящиеся в гробах, услышат глас Сына Божия; и </a:t>
            </a:r>
            <a:r>
              <a:rPr lang="ru-RU" sz="2000" i="1" dirty="0" err="1"/>
              <a:t>изыдут</a:t>
            </a:r>
            <a:r>
              <a:rPr lang="ru-RU" sz="2000" i="1" dirty="0"/>
              <a:t> творившие добро в воскресение жизни, а делавшие зло — в воскресение осуждения</a:t>
            </a:r>
            <a:r>
              <a:rPr lang="ru-RU" sz="2000" dirty="0"/>
              <a:t> (Ин. 5:28-29). Это слова Самого Христа Спасителя.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Как </a:t>
            </a:r>
            <a:r>
              <a:rPr lang="ru-RU" sz="2000" b="1" dirty="0"/>
              <a:t>Священное Писание говорит о бесконечном царстве Христа?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Священное Писание так говорит о бесконечном царстве Христа: </a:t>
            </a:r>
            <a:r>
              <a:rPr lang="ru-RU" sz="2000" i="1" dirty="0"/>
              <a:t>Он будет велик, и наречется Сыном Всевышнего, и даст Ему Господь Бог престол Давида, отца Его; и будет царствовать над домом Иакова во веки, и царству Его не будет конца</a:t>
            </a:r>
            <a:r>
              <a:rPr lang="ru-RU" sz="2000" dirty="0"/>
              <a:t> (</a:t>
            </a:r>
            <a:r>
              <a:rPr lang="ru-RU" sz="2000" dirty="0" err="1"/>
              <a:t>Лк</a:t>
            </a:r>
            <a:r>
              <a:rPr lang="ru-RU" sz="2000" dirty="0"/>
              <a:t>. 1:32-33). Это слова Ангела, обращённые к Богоматери.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7049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0"/>
            <a:ext cx="7848872" cy="685800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Будет ли как-то отличаться второе пришествие Христа?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Будущее пришествие Христа будет сильно отличаться от прежнего. Пострадать за нас приходил Он в уничижении, а судить нас придёт </a:t>
            </a:r>
            <a:r>
              <a:rPr lang="ru-RU" sz="2200" i="1" dirty="0"/>
              <a:t>во славе Своей и все святые Ангелы с Ним</a:t>
            </a:r>
            <a:r>
              <a:rPr lang="ru-RU" sz="2200" dirty="0"/>
              <a:t> (Мф. 25:31).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Всех </a:t>
            </a:r>
            <a:r>
              <a:rPr lang="ru-RU" sz="2200" b="1" dirty="0"/>
              <a:t>ли людей Он будет судить?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Он будет судить всех людей без исключения.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Он будет нас судить?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Совесть каждого человека откроется перед всеми и обнаружатся не только все дела, какие кто сделал в продолжение всей своей жизни на земле, но и все сказанные слова, тайные желания и помышления. </a:t>
            </a:r>
            <a:r>
              <a:rPr lang="ru-RU" sz="2200" i="1" dirty="0"/>
              <a:t>Придет Господь, Который и осветит скрытое во мраке и обнаружит сердечные намерения, и тогда каждому будет похвала от Бога</a:t>
            </a:r>
            <a:r>
              <a:rPr lang="ru-RU" sz="2200" dirty="0"/>
              <a:t> (1 Кор. 4:5).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Все </a:t>
            </a:r>
            <a:r>
              <a:rPr lang="ru-RU" sz="2200" b="1" dirty="0"/>
              <a:t>ли наши слова и мысли будут подвергнуты суду?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Он, без сомнения, осудит нас за худые слова и мысли, если не изгладим их покаянием, верой и исправлением жизни. </a:t>
            </a:r>
            <a:r>
              <a:rPr lang="ru-RU" sz="2200" i="1" dirty="0"/>
              <a:t>Говорю же вам, что за всякое праздное слово, какое скажут люди, дадут они ответ в день суда</a:t>
            </a:r>
            <a:r>
              <a:rPr lang="ru-RU" sz="2200" dirty="0"/>
              <a:t> (Мф. 12:36).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39107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Время второго пришествия Христова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/>
              <a:t>Когда будет этот суд?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Когда Господь Иисус Христос придет нас судить неизвестно, поэтому надо жить так, чтобы мы всегда были к этому готовы.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Не медлит Господь исполнением обетования, как некоторые почитают то </a:t>
            </a:r>
            <a:r>
              <a:rPr lang="ru-RU" i="1" dirty="0" err="1"/>
              <a:t>медлением</a:t>
            </a:r>
            <a:r>
              <a:rPr lang="ru-RU" i="1" dirty="0"/>
              <a:t>; но </a:t>
            </a:r>
            <a:r>
              <a:rPr lang="ru-RU" i="1" dirty="0" err="1"/>
              <a:t>долготерпит</a:t>
            </a:r>
            <a:r>
              <a:rPr lang="ru-RU" i="1" dirty="0"/>
              <a:t> нас, не желая, чтобы кто погиб, но чтобы все пришли к покаянию. Придет же день Господень, как тать ночью</a:t>
            </a:r>
            <a:r>
              <a:rPr lang="ru-RU" dirty="0"/>
              <a:t> (2 Пет 3.9,10).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Бодрствуйте; потому что не знаете ни дня, ни часа, в который придет Сын человеческий</a:t>
            </a:r>
            <a:r>
              <a:rPr lang="ru-RU" dirty="0"/>
              <a:t> (Мф. 25:13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4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пришествия Христа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457200">
              <a:lnSpc>
                <a:spcPct val="150000"/>
              </a:lnSpc>
              <a:buNone/>
            </a:pPr>
            <a:r>
              <a:rPr lang="ru-RU" b="1" dirty="0"/>
              <a:t>Есть ли признаки пришествия Христа?</a:t>
            </a:r>
            <a:endParaRPr lang="ru-RU" dirty="0"/>
          </a:p>
          <a:p>
            <a:pPr marL="82296" indent="457200" algn="just">
              <a:lnSpc>
                <a:spcPct val="150000"/>
              </a:lnSpc>
              <a:buNone/>
            </a:pPr>
            <a:r>
              <a:rPr lang="ru-RU" dirty="0"/>
              <a:t>В слове Божием открыты некоторые признаки приближения пришествия Христа, а именно: уменьшение веры и любви между людьми, умножение пороков и бедствий, </a:t>
            </a:r>
            <a:r>
              <a:rPr lang="ru-RU" dirty="0" err="1"/>
              <a:t>проповедание</a:t>
            </a:r>
            <a:r>
              <a:rPr lang="ru-RU" dirty="0"/>
              <a:t> Евангелия всем народам, пришествие антихриста (см. Мф. гл. 24).</a:t>
            </a:r>
          </a:p>
          <a:p>
            <a:pPr marL="82296" indent="457200">
              <a:lnSpc>
                <a:spcPct val="150000"/>
              </a:lnSpc>
              <a:buNone/>
            </a:pPr>
            <a:endParaRPr lang="ru-RU" dirty="0"/>
          </a:p>
          <a:p>
            <a:pPr marL="82296" indent="457200">
              <a:lnSpc>
                <a:spcPct val="15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об антихристе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Кто такой антихрист?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Антихрист</a:t>
            </a:r>
            <a:r>
              <a:rPr lang="ru-RU" dirty="0"/>
              <a:t> — это противник Христу, который будет стараться истребить христианство, но вместо этого сам погибнет ужасным </a:t>
            </a:r>
            <a:r>
              <a:rPr lang="ru-RU" dirty="0" smtClean="0"/>
              <a:t>образом.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И тогда откроется </a:t>
            </a:r>
            <a:r>
              <a:rPr lang="ru-RU" b="1" i="1" dirty="0"/>
              <a:t>беззаконник</a:t>
            </a:r>
            <a:r>
              <a:rPr lang="ru-RU" i="1" dirty="0"/>
              <a:t>, которого Господь Иисус убьет духом уст Своих и истребит явлением пришествия </a:t>
            </a:r>
            <a:r>
              <a:rPr lang="ru-RU" i="1" dirty="0" smtClean="0"/>
              <a:t>Своего </a:t>
            </a:r>
            <a:r>
              <a:rPr lang="ru-RU" i="1" dirty="0"/>
              <a:t>того, которого пришествие, по действию сатаны, будет со всякою силою и знамениями и чудесами ложными</a:t>
            </a:r>
            <a:r>
              <a:rPr lang="ru-RU" i="1" dirty="0" smtClean="0"/>
              <a:t>, </a:t>
            </a:r>
            <a:r>
              <a:rPr lang="ru-RU" i="1" dirty="0"/>
              <a:t>и со всяким неправедным обольщением погибающих за то, что они не приняли любви истины для своего </a:t>
            </a:r>
            <a:r>
              <a:rPr lang="ru-RU" i="1" dirty="0" smtClean="0"/>
              <a:t>спасения</a:t>
            </a:r>
            <a:r>
              <a:rPr lang="ru-RU" dirty="0" smtClean="0"/>
              <a:t> (2 </a:t>
            </a:r>
            <a:r>
              <a:rPr lang="ru-RU" dirty="0"/>
              <a:t>Фес </a:t>
            </a:r>
            <a:r>
              <a:rPr lang="ru-RU" dirty="0" smtClean="0"/>
              <a:t>2:8-10).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47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436</TotalTime>
  <Words>1631</Words>
  <Application>Microsoft Office PowerPoint</Application>
  <PresentationFormat>Экран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Лекция 15. Символ веры (продолжение).</vt:lpstr>
      <vt:lpstr>Шестой член Символа веры</vt:lpstr>
      <vt:lpstr>Презентация PowerPoint</vt:lpstr>
      <vt:lpstr>Седьмой член Символа веры</vt:lpstr>
      <vt:lpstr>Учение о втором пришествии Христовом</vt:lpstr>
      <vt:lpstr>Презентация PowerPoint</vt:lpstr>
      <vt:lpstr>Время второго пришествия Христова</vt:lpstr>
      <vt:lpstr>Признаки пришествия Христа</vt:lpstr>
      <vt:lpstr>Понятие об антихристе</vt:lpstr>
      <vt:lpstr>Царство Божие</vt:lpstr>
      <vt:lpstr>Восьмой член Символа веры</vt:lpstr>
      <vt:lpstr>Презентация PowerPoint</vt:lpstr>
      <vt:lpstr>Учение о личном свойстве Святого Духа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15. Символ веры (продолжение).</dc:title>
  <dc:creator>Windows User</dc:creator>
  <cp:lastModifiedBy>Windows User</cp:lastModifiedBy>
  <cp:revision>8</cp:revision>
  <dcterms:created xsi:type="dcterms:W3CDTF">2015-02-11T06:58:34Z</dcterms:created>
  <dcterms:modified xsi:type="dcterms:W3CDTF">2015-02-11T14:15:25Z</dcterms:modified>
</cp:coreProperties>
</file>