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71" r:id="rId5"/>
    <p:sldId id="268" r:id="rId6"/>
    <p:sldId id="257" r:id="rId7"/>
    <p:sldId id="258" r:id="rId8"/>
    <p:sldId id="259" r:id="rId9"/>
    <p:sldId id="260" r:id="rId10"/>
    <p:sldId id="272" r:id="rId11"/>
    <p:sldId id="261" r:id="rId12"/>
    <p:sldId id="262" r:id="rId13"/>
    <p:sldId id="263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27.02.2014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772816"/>
            <a:ext cx="6768752" cy="219226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Лекция 15: </a:t>
            </a:r>
            <a:r>
              <a:rPr lang="ru-RU" b="1" dirty="0">
                <a:effectLst/>
              </a:rPr>
              <a:t>Молебен: виды, назначение. Молебен  с </a:t>
            </a:r>
            <a:r>
              <a:rPr lang="ru-RU" b="1" dirty="0" smtClean="0">
                <a:effectLst/>
              </a:rPr>
              <a:t>водоосвящением.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19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6632"/>
            <a:ext cx="7920880" cy="6741368"/>
          </a:xfrm>
        </p:spPr>
        <p:txBody>
          <a:bodyPr>
            <a:noAutofit/>
          </a:bodyPr>
          <a:lstStyle/>
          <a:p>
            <a:pPr marL="82296" indent="4572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 </a:t>
            </a:r>
            <a:r>
              <a:rPr lang="en-US" sz="1400" b="1" dirty="0">
                <a:solidFill>
                  <a:srgbClr val="FF0000"/>
                </a:solidFill>
              </a:rPr>
              <a:t> </a:t>
            </a:r>
            <a:r>
              <a:rPr lang="ru-RU" sz="1400" b="1" dirty="0">
                <a:solidFill>
                  <a:srgbClr val="FF0000"/>
                </a:solidFill>
              </a:rPr>
              <a:t>читает молитву: </a:t>
            </a:r>
            <a:r>
              <a:rPr lang="ru-RU" sz="1400" dirty="0" smtClean="0"/>
              <a:t>Господи</a:t>
            </a:r>
            <a:r>
              <a:rPr lang="ru-RU" sz="1400" dirty="0"/>
              <a:t>, Боже наш, великий в Своем замысле и дивный в делах, всего творения </a:t>
            </a:r>
            <a:r>
              <a:rPr lang="ru-RU" sz="1400" b="1" dirty="0"/>
              <a:t>[</a:t>
            </a:r>
            <a:r>
              <a:rPr lang="ru-RU" sz="1400" dirty="0"/>
              <a:t>как видимого, так и невидимого</a:t>
            </a:r>
            <a:r>
              <a:rPr lang="ru-RU" sz="1400" b="1" dirty="0"/>
              <a:t>]</a:t>
            </a:r>
            <a:r>
              <a:rPr lang="ru-RU" sz="1400" dirty="0"/>
              <a:t>Создатель, хранящий завет Твой и милость Твою к любящим Тебя и соблюдающим повеления Твои, принимая проливаемые всеми в бедах жалобные слезы. Ведь ради этого пришел Ты в образе раба, не призраками нас устрашая, но истинное здравие телу подавая, и говоря: "Вот, ты стал здоров, больше не согрешай!" А также Ты из глины создал живые очи, и повелев умыться, вселение в них света устроил словом. Ты враждебных страстей утесы сотрясаешь, и жизни сей соленое море укротил, и успокоил скорбь несущие наслаждений волны: Сам, человеколюбивый Царь, давший нам облечься в светлую как снег одежду от воды и Духа, и через принятие этой воды и окропление ею Твое благословение нам ниспошли, скверну страстей очищающее. Да, </a:t>
            </a:r>
            <a:r>
              <a:rPr lang="ru-RU" sz="1400" b="1" dirty="0"/>
              <a:t>[</a:t>
            </a:r>
            <a:r>
              <a:rPr lang="ru-RU" sz="1400" dirty="0"/>
              <a:t>Владыка</a:t>
            </a:r>
            <a:r>
              <a:rPr lang="ru-RU" sz="1400" b="1" dirty="0"/>
              <a:t>]</a:t>
            </a:r>
            <a:r>
              <a:rPr lang="ru-RU" sz="1400" dirty="0"/>
              <a:t> просим, посети нашу немощь, Благой, и исцели наши болезни душевные и телесные </a:t>
            </a:r>
            <a:r>
              <a:rPr lang="ru-RU" sz="1400" dirty="0" err="1"/>
              <a:t>милостию</a:t>
            </a:r>
            <a:r>
              <a:rPr lang="ru-RU" sz="1400" dirty="0"/>
              <a:t> Твоею: по ходатайствам </a:t>
            </a:r>
            <a:r>
              <a:rPr lang="ru-RU" sz="1400" dirty="0" err="1"/>
              <a:t>всепречистой</a:t>
            </a:r>
            <a:r>
              <a:rPr lang="ru-RU" sz="1400" dirty="0"/>
              <a:t> Владычицы нашей Богородицы и </a:t>
            </a:r>
            <a:r>
              <a:rPr lang="ru-RU" sz="1400" dirty="0" err="1"/>
              <a:t>Приснодевы</a:t>
            </a:r>
            <a:r>
              <a:rPr lang="ru-RU" sz="1400" dirty="0"/>
              <a:t> Марии, силою священного и животворящего Креста, </a:t>
            </a:r>
            <a:r>
              <a:rPr lang="ru-RU" sz="1400" dirty="0" err="1"/>
              <a:t>заступлением</a:t>
            </a:r>
            <a:r>
              <a:rPr lang="ru-RU" sz="1400" dirty="0"/>
              <a:t> святых Небесных Сил бесплотных, мольбами святого, славного пророка, Предтечи и Крестителя Иоанна, святых, славных и </a:t>
            </a:r>
            <a:r>
              <a:rPr lang="ru-RU" sz="1400" dirty="0" err="1"/>
              <a:t>всехвальных</a:t>
            </a:r>
            <a:r>
              <a:rPr lang="ru-RU" sz="1400" dirty="0"/>
              <a:t> Апостолов, (преподобных и богоносных отцов наших) святых отцов наших, великих иерархов и вселенских учителей Василия Великого, Григория Богослова и Иоанна Златоуста, святых отцов наших, Афанасия, Кирилла и </a:t>
            </a:r>
            <a:r>
              <a:rPr lang="ru-RU" sz="1400" b="1" dirty="0"/>
              <a:t>[</a:t>
            </a:r>
            <a:r>
              <a:rPr lang="ru-RU" sz="1400" dirty="0"/>
              <a:t>Иоанна Милостивого</a:t>
            </a:r>
            <a:r>
              <a:rPr lang="ru-RU" sz="1400" b="1" dirty="0"/>
              <a:t>]</a:t>
            </a:r>
            <a:r>
              <a:rPr lang="ru-RU" sz="1400" dirty="0"/>
              <a:t>, патриархов Александрийских, Николая, архиепископа Мир </a:t>
            </a:r>
            <a:r>
              <a:rPr lang="ru-RU" sz="1400" dirty="0" err="1"/>
              <a:t>Ликийских</a:t>
            </a:r>
            <a:r>
              <a:rPr lang="ru-RU" sz="1400" dirty="0"/>
              <a:t>, и Спиридона </a:t>
            </a:r>
            <a:r>
              <a:rPr lang="ru-RU" sz="1400" dirty="0" err="1"/>
              <a:t>Тримифунтского</a:t>
            </a:r>
            <a:r>
              <a:rPr lang="ru-RU" sz="1400" dirty="0"/>
              <a:t> чудотворцев, (святых отцов наших, </a:t>
            </a:r>
            <a:r>
              <a:rPr lang="ru-RU" sz="1400" dirty="0" err="1"/>
              <a:t>Мефодия</a:t>
            </a:r>
            <a:r>
              <a:rPr lang="ru-RU" sz="1400" dirty="0"/>
              <a:t> и Кирилла, учителей славянских; святого равноапостольного великого князя Владимира; святых отцов наших и всероссийских чудотворцев Петра, Алексия, Ионы, Филиппа, </a:t>
            </a:r>
            <a:r>
              <a:rPr lang="ru-RU" sz="1400" dirty="0" err="1"/>
              <a:t>Ермогена</a:t>
            </a:r>
            <a:r>
              <a:rPr lang="ru-RU" sz="1400" dirty="0"/>
              <a:t>, Филарета, Иннокентия и Тихона), святых и славных великомучеников Георгия Победоносца, Димитрия </a:t>
            </a:r>
            <a:r>
              <a:rPr lang="ru-RU" sz="1400" dirty="0" err="1"/>
              <a:t>мvроточивого</a:t>
            </a:r>
            <a:r>
              <a:rPr lang="ru-RU" sz="1400" dirty="0"/>
              <a:t>, </a:t>
            </a:r>
            <a:r>
              <a:rPr lang="ru-RU" sz="1400" b="1" dirty="0"/>
              <a:t>[</a:t>
            </a:r>
            <a:r>
              <a:rPr lang="ru-RU" sz="1400" dirty="0"/>
              <a:t>Феодора </a:t>
            </a:r>
            <a:r>
              <a:rPr lang="ru-RU" sz="1400" dirty="0" err="1"/>
              <a:t>Тирона</a:t>
            </a:r>
            <a:r>
              <a:rPr lang="ru-RU" sz="1400" dirty="0"/>
              <a:t> и Феодора </a:t>
            </a:r>
            <a:r>
              <a:rPr lang="ru-RU" sz="1400" dirty="0" err="1"/>
              <a:t>Стратилата</a:t>
            </a:r>
            <a:r>
              <a:rPr lang="ru-RU" sz="1400" dirty="0"/>
              <a:t>; святых славных священномучеников </a:t>
            </a:r>
            <a:r>
              <a:rPr lang="ru-RU" sz="1400" dirty="0" err="1"/>
              <a:t>Харалампия</a:t>
            </a:r>
            <a:r>
              <a:rPr lang="ru-RU" sz="1400" dirty="0"/>
              <a:t> и </a:t>
            </a:r>
            <a:r>
              <a:rPr lang="ru-RU" sz="1400" dirty="0" err="1"/>
              <a:t>Елевферия</a:t>
            </a:r>
            <a:r>
              <a:rPr lang="ru-RU" sz="1400" b="1" dirty="0"/>
              <a:t>]</a:t>
            </a:r>
            <a:r>
              <a:rPr lang="ru-RU" sz="1400" dirty="0"/>
              <a:t>; святых, славных и победоносных мучеников; святых и праведных </a:t>
            </a:r>
            <a:r>
              <a:rPr lang="ru-RU" sz="1400" dirty="0" err="1"/>
              <a:t>богоотцов</a:t>
            </a:r>
            <a:r>
              <a:rPr lang="ru-RU" sz="1400" dirty="0"/>
              <a:t> </a:t>
            </a:r>
            <a:r>
              <a:rPr lang="ru-RU" sz="1400" dirty="0" err="1"/>
              <a:t>Иоакима</a:t>
            </a:r>
            <a:r>
              <a:rPr lang="ru-RU" sz="1400" dirty="0"/>
              <a:t> и Анны; святых славных </a:t>
            </a:r>
            <a:r>
              <a:rPr lang="ru-RU" sz="1400" dirty="0" err="1"/>
              <a:t>бессребренников</a:t>
            </a:r>
            <a:r>
              <a:rPr lang="ru-RU" sz="1400" dirty="0"/>
              <a:t> и чудотворцев Космы и Дамиана, Кира и Иоанна, </a:t>
            </a:r>
            <a:r>
              <a:rPr lang="ru-RU" sz="1400" dirty="0" err="1"/>
              <a:t>Пантелеимона</a:t>
            </a:r>
            <a:r>
              <a:rPr lang="ru-RU" sz="1400" dirty="0"/>
              <a:t> и Ермолая, </a:t>
            </a:r>
            <a:r>
              <a:rPr lang="ru-RU" sz="1400" dirty="0" err="1"/>
              <a:t>Сампсона</a:t>
            </a:r>
            <a:r>
              <a:rPr lang="ru-RU" sz="1400" dirty="0"/>
              <a:t> и Диомида, </a:t>
            </a:r>
            <a:r>
              <a:rPr lang="ru-RU" sz="1400" dirty="0" err="1"/>
              <a:t>Мокия</a:t>
            </a:r>
            <a:r>
              <a:rPr lang="ru-RU" sz="1400" dirty="0"/>
              <a:t> и </a:t>
            </a:r>
            <a:r>
              <a:rPr lang="ru-RU" sz="1400" dirty="0" err="1"/>
              <a:t>Аникиты</a:t>
            </a:r>
            <a:r>
              <a:rPr lang="ru-RU" sz="1400" dirty="0"/>
              <a:t>, Фалалея и Трифона; и святого </a:t>
            </a:r>
            <a:r>
              <a:rPr lang="ru-RU" sz="1400" b="1" dirty="0"/>
              <a:t>(имя святого дня), </a:t>
            </a:r>
            <a:r>
              <a:rPr lang="ru-RU" sz="1400" dirty="0"/>
              <a:t>чью память совершаем, и всех Твоих святых</a:t>
            </a:r>
            <a:r>
              <a:rPr lang="ru-RU" sz="1400" dirty="0" smtClean="0"/>
              <a:t>.</a:t>
            </a:r>
          </a:p>
          <a:p>
            <a:pPr marL="82296" indent="4572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dirty="0"/>
              <a:t>Спаси, Господи, и помилуй великого господина и отца нашего </a:t>
            </a:r>
            <a:r>
              <a:rPr lang="ru-RU" sz="1400" b="1" dirty="0"/>
              <a:t>(имя)</a:t>
            </a:r>
            <a:r>
              <a:rPr lang="ru-RU" sz="1400" dirty="0"/>
              <a:t>, Святейшего Патриарха Московского и всея Руси, и </a:t>
            </a:r>
            <a:r>
              <a:rPr lang="ru-RU" sz="1400" dirty="0" err="1"/>
              <a:t>преосвященнейшего</a:t>
            </a:r>
            <a:r>
              <a:rPr lang="ru-RU" sz="1400" dirty="0"/>
              <a:t> епископа </a:t>
            </a:r>
            <a:r>
              <a:rPr lang="ru-RU" sz="1400" b="1" dirty="0"/>
              <a:t>(или: архиепископа) (имя)</a:t>
            </a:r>
            <a:r>
              <a:rPr lang="ru-RU" sz="1400" dirty="0"/>
              <a:t>, </a:t>
            </a:r>
            <a:r>
              <a:rPr lang="ru-RU" sz="1400" b="1" dirty="0"/>
              <a:t>[в обители же: </a:t>
            </a:r>
            <a:r>
              <a:rPr lang="ru-RU" sz="1400" dirty="0"/>
              <a:t>и о игумене</a:t>
            </a:r>
            <a:r>
              <a:rPr lang="ru-RU" sz="1400" b="1" dirty="0"/>
              <a:t> (или </a:t>
            </a:r>
            <a:r>
              <a:rPr lang="ru-RU" sz="1400" dirty="0"/>
              <a:t>архимандрите</a:t>
            </a:r>
            <a:r>
              <a:rPr lang="ru-RU" sz="1400" b="1" dirty="0"/>
              <a:t>)</a:t>
            </a:r>
            <a:r>
              <a:rPr lang="ru-RU" sz="1400" dirty="0"/>
              <a:t>нашем</a:t>
            </a:r>
            <a:r>
              <a:rPr lang="ru-RU" sz="1400" b="1" dirty="0"/>
              <a:t> (имя)]</a:t>
            </a:r>
            <a:r>
              <a:rPr lang="ru-RU" sz="1400" dirty="0"/>
              <a:t>, даруй им душевное и телесное здравие, и к служащему Тебе этому христианскому народу во всем милостив будь.) Вспомни, Господи, всякое епископство православных, правильно преподающее слово Твоей истины, и весь священный и монашеский чин, и спасение их. Вспомни, Господи, ненавидящих и любящих нас, служащих братьев наших, предстоящих и </a:t>
            </a:r>
            <a:r>
              <a:rPr lang="ru-RU" sz="1400" u="sng" dirty="0"/>
              <a:t>по важным причинам отсутствующих</a:t>
            </a:r>
            <a:r>
              <a:rPr lang="ru-RU" sz="1400" dirty="0"/>
              <a:t>, и поручивших нам, недостойным, молиться о них. Помяни, Господи, в плену и скорбях пребывающих братьев наших, и помилуй их </a:t>
            </a:r>
            <a:r>
              <a:rPr lang="ru-RU" sz="1400" b="1" dirty="0"/>
              <a:t>[</a:t>
            </a:r>
            <a:r>
              <a:rPr lang="ru-RU" sz="1400" dirty="0"/>
              <a:t>и нас</a:t>
            </a:r>
            <a:r>
              <a:rPr lang="ru-RU" sz="1400" b="1" dirty="0"/>
              <a:t>]</a:t>
            </a:r>
            <a:r>
              <a:rPr lang="ru-RU" sz="1400" dirty="0"/>
              <a:t> по великой Твоей милости, от всякой беды избавляя</a:t>
            </a:r>
            <a:r>
              <a:rPr lang="ru-RU" sz="1400" dirty="0" smtClean="0"/>
              <a:t>.</a:t>
            </a:r>
          </a:p>
          <a:p>
            <a:pPr marL="82296" indent="4572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dirty="0"/>
              <a:t>Ибо Ты </a:t>
            </a:r>
            <a:r>
              <a:rPr lang="ru-RU" sz="1400" dirty="0" err="1"/>
              <a:t>еси</a:t>
            </a:r>
            <a:r>
              <a:rPr lang="ru-RU" sz="1400" dirty="0"/>
              <a:t> источник исцелений, Христе Боже наш и Тебе славу воссылаем, со Безначальным Твоим Отцом, и </a:t>
            </a:r>
            <a:r>
              <a:rPr lang="ru-RU" sz="1400" dirty="0" err="1"/>
              <a:t>Всесвятым</a:t>
            </a:r>
            <a:r>
              <a:rPr lang="ru-RU" sz="1400" dirty="0"/>
              <a:t>, и Благим, и Животворящим Твоим Духом ныне, и всегда, и во веки веков.</a:t>
            </a:r>
          </a:p>
        </p:txBody>
      </p:sp>
    </p:spTree>
    <p:extLst>
      <p:ext uri="{BB962C8B-B14F-4D97-AF65-F5344CB8AC3E}">
        <p14:creationId xmlns:p14="http://schemas.microsoft.com/office/powerpoint/2010/main" val="208520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88640"/>
            <a:ext cx="7992888" cy="6552728"/>
          </a:xfrm>
        </p:spPr>
        <p:txBody>
          <a:bodyPr>
            <a:noAutofit/>
          </a:bodyPr>
          <a:lstStyle/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Или читает другую молитву: </a:t>
            </a:r>
            <a:r>
              <a:rPr lang="ru-RU" sz="1400" dirty="0" smtClean="0"/>
              <a:t>Боже </a:t>
            </a:r>
            <a:r>
              <a:rPr lang="ru-RU" sz="1400" dirty="0"/>
              <a:t>великий именем, Отче Господа нашего Иисуса Христа, один творящий чудеса, которым нет числа! Твой голос – на водах многих, увидев Тебя, воды убоялись и взволновались бездны и множество шума вод; пути Твои в – море, и стези в – водах многих, и следов Твоих не узнают. Ты крещением единородного Сына Твоего воплощенного, и сошествием на Него Пресвятого Духа в виде голубя, и Твоим отеческим гласом иорданские струи освятил. Ныне мы, недостойные рабы Твои, Тебя смиренно молим и умоляем: пошли благодать Пресвятого Духа на воду сию, и небесным Твоим благословением благослови, очисти и освяти ее; и даруй ей благодать и благословение Иордана, и силу, все скверны очищающую, и всякий недуг исцеляющую, и бесов и всех наветы и козни их прогоняющую. И </a:t>
            </a:r>
            <a:r>
              <a:rPr lang="ru-RU" sz="1400" dirty="0" err="1"/>
              <a:t>соделай</a:t>
            </a:r>
            <a:r>
              <a:rPr lang="ru-RU" sz="1400" dirty="0"/>
              <a:t>, чтобы она силою, действием и </a:t>
            </a:r>
            <a:r>
              <a:rPr lang="ru-RU" sz="1400" dirty="0" err="1"/>
              <a:t>благодатию</a:t>
            </a:r>
            <a:r>
              <a:rPr lang="ru-RU" sz="1400" dirty="0"/>
              <a:t> Пресвятого Духа, явилась для всех с верою пьющих ее, принимающих и </a:t>
            </a:r>
            <a:r>
              <a:rPr lang="ru-RU" sz="1400" dirty="0" err="1"/>
              <a:t>окроплящихся</a:t>
            </a:r>
            <a:r>
              <a:rPr lang="ru-RU" sz="1400" dirty="0"/>
              <a:t> ею рабов Твоих грехов прощением, освобождением от страстей, избавлением от всякого зла, умножением добродетелей, исцелением болезней; для домов и всякого места – освящением и благословением; губительных и всяких зловредных испарений </a:t>
            </a:r>
            <a:r>
              <a:rPr lang="ru-RU" sz="1400" dirty="0" err="1"/>
              <a:t>отогнанием</a:t>
            </a:r>
            <a:r>
              <a:rPr lang="ru-RU" sz="1400" dirty="0"/>
              <a:t>, и благодати </a:t>
            </a:r>
            <a:r>
              <a:rPr lang="ru-RU" sz="1400" dirty="0" err="1"/>
              <a:t>Твоея</a:t>
            </a:r>
            <a:r>
              <a:rPr lang="ru-RU" sz="1400" dirty="0"/>
              <a:t> приобретением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dirty="0" smtClean="0"/>
              <a:t>Ибо </a:t>
            </a:r>
            <a:r>
              <a:rPr lang="ru-RU" sz="1400" dirty="0"/>
              <a:t>Ты благословляешь и освящаешь все, Боже наш, и Тебе славу, благодарение и поклонение воссылаем, со единородным Твоим Сыном, и </a:t>
            </a:r>
            <a:r>
              <a:rPr lang="ru-RU" sz="1400" dirty="0" err="1"/>
              <a:t>всесвятым</a:t>
            </a:r>
            <a:r>
              <a:rPr lang="ru-RU" sz="1400" dirty="0"/>
              <a:t> и благим и животворящим Твоим Духом, ныне и всегда, и во веки веков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Хор:</a:t>
            </a:r>
            <a:r>
              <a:rPr lang="ru-RU" sz="1400" dirty="0"/>
              <a:t> Аминь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Священник:</a:t>
            </a:r>
            <a:r>
              <a:rPr lang="ru-RU" sz="1400" dirty="0"/>
              <a:t> Мир всем.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Лик: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И </a:t>
            </a:r>
            <a:r>
              <a:rPr lang="ru-RU" sz="1400" dirty="0" err="1"/>
              <a:t>духови</a:t>
            </a:r>
            <a:r>
              <a:rPr lang="ru-RU" sz="1400" dirty="0"/>
              <a:t> твоему.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/>
              <a:t> Главы ваша </a:t>
            </a:r>
            <a:r>
              <a:rPr lang="ru-RU" sz="1400" dirty="0" err="1"/>
              <a:t>Господеви</a:t>
            </a:r>
            <a:r>
              <a:rPr lang="ru-RU" sz="1400" dirty="0"/>
              <a:t> приклоните.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Лик:</a:t>
            </a:r>
            <a:r>
              <a:rPr lang="ru-RU" sz="1400" dirty="0"/>
              <a:t> Тебе Господи.</a:t>
            </a:r>
          </a:p>
          <a:p>
            <a:pPr marL="82296" indent="0" algn="ctr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 же читает молитву </a:t>
            </a:r>
            <a:r>
              <a:rPr lang="ru-RU" sz="1400" b="1" dirty="0" err="1" smtClean="0">
                <a:solidFill>
                  <a:srgbClr val="FF0000"/>
                </a:solidFill>
              </a:rPr>
              <a:t>главоприклонения</a:t>
            </a:r>
            <a:r>
              <a:rPr lang="ru-RU" sz="1400" b="1" dirty="0" smtClean="0">
                <a:solidFill>
                  <a:srgbClr val="FF0000"/>
                </a:solidFill>
              </a:rPr>
              <a:t>: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dirty="0" smtClean="0"/>
              <a:t>Склони</a:t>
            </a:r>
            <a:r>
              <a:rPr lang="ru-RU" sz="1400" dirty="0"/>
              <a:t>, Господи, ухо Твое, и услышь нас, во Иордане принять крещение благоволивший и освятивший воды! И благослови всех нас, склонением голов своих показывающих Тебе рабскую покорность, и удостой нас исполниться Твоего освящения через принятие этой воды и окропление ею, да будет она нам, Господи, во здравие души и тела</a:t>
            </a:r>
            <a:r>
              <a:rPr lang="ru-RU" sz="1400" dirty="0" smtClean="0"/>
              <a:t>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 smtClean="0"/>
              <a:t>Возглас: </a:t>
            </a:r>
            <a:r>
              <a:rPr lang="ru-RU" sz="1400" dirty="0"/>
              <a:t>Ибо Ты – освящение душ и тел наших, и Тебе славу, и благодарение, и поклонение воссылаем, со безначальным Твоим Отцом и </a:t>
            </a:r>
            <a:r>
              <a:rPr lang="ru-RU" sz="1400" dirty="0" err="1"/>
              <a:t>всесвятым</a:t>
            </a:r>
            <a:r>
              <a:rPr lang="ru-RU" sz="1400" dirty="0"/>
              <a:t> и благим и животворящим Твоим Духом ныне, и всегда, и во веки веков</a:t>
            </a:r>
            <a:r>
              <a:rPr lang="ru-RU" sz="1400" dirty="0" smtClean="0"/>
              <a:t>.</a:t>
            </a:r>
          </a:p>
          <a:p>
            <a:pPr marL="82296" indent="0" algn="just"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Хор: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Аминь</a:t>
            </a:r>
            <a:r>
              <a:rPr lang="ru-RU" sz="1400" dirty="0" smtClean="0"/>
              <a:t>..</a:t>
            </a:r>
            <a:endParaRPr lang="ru-RU" sz="1400" b="1" dirty="0"/>
          </a:p>
          <a:p>
            <a:pPr marL="82296" indent="0" algn="just">
              <a:spcBef>
                <a:spcPts val="0"/>
              </a:spcBef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99938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16632"/>
            <a:ext cx="7818072" cy="1301006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  <a:effectLst/>
              </a:rPr>
              <a:t>Священник благословляет Крестом воду </a:t>
            </a:r>
            <a:r>
              <a:rPr lang="ru-RU" sz="2000" b="1" dirty="0">
                <a:solidFill>
                  <a:srgbClr val="FF0000"/>
                </a:solidFill>
                <a:effectLst/>
              </a:rPr>
              <a:t>крестообразно, и погружает его в воду трижды, с пением </a:t>
            </a:r>
            <a:r>
              <a:rPr lang="ru-RU" sz="2000" b="1" dirty="0" smtClean="0">
                <a:solidFill>
                  <a:srgbClr val="FF0000"/>
                </a:solidFill>
                <a:effectLst/>
              </a:rPr>
              <a:t>тропаря: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Спаси, Господи, людей Твоих 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и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благослови наследие Твоё, / победы православным христианам над неприятелями даруя 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и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Крестом Твоим сохраняя Твой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народ (</a:t>
            </a:r>
            <a:r>
              <a:rPr lang="ru-RU" sz="2000" i="1" dirty="0" smtClean="0">
                <a:solidFill>
                  <a:schemeClr val="tx1"/>
                </a:solidFill>
                <a:effectLst/>
              </a:rPr>
              <a:t>трижды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).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Василий\Desktop\библейско-богсловские курсы\15\Освящение воды 2_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56792"/>
            <a:ext cx="7640999" cy="5086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42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>
                <a:effectLst/>
              </a:rPr>
              <a:t>Затем священник </a:t>
            </a:r>
            <a:r>
              <a:rPr lang="ru-RU" sz="2400" b="1" dirty="0" smtClean="0">
                <a:effectLst/>
              </a:rPr>
              <a:t>окропляет освященной </a:t>
            </a:r>
            <a:r>
              <a:rPr lang="ru-RU" sz="2400" b="1" dirty="0">
                <a:effectLst/>
              </a:rPr>
              <a:t>водой народ, алтарь и весь </a:t>
            </a:r>
            <a:r>
              <a:rPr lang="ru-RU" sz="2400" b="1" dirty="0" smtClean="0">
                <a:effectLst/>
              </a:rPr>
              <a:t>храм (или </a:t>
            </a:r>
            <a:r>
              <a:rPr lang="ru-RU" sz="2400" b="1" dirty="0">
                <a:effectLst/>
              </a:rPr>
              <a:t>дом).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221560"/>
          </a:xfrm>
        </p:spPr>
        <p:txBody>
          <a:bodyPr>
            <a:normAutofit fontScale="55000" lnSpcReduction="20000"/>
          </a:bodyPr>
          <a:lstStyle/>
          <a:p>
            <a:pPr marL="82296" indent="0" algn="ctr">
              <a:buNone/>
            </a:pPr>
            <a:r>
              <a:rPr lang="ru-RU" b="1" dirty="0"/>
              <a:t>Тропарь глас 2:</a:t>
            </a:r>
          </a:p>
          <a:p>
            <a:pPr marL="82296" indent="0" algn="just">
              <a:buNone/>
            </a:pPr>
            <a:r>
              <a:rPr lang="ru-RU" dirty="0" smtClean="0"/>
              <a:t>Достойными </a:t>
            </a:r>
            <a:r>
              <a:rPr lang="ru-RU" dirty="0"/>
              <a:t>Твоих </a:t>
            </a:r>
            <a:r>
              <a:rPr lang="ru-RU" dirty="0" smtClean="0"/>
              <a:t>даров </a:t>
            </a:r>
            <a:r>
              <a:rPr lang="ru-RU" dirty="0" err="1"/>
              <a:t>соделай</a:t>
            </a:r>
            <a:r>
              <a:rPr lang="ru-RU" dirty="0"/>
              <a:t> нас, Богородица Дева, </a:t>
            </a:r>
            <a:r>
              <a:rPr lang="ru-RU" dirty="0" smtClean="0"/>
              <a:t>не </a:t>
            </a:r>
            <a:r>
              <a:rPr lang="ru-RU" dirty="0"/>
              <a:t>взирая на согрешения </a:t>
            </a:r>
            <a:r>
              <a:rPr lang="ru-RU" dirty="0" smtClean="0"/>
              <a:t>наши </a:t>
            </a:r>
            <a:r>
              <a:rPr lang="ru-RU" dirty="0"/>
              <a:t>и подавая исцеления </a:t>
            </a:r>
            <a:r>
              <a:rPr lang="ru-RU" dirty="0" smtClean="0"/>
              <a:t>с </a:t>
            </a:r>
            <a:r>
              <a:rPr lang="ru-RU" dirty="0"/>
              <a:t>верою принимающим благословение Твое, Пречистая</a:t>
            </a:r>
            <a:r>
              <a:rPr lang="ru-RU" dirty="0" smtClean="0"/>
              <a:t>.</a:t>
            </a:r>
          </a:p>
          <a:p>
            <a:pPr marL="82296" indent="0" algn="ctr">
              <a:buNone/>
            </a:pPr>
            <a:r>
              <a:rPr lang="ru-RU" b="1" dirty="0"/>
              <a:t>Т</a:t>
            </a:r>
            <a:r>
              <a:rPr lang="ru-RU" b="1" dirty="0" smtClean="0"/>
              <a:t>ропарь</a:t>
            </a:r>
            <a:r>
              <a:rPr lang="ru-RU" b="1" dirty="0"/>
              <a:t>, глас </a:t>
            </a:r>
            <a:r>
              <a:rPr lang="ru-RU" b="1" dirty="0" smtClean="0"/>
              <a:t>4:</a:t>
            </a:r>
          </a:p>
          <a:p>
            <a:pPr marL="82296" indent="0" algn="just">
              <a:buNone/>
            </a:pPr>
            <a:r>
              <a:rPr lang="ru-RU" dirty="0"/>
              <a:t>Имея источник исцелений, святые </a:t>
            </a:r>
            <a:r>
              <a:rPr lang="ru-RU" dirty="0" err="1"/>
              <a:t>бессребренники</a:t>
            </a:r>
            <a:r>
              <a:rPr lang="ru-RU" dirty="0"/>
              <a:t>, </a:t>
            </a:r>
            <a:r>
              <a:rPr lang="ru-RU" dirty="0" smtClean="0"/>
              <a:t>вы </a:t>
            </a:r>
            <a:r>
              <a:rPr lang="ru-RU" dirty="0"/>
              <a:t>исцеления подаете всем нуждающимся, </a:t>
            </a:r>
            <a:r>
              <a:rPr lang="ru-RU" dirty="0" smtClean="0"/>
              <a:t>как </a:t>
            </a:r>
            <a:r>
              <a:rPr lang="ru-RU" dirty="0"/>
              <a:t>величайших дарований удостоенные </a:t>
            </a:r>
            <a:r>
              <a:rPr lang="ru-RU" dirty="0" smtClean="0"/>
              <a:t>от </a:t>
            </a:r>
            <a:r>
              <a:rPr lang="ru-RU" dirty="0"/>
              <a:t>неиссякаемого источника – Спасителя Христа</a:t>
            </a:r>
            <a:r>
              <a:rPr lang="ru-RU" dirty="0" smtClean="0"/>
              <a:t>. </a:t>
            </a:r>
            <a:r>
              <a:rPr lang="ru-RU" dirty="0"/>
              <a:t>Ибо возглашает к вам Господь, </a:t>
            </a:r>
            <a:r>
              <a:rPr lang="ru-RU" dirty="0" smtClean="0"/>
              <a:t>как </a:t>
            </a:r>
            <a:r>
              <a:rPr lang="ru-RU" dirty="0"/>
              <a:t>к равным ревностью Апостолам: </a:t>
            </a:r>
            <a:r>
              <a:rPr lang="ru-RU" dirty="0" smtClean="0"/>
              <a:t>"</a:t>
            </a:r>
            <a:r>
              <a:rPr lang="ru-RU" dirty="0"/>
              <a:t>Вот, Я дал вам власть над духами нечистыми, </a:t>
            </a:r>
            <a:r>
              <a:rPr lang="ru-RU" dirty="0" smtClean="0"/>
              <a:t> чтобы </a:t>
            </a:r>
            <a:r>
              <a:rPr lang="ru-RU" dirty="0"/>
              <a:t>их изгонять, </a:t>
            </a:r>
            <a:r>
              <a:rPr lang="ru-RU" dirty="0" smtClean="0"/>
              <a:t>и </a:t>
            </a:r>
            <a:r>
              <a:rPr lang="ru-RU" dirty="0"/>
              <a:t>врачевать всякую болезнь и всякую немощь!" </a:t>
            </a:r>
            <a:r>
              <a:rPr lang="ru-RU" dirty="0" smtClean="0"/>
              <a:t>Потому</a:t>
            </a:r>
            <a:r>
              <a:rPr lang="ru-RU" dirty="0"/>
              <a:t>, согласно повелениям Его доблестно пожив, </a:t>
            </a:r>
            <a:r>
              <a:rPr lang="ru-RU" dirty="0" smtClean="0"/>
              <a:t>вы </a:t>
            </a:r>
            <a:r>
              <a:rPr lang="ru-RU" dirty="0"/>
              <a:t>даром получили и даром подаете, </a:t>
            </a:r>
            <a:r>
              <a:rPr lang="ru-RU" dirty="0" smtClean="0"/>
              <a:t>исцеляя </a:t>
            </a:r>
            <a:r>
              <a:rPr lang="ru-RU" dirty="0"/>
              <a:t>страсти душ и тел наших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/>
              <a:t>Слава, и ныне, глас тот же:</a:t>
            </a:r>
            <a:r>
              <a:rPr lang="ru-RU" dirty="0"/>
              <a:t> Приклонись к мольбам рабов Твоих, </a:t>
            </a:r>
            <a:r>
              <a:rPr lang="ru-RU" dirty="0" err="1"/>
              <a:t>Всенепорочная</a:t>
            </a:r>
            <a:r>
              <a:rPr lang="ru-RU" dirty="0" smtClean="0"/>
              <a:t>, </a:t>
            </a:r>
            <a:r>
              <a:rPr lang="ru-RU" dirty="0"/>
              <a:t>прекращая беды, на нас восстающие</a:t>
            </a:r>
            <a:r>
              <a:rPr lang="ru-RU" dirty="0" smtClean="0"/>
              <a:t>, </a:t>
            </a:r>
            <a:r>
              <a:rPr lang="ru-RU" dirty="0"/>
              <a:t>от всякой скорби нас избавляя: </a:t>
            </a:r>
            <a:r>
              <a:rPr lang="ru-RU" dirty="0" smtClean="0"/>
              <a:t>ибо </a:t>
            </a:r>
            <a:r>
              <a:rPr lang="ru-RU" dirty="0"/>
              <a:t>Тебя одну как твердую и надежную опору мы имеем, </a:t>
            </a:r>
            <a:r>
              <a:rPr lang="ru-RU" dirty="0" smtClean="0"/>
              <a:t>и </a:t>
            </a:r>
            <a:r>
              <a:rPr lang="ru-RU" dirty="0"/>
              <a:t>в Тебе защиту обрели. </a:t>
            </a:r>
            <a:r>
              <a:rPr lang="ru-RU" dirty="0" smtClean="0"/>
              <a:t>Да </a:t>
            </a:r>
            <a:r>
              <a:rPr lang="ru-RU" dirty="0"/>
              <a:t>не постыдимся, Владычица, Тебя призывая! </a:t>
            </a:r>
            <a:r>
              <a:rPr lang="ru-RU" dirty="0" smtClean="0"/>
              <a:t>Поспеши </a:t>
            </a:r>
            <a:r>
              <a:rPr lang="ru-RU" dirty="0"/>
              <a:t>исполнить моление Тебе с верою взывающих: </a:t>
            </a:r>
            <a:r>
              <a:rPr lang="ru-RU" dirty="0" smtClean="0"/>
              <a:t>"</a:t>
            </a:r>
            <a:r>
              <a:rPr lang="ru-RU" dirty="0"/>
              <a:t>Радуйся, Владычица, всем помощь, </a:t>
            </a:r>
            <a:r>
              <a:rPr lang="ru-RU" dirty="0" smtClean="0"/>
              <a:t>радость </a:t>
            </a:r>
            <a:r>
              <a:rPr lang="ru-RU" dirty="0"/>
              <a:t>и покров и спасение душ наших!"</a:t>
            </a:r>
            <a:endParaRPr lang="ru-RU" b="1" dirty="0"/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effectLst/>
              </a:rPr>
              <a:t>Хор: 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Владычица</a:t>
            </a:r>
            <a:r>
              <a:rPr lang="ru-RU" sz="2800" dirty="0">
                <a:solidFill>
                  <a:schemeClr val="tx1"/>
                </a:solidFill>
                <a:effectLst/>
              </a:rPr>
              <a:t>, прими прошения рабов Твоих</a:t>
            </a:r>
            <a:r>
              <a:rPr lang="ru-RU" sz="2800" dirty="0" smtClean="0">
                <a:solidFill>
                  <a:schemeClr val="tx1"/>
                </a:solidFill>
                <a:effectLst/>
              </a:rPr>
              <a:t>, </a:t>
            </a:r>
            <a:r>
              <a:rPr lang="ru-RU" sz="2800" dirty="0">
                <a:solidFill>
                  <a:schemeClr val="tx1"/>
                </a:solidFill>
                <a:effectLst/>
              </a:rPr>
              <a:t>и избавь нас от всякого несчастья и печали.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50" name="Picture 2" descr="C:\Users\Василий\Desktop\библейско-богсловские курсы\15\233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556792"/>
            <a:ext cx="7620000" cy="507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95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6632"/>
            <a:ext cx="7848872" cy="6624736"/>
          </a:xfrm>
        </p:spPr>
        <p:txBody>
          <a:bodyPr>
            <a:normAutofit fontScale="55000" lnSpcReduction="20000"/>
          </a:bodyPr>
          <a:lstStyle/>
          <a:p>
            <a:pPr marL="82296" indent="0" algn="ctr">
              <a:buNone/>
            </a:pPr>
            <a:r>
              <a:rPr lang="ru-RU" b="1" dirty="0" err="1"/>
              <a:t>Ектения</a:t>
            </a:r>
            <a:r>
              <a:rPr lang="ru-RU" b="1" dirty="0"/>
              <a:t> сугубая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Помилуй нас, </a:t>
            </a:r>
            <a:r>
              <a:rPr lang="ru-RU" dirty="0" smtClean="0"/>
              <a:t>Боже: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Господи, </a:t>
            </a:r>
            <a:r>
              <a:rPr lang="ru-RU" dirty="0" smtClean="0"/>
              <a:t>помилуй (</a:t>
            </a:r>
            <a:r>
              <a:rPr lang="ru-RU" i="1" dirty="0" smtClean="0"/>
              <a:t>трижды на каждое прошение).</a:t>
            </a:r>
          </a:p>
          <a:p>
            <a:pPr marL="82296" indent="0" algn="just">
              <a:buNone/>
            </a:pPr>
            <a:r>
              <a:rPr lang="ru-RU" dirty="0"/>
              <a:t>Ещё молимся о Великом </a:t>
            </a:r>
            <a:r>
              <a:rPr lang="ru-RU" dirty="0" smtClean="0"/>
              <a:t> Господине:</a:t>
            </a:r>
          </a:p>
          <a:p>
            <a:pPr marL="82296" indent="0" algn="just">
              <a:buNone/>
            </a:pPr>
            <a:r>
              <a:rPr lang="ru-RU" dirty="0"/>
              <a:t>Ещё молимся о </a:t>
            </a:r>
            <a:r>
              <a:rPr lang="ru-RU" dirty="0" err="1"/>
              <a:t>Богохранимой</a:t>
            </a:r>
            <a:r>
              <a:rPr lang="ru-RU" dirty="0"/>
              <a:t> стране </a:t>
            </a:r>
            <a:r>
              <a:rPr lang="ru-RU" dirty="0" smtClean="0"/>
              <a:t>нашей:</a:t>
            </a:r>
          </a:p>
          <a:p>
            <a:pPr marL="82296" indent="0" algn="just">
              <a:buNone/>
            </a:pPr>
            <a:r>
              <a:rPr lang="ru-RU" dirty="0"/>
              <a:t>Ещё молимся о милости, жизни, мире, </a:t>
            </a:r>
            <a:r>
              <a:rPr lang="ru-RU" dirty="0" smtClean="0"/>
              <a:t>здравии:</a:t>
            </a:r>
          </a:p>
          <a:p>
            <a:pPr marL="82296" indent="0" algn="just">
              <a:buNone/>
            </a:pPr>
            <a:r>
              <a:rPr lang="ru-RU" dirty="0"/>
              <a:t>Ещё молимся о сохранении града нашего</a:t>
            </a:r>
            <a:r>
              <a:rPr lang="ru-RU" b="1" dirty="0"/>
              <a:t> </a:t>
            </a:r>
            <a:r>
              <a:rPr lang="ru-RU" b="1" i="1" dirty="0"/>
              <a:t>(или: села нашего; или: святой обители нашей;)</a:t>
            </a:r>
            <a:r>
              <a:rPr lang="ru-RU" dirty="0"/>
              <a:t>, и святого храма сего и всякого города и страны от голода, мора, землетрясения, наводнения, огня, меча, нашествия иноплеменников и междоусобной войны; да будет милостив, благосклонен и снисходителен к нам благой и человеколюбивый Бог наш; да отвратит Он всякий гнев, на нас направленный, и избавит нас от угрожающего нам Своего праведного наказания, и помилует нас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Господи</a:t>
            </a:r>
            <a:r>
              <a:rPr lang="ru-RU" dirty="0"/>
              <a:t>, </a:t>
            </a:r>
            <a:r>
              <a:rPr lang="ru-RU" dirty="0" smtClean="0"/>
              <a:t>помилуй</a:t>
            </a:r>
            <a:r>
              <a:rPr lang="ru-RU" b="1" dirty="0"/>
              <a:t> </a:t>
            </a:r>
            <a:r>
              <a:rPr lang="ru-RU" i="1" dirty="0"/>
              <a:t>(</a:t>
            </a:r>
            <a:r>
              <a:rPr lang="ru-RU" i="1" dirty="0" smtClean="0"/>
              <a:t>40 раз).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 </a:t>
            </a:r>
            <a:r>
              <a:rPr lang="ru-RU" b="1" dirty="0" smtClean="0">
                <a:solidFill>
                  <a:srgbClr val="FF0000"/>
                </a:solidFill>
              </a:rPr>
              <a:t>возглашает: </a:t>
            </a:r>
          </a:p>
          <a:p>
            <a:pPr marL="82296" indent="0" algn="just">
              <a:buNone/>
            </a:pPr>
            <a:r>
              <a:rPr lang="ru-RU" dirty="0"/>
              <a:t>Услышь нас Боже, Спаситель наш, надежда всех концов земли и тех, кто далеко в море, и милостив, милостив будь Владыка ко грехам нашим, и помилуй нас. Ибо Ты – милостивый и человеколюбивый Бог, и Тебе славу воссылаем, Отцу, и Сыну, и Святому Духу ныне, и всегда, и во веки веков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dirty="0"/>
              <a:t> Аминь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Священник:</a:t>
            </a:r>
            <a:r>
              <a:rPr lang="ru-RU" dirty="0"/>
              <a:t> Мир всем.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Лик:</a:t>
            </a:r>
            <a:r>
              <a:rPr lang="ru-RU" dirty="0"/>
              <a:t> И </a:t>
            </a:r>
            <a:r>
              <a:rPr lang="ru-RU" dirty="0" err="1"/>
              <a:t>духови</a:t>
            </a:r>
            <a:r>
              <a:rPr lang="ru-RU" dirty="0"/>
              <a:t> твоему.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dirty="0"/>
              <a:t> Главы ваша </a:t>
            </a:r>
            <a:r>
              <a:rPr lang="ru-RU" dirty="0" err="1"/>
              <a:t>Господеви</a:t>
            </a:r>
            <a:r>
              <a:rPr lang="ru-RU" dirty="0"/>
              <a:t> приклоните.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Лик:</a:t>
            </a:r>
            <a:r>
              <a:rPr lang="ru-RU" dirty="0"/>
              <a:t> Тебе Господи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endParaRPr lang="ru-RU" b="1" dirty="0"/>
          </a:p>
          <a:p>
            <a:pPr marL="82296" indent="0" algn="just">
              <a:buNone/>
            </a:pP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41882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552728"/>
          </a:xfrm>
        </p:spPr>
        <p:txBody>
          <a:bodyPr>
            <a:normAutofit fontScale="47500" lnSpcReduction="20000"/>
          </a:bodyPr>
          <a:lstStyle/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Все склоняют головы, священник же произносит молитву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  <a:p>
            <a:pPr marL="82296" indent="0" algn="ctr">
              <a:buNone/>
            </a:pPr>
            <a:endParaRPr lang="ru-RU" b="1" dirty="0"/>
          </a:p>
          <a:p>
            <a:pPr marL="82296" indent="0" algn="just">
              <a:spcBef>
                <a:spcPts val="0"/>
              </a:spcBef>
              <a:buNone/>
            </a:pPr>
            <a:r>
              <a:rPr lang="ru-RU" dirty="0"/>
              <a:t>Владыка многомилостивый, Господи Иисусе Христе, Боже наш! По ходатайствам </a:t>
            </a:r>
            <a:r>
              <a:rPr lang="ru-RU" dirty="0" err="1"/>
              <a:t>всечистой</a:t>
            </a:r>
            <a:r>
              <a:rPr lang="ru-RU" dirty="0"/>
              <a:t> Владычицы нашей Богородицы и </a:t>
            </a:r>
            <a:r>
              <a:rPr lang="ru-RU" dirty="0" err="1"/>
              <a:t>Приснодевы</a:t>
            </a:r>
            <a:r>
              <a:rPr lang="ru-RU" dirty="0"/>
              <a:t> Марии, силою священного и животворящего Креста, </a:t>
            </a:r>
            <a:r>
              <a:rPr lang="ru-RU" dirty="0" err="1"/>
              <a:t>заступлением</a:t>
            </a:r>
            <a:r>
              <a:rPr lang="ru-RU" dirty="0"/>
              <a:t> святых Небесных Сил бесплотных, мольбами святого, славного пророка, Предтечи и Крестителя Иоанна, святых, славных и </a:t>
            </a:r>
            <a:r>
              <a:rPr lang="ru-RU" dirty="0" err="1"/>
              <a:t>всехвальных</a:t>
            </a:r>
            <a:r>
              <a:rPr lang="ru-RU" dirty="0"/>
              <a:t> Апостолов, святых, славных и победоносных мучеников, преподобных и богоносных отцов наших; святых отцов наших, великих иерархов и вселенских учителей Василия Великого, Григория Богослова и Иоанна Златоуста; святого отца нашего Николая, архиепископа Мир </a:t>
            </a:r>
            <a:r>
              <a:rPr lang="ru-RU" dirty="0" err="1"/>
              <a:t>Ликийских</a:t>
            </a:r>
            <a:r>
              <a:rPr lang="ru-RU" dirty="0"/>
              <a:t>, чудотворца; святых равноапостольных </a:t>
            </a:r>
            <a:r>
              <a:rPr lang="ru-RU" dirty="0" err="1"/>
              <a:t>Мефодия</a:t>
            </a:r>
            <a:r>
              <a:rPr lang="ru-RU" dirty="0"/>
              <a:t> и Кирилла, учителей славянских; святого равноапостольного великого князя Владимира; святых отцов наших и всероссийских чудотворцев Петра, Алексия, Ионы, Филиппа, </a:t>
            </a:r>
            <a:r>
              <a:rPr lang="ru-RU" dirty="0" err="1"/>
              <a:t>Ермогена</a:t>
            </a:r>
            <a:r>
              <a:rPr lang="ru-RU" dirty="0"/>
              <a:t>, Филарета, Иннокентия и Тихона Московских, святых и праведных </a:t>
            </a:r>
            <a:r>
              <a:rPr lang="ru-RU" dirty="0" err="1"/>
              <a:t>богоотцов</a:t>
            </a:r>
            <a:r>
              <a:rPr lang="ru-RU" dirty="0"/>
              <a:t> </a:t>
            </a:r>
            <a:r>
              <a:rPr lang="ru-RU" dirty="0" err="1"/>
              <a:t>Иоакима</a:t>
            </a:r>
            <a:r>
              <a:rPr lang="ru-RU" dirty="0"/>
              <a:t> и Анны, </a:t>
            </a:r>
            <a:r>
              <a:rPr lang="ru-RU" b="1" dirty="0"/>
              <a:t>(святого храма и святых дня)</a:t>
            </a:r>
            <a:r>
              <a:rPr lang="ru-RU" dirty="0"/>
              <a:t>, и всех Твоих святых благоприятной </a:t>
            </a:r>
            <a:r>
              <a:rPr lang="ru-RU" dirty="0" err="1"/>
              <a:t>соделай</a:t>
            </a:r>
            <a:r>
              <a:rPr lang="ru-RU" dirty="0"/>
              <a:t> молитву нашу, даруй нам прощение согрешений наших, покрой нас кровом крыл Твоих, отгони от нас всякого врага и неприятеля, умиротвори нашу жизнь, Господи, помилуй нас и </a:t>
            </a:r>
            <a:r>
              <a:rPr lang="ru-RU" dirty="0" err="1"/>
              <a:t>мiр</a:t>
            </a:r>
            <a:r>
              <a:rPr lang="ru-RU" dirty="0"/>
              <a:t> Твой и спаси души наши, как благой и Человеколюбец.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Аминь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dirty="0"/>
              <a:t> Премудрость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Священник:</a:t>
            </a:r>
            <a:r>
              <a:rPr lang="ru-RU" dirty="0"/>
              <a:t> Пресвятая Богородице, спаси </a:t>
            </a:r>
            <a:r>
              <a:rPr lang="ru-RU" dirty="0" smtClean="0"/>
              <a:t>нас.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Хор: </a:t>
            </a:r>
            <a:r>
              <a:rPr lang="ru-RU" dirty="0"/>
              <a:t>Честнейшую </a:t>
            </a:r>
            <a:r>
              <a:rPr lang="ru-RU" dirty="0" smtClean="0"/>
              <a:t>Херувим </a:t>
            </a:r>
            <a:r>
              <a:rPr lang="ru-RU" dirty="0"/>
              <a:t>и славнейшую без сравнения Серафим</a:t>
            </a:r>
            <a:r>
              <a:rPr lang="ru-RU" dirty="0" smtClean="0"/>
              <a:t>, </a:t>
            </a:r>
            <a:r>
              <a:rPr lang="ru-RU" dirty="0"/>
              <a:t>без </a:t>
            </a:r>
            <a:r>
              <a:rPr lang="ru-RU" dirty="0" err="1"/>
              <a:t>истления</a:t>
            </a:r>
            <a:r>
              <a:rPr lang="ru-RU" dirty="0"/>
              <a:t> Бога Слова </a:t>
            </a:r>
            <a:r>
              <a:rPr lang="ru-RU" dirty="0" err="1"/>
              <a:t>рождшую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/>
              <a:t>сущую Богородицу, </a:t>
            </a:r>
            <a:r>
              <a:rPr lang="ru-RU" dirty="0" err="1"/>
              <a:t>Тя</a:t>
            </a:r>
            <a:r>
              <a:rPr lang="ru-RU" dirty="0"/>
              <a:t> величаем.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</a:t>
            </a:r>
            <a:r>
              <a:rPr lang="ru-RU" b="1" dirty="0"/>
              <a:t>:</a:t>
            </a:r>
            <a:r>
              <a:rPr lang="ru-RU" dirty="0"/>
              <a:t> Слава Тебе, Христе Боже, упование наше, слава Тебе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Слава</a:t>
            </a:r>
            <a:r>
              <a:rPr lang="ru-RU" dirty="0"/>
              <a:t>, и ныне: Господи, помилуй, </a:t>
            </a:r>
            <a:r>
              <a:rPr lang="ru-RU" b="1" dirty="0">
                <a:solidFill>
                  <a:srgbClr val="FF0000"/>
                </a:solidFill>
              </a:rPr>
              <a:t>трижды</a:t>
            </a:r>
            <a:r>
              <a:rPr lang="ru-RU" b="1" dirty="0" smtClean="0">
                <a:solidFill>
                  <a:srgbClr val="FF0000"/>
                </a:solidFill>
              </a:rPr>
              <a:t>. </a:t>
            </a:r>
            <a:r>
              <a:rPr lang="ru-RU" dirty="0" smtClean="0"/>
              <a:t>Благослови.</a:t>
            </a:r>
          </a:p>
          <a:p>
            <a:pPr marL="82296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Священник </a:t>
            </a:r>
            <a:r>
              <a:rPr lang="ru-RU" b="1" dirty="0">
                <a:solidFill>
                  <a:srgbClr val="FF0000"/>
                </a:solidFill>
              </a:rPr>
              <a:t>произносит </a:t>
            </a:r>
            <a:r>
              <a:rPr lang="ru-RU" b="1" dirty="0" err="1">
                <a:solidFill>
                  <a:srgbClr val="FF0000"/>
                </a:solidFill>
              </a:rPr>
              <a:t>отпуст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pPr marL="82296" indent="0" algn="just">
              <a:buNone/>
            </a:pPr>
            <a:r>
              <a:rPr lang="ru-RU" dirty="0"/>
              <a:t>Христос, истинный Бог наш, по молитвам Пречистой Своей Матери, святых славных и </a:t>
            </a:r>
            <a:r>
              <a:rPr lang="ru-RU" dirty="0" err="1"/>
              <a:t>всехвальных</a:t>
            </a:r>
            <a:r>
              <a:rPr lang="ru-RU" dirty="0"/>
              <a:t> апостолов, </a:t>
            </a:r>
            <a:r>
              <a:rPr lang="ru-RU" b="1" dirty="0"/>
              <a:t>(святых храма и</a:t>
            </a:r>
            <a:r>
              <a:rPr lang="ru-RU" dirty="0"/>
              <a:t> </a:t>
            </a:r>
            <a:r>
              <a:rPr lang="ru-RU" b="1" dirty="0"/>
              <a:t>дня – имена их)</a:t>
            </a:r>
            <a:r>
              <a:rPr lang="ru-RU" dirty="0"/>
              <a:t>, святых и праведных </a:t>
            </a:r>
            <a:r>
              <a:rPr lang="ru-RU" dirty="0" err="1"/>
              <a:t>богоотцов</a:t>
            </a:r>
            <a:r>
              <a:rPr lang="ru-RU" dirty="0"/>
              <a:t> </a:t>
            </a:r>
            <a:r>
              <a:rPr lang="ru-RU" dirty="0" err="1"/>
              <a:t>Иоакима</a:t>
            </a:r>
            <a:r>
              <a:rPr lang="ru-RU" dirty="0"/>
              <a:t> и Анны и всех святых, помилует и спасёт нас, как благой и Человеколюбец.</a:t>
            </a:r>
          </a:p>
        </p:txBody>
      </p:sp>
    </p:spTree>
    <p:extLst>
      <p:ext uri="{BB962C8B-B14F-4D97-AF65-F5344CB8AC3E}">
        <p14:creationId xmlns:p14="http://schemas.microsoft.com/office/powerpoint/2010/main" val="4496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err="1"/>
              <a:t>М</a:t>
            </a:r>
            <a:r>
              <a:rPr lang="ru-RU" b="1" dirty="0" err="1" smtClean="0"/>
              <a:t>олебным</a:t>
            </a:r>
            <a:r>
              <a:rPr lang="ru-RU" b="1" dirty="0" smtClean="0"/>
              <a:t> </a:t>
            </a:r>
            <a:r>
              <a:rPr lang="ru-RU" b="1" dirty="0"/>
              <a:t>пением </a:t>
            </a:r>
            <a:r>
              <a:rPr lang="ru-RU" dirty="0"/>
              <a:t>(или </a:t>
            </a:r>
            <a:r>
              <a:rPr lang="ru-RU" b="1" dirty="0"/>
              <a:t>молебном</a:t>
            </a:r>
            <a:r>
              <a:rPr lang="ru-RU" dirty="0"/>
              <a:t>) </a:t>
            </a:r>
            <a:r>
              <a:rPr lang="ru-RU" dirty="0" smtClean="0"/>
              <a:t>называется </a:t>
            </a:r>
            <a:r>
              <a:rPr lang="ru-RU" dirty="0"/>
              <a:t>особое Богослужение, при котором Церковь обращается с молитвенным призывом ко Господу, Его Пречистой Матери или святым угодникам Божиим о ниспослании милости, либо благодарит Бога за получение </a:t>
            </a:r>
            <a:r>
              <a:rPr lang="ru-RU" dirty="0" smtClean="0"/>
              <a:t>благ.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Существует много видов </a:t>
            </a:r>
            <a:r>
              <a:rPr lang="ru-RU" dirty="0" err="1" smtClean="0"/>
              <a:t>молебных</a:t>
            </a:r>
            <a:r>
              <a:rPr lang="ru-RU" dirty="0" smtClean="0"/>
              <a:t> пений. Все они сходны в том, что по своей литургической структуре близки к утрени. Отличаются содержанием, числом молитвословий, а также тем, что одни совершаются с пением канона, другие без него, а третьи – без чтения Евангелия. 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9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молебнов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548680"/>
            <a:ext cx="7498080" cy="6309320"/>
          </a:xfrm>
        </p:spPr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ru-RU" b="1" dirty="0" err="1"/>
              <a:t>Молебные</a:t>
            </a:r>
            <a:r>
              <a:rPr lang="ru-RU" b="1" dirty="0"/>
              <a:t> пения с каноном:</a:t>
            </a:r>
          </a:p>
          <a:p>
            <a:r>
              <a:rPr lang="ru-RU" dirty="0"/>
              <a:t>1) против супостатов, находящих на </a:t>
            </a:r>
            <a:r>
              <a:rPr lang="ru-RU" dirty="0" err="1"/>
              <a:t>ны</a:t>
            </a:r>
            <a:r>
              <a:rPr lang="ru-RU" dirty="0"/>
              <a:t>;</a:t>
            </a:r>
          </a:p>
          <a:p>
            <a:r>
              <a:rPr lang="ru-RU" dirty="0"/>
              <a:t>2) во время губительного поветрия;</a:t>
            </a:r>
          </a:p>
          <a:p>
            <a:r>
              <a:rPr lang="ru-RU" dirty="0"/>
              <a:t>3) во время бездождия;</a:t>
            </a:r>
          </a:p>
          <a:p>
            <a:r>
              <a:rPr lang="ru-RU" dirty="0"/>
              <a:t>4) во время </a:t>
            </a:r>
            <a:r>
              <a:rPr lang="ru-RU" dirty="0" err="1"/>
              <a:t>безведрия</a:t>
            </a:r>
            <a:r>
              <a:rPr lang="ru-RU" dirty="0"/>
              <a:t>.</a:t>
            </a:r>
          </a:p>
          <a:p>
            <a:pPr marL="82296" indent="0">
              <a:buNone/>
            </a:pPr>
            <a:r>
              <a:rPr lang="ru-RU" b="1" dirty="0"/>
              <a:t>Молебны без канона:</a:t>
            </a:r>
          </a:p>
          <a:p>
            <a:r>
              <a:rPr lang="ru-RU" dirty="0"/>
              <a:t>1) на Новый год;</a:t>
            </a:r>
          </a:p>
          <a:p>
            <a:r>
              <a:rPr lang="ru-RU" dirty="0"/>
              <a:t>2) при начале учения отроков;</a:t>
            </a:r>
          </a:p>
          <a:p>
            <a:r>
              <a:rPr lang="ru-RU" dirty="0"/>
              <a:t>3) за воинов во время брани против супостатов;</a:t>
            </a:r>
          </a:p>
          <a:p>
            <a:r>
              <a:rPr lang="ru-RU" dirty="0"/>
              <a:t>4) о недужных – многих или одном;</a:t>
            </a:r>
          </a:p>
          <a:p>
            <a:r>
              <a:rPr lang="ru-RU" dirty="0"/>
              <a:t>5) благодарственные:</a:t>
            </a:r>
          </a:p>
          <a:p>
            <a:r>
              <a:rPr lang="ru-RU" dirty="0"/>
              <a:t>а) о получении прошения;</a:t>
            </a:r>
          </a:p>
          <a:p>
            <a:r>
              <a:rPr lang="ru-RU" dirty="0"/>
              <a:t>б) о всяком благодеянии Божием;</a:t>
            </a:r>
          </a:p>
          <a:p>
            <a:r>
              <a:rPr lang="ru-RU" dirty="0"/>
              <a:t>в) в день Рождества Христова;</a:t>
            </a:r>
          </a:p>
          <a:p>
            <a:r>
              <a:rPr lang="ru-RU" dirty="0"/>
              <a:t>6) при благословении:</a:t>
            </a:r>
          </a:p>
          <a:p>
            <a:r>
              <a:rPr lang="ru-RU" dirty="0"/>
              <a:t>а) отправляющимся в путешествие;</a:t>
            </a:r>
          </a:p>
          <a:p>
            <a:r>
              <a:rPr lang="ru-RU" dirty="0"/>
              <a:t>б) хотящим плыть по водам;</a:t>
            </a:r>
          </a:p>
          <a:p>
            <a:r>
              <a:rPr lang="ru-RU" dirty="0"/>
              <a:t>7) возвышении панагии;</a:t>
            </a:r>
          </a:p>
          <a:p>
            <a:r>
              <a:rPr lang="ru-RU" dirty="0"/>
              <a:t>8) благословении пчел.</a:t>
            </a:r>
          </a:p>
          <a:p>
            <a:pPr marL="82296" indent="0">
              <a:buNone/>
            </a:pPr>
            <a:r>
              <a:rPr lang="ru-RU" b="1" dirty="0" err="1"/>
              <a:t>Молебные</a:t>
            </a:r>
            <a:r>
              <a:rPr lang="ru-RU" b="1" dirty="0"/>
              <a:t> чины без чтения Евангелия:</a:t>
            </a:r>
          </a:p>
          <a:p>
            <a:r>
              <a:rPr lang="ru-RU" dirty="0"/>
              <a:t>1) благословения водного судна ратного,</a:t>
            </a:r>
          </a:p>
          <a:p>
            <a:r>
              <a:rPr lang="ru-RU" dirty="0"/>
              <a:t>2) благословения нового корабля или лодки,</a:t>
            </a:r>
          </a:p>
          <a:p>
            <a:r>
              <a:rPr lang="ru-RU" dirty="0"/>
              <a:t>3) на копание кладезя и обретение воды,</a:t>
            </a:r>
          </a:p>
          <a:p>
            <a:r>
              <a:rPr lang="ru-RU" dirty="0"/>
              <a:t>4) благословения нового кладезя.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033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9925"/>
            <a:ext cx="7498080" cy="53875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Структура </a:t>
            </a:r>
            <a:r>
              <a:rPr lang="ru-RU" dirty="0" err="1" smtClean="0"/>
              <a:t>молебного</a:t>
            </a:r>
            <a:r>
              <a:rPr lang="ru-RU" dirty="0" smtClean="0"/>
              <a:t> пения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548680"/>
            <a:ext cx="7992888" cy="6309320"/>
          </a:xfrm>
        </p:spPr>
        <p:txBody>
          <a:bodyPr>
            <a:noAutofit/>
          </a:bodyPr>
          <a:lstStyle/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Возглас священника.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Пение «Царю Небесный».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Чтение </a:t>
            </a:r>
            <a:r>
              <a:rPr lang="ru-RU" sz="1600" dirty="0" err="1" smtClean="0"/>
              <a:t>Трисвятого</a:t>
            </a:r>
            <a:r>
              <a:rPr lang="ru-RU" sz="1600" dirty="0" smtClean="0"/>
              <a:t> по «Отче наш». Избранный псалом (часто 142-й).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Великая </a:t>
            </a:r>
            <a:r>
              <a:rPr lang="ru-RU" sz="1600" dirty="0" err="1" smtClean="0"/>
              <a:t>ектения</a:t>
            </a:r>
            <a:r>
              <a:rPr lang="ru-RU" sz="1600" dirty="0" smtClean="0"/>
              <a:t>, </a:t>
            </a:r>
            <a:r>
              <a:rPr lang="ru-RU" sz="1600" dirty="0" err="1" smtClean="0"/>
              <a:t>содержащия</a:t>
            </a:r>
            <a:r>
              <a:rPr lang="ru-RU" sz="1600" dirty="0" smtClean="0"/>
              <a:t> прошения, относящиеся к предмету моления.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Пение «Бог Господь» с соответствующими тропарями.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Псалом (часто 50-й).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Канон (если есть).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После 3-й песни канона 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1600" b="1" dirty="0" smtClean="0"/>
              <a:t>[</a:t>
            </a:r>
            <a:r>
              <a:rPr lang="ru-RU" sz="1600" b="1" dirty="0" smtClean="0"/>
              <a:t>Богородице</a:t>
            </a:r>
            <a:r>
              <a:rPr lang="ru-RU" sz="1600" b="1" dirty="0"/>
              <a:t>:</a:t>
            </a:r>
            <a:r>
              <a:rPr lang="ru-RU" sz="1600" dirty="0"/>
              <a:t> Спаси от бед рабы Твоя, Богородице, </a:t>
            </a:r>
            <a:r>
              <a:rPr lang="ru-RU" sz="1600" dirty="0" smtClean="0"/>
              <a:t>яко </a:t>
            </a:r>
            <a:r>
              <a:rPr lang="ru-RU" sz="1600" dirty="0" err="1"/>
              <a:t>вси</a:t>
            </a:r>
            <a:r>
              <a:rPr lang="ru-RU" sz="1600" dirty="0"/>
              <a:t> по </a:t>
            </a:r>
            <a:r>
              <a:rPr lang="ru-RU" sz="1600" dirty="0" err="1"/>
              <a:t>Бозе</a:t>
            </a:r>
            <a:r>
              <a:rPr lang="ru-RU" sz="1600" dirty="0"/>
              <a:t> к Тебе </a:t>
            </a:r>
            <a:r>
              <a:rPr lang="ru-RU" sz="1600" dirty="0" err="1"/>
              <a:t>прибегaем</a:t>
            </a:r>
            <a:r>
              <a:rPr lang="ru-RU" sz="1600" dirty="0" smtClean="0"/>
              <a:t>, </a:t>
            </a:r>
            <a:r>
              <a:rPr lang="ru-RU" sz="1600" dirty="0"/>
              <a:t>яко к нерушимей Стене и </a:t>
            </a:r>
            <a:r>
              <a:rPr lang="ru-RU" sz="1600" dirty="0" err="1"/>
              <a:t>Предстaтельству</a:t>
            </a:r>
            <a:r>
              <a:rPr lang="ru-RU" sz="1600" dirty="0" smtClean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/>
              <a:t>Призри </a:t>
            </a:r>
            <a:r>
              <a:rPr lang="ru-RU" sz="1600" dirty="0" err="1"/>
              <a:t>благосердием</a:t>
            </a:r>
            <a:r>
              <a:rPr lang="ru-RU" sz="1600" dirty="0"/>
              <a:t>, </a:t>
            </a:r>
            <a:r>
              <a:rPr lang="ru-RU" sz="1600" dirty="0" err="1"/>
              <a:t>Всепетая</a:t>
            </a:r>
            <a:r>
              <a:rPr lang="ru-RU" sz="1600" dirty="0"/>
              <a:t> Богородице</a:t>
            </a:r>
            <a:r>
              <a:rPr lang="ru-RU" sz="1600" dirty="0" smtClean="0"/>
              <a:t>, </a:t>
            </a:r>
            <a:r>
              <a:rPr lang="ru-RU" sz="1600" dirty="0"/>
              <a:t>на мое лютое </a:t>
            </a:r>
            <a:r>
              <a:rPr lang="ru-RU" sz="1600" dirty="0" err="1"/>
              <a:t>телесе</a:t>
            </a:r>
            <a:r>
              <a:rPr lang="ru-RU" sz="1600" dirty="0"/>
              <a:t> озлобление, </a:t>
            </a:r>
            <a:r>
              <a:rPr lang="ru-RU" sz="1600" dirty="0" smtClean="0"/>
              <a:t>и </a:t>
            </a:r>
            <a:r>
              <a:rPr lang="ru-RU" sz="1600" dirty="0"/>
              <a:t>исцели души </a:t>
            </a:r>
            <a:r>
              <a:rPr lang="ru-RU" sz="1600" dirty="0" err="1"/>
              <a:t>моея</a:t>
            </a:r>
            <a:r>
              <a:rPr lang="ru-RU" sz="1600" dirty="0"/>
              <a:t> болезнь</a:t>
            </a:r>
            <a:r>
              <a:rPr lang="ru-RU" sz="1600" dirty="0" smtClean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b="1" dirty="0"/>
              <a:t>Спасителю:</a:t>
            </a:r>
            <a:r>
              <a:rPr lang="ru-RU" sz="1600" dirty="0"/>
              <a:t> Избави от бед рабы Твоя, </a:t>
            </a:r>
            <a:r>
              <a:rPr lang="ru-RU" sz="1600" dirty="0" err="1"/>
              <a:t>Многомилостиве</a:t>
            </a:r>
            <a:r>
              <a:rPr lang="ru-RU" sz="1600" dirty="0"/>
              <a:t>, </a:t>
            </a:r>
            <a:r>
              <a:rPr lang="ru-RU" sz="1600" dirty="0" smtClean="0"/>
              <a:t>яко </a:t>
            </a:r>
            <a:r>
              <a:rPr lang="ru-RU" sz="1600" dirty="0"/>
              <a:t>мы усердно к Тебе прибегаем, </a:t>
            </a:r>
            <a:r>
              <a:rPr lang="ru-RU" sz="1600" dirty="0" smtClean="0"/>
              <a:t>милостивому </a:t>
            </a:r>
            <a:r>
              <a:rPr lang="ru-RU" sz="1600" dirty="0"/>
              <a:t>Избавителю, всех </a:t>
            </a:r>
            <a:r>
              <a:rPr lang="ru-RU" sz="1600" dirty="0" err="1"/>
              <a:t>Владыце</a:t>
            </a:r>
            <a:r>
              <a:rPr lang="ru-RU" sz="1600" dirty="0" smtClean="0"/>
              <a:t>, </a:t>
            </a:r>
            <a:r>
              <a:rPr lang="ru-RU" sz="1600" dirty="0"/>
              <a:t>Господу Иисусу.</a:t>
            </a:r>
            <a:endParaRPr lang="ru-RU" sz="1600" i="1" dirty="0"/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b="1" dirty="0"/>
              <a:t>Святому:</a:t>
            </a:r>
            <a:r>
              <a:rPr lang="ru-RU" sz="1600" dirty="0"/>
              <a:t> Моли Бога о нас, </a:t>
            </a:r>
            <a:r>
              <a:rPr lang="ru-RU" sz="1600" b="1" dirty="0"/>
              <a:t>имярек,</a:t>
            </a:r>
            <a:r>
              <a:rPr lang="ru-RU" sz="1600" dirty="0"/>
              <a:t> </a:t>
            </a:r>
            <a:r>
              <a:rPr lang="ru-RU" sz="1600" dirty="0" smtClean="0"/>
              <a:t>яко </a:t>
            </a:r>
            <a:r>
              <a:rPr lang="ru-RU" sz="1600" dirty="0"/>
              <a:t>мы усердно к тебе </a:t>
            </a:r>
            <a:r>
              <a:rPr lang="ru-RU" sz="1600" dirty="0" smtClean="0"/>
              <a:t>прибегаем,</a:t>
            </a:r>
            <a:r>
              <a:rPr lang="en-US" sz="1600" dirty="0" smtClean="0"/>
              <a:t> </a:t>
            </a:r>
            <a:r>
              <a:rPr lang="ru-RU" sz="1600" dirty="0" smtClean="0"/>
              <a:t>скорому </a:t>
            </a:r>
            <a:r>
              <a:rPr lang="ru-RU" sz="1600" dirty="0"/>
              <a:t>помощнику и молитвеннику о душах </a:t>
            </a:r>
            <a:r>
              <a:rPr lang="ru-RU" sz="1600" dirty="0" smtClean="0"/>
              <a:t>наших</a:t>
            </a:r>
            <a:r>
              <a:rPr lang="en-US" sz="1600" b="1" dirty="0" smtClean="0"/>
              <a:t>]</a:t>
            </a:r>
            <a:r>
              <a:rPr lang="ru-RU" sz="1600" b="1" dirty="0" smtClean="0"/>
              <a:t>.</a:t>
            </a:r>
            <a:endParaRPr lang="ru-RU" sz="1600" b="1" i="1" dirty="0" smtClean="0"/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Сугубая </a:t>
            </a:r>
            <a:r>
              <a:rPr lang="ru-RU" sz="1600" i="1" dirty="0" err="1" smtClean="0"/>
              <a:t>ектения</a:t>
            </a:r>
            <a:r>
              <a:rPr lang="ru-RU" sz="1600" i="1" dirty="0" smtClean="0"/>
              <a:t>: «Помилуй нас, Боже».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После 6-й песни Малая </a:t>
            </a:r>
            <a:r>
              <a:rPr lang="ru-RU" sz="1600" i="1" dirty="0" err="1" smtClean="0"/>
              <a:t>ектения</a:t>
            </a:r>
            <a:r>
              <a:rPr lang="ru-RU" sz="1600" dirty="0" smtClean="0"/>
              <a:t>, </a:t>
            </a:r>
            <a:r>
              <a:rPr lang="ru-RU" sz="1600" dirty="0" err="1" smtClean="0"/>
              <a:t>прокимен</a:t>
            </a:r>
            <a:r>
              <a:rPr lang="ru-RU" sz="1600" dirty="0" smtClean="0"/>
              <a:t>, чтение Евангелия (иногда перед Евангелием читается Апостол или паремия).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После канона </a:t>
            </a:r>
            <a:r>
              <a:rPr lang="ru-RU" sz="1600" i="1" dirty="0" err="1" smtClean="0"/>
              <a:t>Трисвятое</a:t>
            </a:r>
            <a:r>
              <a:rPr lang="ru-RU" sz="1600" i="1" dirty="0" smtClean="0"/>
              <a:t> по «Отче наш». 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i="1" dirty="0" smtClean="0"/>
              <a:t>Пение тропаря</a:t>
            </a:r>
            <a:r>
              <a:rPr lang="ru-RU" sz="1600" dirty="0" smtClean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Сугубая </a:t>
            </a:r>
            <a:r>
              <a:rPr lang="ru-RU" sz="1600" dirty="0" err="1" smtClean="0"/>
              <a:t>ектения</a:t>
            </a:r>
            <a:r>
              <a:rPr lang="ru-RU" sz="1600" dirty="0" smtClean="0"/>
              <a:t>: </a:t>
            </a:r>
            <a:r>
              <a:rPr lang="ru-RU" sz="1600" dirty="0"/>
              <a:t>«Помилуй нас, Боже</a:t>
            </a:r>
            <a:r>
              <a:rPr lang="ru-RU" sz="1600" dirty="0" smtClean="0"/>
              <a:t>».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Возглас: </a:t>
            </a:r>
            <a:r>
              <a:rPr lang="ru-RU" sz="1600" dirty="0" smtClean="0"/>
              <a:t>«</a:t>
            </a:r>
            <a:r>
              <a:rPr lang="ru-RU" sz="1600" dirty="0" err="1" smtClean="0"/>
              <a:t>Услыши</a:t>
            </a:r>
            <a:r>
              <a:rPr lang="ru-RU" sz="1600" dirty="0" smtClean="0"/>
              <a:t> </a:t>
            </a:r>
            <a:r>
              <a:rPr lang="ru-RU" sz="1600" dirty="0" err="1"/>
              <a:t>ны</a:t>
            </a:r>
            <a:r>
              <a:rPr lang="ru-RU" sz="1600" dirty="0"/>
              <a:t> Боже Спасителю наш, Упование всех </a:t>
            </a:r>
            <a:r>
              <a:rPr lang="ru-RU" sz="1600" dirty="0" err="1"/>
              <a:t>концев</a:t>
            </a:r>
            <a:r>
              <a:rPr lang="ru-RU" sz="1600" dirty="0"/>
              <a:t> земли и сущих в мори далече, и милостив, милостив буди, Владыко, о </a:t>
            </a:r>
            <a:r>
              <a:rPr lang="ru-RU" sz="1600" dirty="0" err="1"/>
              <a:t>гресех</a:t>
            </a:r>
            <a:r>
              <a:rPr lang="ru-RU" sz="1600" dirty="0"/>
              <a:t> наших, и помилуй </a:t>
            </a:r>
            <a:r>
              <a:rPr lang="ru-RU" sz="1600" dirty="0" err="1"/>
              <a:t>ны</a:t>
            </a:r>
            <a:r>
              <a:rPr lang="ru-RU" sz="1600" dirty="0"/>
              <a:t>, милостив </a:t>
            </a:r>
            <a:r>
              <a:rPr lang="ru-RU" sz="1600" dirty="0" err="1"/>
              <a:t>бо</a:t>
            </a:r>
            <a:r>
              <a:rPr lang="ru-RU" sz="1600" dirty="0"/>
              <a:t> и Человеколюбец Бог </a:t>
            </a:r>
            <a:r>
              <a:rPr lang="ru-RU" sz="1600" dirty="0" err="1"/>
              <a:t>еси</a:t>
            </a:r>
            <a:r>
              <a:rPr lang="ru-RU" sz="1600" dirty="0"/>
              <a:t>, и Тебе славу </a:t>
            </a:r>
            <a:r>
              <a:rPr lang="ru-RU" sz="1600" dirty="0" err="1"/>
              <a:t>возсылаем</a:t>
            </a:r>
            <a:r>
              <a:rPr lang="ru-RU" sz="1600" dirty="0"/>
              <a:t>, Отцу, и Сыну, и Святому Духу, ныне и присно, и во веки </a:t>
            </a:r>
            <a:r>
              <a:rPr lang="ru-RU" sz="1600" dirty="0" smtClean="0"/>
              <a:t>веков».</a:t>
            </a:r>
            <a:endParaRPr lang="ru-RU" sz="1600" dirty="0"/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Далее  </a:t>
            </a:r>
            <a:r>
              <a:rPr lang="ru-RU" sz="1600" dirty="0"/>
              <a:t>читается особая молитва, </a:t>
            </a:r>
            <a:r>
              <a:rPr lang="ru-RU" sz="1600" dirty="0" smtClean="0"/>
              <a:t>сообразная </a:t>
            </a:r>
            <a:r>
              <a:rPr lang="ru-RU" sz="1600" dirty="0"/>
              <a:t>предмету моления или благодарения</a:t>
            </a:r>
            <a:r>
              <a:rPr lang="ru-RU" sz="1600" dirty="0" smtClean="0"/>
              <a:t>. </a:t>
            </a:r>
            <a:r>
              <a:rPr lang="ru-RU" sz="1600" dirty="0"/>
              <a:t>Иногда она читается с коленопреклонением.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600" dirty="0" smtClean="0"/>
              <a:t>После </a:t>
            </a:r>
            <a:r>
              <a:rPr lang="ru-RU" sz="1600" dirty="0"/>
              <a:t>молитвы следует </a:t>
            </a:r>
            <a:r>
              <a:rPr lang="ru-RU" sz="1600" dirty="0" err="1"/>
              <a:t>отпуст</a:t>
            </a:r>
            <a:r>
              <a:rPr lang="ru-RU" sz="1600" dirty="0"/>
              <a:t>, который священник произносит, держа в руках крест.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6273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pPr algn="ctr"/>
            <a:r>
              <a:rPr lang="ru-RU" b="1" dirty="0">
                <a:effectLst/>
              </a:rPr>
              <a:t>Молебен  с водоосвящением</a:t>
            </a:r>
            <a:endParaRPr lang="ru-RU" dirty="0"/>
          </a:p>
        </p:txBody>
      </p:sp>
      <p:pic>
        <p:nvPicPr>
          <p:cNvPr id="4098" name="Picture 2" descr="C:\Users\Василий\Desktop\библейско-богсловские курсы\15\origi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822" y="1617575"/>
            <a:ext cx="7653666" cy="512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346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980728"/>
          </a:xfrm>
        </p:spPr>
        <p:txBody>
          <a:bodyPr>
            <a:normAutofit/>
          </a:bodyPr>
          <a:lstStyle/>
          <a:p>
            <a:pPr algn="ctr"/>
            <a:r>
              <a:rPr lang="ru-RU" sz="3200" dirty="0" err="1" smtClean="0"/>
              <a:t>Последование</a:t>
            </a:r>
            <a:r>
              <a:rPr lang="ru-RU" sz="3200" dirty="0" smtClean="0"/>
              <a:t> малого освящения воды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908720"/>
            <a:ext cx="7746064" cy="594928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dirty="0"/>
              <a:t> Благослови, владыка</a:t>
            </a:r>
            <a:r>
              <a:rPr lang="ru-RU" dirty="0" smtClean="0"/>
              <a:t>!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Священник:</a:t>
            </a:r>
            <a:r>
              <a:rPr lang="ru-RU" dirty="0"/>
              <a:t> Благословен Бог наш всегда, ныне и присно, и во веки веков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Чтец:</a:t>
            </a:r>
            <a:r>
              <a:rPr lang="ru-RU" dirty="0"/>
              <a:t> Аминь. Слава Тебе, Боже наш слава Тебе</a:t>
            </a:r>
            <a:r>
              <a:rPr lang="ru-RU" dirty="0" smtClean="0"/>
              <a:t>. Царю Небесный: </a:t>
            </a:r>
            <a:r>
              <a:rPr lang="ru-RU" dirty="0" err="1" smtClean="0"/>
              <a:t>Трисвятое</a:t>
            </a:r>
            <a:r>
              <a:rPr lang="ru-RU" dirty="0" smtClean="0"/>
              <a:t>. Пресвятая </a:t>
            </a:r>
            <a:r>
              <a:rPr lang="ru-RU" dirty="0"/>
              <a:t>Троице: Отче наш: </a:t>
            </a:r>
            <a:endParaRPr lang="ru-RU" dirty="0" smtClean="0"/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Священник: </a:t>
            </a:r>
            <a:r>
              <a:rPr lang="ru-RU" dirty="0" smtClean="0"/>
              <a:t>Яко </a:t>
            </a:r>
            <a:r>
              <a:rPr lang="ru-RU" dirty="0"/>
              <a:t>Твое есть Царство</a:t>
            </a:r>
            <a:r>
              <a:rPr lang="ru-RU" dirty="0" smtClean="0"/>
              <a:t>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Чтец</a:t>
            </a:r>
            <a:r>
              <a:rPr lang="ru-RU" b="1" dirty="0">
                <a:solidFill>
                  <a:srgbClr val="FF0000"/>
                </a:solidFill>
              </a:rPr>
              <a:t>:</a:t>
            </a:r>
            <a:r>
              <a:rPr lang="ru-RU" dirty="0"/>
              <a:t> Аминь</a:t>
            </a:r>
            <a:r>
              <a:rPr lang="ru-RU" dirty="0" smtClean="0"/>
              <a:t>. </a:t>
            </a:r>
            <a:r>
              <a:rPr lang="ru-RU" dirty="0"/>
              <a:t>Господи, помилуй. (12) Слава, и ныне: Придите, поклонимся: (3</a:t>
            </a:r>
            <a:r>
              <a:rPr lang="ru-RU" dirty="0" smtClean="0"/>
              <a:t>).</a:t>
            </a:r>
          </a:p>
          <a:p>
            <a:pPr marL="0" indent="0" algn="just">
              <a:buNone/>
            </a:pPr>
            <a:r>
              <a:rPr lang="ru-RU" b="1" dirty="0"/>
              <a:t>Псалом </a:t>
            </a:r>
            <a:r>
              <a:rPr lang="ru-RU" b="1" dirty="0" smtClean="0"/>
              <a:t>142: </a:t>
            </a:r>
            <a:r>
              <a:rPr lang="ru-RU" dirty="0"/>
              <a:t>Господи, </a:t>
            </a:r>
            <a:r>
              <a:rPr lang="ru-RU" dirty="0" err="1"/>
              <a:t>услыши</a:t>
            </a:r>
            <a:r>
              <a:rPr lang="ru-RU" dirty="0"/>
              <a:t> молитву мою, внуши моление мое во истине </a:t>
            </a:r>
            <a:r>
              <a:rPr lang="ru-RU" dirty="0" smtClean="0"/>
              <a:t>Твоей…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Диакон возглашает </a:t>
            </a:r>
            <a:r>
              <a:rPr lang="ru-RU" b="1" dirty="0" smtClean="0"/>
              <a:t>Бог Господь</a:t>
            </a:r>
            <a:r>
              <a:rPr lang="ru-RU" b="1" dirty="0"/>
              <a:t>.</a:t>
            </a:r>
            <a:r>
              <a:rPr lang="ru-RU" b="1" dirty="0" smtClean="0"/>
              <a:t> </a:t>
            </a:r>
            <a:r>
              <a:rPr lang="ru-RU" b="1" dirty="0"/>
              <a:t>Г</a:t>
            </a:r>
            <a:r>
              <a:rPr lang="ru-RU" b="1" dirty="0" smtClean="0"/>
              <a:t>лас 4: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Бог </a:t>
            </a:r>
            <a:r>
              <a:rPr lang="ru-RU" dirty="0"/>
              <a:t>– Господь, и Он явился нам; благословен Грядущий во имя Господне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b="1" dirty="0"/>
              <a:t>Стих 1:</a:t>
            </a:r>
            <a:r>
              <a:rPr lang="ru-RU" dirty="0"/>
              <a:t> Прославляйте Господа, ибо Он благ, ибо вовек милость Его.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b="1" dirty="0"/>
              <a:t>Стих 2:</a:t>
            </a:r>
            <a:r>
              <a:rPr lang="ru-RU" dirty="0"/>
              <a:t> Обступив, окружили меня, но я именем Господним воспротивился им.</a:t>
            </a:r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Стих 3:</a:t>
            </a:r>
            <a:r>
              <a:rPr lang="ru-RU" dirty="0"/>
              <a:t> Не умру, но буду жить и возвещу дела Господни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b="1" dirty="0"/>
              <a:t>Стих 4:</a:t>
            </a:r>
            <a:r>
              <a:rPr lang="ru-RU" dirty="0"/>
              <a:t> Камень, который отвергли строители, он оказался во главе угла: от Господа это было, и дивно в очах наших.   </a:t>
            </a:r>
            <a:r>
              <a:rPr lang="ru-RU" dirty="0" smtClean="0"/>
              <a:t>(</a:t>
            </a:r>
            <a:r>
              <a:rPr lang="ru-RU" dirty="0" err="1" smtClean="0"/>
              <a:t>Пс</a:t>
            </a:r>
            <a:r>
              <a:rPr lang="ru-RU" dirty="0" smtClean="0"/>
              <a:t> </a:t>
            </a:r>
            <a:r>
              <a:rPr lang="ru-RU" dirty="0"/>
              <a:t>117:27А, 26А, 1, 11, 17, </a:t>
            </a:r>
            <a:r>
              <a:rPr lang="ru-RU" dirty="0" smtClean="0"/>
              <a:t>22–23).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 поет тропари</a:t>
            </a:r>
            <a:r>
              <a:rPr lang="ru-RU" b="1" dirty="0">
                <a:solidFill>
                  <a:srgbClr val="FF0000"/>
                </a:solidFill>
              </a:rPr>
              <a:t>, глас </a:t>
            </a:r>
            <a:r>
              <a:rPr lang="ru-RU" b="1" dirty="0" smtClean="0">
                <a:solidFill>
                  <a:srgbClr val="FF0000"/>
                </a:solidFill>
              </a:rPr>
              <a:t>4:</a:t>
            </a:r>
          </a:p>
          <a:p>
            <a:pPr marL="0" indent="0" algn="just">
              <a:buNone/>
            </a:pPr>
            <a:r>
              <a:rPr lang="ru-RU" dirty="0"/>
              <a:t>К Богородице ныне усердно прибегнем </a:t>
            </a:r>
            <a:r>
              <a:rPr lang="ru-RU" dirty="0" smtClean="0"/>
              <a:t>мы</a:t>
            </a:r>
            <a:r>
              <a:rPr lang="ru-RU" dirty="0"/>
              <a:t>, грешные и смиренные, и к Ней припадем, </a:t>
            </a:r>
            <a:r>
              <a:rPr lang="ru-RU" dirty="0" smtClean="0"/>
              <a:t>в </a:t>
            </a:r>
            <a:r>
              <a:rPr lang="ru-RU" dirty="0"/>
              <a:t>покаянии взывая из глубины души: </a:t>
            </a:r>
            <a:r>
              <a:rPr lang="ru-RU" dirty="0" smtClean="0"/>
              <a:t> </a:t>
            </a:r>
            <a:r>
              <a:rPr lang="ru-RU" dirty="0"/>
              <a:t>"Владычица, помоги, над нами сжалившись, </a:t>
            </a:r>
            <a:r>
              <a:rPr lang="ru-RU" dirty="0" smtClean="0"/>
              <a:t>поспеши</a:t>
            </a:r>
            <a:r>
              <a:rPr lang="ru-RU" dirty="0"/>
              <a:t>, мы погибаем от множества согрешений! </a:t>
            </a:r>
            <a:r>
              <a:rPr lang="ru-RU" dirty="0" smtClean="0"/>
              <a:t>Не </a:t>
            </a:r>
            <a:r>
              <a:rPr lang="ru-RU" dirty="0"/>
              <a:t>отпусти Твоих рабов ни с чем: </a:t>
            </a:r>
            <a:r>
              <a:rPr lang="ru-RU" dirty="0" smtClean="0"/>
              <a:t>ибо </a:t>
            </a:r>
            <a:r>
              <a:rPr lang="ru-RU" dirty="0"/>
              <a:t>в Тебе имеем мы единственную надежду</a:t>
            </a:r>
            <a:r>
              <a:rPr lang="ru-RU" dirty="0" smtClean="0"/>
              <a:t>!«</a:t>
            </a:r>
            <a:r>
              <a:rPr lang="ru-RU" b="1" dirty="0"/>
              <a:t>(Дважды</a:t>
            </a:r>
            <a:r>
              <a:rPr lang="ru-RU" b="1" dirty="0" smtClean="0"/>
              <a:t>).</a:t>
            </a:r>
            <a:endParaRPr lang="ru-RU" b="1" dirty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b="1" dirty="0"/>
              <a:t>Слава, и ныне:</a:t>
            </a:r>
            <a:r>
              <a:rPr lang="ru-RU" dirty="0"/>
              <a:t> Не прекратим никогда, мы, недостойные, </a:t>
            </a:r>
            <a:r>
              <a:rPr lang="ru-RU" dirty="0" smtClean="0"/>
              <a:t> </a:t>
            </a:r>
            <a:r>
              <a:rPr lang="ru-RU" dirty="0"/>
              <a:t>возвещать о могуществе Твоем, Богородица, </a:t>
            </a:r>
            <a:r>
              <a:rPr lang="ru-RU" dirty="0" smtClean="0"/>
              <a:t>ибо </a:t>
            </a:r>
            <a:r>
              <a:rPr lang="ru-RU" dirty="0"/>
              <a:t>если бы Ты не защищала нас Своими молитвами, </a:t>
            </a:r>
            <a:r>
              <a:rPr lang="ru-RU" dirty="0" smtClean="0"/>
              <a:t>кто </a:t>
            </a:r>
            <a:r>
              <a:rPr lang="ru-RU" dirty="0"/>
              <a:t>бы нас избавил от стольких бед, </a:t>
            </a:r>
            <a:r>
              <a:rPr lang="ru-RU" dirty="0" smtClean="0"/>
              <a:t>кто </a:t>
            </a:r>
            <a:r>
              <a:rPr lang="ru-RU" dirty="0"/>
              <a:t>бы сохранил нас доныне свободными</a:t>
            </a:r>
            <a:r>
              <a:rPr lang="ru-RU" dirty="0" smtClean="0"/>
              <a:t>? </a:t>
            </a:r>
            <a:r>
              <a:rPr lang="ru-RU" dirty="0"/>
              <a:t>Не отступим, Владычица, от Тебя, </a:t>
            </a:r>
            <a:r>
              <a:rPr lang="ru-RU" dirty="0" smtClean="0"/>
              <a:t>ибо </a:t>
            </a:r>
            <a:r>
              <a:rPr lang="ru-RU" dirty="0"/>
              <a:t>Ты всегда спасаешь рабов Твоих от всяких бедствий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b="1" dirty="0"/>
              <a:t>Псалом </a:t>
            </a:r>
            <a:r>
              <a:rPr lang="ru-RU" b="1" dirty="0" smtClean="0"/>
              <a:t>50: </a:t>
            </a:r>
            <a:r>
              <a:rPr lang="ru-RU" dirty="0" smtClean="0"/>
              <a:t>Помилуй </a:t>
            </a:r>
            <a:r>
              <a:rPr lang="ru-RU" dirty="0" err="1"/>
              <a:t>мя</a:t>
            </a:r>
            <a:r>
              <a:rPr lang="ru-RU" dirty="0"/>
              <a:t>, Боже, по </a:t>
            </a:r>
            <a:r>
              <a:rPr lang="ru-RU" dirty="0" err="1"/>
              <a:t>велицей</a:t>
            </a:r>
            <a:r>
              <a:rPr lang="ru-RU" dirty="0"/>
              <a:t> милости </a:t>
            </a:r>
            <a:r>
              <a:rPr lang="ru-RU" dirty="0" smtClean="0"/>
              <a:t>Твоей…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185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88640"/>
            <a:ext cx="7674056" cy="6480720"/>
          </a:xfrm>
        </p:spPr>
        <p:txBody>
          <a:bodyPr>
            <a:normAutofit fontScale="40000" lnSpcReduction="20000"/>
          </a:bodyPr>
          <a:lstStyle/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Т</a:t>
            </a:r>
            <a:r>
              <a:rPr lang="ru-RU" b="1" dirty="0" smtClean="0">
                <a:solidFill>
                  <a:srgbClr val="FF0000"/>
                </a:solidFill>
              </a:rPr>
              <a:t>ропари</a:t>
            </a:r>
            <a:r>
              <a:rPr lang="ru-RU" b="1" dirty="0">
                <a:solidFill>
                  <a:srgbClr val="FF0000"/>
                </a:solidFill>
              </a:rPr>
              <a:t>, глас </a:t>
            </a:r>
            <a:r>
              <a:rPr lang="ru-RU" b="1" dirty="0" smtClean="0">
                <a:solidFill>
                  <a:srgbClr val="FF0000"/>
                </a:solidFill>
              </a:rPr>
              <a:t>6:</a:t>
            </a:r>
          </a:p>
          <a:p>
            <a:pPr marL="82296" indent="0" algn="just">
              <a:buNone/>
            </a:pPr>
            <a:r>
              <a:rPr lang="ru-RU" dirty="0"/>
              <a:t>"Радуйся" от Ангела </a:t>
            </a:r>
            <a:r>
              <a:rPr lang="ru-RU" dirty="0" smtClean="0"/>
              <a:t>принявшая </a:t>
            </a:r>
            <a:r>
              <a:rPr lang="ru-RU" dirty="0"/>
              <a:t>и родившая Создателя Своего</a:t>
            </a:r>
            <a:r>
              <a:rPr lang="ru-RU" dirty="0" smtClean="0"/>
              <a:t>! </a:t>
            </a:r>
            <a:r>
              <a:rPr lang="ru-RU" dirty="0"/>
              <a:t>Дева, спасай Тебя </a:t>
            </a:r>
            <a:r>
              <a:rPr lang="ru-RU" dirty="0" smtClean="0"/>
              <a:t>величающих.</a:t>
            </a:r>
          </a:p>
          <a:p>
            <a:pPr marL="82296" indent="0" algn="just">
              <a:buNone/>
            </a:pPr>
            <a:r>
              <a:rPr lang="ru-RU" dirty="0"/>
              <a:t>Воспеваем Сына Твоего, Богородица, </a:t>
            </a:r>
            <a:r>
              <a:rPr lang="ru-RU" dirty="0" smtClean="0"/>
              <a:t>и </a:t>
            </a:r>
            <a:r>
              <a:rPr lang="ru-RU" dirty="0"/>
              <a:t>взываем: "Пречистая Владычица</a:t>
            </a:r>
            <a:r>
              <a:rPr lang="ru-RU" dirty="0" smtClean="0"/>
              <a:t>, </a:t>
            </a:r>
            <a:r>
              <a:rPr lang="ru-RU" dirty="0"/>
              <a:t>от всякой беды избавь рабов Твоих</a:t>
            </a:r>
            <a:r>
              <a:rPr lang="ru-RU" dirty="0" smtClean="0"/>
              <a:t>!«</a:t>
            </a:r>
          </a:p>
          <a:p>
            <a:pPr marL="82296" indent="0" algn="just">
              <a:buNone/>
            </a:pPr>
            <a:r>
              <a:rPr lang="ru-RU" dirty="0"/>
              <a:t>Царям, пророкам и Апостолом</a:t>
            </a:r>
            <a:r>
              <a:rPr lang="ru-RU" dirty="0" smtClean="0"/>
              <a:t>, </a:t>
            </a:r>
            <a:r>
              <a:rPr lang="ru-RU" dirty="0"/>
              <a:t>и мученикам Ты похвала</a:t>
            </a:r>
            <a:r>
              <a:rPr lang="ru-RU" dirty="0" smtClean="0"/>
              <a:t>, </a:t>
            </a:r>
            <a:r>
              <a:rPr lang="ru-RU" dirty="0"/>
              <a:t>и Заступница </a:t>
            </a:r>
            <a:r>
              <a:rPr lang="ru-RU" dirty="0" err="1"/>
              <a:t>мiру</a:t>
            </a:r>
            <a:r>
              <a:rPr lang="ru-RU" dirty="0"/>
              <a:t>, </a:t>
            </a:r>
            <a:r>
              <a:rPr lang="ru-RU" dirty="0" err="1"/>
              <a:t>Всенепорочная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/>
              <a:t>От недугов и всяких болезней</a:t>
            </a:r>
            <a:r>
              <a:rPr lang="ru-RU" dirty="0" smtClean="0"/>
              <a:t>, </a:t>
            </a:r>
            <a:r>
              <a:rPr lang="ru-RU" dirty="0"/>
              <a:t>и от бед нас освободи, </a:t>
            </a:r>
            <a:r>
              <a:rPr lang="ru-RU" dirty="0" smtClean="0"/>
              <a:t>к </a:t>
            </a:r>
            <a:r>
              <a:rPr lang="ru-RU" dirty="0"/>
              <a:t>священному Твоему покрову прибегающих</a:t>
            </a:r>
            <a:r>
              <a:rPr lang="ru-RU" dirty="0" smtClean="0"/>
              <a:t>.</a:t>
            </a:r>
            <a:r>
              <a:rPr lang="ru-RU" b="1" dirty="0"/>
              <a:t> </a:t>
            </a:r>
            <a:endParaRPr lang="ru-RU" b="1" dirty="0" smtClean="0"/>
          </a:p>
          <a:p>
            <a:pPr marL="82296" indent="0" algn="just">
              <a:buNone/>
            </a:pPr>
            <a:r>
              <a:rPr lang="ru-RU" b="1" dirty="0" smtClean="0"/>
              <a:t>Слава</a:t>
            </a:r>
            <a:r>
              <a:rPr lang="ru-RU" b="1" dirty="0"/>
              <a:t>, Троичен: </a:t>
            </a:r>
            <a:r>
              <a:rPr lang="ru-RU" dirty="0"/>
              <a:t>Отца и Сына славословим</a:t>
            </a:r>
            <a:r>
              <a:rPr lang="ru-RU" dirty="0" smtClean="0"/>
              <a:t>, </a:t>
            </a:r>
            <a:r>
              <a:rPr lang="ru-RU" dirty="0"/>
              <a:t>и Духа Святого, возглашая</a:t>
            </a:r>
            <a:r>
              <a:rPr lang="ru-RU" dirty="0" smtClean="0"/>
              <a:t>: "</a:t>
            </a:r>
            <a:r>
              <a:rPr lang="ru-RU" dirty="0"/>
              <a:t>Троица Святая, спаси души наши!"</a:t>
            </a:r>
            <a:endParaRPr lang="ru-RU" dirty="0" smtClean="0"/>
          </a:p>
          <a:p>
            <a:pPr marL="82296" indent="0" algn="just">
              <a:buNone/>
            </a:pPr>
            <a:r>
              <a:rPr lang="ru-RU" b="1" dirty="0"/>
              <a:t>И ныне, </a:t>
            </a:r>
            <a:r>
              <a:rPr lang="ru-RU" b="1" dirty="0" err="1"/>
              <a:t>Богородичен</a:t>
            </a:r>
            <a:r>
              <a:rPr lang="ru-RU" b="1" dirty="0"/>
              <a:t>: </a:t>
            </a:r>
            <a:r>
              <a:rPr lang="ru-RU" dirty="0"/>
              <a:t>Неизреченно в дни последние зачавшая </a:t>
            </a:r>
            <a:r>
              <a:rPr lang="ru-RU" dirty="0" smtClean="0"/>
              <a:t>и </a:t>
            </a:r>
            <a:r>
              <a:rPr lang="ru-RU" dirty="0"/>
              <a:t>родившая Создателя Своего! </a:t>
            </a:r>
            <a:r>
              <a:rPr lang="ru-RU" dirty="0" smtClean="0"/>
              <a:t>Дева</a:t>
            </a:r>
            <a:r>
              <a:rPr lang="ru-RU" dirty="0"/>
              <a:t>, спасай Тебя величающих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 smtClean="0"/>
              <a:t>Милосердия </a:t>
            </a:r>
            <a:r>
              <a:rPr lang="ru-RU" dirty="0"/>
              <a:t>двери отверзи нам</a:t>
            </a:r>
            <a:r>
              <a:rPr lang="ru-RU" dirty="0" smtClean="0"/>
              <a:t>, </a:t>
            </a:r>
            <a:r>
              <a:rPr lang="ru-RU" dirty="0"/>
              <a:t>благословенная Богородица, </a:t>
            </a:r>
            <a:r>
              <a:rPr lang="ru-RU" dirty="0" smtClean="0"/>
              <a:t>дабы </a:t>
            </a:r>
            <a:r>
              <a:rPr lang="ru-RU" dirty="0"/>
              <a:t>мы, надеясь на Тебя, не постыдились</a:t>
            </a:r>
            <a:r>
              <a:rPr lang="ru-RU" dirty="0" smtClean="0"/>
              <a:t>, </a:t>
            </a:r>
            <a:r>
              <a:rPr lang="ru-RU" dirty="0"/>
              <a:t>но избавились молитвами Твоими от бед, </a:t>
            </a:r>
            <a:r>
              <a:rPr lang="ru-RU" dirty="0" smtClean="0"/>
              <a:t>ибо </a:t>
            </a:r>
            <a:r>
              <a:rPr lang="ru-RU" dirty="0"/>
              <a:t>Ты – спасение рода христианского.</a:t>
            </a:r>
            <a:endParaRPr lang="ru-RU" b="1" dirty="0"/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Господу помолимся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/>
              <a:t>Господи, помилуй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Священник:</a:t>
            </a:r>
            <a:r>
              <a:rPr lang="ru-RU" b="1" dirty="0"/>
              <a:t> </a:t>
            </a:r>
            <a:r>
              <a:rPr lang="ru-RU" dirty="0"/>
              <a:t>Ибо свят Ты, Боже наш, и Тебе славу воссылаем, Отцу и Сыну и Святому Духу, ныне и всегда, и во веки веков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dirty="0"/>
              <a:t> </a:t>
            </a:r>
            <a:r>
              <a:rPr lang="ru-RU" dirty="0" smtClean="0"/>
              <a:t> Аминь.</a:t>
            </a:r>
          </a:p>
          <a:p>
            <a:pPr marL="82296" indent="0" algn="ctr">
              <a:buNone/>
            </a:pPr>
            <a:r>
              <a:rPr lang="ru-RU" b="1" dirty="0">
                <a:solidFill>
                  <a:srgbClr val="FF0000"/>
                </a:solidFill>
              </a:rPr>
              <a:t>Затем следующие тропари, глас </a:t>
            </a:r>
            <a:r>
              <a:rPr lang="ru-RU" b="1" dirty="0" smtClean="0">
                <a:solidFill>
                  <a:srgbClr val="FF0000"/>
                </a:solidFill>
              </a:rPr>
              <a:t>6:</a:t>
            </a:r>
          </a:p>
          <a:p>
            <a:pPr marL="82296" indent="0" algn="just">
              <a:buNone/>
            </a:pPr>
            <a:r>
              <a:rPr lang="ru-RU" dirty="0"/>
              <a:t>Ныне настало время всех освящающее, </a:t>
            </a:r>
            <a:r>
              <a:rPr lang="ru-RU" dirty="0" smtClean="0"/>
              <a:t>и </a:t>
            </a:r>
            <a:r>
              <a:rPr lang="ru-RU" dirty="0"/>
              <a:t>ожидает нас праведный </a:t>
            </a:r>
            <a:r>
              <a:rPr lang="ru-RU" dirty="0" smtClean="0"/>
              <a:t>Судия; но </a:t>
            </a:r>
            <a:r>
              <a:rPr lang="ru-RU" dirty="0"/>
              <a:t>обратись, душа к покаянию, </a:t>
            </a:r>
            <a:r>
              <a:rPr lang="ru-RU" dirty="0" smtClean="0"/>
              <a:t>как </a:t>
            </a:r>
            <a:r>
              <a:rPr lang="ru-RU" dirty="0"/>
              <a:t>блудница взывая со слезами: </a:t>
            </a:r>
            <a:r>
              <a:rPr lang="ru-RU" dirty="0" smtClean="0"/>
              <a:t>"</a:t>
            </a:r>
            <a:r>
              <a:rPr lang="ru-RU" dirty="0"/>
              <a:t>Господи, помилуй меня!"</a:t>
            </a:r>
            <a:endParaRPr lang="ru-RU" b="1" dirty="0"/>
          </a:p>
          <a:p>
            <a:pPr marL="82296" indent="0" algn="just">
              <a:buNone/>
            </a:pPr>
            <a:r>
              <a:rPr lang="ru-RU" dirty="0"/>
              <a:t>Как дождь потоками в сей </a:t>
            </a:r>
            <a:r>
              <a:rPr lang="ru-RU" dirty="0" smtClean="0"/>
              <a:t>день </a:t>
            </a:r>
            <a:r>
              <a:rPr lang="ru-RU" dirty="0"/>
              <a:t>пролив источник </a:t>
            </a:r>
            <a:r>
              <a:rPr lang="ru-RU" dirty="0" smtClean="0"/>
              <a:t>исцелений </a:t>
            </a:r>
            <a:r>
              <a:rPr lang="ru-RU" dirty="0"/>
              <a:t>во </a:t>
            </a:r>
            <a:r>
              <a:rPr lang="ru-RU" dirty="0" err="1"/>
              <a:t>всесвященном</a:t>
            </a:r>
            <a:r>
              <a:rPr lang="ru-RU" dirty="0"/>
              <a:t> храме Девы, Христе</a:t>
            </a:r>
            <a:r>
              <a:rPr lang="ru-RU" dirty="0" smtClean="0"/>
              <a:t>, </a:t>
            </a:r>
            <a:r>
              <a:rPr lang="ru-RU" dirty="0"/>
              <a:t>Твоего благословения </a:t>
            </a:r>
            <a:r>
              <a:rPr lang="ru-RU" dirty="0" smtClean="0"/>
              <a:t>окроплением </a:t>
            </a:r>
            <a:r>
              <a:rPr lang="ru-RU" dirty="0"/>
              <a:t>Ты прогоняешь недуги немощных, </a:t>
            </a:r>
            <a:r>
              <a:rPr lang="ru-RU" dirty="0" smtClean="0"/>
              <a:t>Врач </a:t>
            </a:r>
            <a:r>
              <a:rPr lang="ru-RU" dirty="0"/>
              <a:t>душ и телес наших!</a:t>
            </a:r>
            <a:endParaRPr lang="ru-RU" dirty="0" smtClean="0"/>
          </a:p>
          <a:p>
            <a:pPr marL="82296" indent="0" algn="just">
              <a:buNone/>
            </a:pPr>
            <a:r>
              <a:rPr lang="ru-RU" dirty="0"/>
              <a:t>Ты родила, Дева, мужа не знавшая</a:t>
            </a:r>
            <a:r>
              <a:rPr lang="ru-RU" dirty="0" smtClean="0"/>
              <a:t>, </a:t>
            </a:r>
            <a:r>
              <a:rPr lang="ru-RU" dirty="0"/>
              <a:t>и Девою осталась, Матерь безбрачная</a:t>
            </a:r>
            <a:r>
              <a:rPr lang="ru-RU" dirty="0" smtClean="0"/>
              <a:t>, </a:t>
            </a:r>
            <a:r>
              <a:rPr lang="ru-RU" dirty="0"/>
              <a:t>Богородица Мария: Христа Бога нашего </a:t>
            </a:r>
            <a:r>
              <a:rPr lang="ru-RU" dirty="0" smtClean="0"/>
              <a:t>моли </a:t>
            </a:r>
            <a:r>
              <a:rPr lang="ru-RU" dirty="0"/>
              <a:t>о спасении нашем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dirty="0" err="1"/>
              <a:t>Всесвятая</a:t>
            </a:r>
            <a:r>
              <a:rPr lang="ru-RU" dirty="0"/>
              <a:t> Богородица Дева, </a:t>
            </a:r>
            <a:r>
              <a:rPr lang="ru-RU" dirty="0" smtClean="0"/>
              <a:t>рук </a:t>
            </a:r>
            <a:r>
              <a:rPr lang="ru-RU" dirty="0"/>
              <a:t>наших дела </a:t>
            </a:r>
            <a:r>
              <a:rPr lang="ru-RU" dirty="0" smtClean="0"/>
              <a:t>исправь </a:t>
            </a:r>
            <a:r>
              <a:rPr lang="ru-RU" dirty="0"/>
              <a:t>и прощение согрешений наших </a:t>
            </a:r>
            <a:r>
              <a:rPr lang="ru-RU" dirty="0" smtClean="0"/>
              <a:t>испроси, когда </a:t>
            </a:r>
            <a:r>
              <a:rPr lang="ru-RU" dirty="0"/>
              <a:t>мы воспеваем ангельскую песнь</a:t>
            </a:r>
            <a:r>
              <a:rPr lang="ru-RU" dirty="0" smtClean="0"/>
              <a:t>:</a:t>
            </a:r>
          </a:p>
          <a:p>
            <a:pPr marL="82296" indent="0" algn="just">
              <a:buNone/>
            </a:pPr>
            <a:r>
              <a:rPr lang="ru-RU" dirty="0"/>
              <a:t>Святой Боже, </a:t>
            </a:r>
            <a:r>
              <a:rPr lang="ru-RU" dirty="0" smtClean="0"/>
              <a:t>Святой </a:t>
            </a:r>
            <a:r>
              <a:rPr lang="ru-RU" dirty="0"/>
              <a:t>Крепкий, </a:t>
            </a:r>
            <a:r>
              <a:rPr lang="ru-RU" dirty="0" smtClean="0"/>
              <a:t>Святой </a:t>
            </a:r>
            <a:r>
              <a:rPr lang="ru-RU" dirty="0"/>
              <a:t>Бессмертный, </a:t>
            </a:r>
            <a:r>
              <a:rPr lang="ru-RU" dirty="0" smtClean="0"/>
              <a:t>помилуй </a:t>
            </a:r>
            <a:r>
              <a:rPr lang="ru-RU" dirty="0"/>
              <a:t>нас</a:t>
            </a:r>
            <a:r>
              <a:rPr lang="ru-RU" dirty="0" smtClean="0"/>
              <a:t>. (трижды).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6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0"/>
            <a:ext cx="7992888" cy="6858000"/>
          </a:xfrm>
        </p:spPr>
        <p:txBody>
          <a:bodyPr>
            <a:noAutofit/>
          </a:bodyPr>
          <a:lstStyle/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/>
              <a:t>Вонмем</a:t>
            </a:r>
            <a:r>
              <a:rPr lang="ru-RU" sz="1400" dirty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Священник:</a:t>
            </a:r>
            <a:r>
              <a:rPr lang="ru-RU" sz="1400" dirty="0"/>
              <a:t> Мир всем.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Хор:</a:t>
            </a:r>
            <a:r>
              <a:rPr lang="ru-RU" sz="1400" dirty="0"/>
              <a:t> И </a:t>
            </a:r>
            <a:r>
              <a:rPr lang="ru-RU" sz="1400" dirty="0" err="1"/>
              <a:t>духови</a:t>
            </a:r>
            <a:r>
              <a:rPr lang="ru-RU" sz="1400" dirty="0"/>
              <a:t> </a:t>
            </a:r>
            <a:r>
              <a:rPr lang="ru-RU" sz="1400" dirty="0" smtClean="0"/>
              <a:t>твоему.</a:t>
            </a:r>
          </a:p>
          <a:p>
            <a:pPr marL="82296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err="1"/>
              <a:t>Прокимен</a:t>
            </a:r>
            <a:r>
              <a:rPr lang="ru-RU" sz="1400" b="1" dirty="0"/>
              <a:t>, глас </a:t>
            </a:r>
            <a:r>
              <a:rPr lang="ru-RU" sz="1400" b="1" dirty="0" smtClean="0"/>
              <a:t>3: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dirty="0"/>
              <a:t>Господь – просвещение моё и Спаситель мой: / кого убоюсь? </a:t>
            </a:r>
            <a:endParaRPr lang="ru-RU" sz="1400" dirty="0" smtClean="0"/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Стих</a:t>
            </a:r>
            <a:r>
              <a:rPr lang="ru-RU" sz="1400" b="1" dirty="0"/>
              <a:t>:</a:t>
            </a:r>
            <a:r>
              <a:rPr lang="ru-RU" sz="1400" dirty="0"/>
              <a:t> Господь – защитник жизни моей: от кого устрашусь?   </a:t>
            </a:r>
            <a:r>
              <a:rPr lang="ru-RU" sz="1400" dirty="0" smtClean="0"/>
              <a:t>(</a:t>
            </a:r>
            <a:r>
              <a:rPr lang="ru-RU" sz="1400" dirty="0" err="1" smtClean="0"/>
              <a:t>Пс</a:t>
            </a:r>
            <a:r>
              <a:rPr lang="ru-RU" sz="1400" dirty="0" smtClean="0"/>
              <a:t>. 26:1).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Премудрость</a:t>
            </a:r>
            <a:r>
              <a:rPr lang="ru-RU" sz="1400" dirty="0" smtClean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Чтец: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Ко Евреем послания </a:t>
            </a:r>
            <a:r>
              <a:rPr lang="ru-RU" sz="1400" dirty="0" err="1"/>
              <a:t>святаго</a:t>
            </a:r>
            <a:r>
              <a:rPr lang="ru-RU" sz="1400" dirty="0"/>
              <a:t> апостола Павла чтение</a:t>
            </a:r>
            <a:r>
              <a:rPr lang="ru-RU" sz="1400" dirty="0" smtClean="0"/>
              <a:t>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/>
              <a:t> </a:t>
            </a:r>
            <a:r>
              <a:rPr lang="ru-RU" sz="1400" dirty="0" err="1"/>
              <a:t>Вонмем</a:t>
            </a:r>
            <a:r>
              <a:rPr lang="ru-RU" sz="1400" dirty="0" smtClean="0"/>
              <a:t>.</a:t>
            </a:r>
          </a:p>
          <a:p>
            <a:pPr marL="82296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Послание </a:t>
            </a:r>
            <a:r>
              <a:rPr lang="ru-RU" sz="1400" b="1" dirty="0"/>
              <a:t>к Евреям, зачало </a:t>
            </a:r>
            <a:r>
              <a:rPr lang="ru-RU" sz="1400" b="1" dirty="0" smtClean="0"/>
              <a:t>306:</a:t>
            </a:r>
            <a:endParaRPr lang="ru-RU" sz="1400" b="1" dirty="0"/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dirty="0" smtClean="0"/>
              <a:t>Братья</a:t>
            </a:r>
            <a:r>
              <a:rPr lang="ru-RU" sz="1400" dirty="0"/>
              <a:t>, и Освящающий и освящаемые, все – от Одного: по этой причине Он не стыдится называть их братьями, говоря: "Возвещу имя Твоё братьям Моим; посреди собрания воспою Тебя". И еще: "Я буду уповать на Него". И еще: "Вот Я и дети, которых Мне дал Бог". Поэтому, как дети причастны крови и плоти, так и Он стал </a:t>
            </a:r>
            <a:r>
              <a:rPr lang="ru-RU" sz="1400" dirty="0" err="1"/>
              <a:t>общником</a:t>
            </a:r>
            <a:r>
              <a:rPr lang="ru-RU" sz="1400" dirty="0"/>
              <a:t> крови и плоти, чтобы чрез смерть упразднить имеющего власть над смертью, то есть </a:t>
            </a:r>
            <a:r>
              <a:rPr lang="ru-RU" sz="1400" dirty="0" err="1"/>
              <a:t>диавола</a:t>
            </a:r>
            <a:r>
              <a:rPr lang="ru-RU" sz="1400" dirty="0"/>
              <a:t>, и освободить всех тех, которые в страхе смерти были всю жизнь подвержены рабству. Ибо, несомненно, Он не природу ангелов принимает, но семя </a:t>
            </a:r>
            <a:r>
              <a:rPr lang="ru-RU" sz="1400" dirty="0" err="1"/>
              <a:t>Авраамово</a:t>
            </a:r>
            <a:r>
              <a:rPr lang="ru-RU" sz="1400" dirty="0"/>
              <a:t> принимает. Поэтому Он должен был во всем быть подобным братьям, чтобы стать милостивым и верным Первосвященником в служении пред Богом для умилостивления за грехи народа. Ибо, как Он пострадал, Сам быв искушён, то может искушаемым помочь.   </a:t>
            </a:r>
            <a:r>
              <a:rPr lang="ru-RU" sz="1400" dirty="0" smtClean="0"/>
              <a:t>(</a:t>
            </a:r>
            <a:r>
              <a:rPr lang="ru-RU" sz="1400" dirty="0" err="1" smtClean="0"/>
              <a:t>Евр</a:t>
            </a:r>
            <a:r>
              <a:rPr lang="ru-RU" sz="1400" dirty="0" smtClean="0"/>
              <a:t> 2:11–18).</a:t>
            </a:r>
            <a:endParaRPr lang="ru-RU" sz="1400" b="1" dirty="0"/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Священник:</a:t>
            </a:r>
            <a:r>
              <a:rPr lang="ru-RU" sz="1400" dirty="0"/>
              <a:t> Мир </a:t>
            </a:r>
            <a:r>
              <a:rPr lang="ru-RU" sz="1400" dirty="0" err="1"/>
              <a:t>ти</a:t>
            </a:r>
            <a:r>
              <a:rPr lang="ru-RU" sz="1400" dirty="0"/>
              <a:t>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Чтец</a:t>
            </a:r>
            <a:r>
              <a:rPr lang="ru-RU" sz="1400" b="1" dirty="0"/>
              <a:t>:</a:t>
            </a:r>
            <a:r>
              <a:rPr lang="ru-RU" sz="1400" dirty="0"/>
              <a:t> И </a:t>
            </a:r>
            <a:r>
              <a:rPr lang="ru-RU" sz="1400" dirty="0" err="1"/>
              <a:t>духови</a:t>
            </a:r>
            <a:r>
              <a:rPr lang="ru-RU" sz="1400" dirty="0"/>
              <a:t> твоему</a:t>
            </a:r>
            <a:r>
              <a:rPr lang="ru-RU" sz="1400" dirty="0" smtClean="0"/>
              <a:t>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err="1"/>
              <a:t>Аллилуиа</a:t>
            </a:r>
            <a:r>
              <a:rPr lang="ru-RU" sz="1400" b="1" dirty="0"/>
              <a:t>, глас </a:t>
            </a:r>
            <a:r>
              <a:rPr lang="ru-RU" sz="1400" b="1" dirty="0" smtClean="0"/>
              <a:t>6: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/>
              <a:t>Стих:</a:t>
            </a:r>
            <a:r>
              <a:rPr lang="ru-RU" sz="1400" dirty="0"/>
              <a:t> Излило сердце моё слово благое.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/>
              <a:t>Стих:</a:t>
            </a:r>
            <a:r>
              <a:rPr lang="ru-RU" sz="1400" dirty="0"/>
              <a:t> Я изрекаю дела мои Царю.   </a:t>
            </a:r>
            <a:r>
              <a:rPr lang="ru-RU" sz="1400" dirty="0" smtClean="0"/>
              <a:t>(</a:t>
            </a:r>
            <a:r>
              <a:rPr lang="ru-RU" sz="1400" dirty="0" err="1" smtClean="0"/>
              <a:t>Пс</a:t>
            </a:r>
            <a:r>
              <a:rPr lang="ru-RU" sz="1400" dirty="0" smtClean="0"/>
              <a:t> 44:2А).</a:t>
            </a:r>
            <a:endParaRPr lang="ru-RU" sz="1400" dirty="0"/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</a:t>
            </a:r>
            <a:r>
              <a:rPr lang="ru-RU" sz="1400" b="1" dirty="0" smtClean="0">
                <a:solidFill>
                  <a:srgbClr val="FF0000"/>
                </a:solidFill>
              </a:rPr>
              <a:t>иакон</a:t>
            </a:r>
            <a:r>
              <a:rPr lang="ru-RU" sz="1400" b="1" dirty="0">
                <a:solidFill>
                  <a:srgbClr val="FF0000"/>
                </a:solidFill>
              </a:rPr>
              <a:t>:</a:t>
            </a:r>
            <a:r>
              <a:rPr lang="ru-RU" sz="1400" dirty="0"/>
              <a:t> И о </a:t>
            </a:r>
            <a:r>
              <a:rPr lang="ru-RU" sz="1400" dirty="0" err="1"/>
              <a:t>сподобитися</a:t>
            </a:r>
            <a:r>
              <a:rPr lang="ru-RU" sz="1400" dirty="0"/>
              <a:t> нам </a:t>
            </a:r>
            <a:r>
              <a:rPr lang="ru-RU" sz="1400" dirty="0" err="1"/>
              <a:t>слышанию</a:t>
            </a:r>
            <a:r>
              <a:rPr lang="ru-RU" sz="1400" dirty="0"/>
              <a:t> </a:t>
            </a:r>
            <a:r>
              <a:rPr lang="ru-RU" sz="1400" dirty="0" err="1"/>
              <a:t>святаго</a:t>
            </a:r>
            <a:r>
              <a:rPr lang="ru-RU" sz="1400" dirty="0"/>
              <a:t> Евангелия Господа Бога молим</a:t>
            </a:r>
            <a:r>
              <a:rPr lang="ru-RU" sz="1400" dirty="0" smtClean="0"/>
              <a:t>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Хор: </a:t>
            </a:r>
            <a:r>
              <a:rPr lang="ru-RU" sz="1400" dirty="0" smtClean="0"/>
              <a:t>Господи</a:t>
            </a:r>
            <a:r>
              <a:rPr lang="ru-RU" sz="1400" dirty="0"/>
              <a:t>, </a:t>
            </a:r>
            <a:r>
              <a:rPr lang="ru-RU" sz="1400" dirty="0" smtClean="0"/>
              <a:t>помилуй (трижды)..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/>
              <a:t> Премудрость, прости, услышим </a:t>
            </a:r>
            <a:r>
              <a:rPr lang="ru-RU" sz="1400" dirty="0" err="1"/>
              <a:t>святаго</a:t>
            </a:r>
            <a:r>
              <a:rPr lang="ru-RU" sz="1400" dirty="0"/>
              <a:t> Евангелия</a:t>
            </a:r>
            <a:r>
              <a:rPr lang="ru-RU" sz="1400" dirty="0" smtClean="0"/>
              <a:t>..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Священник:</a:t>
            </a:r>
            <a:r>
              <a:rPr lang="ru-RU" sz="1400" dirty="0"/>
              <a:t> Мир всем</a:t>
            </a:r>
            <a:r>
              <a:rPr lang="ru-RU" sz="1400" dirty="0" smtClean="0"/>
              <a:t>..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Хор</a:t>
            </a:r>
            <a:r>
              <a:rPr lang="ru-RU" sz="1400" b="1" dirty="0" smtClean="0"/>
              <a:t>:</a:t>
            </a:r>
            <a:r>
              <a:rPr lang="ru-RU" sz="1400" dirty="0"/>
              <a:t> И </a:t>
            </a:r>
            <a:r>
              <a:rPr lang="ru-RU" sz="1400" dirty="0" err="1"/>
              <a:t>духови</a:t>
            </a:r>
            <a:r>
              <a:rPr lang="ru-RU" sz="1400" dirty="0"/>
              <a:t> твоему.</a:t>
            </a:r>
            <a:endParaRPr lang="ru-RU" sz="1400" b="1" dirty="0"/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Священник: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От Иоанна </a:t>
            </a:r>
            <a:r>
              <a:rPr lang="ru-RU" sz="1400" dirty="0" err="1"/>
              <a:t>святаго</a:t>
            </a:r>
            <a:r>
              <a:rPr lang="ru-RU" sz="1400" dirty="0"/>
              <a:t> Евангелия чтение.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 smtClean="0">
                <a:solidFill>
                  <a:srgbClr val="FF0000"/>
                </a:solidFill>
              </a:rPr>
              <a:t>Хор:</a:t>
            </a:r>
            <a:r>
              <a:rPr lang="ru-RU" sz="1400" dirty="0"/>
              <a:t> Слава Тебе, Господи, слава Тебе.</a:t>
            </a:r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Диакон:</a:t>
            </a:r>
            <a:r>
              <a:rPr lang="ru-RU" sz="1400" dirty="0"/>
              <a:t> </a:t>
            </a:r>
            <a:r>
              <a:rPr lang="ru-RU" sz="1400" dirty="0" err="1"/>
              <a:t>Вонмем</a:t>
            </a:r>
            <a:r>
              <a:rPr lang="ru-RU" sz="1400" dirty="0" smtClean="0"/>
              <a:t>.</a:t>
            </a:r>
          </a:p>
          <a:p>
            <a:pPr marL="82296" indent="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/>
              <a:t>Евангелие от Иоанна, зачало </a:t>
            </a:r>
            <a:r>
              <a:rPr lang="ru-RU" sz="1400" b="1" dirty="0" smtClean="0"/>
              <a:t>14: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dirty="0"/>
              <a:t>В то время пришел Иисус в Иерусалим. Есть же в Иерусалиме у Овечьих ворот водоем, называемый по-еврейски </a:t>
            </a:r>
            <a:r>
              <a:rPr lang="ru-RU" sz="1400" dirty="0" err="1"/>
              <a:t>Вифезда</a:t>
            </a:r>
            <a:r>
              <a:rPr lang="ru-RU" sz="1400" dirty="0"/>
              <a:t>, с пятью крытыми ходами. В них лежало множество больных: слепых, хромых, сухих, ожидающих движения воды. Ибо Ангел Господень, время от времени, сходил в водоем и возмущал воду, и первый, кто входил по возмущении воды, выздоравливал, каким бы ни был одержим недугом.   </a:t>
            </a:r>
            <a:r>
              <a:rPr lang="ru-RU" sz="1400" dirty="0" smtClean="0"/>
              <a:t>(Ин 5:1–4)..</a:t>
            </a:r>
          </a:p>
          <a:p>
            <a:pPr marL="82296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00" b="1" dirty="0">
                <a:solidFill>
                  <a:srgbClr val="FF0000"/>
                </a:solidFill>
              </a:rPr>
              <a:t>Хор:</a:t>
            </a:r>
            <a:r>
              <a:rPr lang="ru-RU" sz="1400" dirty="0">
                <a:solidFill>
                  <a:srgbClr val="FF0000"/>
                </a:solidFill>
              </a:rPr>
              <a:t> </a:t>
            </a:r>
            <a:r>
              <a:rPr lang="ru-RU" sz="1400" dirty="0"/>
              <a:t>Слава Тебе, Господи, слава Тебе.</a:t>
            </a:r>
            <a:endParaRPr lang="ru-RU" sz="1400" b="1" dirty="0"/>
          </a:p>
          <a:p>
            <a:pPr marL="82296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marL="82296" indent="0" algn="ctr">
              <a:lnSpc>
                <a:spcPct val="80000"/>
              </a:lnSpc>
              <a:spcBef>
                <a:spcPts val="0"/>
              </a:spcBef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9939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88640"/>
            <a:ext cx="7498080" cy="6552728"/>
          </a:xfrm>
        </p:spPr>
        <p:txBody>
          <a:bodyPr>
            <a:normAutofit fontScale="40000" lnSpcReduction="20000"/>
          </a:bodyPr>
          <a:lstStyle/>
          <a:p>
            <a:pPr marL="82296" indent="0" algn="ctr">
              <a:buNone/>
            </a:pPr>
            <a:r>
              <a:rPr lang="ru-RU" b="1" dirty="0"/>
              <a:t>Великая </a:t>
            </a:r>
            <a:r>
              <a:rPr lang="ru-RU" b="1" dirty="0" err="1" smtClean="0"/>
              <a:t>ектения</a:t>
            </a:r>
            <a:endParaRPr lang="en-US" b="1" dirty="0" smtClean="0"/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Диакон:</a:t>
            </a:r>
            <a:r>
              <a:rPr lang="ru-RU" b="1" dirty="0"/>
              <a:t> </a:t>
            </a:r>
            <a:r>
              <a:rPr lang="ru-RU" dirty="0"/>
              <a:t>В мире Господу помолимся</a:t>
            </a:r>
            <a:r>
              <a:rPr lang="ru-RU" dirty="0" smtClean="0"/>
              <a:t>.</a:t>
            </a:r>
            <a:endParaRPr lang="en-US" dirty="0" smtClean="0"/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Хор: </a:t>
            </a:r>
            <a:r>
              <a:rPr lang="ru-RU" dirty="0"/>
              <a:t>Господи, </a:t>
            </a:r>
            <a:r>
              <a:rPr lang="ru-RU" dirty="0" smtClean="0"/>
              <a:t>помилуй</a:t>
            </a:r>
            <a:r>
              <a:rPr lang="en-US" dirty="0" smtClean="0"/>
              <a:t> (</a:t>
            </a:r>
            <a:r>
              <a:rPr lang="ru-RU" i="1" dirty="0" smtClean="0"/>
              <a:t>на каждое прошение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  <a:endParaRPr lang="en-US" b="1" dirty="0" smtClean="0"/>
          </a:p>
          <a:p>
            <a:pPr marL="82296" indent="0">
              <a:buNone/>
            </a:pPr>
            <a:r>
              <a:rPr lang="ru-RU" dirty="0"/>
              <a:t>О мире </a:t>
            </a:r>
            <a:r>
              <a:rPr lang="ru-RU" dirty="0" smtClean="0"/>
              <a:t>свыше:</a:t>
            </a:r>
          </a:p>
          <a:p>
            <a:pPr marL="82296" indent="0">
              <a:buNone/>
            </a:pPr>
            <a:r>
              <a:rPr lang="ru-RU" dirty="0"/>
              <a:t>О мире всего м</a:t>
            </a:r>
            <a:r>
              <a:rPr lang="en-US" dirty="0"/>
              <a:t>i</a:t>
            </a:r>
            <a:r>
              <a:rPr lang="ru-RU" dirty="0" err="1" smtClean="0"/>
              <a:t>ра</a:t>
            </a:r>
            <a:r>
              <a:rPr lang="ru-RU" dirty="0" smtClean="0"/>
              <a:t>:</a:t>
            </a:r>
          </a:p>
          <a:p>
            <a:pPr marL="82296" indent="0">
              <a:buNone/>
            </a:pPr>
            <a:r>
              <a:rPr lang="ru-RU" dirty="0"/>
              <a:t>О святом храме </a:t>
            </a:r>
            <a:r>
              <a:rPr lang="ru-RU" dirty="0" smtClean="0"/>
              <a:t>сем:</a:t>
            </a:r>
          </a:p>
          <a:p>
            <a:pPr marL="82296" indent="0">
              <a:buNone/>
            </a:pPr>
            <a:r>
              <a:rPr lang="ru-RU" dirty="0"/>
              <a:t>О Великом </a:t>
            </a:r>
            <a:r>
              <a:rPr lang="ru-RU" dirty="0" smtClean="0"/>
              <a:t>Господине:</a:t>
            </a:r>
          </a:p>
          <a:p>
            <a:pPr marL="82296" indent="0">
              <a:buNone/>
            </a:pPr>
            <a:r>
              <a:rPr lang="ru-RU" dirty="0"/>
              <a:t>О </a:t>
            </a:r>
            <a:r>
              <a:rPr lang="ru-RU" dirty="0" err="1"/>
              <a:t>Богохранимой</a:t>
            </a:r>
            <a:r>
              <a:rPr lang="ru-RU" dirty="0"/>
              <a:t> стране </a:t>
            </a:r>
            <a:r>
              <a:rPr lang="ru-RU" dirty="0" smtClean="0"/>
              <a:t>нашей:</a:t>
            </a:r>
          </a:p>
          <a:p>
            <a:pPr marL="82296" indent="0">
              <a:buNone/>
            </a:pPr>
            <a:r>
              <a:rPr lang="ru-RU" dirty="0"/>
              <a:t>О граде </a:t>
            </a:r>
            <a:r>
              <a:rPr lang="ru-RU" dirty="0" smtClean="0"/>
              <a:t>сем:</a:t>
            </a:r>
          </a:p>
          <a:p>
            <a:pPr marL="82296" indent="0">
              <a:buNone/>
            </a:pPr>
            <a:r>
              <a:rPr lang="ru-RU" dirty="0"/>
              <a:t>О благоприятной </a:t>
            </a:r>
            <a:r>
              <a:rPr lang="ru-RU" dirty="0" smtClean="0"/>
              <a:t>погоде:</a:t>
            </a:r>
          </a:p>
          <a:p>
            <a:pPr marL="82296" indent="0">
              <a:buNone/>
            </a:pPr>
            <a:r>
              <a:rPr lang="ru-RU" dirty="0"/>
              <a:t>О плавающих, </a:t>
            </a:r>
            <a:r>
              <a:rPr lang="ru-RU" dirty="0" smtClean="0"/>
              <a:t>путешествующих:</a:t>
            </a:r>
          </a:p>
          <a:p>
            <a:pPr marL="82296" indent="0">
              <a:buNone/>
            </a:pPr>
            <a:r>
              <a:rPr lang="ru-RU" dirty="0"/>
              <a:t>Об освящении этой воды силой, и действием, и наитием Святого Духа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О пришествии на эту воду очистительного действия </a:t>
            </a:r>
            <a:r>
              <a:rPr lang="ru-RU" dirty="0" err="1"/>
              <a:t>Сверх-существенной</a:t>
            </a:r>
            <a:r>
              <a:rPr lang="ru-RU" dirty="0"/>
              <a:t> Троицы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Да будет эта вода целительной для душ и тел и от всякой враждебной силы защитой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О ниспослании ей благодати избавления, благословения Иордана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О всех, нуждающихся в помощи и </a:t>
            </a:r>
            <a:r>
              <a:rPr lang="ru-RU" dirty="0" err="1"/>
              <a:t>заступлении</a:t>
            </a:r>
            <a:r>
              <a:rPr lang="ru-RU" dirty="0"/>
              <a:t> от Бога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О просвещении нас светом познания силою Единосущной Троицы, Господу помолимся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Дабы Господь Бог явил нас сынами и наследниками Царства Своего воды сей приобщением и окроплением, Господу </a:t>
            </a:r>
            <a:r>
              <a:rPr lang="ru-RU" dirty="0" smtClean="0"/>
              <a:t>помолимся.</a:t>
            </a:r>
          </a:p>
          <a:p>
            <a:pPr marL="82296" indent="0">
              <a:buNone/>
            </a:pPr>
            <a:r>
              <a:rPr lang="ru-RU" dirty="0" smtClean="0"/>
              <a:t>О избавлении нас от всякой скорби:</a:t>
            </a:r>
          </a:p>
          <a:p>
            <a:pPr marL="82296" indent="0">
              <a:buNone/>
            </a:pPr>
            <a:r>
              <a:rPr lang="ru-RU" dirty="0" smtClean="0"/>
              <a:t>Защити, спаси, помилуй:</a:t>
            </a:r>
          </a:p>
          <a:p>
            <a:pPr marL="82296" indent="0">
              <a:buNone/>
            </a:pPr>
            <a:r>
              <a:rPr lang="ru-RU" dirty="0" smtClean="0"/>
              <a:t>Пресвятую, пречистую: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Хор:</a:t>
            </a:r>
            <a:r>
              <a:rPr lang="ru-RU" b="1" dirty="0"/>
              <a:t> </a:t>
            </a:r>
            <a:r>
              <a:rPr lang="ru-RU" dirty="0"/>
              <a:t>Тебе, Господи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Священник: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/>
              <a:t>Ибо подобает Тебе вся слава, честь и поклонение, Отцу и Сыну и Святому Духу, ныне и всегда, и во веки </a:t>
            </a:r>
            <a:r>
              <a:rPr lang="ru-RU" dirty="0" smtClean="0"/>
              <a:t>веков.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Хор: </a:t>
            </a:r>
            <a:r>
              <a:rPr lang="ru-RU" dirty="0" smtClean="0"/>
              <a:t>Аминь.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77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2661</TotalTime>
  <Words>1052</Words>
  <Application>Microsoft Office PowerPoint</Application>
  <PresentationFormat>Экран (4:3)</PresentationFormat>
  <Paragraphs>188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Лекция 15: Молебен: виды, назначение. Молебен  с водоосвящением.</vt:lpstr>
      <vt:lpstr>Презентация PowerPoint</vt:lpstr>
      <vt:lpstr>Виды молебнов</vt:lpstr>
      <vt:lpstr>Структура молебного пения</vt:lpstr>
      <vt:lpstr>Молебен  с водоосвящением</vt:lpstr>
      <vt:lpstr>Последование малого освящения воды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Священник благословляет Крестом воду крестообразно, и погружает его в воду трижды, с пением тропаря: Спаси, Господи, людей Твоих  и благослови наследие Твоё, / победы православным христианам над неприятелями даруя  и Крестом Твоим сохраняя Твой народ (трижды).</vt:lpstr>
      <vt:lpstr>Затем священник окропляет освященной водой народ, алтарь и весь храм (или дом).</vt:lpstr>
      <vt:lpstr>Хор: Владычица, прими прошения рабов Твоих, и избавь нас от всякого несчастья и печали.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Василий</dc:creator>
  <cp:lastModifiedBy>Василий</cp:lastModifiedBy>
  <cp:revision>31</cp:revision>
  <dcterms:created xsi:type="dcterms:W3CDTF">2014-02-24T13:47:47Z</dcterms:created>
  <dcterms:modified xsi:type="dcterms:W3CDTF">2014-02-27T14:49:57Z</dcterms:modified>
</cp:coreProperties>
</file>