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5" r:id="rId22"/>
    <p:sldId id="276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BE03F2-ED1F-43BA-9AB2-B492CE7C63AC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0BAEE8-9644-4C57-8BC9-FADF4636E4F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BE03F2-ED1F-43BA-9AB2-B492CE7C63AC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0BAEE8-9644-4C57-8BC9-FADF4636E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BE03F2-ED1F-43BA-9AB2-B492CE7C63AC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0BAEE8-9644-4C57-8BC9-FADF4636E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BE03F2-ED1F-43BA-9AB2-B492CE7C63AC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0BAEE8-9644-4C57-8BC9-FADF4636E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BE03F2-ED1F-43BA-9AB2-B492CE7C63AC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0BAEE8-9644-4C57-8BC9-FADF4636E4F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BE03F2-ED1F-43BA-9AB2-B492CE7C63AC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0BAEE8-9644-4C57-8BC9-FADF4636E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BE03F2-ED1F-43BA-9AB2-B492CE7C63AC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0BAEE8-9644-4C57-8BC9-FADF4636E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BE03F2-ED1F-43BA-9AB2-B492CE7C63AC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0BAEE8-9644-4C57-8BC9-FADF4636E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BE03F2-ED1F-43BA-9AB2-B492CE7C63AC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0BAEE8-9644-4C57-8BC9-FADF4636E4F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BE03F2-ED1F-43BA-9AB2-B492CE7C63AC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0BAEE8-9644-4C57-8BC9-FADF4636E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BE03F2-ED1F-43BA-9AB2-B492CE7C63AC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0BAEE8-9644-4C57-8BC9-FADF4636E4F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EBE03F2-ED1F-43BA-9AB2-B492CE7C63AC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40BAEE8-9644-4C57-8BC9-FADF4636E4F5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2420888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13 лекция. </a:t>
            </a:r>
            <a:r>
              <a:rPr lang="ru-RU" b="1" dirty="0" smtClean="0"/>
              <a:t>Второй и третий члены Символа веры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2236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Сошествие с небес вездесущего Сына Божия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О ком говорится в Символе веры "сошёл с небес"?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Сошёл с небес</a:t>
            </a:r>
            <a:r>
              <a:rPr lang="ru-RU" dirty="0"/>
              <a:t> — так сказано в Символе веры о Сыне Божием.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Как </a:t>
            </a:r>
            <a:r>
              <a:rPr lang="ru-RU" b="1" dirty="0"/>
              <a:t>Бог мог сойти с небес, если Он вездесущ?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Будучи вездесущ, Бог всегда пребывает на небе и всегда на земле; но на земле Он прежде был невидим, а потом явился во плоти; потому говорится, что Он сошёл с небес.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Об </a:t>
            </a:r>
            <a:r>
              <a:rPr lang="ru-RU" b="1" dirty="0"/>
              <a:t>этом в Священном Писании говорится словами Самого Господа Иисуса Христа: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i="1" dirty="0"/>
              <a:t>Никто не восходил на небо, как только </a:t>
            </a:r>
            <a:r>
              <a:rPr lang="ru-RU" i="1" dirty="0" err="1"/>
              <a:t>сшедший</a:t>
            </a:r>
            <a:r>
              <a:rPr lang="ru-RU" i="1" dirty="0"/>
              <a:t> с небес Сын человеческий, сущий на небесах</a:t>
            </a:r>
            <a:r>
              <a:rPr lang="ru-RU" dirty="0"/>
              <a:t> (Ин.3:13).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482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Цель сошествия и его </a:t>
            </a:r>
            <a:r>
              <a:rPr lang="ru-RU" dirty="0" smtClean="0">
                <a:effectLst/>
              </a:rPr>
              <a:t>значение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Для чего сын Божий сошёл с небес?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Сын Божий сошёл с небес </a:t>
            </a:r>
            <a:r>
              <a:rPr lang="ru-RU" b="1" dirty="0"/>
              <a:t>нас ради человек и нашего ради спасения</a:t>
            </a:r>
            <a:r>
              <a:rPr lang="ru-RU" dirty="0"/>
              <a:t>, как сказано в Символе веры.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Кого </a:t>
            </a:r>
            <a:r>
              <a:rPr lang="ru-RU" b="1" dirty="0"/>
              <a:t>пришёл спасти сын Божий?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Сказано, что Сын Божий сошёл с неба </a:t>
            </a:r>
            <a:r>
              <a:rPr lang="ru-RU" b="1" dirty="0"/>
              <a:t>нас ради человек</a:t>
            </a:r>
            <a:r>
              <a:rPr lang="ru-RU" dirty="0"/>
              <a:t>, в том смысле, что Он пришёл на землю не для одного какого-либо народа и не для некоторых людей, но для спасения нас всех, людей вообще.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От </a:t>
            </a:r>
            <a:r>
              <a:rPr lang="ru-RU" b="1" dirty="0"/>
              <a:t>чего пришёл спасти людей сын Божий?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Сын Божий пришёл на землю спасти людей от </a:t>
            </a:r>
            <a:r>
              <a:rPr lang="ru-RU" b="1" dirty="0"/>
              <a:t>греха, проклятия и смерти</a:t>
            </a:r>
            <a:r>
              <a:rPr lang="ru-RU" dirty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4309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0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/>
              </a:rPr>
              <a:t>Понятие о грехе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051648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1800" b="1" dirty="0"/>
              <a:t>Грех</a:t>
            </a:r>
            <a:r>
              <a:rPr lang="ru-RU" sz="1800" dirty="0"/>
              <a:t> — это преступление закона. </a:t>
            </a:r>
            <a:r>
              <a:rPr lang="ru-RU" sz="1800" i="1" dirty="0"/>
              <a:t>Грех есть беззаконие</a:t>
            </a:r>
            <a:r>
              <a:rPr lang="ru-RU" sz="1800" dirty="0"/>
              <a:t> (1 Ин. 3:4).</a:t>
            </a:r>
          </a:p>
          <a:p>
            <a:pPr marL="0" indent="457200" algn="just">
              <a:buNone/>
            </a:pPr>
            <a:r>
              <a:rPr lang="ru-RU" sz="1800" b="1" dirty="0" smtClean="0"/>
              <a:t>Откуда </a:t>
            </a:r>
            <a:r>
              <a:rPr lang="ru-RU" sz="1800" b="1" dirty="0"/>
              <a:t>грех вошёл в людей?</a:t>
            </a:r>
            <a:endParaRPr lang="ru-RU" sz="1800" dirty="0"/>
          </a:p>
          <a:p>
            <a:pPr marL="0" indent="457200" algn="just">
              <a:buNone/>
            </a:pPr>
            <a:r>
              <a:rPr lang="ru-RU" sz="1800" dirty="0"/>
              <a:t>Грех вошёл в людей от </a:t>
            </a:r>
            <a:r>
              <a:rPr lang="ru-RU" sz="1800" dirty="0" err="1"/>
              <a:t>диавола</a:t>
            </a:r>
            <a:r>
              <a:rPr lang="ru-RU" sz="1800" dirty="0"/>
              <a:t>, несмотря на то, что они сотворены по образу Того, Кто лишен греха. </a:t>
            </a:r>
            <a:r>
              <a:rPr lang="ru-RU" sz="1800" i="1" dirty="0"/>
              <a:t>Кто делает грех, тот от </a:t>
            </a:r>
            <a:r>
              <a:rPr lang="ru-RU" sz="1800" i="1" dirty="0" err="1"/>
              <a:t>диавола</a:t>
            </a:r>
            <a:r>
              <a:rPr lang="ru-RU" sz="1800" i="1" dirty="0"/>
              <a:t>, потому что сначала </a:t>
            </a:r>
            <a:r>
              <a:rPr lang="ru-RU" sz="1800" i="1" dirty="0" err="1"/>
              <a:t>диавол</a:t>
            </a:r>
            <a:r>
              <a:rPr lang="ru-RU" sz="1800" i="1" dirty="0"/>
              <a:t> согрешил</a:t>
            </a:r>
            <a:r>
              <a:rPr lang="ru-RU" sz="1800" dirty="0"/>
              <a:t> (1 Ин.3:8).</a:t>
            </a:r>
          </a:p>
          <a:p>
            <a:pPr marL="0" indent="457200" algn="just">
              <a:buNone/>
            </a:pPr>
            <a:r>
              <a:rPr lang="ru-RU" sz="1800" b="1" dirty="0" smtClean="0"/>
              <a:t>Когда </a:t>
            </a:r>
            <a:r>
              <a:rPr lang="ru-RU" sz="1800" b="1" dirty="0"/>
              <a:t>грех вошёл в людей?</a:t>
            </a:r>
            <a:endParaRPr lang="ru-RU" sz="1800" dirty="0"/>
          </a:p>
          <a:p>
            <a:pPr marL="0" indent="457200" algn="just">
              <a:buNone/>
            </a:pPr>
            <a:r>
              <a:rPr lang="ru-RU" sz="1800" dirty="0"/>
              <a:t>Грех перешёл от </a:t>
            </a:r>
            <a:r>
              <a:rPr lang="ru-RU" sz="1800" dirty="0" err="1"/>
              <a:t>диавола</a:t>
            </a:r>
            <a:r>
              <a:rPr lang="ru-RU" sz="1800" dirty="0"/>
              <a:t> к людям, когда </a:t>
            </a:r>
            <a:r>
              <a:rPr lang="ru-RU" sz="1800" dirty="0" err="1"/>
              <a:t>диавол</a:t>
            </a:r>
            <a:r>
              <a:rPr lang="ru-RU" sz="1800" dirty="0"/>
              <a:t> прельстил Еву и Адама и склонил их преступить заповедь Божию.</a:t>
            </a:r>
          </a:p>
          <a:p>
            <a:pPr marL="0" indent="457200" algn="just">
              <a:buNone/>
            </a:pPr>
            <a:r>
              <a:rPr lang="ru-RU" sz="1800" b="1" dirty="0" smtClean="0"/>
              <a:t>Какую </a:t>
            </a:r>
            <a:r>
              <a:rPr lang="ru-RU" sz="1800" b="1" dirty="0"/>
              <a:t>заповедь нарушил Адам?</a:t>
            </a:r>
            <a:endParaRPr lang="ru-RU" sz="1800" dirty="0"/>
          </a:p>
          <a:p>
            <a:pPr marL="0" indent="457200" algn="just">
              <a:buNone/>
            </a:pPr>
            <a:r>
              <a:rPr lang="ru-RU" sz="1800" dirty="0"/>
              <a:t>Бог заповедал Адаму в раю, чтобы он не ел плодов с дерева познания добра и зла, и при этом сказал ему, что как только он их вкусит, то смертью умрет.</a:t>
            </a:r>
          </a:p>
          <a:p>
            <a:pPr marL="0" indent="457200" algn="just">
              <a:buNone/>
            </a:pPr>
            <a:r>
              <a:rPr lang="ru-RU" sz="1800" b="1" dirty="0" smtClean="0"/>
              <a:t>Почему </a:t>
            </a:r>
            <a:r>
              <a:rPr lang="ru-RU" sz="1800" b="1" dirty="0"/>
              <a:t>для человека было смертоносным нарушение заповеди?</a:t>
            </a:r>
            <a:endParaRPr lang="ru-RU" sz="1800" dirty="0"/>
          </a:p>
          <a:p>
            <a:pPr marL="0" indent="457200" algn="just">
              <a:buNone/>
            </a:pPr>
            <a:r>
              <a:rPr lang="ru-RU" sz="1800" dirty="0"/>
              <a:t>Для человека стало смертоносным вкушение плода с дерева познания добра и зла, так как это было соединено с непослушанием воле Божией. Непослушание отделяло человека от Бога и благодати Его и отчуждало от жизни в Боге.</a:t>
            </a:r>
          </a:p>
          <a:p>
            <a:pPr marL="0" indent="45720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06195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6048672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000" b="1" dirty="0"/>
              <a:t>Почему райское дерево называлось "древом познания добра и зла"?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Наименование </a:t>
            </a:r>
            <a:r>
              <a:rPr lang="ru-RU" sz="2000" i="1" dirty="0"/>
              <a:t>"древо познания добра и зла"</a:t>
            </a:r>
            <a:r>
              <a:rPr lang="ru-RU" sz="2000" dirty="0"/>
              <a:t> соответствует самому себе, потому что человек через это дерево познал на опыте, какое добро заключается в послушании воле Божией и какое зло в противлении ей.</a:t>
            </a:r>
          </a:p>
          <a:p>
            <a:pPr marL="82296" indent="457200" algn="just">
              <a:buNone/>
            </a:pPr>
            <a:r>
              <a:rPr lang="ru-RU" sz="2000" b="1" dirty="0" smtClean="0"/>
              <a:t>Почему </a:t>
            </a:r>
            <a:r>
              <a:rPr lang="ru-RU" sz="2000" b="1" dirty="0"/>
              <a:t>оказалось возможным непослушание воле Божией?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Адам и Ева послушались </a:t>
            </a:r>
            <a:r>
              <a:rPr lang="ru-RU" sz="2000" dirty="0" err="1"/>
              <a:t>диавола</a:t>
            </a:r>
            <a:r>
              <a:rPr lang="ru-RU" sz="2000" dirty="0"/>
              <a:t> вопреки воле Божией. Бог, по благодати своей, при сотворении человека дал ему </a:t>
            </a:r>
            <a:r>
              <a:rPr lang="ru-RU" sz="2000" b="1" dirty="0"/>
              <a:t>волю</a:t>
            </a:r>
            <a:r>
              <a:rPr lang="ru-RU" sz="2000" dirty="0"/>
              <a:t>, естественно расположенную любить Бога, но притом свободную; а человек употребил во зло эту свободу.</a:t>
            </a:r>
          </a:p>
          <a:p>
            <a:pPr marL="82296" indent="457200" algn="just">
              <a:buNone/>
            </a:pPr>
            <a:r>
              <a:rPr lang="ru-RU" sz="2000" b="1" dirty="0" smtClean="0"/>
              <a:t>Как </a:t>
            </a:r>
            <a:r>
              <a:rPr lang="ru-RU" sz="2000" b="1" dirty="0" err="1"/>
              <a:t>диавол</a:t>
            </a:r>
            <a:r>
              <a:rPr lang="ru-RU" sz="2000" b="1" dirty="0"/>
              <a:t> прельстил Адама и Еву?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Ева говорила в раю со змеем, который убеждал её, что если люди вкусят плоды с дерева познания добра и зла, то будут знать добро и зло и будут как Боги. Ева прельстилась этим обещанием и красотой плодов и ела их; Адам вкусил эти плоды по её примеру.</a:t>
            </a:r>
          </a:p>
          <a:p>
            <a:pPr marL="82296" indent="45720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7438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0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Следствия греха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836712"/>
            <a:ext cx="7746064" cy="5411688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000" dirty="0"/>
              <a:t> </a:t>
            </a:r>
            <a:r>
              <a:rPr lang="ru-RU" sz="2000" b="1" dirty="0" smtClean="0"/>
              <a:t> </a:t>
            </a:r>
            <a:r>
              <a:rPr lang="ru-RU" sz="2000" b="1" dirty="0"/>
              <a:t>Что произошло от греха Адама?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От греха Адама произошли </a:t>
            </a:r>
            <a:r>
              <a:rPr lang="ru-RU" sz="2000" b="1" dirty="0"/>
              <a:t>проклятие</a:t>
            </a:r>
            <a:r>
              <a:rPr lang="ru-RU" sz="2000" dirty="0"/>
              <a:t> и </a:t>
            </a:r>
            <a:r>
              <a:rPr lang="ru-RU" sz="2000" b="1" dirty="0"/>
              <a:t>смерть</a:t>
            </a:r>
            <a:r>
              <a:rPr lang="ru-RU" sz="2000" dirty="0"/>
              <a:t>.</a:t>
            </a:r>
          </a:p>
          <a:p>
            <a:pPr marL="82296" indent="457200" algn="just">
              <a:buNone/>
            </a:pPr>
            <a:r>
              <a:rPr lang="ru-RU" sz="2000" b="1" dirty="0" smtClean="0"/>
              <a:t>Что </a:t>
            </a:r>
            <a:r>
              <a:rPr lang="ru-RU" sz="2000" b="1" dirty="0"/>
              <a:t>такое проклятие?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b="1" dirty="0"/>
              <a:t>Проклятие</a:t>
            </a:r>
            <a:r>
              <a:rPr lang="ru-RU" sz="2000" dirty="0"/>
              <a:t> — это осуждение греха праведным судом Божиим, а также осуждение зла на земле, происшедшего в наказание людям от их греха. Бог сказал Адаму: </a:t>
            </a:r>
            <a:r>
              <a:rPr lang="ru-RU" sz="2000" i="1" dirty="0"/>
              <a:t>Проклята земля за тебя</a:t>
            </a:r>
            <a:r>
              <a:rPr lang="ru-RU" sz="2000" dirty="0"/>
              <a:t> (Быт. 3:17).</a:t>
            </a:r>
          </a:p>
          <a:p>
            <a:pPr marL="82296" indent="457200" algn="just">
              <a:buNone/>
            </a:pPr>
            <a:r>
              <a:rPr lang="ru-RU" sz="2000" b="1" dirty="0" smtClean="0"/>
              <a:t>Какого </a:t>
            </a:r>
            <a:r>
              <a:rPr lang="ru-RU" sz="2000" b="1" dirty="0"/>
              <a:t>рода смерть произошла от греха Адама?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От греха Адама произошла </a:t>
            </a:r>
            <a:r>
              <a:rPr lang="ru-RU" sz="2000" b="1" dirty="0"/>
              <a:t>смерть</a:t>
            </a:r>
            <a:r>
              <a:rPr lang="ru-RU" sz="2000" dirty="0"/>
              <a:t> двоякая: </a:t>
            </a:r>
            <a:r>
              <a:rPr lang="ru-RU" sz="2000" b="1" dirty="0"/>
              <a:t>телесная</a:t>
            </a:r>
            <a:r>
              <a:rPr lang="ru-RU" sz="2000" dirty="0"/>
              <a:t>, когда тело лишается души, которая оживляла его, и </a:t>
            </a:r>
            <a:r>
              <a:rPr lang="ru-RU" sz="2000" b="1" dirty="0"/>
              <a:t>духовная</a:t>
            </a:r>
            <a:r>
              <a:rPr lang="ru-RU" sz="2000" dirty="0"/>
              <a:t>, когда душа лишается благодати Божией, которая оживляла её высшей духовной жизнью.</a:t>
            </a:r>
          </a:p>
          <a:p>
            <a:pPr marL="82296" indent="457200" algn="just">
              <a:buNone/>
            </a:pPr>
            <a:r>
              <a:rPr lang="ru-RU" sz="2000" b="1" dirty="0" smtClean="0"/>
              <a:t>Как </a:t>
            </a:r>
            <a:r>
              <a:rPr lang="ru-RU" sz="2000" b="1" dirty="0"/>
              <a:t>умирает душа?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Душа может умереть, но не так как тело. Тело, умирая, становится бесчувственным и разрушается; а душа, умирая через грех, лишается духовного света, радости и блаженства, но не разрушается и не уничтожается, а пребывает в состоянии мрака, скорби и страдания.</a:t>
            </a:r>
          </a:p>
          <a:p>
            <a:pPr marL="82296" indent="45720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0019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Переход первородного греха на все человечество.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Почему </a:t>
            </a:r>
            <a:r>
              <a:rPr lang="ru-RU" b="1" dirty="0"/>
              <a:t>люди умирают?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Не только первые люди умерли, но все умирают, потому что происходят от заражённого грехом Адама, и сами грешат. Как из заражённого источника течет заражённый поток, так от заражённого грехом и потому смертного родоначальника происходит заражённое грехом и потому смертное потомство.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Священное </a:t>
            </a:r>
            <a:r>
              <a:rPr lang="ru-RU" b="1" dirty="0"/>
              <a:t>Писание говорит об этом так: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i="1" dirty="0"/>
              <a:t>Как одним человеком грех вошел в мир, и грехом смерть, так и смерть перешла во всех </a:t>
            </a:r>
            <a:r>
              <a:rPr lang="ru-RU" i="1" dirty="0" err="1"/>
              <a:t>человеков</a:t>
            </a:r>
            <a:r>
              <a:rPr lang="ru-RU" i="1" dirty="0"/>
              <a:t>, потому что в нем все согрешили</a:t>
            </a:r>
            <a:r>
              <a:rPr lang="ru-RU" dirty="0"/>
              <a:t> (Рим. 5:12).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Были </a:t>
            </a:r>
            <a:r>
              <a:rPr lang="ru-RU" b="1" dirty="0"/>
              <a:t>ли полезны человеку плоды дерева жизни?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Плоды дерева жизни после греха не были полезны человеку. После греха он не мог их есть, поскольку был изгнан из рая.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307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effectLst/>
              </a:rPr>
              <a:t>Обетование о Спасителе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476672"/>
            <a:ext cx="8100392" cy="638132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/>
              <a:t>Оставалась ли у людей надежда на спасение?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Когда первые люди исповедали перед Богом свой грех, то Бог по милосердию Своему дал им надежду на спасение.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/>
              <a:t>В </a:t>
            </a:r>
            <a:r>
              <a:rPr lang="ru-RU" sz="1600" b="1" dirty="0"/>
              <a:t>чём состояла эта надежда?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Надежда на спасение состояла в том, что Бог обещал, что семя жены </a:t>
            </a:r>
            <a:r>
              <a:rPr lang="ru-RU" sz="1600" i="1" dirty="0"/>
              <a:t>будет поражать…</a:t>
            </a:r>
            <a:r>
              <a:rPr lang="ru-RU" sz="1600" dirty="0"/>
              <a:t> (</a:t>
            </a:r>
            <a:r>
              <a:rPr lang="ru-RU" sz="1600" dirty="0" err="1"/>
              <a:t>диавола</a:t>
            </a:r>
            <a:r>
              <a:rPr lang="ru-RU" sz="1600" dirty="0"/>
              <a:t>) </a:t>
            </a:r>
            <a:r>
              <a:rPr lang="ru-RU" sz="1600" i="1" dirty="0"/>
              <a:t>в голову</a:t>
            </a:r>
            <a:r>
              <a:rPr lang="ru-RU" sz="1600" dirty="0"/>
              <a:t> (Быт. 3:15</a:t>
            </a:r>
            <a:r>
              <a:rPr lang="ru-RU" sz="1600" dirty="0" smtClean="0"/>
              <a:t>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i="1" dirty="0" smtClean="0"/>
              <a:t>И </a:t>
            </a:r>
            <a:r>
              <a:rPr lang="ru-RU" sz="1600" i="1" dirty="0"/>
              <a:t>вражду положу между тобою и между женою, и между семенем твоим и между семенем ее; оно будет поражать тебя в голову, а ты будешь жалить его в </a:t>
            </a:r>
            <a:r>
              <a:rPr lang="ru-RU" sz="1600" i="1" dirty="0" smtClean="0"/>
              <a:t>пяту</a:t>
            </a:r>
            <a:r>
              <a:rPr lang="ru-RU" sz="1600" dirty="0" smtClean="0"/>
              <a:t> (Быт. 3:15).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/>
              <a:t>Что </a:t>
            </a:r>
            <a:r>
              <a:rPr lang="ru-RU" sz="1600" b="1" dirty="0"/>
              <a:t>означает это обещание?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Это обещание значит, что Господь Иисус Христос победит </a:t>
            </a:r>
            <a:r>
              <a:rPr lang="ru-RU" sz="1600" dirty="0" err="1"/>
              <a:t>диавола</a:t>
            </a:r>
            <a:r>
              <a:rPr lang="ru-RU" sz="1600" dirty="0"/>
              <a:t>, прельстившего людей, и избавит их от греха, проклятия и смерти.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/>
              <a:t>Почему </a:t>
            </a:r>
            <a:r>
              <a:rPr lang="ru-RU" sz="1600" b="1" dirty="0"/>
              <a:t>Господь Иисус Христос назван "семенем жены"?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Господь Иисус Христос назван </a:t>
            </a:r>
            <a:r>
              <a:rPr lang="ru-RU" sz="1600" b="1" dirty="0"/>
              <a:t>семенем жены</a:t>
            </a:r>
            <a:r>
              <a:rPr lang="ru-RU" sz="1600" dirty="0"/>
              <a:t>, потому что Он родился на земле </a:t>
            </a:r>
            <a:r>
              <a:rPr lang="ru-RU" sz="1600" b="1" dirty="0"/>
              <a:t>без мужского семени</a:t>
            </a:r>
            <a:r>
              <a:rPr lang="ru-RU" sz="1600" dirty="0"/>
              <a:t> от Пресвятой Девы Марии.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/>
              <a:t>Какая </a:t>
            </a:r>
            <a:r>
              <a:rPr lang="ru-RU" sz="1600" b="1" dirty="0"/>
              <a:t>польза для людей заключалась в этом обещании?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Люди со времени этого обещания могли спасительно </a:t>
            </a:r>
            <a:r>
              <a:rPr lang="ru-RU" sz="1600" b="1" dirty="0"/>
              <a:t>верить</a:t>
            </a:r>
            <a:r>
              <a:rPr lang="ru-RU" sz="1600" dirty="0"/>
              <a:t> в грядущего Спасителя, подобно тому, как мы верим в пришедшего.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/>
              <a:t>Все </a:t>
            </a:r>
            <a:r>
              <a:rPr lang="ru-RU" sz="1600" b="1" dirty="0"/>
              <a:t>ли люди в древности верили в грядущего Спасителя?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Немногие люди в древние времена верили в грядущего Спасителя, большая же часть людей забыла обещание Божие о Спасителе.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/>
              <a:t>Повторял </a:t>
            </a:r>
            <a:r>
              <a:rPr lang="ru-RU" sz="1600" b="1" dirty="0"/>
              <a:t>ли Бог людям своё обещание?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Бог неоднократно повторял Своё обещание. Например, Аврааму Он дал обещание о Спасителе в следующих словах: </a:t>
            </a:r>
            <a:r>
              <a:rPr lang="ru-RU" sz="1600" i="1" dirty="0"/>
              <a:t>Благословятся в семени твоем все народы земли</a:t>
            </a:r>
            <a:r>
              <a:rPr lang="ru-RU" sz="1600" dirty="0"/>
              <a:t> (Быт. 22:18). То же обещание Он повторил пророку Давиду: </a:t>
            </a:r>
            <a:r>
              <a:rPr lang="ru-RU" sz="1600" i="1" dirty="0"/>
              <a:t>Я </a:t>
            </a:r>
            <a:r>
              <a:rPr lang="ru-RU" sz="1600" i="1" dirty="0" err="1"/>
              <a:t>возставлю</a:t>
            </a:r>
            <a:r>
              <a:rPr lang="ru-RU" sz="1600" i="1" dirty="0"/>
              <a:t> после тебя семя твое… и Я утвержу престол царства его на веки</a:t>
            </a:r>
            <a:r>
              <a:rPr lang="ru-RU" sz="1600" dirty="0"/>
              <a:t> (2 </a:t>
            </a:r>
            <a:r>
              <a:rPr lang="ru-RU" sz="1600" dirty="0" err="1"/>
              <a:t>Цар</a:t>
            </a:r>
            <a:r>
              <a:rPr lang="ru-RU" sz="1600" dirty="0"/>
              <a:t>. 7:12-13).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85151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effectLst/>
              </a:rPr>
              <a:t>Воплощение Сына Божия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5005536"/>
          </a:xfrm>
        </p:spPr>
        <p:txBody>
          <a:bodyPr>
            <a:normAutofit fontScale="55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Что мы понимаем под словом "воплощение"?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Под словом </a:t>
            </a:r>
            <a:r>
              <a:rPr lang="ru-RU" i="1" dirty="0"/>
              <a:t>воплощение</a:t>
            </a:r>
            <a:r>
              <a:rPr lang="ru-RU" dirty="0"/>
              <a:t> подразумевается то, что Сын Божий принял на Себя плоть человеческую, кроме греха, и сделался человеком, не переставая быть Богом.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Слово </a:t>
            </a:r>
            <a:r>
              <a:rPr lang="ru-RU" b="1" dirty="0"/>
              <a:t>воплощение заимствовано из слов Евангелиста Иоанна: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i="1" dirty="0"/>
              <a:t>Слово стало плотью</a:t>
            </a:r>
            <a:r>
              <a:rPr lang="ru-RU" dirty="0"/>
              <a:t> (Ин.1:14).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Почему </a:t>
            </a:r>
            <a:r>
              <a:rPr lang="ru-RU" b="1" dirty="0"/>
              <a:t>о сыне Божием также сказано, что Он "вочеловечился"?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В Символе веры после того, как о Сыне Божием сказано, что Он воплотился, добавлено также, что Он </a:t>
            </a:r>
            <a:r>
              <a:rPr lang="ru-RU" b="1" dirty="0"/>
              <a:t>вочеловечился</a:t>
            </a:r>
            <a:r>
              <a:rPr lang="ru-RU" dirty="0"/>
              <a:t>. Сделано это для того, чтобы кто-либо не подумал, что Сын Божий принял только тело (плоть), но чтобы признавали в Нём </a:t>
            </a:r>
            <a:r>
              <a:rPr lang="ru-RU" b="1" dirty="0"/>
              <a:t>совершенного</a:t>
            </a:r>
            <a:r>
              <a:rPr lang="ru-RU" dirty="0"/>
              <a:t> человека, состоящего из тела и души.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Об </a:t>
            </a:r>
            <a:r>
              <a:rPr lang="ru-RU" b="1" dirty="0"/>
              <a:t>этом есть свидетельство Священного Писания.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Апостол Павел пишет: </a:t>
            </a:r>
            <a:r>
              <a:rPr lang="ru-RU" i="1" dirty="0"/>
              <a:t>Един и посредник между Богом и человеками, человек Христос Иисус</a:t>
            </a:r>
            <a:r>
              <a:rPr lang="ru-RU" dirty="0"/>
              <a:t> (1 Тим. 2:5).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16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498080" cy="76470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effectLst/>
              </a:rPr>
              <a:t>Образ соединения в Иисусе Христе двух </a:t>
            </a:r>
            <a:r>
              <a:rPr lang="ru-RU" sz="3200" b="1" dirty="0" err="1">
                <a:effectLst/>
              </a:rPr>
              <a:t>естеств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052736"/>
            <a:ext cx="7920880" cy="580526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/>
              <a:t>Сколько </a:t>
            </a:r>
            <a:r>
              <a:rPr lang="ru-RU" sz="1700" b="1" dirty="0" err="1"/>
              <a:t>естеств</a:t>
            </a:r>
            <a:r>
              <a:rPr lang="ru-RU" sz="1700" b="1" dirty="0"/>
              <a:t> в Господе Иисусе Христе?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В Господе Иисусе Христе не одно естество (т.е. природа). В Нём находятся нераздельно и </a:t>
            </a:r>
            <a:r>
              <a:rPr lang="ru-RU" sz="1700" dirty="0" err="1"/>
              <a:t>неслиянно</a:t>
            </a:r>
            <a:r>
              <a:rPr lang="ru-RU" sz="1700" dirty="0"/>
              <a:t> </a:t>
            </a:r>
            <a:r>
              <a:rPr lang="ru-RU" sz="1700" b="1" dirty="0"/>
              <a:t>два</a:t>
            </a:r>
            <a:r>
              <a:rPr lang="ru-RU" sz="1700" dirty="0"/>
              <a:t> естества, — Божественное и человеческое, и, соответственно этим </a:t>
            </a:r>
            <a:r>
              <a:rPr lang="ru-RU" sz="1700" dirty="0" err="1"/>
              <a:t>естествам</a:t>
            </a:r>
            <a:r>
              <a:rPr lang="ru-RU" sz="1700" dirty="0"/>
              <a:t>, — две воли</a:t>
            </a:r>
            <a:r>
              <a:rPr lang="ru-RU" sz="17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/>
              <a:t>Сколько </a:t>
            </a:r>
            <a:r>
              <a:rPr lang="ru-RU" sz="1700" b="1" dirty="0"/>
              <a:t>лиц в Господе Иисусе Христе?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В Господе Иисусе Христе не два, а </a:t>
            </a:r>
            <a:r>
              <a:rPr lang="ru-RU" sz="1700" b="1" dirty="0"/>
              <a:t>одно</a:t>
            </a:r>
            <a:r>
              <a:rPr lang="ru-RU" sz="1700" dirty="0"/>
              <a:t> лицо, </a:t>
            </a:r>
            <a:r>
              <a:rPr lang="ru-RU" sz="1700" i="1" dirty="0"/>
              <a:t>Бог</a:t>
            </a:r>
            <a:r>
              <a:rPr lang="ru-RU" sz="1700" dirty="0"/>
              <a:t> и </a:t>
            </a:r>
            <a:r>
              <a:rPr lang="ru-RU" sz="1700" i="1" dirty="0"/>
              <a:t>человек</a:t>
            </a:r>
            <a:r>
              <a:rPr lang="ru-RU" sz="1700" dirty="0"/>
              <a:t> вместе, одним словом — </a:t>
            </a:r>
            <a:r>
              <a:rPr lang="ru-RU" sz="1700" b="1" dirty="0"/>
              <a:t>Богочеловек</a:t>
            </a:r>
            <a:r>
              <a:rPr lang="ru-RU" sz="17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err="1" smtClean="0"/>
              <a:t>Орос</a:t>
            </a:r>
            <a:r>
              <a:rPr lang="ru-RU" sz="1700" b="1" dirty="0" smtClean="0"/>
              <a:t> </a:t>
            </a:r>
            <a:r>
              <a:rPr lang="ru-RU" sz="1700" b="1" dirty="0"/>
              <a:t>IV Вселенского собора </a:t>
            </a:r>
            <a:r>
              <a:rPr lang="ru-RU" sz="1700" dirty="0"/>
              <a:t>(451 г): «Итак, </a:t>
            </a:r>
            <a:r>
              <a:rPr lang="ru-RU" sz="1700" dirty="0" err="1"/>
              <a:t>последуя</a:t>
            </a:r>
            <a:r>
              <a:rPr lang="ru-RU" sz="1700" dirty="0"/>
              <a:t> святым отцам, все согласно поучаем </a:t>
            </a:r>
            <a:r>
              <a:rPr lang="ru-RU" sz="1700" dirty="0" err="1"/>
              <a:t>исповедывать</a:t>
            </a:r>
            <a:r>
              <a:rPr lang="ru-RU" sz="1700" dirty="0"/>
              <a:t> одного и того же Сына, Господа нашего Иисуса Христа, совершенного в Божестве и совершенного в человечестве, истинно Бога и истинно человека, того же из души разумной и тела, единосущного Отцу по Божеству и того же единосущного нам по человечеству, во всем подобного нам кроме греха, рожденного прежде веков от Отца по Божеству, а в последние дни ради нас и ради нашего спасения от Марии Девы Богородицы по человечеству, одного и того же Христа, Сына, Господа, единородного, </a:t>
            </a:r>
            <a:r>
              <a:rPr lang="ru-RU" sz="1700" b="1" dirty="0"/>
              <a:t>в двух </a:t>
            </a:r>
            <a:r>
              <a:rPr lang="ru-RU" sz="1700" b="1" dirty="0" err="1"/>
              <a:t>естествах</a:t>
            </a:r>
            <a:r>
              <a:rPr lang="ru-RU" sz="1700" b="1" dirty="0"/>
              <a:t> </a:t>
            </a:r>
            <a:r>
              <a:rPr lang="ru-RU" sz="1700" b="1" dirty="0" err="1"/>
              <a:t>неслитно</a:t>
            </a:r>
            <a:r>
              <a:rPr lang="ru-RU" sz="1700" b="1" dirty="0"/>
              <a:t>, неизменно, нераздельно, неразлучно </a:t>
            </a:r>
            <a:r>
              <a:rPr lang="ru-RU" sz="1700" dirty="0"/>
              <a:t>познаваемого, так что соединением нисколько не нарушается различие двух </a:t>
            </a:r>
            <a:r>
              <a:rPr lang="ru-RU" sz="1700" dirty="0" err="1"/>
              <a:t>естеств</a:t>
            </a:r>
            <a:r>
              <a:rPr lang="ru-RU" sz="1700" dirty="0"/>
              <a:t>, но тем более сохраняется свойство каждого естества и соединяется в </a:t>
            </a:r>
            <a:r>
              <a:rPr lang="ru-RU" sz="1700" b="1" dirty="0"/>
              <a:t>одно Лицо </a:t>
            </a:r>
            <a:r>
              <a:rPr lang="ru-RU" sz="1700" dirty="0"/>
              <a:t>и </a:t>
            </a:r>
            <a:r>
              <a:rPr lang="ru-RU" sz="1700" b="1" dirty="0"/>
              <a:t>одну Ипостась</a:t>
            </a:r>
            <a:r>
              <a:rPr lang="ru-RU" sz="1700" dirty="0"/>
              <a:t>, — не на два лица рассекаемого или разделяемого, но одного и того же Сына и единородного Бога Слова, Господа Иисуса Христа, как в древности пророки (учили) о Нем и (как) сам Господь Иисус Христос научил нас, и (как) предал нам Символ отцов</a:t>
            </a:r>
            <a:r>
              <a:rPr lang="ru-RU" sz="1700" dirty="0" smtClean="0"/>
              <a:t>».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407669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49808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/>
              </a:rPr>
              <a:t>Учение о Деве Марии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764704"/>
            <a:ext cx="7632848" cy="597666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Что в Священном Писании говорится о воплощении сына Божия от святого духа и Девы Марии?</a:t>
            </a:r>
            <a:endParaRPr lang="ru-RU" sz="20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/>
              <a:t>В Священном Писании о воплощении Сына Божия от Святого Духа и Девы Марии повествует Евангелист Лука. Когда Дева Мария спросила ангела, предвозвестившего Ей зачатие Иисуса: </a:t>
            </a:r>
            <a:r>
              <a:rPr lang="ru-RU" sz="2000" i="1" dirty="0" smtClean="0"/>
              <a:t>Как будет это, когда я мужа не знаю?</a:t>
            </a:r>
            <a:r>
              <a:rPr lang="ru-RU" sz="2000" dirty="0" smtClean="0"/>
              <a:t> то Ангел сказал Ей в ответ: </a:t>
            </a:r>
            <a:r>
              <a:rPr lang="ru-RU" sz="2000" i="1" dirty="0" smtClean="0"/>
              <a:t>Дух </a:t>
            </a:r>
            <a:r>
              <a:rPr lang="ru-RU" sz="2000" i="1" dirty="0" err="1" smtClean="0"/>
              <a:t>Святый</a:t>
            </a:r>
            <a:r>
              <a:rPr lang="ru-RU" sz="2000" i="1" dirty="0" smtClean="0"/>
              <a:t> найдет на тебя, и сила Всевышнего осенит тебя; посему и </a:t>
            </a:r>
            <a:r>
              <a:rPr lang="ru-RU" sz="2000" i="1" dirty="0" err="1" smtClean="0"/>
              <a:t>раждаемое</a:t>
            </a:r>
            <a:r>
              <a:rPr lang="ru-RU" sz="2000" i="1" dirty="0" smtClean="0"/>
              <a:t> Святое наречется Сыном Божиим</a:t>
            </a:r>
            <a:r>
              <a:rPr lang="ru-RU" sz="2000" dirty="0" smtClean="0"/>
              <a:t> (</a:t>
            </a:r>
            <a:r>
              <a:rPr lang="ru-RU" sz="2000" dirty="0" err="1" smtClean="0"/>
              <a:t>Лк</a:t>
            </a:r>
            <a:r>
              <a:rPr lang="ru-RU" sz="2000" dirty="0" smtClean="0"/>
              <a:t>. 1.34-35).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Кто </a:t>
            </a:r>
            <a:r>
              <a:rPr lang="ru-RU" sz="2000" b="1" dirty="0"/>
              <a:t>была Дева Мария?</a:t>
            </a:r>
            <a:endParaRPr lang="ru-RU" sz="20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Пресвятая Дева Мария происходила из племени Авраама и Давида, из рода которых надлежало произойти Спасителю, по обетованию Божию. Она была обручена Иосифу, из того же племени, чтобы он был Её хранителем, т.к. Она была посвящена Богу с обетом пребывать всегда Девой.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Почему </a:t>
            </a:r>
            <a:r>
              <a:rPr lang="ru-RU" sz="2000" b="1" dirty="0"/>
              <a:t>мы именуем Её </a:t>
            </a:r>
            <a:r>
              <a:rPr lang="ru-RU" sz="2000" b="1" dirty="0" err="1"/>
              <a:t>Приснодевой</a:t>
            </a:r>
            <a:r>
              <a:rPr lang="ru-RU" sz="2000" b="1" dirty="0"/>
              <a:t>?</a:t>
            </a:r>
            <a:endParaRPr lang="ru-RU" sz="20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Пресвятая Мария действительно всегда пребывала и пребывает Девой — прежде рождения, во время рождения и после рождения Спасителя и поэтому Она называется </a:t>
            </a:r>
            <a:r>
              <a:rPr lang="ru-RU" sz="2000" dirty="0" err="1"/>
              <a:t>Приснодевой</a:t>
            </a:r>
            <a:r>
              <a:rPr lang="ru-RU" sz="20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0449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Второй член Символа веры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457200" algn="just">
              <a:lnSpc>
                <a:spcPct val="150000"/>
              </a:lnSpc>
              <a:buNone/>
            </a:pPr>
            <a:r>
              <a:rPr lang="ru-RU" dirty="0"/>
              <a:t>И во </a:t>
            </a:r>
            <a:r>
              <a:rPr lang="ru-RU" dirty="0" err="1"/>
              <a:t>единаго</a:t>
            </a:r>
            <a:r>
              <a:rPr lang="ru-RU" dirty="0"/>
              <a:t> Господа </a:t>
            </a:r>
            <a:r>
              <a:rPr lang="ru-RU" b="1" dirty="0"/>
              <a:t>Иисуса Христа</a:t>
            </a:r>
            <a:r>
              <a:rPr lang="ru-RU" dirty="0"/>
              <a:t>, </a:t>
            </a:r>
            <a:r>
              <a:rPr lang="ru-RU" b="1" dirty="0"/>
              <a:t>Сына Божия</a:t>
            </a:r>
            <a:r>
              <a:rPr lang="ru-RU" dirty="0"/>
              <a:t>, </a:t>
            </a:r>
            <a:r>
              <a:rPr lang="ru-RU" dirty="0" err="1"/>
              <a:t>единороднаго</a:t>
            </a:r>
            <a:r>
              <a:rPr lang="ru-RU" dirty="0"/>
              <a:t>, Иже от Отца </a:t>
            </a:r>
            <a:r>
              <a:rPr lang="ru-RU" dirty="0" err="1"/>
              <a:t>рожденнаго</a:t>
            </a:r>
            <a:r>
              <a:rPr lang="ru-RU" dirty="0"/>
              <a:t> прежде всех век, Света от Света, Бога истинна от Бога истинна, </a:t>
            </a:r>
            <a:r>
              <a:rPr lang="ru-RU" dirty="0" err="1"/>
              <a:t>рожденна</a:t>
            </a:r>
            <a:r>
              <a:rPr lang="ru-RU" dirty="0"/>
              <a:t>, не </a:t>
            </a:r>
            <a:r>
              <a:rPr lang="ru-RU" dirty="0" err="1"/>
              <a:t>сотворенна</a:t>
            </a:r>
            <a:r>
              <a:rPr lang="ru-RU" dirty="0"/>
              <a:t>, единосущна Отцу, </a:t>
            </a:r>
            <a:r>
              <a:rPr lang="ru-RU" dirty="0" err="1"/>
              <a:t>Имже</a:t>
            </a:r>
            <a:r>
              <a:rPr lang="ru-RU" dirty="0"/>
              <a:t> вся </a:t>
            </a:r>
            <a:r>
              <a:rPr lang="ru-RU" dirty="0" err="1"/>
              <a:t>быша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32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Почему мы именуем Деву Марию Богородицей?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Православная Церковь почтила Пресвятую Деву Марию ещё одним великим именованием — </a:t>
            </a:r>
            <a:r>
              <a:rPr lang="ru-RU" b="1" dirty="0"/>
              <a:t>Богородицы</a:t>
            </a:r>
            <a:r>
              <a:rPr lang="ru-RU" dirty="0"/>
              <a:t>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Это наименование взято из Священного Писания,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из следующих слов пророка Исаии: </a:t>
            </a:r>
            <a:r>
              <a:rPr lang="ru-RU" i="1" dirty="0"/>
              <a:t>Се, Дева во чреве </a:t>
            </a:r>
            <a:r>
              <a:rPr lang="ru-RU" i="1" dirty="0" err="1"/>
              <a:t>приимет</a:t>
            </a:r>
            <a:r>
              <a:rPr lang="ru-RU" i="1" dirty="0"/>
              <a:t>, и родит Сына, и нарекут имя Ему: </a:t>
            </a:r>
            <a:r>
              <a:rPr lang="ru-RU" i="1" dirty="0" err="1"/>
              <a:t>Еммануил</a:t>
            </a:r>
            <a:r>
              <a:rPr lang="ru-RU" dirty="0"/>
              <a:t> (Ис.7:14) (</a:t>
            </a:r>
            <a:r>
              <a:rPr lang="ru-RU" dirty="0" err="1"/>
              <a:t>Еммануил</a:t>
            </a:r>
            <a:r>
              <a:rPr lang="ru-RU" dirty="0"/>
              <a:t> в переводе с древнееврейского языка означает </a:t>
            </a:r>
            <a:r>
              <a:rPr lang="ru-RU" b="1" dirty="0"/>
              <a:t>с нами Бог</a:t>
            </a:r>
            <a:r>
              <a:rPr lang="ru-RU" dirty="0"/>
              <a:t>). Праведная </a:t>
            </a:r>
            <a:r>
              <a:rPr lang="ru-RU" dirty="0" err="1"/>
              <a:t>Елисавета</a:t>
            </a:r>
            <a:r>
              <a:rPr lang="ru-RU" dirty="0"/>
              <a:t> также называет Пресвятую Деву </a:t>
            </a:r>
            <a:r>
              <a:rPr lang="ru-RU" b="1" dirty="0"/>
              <a:t>Матерью Господа</a:t>
            </a:r>
            <a:r>
              <a:rPr lang="ru-RU" dirty="0"/>
              <a:t>. А это именование равнозначно именованию Богородицы. </a:t>
            </a:r>
            <a:r>
              <a:rPr lang="ru-RU" i="1" dirty="0"/>
              <a:t>И откуда это мне, что пришла матерь Господа моего ко мне?</a:t>
            </a:r>
            <a:r>
              <a:rPr lang="ru-RU" dirty="0"/>
              <a:t> (</a:t>
            </a:r>
            <a:r>
              <a:rPr lang="ru-RU" dirty="0" err="1"/>
              <a:t>Лк</a:t>
            </a:r>
            <a:r>
              <a:rPr lang="ru-RU" dirty="0"/>
              <a:t>. 1:43).</a:t>
            </a:r>
          </a:p>
          <a:p>
            <a:pPr marL="82296" indent="0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688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88640"/>
            <a:ext cx="7602048" cy="6059760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/>
              <a:t>Пресвятая Дева наречена </a:t>
            </a:r>
            <a:r>
              <a:rPr lang="ru-RU" sz="2000" b="1" dirty="0" err="1"/>
              <a:t>Богодицей</a:t>
            </a:r>
            <a:r>
              <a:rPr lang="ru-RU" sz="2000" b="1" dirty="0"/>
              <a:t>,</a:t>
            </a:r>
            <a:endParaRPr lang="ru-RU" sz="2000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/>
              <a:t>несмотря на то, что Господь Иисус Христос родился от Неё не по Божеству Своему, которое вечно, а по человечеству. Она достойно наречена Богородицей, потому что родившийся от Неё был в самом зачатии и </a:t>
            </a:r>
            <a:r>
              <a:rPr lang="ru-RU" sz="2000" b="1" dirty="0"/>
              <a:t>рождении</a:t>
            </a:r>
            <a:r>
              <a:rPr lang="ru-RU" sz="2000" dirty="0"/>
              <a:t> от Неё, как есть и всегда, истинный Бог.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/>
              <a:t>Каково достоинство Девы Марии?</a:t>
            </a:r>
            <a:endParaRPr lang="ru-RU" sz="2000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/>
              <a:t>Будучи Матерью Господа, Пресвятая Дева Мария превосходит благодатью и приближением к Богу, а, следовательно, и достоинством всякое сотворённое существо, и потому Православная Церковь чтит Её превыше Херувимов и Серафимов.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/>
              <a:t>О рождении Господа Иисуса Христа от Пресвятой Богородицы</a:t>
            </a:r>
            <a:endParaRPr lang="ru-RU" sz="2000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/>
              <a:t>следует заметить и то, что поскольку рождение это было святым и чуждым греха, то оно было и безболезненным: потому что в числе наказаний за грех определил Бог Еве </a:t>
            </a:r>
            <a:r>
              <a:rPr lang="ru-RU" sz="2000" i="1" dirty="0"/>
              <a:t>в болезни ... рождать детей</a:t>
            </a:r>
            <a:r>
              <a:rPr lang="ru-RU" sz="2000" dirty="0"/>
              <a:t> (см. святого Иоанна </a:t>
            </a:r>
            <a:r>
              <a:rPr lang="ru-RU" sz="2000" dirty="0" err="1"/>
              <a:t>Дамаскина</a:t>
            </a:r>
            <a:r>
              <a:rPr lang="ru-RU" sz="2000" dirty="0"/>
              <a:t>, Богословие, кн. 4, гл. 14, ст. 6).</a:t>
            </a:r>
          </a:p>
          <a:p>
            <a:pPr marL="82296" indent="0">
              <a:lnSpc>
                <a:spcPct val="120000"/>
              </a:lnSpc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7547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16632"/>
            <a:ext cx="7674056" cy="6480720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/>
              <a:t>По каким признакам люди могли узнать родившегося Спасителя?</a:t>
            </a:r>
            <a:endParaRPr lang="ru-RU" sz="1800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/>
              <a:t>Провидением Божиим даны были признаки, по которым люди могли узнать родившегося ради них Спасителя. Это многие точные предсказания о разных обстоятельствах Его рождения и земной жизни. Например, пророк Исаия предсказал, что Спаситель родится от Девы (Ис.7:14). Пророк Михей предсказал, что Спаситель родится в Вифлееме, и предсказание это иудеи так именно и понимали раньше, чем узнали о самом событии (Мф. 2:4-6).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/>
              <a:t>После постройки второго храма в Иерусалиме пророк </a:t>
            </a:r>
            <a:r>
              <a:rPr lang="ru-RU" sz="1800" dirty="0" err="1"/>
              <a:t>Малахия</a:t>
            </a:r>
            <a:r>
              <a:rPr lang="ru-RU" sz="1800" dirty="0"/>
              <a:t> предсказал, что пришествие Спасителя приближается, что Он придёт в этот храм и что перед Ним будет послан Предтеча, подобный пророку Илии, чем ясно указывается на Иоанна Крестителя (Мал. 3:4-5). Пророк </a:t>
            </a:r>
            <a:r>
              <a:rPr lang="ru-RU" sz="1800" dirty="0" err="1"/>
              <a:t>Захария</a:t>
            </a:r>
            <a:r>
              <a:rPr lang="ru-RU" sz="1800" dirty="0"/>
              <a:t> предсказал торжественный вход Спасителя в Иерусалим (</a:t>
            </a:r>
            <a:r>
              <a:rPr lang="ru-RU" sz="1800" dirty="0" err="1"/>
              <a:t>Зах</a:t>
            </a:r>
            <a:r>
              <a:rPr lang="ru-RU" sz="1800" dirty="0"/>
              <a:t>. 9:9). Пророк Исаия с удивительной ясностью предсказал страдания Спасителя (</a:t>
            </a:r>
            <a:r>
              <a:rPr lang="ru-RU" sz="1800" dirty="0" err="1"/>
              <a:t>Ис</a:t>
            </a:r>
            <a:r>
              <a:rPr lang="ru-RU" sz="1800" dirty="0"/>
              <a:t>. гл. 53). Пророк Давид в псалме 21 изобразил крестные страдания Спасителя с такой точностью, как если бы о них написано было у самого креста. Пророк Даниил за 490 лет предсказал явление Спасителя, Его крестную смерть и последовавшее за ней разрушение храма и Иерусалима и прекращение Ветхозаветных жертв (Дан. гл. 9).</a:t>
            </a:r>
          </a:p>
        </p:txBody>
      </p:sp>
    </p:spTree>
    <p:extLst>
      <p:ext uri="{BB962C8B-B14F-4D97-AF65-F5344CB8AC3E}">
        <p14:creationId xmlns:p14="http://schemas.microsoft.com/office/powerpoint/2010/main" val="213644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0"/>
            <a:ext cx="7602048" cy="6597352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smtClean="0"/>
              <a:t>Узнали </a:t>
            </a:r>
            <a:r>
              <a:rPr lang="ru-RU" sz="1800" b="1" dirty="0"/>
              <a:t>ли люди о родившемся Спасителе?</a:t>
            </a:r>
            <a:endParaRPr lang="ru-RU" sz="18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dirty="0"/>
              <a:t>Господа Иисуса Христа как Спасителя в то время, когда Он родился и жил на земле, узнали многие и притом различными способами. Восточные мудрецы узнали Его по звезде, которая перед рождением Его явилась на востоке. Вифлеемские пастухи узнали о Нём от Ангелов, которые возвестили им, что родился Спаситель в городе </a:t>
            </a:r>
            <a:r>
              <a:rPr lang="ru-RU" sz="1800" dirty="0" err="1"/>
              <a:t>Давидовом</a:t>
            </a:r>
            <a:r>
              <a:rPr lang="ru-RU" sz="1800" dirty="0"/>
              <a:t>. Святые. праведные </a:t>
            </a:r>
            <a:r>
              <a:rPr lang="ru-RU" sz="1800" dirty="0" err="1"/>
              <a:t>Симеон</a:t>
            </a:r>
            <a:r>
              <a:rPr lang="ru-RU" sz="1800" dirty="0"/>
              <a:t> и Анна, по особому откровению от Святого Духа, узнали Его, когда по исполнении сорока дней после рождения, Он был принесен в храм. Иоанн Креститель на реке Иордане во время Крещения узнал Его по откровению, по сошествию на Него Святого Духа в виде голубя и по голосу с небес от Бога Отца: </a:t>
            </a:r>
            <a:r>
              <a:rPr lang="ru-RU" sz="1800" i="1" dirty="0"/>
              <a:t>Сей есть Сын Мой Возлюбленный, в Котором Мое благоволение</a:t>
            </a:r>
            <a:r>
              <a:rPr lang="ru-RU" sz="1800" dirty="0"/>
              <a:t> (Мф. 3:17). Подобный голос был о Нём Петру, Иакову и Иоанну во время преображения Его на горе Фавор: </a:t>
            </a:r>
            <a:r>
              <a:rPr lang="ru-RU" sz="1800" i="1" dirty="0"/>
              <a:t>Сей есть Сын Мой Возлюбленный, в Котором Мое благоволение; Его слушайте</a:t>
            </a:r>
            <a:r>
              <a:rPr lang="ru-RU" sz="1800" dirty="0"/>
              <a:t> (Мф. 17:5). Кроме того, весьма многие узнали Спасителя по необычайной высоте Его учения и особенно по чудесам, которые Он творил.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/>
              <a:t>Какие чудеса совершил Иисус Христос?</a:t>
            </a:r>
            <a:endParaRPr lang="ru-RU" sz="18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dirty="0"/>
              <a:t>Господь Иисус Христос совершал многие чудеса. Людей, неизлечимо больных и одержимых беснованием, Он исцелял во мгновение ока — одним словом или прикосновением руки и даже через их прикосновение к Его одежде. Однажды пятью, а в следующий раз семью хлебами напитал в пустынном месте несколько тысяч человек. Ходил по воде и словом укрощал бурю. Воскрешал мёртвых: воскресил сына </a:t>
            </a:r>
            <a:r>
              <a:rPr lang="ru-RU" sz="1800" dirty="0" err="1"/>
              <a:t>наинской</a:t>
            </a:r>
            <a:r>
              <a:rPr lang="ru-RU" sz="1800" dirty="0"/>
              <a:t> вдовы, дочь </a:t>
            </a:r>
            <a:r>
              <a:rPr lang="ru-RU" sz="1800" dirty="0" err="1"/>
              <a:t>Иаира</a:t>
            </a:r>
            <a:r>
              <a:rPr lang="ru-RU" sz="1800" dirty="0"/>
              <a:t> и праведного Лазаря на четвёртый день после его смерти.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04340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77809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effectLst/>
              </a:rPr>
              <a:t>Каким </a:t>
            </a:r>
            <a:r>
              <a:rPr lang="ru-RU" sz="3200" dirty="0">
                <a:effectLst/>
              </a:rPr>
              <a:t>образом Сын Божий совершил наше спасение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688632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1800" dirty="0"/>
              <a:t>Сын Божий совершил наше спасение Своим учением, Своей жизнью, Своей смертью и Своим воскресением.</a:t>
            </a:r>
          </a:p>
          <a:p>
            <a:pPr marL="0" indent="457200" algn="just">
              <a:buNone/>
            </a:pPr>
            <a:r>
              <a:rPr lang="ru-RU" sz="1800" b="1" dirty="0" smtClean="0"/>
              <a:t>Каким </a:t>
            </a:r>
            <a:r>
              <a:rPr lang="ru-RU" sz="1800" b="1" dirty="0"/>
              <a:t>было учение Спасителя?</a:t>
            </a:r>
            <a:endParaRPr lang="ru-RU" sz="1800" dirty="0"/>
          </a:p>
          <a:p>
            <a:pPr marL="0" indent="457200" algn="just">
              <a:buNone/>
            </a:pPr>
            <a:r>
              <a:rPr lang="ru-RU" sz="1800" dirty="0"/>
              <a:t>Учением Христа явилось </a:t>
            </a:r>
            <a:r>
              <a:rPr lang="ru-RU" sz="1800" i="1" dirty="0"/>
              <a:t>Евангелие царства Божия</a:t>
            </a:r>
            <a:r>
              <a:rPr lang="ru-RU" sz="1800" dirty="0"/>
              <a:t>, или, иначе, </a:t>
            </a:r>
            <a:r>
              <a:rPr lang="ru-RU" sz="1800" i="1" dirty="0"/>
              <a:t>учение о спасении и вечном блаженстве</a:t>
            </a:r>
            <a:r>
              <a:rPr lang="ru-RU" sz="1800" dirty="0"/>
              <a:t>, то самое, которое и теперь преподаётся Православной Церковью (см. </a:t>
            </a:r>
            <a:r>
              <a:rPr lang="ru-RU" sz="1800" dirty="0" err="1"/>
              <a:t>Мк</a:t>
            </a:r>
            <a:r>
              <a:rPr lang="ru-RU" sz="1800" dirty="0"/>
              <a:t>. 1:14-15).</a:t>
            </a:r>
          </a:p>
          <a:p>
            <a:pPr marL="0" indent="457200" algn="just">
              <a:buNone/>
            </a:pPr>
            <a:r>
              <a:rPr lang="ru-RU" sz="1800" b="1" dirty="0" smtClean="0"/>
              <a:t>При </a:t>
            </a:r>
            <a:r>
              <a:rPr lang="ru-RU" sz="1800" b="1" dirty="0"/>
              <a:t>каком условии спасительно для нас учение Христа?</a:t>
            </a:r>
            <a:endParaRPr lang="ru-RU" sz="1800" dirty="0"/>
          </a:p>
          <a:p>
            <a:pPr marL="0" indent="457200" algn="just">
              <a:buNone/>
            </a:pPr>
            <a:r>
              <a:rPr lang="ru-RU" sz="1800" dirty="0"/>
              <a:t>Учение Христа для нас становится спасительным если мы его принимаем всем сердцем и поступаем согласно ему. Ложное слово </a:t>
            </a:r>
            <a:r>
              <a:rPr lang="ru-RU" sz="1800" dirty="0" err="1"/>
              <a:t>диавола</a:t>
            </a:r>
            <a:r>
              <a:rPr lang="ru-RU" sz="1800" dirty="0"/>
              <a:t>, будучи принято первыми людьми, сделалось в них семенем греха и смерти. И напротив, истинное слово Христа, усердно принимаемое христианами, становится в них семенем святой и бессмертной жизни. Христиане, по словам апостола Петра, </a:t>
            </a:r>
            <a:r>
              <a:rPr lang="ru-RU" sz="1800" i="1" dirty="0"/>
              <a:t>Возрожденные не от тленного семени, но от нетленного, от слова Божия, живого и пребывающего в век</a:t>
            </a:r>
            <a:r>
              <a:rPr lang="ru-RU" sz="1800" dirty="0"/>
              <a:t> (1Пет 1:23).</a:t>
            </a:r>
          </a:p>
          <a:p>
            <a:pPr marL="0" indent="457200" algn="just">
              <a:buNone/>
            </a:pPr>
            <a:r>
              <a:rPr lang="ru-RU" sz="1800" b="1" dirty="0" smtClean="0"/>
              <a:t>При </a:t>
            </a:r>
            <a:r>
              <a:rPr lang="ru-RU" sz="1800" b="1" dirty="0"/>
              <a:t>каком условии спасительна для нас жизнь Иисуса Христа?</a:t>
            </a:r>
            <a:endParaRPr lang="ru-RU" sz="1800" dirty="0"/>
          </a:p>
          <a:p>
            <a:pPr marL="0" indent="457200" algn="just">
              <a:buNone/>
            </a:pPr>
            <a:r>
              <a:rPr lang="ru-RU" sz="1800" dirty="0"/>
              <a:t>Жизнь Иисуса Христа становится спасительной для нас в том случае, если мы ей подражаем, поскольку Он говорит: </a:t>
            </a:r>
            <a:r>
              <a:rPr lang="ru-RU" sz="1800" i="1" dirty="0"/>
              <a:t>Кто Мне служит, Мне да последует; и где Я, там и слуга Мой будет</a:t>
            </a:r>
            <a:r>
              <a:rPr lang="ru-RU" sz="1800" dirty="0"/>
              <a:t> (Ин.12:26).</a:t>
            </a:r>
          </a:p>
          <a:p>
            <a:pPr marL="0" indent="45720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54040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88640"/>
            <a:ext cx="7746064" cy="6336704"/>
          </a:xfrm>
        </p:spPr>
        <p:txBody>
          <a:bodyPr>
            <a:normAutofit fontScale="55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Как следует понимать имена "Иисус", "Христос", "сын Божий"?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Сыном Божиим</a:t>
            </a:r>
            <a:r>
              <a:rPr lang="ru-RU" dirty="0"/>
              <a:t> называется второе лицо Святой Троицы по Своему Божеству. Сын Божий назван </a:t>
            </a:r>
            <a:r>
              <a:rPr lang="ru-RU" b="1" dirty="0"/>
              <a:t>Иисусом</a:t>
            </a:r>
            <a:r>
              <a:rPr lang="ru-RU" dirty="0"/>
              <a:t>, когда Он родился на земле как человек. </a:t>
            </a:r>
            <a:r>
              <a:rPr lang="ru-RU" b="1" dirty="0"/>
              <a:t>Христом</a:t>
            </a:r>
            <a:r>
              <a:rPr lang="ru-RU" dirty="0"/>
              <a:t> назвали Его пророки, когда ещё ожидалось пришествие Его на землю.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 </a:t>
            </a:r>
            <a:r>
              <a:rPr lang="ru-RU" b="1" dirty="0"/>
              <a:t>Что означает имя "Иисус"?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Имя Иисус означает </a:t>
            </a:r>
            <a:r>
              <a:rPr lang="ru-RU" b="1" dirty="0"/>
              <a:t>спаситель</a:t>
            </a:r>
            <a:r>
              <a:rPr lang="ru-RU" dirty="0"/>
              <a:t> и оно наречено Архангелом Гавриилом.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Это </a:t>
            </a:r>
            <a:r>
              <a:rPr lang="ru-RU" b="1" dirty="0"/>
              <a:t>имя наречено </a:t>
            </a:r>
            <a:r>
              <a:rPr lang="ru-RU" b="1" dirty="0"/>
              <a:t>С</a:t>
            </a:r>
            <a:r>
              <a:rPr lang="ru-RU" b="1" dirty="0" smtClean="0"/>
              <a:t>ыну </a:t>
            </a:r>
            <a:r>
              <a:rPr lang="ru-RU" b="1" dirty="0"/>
              <a:t>Божию при рождении Его на земле,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потому что Он родился </a:t>
            </a:r>
            <a:r>
              <a:rPr lang="ru-RU" b="1" dirty="0"/>
              <a:t>спасти</a:t>
            </a:r>
            <a:r>
              <a:rPr lang="ru-RU" dirty="0"/>
              <a:t> людей.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Что </a:t>
            </a:r>
            <a:r>
              <a:rPr lang="ru-RU" b="1" dirty="0"/>
              <a:t>означает имя "Христос"?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Имя Христос означает </a:t>
            </a:r>
            <a:r>
              <a:rPr lang="ru-RU" b="1" dirty="0"/>
              <a:t>помазанник</a:t>
            </a:r>
            <a:r>
              <a:rPr lang="ru-RU" dirty="0"/>
              <a:t> и оно произошло от помазания священным миром, через которое подаются дары благодати Святого Духа.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Кого </a:t>
            </a:r>
            <a:r>
              <a:rPr lang="ru-RU" b="1" dirty="0"/>
              <a:t>ещё называли помазанниками?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Не один Иисус, Сын Божий, называется Помазанником. Помазанниками издревле называли </a:t>
            </a:r>
            <a:r>
              <a:rPr lang="ru-RU" b="1" dirty="0"/>
              <a:t>царей</a:t>
            </a:r>
            <a:r>
              <a:rPr lang="ru-RU" dirty="0"/>
              <a:t>, </a:t>
            </a:r>
            <a:r>
              <a:rPr lang="ru-RU" b="1" dirty="0"/>
              <a:t>первосвященников</a:t>
            </a:r>
            <a:r>
              <a:rPr lang="ru-RU" dirty="0"/>
              <a:t> и </a:t>
            </a:r>
            <a:r>
              <a:rPr lang="ru-RU" b="1" dirty="0"/>
              <a:t>пророков</a:t>
            </a:r>
            <a:r>
              <a:rPr lang="ru-RU" dirty="0"/>
              <a:t>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Почему </a:t>
            </a:r>
            <a:r>
              <a:rPr lang="ru-RU" b="1" dirty="0"/>
              <a:t>Иисус, сын Божий назван помазанником?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Иисус, Сын Божий называется Помазанником потому, что Его человеческой природе безмерно сообщены все дары Святого Духа. Таким образом Ему в высочайшей степени принадлежит </a:t>
            </a:r>
            <a:r>
              <a:rPr lang="ru-RU" b="1" dirty="0"/>
              <a:t>ведение</a:t>
            </a:r>
            <a:r>
              <a:rPr lang="ru-RU" dirty="0"/>
              <a:t> Пророка, </a:t>
            </a:r>
            <a:r>
              <a:rPr lang="ru-RU" b="1" dirty="0"/>
              <a:t>святость</a:t>
            </a:r>
            <a:r>
              <a:rPr lang="ru-RU" dirty="0"/>
              <a:t> Первосвященника и </a:t>
            </a:r>
            <a:r>
              <a:rPr lang="ru-RU" b="1" dirty="0"/>
              <a:t>могущество</a:t>
            </a:r>
            <a:r>
              <a:rPr lang="ru-RU" dirty="0"/>
              <a:t> Царя</a:t>
            </a:r>
          </a:p>
        </p:txBody>
      </p:sp>
    </p:spTree>
    <p:extLst>
      <p:ext uri="{BB962C8B-B14F-4D97-AF65-F5344CB8AC3E}">
        <p14:creationId xmlns:p14="http://schemas.microsoft.com/office/powerpoint/2010/main" val="352824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6048672"/>
          </a:xfrm>
        </p:spPr>
        <p:txBody>
          <a:bodyPr>
            <a:normAutofit fontScale="55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Что означает имя "Господь"?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Иисус Христос называется </a:t>
            </a:r>
            <a:r>
              <a:rPr lang="ru-RU" b="1" dirty="0"/>
              <a:t>Господом</a:t>
            </a:r>
            <a:r>
              <a:rPr lang="ru-RU" dirty="0"/>
              <a:t> в том смысле, что Он есть </a:t>
            </a:r>
            <a:r>
              <a:rPr lang="ru-RU" b="1" dirty="0"/>
              <a:t>истинный Бог</a:t>
            </a:r>
            <a:r>
              <a:rPr lang="ru-RU" dirty="0"/>
              <a:t>. Имя </a:t>
            </a:r>
            <a:r>
              <a:rPr lang="ru-RU" b="1" dirty="0"/>
              <a:t>Господь</a:t>
            </a:r>
            <a:r>
              <a:rPr lang="ru-RU" dirty="0"/>
              <a:t> есть одно из имён Божиих.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Как </a:t>
            </a:r>
            <a:r>
              <a:rPr lang="ru-RU" b="1" dirty="0"/>
              <a:t>Священное Писание говорит о Божестве Иисуса Христа?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Писание о Божестве Иисуса Христа, Сына Божия, говорит так: </a:t>
            </a:r>
            <a:r>
              <a:rPr lang="ru-RU" b="1" i="1" dirty="0"/>
              <a:t>В начале было Слово, и Слово было у Бога, и Слово было Бог</a:t>
            </a:r>
            <a:r>
              <a:rPr lang="ru-RU" dirty="0"/>
              <a:t> (Ин.1:1</a:t>
            </a:r>
            <a:r>
              <a:rPr lang="ru-RU" dirty="0" smtClean="0"/>
              <a:t>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Почему </a:t>
            </a:r>
            <a:r>
              <a:rPr lang="ru-RU" b="1" dirty="0"/>
              <a:t>Иисус Христос именуется сыном Божиим единородным?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Иисус Христос именуется Сыном Божиим </a:t>
            </a:r>
            <a:r>
              <a:rPr lang="ru-RU" b="1" dirty="0"/>
              <a:t>единородным</a:t>
            </a:r>
            <a:r>
              <a:rPr lang="ru-RU" dirty="0"/>
              <a:t> потому, что Он один только есть Сын Божий, рождённый из существа Бога Отца, и поэтому </a:t>
            </a:r>
            <a:r>
              <a:rPr lang="ru-RU" b="1" dirty="0"/>
              <a:t>единого существа</a:t>
            </a:r>
            <a:r>
              <a:rPr lang="ru-RU" dirty="0"/>
              <a:t> с Богом Отцом; и следовательно, без всякого сравнения превосходит всех святых ангелов и святых людей, которые называются сынами Божиими по </a:t>
            </a:r>
            <a:r>
              <a:rPr lang="ru-RU" i="1" dirty="0"/>
              <a:t>благодати</a:t>
            </a:r>
            <a:r>
              <a:rPr lang="ru-RU" dirty="0"/>
              <a:t> (см. Ин.1:12).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Называет </a:t>
            </a:r>
            <a:r>
              <a:rPr lang="ru-RU" b="1" dirty="0"/>
              <a:t>ли Священное Писание Иисуса Христа единородным?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Священное Писание называет Иисуса Христа единородным. Например, в следующих изречениях Евангелиста Иоанна: </a:t>
            </a:r>
            <a:r>
              <a:rPr lang="ru-RU" i="1" dirty="0"/>
              <a:t>И Слово стало </a:t>
            </a:r>
            <a:r>
              <a:rPr lang="ru-RU" i="1" dirty="0" err="1"/>
              <a:t>плотию</a:t>
            </a:r>
            <a:r>
              <a:rPr lang="ru-RU" i="1" dirty="0"/>
              <a:t>, и обитало с нами, полное благодати и истины; и мы видели славу Его, славу, как единородного от Отца</a:t>
            </a:r>
            <a:r>
              <a:rPr lang="ru-RU" dirty="0"/>
              <a:t> (Ин.1:14). </a:t>
            </a:r>
            <a:r>
              <a:rPr lang="ru-RU" i="1" dirty="0"/>
              <a:t>Бога не видел никто никогда; единородный Сын, сущий в </a:t>
            </a:r>
            <a:r>
              <a:rPr lang="ru-RU" i="1" dirty="0" err="1"/>
              <a:t>недре</a:t>
            </a:r>
            <a:r>
              <a:rPr lang="ru-RU" i="1" dirty="0"/>
              <a:t> Отчем, Он явил</a:t>
            </a:r>
            <a:r>
              <a:rPr lang="ru-RU" dirty="0"/>
              <a:t> (Ин.1:18).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766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457200" algn="just">
              <a:lnSpc>
                <a:spcPct val="110000"/>
              </a:lnSpc>
              <a:buNone/>
            </a:pPr>
            <a:r>
              <a:rPr lang="ru-RU" b="1" dirty="0"/>
              <a:t>Каково отличие сына Божия от других лиц Святой Троицы?</a:t>
            </a:r>
            <a:endParaRPr lang="ru-RU" dirty="0"/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dirty="0"/>
              <a:t>В Символе веры о Сыне Божием сказано, что Он </a:t>
            </a:r>
            <a:r>
              <a:rPr lang="ru-RU" i="1" dirty="0"/>
              <a:t>рождён</a:t>
            </a:r>
            <a:r>
              <a:rPr lang="ru-RU" dirty="0"/>
              <a:t> от Отца. Этим указывается на то личное свойство, которым Он отличается от других лиц Святой Троицы.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b="1" dirty="0" smtClean="0"/>
              <a:t>Когда </a:t>
            </a:r>
            <a:r>
              <a:rPr lang="ru-RU" b="1" dirty="0"/>
              <a:t>рождён сын Божий?</a:t>
            </a:r>
            <a:endParaRPr lang="ru-RU" dirty="0"/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dirty="0"/>
              <a:t>Сказано, что Он рождён </a:t>
            </a:r>
            <a:r>
              <a:rPr lang="ru-RU" b="1" dirty="0"/>
              <a:t>прежде всех век</a:t>
            </a:r>
            <a:r>
              <a:rPr lang="ru-RU" dirty="0"/>
              <a:t> (</a:t>
            </a:r>
            <a:r>
              <a:rPr lang="ru-RU" dirty="0" err="1"/>
              <a:t>предвечно</a:t>
            </a:r>
            <a:r>
              <a:rPr lang="ru-RU" dirty="0"/>
              <a:t>), для того, чтобы кто-либо не подумал, что было время, когда Его не было. Этим указывается на то, что Иисус Христос есть вечный Сын Божий, как вечен Бог Отец.</a:t>
            </a:r>
          </a:p>
          <a:p>
            <a:pPr marL="82296" indent="457200" algn="just">
              <a:lnSpc>
                <a:spcPct val="11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676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Что означают слова "Света от Света"?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В Символе веры слова </a:t>
            </a:r>
            <a:r>
              <a:rPr lang="ru-RU" b="1" dirty="0"/>
              <a:t>Света от Света</a:t>
            </a:r>
            <a:r>
              <a:rPr lang="ru-RU" dirty="0"/>
              <a:t> есть пример, который в некоторой степени объясняет непостижимое рождение Сына Божия от Отца. Глядя на солнце, мы видим свет. От этого света рождается свет видимый во всем околосолнечном пространстве, но и тот, и другой есть один свет, нераздельный, одной природы. Подобно этому, Бог Отец есть вечный </a:t>
            </a:r>
            <a:r>
              <a:rPr lang="ru-RU" b="1" dirty="0"/>
              <a:t>свет</a:t>
            </a:r>
            <a:r>
              <a:rPr lang="ru-RU" dirty="0"/>
              <a:t> (см. 1 Ин.1:5); от Него рождается Сын Божий, Который также есть вечный Свет, но Бог Отец и Сын Божий есть единый вечный Свет, нераздельный, единого Божественного естества.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681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Что означают слова "Бога истинна от Бога истинна"?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Слова Символа веры: </a:t>
            </a:r>
            <a:r>
              <a:rPr lang="ru-RU" b="1" dirty="0"/>
              <a:t>Бога истинна от Бога истинна</a:t>
            </a:r>
            <a:r>
              <a:rPr lang="ru-RU" dirty="0"/>
              <a:t> означают, что Сын Божий называется истинным Богом в таком же смысле, как и Бог </a:t>
            </a:r>
            <a:r>
              <a:rPr lang="ru-RU" dirty="0" smtClean="0"/>
              <a:t>Отец.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Это </a:t>
            </a:r>
            <a:r>
              <a:rPr lang="ru-RU" b="1" dirty="0"/>
              <a:t>слова Священного Писания,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и они взяты из следующего изречения Евангелиста Иоанна: </a:t>
            </a:r>
            <a:r>
              <a:rPr lang="ru-RU" i="1" dirty="0"/>
              <a:t>Знаем также, что Сын Божий пришел и дал нам свет и разум, да познаем Бога истинного и да будем в истинном Сыне Его Иисусе Христе. Сей есть истинный Бог и жизнь вечная</a:t>
            </a:r>
            <a:r>
              <a:rPr lang="ru-RU" dirty="0"/>
              <a:t> (1 Ин.5:20).</a:t>
            </a:r>
          </a:p>
        </p:txBody>
      </p:sp>
    </p:spTree>
    <p:extLst>
      <p:ext uri="{BB962C8B-B14F-4D97-AF65-F5344CB8AC3E}">
        <p14:creationId xmlns:p14="http://schemas.microsoft.com/office/powerpoint/2010/main" val="120385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88640"/>
            <a:ext cx="7498080" cy="6669360"/>
          </a:xfrm>
        </p:spPr>
        <p:txBody>
          <a:bodyPr>
            <a:normAutofit fontScale="62500" lnSpcReduction="20000"/>
          </a:bodyPr>
          <a:lstStyle/>
          <a:p>
            <a:pPr marL="0" indent="457200" algn="just">
              <a:lnSpc>
                <a:spcPct val="120000"/>
              </a:lnSpc>
              <a:buNone/>
            </a:pPr>
            <a:r>
              <a:rPr lang="ru-RU" b="1" dirty="0"/>
              <a:t>Был ли сын Божий сотворён?</a:t>
            </a:r>
            <a:endParaRPr lang="ru-RU" dirty="0"/>
          </a:p>
          <a:p>
            <a:pPr marL="0" indent="457200" algn="just">
              <a:lnSpc>
                <a:spcPct val="120000"/>
              </a:lnSpc>
              <a:buNone/>
            </a:pPr>
            <a:r>
              <a:rPr lang="ru-RU" dirty="0"/>
              <a:t>В Символе веры сказано, что Сын Божий </a:t>
            </a:r>
            <a:r>
              <a:rPr lang="ru-RU" b="1" dirty="0"/>
              <a:t>рождён</a:t>
            </a:r>
            <a:r>
              <a:rPr lang="ru-RU" dirty="0"/>
              <a:t>, </a:t>
            </a:r>
            <a:r>
              <a:rPr lang="ru-RU" b="1" dirty="0"/>
              <a:t>не сотворён</a:t>
            </a:r>
            <a:r>
              <a:rPr lang="ru-RU" dirty="0"/>
              <a:t>. Это сделано для обличения Ария, который нечестиво учил, что Сын Божий сотворён.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ru-RU" b="1" dirty="0" smtClean="0"/>
              <a:t>Что </a:t>
            </a:r>
            <a:r>
              <a:rPr lang="ru-RU" b="1" dirty="0"/>
              <a:t>означают слова "единосущна Отцу"?</a:t>
            </a:r>
            <a:endParaRPr lang="ru-RU" dirty="0"/>
          </a:p>
          <a:p>
            <a:pPr marL="0" indent="457200" algn="just">
              <a:lnSpc>
                <a:spcPct val="120000"/>
              </a:lnSpc>
              <a:buNone/>
            </a:pPr>
            <a:r>
              <a:rPr lang="ru-RU" dirty="0"/>
              <a:t>Слова </a:t>
            </a:r>
            <a:r>
              <a:rPr lang="ru-RU" i="1" dirty="0"/>
              <a:t>единосущна Отцу</a:t>
            </a:r>
            <a:r>
              <a:rPr lang="ru-RU" dirty="0"/>
              <a:t> означают, что Сын Божий имеет одно Божественное существо с Богом Отцом.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ru-RU" b="1" dirty="0" smtClean="0"/>
              <a:t>Как </a:t>
            </a:r>
            <a:r>
              <a:rPr lang="ru-RU" b="1" dirty="0"/>
              <a:t>об </a:t>
            </a:r>
            <a:r>
              <a:rPr lang="ru-RU" b="1" dirty="0" err="1"/>
              <a:t>единосущии</a:t>
            </a:r>
            <a:r>
              <a:rPr lang="ru-RU" b="1" dirty="0"/>
              <a:t> сына и Отца говорит Священное Писание?</a:t>
            </a:r>
            <a:endParaRPr lang="ru-RU" dirty="0"/>
          </a:p>
          <a:p>
            <a:pPr marL="0" indent="457200" algn="just">
              <a:lnSpc>
                <a:spcPct val="120000"/>
              </a:lnSpc>
              <a:buNone/>
            </a:pPr>
            <a:r>
              <a:rPr lang="ru-RU" dirty="0"/>
              <a:t>В Священном Писании Сам Иисус Христос о Себе и о Боге Отце говорит так: </a:t>
            </a:r>
            <a:r>
              <a:rPr lang="ru-RU" i="1" dirty="0"/>
              <a:t>Я и Отец — одно</a:t>
            </a:r>
            <a:r>
              <a:rPr lang="ru-RU" dirty="0"/>
              <a:t> (Ин.10:30).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ru-RU" b="1" dirty="0" smtClean="0"/>
              <a:t> </a:t>
            </a:r>
            <a:r>
              <a:rPr lang="ru-RU" b="1" dirty="0"/>
              <a:t>Что означают слова "</a:t>
            </a:r>
            <a:r>
              <a:rPr lang="ru-RU" b="1" dirty="0" err="1"/>
              <a:t>Имже</a:t>
            </a:r>
            <a:r>
              <a:rPr lang="ru-RU" b="1" dirty="0"/>
              <a:t> вся </a:t>
            </a:r>
            <a:r>
              <a:rPr lang="ru-RU" b="1" dirty="0" err="1"/>
              <a:t>быша</a:t>
            </a:r>
            <a:r>
              <a:rPr lang="ru-RU" b="1" dirty="0"/>
              <a:t>"?</a:t>
            </a:r>
            <a:endParaRPr lang="ru-RU" dirty="0"/>
          </a:p>
          <a:p>
            <a:pPr marL="0" indent="457200" algn="just">
              <a:lnSpc>
                <a:spcPct val="120000"/>
              </a:lnSpc>
              <a:buNone/>
            </a:pPr>
            <a:r>
              <a:rPr lang="ru-RU" dirty="0"/>
              <a:t>Слова Символа веры </a:t>
            </a:r>
            <a:r>
              <a:rPr lang="ru-RU" i="1" dirty="0" err="1"/>
              <a:t>Имже</a:t>
            </a:r>
            <a:r>
              <a:rPr lang="ru-RU" i="1" dirty="0"/>
              <a:t> вся </a:t>
            </a:r>
            <a:r>
              <a:rPr lang="ru-RU" i="1" dirty="0" err="1"/>
              <a:t>быша</a:t>
            </a:r>
            <a:r>
              <a:rPr lang="ru-RU" dirty="0"/>
              <a:t> показывают, что Бог Отец всё сотворил Сыном Своим, как вечной премудростью Своей и вечным словом Своим. </a:t>
            </a:r>
            <a:r>
              <a:rPr lang="ru-RU" i="1" dirty="0"/>
              <a:t>Все через Него начало быть, и без Него ничто не начало быть, что начало быть</a:t>
            </a:r>
            <a:r>
              <a:rPr lang="ru-RU" dirty="0"/>
              <a:t> (Ин.1:3).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ru-RU" b="1" dirty="0" err="1" smtClean="0"/>
              <a:t>Свт</a:t>
            </a:r>
            <a:r>
              <a:rPr lang="ru-RU" b="1" dirty="0" smtClean="0"/>
              <a:t>. Григорий </a:t>
            </a:r>
            <a:r>
              <a:rPr lang="ru-RU" b="1" dirty="0" err="1" smtClean="0"/>
              <a:t>Нисский</a:t>
            </a:r>
            <a:r>
              <a:rPr lang="ru-RU" dirty="0" smtClean="0"/>
              <a:t>: «Всякое </a:t>
            </a:r>
            <a:r>
              <a:rPr lang="ru-RU" dirty="0" err="1"/>
              <a:t>действование</a:t>
            </a:r>
            <a:r>
              <a:rPr lang="ru-RU" dirty="0"/>
              <a:t>, от Бога простирающееся на тварь, от Отца исходит, через Сына простирается и совершается Духом </a:t>
            </a:r>
            <a:r>
              <a:rPr lang="ru-RU" dirty="0" smtClean="0"/>
              <a:t>Святым».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80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Третий член Символа веры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475584"/>
          </a:xfrm>
        </p:spPr>
        <p:txBody>
          <a:bodyPr/>
          <a:lstStyle/>
          <a:p>
            <a:pPr marL="82296" lvl="0" indent="457200" algn="just">
              <a:lnSpc>
                <a:spcPct val="150000"/>
              </a:lnSpc>
              <a:buNone/>
            </a:pPr>
            <a:r>
              <a:rPr lang="ru-RU" dirty="0"/>
              <a:t>Нас ради человек и нашего ради спасения </a:t>
            </a:r>
            <a:r>
              <a:rPr lang="ru-RU" dirty="0" err="1"/>
              <a:t>сшедшаго</a:t>
            </a:r>
            <a:r>
              <a:rPr lang="ru-RU" dirty="0"/>
              <a:t> с небес, и </a:t>
            </a:r>
            <a:r>
              <a:rPr lang="ru-RU" dirty="0" err="1"/>
              <a:t>воплотившагося</a:t>
            </a:r>
            <a:r>
              <a:rPr lang="ru-RU" dirty="0"/>
              <a:t> от Духа Свята и Марии Девы, и </a:t>
            </a:r>
            <a:r>
              <a:rPr lang="ru-RU" dirty="0" err="1"/>
              <a:t>вочеловечшася</a:t>
            </a:r>
            <a:r>
              <a:rPr lang="ru-RU" dirty="0"/>
              <a:t>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99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1575</TotalTime>
  <Words>3379</Words>
  <Application>Microsoft Office PowerPoint</Application>
  <PresentationFormat>Экран (4:3)</PresentationFormat>
  <Paragraphs>153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Солнцестояние</vt:lpstr>
      <vt:lpstr>13 лекция. Второй и третий члены Символа веры </vt:lpstr>
      <vt:lpstr>Второй член Символа веры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Третий член Символа веры</vt:lpstr>
      <vt:lpstr>Сошествие с небес вездесущего Сына Божия</vt:lpstr>
      <vt:lpstr>Цель сошествия и его значение</vt:lpstr>
      <vt:lpstr>Понятие о грехе</vt:lpstr>
      <vt:lpstr>Презентация PowerPoint</vt:lpstr>
      <vt:lpstr>Следствия греха</vt:lpstr>
      <vt:lpstr>Переход первородного греха на все человечество.</vt:lpstr>
      <vt:lpstr>Обетование о Спасителе</vt:lpstr>
      <vt:lpstr>Воплощение Сына Божия</vt:lpstr>
      <vt:lpstr>Образ соединения в Иисусе Христе двух естеств</vt:lpstr>
      <vt:lpstr>Учение о Деве Марии</vt:lpstr>
      <vt:lpstr>Презентация PowerPoint</vt:lpstr>
      <vt:lpstr>Презентация PowerPoint</vt:lpstr>
      <vt:lpstr>Презентация PowerPoint</vt:lpstr>
      <vt:lpstr>Презентация PowerPoint</vt:lpstr>
      <vt:lpstr>Каким образом Сын Божий совершил наше спасение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 лекция. </dc:title>
  <dc:creator>Windows User</dc:creator>
  <cp:lastModifiedBy>Windows User</cp:lastModifiedBy>
  <cp:revision>16</cp:revision>
  <dcterms:created xsi:type="dcterms:W3CDTF">2015-01-28T07:43:09Z</dcterms:created>
  <dcterms:modified xsi:type="dcterms:W3CDTF">2015-01-31T07:56:32Z</dcterms:modified>
</cp:coreProperties>
</file>