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0" r:id="rId3"/>
    <p:sldId id="270" r:id="rId4"/>
    <p:sldId id="261" r:id="rId5"/>
    <p:sldId id="262" r:id="rId6"/>
    <p:sldId id="269" r:id="rId7"/>
    <p:sldId id="263" r:id="rId8"/>
    <p:sldId id="264" r:id="rId9"/>
    <p:sldId id="271" r:id="rId10"/>
    <p:sldId id="272" r:id="rId11"/>
    <p:sldId id="273" r:id="rId12"/>
    <p:sldId id="265" r:id="rId13"/>
    <p:sldId id="274" r:id="rId14"/>
    <p:sldId id="266" r:id="rId15"/>
    <p:sldId id="275" r:id="rId16"/>
    <p:sldId id="267" r:id="rId17"/>
    <p:sldId id="268" r:id="rId18"/>
    <p:sldId id="276" r:id="rId19"/>
    <p:sldId id="277" r:id="rId20"/>
    <p:sldId id="278" r:id="rId21"/>
    <p:sldId id="279" r:id="rId22"/>
    <p:sldId id="280" r:id="rId23"/>
    <p:sldId id="281" r:id="rId24"/>
    <p:sldId id="282" r:id="rId25"/>
    <p:sldId id="259"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6" autoAdjust="0"/>
    <p:restoredTop sz="94590" autoAdjust="0"/>
  </p:normalViewPr>
  <p:slideViewPr>
    <p:cSldViewPr>
      <p:cViewPr varScale="1">
        <p:scale>
          <a:sx n="113" d="100"/>
          <a:sy n="113" d="100"/>
        </p:scale>
        <p:origin x="-150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66BB78-D2F0-4447-9A29-6410415DEFED}" type="datetimeFigureOut">
              <a:rPr lang="ru-RU" smtClean="0"/>
              <a:t>24.02.2014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0849EF-3662-46BA-9713-85C10D50312F}" type="slidenum">
              <a:rPr lang="ru-RU" smtClean="0"/>
              <a:t>‹#›</a:t>
            </a:fld>
            <a:endParaRPr lang="ru-RU"/>
          </a:p>
        </p:txBody>
      </p:sp>
    </p:spTree>
    <p:extLst>
      <p:ext uri="{BB962C8B-B14F-4D97-AF65-F5344CB8AC3E}">
        <p14:creationId xmlns:p14="http://schemas.microsoft.com/office/powerpoint/2010/main" val="1355827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E752226-1CF2-4042-81CE-01423057D026}" type="slidenum">
              <a:rPr lang="ru-RU" smtClean="0"/>
              <a:t>17</a:t>
            </a:fld>
            <a:endParaRPr lang="ru-RU"/>
          </a:p>
        </p:txBody>
      </p:sp>
    </p:spTree>
    <p:extLst>
      <p:ext uri="{BB962C8B-B14F-4D97-AF65-F5344CB8AC3E}">
        <p14:creationId xmlns:p14="http://schemas.microsoft.com/office/powerpoint/2010/main" val="4093479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24.02.2014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24.02.2014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24.02.2014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24.02.2014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24.02.2014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24.02.2014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24.02.2014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24.02.2014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24.02.2014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bible.optina.ru/old:prs:01:06"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bible.optina.ru/new:1kor:04:05" TargetMode="External"/><Relationship Id="rId2" Type="http://schemas.openxmlformats.org/officeDocument/2006/relationships/hyperlink" Target="http://bible.optina.ru/new:rim:14:10" TargetMode="External"/><Relationship Id="rId1" Type="http://schemas.openxmlformats.org/officeDocument/2006/relationships/slideLayout" Target="../slideLayouts/slideLayout2.xml"/><Relationship Id="rId6" Type="http://schemas.openxmlformats.org/officeDocument/2006/relationships/hyperlink" Target="http://bible.optina.ru/new:mf:18:15" TargetMode="External"/><Relationship Id="rId5" Type="http://schemas.openxmlformats.org/officeDocument/2006/relationships/hyperlink" Target="http://bible.optina.ru/new:1tim:05:20" TargetMode="External"/><Relationship Id="rId4" Type="http://schemas.openxmlformats.org/officeDocument/2006/relationships/hyperlink" Target="http://bible.optina.ru/new:2tim:04:0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bible.optina.ru/new:ef:06:12" TargetMode="External"/><Relationship Id="rId2" Type="http://schemas.openxmlformats.org/officeDocument/2006/relationships/hyperlink" Target="http://bible.optina.ru/new:1kor:03:11"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bible.optina.ru/old:2par:33:06" TargetMode="External"/><Relationship Id="rId2" Type="http://schemas.openxmlformats.org/officeDocument/2006/relationships/hyperlink" Target="http://bible.optina.ru/old:2par:28:03" TargetMode="External"/><Relationship Id="rId1" Type="http://schemas.openxmlformats.org/officeDocument/2006/relationships/slideLayout" Target="../slideLayouts/slideLayout2.xml"/><Relationship Id="rId6" Type="http://schemas.openxmlformats.org/officeDocument/2006/relationships/hyperlink" Target="http://bible.optina.ru/old:4ts:23:10" TargetMode="External"/><Relationship Id="rId5" Type="http://schemas.openxmlformats.org/officeDocument/2006/relationships/hyperlink" Target="http://bible.optina.ru/old:ier:19:02" TargetMode="External"/><Relationship Id="rId4" Type="http://schemas.openxmlformats.org/officeDocument/2006/relationships/hyperlink" Target="http://bible.optina.ru/old:ier:07:31"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319015"/>
            <a:ext cx="7772400" cy="1470025"/>
          </a:xfrm>
        </p:spPr>
        <p:txBody>
          <a:bodyPr/>
          <a:lstStyle/>
          <a:p>
            <a:r>
              <a:rPr lang="ru-RU" b="1" dirty="0" smtClean="0"/>
              <a:t>Лекция 13-14. Нагорная проповедь Христа Спасителя.</a:t>
            </a:r>
            <a:endParaRPr lang="ru-RU" b="1" dirty="0"/>
          </a:p>
        </p:txBody>
      </p:sp>
    </p:spTree>
    <p:extLst>
      <p:ext uri="{BB962C8B-B14F-4D97-AF65-F5344CB8AC3E}">
        <p14:creationId xmlns:p14="http://schemas.microsoft.com/office/powerpoint/2010/main" val="1727014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915816" y="260648"/>
            <a:ext cx="3456384" cy="50405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800" b="1" dirty="0" smtClean="0">
                <a:solidFill>
                  <a:schemeClr val="tx1"/>
                </a:solidFill>
              </a:rPr>
              <a:t>О клятвах</a:t>
            </a:r>
            <a:endParaRPr lang="ru-RU" sz="2800" b="1" dirty="0">
              <a:solidFill>
                <a:schemeClr val="tx1"/>
              </a:solidFill>
            </a:endParaRPr>
          </a:p>
        </p:txBody>
      </p:sp>
      <p:sp>
        <p:nvSpPr>
          <p:cNvPr id="5" name="Прямоугольник 4"/>
          <p:cNvSpPr/>
          <p:nvPr/>
        </p:nvSpPr>
        <p:spPr>
          <a:xfrm>
            <a:off x="251520" y="1196752"/>
            <a:ext cx="8640960" cy="2016224"/>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ru-RU" b="1" dirty="0">
                <a:solidFill>
                  <a:schemeClr val="tx1"/>
                </a:solidFill>
              </a:rPr>
              <a:t>33-37 </a:t>
            </a:r>
            <a:r>
              <a:rPr lang="ru-RU" b="1" dirty="0" err="1">
                <a:solidFill>
                  <a:schemeClr val="tx1"/>
                </a:solidFill>
              </a:rPr>
              <a:t>ст</a:t>
            </a:r>
            <a:r>
              <a:rPr lang="ru-RU" b="1" dirty="0">
                <a:solidFill>
                  <a:schemeClr val="tx1"/>
                </a:solidFill>
              </a:rPr>
              <a:t>:. Еще слышали вы, что сказано древним: не преступай клятвы, но исполняй пред Господом клятвы твои. А Я говорю вам: не клянись вовсе: ни небом, потому что оно престол Божий; ни землею, потому что она подножие ног Его; ни Иерусалимом, потому что он город великого Царя; ни головою твоею не клянись, потому что не можешь ни одного волоса сделать белым или черным. Но да будет слово ваше: да, да; нет, нет; а что сверх этого, то от лукавого».</a:t>
            </a:r>
          </a:p>
        </p:txBody>
      </p:sp>
      <p:sp>
        <p:nvSpPr>
          <p:cNvPr id="6" name="Скругленный прямоугольник 5"/>
          <p:cNvSpPr/>
          <p:nvPr/>
        </p:nvSpPr>
        <p:spPr>
          <a:xfrm>
            <a:off x="323528" y="5229200"/>
            <a:ext cx="8496944" cy="1296144"/>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Зигабен</a:t>
            </a:r>
            <a:r>
              <a:rPr lang="ru-RU" sz="1600" b="1" dirty="0">
                <a:solidFill>
                  <a:schemeClr val="tx1"/>
                </a:solidFill>
              </a:rPr>
              <a:t>: </a:t>
            </a:r>
            <a:r>
              <a:rPr lang="ru-RU" sz="1600" b="1" i="1" dirty="0" smtClean="0">
                <a:solidFill>
                  <a:schemeClr val="tx1"/>
                </a:solidFill>
              </a:rPr>
              <a:t>«пусть</a:t>
            </a:r>
            <a:r>
              <a:rPr lang="ru-RU" sz="1600" b="1" i="1" dirty="0">
                <a:solidFill>
                  <a:schemeClr val="tx1"/>
                </a:solidFill>
              </a:rPr>
              <a:t>, говорит Он (Спаситель), слово ваше удостоверительное, когда что-нибудь утверждаете, будет да; а когда отрицаете: нет. И только этими словами пользуйтесь для удостоверения вместо клятвы, и не употребляйте ничего другого, кроме да и нет. Лишнее против этого (Спаситель) называет </a:t>
            </a:r>
            <a:r>
              <a:rPr lang="ru-RU" sz="1600" b="1" i="1" dirty="0" smtClean="0">
                <a:solidFill>
                  <a:schemeClr val="tx1"/>
                </a:solidFill>
              </a:rPr>
              <a:t>клятвою». </a:t>
            </a:r>
            <a:endParaRPr lang="ru-RU" sz="1600" b="1" i="1" dirty="0">
              <a:solidFill>
                <a:schemeClr val="tx1"/>
              </a:solidFill>
            </a:endParaRPr>
          </a:p>
        </p:txBody>
      </p:sp>
      <p:sp>
        <p:nvSpPr>
          <p:cNvPr id="7" name="Скругленный прямоугольник 6"/>
          <p:cNvSpPr/>
          <p:nvPr/>
        </p:nvSpPr>
        <p:spPr>
          <a:xfrm>
            <a:off x="323528" y="3501008"/>
            <a:ext cx="8496944" cy="1296144"/>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dirty="0" smtClean="0">
                <a:solidFill>
                  <a:schemeClr val="tx1"/>
                </a:solidFill>
              </a:rPr>
              <a:t>: «Один </a:t>
            </a:r>
            <a:r>
              <a:rPr lang="ru-RU" sz="1600" b="1" dirty="0">
                <a:solidFill>
                  <a:schemeClr val="tx1"/>
                </a:solidFill>
              </a:rPr>
              <a:t>только Бог клянется Самим Собою, как не зависящий ни от кого. А мы не имеем власти над собою, - как же мы можем клясться своею головою? Мы - достояние другого. Ибо если голова - твоя собственность, то измени, если можешь, один волос</a:t>
            </a:r>
            <a:r>
              <a:rPr lang="ru-RU" sz="1600" b="1" dirty="0" smtClean="0">
                <a:solidFill>
                  <a:schemeClr val="tx1"/>
                </a:solidFill>
              </a:rPr>
              <a:t>.»</a:t>
            </a:r>
            <a:endParaRPr lang="ru-RU" sz="1600" b="1" dirty="0">
              <a:solidFill>
                <a:schemeClr val="tx1"/>
              </a:solidFill>
            </a:endParaRPr>
          </a:p>
        </p:txBody>
      </p:sp>
    </p:spTree>
    <p:extLst>
      <p:ext uri="{BB962C8B-B14F-4D97-AF65-F5344CB8AC3E}">
        <p14:creationId xmlns:p14="http://schemas.microsoft.com/office/powerpoint/2010/main" val="7415084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ltDn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4"/>
          <p:cNvGraphicFramePr>
            <a:graphicFrameLocks noGrp="1"/>
          </p:cNvGraphicFramePr>
          <p:nvPr>
            <p:ph idx="1"/>
            <p:extLst>
              <p:ext uri="{D42A27DB-BD31-4B8C-83A1-F6EECF244321}">
                <p14:modId xmlns:p14="http://schemas.microsoft.com/office/powerpoint/2010/main" val="3726563598"/>
              </p:ext>
            </p:extLst>
          </p:nvPr>
        </p:nvGraphicFramePr>
        <p:xfrm>
          <a:off x="179512" y="620688"/>
          <a:ext cx="8784976" cy="1754496"/>
        </p:xfrm>
        <a:graphic>
          <a:graphicData uri="http://schemas.openxmlformats.org/drawingml/2006/table">
            <a:tbl>
              <a:tblPr firstRow="1" bandRow="1">
                <a:tableStyleId>{5C22544A-7EE6-4342-B048-85BDC9FD1C3A}</a:tableStyleId>
              </a:tblPr>
              <a:tblGrid>
                <a:gridCol w="6006706"/>
                <a:gridCol w="2778270"/>
              </a:tblGrid>
              <a:tr h="244624">
                <a:tc>
                  <a:txBody>
                    <a:bodyPr/>
                    <a:lstStyle/>
                    <a:p>
                      <a:pPr algn="ctr">
                        <a:lnSpc>
                          <a:spcPct val="90000"/>
                        </a:lnSpc>
                      </a:pPr>
                      <a:r>
                        <a:rPr lang="ru-RU" sz="1600" b="1" dirty="0" smtClean="0">
                          <a:solidFill>
                            <a:schemeClr val="tx1"/>
                          </a:solidFill>
                        </a:rPr>
                        <a:t>Мф. 5, 38-42</a:t>
                      </a:r>
                      <a:endParaRPr lang="ru-RU" sz="1600" b="1" dirty="0">
                        <a:solidFill>
                          <a:schemeClr val="tx1"/>
                        </a:solidFill>
                      </a:endParaRPr>
                    </a:p>
                  </a:txBody>
                  <a:tcPr marL="36000" marR="36000" marT="18000" marB="18000" anchor="ctr"/>
                </a:tc>
                <a:tc>
                  <a:txBody>
                    <a:bodyPr/>
                    <a:lstStyle/>
                    <a:p>
                      <a:pPr algn="ctr">
                        <a:lnSpc>
                          <a:spcPct val="90000"/>
                        </a:lnSpc>
                      </a:pPr>
                      <a:r>
                        <a:rPr lang="ru-RU" sz="1600" b="1" dirty="0" err="1" smtClean="0">
                          <a:solidFill>
                            <a:schemeClr val="tx1"/>
                          </a:solidFill>
                        </a:rPr>
                        <a:t>Лк</a:t>
                      </a:r>
                      <a:r>
                        <a:rPr lang="ru-RU" sz="1600" b="1" dirty="0" smtClean="0">
                          <a:solidFill>
                            <a:schemeClr val="tx1"/>
                          </a:solidFill>
                        </a:rPr>
                        <a:t>. 6, 29-30</a:t>
                      </a:r>
                      <a:endParaRPr lang="ru-RU" sz="1600" b="1" dirty="0">
                        <a:solidFill>
                          <a:schemeClr val="tx1"/>
                        </a:solidFill>
                      </a:endParaRPr>
                    </a:p>
                  </a:txBody>
                  <a:tcPr marL="36000" marR="36000" marT="18000" marB="18000" anchor="ctr"/>
                </a:tc>
              </a:tr>
              <a:tr h="370840">
                <a:tc>
                  <a:txBody>
                    <a:bodyPr/>
                    <a:lstStyle/>
                    <a:p>
                      <a:pPr>
                        <a:lnSpc>
                          <a:spcPct val="80000"/>
                        </a:lnSpc>
                      </a:pPr>
                      <a:r>
                        <a:rPr lang="ru-RU" sz="1500" b="1" dirty="0" smtClean="0"/>
                        <a:t>38. Вы слышали, что сказано: око за око и зуб за зуб.</a:t>
                      </a:r>
                    </a:p>
                    <a:p>
                      <a:pPr>
                        <a:lnSpc>
                          <a:spcPct val="80000"/>
                        </a:lnSpc>
                      </a:pPr>
                      <a:r>
                        <a:rPr lang="ru-RU" sz="1500" b="1" dirty="0" smtClean="0"/>
                        <a:t>39. А Я говорю вам: не противься злому. Но кто ударит тебя в правую щеку твою, обрати к нему и другую;</a:t>
                      </a:r>
                    </a:p>
                    <a:p>
                      <a:pPr>
                        <a:lnSpc>
                          <a:spcPct val="80000"/>
                        </a:lnSpc>
                      </a:pPr>
                      <a:r>
                        <a:rPr lang="ru-RU" sz="1500" b="1" dirty="0" smtClean="0"/>
                        <a:t>40. и кто захочет судиться с тобою и взять у тебя рубашку, отдай ему и верхнюю одежду;</a:t>
                      </a:r>
                    </a:p>
                    <a:p>
                      <a:pPr>
                        <a:lnSpc>
                          <a:spcPct val="80000"/>
                        </a:lnSpc>
                      </a:pPr>
                      <a:r>
                        <a:rPr lang="ru-RU" sz="1500" b="1" dirty="0" smtClean="0"/>
                        <a:t>41. и кто принудит тебя идти с ним одно поприще, иди с ним два.</a:t>
                      </a:r>
                    </a:p>
                    <a:p>
                      <a:pPr>
                        <a:lnSpc>
                          <a:spcPct val="80000"/>
                        </a:lnSpc>
                      </a:pPr>
                      <a:r>
                        <a:rPr lang="ru-RU" sz="1500" b="1" dirty="0" smtClean="0"/>
                        <a:t>42. Просящему у тебя дай, и от хотящего занять у тебя не отвращайся.</a:t>
                      </a:r>
                      <a:endParaRPr lang="ru-RU" sz="1500" b="1" dirty="0"/>
                    </a:p>
                  </a:txBody>
                  <a:tcPr marL="36000" marR="36000" marT="18000" marB="18000"/>
                </a:tc>
                <a:tc>
                  <a:txBody>
                    <a:bodyPr/>
                    <a:lstStyle/>
                    <a:p>
                      <a:pPr>
                        <a:lnSpc>
                          <a:spcPct val="80000"/>
                        </a:lnSpc>
                      </a:pPr>
                      <a:r>
                        <a:rPr lang="ru-RU" sz="1500" b="1" dirty="0" smtClean="0"/>
                        <a:t>29. Ударившему тебя по щеке подставь и другую, и отнимающему у тебя верхнюю одежду не препятствуй взять и рубашку.</a:t>
                      </a:r>
                    </a:p>
                    <a:p>
                      <a:pPr>
                        <a:lnSpc>
                          <a:spcPct val="80000"/>
                        </a:lnSpc>
                      </a:pPr>
                      <a:r>
                        <a:rPr lang="ru-RU" sz="1500" b="1" dirty="0" smtClean="0"/>
                        <a:t>30. Всякому, просящему у тебя, давай, и от взявшего твое не требуй назад.</a:t>
                      </a:r>
                      <a:endParaRPr lang="ru-RU" sz="1500" b="1" dirty="0"/>
                    </a:p>
                  </a:txBody>
                  <a:tcPr marL="36000" marR="36000" marT="18000" marB="18000"/>
                </a:tc>
              </a:tr>
            </a:tbl>
          </a:graphicData>
        </a:graphic>
      </p:graphicFrame>
      <p:sp>
        <p:nvSpPr>
          <p:cNvPr id="5" name="Скругленный прямоугольник 4"/>
          <p:cNvSpPr/>
          <p:nvPr/>
        </p:nvSpPr>
        <p:spPr>
          <a:xfrm>
            <a:off x="3272899" y="188640"/>
            <a:ext cx="2520280" cy="28803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прощении обид</a:t>
            </a:r>
            <a:endParaRPr lang="ru-RU" sz="2000" b="1" dirty="0">
              <a:solidFill>
                <a:schemeClr val="tx1"/>
              </a:solidFill>
            </a:endParaRPr>
          </a:p>
        </p:txBody>
      </p:sp>
      <p:sp>
        <p:nvSpPr>
          <p:cNvPr id="6" name="Скругленный прямоугольник 5"/>
          <p:cNvSpPr/>
          <p:nvPr/>
        </p:nvSpPr>
        <p:spPr>
          <a:xfrm>
            <a:off x="359532" y="3717032"/>
            <a:ext cx="8568952" cy="936104"/>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«Злым </a:t>
            </a:r>
            <a:r>
              <a:rPr lang="ru-RU" sz="1500" b="1" i="1" dirty="0">
                <a:solidFill>
                  <a:schemeClr val="tx1"/>
                </a:solidFill>
              </a:rPr>
              <a:t>Господь называет здесь дьявола, который действует посредством человека. Итак, разве дьяволу не должно противостоять? Да, должно, только не ударом со своей стороны, но терпением, ибо огонь угашают не огнем, а </a:t>
            </a:r>
            <a:r>
              <a:rPr lang="ru-RU" sz="1500" b="1" i="1" dirty="0" smtClean="0">
                <a:solidFill>
                  <a:schemeClr val="tx1"/>
                </a:solidFill>
              </a:rPr>
              <a:t>водою». </a:t>
            </a:r>
            <a:r>
              <a:rPr lang="ru-RU" sz="1500" b="1" dirty="0" smtClean="0">
                <a:solidFill>
                  <a:schemeClr val="tx1"/>
                </a:solidFill>
              </a:rPr>
              <a:t>Мы </a:t>
            </a:r>
            <a:r>
              <a:rPr lang="ru-RU" sz="1500" b="1" dirty="0">
                <a:solidFill>
                  <a:schemeClr val="tx1"/>
                </a:solidFill>
              </a:rPr>
              <a:t>не должны побороть зла </a:t>
            </a:r>
            <a:r>
              <a:rPr lang="ru-RU" sz="1500" b="1" dirty="0" smtClean="0">
                <a:solidFill>
                  <a:schemeClr val="tx1"/>
                </a:solidFill>
              </a:rPr>
              <a:t>злом, а зло побеждать добром.</a:t>
            </a:r>
            <a:endParaRPr lang="ru-RU" sz="1500" b="1" i="1" dirty="0">
              <a:solidFill>
                <a:schemeClr val="tx1"/>
              </a:solidFill>
            </a:endParaRPr>
          </a:p>
        </p:txBody>
      </p:sp>
      <p:sp>
        <p:nvSpPr>
          <p:cNvPr id="10" name="Скругленный прямоугольник 9"/>
          <p:cNvSpPr/>
          <p:nvPr/>
        </p:nvSpPr>
        <p:spPr>
          <a:xfrm>
            <a:off x="359532" y="2545967"/>
            <a:ext cx="8568952" cy="936104"/>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«Законодатель </a:t>
            </a:r>
            <a:r>
              <a:rPr lang="ru-RU" sz="1600" b="1" i="1" dirty="0">
                <a:solidFill>
                  <a:schemeClr val="tx1"/>
                </a:solidFill>
              </a:rPr>
              <a:t>предписал — око за око не для того, чтобы мы друг у друга вырывали глаза, но чтобы удерживали руки свои от обид; ведь угроза, заставляющая страшиться наказания, обуздывает стремление к делам </a:t>
            </a:r>
            <a:r>
              <a:rPr lang="ru-RU" sz="1600" b="1" i="1" dirty="0" smtClean="0">
                <a:solidFill>
                  <a:schemeClr val="tx1"/>
                </a:solidFill>
              </a:rPr>
              <a:t>преступным».</a:t>
            </a:r>
            <a:endParaRPr lang="ru-RU" sz="1600" b="1" i="1" dirty="0">
              <a:solidFill>
                <a:schemeClr val="tx1"/>
              </a:solidFill>
            </a:endParaRPr>
          </a:p>
        </p:txBody>
      </p:sp>
      <p:sp>
        <p:nvSpPr>
          <p:cNvPr id="17" name="Скругленный прямоугольник 16"/>
          <p:cNvSpPr/>
          <p:nvPr/>
        </p:nvSpPr>
        <p:spPr>
          <a:xfrm>
            <a:off x="359532" y="4869160"/>
            <a:ext cx="8568952" cy="972108"/>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a:t>
            </a:r>
            <a:r>
              <a:rPr lang="ru-RU" sz="1600" b="1" i="1" dirty="0">
                <a:solidFill>
                  <a:schemeClr val="tx1"/>
                </a:solidFill>
              </a:rPr>
              <a:t> «Повелевает не только не мстить, а скорее подставлять себя ударяющему, чтобы терпением и великодушием обуздать его. Видя, это, он не только не нанесет другого удара, но раскается и в </a:t>
            </a:r>
            <a:r>
              <a:rPr lang="ru-RU" sz="1600" b="1" i="1" dirty="0" err="1" smtClean="0">
                <a:solidFill>
                  <a:schemeClr val="tx1"/>
                </a:solidFill>
              </a:rPr>
              <a:t>ерпвом</a:t>
            </a:r>
            <a:r>
              <a:rPr lang="ru-RU" sz="1600" b="1" i="1" dirty="0" smtClean="0">
                <a:solidFill>
                  <a:schemeClr val="tx1"/>
                </a:solidFill>
              </a:rPr>
              <a:t> </a:t>
            </a:r>
            <a:r>
              <a:rPr lang="ru-RU" sz="1600" b="1" i="1" dirty="0">
                <a:solidFill>
                  <a:schemeClr val="tx1"/>
                </a:solidFill>
              </a:rPr>
              <a:t>и примирится, а если ты будешь противиться, то он еще больше воспламенится и </a:t>
            </a:r>
            <a:r>
              <a:rPr lang="ru-RU" sz="1600" b="1" i="1" dirty="0" smtClean="0">
                <a:solidFill>
                  <a:schemeClr val="tx1"/>
                </a:solidFill>
              </a:rPr>
              <a:t>ожесточится».</a:t>
            </a:r>
            <a:endParaRPr lang="ru-RU" sz="1600" b="1" i="1" dirty="0">
              <a:solidFill>
                <a:schemeClr val="tx1"/>
              </a:solidFill>
            </a:endParaRPr>
          </a:p>
        </p:txBody>
      </p:sp>
      <p:sp>
        <p:nvSpPr>
          <p:cNvPr id="18" name="Скругленный прямоугольник 17"/>
          <p:cNvSpPr/>
          <p:nvPr/>
        </p:nvSpPr>
        <p:spPr>
          <a:xfrm>
            <a:off x="323528" y="2564904"/>
            <a:ext cx="8568952" cy="1008112"/>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«Спаситель </a:t>
            </a:r>
            <a:r>
              <a:rPr lang="ru-RU" sz="1600" b="1" i="1" dirty="0">
                <a:solidFill>
                  <a:schemeClr val="tx1"/>
                </a:solidFill>
              </a:rPr>
              <a:t>хочет, чтобы ты оказывал терпение великодушие не только по отношению к ударам и оскорблениям, но и к имуществу, и деньгам. Это последнее имеет в виду речь о хитоне, как более удобном для </a:t>
            </a:r>
            <a:r>
              <a:rPr lang="ru-RU" sz="1600" b="1" i="1" dirty="0" smtClean="0">
                <a:solidFill>
                  <a:schemeClr val="tx1"/>
                </a:solidFill>
              </a:rPr>
              <a:t>отнятия».</a:t>
            </a:r>
            <a:endParaRPr lang="ru-RU" sz="1600" b="1" i="1" dirty="0">
              <a:solidFill>
                <a:schemeClr val="tx1"/>
              </a:solidFill>
            </a:endParaRPr>
          </a:p>
        </p:txBody>
      </p:sp>
      <p:sp>
        <p:nvSpPr>
          <p:cNvPr id="19" name="Скругленный прямоугольник 18"/>
          <p:cNvSpPr/>
          <p:nvPr/>
        </p:nvSpPr>
        <p:spPr>
          <a:xfrm>
            <a:off x="359532" y="3717032"/>
            <a:ext cx="8676964" cy="1440160"/>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«Если </a:t>
            </a:r>
            <a:r>
              <a:rPr lang="ru-RU" sz="1600" b="1" i="1" dirty="0">
                <a:solidFill>
                  <a:schemeClr val="tx1"/>
                </a:solidFill>
              </a:rPr>
              <a:t>бы кто захотел и само тело твое подвергнуть тяжким и изнурительным трудам, и притом несправедливо, то и тогда ты должен победить его несправедливое желание, и стать выше его. “Принудить силой” — значит влечь кого неправедно, без всякой причины и с обидою. Но ты и на это будь готов; будь готов потерпеть даже больше, нежели, сколько тот хочет причинить </a:t>
            </a:r>
            <a:r>
              <a:rPr lang="ru-RU" sz="1600" b="1" i="1" dirty="0" smtClean="0">
                <a:solidFill>
                  <a:schemeClr val="tx1"/>
                </a:solidFill>
              </a:rPr>
              <a:t>тебе».</a:t>
            </a:r>
            <a:endParaRPr lang="ru-RU" sz="1600" b="1" i="1" dirty="0">
              <a:solidFill>
                <a:schemeClr val="tx1"/>
              </a:solidFill>
            </a:endParaRPr>
          </a:p>
        </p:txBody>
      </p:sp>
      <p:sp>
        <p:nvSpPr>
          <p:cNvPr id="20" name="Скругленный прямоугольник 19"/>
          <p:cNvSpPr/>
          <p:nvPr/>
        </p:nvSpPr>
        <p:spPr>
          <a:xfrm>
            <a:off x="359532" y="5355215"/>
            <a:ext cx="8532948" cy="1026114"/>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«Враг </a:t>
            </a:r>
            <a:r>
              <a:rPr lang="ru-RU" sz="1600" b="1" i="1" dirty="0">
                <a:solidFill>
                  <a:schemeClr val="tx1"/>
                </a:solidFill>
              </a:rPr>
              <a:t>ли, друг ли или неверный просит у тебя денег или другой помощи. В займы же, говорит, не с ростом, но просто для пользы ближнего, ибо и во время закона давать в займы без </a:t>
            </a:r>
            <a:r>
              <a:rPr lang="ru-RU" sz="1600" b="1" i="1" dirty="0" smtClean="0">
                <a:solidFill>
                  <a:schemeClr val="tx1"/>
                </a:solidFill>
              </a:rPr>
              <a:t>процентов».</a:t>
            </a:r>
            <a:endParaRPr lang="ru-RU" sz="1600" b="1" i="1" dirty="0">
              <a:solidFill>
                <a:schemeClr val="tx1"/>
              </a:solidFill>
            </a:endParaRPr>
          </a:p>
        </p:txBody>
      </p:sp>
      <p:sp>
        <p:nvSpPr>
          <p:cNvPr id="21" name="Скругленный прямоугольник 20"/>
          <p:cNvSpPr/>
          <p:nvPr/>
        </p:nvSpPr>
        <p:spPr>
          <a:xfrm>
            <a:off x="359532" y="3014019"/>
            <a:ext cx="8568952" cy="2503213"/>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Лопухин</a:t>
            </a:r>
            <a:r>
              <a:rPr lang="ru-RU" sz="1600" i="1" dirty="0" smtClean="0">
                <a:solidFill>
                  <a:schemeClr val="tx1"/>
                </a:solidFill>
              </a:rPr>
              <a:t>: «</a:t>
            </a:r>
            <a:r>
              <a:rPr lang="ru-RU" sz="1600" b="1" i="1" dirty="0" smtClean="0">
                <a:solidFill>
                  <a:schemeClr val="tx1"/>
                </a:solidFill>
              </a:rPr>
              <a:t>В </a:t>
            </a:r>
            <a:r>
              <a:rPr lang="ru-RU" sz="1600" b="1" i="1" dirty="0">
                <a:solidFill>
                  <a:schemeClr val="tx1"/>
                </a:solidFill>
              </a:rPr>
              <a:t>Новом Завете была дана новая заповедь, которая дополняла ветхозаветную. Но это отнюдь не значит, что как только дана была новозаветная заповедь, так ветхозаветный человек тотчас и прекратил свое существование. Он существовал после Христа, существует и теперь. Мысль Нового Завета — изгнание и </a:t>
            </a:r>
            <a:r>
              <a:rPr lang="ru-RU" sz="1600" b="1" i="1" dirty="0" err="1">
                <a:solidFill>
                  <a:schemeClr val="tx1"/>
                </a:solidFill>
              </a:rPr>
              <a:t>обезоружение</a:t>
            </a:r>
            <a:r>
              <a:rPr lang="ru-RU" sz="1600" b="1" i="1" dirty="0">
                <a:solidFill>
                  <a:schemeClr val="tx1"/>
                </a:solidFill>
              </a:rPr>
              <a:t> ветхого человека, и эта цель постоянно достигается. Но это очень медленный процесс. Когда все люди сделаются новозаветными, тогда, конечно, не будет никакой надобности ни в войнах, ни в смертных казнях преступников. Но пока продолжается Ветхий Завет и живет ветхозаветный человек, войны и смертные казни являются делом практической необходимости, хотя и бывают отступлением от </a:t>
            </a:r>
            <a:r>
              <a:rPr lang="ru-RU" sz="1600" b="1" i="1" dirty="0" smtClean="0">
                <a:solidFill>
                  <a:schemeClr val="tx1"/>
                </a:solidFill>
              </a:rPr>
              <a:t>закона».</a:t>
            </a:r>
            <a:endParaRPr lang="ru-RU" sz="1600" b="1" i="1" dirty="0">
              <a:solidFill>
                <a:schemeClr val="tx1"/>
              </a:solidFill>
            </a:endParaRPr>
          </a:p>
        </p:txBody>
      </p:sp>
    </p:spTree>
    <p:extLst>
      <p:ext uri="{BB962C8B-B14F-4D97-AF65-F5344CB8AC3E}">
        <p14:creationId xmlns:p14="http://schemas.microsoft.com/office/powerpoint/2010/main" val="477642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par>
                          <p:cTn id="8" fill="hold">
                            <p:stCondLst>
                              <p:cond delay="500"/>
                            </p:stCondLst>
                            <p:childTnLst>
                              <p:par>
                                <p:cTn id="9" presetID="22" presetClass="entr" presetSubtype="4" fill="hold" grpId="0" nodeType="afterEffect">
                                  <p:stCondLst>
                                    <p:cond delay="75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par>
                          <p:cTn id="12" fill="hold">
                            <p:stCondLst>
                              <p:cond delay="1750"/>
                            </p:stCondLst>
                            <p:childTnLst>
                              <p:par>
                                <p:cTn id="13" presetID="22" presetClass="entr" presetSubtype="4" fill="hold" grpId="0"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down)">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par>
                                <p:cTn id="21" presetID="10" presetClass="exit" presetSubtype="0" fill="hold" grpId="1" nodeType="withEffect">
                                  <p:stCondLst>
                                    <p:cond delay="0"/>
                                  </p:stCondLst>
                                  <p:childTnLst>
                                    <p:animEffect transition="out" filter="fade">
                                      <p:cBhvr>
                                        <p:cTn id="22" dur="500"/>
                                        <p:tgtEl>
                                          <p:spTgt spid="10"/>
                                        </p:tgtEl>
                                      </p:cBhvr>
                                    </p:animEffect>
                                    <p:set>
                                      <p:cBhvr>
                                        <p:cTn id="23" dur="1" fill="hold">
                                          <p:stCondLst>
                                            <p:cond delay="499"/>
                                          </p:stCondLst>
                                        </p:cTn>
                                        <p:tgtEl>
                                          <p:spTgt spid="10"/>
                                        </p:tgtEl>
                                        <p:attrNameLst>
                                          <p:attrName>style.visibility</p:attrName>
                                        </p:attrNameLst>
                                      </p:cBhvr>
                                      <p:to>
                                        <p:strVal val="hidden"/>
                                      </p:to>
                                    </p:set>
                                  </p:childTnLst>
                                </p:cTn>
                              </p:par>
                              <p:par>
                                <p:cTn id="24" presetID="10" presetClass="exit" presetSubtype="0" fill="hold" grpId="2" nodeType="withEffect">
                                  <p:stCondLst>
                                    <p:cond delay="0"/>
                                  </p:stCondLst>
                                  <p:childTnLst>
                                    <p:animEffect transition="out" filter="fade">
                                      <p:cBhvr>
                                        <p:cTn id="25" dur="500"/>
                                        <p:tgtEl>
                                          <p:spTgt spid="6"/>
                                        </p:tgtEl>
                                      </p:cBhvr>
                                    </p:animEffect>
                                    <p:set>
                                      <p:cBhvr>
                                        <p:cTn id="26" dur="1" fill="hold">
                                          <p:stCondLst>
                                            <p:cond delay="499"/>
                                          </p:stCondLst>
                                        </p:cTn>
                                        <p:tgtEl>
                                          <p:spTgt spid="6"/>
                                        </p:tgtEl>
                                        <p:attrNameLst>
                                          <p:attrName>style.visibility</p:attrName>
                                        </p:attrNameLst>
                                      </p:cBhvr>
                                      <p:to>
                                        <p:strVal val="hidden"/>
                                      </p:to>
                                    </p:set>
                                  </p:childTnLst>
                                </p:cTn>
                              </p:par>
                              <p:par>
                                <p:cTn id="27" presetID="10" presetClass="exit" presetSubtype="0" fill="hold" grpId="1" nodeType="withEffect">
                                  <p:stCondLst>
                                    <p:cond delay="0"/>
                                  </p:stCondLst>
                                  <p:childTnLst>
                                    <p:animEffect transition="out" filter="fade">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childTnLst>
                          </p:cTn>
                        </p:par>
                        <p:par>
                          <p:cTn id="30" fill="hold">
                            <p:stCondLst>
                              <p:cond delay="500"/>
                            </p:stCondLst>
                            <p:childTnLst>
                              <p:par>
                                <p:cTn id="31" presetID="22" presetClass="entr" presetSubtype="4" fill="hold" grpId="0" nodeType="after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par>
                          <p:cTn id="34" fill="hold">
                            <p:stCondLst>
                              <p:cond delay="1000"/>
                            </p:stCondLst>
                            <p:childTnLst>
                              <p:par>
                                <p:cTn id="35" presetID="22" presetClass="entr" presetSubtype="4" fill="hold" grpId="0" nodeType="afterEffect">
                                  <p:stCondLst>
                                    <p:cond delay="750"/>
                                  </p:stCondLst>
                                  <p:childTnLst>
                                    <p:set>
                                      <p:cBhvr>
                                        <p:cTn id="36" dur="1" fill="hold">
                                          <p:stCondLst>
                                            <p:cond delay="0"/>
                                          </p:stCondLst>
                                        </p:cTn>
                                        <p:tgtEl>
                                          <p:spTgt spid="19"/>
                                        </p:tgtEl>
                                        <p:attrNameLst>
                                          <p:attrName>style.visibility</p:attrName>
                                        </p:attrNameLst>
                                      </p:cBhvr>
                                      <p:to>
                                        <p:strVal val="visible"/>
                                      </p:to>
                                    </p:set>
                                    <p:animEffect transition="in" filter="wipe(down)">
                                      <p:cBhvr>
                                        <p:cTn id="37" dur="500"/>
                                        <p:tgtEl>
                                          <p:spTgt spid="19"/>
                                        </p:tgtEl>
                                      </p:cBhvr>
                                    </p:animEffect>
                                  </p:childTnLst>
                                </p:cTn>
                              </p:par>
                            </p:childTnLst>
                          </p:cTn>
                        </p:par>
                        <p:par>
                          <p:cTn id="38" fill="hold">
                            <p:stCondLst>
                              <p:cond delay="2250"/>
                            </p:stCondLst>
                            <p:childTnLst>
                              <p:par>
                                <p:cTn id="39" presetID="22" presetClass="entr" presetSubtype="4" fill="hold" grpId="0" nodeType="afterEffect">
                                  <p:stCondLst>
                                    <p:cond delay="250"/>
                                  </p:stCondLst>
                                  <p:childTnLst>
                                    <p:set>
                                      <p:cBhvr>
                                        <p:cTn id="40" dur="1" fill="hold">
                                          <p:stCondLst>
                                            <p:cond delay="0"/>
                                          </p:stCondLst>
                                        </p:cTn>
                                        <p:tgtEl>
                                          <p:spTgt spid="20"/>
                                        </p:tgtEl>
                                        <p:attrNameLst>
                                          <p:attrName>style.visibility</p:attrName>
                                        </p:attrNameLst>
                                      </p:cBhvr>
                                      <p:to>
                                        <p:strVal val="visible"/>
                                      </p:to>
                                    </p:set>
                                    <p:animEffect transition="in" filter="wipe(down)">
                                      <p:cBhvr>
                                        <p:cTn id="41" dur="5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grpId="1" nodeType="clickEffect">
                                  <p:stCondLst>
                                    <p:cond delay="0"/>
                                  </p:stCondLst>
                                  <p:childTnLst>
                                    <p:animEffect transition="out" filter="fade">
                                      <p:cBhvr>
                                        <p:cTn id="45" dur="500"/>
                                        <p:tgtEl>
                                          <p:spTgt spid="18"/>
                                        </p:tgtEl>
                                      </p:cBhvr>
                                    </p:animEffect>
                                    <p:set>
                                      <p:cBhvr>
                                        <p:cTn id="46" dur="1" fill="hold">
                                          <p:stCondLst>
                                            <p:cond delay="499"/>
                                          </p:stCondLst>
                                        </p:cTn>
                                        <p:tgtEl>
                                          <p:spTgt spid="18"/>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19"/>
                                        </p:tgtEl>
                                      </p:cBhvr>
                                    </p:animEffect>
                                    <p:set>
                                      <p:cBhvr>
                                        <p:cTn id="49" dur="1" fill="hold">
                                          <p:stCondLst>
                                            <p:cond delay="499"/>
                                          </p:stCondLst>
                                        </p:cTn>
                                        <p:tgtEl>
                                          <p:spTgt spid="19"/>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20"/>
                                        </p:tgtEl>
                                      </p:cBhvr>
                                    </p:animEffect>
                                    <p:set>
                                      <p:cBhvr>
                                        <p:cTn id="52" dur="1" fill="hold">
                                          <p:stCondLst>
                                            <p:cond delay="499"/>
                                          </p:stCondLst>
                                        </p:cTn>
                                        <p:tgtEl>
                                          <p:spTgt spid="20"/>
                                        </p:tgtEl>
                                        <p:attrNameLst>
                                          <p:attrName>style.visibility</p:attrName>
                                        </p:attrNameLst>
                                      </p:cBhvr>
                                      <p:to>
                                        <p:strVal val="hidden"/>
                                      </p:to>
                                    </p:set>
                                  </p:childTnLst>
                                </p:cTn>
                              </p:par>
                            </p:childTnLst>
                          </p:cTn>
                        </p:par>
                        <p:par>
                          <p:cTn id="53" fill="hold">
                            <p:stCondLst>
                              <p:cond delay="500"/>
                            </p:stCondLst>
                            <p:childTnLst>
                              <p:par>
                                <p:cTn id="54" presetID="22" presetClass="entr" presetSubtype="4" fill="hold" grpId="0" nodeType="afterEffect">
                                  <p:stCondLst>
                                    <p:cond delay="0"/>
                                  </p:stCondLst>
                                  <p:childTnLst>
                                    <p:set>
                                      <p:cBhvr>
                                        <p:cTn id="55" dur="1" fill="hold">
                                          <p:stCondLst>
                                            <p:cond delay="0"/>
                                          </p:stCondLst>
                                        </p:cTn>
                                        <p:tgtEl>
                                          <p:spTgt spid="21"/>
                                        </p:tgtEl>
                                        <p:attrNameLst>
                                          <p:attrName>style.visibility</p:attrName>
                                        </p:attrNameLst>
                                      </p:cBhvr>
                                      <p:to>
                                        <p:strVal val="visible"/>
                                      </p:to>
                                    </p:set>
                                    <p:animEffect transition="in" filter="wipe(down)">
                                      <p:cBhvr>
                                        <p:cTn id="5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6" grpId="2" animBg="1"/>
      <p:bldP spid="10" grpId="0" animBg="1"/>
      <p:bldP spid="10" grpId="1" animBg="1"/>
      <p:bldP spid="17" grpId="0" animBg="1"/>
      <p:bldP spid="17" grpId="1" animBg="1"/>
      <p:bldP spid="18" grpId="0" animBg="1"/>
      <p:bldP spid="18" grpId="1" animBg="1"/>
      <p:bldP spid="19" grpId="0" animBg="1"/>
      <p:bldP spid="19" grpId="1" animBg="1"/>
      <p:bldP spid="20" grpId="0" animBg="1"/>
      <p:bldP spid="20" grpId="1" animBg="1"/>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dkDn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6" name="Скругленный прямоугольник 5"/>
          <p:cNvSpPr/>
          <p:nvPr/>
        </p:nvSpPr>
        <p:spPr>
          <a:xfrm>
            <a:off x="3275856" y="188640"/>
            <a:ext cx="2808312" cy="50405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О любви к врагам</a:t>
            </a:r>
            <a:endParaRPr lang="ru-RU" sz="2400" b="1" dirty="0">
              <a:solidFill>
                <a:schemeClr val="tx1"/>
              </a:solidFill>
            </a:endParaRPr>
          </a:p>
        </p:txBody>
      </p:sp>
      <p:graphicFrame>
        <p:nvGraphicFramePr>
          <p:cNvPr id="7" name="Таблица 6"/>
          <p:cNvGraphicFramePr>
            <a:graphicFrameLocks noGrp="1"/>
          </p:cNvGraphicFramePr>
          <p:nvPr>
            <p:extLst>
              <p:ext uri="{D42A27DB-BD31-4B8C-83A1-F6EECF244321}">
                <p14:modId xmlns:p14="http://schemas.microsoft.com/office/powerpoint/2010/main" val="1945836023"/>
              </p:ext>
            </p:extLst>
          </p:nvPr>
        </p:nvGraphicFramePr>
        <p:xfrm>
          <a:off x="179512" y="836712"/>
          <a:ext cx="8784976" cy="3637472"/>
        </p:xfrm>
        <a:graphic>
          <a:graphicData uri="http://schemas.openxmlformats.org/drawingml/2006/table">
            <a:tbl>
              <a:tblPr firstRow="1" bandRow="1">
                <a:tableStyleId>{5C22544A-7EE6-4342-B048-85BDC9FD1C3A}</a:tableStyleId>
              </a:tblPr>
              <a:tblGrid>
                <a:gridCol w="4094692"/>
                <a:gridCol w="4690284"/>
              </a:tblGrid>
              <a:tr h="309632">
                <a:tc>
                  <a:txBody>
                    <a:bodyPr/>
                    <a:lstStyle/>
                    <a:p>
                      <a:pPr algn="ctr">
                        <a:lnSpc>
                          <a:spcPct val="80000"/>
                        </a:lnSpc>
                      </a:pPr>
                      <a:r>
                        <a:rPr lang="ru-RU" sz="1600" b="1" dirty="0" smtClean="0">
                          <a:solidFill>
                            <a:schemeClr val="tx1"/>
                          </a:solidFill>
                        </a:rPr>
                        <a:t>Мф. 5, 43-</a:t>
                      </a:r>
                      <a:r>
                        <a:rPr lang="ru-RU" sz="1600" b="1" baseline="0" dirty="0" smtClean="0">
                          <a:solidFill>
                            <a:schemeClr val="tx1"/>
                          </a:solidFill>
                        </a:rPr>
                        <a:t>48</a:t>
                      </a:r>
                      <a:endParaRPr lang="ru-RU" sz="1600" b="1" dirty="0">
                        <a:solidFill>
                          <a:schemeClr val="tx1"/>
                        </a:solidFill>
                      </a:endParaRPr>
                    </a:p>
                  </a:txBody>
                  <a:tcPr marL="36000" marR="36000" marT="18000" marB="18000" anchor="ctr"/>
                </a:tc>
                <a:tc>
                  <a:txBody>
                    <a:bodyPr/>
                    <a:lstStyle/>
                    <a:p>
                      <a:pPr algn="ctr">
                        <a:lnSpc>
                          <a:spcPct val="80000"/>
                        </a:lnSpc>
                      </a:pPr>
                      <a:r>
                        <a:rPr lang="ru-RU" sz="1600" b="1" dirty="0" err="1" smtClean="0">
                          <a:solidFill>
                            <a:schemeClr val="tx1"/>
                          </a:solidFill>
                        </a:rPr>
                        <a:t>Лк</a:t>
                      </a:r>
                      <a:r>
                        <a:rPr lang="ru-RU" sz="1600" b="1" dirty="0" smtClean="0">
                          <a:solidFill>
                            <a:schemeClr val="tx1"/>
                          </a:solidFill>
                        </a:rPr>
                        <a:t>. 6, 27-28; 32-36</a:t>
                      </a:r>
                      <a:endParaRPr lang="ru-RU" sz="1600" b="1" dirty="0">
                        <a:solidFill>
                          <a:schemeClr val="tx1"/>
                        </a:solidFill>
                      </a:endParaRPr>
                    </a:p>
                  </a:txBody>
                  <a:tcPr marL="36000" marR="36000" marT="18000" marB="18000" anchor="ctr"/>
                </a:tc>
              </a:tr>
              <a:tr h="370840">
                <a:tc>
                  <a:txBody>
                    <a:bodyPr/>
                    <a:lstStyle/>
                    <a:p>
                      <a:pPr>
                        <a:lnSpc>
                          <a:spcPct val="80000"/>
                        </a:lnSpc>
                      </a:pPr>
                      <a:r>
                        <a:rPr lang="ru-RU" sz="1500" b="1" dirty="0" smtClean="0"/>
                        <a:t>43. Вы слышали, что сказано: люби ближнего твоего и ненавидь врага твоего.</a:t>
                      </a:r>
                    </a:p>
                    <a:p>
                      <a:pPr>
                        <a:lnSpc>
                          <a:spcPct val="80000"/>
                        </a:lnSpc>
                      </a:pPr>
                      <a:r>
                        <a:rPr lang="ru-RU" sz="1500" b="1" dirty="0" smtClean="0"/>
                        <a:t>44. А Я говорю вам: любите врагов ваших, благословляйте проклинающих вас, благотворите ненавидящим вас и молитесь за обижающих вас и гонящих вас,</a:t>
                      </a:r>
                    </a:p>
                    <a:p>
                      <a:pPr>
                        <a:lnSpc>
                          <a:spcPct val="80000"/>
                        </a:lnSpc>
                      </a:pPr>
                      <a:r>
                        <a:rPr lang="ru-RU" sz="1500" b="1" dirty="0" smtClean="0"/>
                        <a:t>45. да будете сынами Отца вашего Небесного, ибо Он повелевает солнцу Своему восходить над злыми и добрыми и посылает дождь на праведных и неправедных.</a:t>
                      </a:r>
                    </a:p>
                    <a:p>
                      <a:pPr>
                        <a:lnSpc>
                          <a:spcPct val="80000"/>
                        </a:lnSpc>
                      </a:pPr>
                      <a:r>
                        <a:rPr lang="ru-RU" sz="1500" b="1" dirty="0" smtClean="0"/>
                        <a:t>46. Ибо если вы будете любить любящих вас, какая вам награда? Не то же ли делают и мытари?</a:t>
                      </a:r>
                    </a:p>
                    <a:p>
                      <a:pPr>
                        <a:lnSpc>
                          <a:spcPct val="80000"/>
                        </a:lnSpc>
                      </a:pPr>
                      <a:r>
                        <a:rPr lang="ru-RU" sz="1500" b="1" dirty="0" smtClean="0"/>
                        <a:t>47. И если вы приветствуете только братьев ваших, что особенного делаете? Не так же ли поступают и язычники?</a:t>
                      </a:r>
                    </a:p>
                    <a:p>
                      <a:pPr>
                        <a:lnSpc>
                          <a:spcPct val="80000"/>
                        </a:lnSpc>
                      </a:pPr>
                      <a:r>
                        <a:rPr lang="ru-RU" sz="1500" b="1" dirty="0" smtClean="0"/>
                        <a:t>48. Итак будьте совершенны, как совершен Отец ваш Небесный.</a:t>
                      </a:r>
                      <a:endParaRPr lang="ru-RU" sz="1500" b="1" dirty="0"/>
                    </a:p>
                  </a:txBody>
                  <a:tcPr marL="36000" marR="36000" marT="18000" marB="18000"/>
                </a:tc>
                <a:tc>
                  <a:txBody>
                    <a:bodyPr/>
                    <a:lstStyle/>
                    <a:p>
                      <a:pPr>
                        <a:lnSpc>
                          <a:spcPct val="80000"/>
                        </a:lnSpc>
                      </a:pPr>
                      <a:r>
                        <a:rPr lang="ru-RU" sz="1500" b="1" dirty="0" smtClean="0"/>
                        <a:t>27. Но вам, слушающим, говорю: любите врагов ваших, благотворите ненавидящим вас,</a:t>
                      </a:r>
                    </a:p>
                    <a:p>
                      <a:pPr>
                        <a:lnSpc>
                          <a:spcPct val="80000"/>
                        </a:lnSpc>
                      </a:pPr>
                      <a:r>
                        <a:rPr lang="ru-RU" sz="1500" b="1" dirty="0" smtClean="0"/>
                        <a:t>28. благословляйте проклинающих вас и молитесь за обижающих вас.</a:t>
                      </a:r>
                    </a:p>
                    <a:p>
                      <a:pPr>
                        <a:lnSpc>
                          <a:spcPct val="80000"/>
                        </a:lnSpc>
                      </a:pPr>
                      <a:r>
                        <a:rPr lang="ru-RU" sz="1500" b="1" dirty="0" smtClean="0"/>
                        <a:t>32. И если любите любящих вас, какая вам за то благодарность? ибо и грешники любящих их любят.</a:t>
                      </a:r>
                    </a:p>
                    <a:p>
                      <a:pPr>
                        <a:lnSpc>
                          <a:spcPct val="80000"/>
                        </a:lnSpc>
                      </a:pPr>
                      <a:r>
                        <a:rPr lang="ru-RU" sz="1500" b="1" dirty="0" smtClean="0"/>
                        <a:t>33. И если делаете добро тем, которые вам делают добро, какая вам за то благодарность? ибо и грешники то же делают.</a:t>
                      </a:r>
                    </a:p>
                    <a:p>
                      <a:pPr>
                        <a:lnSpc>
                          <a:spcPct val="80000"/>
                        </a:lnSpc>
                      </a:pPr>
                      <a:r>
                        <a:rPr lang="ru-RU" sz="1500" b="1" dirty="0" smtClean="0"/>
                        <a:t>34. И если взаймы даете тем, от которых надеетесь получить обратно, какая вам за то благодарность? ибо и грешники дают взаймы грешникам, чтобы получить обратно столько же.</a:t>
                      </a:r>
                    </a:p>
                    <a:p>
                      <a:pPr>
                        <a:lnSpc>
                          <a:spcPct val="80000"/>
                        </a:lnSpc>
                      </a:pPr>
                      <a:r>
                        <a:rPr lang="ru-RU" sz="1500" b="1" dirty="0" smtClean="0"/>
                        <a:t>35. Но вы любите врагов ваших, и благотворите, и взаймы давайте, не ожидая ничего; и будет вам награда великая, и будете сынами Всевышнего; ибо Он благ и к неблагодарным и злым.</a:t>
                      </a:r>
                    </a:p>
                    <a:p>
                      <a:pPr>
                        <a:lnSpc>
                          <a:spcPct val="80000"/>
                        </a:lnSpc>
                      </a:pPr>
                      <a:r>
                        <a:rPr lang="ru-RU" sz="1500" b="1" dirty="0" smtClean="0"/>
                        <a:t>36. Итак, будьте милосерды, как и Отец ваш милосерд.</a:t>
                      </a:r>
                      <a:endParaRPr lang="ru-RU" sz="1500" b="1" dirty="0"/>
                    </a:p>
                  </a:txBody>
                  <a:tcPr marL="36000" marR="36000" marT="18000" marB="18000"/>
                </a:tc>
              </a:tr>
            </a:tbl>
          </a:graphicData>
        </a:graphic>
      </p:graphicFrame>
      <p:sp>
        <p:nvSpPr>
          <p:cNvPr id="8" name="Скругленный прямоугольник 7"/>
          <p:cNvSpPr/>
          <p:nvPr/>
        </p:nvSpPr>
        <p:spPr>
          <a:xfrm>
            <a:off x="251520" y="4797152"/>
            <a:ext cx="8712968" cy="17281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r>
              <a:rPr lang="ru-RU" sz="1500" b="1" dirty="0" err="1" smtClean="0">
                <a:solidFill>
                  <a:schemeClr val="tx1"/>
                </a:solidFill>
              </a:rPr>
              <a:t>Свт</a:t>
            </a:r>
            <a:r>
              <a:rPr lang="ru-RU" sz="1500" b="1" dirty="0" smtClean="0">
                <a:solidFill>
                  <a:schemeClr val="tx1"/>
                </a:solidFill>
              </a:rPr>
              <a:t>. Иоанн </a:t>
            </a:r>
            <a:r>
              <a:rPr lang="ru-RU" sz="1500" b="1" dirty="0">
                <a:solidFill>
                  <a:schemeClr val="tx1"/>
                </a:solidFill>
              </a:rPr>
              <a:t>Златоуст находит, начиная с 39 стиха, девять степеней, по которым Спаситель возводит нас все выше и выше </a:t>
            </a:r>
            <a:r>
              <a:rPr lang="ru-RU" sz="1500" b="1" dirty="0" smtClean="0">
                <a:solidFill>
                  <a:schemeClr val="tx1"/>
                </a:solidFill>
              </a:rPr>
              <a:t> «на </a:t>
            </a:r>
            <a:r>
              <a:rPr lang="ru-RU" sz="1500" b="1" dirty="0">
                <a:solidFill>
                  <a:schemeClr val="tx1"/>
                </a:solidFill>
              </a:rPr>
              <a:t>самый верх </a:t>
            </a:r>
            <a:r>
              <a:rPr lang="ru-RU" sz="1500" b="1" dirty="0" smtClean="0">
                <a:solidFill>
                  <a:schemeClr val="tx1"/>
                </a:solidFill>
              </a:rPr>
              <a:t>добродетели»: </a:t>
            </a:r>
            <a:r>
              <a:rPr lang="ru-RU" sz="1500" b="1" i="1" dirty="0" smtClean="0">
                <a:solidFill>
                  <a:schemeClr val="tx1"/>
                </a:solidFill>
              </a:rPr>
              <a:t>«Первая </a:t>
            </a:r>
            <a:r>
              <a:rPr lang="ru-RU" sz="1500" b="1" i="1" dirty="0">
                <a:solidFill>
                  <a:schemeClr val="tx1"/>
                </a:solidFill>
              </a:rPr>
              <a:t>степень — не начинать обиды; вторая, когда она уже причинена, не воздавать равным злом обидевшему; третья — не только не делать обижающему того, что ты потерпел от него, но и оставаться спокойным; четвертая — предоставлять себя самого </a:t>
            </a:r>
            <a:r>
              <a:rPr lang="ru-RU" sz="1500" b="1" i="1" dirty="0" err="1">
                <a:solidFill>
                  <a:schemeClr val="tx1"/>
                </a:solidFill>
              </a:rPr>
              <a:t>злостраданию</a:t>
            </a:r>
            <a:r>
              <a:rPr lang="ru-RU" sz="1500" b="1" i="1" dirty="0">
                <a:solidFill>
                  <a:schemeClr val="tx1"/>
                </a:solidFill>
              </a:rPr>
              <a:t>; пятая — отдавать более, нежели сколько хочет взять причиняющий обиду; шестая — не питать к нему ненависти; седьмая — даже любить его; восьмая — благодетельствовать ему; девятая — молиться о нем Богу.</a:t>
            </a:r>
          </a:p>
        </p:txBody>
      </p:sp>
    </p:spTree>
    <p:extLst>
      <p:ext uri="{BB962C8B-B14F-4D97-AF65-F5344CB8AC3E}">
        <p14:creationId xmlns:p14="http://schemas.microsoft.com/office/powerpoint/2010/main" val="1157697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par>
                          <p:cTn id="11" fill="hold">
                            <p:stCondLst>
                              <p:cond delay="500"/>
                            </p:stCondLst>
                            <p:childTnLst>
                              <p:par>
                                <p:cTn id="12" presetID="22" presetClass="entr" presetSubtype="4"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down)">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8"/>
                                        </p:tgtEl>
                                      </p:cBhvr>
                                    </p:animEffect>
                                    <p:set>
                                      <p:cBhvr>
                                        <p:cTn id="19"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4"/>
          <p:cNvGraphicFramePr>
            <a:graphicFrameLocks noGrp="1"/>
          </p:cNvGraphicFramePr>
          <p:nvPr>
            <p:ph idx="1"/>
            <p:extLst>
              <p:ext uri="{D42A27DB-BD31-4B8C-83A1-F6EECF244321}">
                <p14:modId xmlns:p14="http://schemas.microsoft.com/office/powerpoint/2010/main" val="504128865"/>
              </p:ext>
            </p:extLst>
          </p:nvPr>
        </p:nvGraphicFramePr>
        <p:xfrm>
          <a:off x="179512" y="548680"/>
          <a:ext cx="8784976" cy="1421312"/>
        </p:xfrm>
        <a:graphic>
          <a:graphicData uri="http://schemas.openxmlformats.org/drawingml/2006/table">
            <a:tbl>
              <a:tblPr firstRow="1" bandRow="1">
                <a:tableStyleId>{5C22544A-7EE6-4342-B048-85BDC9FD1C3A}</a:tableStyleId>
              </a:tblPr>
              <a:tblGrid>
                <a:gridCol w="8784976"/>
              </a:tblGrid>
              <a:tr h="288032">
                <a:tc>
                  <a:txBody>
                    <a:bodyPr/>
                    <a:lstStyle/>
                    <a:p>
                      <a:pPr algn="ctr">
                        <a:lnSpc>
                          <a:spcPct val="80000"/>
                        </a:lnSpc>
                      </a:pPr>
                      <a:r>
                        <a:rPr lang="ru-RU" sz="1500" b="1" dirty="0" smtClean="0">
                          <a:solidFill>
                            <a:schemeClr val="tx1"/>
                          </a:solidFill>
                        </a:rPr>
                        <a:t>Мф. 6,</a:t>
                      </a:r>
                      <a:r>
                        <a:rPr lang="ru-RU" sz="1500" b="1" baseline="0" dirty="0" smtClean="0">
                          <a:solidFill>
                            <a:schemeClr val="tx1"/>
                          </a:solidFill>
                        </a:rPr>
                        <a:t> 1-4:</a:t>
                      </a:r>
                      <a:endParaRPr lang="ru-RU" sz="1500" b="1" dirty="0">
                        <a:solidFill>
                          <a:schemeClr val="tx1"/>
                        </a:solidFill>
                      </a:endParaRPr>
                    </a:p>
                  </a:txBody>
                  <a:tcPr marL="36000" marR="36000" marT="18000" marB="18000" anchor="ctr"/>
                </a:tc>
              </a:tr>
              <a:tr h="370840">
                <a:tc>
                  <a:txBody>
                    <a:bodyPr/>
                    <a:lstStyle/>
                    <a:p>
                      <a:pPr>
                        <a:lnSpc>
                          <a:spcPct val="80000"/>
                        </a:lnSpc>
                      </a:pPr>
                      <a:r>
                        <a:rPr lang="ru-RU" sz="1500" b="1" dirty="0" smtClean="0"/>
                        <a:t>1. Смотрите, не творите милостыни вашей пред людьми с тем, чтобы они видели вас: иначе не будет вам награды от Отца вашего Небесного.</a:t>
                      </a:r>
                    </a:p>
                    <a:p>
                      <a:pPr>
                        <a:lnSpc>
                          <a:spcPct val="80000"/>
                        </a:lnSpc>
                      </a:pPr>
                      <a:r>
                        <a:rPr lang="ru-RU" sz="1500" b="1" dirty="0" smtClean="0"/>
                        <a:t>2. Итак, когда творишь милостыню, не труби перед собою, как делают лицемеры в синагогах и на улицах, чтобы прославляли их люди. Истинно говорю вам: они уже получают награду свою.</a:t>
                      </a:r>
                    </a:p>
                    <a:p>
                      <a:pPr>
                        <a:lnSpc>
                          <a:spcPct val="80000"/>
                        </a:lnSpc>
                      </a:pPr>
                      <a:r>
                        <a:rPr lang="ru-RU" sz="1500" b="1" dirty="0" smtClean="0"/>
                        <a:t>3. У тебя же, когда творишь милостыню, пусть левая рука твоя не знает, что делает правая,</a:t>
                      </a:r>
                    </a:p>
                    <a:p>
                      <a:pPr>
                        <a:lnSpc>
                          <a:spcPct val="80000"/>
                        </a:lnSpc>
                      </a:pPr>
                      <a:r>
                        <a:rPr lang="ru-RU" sz="1500" b="1" dirty="0" smtClean="0"/>
                        <a:t>4. чтобы милостыня твоя была втайне; и Отец твой, видящий тайное, воздаст тебе явно.</a:t>
                      </a:r>
                      <a:endParaRPr lang="ru-RU" sz="1500" b="1" dirty="0"/>
                    </a:p>
                  </a:txBody>
                  <a:tcPr marL="36000" marR="36000" marT="18000" marB="18000"/>
                </a:tc>
              </a:tr>
            </a:tbl>
          </a:graphicData>
        </a:graphic>
      </p:graphicFrame>
      <p:sp>
        <p:nvSpPr>
          <p:cNvPr id="5" name="Скругленный прямоугольник 4"/>
          <p:cNvSpPr/>
          <p:nvPr/>
        </p:nvSpPr>
        <p:spPr>
          <a:xfrm>
            <a:off x="3657600" y="114777"/>
            <a:ext cx="2016224" cy="289887"/>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b="1" dirty="0" smtClean="0">
                <a:solidFill>
                  <a:schemeClr val="tx1"/>
                </a:solidFill>
              </a:rPr>
              <a:t>О милостыне</a:t>
            </a:r>
            <a:endParaRPr lang="ru-RU" b="1" dirty="0">
              <a:solidFill>
                <a:schemeClr val="tx1"/>
              </a:solidFill>
            </a:endParaRPr>
          </a:p>
        </p:txBody>
      </p:sp>
      <p:sp>
        <p:nvSpPr>
          <p:cNvPr id="6" name="Скругленный прямоугольник 5"/>
          <p:cNvSpPr/>
          <p:nvPr/>
        </p:nvSpPr>
        <p:spPr>
          <a:xfrm>
            <a:off x="380434" y="2132856"/>
            <a:ext cx="8352928"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a:t>
            </a:r>
            <a:r>
              <a:rPr lang="ru-RU" sz="1500" b="1" i="1" dirty="0" smtClean="0">
                <a:solidFill>
                  <a:schemeClr val="tx1"/>
                </a:solidFill>
              </a:rPr>
              <a:t> «Возведя </a:t>
            </a:r>
            <a:r>
              <a:rPr lang="ru-RU" sz="1500" b="1" i="1" dirty="0">
                <a:solidFill>
                  <a:schemeClr val="tx1"/>
                </a:solidFill>
              </a:rPr>
              <a:t>к самой высшей добродетели - любви, Господь восстает теперь против тщеславия, которое следует за добрыми </a:t>
            </a:r>
            <a:r>
              <a:rPr lang="ru-RU" sz="1500" b="1" i="1" dirty="0" smtClean="0">
                <a:solidFill>
                  <a:schemeClr val="tx1"/>
                </a:solidFill>
              </a:rPr>
              <a:t>делами».</a:t>
            </a:r>
            <a:endParaRPr lang="ru-RU" sz="1500" b="1" i="1" dirty="0">
              <a:solidFill>
                <a:schemeClr val="tx1"/>
              </a:solidFill>
            </a:endParaRPr>
          </a:p>
        </p:txBody>
      </p:sp>
      <p:sp>
        <p:nvSpPr>
          <p:cNvPr id="8" name="Скругленный прямоугольник 7"/>
          <p:cNvSpPr/>
          <p:nvPr/>
        </p:nvSpPr>
        <p:spPr>
          <a:xfrm>
            <a:off x="395536" y="2852936"/>
            <a:ext cx="8352928" cy="165618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Зигабен</a:t>
            </a:r>
            <a:r>
              <a:rPr lang="ru-RU" sz="1500" b="1" dirty="0">
                <a:solidFill>
                  <a:schemeClr val="tx1"/>
                </a:solidFill>
              </a:rPr>
              <a:t>: «Сказав, как должно не делать, говорит далее, как должно делать. Здесь левой рукой Он обозначил близких и родных, потому что для тебя ничего нет ближе и родственнее руки твоей. Даже и они, говорит, пусть не знают о милостыни десницы твоей. Или это гиперболическая речь: правая рука пусть будет скрыта даже от левой, чем обозначается необходимость большой тайны в этом деле. И еще иначе: правая рука есть добродетель, а левая – порок. Посему порок пусть не знает о делах добродетели через участие в них, но благо пусть совершается без участия </a:t>
            </a:r>
            <a:r>
              <a:rPr lang="ru-RU" sz="1500" b="1" dirty="0" smtClean="0">
                <a:solidFill>
                  <a:schemeClr val="tx1"/>
                </a:solidFill>
              </a:rPr>
              <a:t>порока».</a:t>
            </a:r>
            <a:endParaRPr lang="ru-RU" sz="1500" b="1" dirty="0">
              <a:solidFill>
                <a:schemeClr val="tx1"/>
              </a:solidFill>
            </a:endParaRPr>
          </a:p>
        </p:txBody>
      </p:sp>
      <p:sp>
        <p:nvSpPr>
          <p:cNvPr id="9" name="Скругленный прямоугольник 8"/>
          <p:cNvSpPr/>
          <p:nvPr/>
        </p:nvSpPr>
        <p:spPr>
          <a:xfrm>
            <a:off x="395536" y="4725144"/>
            <a:ext cx="8352928" cy="180020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a:solidFill>
                  <a:schemeClr val="tx1"/>
                </a:solidFill>
              </a:rPr>
              <a:t>Лопухин: </a:t>
            </a:r>
            <a:r>
              <a:rPr lang="ru-RU" sz="1600" b="1" i="1" dirty="0">
                <a:solidFill>
                  <a:schemeClr val="tx1"/>
                </a:solidFill>
              </a:rPr>
              <a:t>«Другими словами, побуждением к благотворительности должна быть внутренняя, иногда мало заметная даже самому благотворителю, любовь к людям, как своим собратьям во Христе и чадам Божиим. Благотворителю нет нужды, если дело его выплывает наружу. Но если он будет заботиться об этом, то его дело теряет всякую цену. Явная благотворительность не имеет цены без намерения сохранить тайну.».</a:t>
            </a:r>
          </a:p>
        </p:txBody>
      </p:sp>
    </p:spTree>
    <p:extLst>
      <p:ext uri="{BB962C8B-B14F-4D97-AF65-F5344CB8AC3E}">
        <p14:creationId xmlns:p14="http://schemas.microsoft.com/office/powerpoint/2010/main" val="3392230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par>
                          <p:cTn id="16" fill="hold">
                            <p:stCondLst>
                              <p:cond delay="500"/>
                            </p:stCondLst>
                            <p:childTnLst>
                              <p:par>
                                <p:cTn id="17" presetID="22" presetClass="entr" presetSubtype="4" fill="hold" grpId="0" nodeType="afterEffect">
                                  <p:stCondLst>
                                    <p:cond delay="50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par>
                          <p:cTn id="20" fill="hold">
                            <p:stCondLst>
                              <p:cond delay="1500"/>
                            </p:stCondLst>
                            <p:childTnLst>
                              <p:par>
                                <p:cTn id="21" presetID="22" presetClass="entr" presetSubtype="4"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down)">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pattFill prst="dk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6" name="Скругленный прямоугольник 5"/>
          <p:cNvSpPr/>
          <p:nvPr/>
        </p:nvSpPr>
        <p:spPr>
          <a:xfrm>
            <a:off x="3347864" y="116632"/>
            <a:ext cx="2304256"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О молитве</a:t>
            </a:r>
            <a:endParaRPr lang="ru-RU" sz="2400" b="1" dirty="0">
              <a:solidFill>
                <a:schemeClr val="tx1"/>
              </a:solidFill>
            </a:endParaRPr>
          </a:p>
        </p:txBody>
      </p:sp>
      <p:graphicFrame>
        <p:nvGraphicFramePr>
          <p:cNvPr id="7" name="Таблица 6"/>
          <p:cNvGraphicFramePr>
            <a:graphicFrameLocks noGrp="1"/>
          </p:cNvGraphicFramePr>
          <p:nvPr>
            <p:extLst>
              <p:ext uri="{D42A27DB-BD31-4B8C-83A1-F6EECF244321}">
                <p14:modId xmlns:p14="http://schemas.microsoft.com/office/powerpoint/2010/main" val="1453086444"/>
              </p:ext>
            </p:extLst>
          </p:nvPr>
        </p:nvGraphicFramePr>
        <p:xfrm>
          <a:off x="179512" y="692696"/>
          <a:ext cx="8784976" cy="3981632"/>
        </p:xfrm>
        <a:graphic>
          <a:graphicData uri="http://schemas.openxmlformats.org/drawingml/2006/table">
            <a:tbl>
              <a:tblPr firstRow="1" bandRow="1">
                <a:tableStyleId>{5C22544A-7EE6-4342-B048-85BDC9FD1C3A}</a:tableStyleId>
              </a:tblPr>
              <a:tblGrid>
                <a:gridCol w="6624736"/>
                <a:gridCol w="2160240"/>
              </a:tblGrid>
              <a:tr h="288032">
                <a:tc>
                  <a:txBody>
                    <a:bodyPr/>
                    <a:lstStyle/>
                    <a:p>
                      <a:pPr algn="ctr">
                        <a:lnSpc>
                          <a:spcPct val="80000"/>
                        </a:lnSpc>
                      </a:pPr>
                      <a:r>
                        <a:rPr lang="ru-RU" sz="1500" b="1" dirty="0" smtClean="0">
                          <a:solidFill>
                            <a:schemeClr val="tx1"/>
                          </a:solidFill>
                        </a:rPr>
                        <a:t>Мф. 6, 5-15</a:t>
                      </a:r>
                      <a:endParaRPr lang="ru-RU" sz="1500" b="1" dirty="0">
                        <a:solidFill>
                          <a:schemeClr val="tx1"/>
                        </a:solidFill>
                      </a:endParaRPr>
                    </a:p>
                  </a:txBody>
                  <a:tcPr marL="36000" marR="36000" marT="18000" marB="18000" anchor="ctr"/>
                </a:tc>
                <a:tc>
                  <a:txBody>
                    <a:bodyPr/>
                    <a:lstStyle/>
                    <a:p>
                      <a:pPr algn="ctr">
                        <a:lnSpc>
                          <a:spcPct val="80000"/>
                        </a:lnSpc>
                      </a:pPr>
                      <a:r>
                        <a:rPr lang="ru-RU" sz="1500" b="1" dirty="0" err="1" smtClean="0">
                          <a:solidFill>
                            <a:schemeClr val="tx1"/>
                          </a:solidFill>
                        </a:rPr>
                        <a:t>Лк</a:t>
                      </a:r>
                      <a:r>
                        <a:rPr lang="ru-RU" sz="1500" b="1" dirty="0" smtClean="0">
                          <a:solidFill>
                            <a:schemeClr val="tx1"/>
                          </a:solidFill>
                        </a:rPr>
                        <a:t>. 11, 2-4</a:t>
                      </a:r>
                      <a:endParaRPr lang="ru-RU" sz="1500" b="1" dirty="0">
                        <a:solidFill>
                          <a:schemeClr val="tx1"/>
                        </a:solidFill>
                      </a:endParaRPr>
                    </a:p>
                  </a:txBody>
                  <a:tcPr marL="36000" marR="36000" marT="18000" marB="18000" anchor="ctr"/>
                </a:tc>
              </a:tr>
              <a:tr h="370840">
                <a:tc>
                  <a:txBody>
                    <a:bodyPr/>
                    <a:lstStyle/>
                    <a:p>
                      <a:pPr>
                        <a:lnSpc>
                          <a:spcPct val="80000"/>
                        </a:lnSpc>
                      </a:pPr>
                      <a:r>
                        <a:rPr lang="ru-RU" sz="1500" b="1" dirty="0" smtClean="0"/>
                        <a:t>5. И, когда молишься, не будь, как лицемеры, которые любят в синагогах и на углах улиц, останавливаясь, молиться, чтобы показаться перед людьми. Истинно говорю вам, что они уже получают награду свою.</a:t>
                      </a:r>
                    </a:p>
                    <a:p>
                      <a:pPr>
                        <a:lnSpc>
                          <a:spcPct val="80000"/>
                        </a:lnSpc>
                      </a:pPr>
                      <a:r>
                        <a:rPr lang="ru-RU" sz="1500" b="1" dirty="0" smtClean="0"/>
                        <a:t>6. Ты же, когда молишься, войди в комнату твою и, затворив дверь твою, помолись Отцу твоему, Который втайне; и Отец твой, видящий тайное, воздаст тебе явно.</a:t>
                      </a:r>
                    </a:p>
                    <a:p>
                      <a:pPr>
                        <a:lnSpc>
                          <a:spcPct val="80000"/>
                        </a:lnSpc>
                      </a:pPr>
                      <a:r>
                        <a:rPr lang="ru-RU" sz="1500" b="1" dirty="0" smtClean="0"/>
                        <a:t>7. А молясь, не говорите лишнего, как язычники, ибо они думают, что в многословии своем будут услышаны;</a:t>
                      </a:r>
                    </a:p>
                    <a:p>
                      <a:pPr>
                        <a:lnSpc>
                          <a:spcPct val="80000"/>
                        </a:lnSpc>
                      </a:pPr>
                      <a:r>
                        <a:rPr lang="ru-RU" sz="1500" b="1" dirty="0" smtClean="0"/>
                        <a:t>8. не уподобляйтесь им, ибо знает Отец ваш, в чем вы имеете нужду, прежде вашего прошения у Него.</a:t>
                      </a:r>
                    </a:p>
                    <a:p>
                      <a:pPr>
                        <a:lnSpc>
                          <a:spcPct val="80000"/>
                        </a:lnSpc>
                      </a:pPr>
                      <a:r>
                        <a:rPr lang="ru-RU" sz="1500" b="1" dirty="0" smtClean="0"/>
                        <a:t>9. Молитесь же так: Отче наш, сущий на небесах! да святится имя Твое;</a:t>
                      </a:r>
                    </a:p>
                    <a:p>
                      <a:pPr>
                        <a:lnSpc>
                          <a:spcPct val="80000"/>
                        </a:lnSpc>
                      </a:pPr>
                      <a:r>
                        <a:rPr lang="ru-RU" sz="1500" b="1" dirty="0" smtClean="0"/>
                        <a:t>10. да </a:t>
                      </a:r>
                      <a:r>
                        <a:rPr lang="ru-RU" sz="1500" b="1" dirty="0" err="1" smtClean="0"/>
                        <a:t>приидет</a:t>
                      </a:r>
                      <a:r>
                        <a:rPr lang="ru-RU" sz="1500" b="1" dirty="0" smtClean="0"/>
                        <a:t> Царствие Твое; да будет воля Твоя и на земле, как на небе;</a:t>
                      </a:r>
                    </a:p>
                    <a:p>
                      <a:pPr>
                        <a:lnSpc>
                          <a:spcPct val="80000"/>
                        </a:lnSpc>
                      </a:pPr>
                      <a:r>
                        <a:rPr lang="ru-RU" sz="1500" b="1" dirty="0" smtClean="0"/>
                        <a:t>11. хлеб наш насущный </a:t>
                      </a:r>
                      <a:r>
                        <a:rPr lang="ru-RU" sz="1500" b="1" dirty="0" smtClean="0">
                          <a:solidFill>
                            <a:srgbClr val="7030A0"/>
                          </a:solidFill>
                        </a:rPr>
                        <a:t>дай</a:t>
                      </a:r>
                      <a:r>
                        <a:rPr lang="ru-RU" sz="1500" b="1" dirty="0" smtClean="0"/>
                        <a:t> </a:t>
                      </a:r>
                      <a:r>
                        <a:rPr lang="ru-RU" sz="1500" b="1" dirty="0" smtClean="0">
                          <a:solidFill>
                            <a:srgbClr val="7030A0"/>
                          </a:solidFill>
                        </a:rPr>
                        <a:t>нам на сей день</a:t>
                      </a:r>
                      <a:r>
                        <a:rPr lang="ru-RU" sz="1500" b="1" dirty="0" smtClean="0"/>
                        <a:t>;</a:t>
                      </a:r>
                    </a:p>
                    <a:p>
                      <a:pPr>
                        <a:lnSpc>
                          <a:spcPct val="80000"/>
                        </a:lnSpc>
                      </a:pPr>
                      <a:r>
                        <a:rPr lang="ru-RU" sz="1500" b="1" dirty="0" smtClean="0"/>
                        <a:t>12. и прости нам </a:t>
                      </a:r>
                      <a:r>
                        <a:rPr lang="ru-RU" sz="1500" b="1" dirty="0" smtClean="0">
                          <a:solidFill>
                            <a:srgbClr val="7030A0"/>
                          </a:solidFill>
                        </a:rPr>
                        <a:t>долги наши</a:t>
                      </a:r>
                      <a:r>
                        <a:rPr lang="ru-RU" sz="1500" b="1" dirty="0" smtClean="0"/>
                        <a:t>, как и мы прощаем должникам нашим;</a:t>
                      </a:r>
                    </a:p>
                    <a:p>
                      <a:pPr>
                        <a:lnSpc>
                          <a:spcPct val="80000"/>
                        </a:lnSpc>
                      </a:pPr>
                      <a:r>
                        <a:rPr lang="ru-RU" sz="1500" b="1" dirty="0" smtClean="0"/>
                        <a:t>13. и не введи нас в искушение, но избавь нас от лукавого. Ибо Твое есть Царство и сила и слава во веки. Аминь.</a:t>
                      </a:r>
                    </a:p>
                    <a:p>
                      <a:pPr>
                        <a:lnSpc>
                          <a:spcPct val="80000"/>
                        </a:lnSpc>
                      </a:pPr>
                      <a:r>
                        <a:rPr lang="ru-RU" sz="1500" b="1" dirty="0" smtClean="0"/>
                        <a:t>14. Ибо если вы будете прощать людям согрешения их, то простит и вам Отец ваш Небесный,</a:t>
                      </a:r>
                    </a:p>
                    <a:p>
                      <a:pPr>
                        <a:lnSpc>
                          <a:spcPct val="80000"/>
                        </a:lnSpc>
                      </a:pPr>
                      <a:r>
                        <a:rPr lang="ru-RU" sz="1500" b="1" dirty="0" smtClean="0"/>
                        <a:t>15. а если не будете прощать людям согрешения их, то и Отец ваш не простит вам согрешений ваших.</a:t>
                      </a:r>
                      <a:endParaRPr lang="ru-RU" sz="1500" b="1" dirty="0"/>
                    </a:p>
                  </a:txBody>
                  <a:tcPr marL="36000" marR="36000" marT="18000" marB="18000"/>
                </a:tc>
                <a:tc>
                  <a:txBody>
                    <a:bodyPr/>
                    <a:lstStyle/>
                    <a:p>
                      <a:pPr>
                        <a:lnSpc>
                          <a:spcPct val="80000"/>
                        </a:lnSpc>
                      </a:pPr>
                      <a:r>
                        <a:rPr lang="ru-RU" sz="1500" b="1" dirty="0" smtClean="0"/>
                        <a:t>2. Он сказал им: когда молитесь, говорите: Отче наш, сущий на небесах! да святится имя Твое; да </a:t>
                      </a:r>
                      <a:r>
                        <a:rPr lang="ru-RU" sz="1500" b="1" dirty="0" err="1" smtClean="0"/>
                        <a:t>приидет</a:t>
                      </a:r>
                      <a:r>
                        <a:rPr lang="ru-RU" sz="1500" b="1" dirty="0" smtClean="0"/>
                        <a:t> Царствие Твое; да будет воля Твоя и на земле, как на небе;</a:t>
                      </a:r>
                    </a:p>
                    <a:p>
                      <a:pPr>
                        <a:lnSpc>
                          <a:spcPct val="80000"/>
                        </a:lnSpc>
                      </a:pPr>
                      <a:r>
                        <a:rPr lang="ru-RU" sz="1500" b="1" dirty="0" smtClean="0"/>
                        <a:t>3. хлеб наш насущный </a:t>
                      </a:r>
                      <a:r>
                        <a:rPr lang="ru-RU" sz="1500" b="1" dirty="0" smtClean="0">
                          <a:solidFill>
                            <a:srgbClr val="7030A0"/>
                          </a:solidFill>
                        </a:rPr>
                        <a:t>подавай</a:t>
                      </a:r>
                      <a:r>
                        <a:rPr lang="ru-RU" sz="1500" b="1" dirty="0" smtClean="0"/>
                        <a:t> </a:t>
                      </a:r>
                      <a:r>
                        <a:rPr lang="ru-RU" sz="1500" b="1" dirty="0" smtClean="0">
                          <a:solidFill>
                            <a:srgbClr val="7030A0"/>
                          </a:solidFill>
                        </a:rPr>
                        <a:t>нам на каждый день</a:t>
                      </a:r>
                      <a:r>
                        <a:rPr lang="ru-RU" sz="1500" b="1" dirty="0" smtClean="0"/>
                        <a:t>;</a:t>
                      </a:r>
                    </a:p>
                    <a:p>
                      <a:pPr>
                        <a:lnSpc>
                          <a:spcPct val="80000"/>
                        </a:lnSpc>
                      </a:pPr>
                      <a:r>
                        <a:rPr lang="ru-RU" sz="1500" b="1" dirty="0" smtClean="0"/>
                        <a:t>4. и прости нам </a:t>
                      </a:r>
                      <a:r>
                        <a:rPr lang="ru-RU" sz="1500" b="1" dirty="0" smtClean="0">
                          <a:solidFill>
                            <a:srgbClr val="7030A0"/>
                          </a:solidFill>
                        </a:rPr>
                        <a:t>грехи наши</a:t>
                      </a:r>
                      <a:r>
                        <a:rPr lang="ru-RU" sz="1500" b="1" dirty="0" smtClean="0"/>
                        <a:t>, ибо и мы прощаем всякому должнику нашему; и не введи нас в искушение, но избавь нас от лукавого.</a:t>
                      </a:r>
                      <a:endParaRPr lang="ru-RU" sz="1500" b="1" dirty="0"/>
                    </a:p>
                  </a:txBody>
                  <a:tcPr marL="36000" marR="36000" marT="18000" marB="18000"/>
                </a:tc>
              </a:tr>
            </a:tbl>
          </a:graphicData>
        </a:graphic>
      </p:graphicFrame>
      <p:sp>
        <p:nvSpPr>
          <p:cNvPr id="9" name="Скругленный прямоугольник 8"/>
          <p:cNvSpPr/>
          <p:nvPr/>
        </p:nvSpPr>
        <p:spPr>
          <a:xfrm>
            <a:off x="251520" y="4653136"/>
            <a:ext cx="8640960" cy="2016224"/>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smtClean="0">
                <a:solidFill>
                  <a:schemeClr val="tx1"/>
                </a:solidFill>
              </a:rPr>
              <a:t>:</a:t>
            </a:r>
            <a:r>
              <a:rPr lang="ru-RU" sz="1600" i="1" dirty="0" smtClean="0">
                <a:solidFill>
                  <a:schemeClr val="tx1"/>
                </a:solidFill>
              </a:rPr>
              <a:t> </a:t>
            </a:r>
            <a:r>
              <a:rPr lang="ru-RU" sz="1600" b="1" i="1" dirty="0" smtClean="0">
                <a:solidFill>
                  <a:schemeClr val="tx1"/>
                </a:solidFill>
              </a:rPr>
              <a:t>«е</a:t>
            </a:r>
            <a:r>
              <a:rPr lang="ru-RU" sz="1600" b="1" dirty="0" smtClean="0">
                <a:solidFill>
                  <a:schemeClr val="tx1"/>
                </a:solidFill>
              </a:rPr>
              <a:t>сли </a:t>
            </a:r>
            <a:r>
              <a:rPr lang="ru-RU" sz="1600" b="1" dirty="0">
                <a:solidFill>
                  <a:schemeClr val="tx1"/>
                </a:solidFill>
              </a:rPr>
              <a:t>ты ищешь зрителей, то имеешь вместо всех Самого Бога. Если же ты желаешь иметь зрителями и людей, то будешь иметь и их во время объявления и воздаяния награды, – не только многих, но всех; не только людей, но Ангелов, Архангелов и все Небесные Силы. Поэтому, если ты теперь открываешь свои добрые дела, то теряешь и от Бога награду, и сами люди будут презирать тебя, как </a:t>
            </a:r>
            <a:r>
              <a:rPr lang="ru-RU" sz="1600" b="1" dirty="0" smtClean="0">
                <a:solidFill>
                  <a:schemeClr val="tx1"/>
                </a:solidFill>
              </a:rPr>
              <a:t>тщеславящегося… </a:t>
            </a:r>
            <a:r>
              <a:rPr lang="ru-RU" sz="1600" b="1" dirty="0">
                <a:solidFill>
                  <a:schemeClr val="tx1"/>
                </a:solidFill>
              </a:rPr>
              <a:t>Эти слова должно понимать и таинственно. Клеть – это ум, прекраснейшее вместилище мыслей; а дверь – место чувств: глаза, уши и пр., через которые входит злое помышление, </a:t>
            </a:r>
            <a:r>
              <a:rPr lang="ru-RU" sz="1600" b="1" dirty="0" err="1">
                <a:solidFill>
                  <a:schemeClr val="tx1"/>
                </a:solidFill>
              </a:rPr>
              <a:t>ограбляющее</a:t>
            </a:r>
            <a:r>
              <a:rPr lang="ru-RU" sz="1600" b="1" dirty="0">
                <a:solidFill>
                  <a:schemeClr val="tx1"/>
                </a:solidFill>
              </a:rPr>
              <a:t> богатство </a:t>
            </a:r>
            <a:r>
              <a:rPr lang="ru-RU" sz="1600" b="1" dirty="0" smtClean="0">
                <a:solidFill>
                  <a:schemeClr val="tx1"/>
                </a:solidFill>
              </a:rPr>
              <a:t>добродетели».</a:t>
            </a:r>
            <a:endParaRPr lang="ru-RU" sz="1600" b="1" dirty="0">
              <a:solidFill>
                <a:schemeClr val="tx1"/>
              </a:solidFill>
            </a:endParaRPr>
          </a:p>
        </p:txBody>
      </p:sp>
      <p:sp>
        <p:nvSpPr>
          <p:cNvPr id="10" name="Скругленный прямоугольник 9"/>
          <p:cNvSpPr/>
          <p:nvPr/>
        </p:nvSpPr>
        <p:spPr>
          <a:xfrm>
            <a:off x="251520" y="4941168"/>
            <a:ext cx="8712968" cy="720080"/>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a:t>
            </a:r>
            <a:r>
              <a:rPr lang="ru-RU" sz="1600" b="1" i="1" dirty="0">
                <a:solidFill>
                  <a:schemeClr val="tx1"/>
                </a:solidFill>
              </a:rPr>
              <a:t>: «Если язычник в молитве говорит много, то христианин, наоборот, должен говорить мало, ибо Бог есть </a:t>
            </a:r>
            <a:r>
              <a:rPr lang="ru-RU" sz="1600" b="1" i="1" dirty="0" err="1">
                <a:solidFill>
                  <a:schemeClr val="tx1"/>
                </a:solidFill>
              </a:rPr>
              <a:t>слышатель</a:t>
            </a:r>
            <a:r>
              <a:rPr lang="ru-RU" sz="1600" b="1" i="1" dirty="0">
                <a:solidFill>
                  <a:schemeClr val="tx1"/>
                </a:solidFill>
              </a:rPr>
              <a:t> не слов, а сердца </a:t>
            </a:r>
            <a:r>
              <a:rPr lang="ru-RU" sz="1600" b="1" i="1" dirty="0">
                <a:solidFill>
                  <a:schemeClr val="tx1"/>
                </a:solidFill>
                <a:hlinkClick r:id="rId2" tooltip="old:prs:01:06"/>
              </a:rPr>
              <a:t>(Прем 1:6</a:t>
            </a:r>
            <a:r>
              <a:rPr lang="ru-RU" sz="1600" b="1" i="1" dirty="0" smtClean="0">
                <a:solidFill>
                  <a:schemeClr val="tx1"/>
                </a:solidFill>
                <a:hlinkClick r:id="rId2" tooltip="old:prs:01:06"/>
              </a:rPr>
              <a:t>)</a:t>
            </a:r>
            <a:r>
              <a:rPr lang="ru-RU" sz="1600" b="1" i="1" dirty="0" smtClean="0">
                <a:solidFill>
                  <a:schemeClr val="tx1"/>
                </a:solidFill>
              </a:rPr>
              <a:t>».</a:t>
            </a:r>
            <a:endParaRPr lang="ru-RU" sz="1600" b="1" i="1" dirty="0">
              <a:solidFill>
                <a:schemeClr val="tx1"/>
              </a:solidFill>
            </a:endParaRPr>
          </a:p>
        </p:txBody>
      </p:sp>
      <p:sp>
        <p:nvSpPr>
          <p:cNvPr id="11" name="Скругленный прямоугольник 10"/>
          <p:cNvSpPr/>
          <p:nvPr/>
        </p:nvSpPr>
        <p:spPr>
          <a:xfrm>
            <a:off x="251520" y="5877272"/>
            <a:ext cx="8712968" cy="792088"/>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«Многоглаголание </a:t>
            </a:r>
            <a:r>
              <a:rPr lang="ru-RU" sz="1600" b="1" i="1" dirty="0">
                <a:solidFill>
                  <a:schemeClr val="tx1"/>
                </a:solidFill>
              </a:rPr>
              <a:t>есть пустословие: например, молить о чем-либо земном - о власти, богатстве, победе. Многоглаголание есть и нечленораздельная речь, как речь детей. Итак, не будь пустословом. ».</a:t>
            </a:r>
          </a:p>
        </p:txBody>
      </p:sp>
      <p:sp>
        <p:nvSpPr>
          <p:cNvPr id="12" name="Скругленный прямоугольник 11"/>
          <p:cNvSpPr/>
          <p:nvPr/>
        </p:nvSpPr>
        <p:spPr>
          <a:xfrm>
            <a:off x="251520" y="4941168"/>
            <a:ext cx="8712968" cy="1152128"/>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a:t>
            </a:r>
            <a:r>
              <a:rPr lang="ru-RU" sz="1600" b="1" i="1" dirty="0">
                <a:solidFill>
                  <a:schemeClr val="tx1"/>
                </a:solidFill>
              </a:rPr>
              <a:t> «А если Он знает, — скажет кто-либо, — в чем мы имеем нужду, то для чего нужно молиться? Не для того, чтобы указать Ему твои нужды, но для того, чтобы преклонить Его; чтобы через непрестанное моление соединиться с Ним, чтобы смириться перед Ним, чтобы вспомнить грехи свои. ».</a:t>
            </a:r>
          </a:p>
        </p:txBody>
      </p:sp>
    </p:spTree>
    <p:extLst>
      <p:ext uri="{BB962C8B-B14F-4D97-AF65-F5344CB8AC3E}">
        <p14:creationId xmlns:p14="http://schemas.microsoft.com/office/powerpoint/2010/main" val="3836521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250"/>
                                  </p:stCondLst>
                                  <p:childTnLst>
                                    <p:set>
                                      <p:cBhvr>
                                        <p:cTn id="23" dur="1" fill="hold">
                                          <p:stCondLst>
                                            <p:cond delay="0"/>
                                          </p:stCondLst>
                                        </p:cTn>
                                        <p:tgtEl>
                                          <p:spTgt spid="10"/>
                                        </p:tgtEl>
                                        <p:attrNameLst>
                                          <p:attrName>style.visibility</p:attrName>
                                        </p:attrNameLst>
                                      </p:cBhvr>
                                      <p:to>
                                        <p:strVal val="visible"/>
                                      </p:to>
                                    </p:set>
                                    <p:animEffect transition="in" filter="wipe(down)">
                                      <p:cBhvr>
                                        <p:cTn id="24" dur="500"/>
                                        <p:tgtEl>
                                          <p:spTgt spid="10"/>
                                        </p:tgtEl>
                                      </p:cBhvr>
                                    </p:animEffect>
                                  </p:childTnLst>
                                </p:cTn>
                              </p:par>
                            </p:childTnLst>
                          </p:cTn>
                        </p:par>
                        <p:par>
                          <p:cTn id="25" fill="hold">
                            <p:stCondLst>
                              <p:cond delay="1250"/>
                            </p:stCondLst>
                            <p:childTnLst>
                              <p:par>
                                <p:cTn id="26" presetID="22" presetClass="entr" presetSubtype="4" fill="hold" grpId="0" nodeType="afterEffect">
                                  <p:stCondLst>
                                    <p:cond delay="500"/>
                                  </p:stCondLst>
                                  <p:childTnLst>
                                    <p:set>
                                      <p:cBhvr>
                                        <p:cTn id="27" dur="1" fill="hold">
                                          <p:stCondLst>
                                            <p:cond delay="0"/>
                                          </p:stCondLst>
                                        </p:cTn>
                                        <p:tgtEl>
                                          <p:spTgt spid="11"/>
                                        </p:tgtEl>
                                        <p:attrNameLst>
                                          <p:attrName>style.visibility</p:attrName>
                                        </p:attrNameLst>
                                      </p:cBhvr>
                                      <p:to>
                                        <p:strVal val="visible"/>
                                      </p:to>
                                    </p:set>
                                    <p:animEffect transition="in" filter="wipe(down)">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1"/>
                                        </p:tgtEl>
                                      </p:cBhvr>
                                    </p:animEffect>
                                    <p:set>
                                      <p:cBhvr>
                                        <p:cTn id="36" dur="1" fill="hold">
                                          <p:stCondLst>
                                            <p:cond delay="499"/>
                                          </p:stCondLst>
                                        </p:cTn>
                                        <p:tgtEl>
                                          <p:spTgt spid="11"/>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250"/>
                                  </p:stCondLst>
                                  <p:childTnLst>
                                    <p:set>
                                      <p:cBhvr>
                                        <p:cTn id="39" dur="1" fill="hold">
                                          <p:stCondLst>
                                            <p:cond delay="0"/>
                                          </p:stCondLst>
                                        </p:cTn>
                                        <p:tgtEl>
                                          <p:spTgt spid="12"/>
                                        </p:tgtEl>
                                        <p:attrNameLst>
                                          <p:attrName>style.visibility</p:attrName>
                                        </p:attrNameLst>
                                      </p:cBhvr>
                                      <p:to>
                                        <p:strVal val="visible"/>
                                      </p:to>
                                    </p:set>
                                    <p:animEffect transition="in" filter="wipe(down)">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9" grpId="1" animBg="1"/>
      <p:bldP spid="10" grpId="0" animBg="1"/>
      <p:bldP spid="10" grpId="1" animBg="1"/>
      <p:bldP spid="11" grpId="0" animBg="1"/>
      <p:bldP spid="11" grpId="1" animBg="1"/>
      <p:bldP spid="12" grpId="0" animBg="1"/>
      <p:bldP spid="12"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pattFill prst="ltUpDiag">
          <a:fgClr>
            <a:schemeClr val="accent4">
              <a:lumMod val="75000"/>
            </a:schemeClr>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23528" y="1124744"/>
            <a:ext cx="3888432" cy="5472608"/>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marL="285750" indent="-285750">
              <a:lnSpc>
                <a:spcPct val="150000"/>
              </a:lnSpc>
              <a:buFont typeface="Arial" panose="020B0604020202020204" pitchFamily="34" charset="0"/>
              <a:buChar char="•"/>
            </a:pPr>
            <a:r>
              <a:rPr lang="ru-RU" b="1" dirty="0" smtClean="0">
                <a:solidFill>
                  <a:schemeClr val="tx1"/>
                </a:solidFill>
              </a:rPr>
              <a:t>Отче </a:t>
            </a:r>
            <a:r>
              <a:rPr lang="ru-RU" b="1" dirty="0">
                <a:solidFill>
                  <a:schemeClr val="tx1"/>
                </a:solidFill>
              </a:rPr>
              <a:t>наш, сущий на небесах! </a:t>
            </a:r>
            <a:endParaRPr lang="ru-RU" b="1" dirty="0" smtClean="0">
              <a:solidFill>
                <a:schemeClr val="tx1"/>
              </a:solidFill>
            </a:endParaRPr>
          </a:p>
          <a:p>
            <a:pPr marL="285750" indent="-285750">
              <a:lnSpc>
                <a:spcPct val="150000"/>
              </a:lnSpc>
              <a:buFont typeface="Arial" panose="020B0604020202020204" pitchFamily="34" charset="0"/>
              <a:buChar char="•"/>
            </a:pPr>
            <a:r>
              <a:rPr lang="ru-RU" b="1" dirty="0" smtClean="0">
                <a:solidFill>
                  <a:schemeClr val="tx1"/>
                </a:solidFill>
              </a:rPr>
              <a:t>да </a:t>
            </a:r>
            <a:r>
              <a:rPr lang="ru-RU" b="1" dirty="0">
                <a:solidFill>
                  <a:schemeClr val="tx1"/>
                </a:solidFill>
              </a:rPr>
              <a:t>святится имя Твое;</a:t>
            </a:r>
          </a:p>
          <a:p>
            <a:pPr marL="285750" indent="-285750">
              <a:lnSpc>
                <a:spcPct val="150000"/>
              </a:lnSpc>
              <a:buFont typeface="Arial" panose="020B0604020202020204" pitchFamily="34" charset="0"/>
              <a:buChar char="•"/>
            </a:pPr>
            <a:r>
              <a:rPr lang="ru-RU" b="1" dirty="0" smtClean="0">
                <a:solidFill>
                  <a:schemeClr val="tx1"/>
                </a:solidFill>
              </a:rPr>
              <a:t>да </a:t>
            </a:r>
            <a:r>
              <a:rPr lang="ru-RU" b="1" dirty="0" err="1">
                <a:solidFill>
                  <a:schemeClr val="tx1"/>
                </a:solidFill>
              </a:rPr>
              <a:t>приидет</a:t>
            </a:r>
            <a:r>
              <a:rPr lang="ru-RU" b="1" dirty="0">
                <a:solidFill>
                  <a:schemeClr val="tx1"/>
                </a:solidFill>
              </a:rPr>
              <a:t> Царствие Твое; </a:t>
            </a:r>
            <a:endParaRPr lang="ru-RU" b="1" dirty="0" smtClean="0">
              <a:solidFill>
                <a:schemeClr val="tx1"/>
              </a:solidFill>
            </a:endParaRPr>
          </a:p>
          <a:p>
            <a:pPr marL="285750" indent="-285750">
              <a:lnSpc>
                <a:spcPct val="150000"/>
              </a:lnSpc>
              <a:buFont typeface="Arial" panose="020B0604020202020204" pitchFamily="34" charset="0"/>
              <a:buChar char="•"/>
            </a:pPr>
            <a:r>
              <a:rPr lang="ru-RU" b="1" dirty="0" smtClean="0">
                <a:solidFill>
                  <a:schemeClr val="tx1"/>
                </a:solidFill>
              </a:rPr>
              <a:t>да </a:t>
            </a:r>
            <a:r>
              <a:rPr lang="ru-RU" b="1" dirty="0">
                <a:solidFill>
                  <a:schemeClr val="tx1"/>
                </a:solidFill>
              </a:rPr>
              <a:t>будет воля Твоя и на земле, как на небе;</a:t>
            </a:r>
          </a:p>
          <a:p>
            <a:pPr marL="285750" indent="-285750">
              <a:lnSpc>
                <a:spcPct val="150000"/>
              </a:lnSpc>
              <a:buFont typeface="Arial" panose="020B0604020202020204" pitchFamily="34" charset="0"/>
              <a:buChar char="•"/>
            </a:pPr>
            <a:r>
              <a:rPr lang="ru-RU" b="1" dirty="0" smtClean="0">
                <a:solidFill>
                  <a:schemeClr val="tx1"/>
                </a:solidFill>
              </a:rPr>
              <a:t>хлеб </a:t>
            </a:r>
            <a:r>
              <a:rPr lang="ru-RU" b="1" dirty="0">
                <a:solidFill>
                  <a:schemeClr val="tx1"/>
                </a:solidFill>
              </a:rPr>
              <a:t>наш насущный дай нам на сей день;</a:t>
            </a:r>
          </a:p>
          <a:p>
            <a:pPr marL="285750" indent="-285750">
              <a:lnSpc>
                <a:spcPct val="150000"/>
              </a:lnSpc>
              <a:buFont typeface="Arial" panose="020B0604020202020204" pitchFamily="34" charset="0"/>
              <a:buChar char="•"/>
            </a:pPr>
            <a:r>
              <a:rPr lang="ru-RU" b="1" dirty="0" smtClean="0">
                <a:solidFill>
                  <a:schemeClr val="tx1"/>
                </a:solidFill>
              </a:rPr>
              <a:t>и </a:t>
            </a:r>
            <a:r>
              <a:rPr lang="ru-RU" b="1" dirty="0">
                <a:solidFill>
                  <a:schemeClr val="tx1"/>
                </a:solidFill>
              </a:rPr>
              <a:t>прости нам долги наши, как и мы прощаем должникам нашим;</a:t>
            </a:r>
          </a:p>
          <a:p>
            <a:pPr marL="285750" indent="-285750">
              <a:lnSpc>
                <a:spcPct val="150000"/>
              </a:lnSpc>
              <a:buFont typeface="Arial" panose="020B0604020202020204" pitchFamily="34" charset="0"/>
              <a:buChar char="•"/>
            </a:pPr>
            <a:r>
              <a:rPr lang="ru-RU" b="1" dirty="0" smtClean="0">
                <a:solidFill>
                  <a:schemeClr val="tx1"/>
                </a:solidFill>
              </a:rPr>
              <a:t>и </a:t>
            </a:r>
            <a:r>
              <a:rPr lang="ru-RU" b="1" dirty="0">
                <a:solidFill>
                  <a:schemeClr val="tx1"/>
                </a:solidFill>
              </a:rPr>
              <a:t>не введи нас в искушение, но избавь нас от лукавого. </a:t>
            </a:r>
            <a:endParaRPr lang="ru-RU" b="1" dirty="0" smtClean="0">
              <a:solidFill>
                <a:schemeClr val="tx1"/>
              </a:solidFill>
            </a:endParaRPr>
          </a:p>
          <a:p>
            <a:pPr marL="285750" indent="-285750">
              <a:lnSpc>
                <a:spcPct val="150000"/>
              </a:lnSpc>
              <a:buFont typeface="Arial" panose="020B0604020202020204" pitchFamily="34" charset="0"/>
              <a:buChar char="•"/>
            </a:pPr>
            <a:r>
              <a:rPr lang="ru-RU" b="1" dirty="0" smtClean="0">
                <a:solidFill>
                  <a:schemeClr val="tx1"/>
                </a:solidFill>
              </a:rPr>
              <a:t>Ибо </a:t>
            </a:r>
            <a:r>
              <a:rPr lang="ru-RU" b="1" dirty="0">
                <a:solidFill>
                  <a:schemeClr val="tx1"/>
                </a:solidFill>
              </a:rPr>
              <a:t>Твое есть Царство и сила и слава во веки. Аминь.</a:t>
            </a:r>
          </a:p>
        </p:txBody>
      </p:sp>
      <p:sp>
        <p:nvSpPr>
          <p:cNvPr id="5" name="Скругленный прямоугольник 4"/>
          <p:cNvSpPr/>
          <p:nvPr/>
        </p:nvSpPr>
        <p:spPr>
          <a:xfrm>
            <a:off x="4463988" y="1124744"/>
            <a:ext cx="4500500" cy="27363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i="1" dirty="0">
                <a:solidFill>
                  <a:schemeClr val="tx1"/>
                </a:solidFill>
              </a:rPr>
              <a:t>: «Говоря «Отче», показывает тебе, каких благ ты удостоился, сделавшись сыном Божиим, а словом «на небесах» указал тебе на отечество твое и отеческий дом. Поэтому если желаешь Бога иметь своим Отцом, то смотри на небо, а не на землю. Ты не говоришь: «Отче мой», а «Отче наш», потому что ты должен всех считать за братьев своих детей одного Отца Небесного».</a:t>
            </a:r>
          </a:p>
        </p:txBody>
      </p:sp>
      <p:sp>
        <p:nvSpPr>
          <p:cNvPr id="6" name="Скругленный прямоугольник 5"/>
          <p:cNvSpPr/>
          <p:nvPr/>
        </p:nvSpPr>
        <p:spPr>
          <a:xfrm>
            <a:off x="1835696" y="188640"/>
            <a:ext cx="5256584" cy="64807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800" b="1" dirty="0" smtClean="0">
                <a:solidFill>
                  <a:schemeClr val="tx1"/>
                </a:solidFill>
              </a:rPr>
              <a:t>Молитва Господня</a:t>
            </a:r>
            <a:endParaRPr lang="ru-RU" sz="2800" b="1" dirty="0">
              <a:solidFill>
                <a:schemeClr val="tx1"/>
              </a:solidFill>
            </a:endParaRPr>
          </a:p>
        </p:txBody>
      </p:sp>
      <p:sp>
        <p:nvSpPr>
          <p:cNvPr id="7" name="Скругленный прямоугольник 6"/>
          <p:cNvSpPr/>
          <p:nvPr/>
        </p:nvSpPr>
        <p:spPr>
          <a:xfrm>
            <a:off x="4463988" y="4149080"/>
            <a:ext cx="4500500"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smtClean="0">
                <a:solidFill>
                  <a:schemeClr val="tx1"/>
                </a:solidFill>
              </a:rPr>
              <a:t>«</a:t>
            </a:r>
            <a:r>
              <a:rPr lang="ru-RU" sz="1600" b="1" i="1" dirty="0">
                <a:solidFill>
                  <a:schemeClr val="tx1"/>
                </a:solidFill>
              </a:rPr>
              <a:t>Да святится имя Твое, то есть делай нас святыми, чтобы прославлялось имя Твое, ибо как чрез меня </a:t>
            </a:r>
            <a:r>
              <a:rPr lang="ru-RU" sz="1600" b="1" i="1" dirty="0" err="1">
                <a:solidFill>
                  <a:schemeClr val="tx1"/>
                </a:solidFill>
              </a:rPr>
              <a:t>хулится</a:t>
            </a:r>
            <a:r>
              <a:rPr lang="ru-RU" sz="1600" b="1" i="1" dirty="0">
                <a:solidFill>
                  <a:schemeClr val="tx1"/>
                </a:solidFill>
              </a:rPr>
              <a:t> Бог, так чрез меня Он и святится, то есть прославляется, как </a:t>
            </a:r>
            <a:r>
              <a:rPr lang="ru-RU" sz="1600" b="1" i="1" dirty="0" err="1" smtClean="0">
                <a:solidFill>
                  <a:schemeClr val="tx1"/>
                </a:solidFill>
              </a:rPr>
              <a:t>Святый</a:t>
            </a:r>
            <a:r>
              <a:rPr lang="ru-RU" sz="1600" b="1" i="1" dirty="0" smtClean="0">
                <a:solidFill>
                  <a:schemeClr val="tx1"/>
                </a:solidFill>
              </a:rPr>
              <a:t>».</a:t>
            </a:r>
            <a:endParaRPr lang="ru-RU" sz="1600" b="1" i="1" dirty="0">
              <a:solidFill>
                <a:schemeClr val="tx1"/>
              </a:solidFill>
            </a:endParaRPr>
          </a:p>
        </p:txBody>
      </p:sp>
      <p:sp>
        <p:nvSpPr>
          <p:cNvPr id="8" name="Скругленный прямоугольник 7"/>
          <p:cNvSpPr/>
          <p:nvPr/>
        </p:nvSpPr>
        <p:spPr>
          <a:xfrm>
            <a:off x="4463988" y="1556792"/>
            <a:ext cx="4500500"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smtClean="0">
                <a:solidFill>
                  <a:schemeClr val="tx1"/>
                </a:solidFill>
              </a:rPr>
              <a:t>«</a:t>
            </a:r>
            <a:r>
              <a:rPr lang="ru-RU" sz="1600" b="1" i="1" dirty="0">
                <a:solidFill>
                  <a:schemeClr val="tx1"/>
                </a:solidFill>
              </a:rPr>
              <a:t>Да </a:t>
            </a:r>
            <a:r>
              <a:rPr lang="ru-RU" sz="1600" b="1" i="1" dirty="0" err="1">
                <a:solidFill>
                  <a:schemeClr val="tx1"/>
                </a:solidFill>
              </a:rPr>
              <a:t>приидет</a:t>
            </a:r>
            <a:r>
              <a:rPr lang="ru-RU" sz="1600" b="1" i="1" dirty="0">
                <a:solidFill>
                  <a:schemeClr val="tx1"/>
                </a:solidFill>
              </a:rPr>
              <a:t> царствие Твое, то есть второе пришествие: ибо человек со спокойною совестью молится о наступлении воскрешения и </a:t>
            </a:r>
            <a:r>
              <a:rPr lang="ru-RU" sz="1600" b="1" i="1" dirty="0" smtClean="0">
                <a:solidFill>
                  <a:schemeClr val="tx1"/>
                </a:solidFill>
              </a:rPr>
              <a:t>суда».</a:t>
            </a:r>
            <a:endParaRPr lang="ru-RU" sz="1600" b="1" i="1" dirty="0">
              <a:solidFill>
                <a:schemeClr val="tx1"/>
              </a:solidFill>
            </a:endParaRPr>
          </a:p>
        </p:txBody>
      </p:sp>
      <p:sp>
        <p:nvSpPr>
          <p:cNvPr id="9" name="Скругленный прямоугольник 8"/>
          <p:cNvSpPr/>
          <p:nvPr/>
        </p:nvSpPr>
        <p:spPr>
          <a:xfrm>
            <a:off x="4463988" y="2924944"/>
            <a:ext cx="4500500"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smtClean="0">
                <a:solidFill>
                  <a:schemeClr val="tx1"/>
                </a:solidFill>
              </a:rPr>
              <a:t>«Д</a:t>
            </a:r>
            <a:r>
              <a:rPr lang="ru-RU" sz="1600" b="1" i="1" dirty="0">
                <a:solidFill>
                  <a:schemeClr val="tx1"/>
                </a:solidFill>
              </a:rPr>
              <a:t>а будет воля Твоя и на земле, как на небе. Как ангелы, говорит, исполняют волю Твою на небе, так даруй и нам совершать ее на </a:t>
            </a:r>
            <a:r>
              <a:rPr lang="ru-RU" sz="1600" b="1" i="1" dirty="0" smtClean="0">
                <a:solidFill>
                  <a:schemeClr val="tx1"/>
                </a:solidFill>
              </a:rPr>
              <a:t>земле».</a:t>
            </a:r>
            <a:endParaRPr lang="ru-RU" sz="1600" b="1" i="1" dirty="0">
              <a:solidFill>
                <a:schemeClr val="tx1"/>
              </a:solidFill>
            </a:endParaRPr>
          </a:p>
        </p:txBody>
      </p:sp>
      <p:sp>
        <p:nvSpPr>
          <p:cNvPr id="10" name="Скругленный прямоугольник 9"/>
          <p:cNvSpPr/>
          <p:nvPr/>
        </p:nvSpPr>
        <p:spPr>
          <a:xfrm>
            <a:off x="4463988" y="2708920"/>
            <a:ext cx="4500500" cy="180020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i="1" dirty="0">
                <a:solidFill>
                  <a:schemeClr val="tx1"/>
                </a:solidFill>
              </a:rPr>
              <a:t>«Под «насущным» Господь разумеет тот хлеб, который достаточен для нашей природы и состояния, но Он устраняет заботу о завтрашнем дне. И Тело Христа есть насущный хлеб, о неосужденном причастии которого мы должны </a:t>
            </a:r>
            <a:r>
              <a:rPr lang="ru-RU" sz="1600" b="1" i="1" dirty="0" smtClean="0">
                <a:solidFill>
                  <a:schemeClr val="tx1"/>
                </a:solidFill>
              </a:rPr>
              <a:t>молиться».</a:t>
            </a:r>
            <a:endParaRPr lang="ru-RU" sz="1600" b="1" i="1" dirty="0">
              <a:solidFill>
                <a:schemeClr val="tx1"/>
              </a:solidFill>
            </a:endParaRPr>
          </a:p>
        </p:txBody>
      </p:sp>
      <p:sp>
        <p:nvSpPr>
          <p:cNvPr id="11" name="Скругленный прямоугольник 10"/>
          <p:cNvSpPr/>
          <p:nvPr/>
        </p:nvSpPr>
        <p:spPr>
          <a:xfrm>
            <a:off x="4463988" y="3609020"/>
            <a:ext cx="4500500" cy="16921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a:solidFill>
                  <a:schemeClr val="tx1"/>
                </a:solidFill>
              </a:rPr>
              <a:t>«Так как мы грешим и после крещения, то молим, чтобы Бог простил нам, но простил так, как и мы прощаем. Если мы </a:t>
            </a:r>
            <a:r>
              <a:rPr lang="ru-RU" sz="1600" b="1" i="1" dirty="0" err="1">
                <a:solidFill>
                  <a:schemeClr val="tx1"/>
                </a:solidFill>
              </a:rPr>
              <a:t>злопамятствуем</a:t>
            </a:r>
            <a:r>
              <a:rPr lang="ru-RU" sz="1600" b="1" i="1" dirty="0">
                <a:solidFill>
                  <a:schemeClr val="tx1"/>
                </a:solidFill>
              </a:rPr>
              <a:t>, Он не простит нам. Бог имеет меня как бы Своим примером и то делает мне, что я делаю </a:t>
            </a:r>
            <a:r>
              <a:rPr lang="ru-RU" sz="1600" b="1" i="1" dirty="0" smtClean="0">
                <a:solidFill>
                  <a:schemeClr val="tx1"/>
                </a:solidFill>
              </a:rPr>
              <a:t>другому».</a:t>
            </a:r>
            <a:endParaRPr lang="ru-RU" sz="1600" b="1" i="1" dirty="0">
              <a:solidFill>
                <a:schemeClr val="tx1"/>
              </a:solidFill>
            </a:endParaRPr>
          </a:p>
        </p:txBody>
      </p:sp>
      <p:sp>
        <p:nvSpPr>
          <p:cNvPr id="12" name="Скругленный прямоугольник 11"/>
          <p:cNvSpPr/>
          <p:nvPr/>
        </p:nvSpPr>
        <p:spPr>
          <a:xfrm>
            <a:off x="4463988" y="4149080"/>
            <a:ext cx="4500500" cy="18002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a:solidFill>
                  <a:schemeClr val="tx1"/>
                </a:solidFill>
              </a:rPr>
              <a:t>«Мы - люди слабые, поэтому не должны подвергать себя искушениям, но если впали, то должны молиться, чтобы искушение не поглотило нас. Только тот вовлекается в бездну испытания, кто поглощен и побежден, а не тот, кто впал, но потом </a:t>
            </a:r>
            <a:r>
              <a:rPr lang="ru-RU" sz="1600" b="1" i="1" dirty="0" smtClean="0">
                <a:solidFill>
                  <a:schemeClr val="tx1"/>
                </a:solidFill>
              </a:rPr>
              <a:t>победил».</a:t>
            </a:r>
            <a:endParaRPr lang="ru-RU" sz="1600" b="1" i="1" dirty="0">
              <a:solidFill>
                <a:schemeClr val="tx1"/>
              </a:solidFill>
            </a:endParaRPr>
          </a:p>
        </p:txBody>
      </p:sp>
      <p:sp>
        <p:nvSpPr>
          <p:cNvPr id="13" name="Скругленный прямоугольник 12"/>
          <p:cNvSpPr/>
          <p:nvPr/>
        </p:nvSpPr>
        <p:spPr>
          <a:xfrm>
            <a:off x="4463988" y="6093296"/>
            <a:ext cx="4500500" cy="576064"/>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a:solidFill>
                  <a:schemeClr val="tx1"/>
                </a:solidFill>
              </a:rPr>
              <a:t>«Не сказал: «от лукавых людей», ибо не они делают нам зло, но лукавый. ».</a:t>
            </a:r>
          </a:p>
        </p:txBody>
      </p:sp>
      <p:sp>
        <p:nvSpPr>
          <p:cNvPr id="14" name="Скругленный прямоугольник 13"/>
          <p:cNvSpPr/>
          <p:nvPr/>
        </p:nvSpPr>
        <p:spPr>
          <a:xfrm>
            <a:off x="4463988" y="5301208"/>
            <a:ext cx="4500500"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a:solidFill>
                  <a:schemeClr val="tx1"/>
                </a:solidFill>
              </a:rPr>
              <a:t>«Здесь ободряет нас, ибо если Отец наш есть Царь, сильный и славный, то мы, конечно, победим лукавого и в грядущие времена </a:t>
            </a:r>
            <a:r>
              <a:rPr lang="ru-RU" sz="1600" b="1" i="1" dirty="0" smtClean="0">
                <a:solidFill>
                  <a:schemeClr val="tx1"/>
                </a:solidFill>
              </a:rPr>
              <a:t>прославимся».</a:t>
            </a:r>
            <a:endParaRPr lang="ru-RU" sz="1600" b="1" i="1" dirty="0">
              <a:solidFill>
                <a:schemeClr val="tx1"/>
              </a:solidFill>
            </a:endParaRPr>
          </a:p>
        </p:txBody>
      </p:sp>
    </p:spTree>
    <p:extLst>
      <p:ext uri="{BB962C8B-B14F-4D97-AF65-F5344CB8AC3E}">
        <p14:creationId xmlns:p14="http://schemas.microsoft.com/office/powerpoint/2010/main" val="1689546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par>
                          <p:cTn id="11" fill="hold">
                            <p:stCondLst>
                              <p:cond delay="500"/>
                            </p:stCondLst>
                            <p:childTnLst>
                              <p:par>
                                <p:cTn id="12" presetID="22" presetClass="entr" presetSubtype="4" fill="hold" grpId="0" nodeType="afterEffect">
                                  <p:stCondLst>
                                    <p:cond delay="250"/>
                                  </p:stCondLst>
                                  <p:childTnLst>
                                    <p:set>
                                      <p:cBhvr>
                                        <p:cTn id="13" dur="1" fill="hold">
                                          <p:stCondLst>
                                            <p:cond delay="0"/>
                                          </p:stCondLst>
                                        </p:cTn>
                                        <p:tgtEl>
                                          <p:spTgt spid="5"/>
                                        </p:tgtEl>
                                        <p:attrNameLst>
                                          <p:attrName>style.visibility</p:attrName>
                                        </p:attrNameLst>
                                      </p:cBhvr>
                                      <p:to>
                                        <p:strVal val="visible"/>
                                      </p:to>
                                    </p:set>
                                    <p:animEffect transition="in" filter="wipe(down)">
                                      <p:cBhvr>
                                        <p:cTn id="14" dur="500"/>
                                        <p:tgtEl>
                                          <p:spTgt spid="5"/>
                                        </p:tgtEl>
                                      </p:cBhvr>
                                    </p:animEffect>
                                  </p:childTnLst>
                                </p:cTn>
                              </p:par>
                            </p:childTnLst>
                          </p:cTn>
                        </p:par>
                        <p:par>
                          <p:cTn id="15" fill="hold">
                            <p:stCondLst>
                              <p:cond delay="1250"/>
                            </p:stCondLst>
                            <p:childTnLst>
                              <p:par>
                                <p:cTn id="16" presetID="22" presetClass="entr" presetSubtype="4" fill="hold" grpId="0" nodeType="afterEffect">
                                  <p:stCondLst>
                                    <p:cond delay="250"/>
                                  </p:stCondLst>
                                  <p:childTnLst>
                                    <p:set>
                                      <p:cBhvr>
                                        <p:cTn id="17" dur="1" fill="hold">
                                          <p:stCondLst>
                                            <p:cond delay="0"/>
                                          </p:stCondLst>
                                        </p:cTn>
                                        <p:tgtEl>
                                          <p:spTgt spid="7"/>
                                        </p:tgtEl>
                                        <p:attrNameLst>
                                          <p:attrName>style.visibility</p:attrName>
                                        </p:attrNameLst>
                                      </p:cBhvr>
                                      <p:to>
                                        <p:strVal val="visible"/>
                                      </p:to>
                                    </p:set>
                                    <p:animEffect transition="in" filter="wipe(down)">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5"/>
                                        </p:tgtEl>
                                      </p:cBhvr>
                                    </p:animEffect>
                                    <p:set>
                                      <p:cBhvr>
                                        <p:cTn id="23" dur="1" fill="hold">
                                          <p:stCondLst>
                                            <p:cond delay="499"/>
                                          </p:stCondLst>
                                        </p:cTn>
                                        <p:tgtEl>
                                          <p:spTgt spid="5"/>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7"/>
                                        </p:tgtEl>
                                      </p:cBhvr>
                                    </p:animEffect>
                                    <p:set>
                                      <p:cBhvr>
                                        <p:cTn id="26" dur="1" fill="hold">
                                          <p:stCondLst>
                                            <p:cond delay="499"/>
                                          </p:stCondLst>
                                        </p:cTn>
                                        <p:tgtEl>
                                          <p:spTgt spid="7"/>
                                        </p:tgtEl>
                                        <p:attrNameLst>
                                          <p:attrName>style.visibility</p:attrName>
                                        </p:attrNameLst>
                                      </p:cBhvr>
                                      <p:to>
                                        <p:strVal val="hidden"/>
                                      </p:to>
                                    </p:set>
                                  </p:childTnLst>
                                </p:cTn>
                              </p:par>
                            </p:childTnLst>
                          </p:cTn>
                        </p:par>
                        <p:par>
                          <p:cTn id="27" fill="hold">
                            <p:stCondLst>
                              <p:cond delay="500"/>
                            </p:stCondLst>
                            <p:childTnLst>
                              <p:par>
                                <p:cTn id="28" presetID="22" presetClass="entr" presetSubtype="4" fill="hold" grpId="0" nodeType="after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wipe(down)">
                                      <p:cBhvr>
                                        <p:cTn id="30" dur="500"/>
                                        <p:tgtEl>
                                          <p:spTgt spid="8"/>
                                        </p:tgtEl>
                                      </p:cBhvr>
                                    </p:animEffect>
                                  </p:childTnLst>
                                </p:cTn>
                              </p:par>
                            </p:childTnLst>
                          </p:cTn>
                        </p:par>
                        <p:par>
                          <p:cTn id="31" fill="hold">
                            <p:stCondLst>
                              <p:cond delay="1000"/>
                            </p:stCondLst>
                            <p:childTnLst>
                              <p:par>
                                <p:cTn id="32" presetID="22" presetClass="entr" presetSubtype="4" fill="hold" grpId="0" nodeType="afterEffect">
                                  <p:stCondLst>
                                    <p:cond delay="250"/>
                                  </p:stCondLst>
                                  <p:childTnLst>
                                    <p:set>
                                      <p:cBhvr>
                                        <p:cTn id="33" dur="1" fill="hold">
                                          <p:stCondLst>
                                            <p:cond delay="0"/>
                                          </p:stCondLst>
                                        </p:cTn>
                                        <p:tgtEl>
                                          <p:spTgt spid="9"/>
                                        </p:tgtEl>
                                        <p:attrNameLst>
                                          <p:attrName>style.visibility</p:attrName>
                                        </p:attrNameLst>
                                      </p:cBhvr>
                                      <p:to>
                                        <p:strVal val="visible"/>
                                      </p:to>
                                    </p:set>
                                    <p:animEffect transition="in" filter="wipe(down)">
                                      <p:cBhvr>
                                        <p:cTn id="34" dur="5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8"/>
                                        </p:tgtEl>
                                      </p:cBhvr>
                                    </p:animEffect>
                                    <p:set>
                                      <p:cBhvr>
                                        <p:cTn id="39" dur="1" fill="hold">
                                          <p:stCondLst>
                                            <p:cond delay="499"/>
                                          </p:stCondLst>
                                        </p:cTn>
                                        <p:tgtEl>
                                          <p:spTgt spid="8"/>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9"/>
                                        </p:tgtEl>
                                      </p:cBhvr>
                                    </p:animEffect>
                                    <p:set>
                                      <p:cBhvr>
                                        <p:cTn id="42" dur="1" fill="hold">
                                          <p:stCondLst>
                                            <p:cond delay="499"/>
                                          </p:stCondLst>
                                        </p:cTn>
                                        <p:tgtEl>
                                          <p:spTgt spid="9"/>
                                        </p:tgtEl>
                                        <p:attrNameLst>
                                          <p:attrName>style.visibility</p:attrName>
                                        </p:attrNameLst>
                                      </p:cBhvr>
                                      <p:to>
                                        <p:strVal val="hidden"/>
                                      </p:to>
                                    </p:set>
                                  </p:childTnLst>
                                </p:cTn>
                              </p:par>
                            </p:childTnLst>
                          </p:cTn>
                        </p:par>
                        <p:par>
                          <p:cTn id="43" fill="hold">
                            <p:stCondLst>
                              <p:cond delay="500"/>
                            </p:stCondLst>
                            <p:childTnLst>
                              <p:par>
                                <p:cTn id="44" presetID="22" presetClass="entr" presetSubtype="4" fill="hold" grpId="0" nodeType="afterEffect">
                                  <p:stCondLst>
                                    <p:cond delay="250"/>
                                  </p:stCondLst>
                                  <p:childTnLst>
                                    <p:set>
                                      <p:cBhvr>
                                        <p:cTn id="45" dur="1" fill="hold">
                                          <p:stCondLst>
                                            <p:cond delay="0"/>
                                          </p:stCondLst>
                                        </p:cTn>
                                        <p:tgtEl>
                                          <p:spTgt spid="10"/>
                                        </p:tgtEl>
                                        <p:attrNameLst>
                                          <p:attrName>style.visibility</p:attrName>
                                        </p:attrNameLst>
                                      </p:cBhvr>
                                      <p:to>
                                        <p:strVal val="visible"/>
                                      </p:to>
                                    </p:set>
                                    <p:animEffect transition="in" filter="wipe(down)">
                                      <p:cBhvr>
                                        <p:cTn id="46" dur="500"/>
                                        <p:tgtEl>
                                          <p:spTgt spid="10"/>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xit" presetSubtype="0" fill="hold" grpId="1" nodeType="clickEffect">
                                  <p:stCondLst>
                                    <p:cond delay="0"/>
                                  </p:stCondLst>
                                  <p:childTnLst>
                                    <p:animEffect transition="out" filter="fade">
                                      <p:cBhvr>
                                        <p:cTn id="50" dur="500"/>
                                        <p:tgtEl>
                                          <p:spTgt spid="10"/>
                                        </p:tgtEl>
                                      </p:cBhvr>
                                    </p:animEffect>
                                    <p:set>
                                      <p:cBhvr>
                                        <p:cTn id="51" dur="1" fill="hold">
                                          <p:stCondLst>
                                            <p:cond delay="499"/>
                                          </p:stCondLst>
                                        </p:cTn>
                                        <p:tgtEl>
                                          <p:spTgt spid="10"/>
                                        </p:tgtEl>
                                        <p:attrNameLst>
                                          <p:attrName>style.visibility</p:attrName>
                                        </p:attrNameLst>
                                      </p:cBhvr>
                                      <p:to>
                                        <p:strVal val="hidden"/>
                                      </p:to>
                                    </p:set>
                                  </p:childTnLst>
                                </p:cTn>
                              </p:par>
                            </p:childTnLst>
                          </p:cTn>
                        </p:par>
                        <p:par>
                          <p:cTn id="52" fill="hold">
                            <p:stCondLst>
                              <p:cond delay="500"/>
                            </p:stCondLst>
                            <p:childTnLst>
                              <p:par>
                                <p:cTn id="53" presetID="22" presetClass="entr" presetSubtype="4" fill="hold" grpId="0" nodeType="after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wipe(down)">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11"/>
                                        </p:tgtEl>
                                      </p:cBhvr>
                                    </p:animEffect>
                                    <p:set>
                                      <p:cBhvr>
                                        <p:cTn id="60" dur="1" fill="hold">
                                          <p:stCondLst>
                                            <p:cond delay="499"/>
                                          </p:stCondLst>
                                        </p:cTn>
                                        <p:tgtEl>
                                          <p:spTgt spid="11"/>
                                        </p:tgtEl>
                                        <p:attrNameLst>
                                          <p:attrName>style.visibility</p:attrName>
                                        </p:attrNameLst>
                                      </p:cBhvr>
                                      <p:to>
                                        <p:strVal val="hidden"/>
                                      </p:to>
                                    </p:set>
                                  </p:childTnLst>
                                </p:cTn>
                              </p:par>
                            </p:childTnLst>
                          </p:cTn>
                        </p:par>
                        <p:par>
                          <p:cTn id="61" fill="hold">
                            <p:stCondLst>
                              <p:cond delay="500"/>
                            </p:stCondLst>
                            <p:childTnLst>
                              <p:par>
                                <p:cTn id="62" presetID="22" presetClass="entr" presetSubtype="4" fill="hold" grpId="0" nodeType="afterEffect">
                                  <p:stCondLst>
                                    <p:cond delay="0"/>
                                  </p:stCondLst>
                                  <p:childTnLst>
                                    <p:set>
                                      <p:cBhvr>
                                        <p:cTn id="63" dur="1" fill="hold">
                                          <p:stCondLst>
                                            <p:cond delay="0"/>
                                          </p:stCondLst>
                                        </p:cTn>
                                        <p:tgtEl>
                                          <p:spTgt spid="12"/>
                                        </p:tgtEl>
                                        <p:attrNameLst>
                                          <p:attrName>style.visibility</p:attrName>
                                        </p:attrNameLst>
                                      </p:cBhvr>
                                      <p:to>
                                        <p:strVal val="visible"/>
                                      </p:to>
                                    </p:set>
                                    <p:animEffect transition="in" filter="wipe(down)">
                                      <p:cBhvr>
                                        <p:cTn id="64" dur="500"/>
                                        <p:tgtEl>
                                          <p:spTgt spid="12"/>
                                        </p:tgtEl>
                                      </p:cBhvr>
                                    </p:animEffect>
                                  </p:childTnLst>
                                </p:cTn>
                              </p:par>
                            </p:childTnLst>
                          </p:cTn>
                        </p:par>
                        <p:par>
                          <p:cTn id="65" fill="hold">
                            <p:stCondLst>
                              <p:cond delay="1000"/>
                            </p:stCondLst>
                            <p:childTnLst>
                              <p:par>
                                <p:cTn id="66" presetID="22" presetClass="entr" presetSubtype="4" fill="hold" grpId="0" nodeType="afterEffect">
                                  <p:stCondLst>
                                    <p:cond delay="250"/>
                                  </p:stCondLst>
                                  <p:childTnLst>
                                    <p:set>
                                      <p:cBhvr>
                                        <p:cTn id="67" dur="1" fill="hold">
                                          <p:stCondLst>
                                            <p:cond delay="0"/>
                                          </p:stCondLst>
                                        </p:cTn>
                                        <p:tgtEl>
                                          <p:spTgt spid="13"/>
                                        </p:tgtEl>
                                        <p:attrNameLst>
                                          <p:attrName>style.visibility</p:attrName>
                                        </p:attrNameLst>
                                      </p:cBhvr>
                                      <p:to>
                                        <p:strVal val="visible"/>
                                      </p:to>
                                    </p:set>
                                    <p:animEffect transition="in" filter="wipe(down)">
                                      <p:cBhvr>
                                        <p:cTn id="68" dur="500"/>
                                        <p:tgtEl>
                                          <p:spTgt spid="13"/>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2"/>
                                        </p:tgtEl>
                                      </p:cBhvr>
                                    </p:animEffect>
                                    <p:set>
                                      <p:cBhvr>
                                        <p:cTn id="73" dur="1" fill="hold">
                                          <p:stCondLst>
                                            <p:cond delay="499"/>
                                          </p:stCondLst>
                                        </p:cTn>
                                        <p:tgtEl>
                                          <p:spTgt spid="12"/>
                                        </p:tgtEl>
                                        <p:attrNameLst>
                                          <p:attrName>style.visibility</p:attrName>
                                        </p:attrNameLst>
                                      </p:cBhvr>
                                      <p:to>
                                        <p:strVal val="hidden"/>
                                      </p:to>
                                    </p:set>
                                  </p:childTnLst>
                                </p:cTn>
                              </p:par>
                              <p:par>
                                <p:cTn id="74" presetID="10" presetClass="exit" presetSubtype="0" fill="hold" grpId="1" nodeType="withEffect">
                                  <p:stCondLst>
                                    <p:cond delay="0"/>
                                  </p:stCondLst>
                                  <p:childTnLst>
                                    <p:animEffect transition="out" filter="fade">
                                      <p:cBhvr>
                                        <p:cTn id="75" dur="500"/>
                                        <p:tgtEl>
                                          <p:spTgt spid="13"/>
                                        </p:tgtEl>
                                      </p:cBhvr>
                                    </p:animEffect>
                                    <p:set>
                                      <p:cBhvr>
                                        <p:cTn id="76" dur="1" fill="hold">
                                          <p:stCondLst>
                                            <p:cond delay="499"/>
                                          </p:stCondLst>
                                        </p:cTn>
                                        <p:tgtEl>
                                          <p:spTgt spid="13"/>
                                        </p:tgtEl>
                                        <p:attrNameLst>
                                          <p:attrName>style.visibility</p:attrName>
                                        </p:attrNameLst>
                                      </p:cBhvr>
                                      <p:to>
                                        <p:strVal val="hidden"/>
                                      </p:to>
                                    </p:set>
                                  </p:childTnLst>
                                </p:cTn>
                              </p:par>
                            </p:childTnLst>
                          </p:cTn>
                        </p:par>
                        <p:par>
                          <p:cTn id="77" fill="hold">
                            <p:stCondLst>
                              <p:cond delay="500"/>
                            </p:stCondLst>
                            <p:childTnLst>
                              <p:par>
                                <p:cTn id="78" presetID="22" presetClass="entr" presetSubtype="4" fill="hold" grpId="0" nodeType="afterEffect">
                                  <p:stCondLst>
                                    <p:cond delay="0"/>
                                  </p:stCondLst>
                                  <p:childTnLst>
                                    <p:set>
                                      <p:cBhvr>
                                        <p:cTn id="79" dur="1" fill="hold">
                                          <p:stCondLst>
                                            <p:cond delay="0"/>
                                          </p:stCondLst>
                                        </p:cTn>
                                        <p:tgtEl>
                                          <p:spTgt spid="14"/>
                                        </p:tgtEl>
                                        <p:attrNameLst>
                                          <p:attrName>style.visibility</p:attrName>
                                        </p:attrNameLst>
                                      </p:cBhvr>
                                      <p:to>
                                        <p:strVal val="visible"/>
                                      </p:to>
                                    </p:set>
                                    <p:animEffect transition="in" filter="wipe(down)">
                                      <p:cBhvr>
                                        <p:cTn id="8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pattFill prst="dkUpDiag">
          <a:fgClr>
            <a:schemeClr val="accent1">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3384246113"/>
              </p:ext>
            </p:extLst>
          </p:nvPr>
        </p:nvGraphicFramePr>
        <p:xfrm>
          <a:off x="251520" y="634964"/>
          <a:ext cx="8712968" cy="1421312"/>
        </p:xfrm>
        <a:graphic>
          <a:graphicData uri="http://schemas.openxmlformats.org/drawingml/2006/table">
            <a:tbl>
              <a:tblPr firstRow="1" bandRow="1">
                <a:tableStyleId>{5C22544A-7EE6-4342-B048-85BDC9FD1C3A}</a:tableStyleId>
              </a:tblPr>
              <a:tblGrid>
                <a:gridCol w="8712968"/>
              </a:tblGrid>
              <a:tr h="288032">
                <a:tc>
                  <a:txBody>
                    <a:bodyPr/>
                    <a:lstStyle/>
                    <a:p>
                      <a:pPr algn="ctr">
                        <a:lnSpc>
                          <a:spcPct val="90000"/>
                        </a:lnSpc>
                      </a:pPr>
                      <a:r>
                        <a:rPr lang="ru-RU" sz="1500" b="1" dirty="0" smtClean="0">
                          <a:solidFill>
                            <a:schemeClr val="tx1"/>
                          </a:solidFill>
                        </a:rPr>
                        <a:t>Мф. 6, 16-18:</a:t>
                      </a:r>
                      <a:endParaRPr lang="ru-RU" sz="1500" b="1" dirty="0">
                        <a:solidFill>
                          <a:schemeClr val="tx1"/>
                        </a:solidFill>
                      </a:endParaRPr>
                    </a:p>
                  </a:txBody>
                  <a:tcPr marL="36000" marR="36000" marT="18000" marB="18000" anchor="ctr"/>
                </a:tc>
              </a:tr>
              <a:tr h="370840">
                <a:tc>
                  <a:txBody>
                    <a:bodyPr/>
                    <a:lstStyle/>
                    <a:p>
                      <a:pPr>
                        <a:lnSpc>
                          <a:spcPct val="80000"/>
                        </a:lnSpc>
                      </a:pPr>
                      <a:r>
                        <a:rPr lang="ru-RU" sz="1500" b="1" dirty="0" smtClean="0">
                          <a:solidFill>
                            <a:schemeClr val="tx1"/>
                          </a:solidFill>
                        </a:rPr>
                        <a:t>16. Также, когда поститесь, не будьте унылы, как лицемеры, ибо они принимают на себя мрачные лица, чтобы показаться людям постящимися. Истинно говорю вам, что они уже получают награду свою.</a:t>
                      </a:r>
                    </a:p>
                    <a:p>
                      <a:pPr>
                        <a:lnSpc>
                          <a:spcPct val="80000"/>
                        </a:lnSpc>
                      </a:pPr>
                      <a:r>
                        <a:rPr lang="ru-RU" sz="1500" b="1" dirty="0" smtClean="0">
                          <a:solidFill>
                            <a:schemeClr val="tx1"/>
                          </a:solidFill>
                        </a:rPr>
                        <a:t>17. А ты, когда постишься, помажь голову твою и умой лице твое,</a:t>
                      </a:r>
                    </a:p>
                    <a:p>
                      <a:pPr>
                        <a:lnSpc>
                          <a:spcPct val="80000"/>
                        </a:lnSpc>
                      </a:pPr>
                      <a:r>
                        <a:rPr lang="ru-RU" sz="1500" b="1" dirty="0" smtClean="0">
                          <a:solidFill>
                            <a:schemeClr val="tx1"/>
                          </a:solidFill>
                        </a:rPr>
                        <a:t>18. чтобы явиться постящимся не пред людьми, но пред Отцом твоим, Который втайне; и Отец твой, видящий тайное, воздаст тебе явно.</a:t>
                      </a:r>
                      <a:endParaRPr lang="ru-RU" sz="1500" b="1" dirty="0">
                        <a:solidFill>
                          <a:schemeClr val="tx1"/>
                        </a:solidFill>
                      </a:endParaRPr>
                    </a:p>
                  </a:txBody>
                  <a:tcPr marL="36000" marR="36000" marT="18000" marB="18000"/>
                </a:tc>
              </a:tr>
            </a:tbl>
          </a:graphicData>
        </a:graphic>
      </p:graphicFrame>
      <p:sp>
        <p:nvSpPr>
          <p:cNvPr id="4" name="Скругленный прямоугольник 3"/>
          <p:cNvSpPr/>
          <p:nvPr/>
        </p:nvSpPr>
        <p:spPr>
          <a:xfrm>
            <a:off x="3563888" y="188640"/>
            <a:ext cx="1944216" cy="28803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посте</a:t>
            </a:r>
            <a:endParaRPr lang="ru-RU" sz="2000" b="1" dirty="0">
              <a:solidFill>
                <a:schemeClr val="tx1"/>
              </a:solidFill>
            </a:endParaRPr>
          </a:p>
        </p:txBody>
      </p:sp>
      <p:sp>
        <p:nvSpPr>
          <p:cNvPr id="6" name="Скругленный прямоугольник 5"/>
          <p:cNvSpPr/>
          <p:nvPr/>
        </p:nvSpPr>
        <p:spPr>
          <a:xfrm>
            <a:off x="2123728" y="2276872"/>
            <a:ext cx="5112568"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неоскудевающих сокровищах на небесах</a:t>
            </a:r>
            <a:endParaRPr lang="ru-RU" sz="2000" b="1" dirty="0">
              <a:solidFill>
                <a:schemeClr val="tx1"/>
              </a:solidFill>
            </a:endParaRPr>
          </a:p>
        </p:txBody>
      </p:sp>
      <p:sp>
        <p:nvSpPr>
          <p:cNvPr id="8" name="Скругленный прямоугольник 7"/>
          <p:cNvSpPr/>
          <p:nvPr/>
        </p:nvSpPr>
        <p:spPr>
          <a:xfrm>
            <a:off x="2555776" y="4941168"/>
            <a:ext cx="4248472" cy="28803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служении двум господам</a:t>
            </a:r>
            <a:endParaRPr lang="ru-RU" sz="2000" b="1" dirty="0">
              <a:solidFill>
                <a:schemeClr val="tx1"/>
              </a:solidFill>
            </a:endParaRPr>
          </a:p>
        </p:txBody>
      </p:sp>
      <p:graphicFrame>
        <p:nvGraphicFramePr>
          <p:cNvPr id="9" name="Таблица 8"/>
          <p:cNvGraphicFramePr>
            <a:graphicFrameLocks noGrp="1"/>
          </p:cNvGraphicFramePr>
          <p:nvPr>
            <p:extLst>
              <p:ext uri="{D42A27DB-BD31-4B8C-83A1-F6EECF244321}">
                <p14:modId xmlns:p14="http://schemas.microsoft.com/office/powerpoint/2010/main" val="3502377926"/>
              </p:ext>
            </p:extLst>
          </p:nvPr>
        </p:nvGraphicFramePr>
        <p:xfrm>
          <a:off x="251520" y="5406482"/>
          <a:ext cx="8712968" cy="1181472"/>
        </p:xfrm>
        <a:graphic>
          <a:graphicData uri="http://schemas.openxmlformats.org/drawingml/2006/table">
            <a:tbl>
              <a:tblPr firstRow="1" bandRow="1">
                <a:tableStyleId>{5C22544A-7EE6-4342-B048-85BDC9FD1C3A}</a:tableStyleId>
              </a:tblPr>
              <a:tblGrid>
                <a:gridCol w="4356484"/>
                <a:gridCol w="4356484"/>
              </a:tblGrid>
              <a:tr h="216024">
                <a:tc>
                  <a:txBody>
                    <a:bodyPr/>
                    <a:lstStyle/>
                    <a:p>
                      <a:pPr algn="ctr">
                        <a:lnSpc>
                          <a:spcPct val="80000"/>
                        </a:lnSpc>
                      </a:pPr>
                      <a:r>
                        <a:rPr lang="ru-RU" sz="1600" dirty="0" smtClean="0">
                          <a:solidFill>
                            <a:schemeClr val="tx1"/>
                          </a:solidFill>
                        </a:rPr>
                        <a:t>Мф. 6, 24</a:t>
                      </a:r>
                      <a:endParaRPr lang="ru-RU" sz="1600" dirty="0">
                        <a:solidFill>
                          <a:schemeClr val="tx1"/>
                        </a:solidFill>
                      </a:endParaRPr>
                    </a:p>
                  </a:txBody>
                  <a:tcPr marL="36000" marR="36000" marT="18000" marB="18000" anchor="ctr"/>
                </a:tc>
                <a:tc>
                  <a:txBody>
                    <a:bodyPr/>
                    <a:lstStyle/>
                    <a:p>
                      <a:pPr algn="ctr">
                        <a:lnSpc>
                          <a:spcPct val="80000"/>
                        </a:lnSpc>
                      </a:pPr>
                      <a:r>
                        <a:rPr lang="ru-RU" sz="1600" dirty="0" err="1" smtClean="0">
                          <a:solidFill>
                            <a:schemeClr val="tx1"/>
                          </a:solidFill>
                        </a:rPr>
                        <a:t>Лк</a:t>
                      </a:r>
                      <a:r>
                        <a:rPr lang="ru-RU" sz="1600" dirty="0" smtClean="0">
                          <a:solidFill>
                            <a:schemeClr val="tx1"/>
                          </a:solidFill>
                        </a:rPr>
                        <a:t>. 16, 13</a:t>
                      </a:r>
                      <a:endParaRPr lang="ru-RU" sz="1600" dirty="0">
                        <a:solidFill>
                          <a:schemeClr val="tx1"/>
                        </a:solidFill>
                      </a:endParaRPr>
                    </a:p>
                  </a:txBody>
                  <a:tcPr marL="36000" marR="36000" marT="18000" marB="18000" anchor="ctr"/>
                </a:tc>
              </a:tr>
              <a:tr h="370840">
                <a:tc>
                  <a:txBody>
                    <a:bodyPr/>
                    <a:lstStyle/>
                    <a:p>
                      <a:pPr>
                        <a:lnSpc>
                          <a:spcPct val="80000"/>
                        </a:lnSpc>
                      </a:pPr>
                      <a:r>
                        <a:rPr lang="ru-RU" sz="1500" b="1" dirty="0" smtClean="0"/>
                        <a:t>24. Никто не может служить двум господам: ибо или одного будет ненавидеть, а другого любить; или одному станет усердствовать, а о другом </a:t>
                      </a:r>
                      <a:r>
                        <a:rPr lang="ru-RU" sz="1500" b="1" dirty="0" err="1" smtClean="0"/>
                        <a:t>нерадеть</a:t>
                      </a:r>
                      <a:r>
                        <a:rPr lang="ru-RU" sz="1500" b="1" dirty="0" smtClean="0"/>
                        <a:t>. Не можете служить Богу и </a:t>
                      </a:r>
                      <a:r>
                        <a:rPr lang="ru-RU" sz="1500" b="1" dirty="0" err="1" smtClean="0"/>
                        <a:t>маммоне</a:t>
                      </a:r>
                      <a:r>
                        <a:rPr lang="ru-RU" sz="1500" b="1" dirty="0" smtClean="0"/>
                        <a:t>.</a:t>
                      </a:r>
                      <a:endParaRPr lang="ru-RU" sz="1500" b="1" dirty="0"/>
                    </a:p>
                  </a:txBody>
                  <a:tcPr marL="36000" marR="36000" marT="18000" marB="18000"/>
                </a:tc>
                <a:tc>
                  <a:txBody>
                    <a:bodyPr/>
                    <a:lstStyle/>
                    <a:p>
                      <a:pPr>
                        <a:lnSpc>
                          <a:spcPct val="80000"/>
                        </a:lnSpc>
                      </a:pPr>
                      <a:r>
                        <a:rPr lang="ru-RU" sz="1500" b="1" dirty="0" smtClean="0"/>
                        <a:t>13. Никакой слуга не может служить двум господам, ибо или одного будет ненавидеть, а другого любить, или одному станет усердствовать, а о другом </a:t>
                      </a:r>
                      <a:r>
                        <a:rPr lang="ru-RU" sz="1500" b="1" dirty="0" err="1" smtClean="0"/>
                        <a:t>нерадеть</a:t>
                      </a:r>
                      <a:r>
                        <a:rPr lang="ru-RU" sz="1500" b="1" dirty="0" smtClean="0"/>
                        <a:t>. Не можете служить Богу и </a:t>
                      </a:r>
                      <a:r>
                        <a:rPr lang="ru-RU" sz="1500" b="1" dirty="0" err="1" smtClean="0"/>
                        <a:t>маммоне</a:t>
                      </a:r>
                      <a:r>
                        <a:rPr lang="ru-RU" sz="1500" b="1" dirty="0" smtClean="0"/>
                        <a:t>.</a:t>
                      </a:r>
                      <a:endParaRPr lang="ru-RU" sz="1500" b="1" dirty="0"/>
                    </a:p>
                  </a:txBody>
                  <a:tcPr marL="36000" marR="36000" marT="18000" marB="18000"/>
                </a:tc>
              </a:tr>
            </a:tbl>
          </a:graphicData>
        </a:graphic>
      </p:graphicFrame>
      <p:sp>
        <p:nvSpPr>
          <p:cNvPr id="2" name="Скругленный прямоугольник 1"/>
          <p:cNvSpPr/>
          <p:nvPr/>
        </p:nvSpPr>
        <p:spPr>
          <a:xfrm>
            <a:off x="251520" y="2276872"/>
            <a:ext cx="8712968"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«Как </a:t>
            </a:r>
            <a:r>
              <a:rPr lang="ru-RU" sz="1600" b="1" i="1" dirty="0">
                <a:solidFill>
                  <a:schemeClr val="tx1"/>
                </a:solidFill>
              </a:rPr>
              <a:t>древние в знак радости помазывали себя елеем после омовения, так и ты показывай себя радующимся. Но под елеем разумеется и милостыня, а под главой нашей - Христос, которого должно умащать милостынями. «Умывать лице» - значит омывать чувства </a:t>
            </a:r>
            <a:r>
              <a:rPr lang="ru-RU" sz="1600" b="1" i="1" dirty="0" smtClean="0">
                <a:solidFill>
                  <a:schemeClr val="tx1"/>
                </a:solidFill>
              </a:rPr>
              <a:t>слезами».</a:t>
            </a:r>
            <a:endParaRPr lang="ru-RU" sz="1600" b="1" i="1" dirty="0">
              <a:solidFill>
                <a:schemeClr val="tx1"/>
              </a:solidFill>
            </a:endParaRPr>
          </a:p>
        </p:txBody>
      </p:sp>
      <p:graphicFrame>
        <p:nvGraphicFramePr>
          <p:cNvPr id="7" name="Таблица 6"/>
          <p:cNvGraphicFramePr>
            <a:graphicFrameLocks noGrp="1"/>
          </p:cNvGraphicFramePr>
          <p:nvPr>
            <p:extLst>
              <p:ext uri="{D42A27DB-BD31-4B8C-83A1-F6EECF244321}">
                <p14:modId xmlns:p14="http://schemas.microsoft.com/office/powerpoint/2010/main" val="977520569"/>
              </p:ext>
            </p:extLst>
          </p:nvPr>
        </p:nvGraphicFramePr>
        <p:xfrm>
          <a:off x="323528" y="2858186"/>
          <a:ext cx="8640960" cy="1787072"/>
        </p:xfrm>
        <a:graphic>
          <a:graphicData uri="http://schemas.openxmlformats.org/drawingml/2006/table">
            <a:tbl>
              <a:tblPr firstRow="1" bandRow="1">
                <a:tableStyleId>{5C22544A-7EE6-4342-B048-85BDC9FD1C3A}</a:tableStyleId>
              </a:tblPr>
              <a:tblGrid>
                <a:gridCol w="4320480"/>
                <a:gridCol w="4320480"/>
              </a:tblGrid>
              <a:tr h="288032">
                <a:tc>
                  <a:txBody>
                    <a:bodyPr/>
                    <a:lstStyle/>
                    <a:p>
                      <a:pPr algn="ctr">
                        <a:lnSpc>
                          <a:spcPct val="80000"/>
                        </a:lnSpc>
                      </a:pPr>
                      <a:r>
                        <a:rPr lang="ru-RU" sz="1600" dirty="0" smtClean="0">
                          <a:solidFill>
                            <a:schemeClr val="tx1"/>
                          </a:solidFill>
                        </a:rPr>
                        <a:t>Мф. 6, 19-21</a:t>
                      </a:r>
                      <a:endParaRPr lang="ru-RU" sz="1600" dirty="0">
                        <a:solidFill>
                          <a:schemeClr val="tx1"/>
                        </a:solidFill>
                      </a:endParaRPr>
                    </a:p>
                  </a:txBody>
                  <a:tcPr anchor="ctr"/>
                </a:tc>
                <a:tc>
                  <a:txBody>
                    <a:bodyPr/>
                    <a:lstStyle/>
                    <a:p>
                      <a:pPr algn="ctr">
                        <a:lnSpc>
                          <a:spcPct val="80000"/>
                        </a:lnSpc>
                      </a:pPr>
                      <a:r>
                        <a:rPr lang="ru-RU" sz="1600" dirty="0" err="1" smtClean="0">
                          <a:solidFill>
                            <a:schemeClr val="tx1"/>
                          </a:solidFill>
                        </a:rPr>
                        <a:t>Лк</a:t>
                      </a:r>
                      <a:r>
                        <a:rPr lang="ru-RU" sz="1600" dirty="0" smtClean="0">
                          <a:solidFill>
                            <a:schemeClr val="tx1"/>
                          </a:solidFill>
                        </a:rPr>
                        <a:t>. 12, 33-34</a:t>
                      </a:r>
                      <a:endParaRPr lang="ru-RU" sz="1600" dirty="0">
                        <a:solidFill>
                          <a:schemeClr val="tx1"/>
                        </a:solidFill>
                      </a:endParaRPr>
                    </a:p>
                  </a:txBody>
                  <a:tcPr anchor="ctr"/>
                </a:tc>
              </a:tr>
              <a:tr h="370840">
                <a:tc>
                  <a:txBody>
                    <a:bodyPr/>
                    <a:lstStyle/>
                    <a:p>
                      <a:pPr>
                        <a:lnSpc>
                          <a:spcPct val="80000"/>
                        </a:lnSpc>
                      </a:pPr>
                      <a:r>
                        <a:rPr lang="ru-RU" sz="1500" b="1" dirty="0" smtClean="0"/>
                        <a:t>19. Не собирайте себе сокровищ на земле, где моль и ржа истребляют и где воры подкапывают и крадут,</a:t>
                      </a:r>
                    </a:p>
                    <a:p>
                      <a:pPr>
                        <a:lnSpc>
                          <a:spcPct val="80000"/>
                        </a:lnSpc>
                      </a:pPr>
                      <a:r>
                        <a:rPr lang="ru-RU" sz="1500" b="1" dirty="0" smtClean="0"/>
                        <a:t>20. но собирайте себе сокровища на небе, где ни моль, ни ржа не истребляют и где воры не подкапывают и не крадут,</a:t>
                      </a:r>
                    </a:p>
                    <a:p>
                      <a:pPr>
                        <a:lnSpc>
                          <a:spcPct val="80000"/>
                        </a:lnSpc>
                      </a:pPr>
                      <a:r>
                        <a:rPr lang="ru-RU" sz="1500" b="1" dirty="0" smtClean="0"/>
                        <a:t>21. ибо где сокровище ваше, там будет и сердце ваше.</a:t>
                      </a:r>
                      <a:endParaRPr lang="ru-RU" sz="1500" b="1" dirty="0"/>
                    </a:p>
                  </a:txBody>
                  <a:tcPr marL="36000" marR="36000" marT="18000" marB="18000"/>
                </a:tc>
                <a:tc>
                  <a:txBody>
                    <a:bodyPr/>
                    <a:lstStyle/>
                    <a:p>
                      <a:pPr>
                        <a:lnSpc>
                          <a:spcPct val="80000"/>
                        </a:lnSpc>
                      </a:pPr>
                      <a:r>
                        <a:rPr lang="ru-RU" sz="1500" b="1" dirty="0" smtClean="0"/>
                        <a:t>33. Продавайте имения ваши и давайте милостыню. Приготовляйте себе влагалища не ветшающие, сокровище неоскудевающее на небесах, куда вор не приближается и где моль не съедает,</a:t>
                      </a:r>
                    </a:p>
                    <a:p>
                      <a:pPr>
                        <a:lnSpc>
                          <a:spcPct val="80000"/>
                        </a:lnSpc>
                      </a:pPr>
                      <a:r>
                        <a:rPr lang="ru-RU" sz="1500" b="1" dirty="0" smtClean="0"/>
                        <a:t>34. ибо где сокровище ваше, там и сердце ваше будет.</a:t>
                      </a:r>
                      <a:endParaRPr lang="ru-RU" sz="1500" b="1" dirty="0"/>
                    </a:p>
                  </a:txBody>
                  <a:tcPr marL="36000" marR="36000" marT="18000" marB="18000"/>
                </a:tc>
              </a:tr>
            </a:tbl>
          </a:graphicData>
        </a:graphic>
      </p:graphicFrame>
      <p:sp>
        <p:nvSpPr>
          <p:cNvPr id="3" name="Скругленный прямоугольник 2"/>
          <p:cNvSpPr/>
          <p:nvPr/>
        </p:nvSpPr>
        <p:spPr>
          <a:xfrm>
            <a:off x="251520" y="4654073"/>
            <a:ext cx="8712968" cy="1104289"/>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Господь далее говорит о </a:t>
            </a:r>
            <a:r>
              <a:rPr lang="ru-RU" sz="1600" b="1" i="1" dirty="0" err="1">
                <a:solidFill>
                  <a:schemeClr val="tx1"/>
                </a:solidFill>
              </a:rPr>
              <a:t>нестяжании</a:t>
            </a:r>
            <a:r>
              <a:rPr lang="ru-RU" sz="1600" b="1" i="1" dirty="0">
                <a:solidFill>
                  <a:schemeClr val="tx1"/>
                </a:solidFill>
              </a:rPr>
              <a:t>, ибо люди заботятся о приобретении многих имуществ по причине своего тщеславия, Он показывает бесполезность земного сокровища, потому что червь и тля истребляют пищу и одежды, а воры похищают золото и </a:t>
            </a:r>
            <a:r>
              <a:rPr lang="ru-RU" sz="1600" b="1" i="1" dirty="0" smtClean="0">
                <a:solidFill>
                  <a:schemeClr val="tx1"/>
                </a:solidFill>
              </a:rPr>
              <a:t>серебро».</a:t>
            </a:r>
            <a:endParaRPr lang="ru-RU" sz="1600" b="1" i="1" dirty="0">
              <a:solidFill>
                <a:schemeClr val="tx1"/>
              </a:solidFill>
            </a:endParaRPr>
          </a:p>
        </p:txBody>
      </p:sp>
      <p:sp>
        <p:nvSpPr>
          <p:cNvPr id="10" name="Скругленный прямоугольник 9"/>
          <p:cNvSpPr/>
          <p:nvPr/>
        </p:nvSpPr>
        <p:spPr>
          <a:xfrm>
            <a:off x="217864" y="5805264"/>
            <a:ext cx="8746624"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err="1" smtClean="0">
                <a:solidFill>
                  <a:schemeClr val="tx1"/>
                </a:solidFill>
              </a:rPr>
              <a:t>Зигабен</a:t>
            </a:r>
            <a:r>
              <a:rPr lang="ru-RU" sz="1600" b="1" i="1" dirty="0" smtClean="0">
                <a:solidFill>
                  <a:schemeClr val="tx1"/>
                </a:solidFill>
              </a:rPr>
              <a:t>: «Червь </a:t>
            </a:r>
            <a:r>
              <a:rPr lang="ru-RU" sz="1600" b="1" i="1" dirty="0">
                <a:solidFill>
                  <a:schemeClr val="tx1"/>
                </a:solidFill>
              </a:rPr>
              <a:t>и тля обозначают зародившуюся в </a:t>
            </a:r>
            <a:r>
              <a:rPr lang="ru-RU" sz="1600" b="1" i="1" dirty="0" smtClean="0">
                <a:solidFill>
                  <a:schemeClr val="tx1"/>
                </a:solidFill>
              </a:rPr>
              <a:t>душе </a:t>
            </a:r>
            <a:r>
              <a:rPr lang="ru-RU" sz="1600" b="1" i="1" dirty="0">
                <a:solidFill>
                  <a:schemeClr val="tx1"/>
                </a:solidFill>
              </a:rPr>
              <a:t>мысль, которая поедает тайно все душевные блага; а подкапывающие воры – это приходящие извне похвалы, которые подкапывают легкомысленные планы и крадут скрытые сокровища </a:t>
            </a:r>
            <a:r>
              <a:rPr lang="ru-RU" sz="1600" b="1" i="1" dirty="0" smtClean="0">
                <a:solidFill>
                  <a:schemeClr val="tx1"/>
                </a:solidFill>
              </a:rPr>
              <a:t>добродетели».</a:t>
            </a:r>
            <a:endParaRPr lang="ru-RU" sz="1600" b="1" i="1" dirty="0">
              <a:solidFill>
                <a:schemeClr val="tx1"/>
              </a:solidFill>
            </a:endParaRPr>
          </a:p>
        </p:txBody>
      </p:sp>
      <p:sp>
        <p:nvSpPr>
          <p:cNvPr id="11" name="Скругленный прямоугольник 10"/>
          <p:cNvSpPr/>
          <p:nvPr/>
        </p:nvSpPr>
        <p:spPr>
          <a:xfrm>
            <a:off x="251520" y="3573016"/>
            <a:ext cx="8712968" cy="136815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Иероним</a:t>
            </a:r>
            <a:r>
              <a:rPr lang="ru-RU" sz="1600" b="1" i="1" dirty="0" smtClean="0">
                <a:solidFill>
                  <a:schemeClr val="tx1"/>
                </a:solidFill>
              </a:rPr>
              <a:t>: «На </a:t>
            </a:r>
            <a:r>
              <a:rPr lang="ru-RU" sz="1600" b="1" i="1" dirty="0" err="1">
                <a:solidFill>
                  <a:schemeClr val="tx1"/>
                </a:solidFill>
              </a:rPr>
              <a:t>сирском</a:t>
            </a:r>
            <a:r>
              <a:rPr lang="ru-RU" sz="1600" b="1" i="1" dirty="0">
                <a:solidFill>
                  <a:schemeClr val="tx1"/>
                </a:solidFill>
              </a:rPr>
              <a:t> (Арамейском) языке </a:t>
            </a:r>
            <a:r>
              <a:rPr lang="ru-RU" sz="1600" b="1" i="1" dirty="0" err="1">
                <a:solidFill>
                  <a:schemeClr val="tx1"/>
                </a:solidFill>
              </a:rPr>
              <a:t>маммоной</a:t>
            </a:r>
            <a:r>
              <a:rPr lang="ru-RU" sz="1600" b="1" i="1" dirty="0">
                <a:solidFill>
                  <a:schemeClr val="tx1"/>
                </a:solidFill>
              </a:rPr>
              <a:t> называется богатство. Не можете служить Богу и богатству! Пусть это слушает скупец, пусть слушает тот, кто носит имя христианина, что он не может одновременно служить богатству и Христу. Впрочем, Он не сказал о том, кто имеет богатство, а о том, кто является </a:t>
            </a:r>
            <a:r>
              <a:rPr lang="ru-RU" sz="1600" b="1" i="1" dirty="0" smtClean="0">
                <a:solidFill>
                  <a:schemeClr val="tx1"/>
                </a:solidFill>
              </a:rPr>
              <a:t>рабом богатства».</a:t>
            </a:r>
            <a:endParaRPr lang="ru-RU" sz="1600" b="1" i="1" dirty="0">
              <a:solidFill>
                <a:schemeClr val="tx1"/>
              </a:solidFill>
            </a:endParaRPr>
          </a:p>
        </p:txBody>
      </p:sp>
      <p:sp>
        <p:nvSpPr>
          <p:cNvPr id="12" name="Скругленный прямоугольник 11"/>
          <p:cNvSpPr/>
          <p:nvPr/>
        </p:nvSpPr>
        <p:spPr>
          <a:xfrm>
            <a:off x="251520" y="3789040"/>
            <a:ext cx="8712968"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«Под двумя господами разумеет тех, которые дают противоположные приказания. Мы, например, делаем своим господином дьявола, как и свое чрево богом, но наш Бог по природе и истинно есть Господь. Не можем мы работать Богу, когда работаем </a:t>
            </a:r>
            <a:r>
              <a:rPr lang="ru-RU" sz="1600" b="1" i="1" dirty="0" err="1">
                <a:solidFill>
                  <a:schemeClr val="tx1"/>
                </a:solidFill>
              </a:rPr>
              <a:t>маммоне</a:t>
            </a:r>
            <a:r>
              <a:rPr lang="ru-RU" sz="1600" b="1" i="1" dirty="0">
                <a:solidFill>
                  <a:schemeClr val="tx1"/>
                </a:solidFill>
              </a:rPr>
              <a:t>. </a:t>
            </a:r>
            <a:r>
              <a:rPr lang="ru-RU" sz="1600" b="1" i="1" dirty="0" err="1">
                <a:solidFill>
                  <a:schemeClr val="tx1"/>
                </a:solidFill>
              </a:rPr>
              <a:t>Маммона</a:t>
            </a:r>
            <a:r>
              <a:rPr lang="ru-RU" sz="1600" b="1" i="1" dirty="0">
                <a:solidFill>
                  <a:schemeClr val="tx1"/>
                </a:solidFill>
              </a:rPr>
              <a:t> же есть всякая </a:t>
            </a:r>
            <a:r>
              <a:rPr lang="ru-RU" sz="1600" b="1" i="1" dirty="0" smtClean="0">
                <a:solidFill>
                  <a:schemeClr val="tx1"/>
                </a:solidFill>
              </a:rPr>
              <a:t>неправда».</a:t>
            </a:r>
            <a:endParaRPr lang="ru-RU" sz="1600" b="1" i="1" dirty="0">
              <a:solidFill>
                <a:schemeClr val="tx1"/>
              </a:solidFill>
            </a:endParaRPr>
          </a:p>
        </p:txBody>
      </p:sp>
    </p:spTree>
    <p:extLst>
      <p:ext uri="{BB962C8B-B14F-4D97-AF65-F5344CB8AC3E}">
        <p14:creationId xmlns:p14="http://schemas.microsoft.com/office/powerpoint/2010/main" val="1611627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par>
                          <p:cTn id="11" fill="hold">
                            <p:stCondLst>
                              <p:cond delay="500"/>
                            </p:stCondLst>
                            <p:childTnLst>
                              <p:par>
                                <p:cTn id="12" presetID="22" presetClass="entr" presetSubtype="4" fill="hold" grpId="0" nodeType="afterEffect">
                                  <p:stCondLst>
                                    <p:cond delay="750"/>
                                  </p:stCondLst>
                                  <p:childTnLst>
                                    <p:set>
                                      <p:cBhvr>
                                        <p:cTn id="13" dur="1" fill="hold">
                                          <p:stCondLst>
                                            <p:cond delay="0"/>
                                          </p:stCondLst>
                                        </p:cTn>
                                        <p:tgtEl>
                                          <p:spTgt spid="2"/>
                                        </p:tgtEl>
                                        <p:attrNameLst>
                                          <p:attrName>style.visibility</p:attrName>
                                        </p:attrNameLst>
                                      </p:cBhvr>
                                      <p:to>
                                        <p:strVal val="visible"/>
                                      </p:to>
                                    </p:set>
                                    <p:animEffect transition="in" filter="wipe(down)">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2"/>
                                        </p:tgtEl>
                                      </p:cBhvr>
                                    </p:animEffect>
                                    <p:set>
                                      <p:cBhvr>
                                        <p:cTn id="19" dur="1" fill="hold">
                                          <p:stCondLst>
                                            <p:cond delay="499"/>
                                          </p:stCondLst>
                                        </p:cTn>
                                        <p:tgtEl>
                                          <p:spTgt spid="2"/>
                                        </p:tgtEl>
                                        <p:attrNameLst>
                                          <p:attrName>style.visibility</p:attrName>
                                        </p:attrNameLst>
                                      </p:cBhvr>
                                      <p:to>
                                        <p:strVal val="hidden"/>
                                      </p:to>
                                    </p:set>
                                  </p:childTnLst>
                                </p:cTn>
                              </p:par>
                            </p:childTnLst>
                          </p:cTn>
                        </p:par>
                        <p:par>
                          <p:cTn id="20" fill="hold">
                            <p:stCondLst>
                              <p:cond delay="500"/>
                            </p:stCondLst>
                            <p:childTnLst>
                              <p:par>
                                <p:cTn id="21" presetID="22" presetClass="entr" presetSubtype="4" fill="hold" grpId="0" nodeType="afterEffect">
                                  <p:stCondLst>
                                    <p:cond delay="50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par>
                                <p:cTn id="24" presetID="22" presetClass="entr" presetSubtype="4" fill="hold" nodeType="withEffect">
                                  <p:stCondLst>
                                    <p:cond delay="500"/>
                                  </p:stCondLst>
                                  <p:childTnLst>
                                    <p:set>
                                      <p:cBhvr>
                                        <p:cTn id="25" dur="1" fill="hold">
                                          <p:stCondLst>
                                            <p:cond delay="0"/>
                                          </p:stCondLst>
                                        </p:cTn>
                                        <p:tgtEl>
                                          <p:spTgt spid="7"/>
                                        </p:tgtEl>
                                        <p:attrNameLst>
                                          <p:attrName>style.visibility</p:attrName>
                                        </p:attrNameLst>
                                      </p:cBhvr>
                                      <p:to>
                                        <p:strVal val="visible"/>
                                      </p:to>
                                    </p:set>
                                    <p:animEffect transition="in" filter="wipe(down)">
                                      <p:cBhvr>
                                        <p:cTn id="26" dur="500"/>
                                        <p:tgtEl>
                                          <p:spTgt spid="7"/>
                                        </p:tgtEl>
                                      </p:cBhvr>
                                    </p:animEffect>
                                  </p:childTnLst>
                                </p:cTn>
                              </p:par>
                            </p:childTnLst>
                          </p:cTn>
                        </p:par>
                        <p:par>
                          <p:cTn id="27" fill="hold">
                            <p:stCondLst>
                              <p:cond delay="1500"/>
                            </p:stCondLst>
                            <p:childTnLst>
                              <p:par>
                                <p:cTn id="28" presetID="22" presetClass="entr" presetSubtype="4" fill="hold" grpId="0" nodeType="afterEffect">
                                  <p:stCondLst>
                                    <p:cond delay="750"/>
                                  </p:stCondLst>
                                  <p:childTnLst>
                                    <p:set>
                                      <p:cBhvr>
                                        <p:cTn id="29" dur="1" fill="hold">
                                          <p:stCondLst>
                                            <p:cond delay="0"/>
                                          </p:stCondLst>
                                        </p:cTn>
                                        <p:tgtEl>
                                          <p:spTgt spid="3"/>
                                        </p:tgtEl>
                                        <p:attrNameLst>
                                          <p:attrName>style.visibility</p:attrName>
                                        </p:attrNameLst>
                                      </p:cBhvr>
                                      <p:to>
                                        <p:strVal val="visible"/>
                                      </p:to>
                                    </p:set>
                                    <p:animEffect transition="in" filter="wipe(down)">
                                      <p:cBhvr>
                                        <p:cTn id="30" dur="500"/>
                                        <p:tgtEl>
                                          <p:spTgt spid="3"/>
                                        </p:tgtEl>
                                      </p:cBhvr>
                                    </p:animEffect>
                                  </p:childTnLst>
                                </p:cTn>
                              </p:par>
                            </p:childTnLst>
                          </p:cTn>
                        </p:par>
                        <p:par>
                          <p:cTn id="31" fill="hold">
                            <p:stCondLst>
                              <p:cond delay="2750"/>
                            </p:stCondLst>
                            <p:childTnLst>
                              <p:par>
                                <p:cTn id="32" presetID="22" presetClass="entr" presetSubtype="4" fill="hold" grpId="0" nodeType="after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down)">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3"/>
                                        </p:tgtEl>
                                      </p:cBhvr>
                                    </p:animEffect>
                                    <p:set>
                                      <p:cBhvr>
                                        <p:cTn id="39" dur="1" fill="hold">
                                          <p:stCondLst>
                                            <p:cond delay="499"/>
                                          </p:stCondLst>
                                        </p:cTn>
                                        <p:tgtEl>
                                          <p:spTgt spid="3"/>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childTnLst>
                          </p:cTn>
                        </p:par>
                        <p:par>
                          <p:cTn id="43" fill="hold">
                            <p:stCondLst>
                              <p:cond delay="500"/>
                            </p:stCondLst>
                            <p:childTnLst>
                              <p:par>
                                <p:cTn id="44" presetID="22" presetClass="entr" presetSubtype="4"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par>
                                <p:cTn id="47" presetID="22" presetClass="entr" presetSubtype="4" fill="hold" nodeType="withEffect">
                                  <p:stCondLst>
                                    <p:cond delay="500"/>
                                  </p:stCondLst>
                                  <p:childTnLst>
                                    <p:set>
                                      <p:cBhvr>
                                        <p:cTn id="48" dur="1" fill="hold">
                                          <p:stCondLst>
                                            <p:cond delay="0"/>
                                          </p:stCondLst>
                                        </p:cTn>
                                        <p:tgtEl>
                                          <p:spTgt spid="9"/>
                                        </p:tgtEl>
                                        <p:attrNameLst>
                                          <p:attrName>style.visibility</p:attrName>
                                        </p:attrNameLst>
                                      </p:cBhvr>
                                      <p:to>
                                        <p:strVal val="visible"/>
                                      </p:to>
                                    </p:set>
                                    <p:animEffect transition="in" filter="wipe(down)">
                                      <p:cBhvr>
                                        <p:cTn id="49" dur="500"/>
                                        <p:tgtEl>
                                          <p:spTgt spid="9"/>
                                        </p:tgtEl>
                                      </p:cBhvr>
                                    </p:animEffect>
                                  </p:childTnLst>
                                </p:cTn>
                              </p:par>
                            </p:childTnLst>
                          </p:cTn>
                        </p:par>
                        <p:par>
                          <p:cTn id="50" fill="hold">
                            <p:stCondLst>
                              <p:cond delay="1500"/>
                            </p:stCondLst>
                            <p:childTnLst>
                              <p:par>
                                <p:cTn id="51" presetID="22" presetClass="entr" presetSubtype="4" fill="hold" grpId="0" nodeType="afterEffect">
                                  <p:stCondLst>
                                    <p:cond delay="1000"/>
                                  </p:stCondLst>
                                  <p:childTnLst>
                                    <p:set>
                                      <p:cBhvr>
                                        <p:cTn id="52" dur="1" fill="hold">
                                          <p:stCondLst>
                                            <p:cond delay="0"/>
                                          </p:stCondLst>
                                        </p:cTn>
                                        <p:tgtEl>
                                          <p:spTgt spid="11"/>
                                        </p:tgtEl>
                                        <p:attrNameLst>
                                          <p:attrName>style.visibility</p:attrName>
                                        </p:attrNameLst>
                                      </p:cBhvr>
                                      <p:to>
                                        <p:strVal val="visible"/>
                                      </p:to>
                                    </p:set>
                                    <p:animEffect transition="in" filter="wipe(down)">
                                      <p:cBhvr>
                                        <p:cTn id="53" dur="500"/>
                                        <p:tgtEl>
                                          <p:spTgt spid="11"/>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11"/>
                                        </p:tgtEl>
                                      </p:cBhvr>
                                    </p:animEffect>
                                    <p:set>
                                      <p:cBhvr>
                                        <p:cTn id="58" dur="1" fill="hold">
                                          <p:stCondLst>
                                            <p:cond delay="499"/>
                                          </p:stCondLst>
                                        </p:cTn>
                                        <p:tgtEl>
                                          <p:spTgt spid="11"/>
                                        </p:tgtEl>
                                        <p:attrNameLst>
                                          <p:attrName>style.visibility</p:attrName>
                                        </p:attrNameLst>
                                      </p:cBhvr>
                                      <p:to>
                                        <p:strVal val="hidden"/>
                                      </p:to>
                                    </p:set>
                                  </p:childTnLst>
                                </p:cTn>
                              </p:par>
                            </p:childTnLst>
                          </p:cTn>
                        </p:par>
                        <p:par>
                          <p:cTn id="59" fill="hold">
                            <p:stCondLst>
                              <p:cond delay="500"/>
                            </p:stCondLst>
                            <p:childTnLst>
                              <p:par>
                                <p:cTn id="60" presetID="22" presetClass="entr" presetSubtype="4" fill="hold" grpId="0" nodeType="after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wipe(down)">
                                      <p:cBhvr>
                                        <p:cTn id="62" dur="500"/>
                                        <p:tgtEl>
                                          <p:spTgt spid="12"/>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2"/>
                                        </p:tgtEl>
                                      </p:cBhvr>
                                    </p:animEffect>
                                    <p:set>
                                      <p:cBhvr>
                                        <p:cTn id="6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8" grpId="0" animBg="1"/>
      <p:bldP spid="2" grpId="0" animBg="1"/>
      <p:bldP spid="2" grpId="1" animBg="1"/>
      <p:bldP spid="3" grpId="0" animBg="1"/>
      <p:bldP spid="3" grpId="1" animBg="1"/>
      <p:bldP spid="10" grpId="0" animBg="1"/>
      <p:bldP spid="10" grpId="1" animBg="1"/>
      <p:bldP spid="11" grpId="0" animBg="1"/>
      <p:bldP spid="11" grpId="1" animBg="1"/>
      <p:bldP spid="12" grpId="0" animBg="1"/>
      <p:bldP spid="12" grpId="1"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pattFill prst="dkUpDiag">
          <a:fgClr>
            <a:schemeClr val="accent1">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2192188961"/>
              </p:ext>
            </p:extLst>
          </p:nvPr>
        </p:nvGraphicFramePr>
        <p:xfrm>
          <a:off x="107504" y="908720"/>
          <a:ext cx="8928992" cy="5522972"/>
        </p:xfrm>
        <a:graphic>
          <a:graphicData uri="http://schemas.openxmlformats.org/drawingml/2006/table">
            <a:tbl>
              <a:tblPr firstRow="1" bandRow="1">
                <a:tableStyleId>{5C22544A-7EE6-4342-B048-85BDC9FD1C3A}</a:tableStyleId>
              </a:tblPr>
              <a:tblGrid>
                <a:gridCol w="4824536"/>
                <a:gridCol w="4104456"/>
              </a:tblGrid>
              <a:tr h="288032">
                <a:tc>
                  <a:txBody>
                    <a:bodyPr/>
                    <a:lstStyle/>
                    <a:p>
                      <a:pPr algn="ctr">
                        <a:lnSpc>
                          <a:spcPct val="80000"/>
                        </a:lnSpc>
                      </a:pPr>
                      <a:r>
                        <a:rPr lang="ru-RU" sz="1500" b="1" dirty="0" smtClean="0">
                          <a:solidFill>
                            <a:schemeClr val="tx1"/>
                          </a:solidFill>
                        </a:rPr>
                        <a:t>Мф. 6, 25-34</a:t>
                      </a:r>
                      <a:endParaRPr lang="ru-RU" sz="1500" b="1" dirty="0">
                        <a:solidFill>
                          <a:schemeClr val="tx1"/>
                        </a:solidFill>
                      </a:endParaRPr>
                    </a:p>
                  </a:txBody>
                  <a:tcPr anchor="ctr"/>
                </a:tc>
                <a:tc>
                  <a:txBody>
                    <a:bodyPr/>
                    <a:lstStyle/>
                    <a:p>
                      <a:pPr algn="ctr">
                        <a:lnSpc>
                          <a:spcPct val="80000"/>
                        </a:lnSpc>
                      </a:pPr>
                      <a:r>
                        <a:rPr lang="ru-RU" sz="1500" b="1" dirty="0" err="1" smtClean="0">
                          <a:solidFill>
                            <a:schemeClr val="tx1"/>
                          </a:solidFill>
                        </a:rPr>
                        <a:t>Лк</a:t>
                      </a:r>
                      <a:r>
                        <a:rPr lang="ru-RU" sz="1500" b="1" dirty="0" smtClean="0">
                          <a:solidFill>
                            <a:schemeClr val="tx1"/>
                          </a:solidFill>
                        </a:rPr>
                        <a:t>. 12, 22-31</a:t>
                      </a:r>
                      <a:endParaRPr lang="ru-RU" sz="1500" b="1" dirty="0">
                        <a:solidFill>
                          <a:schemeClr val="tx1"/>
                        </a:solidFill>
                      </a:endParaRPr>
                    </a:p>
                  </a:txBody>
                  <a:tcPr anchor="ctr"/>
                </a:tc>
              </a:tr>
              <a:tr h="370840">
                <a:tc>
                  <a:txBody>
                    <a:bodyPr/>
                    <a:lstStyle/>
                    <a:p>
                      <a:pPr>
                        <a:lnSpc>
                          <a:spcPct val="90000"/>
                        </a:lnSpc>
                      </a:pPr>
                      <a:r>
                        <a:rPr lang="ru-RU" sz="1500" b="1" dirty="0" smtClean="0"/>
                        <a:t>25. Посему говорю вам: не заботьтесь для души вашей, что вам есть и что пить, ни для тела вашего, во что одеться. Душа не больше ли пищи, и тело одежды?</a:t>
                      </a:r>
                    </a:p>
                    <a:p>
                      <a:pPr>
                        <a:lnSpc>
                          <a:spcPct val="90000"/>
                        </a:lnSpc>
                      </a:pPr>
                      <a:r>
                        <a:rPr lang="ru-RU" sz="1500" b="1" dirty="0" smtClean="0"/>
                        <a:t>26. Взгляните на птиц небесных: они ни сеют, ни жнут, ни собирают в житницы; и Отец ваш Небесный питает их. Вы не гораздо ли лучше их?</a:t>
                      </a:r>
                    </a:p>
                    <a:p>
                      <a:pPr>
                        <a:lnSpc>
                          <a:spcPct val="90000"/>
                        </a:lnSpc>
                      </a:pPr>
                      <a:r>
                        <a:rPr lang="ru-RU" sz="1500" b="1" dirty="0" smtClean="0"/>
                        <a:t>27. Да и кто из вас, заботясь, может прибавить себе росту хотя на один локоть?</a:t>
                      </a:r>
                    </a:p>
                    <a:p>
                      <a:pPr>
                        <a:lnSpc>
                          <a:spcPct val="90000"/>
                        </a:lnSpc>
                      </a:pPr>
                      <a:r>
                        <a:rPr lang="ru-RU" sz="1500" b="1" dirty="0" smtClean="0"/>
                        <a:t>28. И об одежде что заботитесь? Посмотрите на полевые лилии, как они растут: ни трудятся, ни прядут;</a:t>
                      </a:r>
                    </a:p>
                    <a:p>
                      <a:pPr>
                        <a:lnSpc>
                          <a:spcPct val="90000"/>
                        </a:lnSpc>
                      </a:pPr>
                      <a:r>
                        <a:rPr lang="ru-RU" sz="1500" b="1" dirty="0" smtClean="0"/>
                        <a:t>29. но говорю вам, что и Соломон во всей славе своей не одевался так, как всякая из них;</a:t>
                      </a:r>
                    </a:p>
                    <a:p>
                      <a:pPr>
                        <a:lnSpc>
                          <a:spcPct val="90000"/>
                        </a:lnSpc>
                      </a:pPr>
                      <a:r>
                        <a:rPr lang="ru-RU" sz="1500" b="1" dirty="0" smtClean="0"/>
                        <a:t>30. если же траву полевую, которая сегодня есть, а завтра будет брошена в печь, Бог так одевает, </a:t>
                      </a:r>
                      <a:r>
                        <a:rPr lang="ru-RU" sz="1500" b="1" dirty="0" err="1" smtClean="0"/>
                        <a:t>кольми</a:t>
                      </a:r>
                      <a:r>
                        <a:rPr lang="ru-RU" sz="1500" b="1" dirty="0" smtClean="0"/>
                        <a:t> паче вас, маловеры!</a:t>
                      </a:r>
                    </a:p>
                    <a:p>
                      <a:pPr>
                        <a:lnSpc>
                          <a:spcPct val="90000"/>
                        </a:lnSpc>
                      </a:pPr>
                      <a:r>
                        <a:rPr lang="ru-RU" sz="1500" b="1" dirty="0" smtClean="0"/>
                        <a:t>31. Итак не заботьтесь и не говорите: что нам есть? или что пить? или во что одеться?</a:t>
                      </a:r>
                    </a:p>
                    <a:p>
                      <a:pPr>
                        <a:lnSpc>
                          <a:spcPct val="90000"/>
                        </a:lnSpc>
                      </a:pPr>
                      <a:r>
                        <a:rPr lang="ru-RU" sz="1500" b="1" dirty="0" smtClean="0"/>
                        <a:t>32. потому что всего этого ищут язычники, и потому что Отец ваш Небесный знает, что вы имеете нужду во всем этом.</a:t>
                      </a:r>
                    </a:p>
                    <a:p>
                      <a:pPr>
                        <a:lnSpc>
                          <a:spcPct val="90000"/>
                        </a:lnSpc>
                      </a:pPr>
                      <a:r>
                        <a:rPr lang="ru-RU" sz="1500" b="1" dirty="0" smtClean="0"/>
                        <a:t>33. </a:t>
                      </a:r>
                      <a:r>
                        <a:rPr lang="ru-RU" sz="1500" b="1" dirty="0" smtClean="0">
                          <a:solidFill>
                            <a:srgbClr val="7030A0"/>
                          </a:solidFill>
                        </a:rPr>
                        <a:t>Ищите же прежде Царства Божия и правды Его, и это все приложится вам.</a:t>
                      </a:r>
                    </a:p>
                    <a:p>
                      <a:pPr>
                        <a:lnSpc>
                          <a:spcPct val="90000"/>
                        </a:lnSpc>
                      </a:pPr>
                      <a:r>
                        <a:rPr lang="ru-RU" sz="1500" b="1" dirty="0" smtClean="0"/>
                        <a:t>34. Итак не заботьтесь о завтрашнем дне, ибо завтрашний сам будет заботиться о своем: довольно для каждого дня своей заботы.</a:t>
                      </a:r>
                      <a:endParaRPr lang="ru-RU" sz="1500" b="1" dirty="0"/>
                    </a:p>
                  </a:txBody>
                  <a:tcPr/>
                </a:tc>
                <a:tc>
                  <a:txBody>
                    <a:bodyPr/>
                    <a:lstStyle/>
                    <a:p>
                      <a:pPr>
                        <a:lnSpc>
                          <a:spcPct val="90000"/>
                        </a:lnSpc>
                      </a:pPr>
                      <a:r>
                        <a:rPr lang="ru-RU" sz="1500" b="1" dirty="0" smtClean="0"/>
                        <a:t>22. И сказал ученикам Своим: посему говорю вам, — не заботьтесь для души вашей, что вам есть, ни для тела, во что одеться:</a:t>
                      </a:r>
                    </a:p>
                    <a:p>
                      <a:pPr>
                        <a:lnSpc>
                          <a:spcPct val="90000"/>
                        </a:lnSpc>
                      </a:pPr>
                      <a:r>
                        <a:rPr lang="ru-RU" sz="1500" b="1" dirty="0" smtClean="0"/>
                        <a:t>23. душа больше пищи, и тело — одежды.</a:t>
                      </a:r>
                    </a:p>
                    <a:p>
                      <a:pPr>
                        <a:lnSpc>
                          <a:spcPct val="90000"/>
                        </a:lnSpc>
                      </a:pPr>
                      <a:r>
                        <a:rPr lang="ru-RU" sz="1500" b="1" dirty="0" smtClean="0"/>
                        <a:t>24. Посмотрите на воронов: они не сеют, не жнут; нет у них ни хранилищ, ни житниц, и Бог питает их; сколько же вы лучше птиц?</a:t>
                      </a:r>
                    </a:p>
                    <a:p>
                      <a:pPr>
                        <a:lnSpc>
                          <a:spcPct val="90000"/>
                        </a:lnSpc>
                      </a:pPr>
                      <a:r>
                        <a:rPr lang="ru-RU" sz="1500" b="1" dirty="0" smtClean="0"/>
                        <a:t>25. Да и кто из вас, заботясь, может прибавить себе роста хотя на один локоть?</a:t>
                      </a:r>
                    </a:p>
                    <a:p>
                      <a:pPr>
                        <a:lnSpc>
                          <a:spcPct val="90000"/>
                        </a:lnSpc>
                      </a:pPr>
                      <a:r>
                        <a:rPr lang="ru-RU" sz="1500" b="1" dirty="0" smtClean="0"/>
                        <a:t>26. Итак, если и малейшего сделать не можете, что заботитесь о прочем?</a:t>
                      </a:r>
                    </a:p>
                    <a:p>
                      <a:pPr>
                        <a:lnSpc>
                          <a:spcPct val="90000"/>
                        </a:lnSpc>
                      </a:pPr>
                      <a:r>
                        <a:rPr lang="ru-RU" sz="1500" b="1" dirty="0" smtClean="0"/>
                        <a:t>27. Посмотрите на лилии, как они растут: не трудятся, не прядут; но говорю вам, что и Соломон во всей славе своей не одевался так, как всякая из них.</a:t>
                      </a:r>
                    </a:p>
                    <a:p>
                      <a:pPr>
                        <a:lnSpc>
                          <a:spcPct val="90000"/>
                        </a:lnSpc>
                      </a:pPr>
                      <a:r>
                        <a:rPr lang="ru-RU" sz="1500" b="1" dirty="0" smtClean="0"/>
                        <a:t>28. Если же траву на поле, которая сегодня есть, а завтра будет брошена в печь, Бог так одевает, то </a:t>
                      </a:r>
                      <a:r>
                        <a:rPr lang="ru-RU" sz="1500" b="1" dirty="0" err="1" smtClean="0"/>
                        <a:t>кольми</a:t>
                      </a:r>
                      <a:r>
                        <a:rPr lang="ru-RU" sz="1500" b="1" dirty="0" smtClean="0"/>
                        <a:t> паче вас, маловеры!</a:t>
                      </a:r>
                    </a:p>
                    <a:p>
                      <a:pPr>
                        <a:lnSpc>
                          <a:spcPct val="90000"/>
                        </a:lnSpc>
                      </a:pPr>
                      <a:r>
                        <a:rPr lang="ru-RU" sz="1500" b="1" dirty="0" smtClean="0"/>
                        <a:t>29. Итак, не ищите, что вам есть, или что пить, и не беспокойтесь,</a:t>
                      </a:r>
                    </a:p>
                    <a:p>
                      <a:pPr>
                        <a:lnSpc>
                          <a:spcPct val="90000"/>
                        </a:lnSpc>
                      </a:pPr>
                      <a:r>
                        <a:rPr lang="ru-RU" sz="1500" b="1" dirty="0" smtClean="0"/>
                        <a:t>30. потому что всего этого ищут люди мира сего; ваш же Отец знает, что вы имеете нужду в том;</a:t>
                      </a:r>
                    </a:p>
                    <a:p>
                      <a:pPr>
                        <a:lnSpc>
                          <a:spcPct val="90000"/>
                        </a:lnSpc>
                      </a:pPr>
                      <a:r>
                        <a:rPr lang="ru-RU" sz="1500" b="1" dirty="0" smtClean="0"/>
                        <a:t>31. наипаче ищите Царствия Божия, и это все приложится вам.</a:t>
                      </a:r>
                      <a:endParaRPr lang="ru-RU" sz="1500" b="1" dirty="0"/>
                    </a:p>
                  </a:txBody>
                  <a:tcPr/>
                </a:tc>
              </a:tr>
            </a:tbl>
          </a:graphicData>
        </a:graphic>
      </p:graphicFrame>
      <p:sp>
        <p:nvSpPr>
          <p:cNvPr id="4" name="Скругленный прямоугольник 3"/>
          <p:cNvSpPr/>
          <p:nvPr/>
        </p:nvSpPr>
        <p:spPr>
          <a:xfrm>
            <a:off x="1763688" y="260648"/>
            <a:ext cx="5760640" cy="44510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попечении Божием и искании Царствия Божия</a:t>
            </a:r>
            <a:endParaRPr lang="ru-RU" sz="2000" b="1" dirty="0">
              <a:solidFill>
                <a:schemeClr val="tx1"/>
              </a:solidFill>
            </a:endParaRPr>
          </a:p>
        </p:txBody>
      </p:sp>
      <p:sp>
        <p:nvSpPr>
          <p:cNvPr id="2" name="Скругленный прямоугольник 1"/>
          <p:cNvSpPr/>
          <p:nvPr/>
        </p:nvSpPr>
        <p:spPr>
          <a:xfrm>
            <a:off x="4932040" y="4941167"/>
            <a:ext cx="4104456" cy="1359989"/>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Афанасий: </a:t>
            </a:r>
            <a:r>
              <a:rPr lang="ru-RU" sz="1600" b="1" i="1" dirty="0">
                <a:solidFill>
                  <a:schemeClr val="tx1"/>
                </a:solidFill>
              </a:rPr>
              <a:t>«Царствие Божие не иное что есть, как вкушение будущих благ, т. е. созерцание и ведение Бога, сколько доступно это душе </a:t>
            </a:r>
            <a:r>
              <a:rPr lang="ru-RU" sz="1600" b="1" i="1" dirty="0" smtClean="0">
                <a:solidFill>
                  <a:schemeClr val="tx1"/>
                </a:solidFill>
              </a:rPr>
              <a:t>человеческой».</a:t>
            </a:r>
            <a:endParaRPr lang="ru-RU" sz="1600" b="1" i="1" dirty="0">
              <a:solidFill>
                <a:schemeClr val="tx1"/>
              </a:solidFill>
            </a:endParaRPr>
          </a:p>
        </p:txBody>
      </p:sp>
      <p:sp>
        <p:nvSpPr>
          <p:cNvPr id="3" name="Скругленный прямоугольник 2"/>
          <p:cNvSpPr/>
          <p:nvPr/>
        </p:nvSpPr>
        <p:spPr>
          <a:xfrm>
            <a:off x="4943857" y="4437112"/>
            <a:ext cx="4104456" cy="18640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«Царством </a:t>
            </a:r>
            <a:r>
              <a:rPr lang="ru-RU" sz="1600" b="1" i="1" dirty="0">
                <a:solidFill>
                  <a:schemeClr val="tx1"/>
                </a:solidFill>
              </a:rPr>
              <a:t>Божиим называет здесь наслаждение вечными благами, а правдою Его – оправдание от Него, т.е. чтобы Он Сам оправдал вас… Если вы будете просить того, что необходимо для души, то Он присовокупит и дарует то, что необходимо для </a:t>
            </a:r>
            <a:r>
              <a:rPr lang="ru-RU" sz="1600" b="1" i="1" dirty="0" smtClean="0">
                <a:solidFill>
                  <a:schemeClr val="tx1"/>
                </a:solidFill>
              </a:rPr>
              <a:t>тела».</a:t>
            </a:r>
            <a:endParaRPr lang="ru-RU" sz="1600" b="1" i="1" dirty="0">
              <a:solidFill>
                <a:schemeClr val="tx1"/>
              </a:solidFill>
            </a:endParaRPr>
          </a:p>
        </p:txBody>
      </p:sp>
      <p:sp>
        <p:nvSpPr>
          <p:cNvPr id="6" name="Скругленный прямоугольник 5"/>
          <p:cNvSpPr/>
          <p:nvPr/>
        </p:nvSpPr>
        <p:spPr>
          <a:xfrm>
            <a:off x="4943857" y="4653136"/>
            <a:ext cx="4092639" cy="208823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4"/>
          </a:lnRef>
          <a:fillRef idx="2">
            <a:schemeClr val="accent4"/>
          </a:fillRef>
          <a:effectRef idx="1">
            <a:schemeClr val="accent4"/>
          </a:effectRef>
          <a:fontRef idx="minor">
            <a:schemeClr val="dk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«Под заботой дня разумеет сокрушение и грусть. Достаточно для тебя, что ты сокрушался о нынешнем дне. Если же станешь заботиться и о завтрашнем, то, непрерывно заботясь о себе самом из-за телесного, когда будешь иметь досуг для Бога</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3330757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
                                        </p:tgtEl>
                                      </p:cBhvr>
                                    </p:animEffect>
                                    <p:set>
                                      <p:cBhvr>
                                        <p:cTn id="20" dur="1" fill="hold">
                                          <p:stCondLst>
                                            <p:cond delay="499"/>
                                          </p:stCondLst>
                                        </p:cTn>
                                        <p:tgtEl>
                                          <p:spTgt spid="2"/>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childTnLst>
                          </p:cTn>
                        </p:par>
                        <p:par>
                          <p:cTn id="30" fill="hold">
                            <p:stCondLst>
                              <p:cond delay="500"/>
                            </p:stCondLst>
                            <p:childTnLst>
                              <p:par>
                                <p:cTn id="31" presetID="22" presetClass="entr" presetSubtype="4" fill="hold" grpId="0"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P spid="2" grpId="1" animBg="1"/>
      <p:bldP spid="3" grpId="0" animBg="1"/>
      <p:bldP spid="3" grpId="1" animBg="1"/>
      <p:bldP spid="6" grpId="0" animBg="1"/>
      <p:bldP spid="6"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pattFill prst="ltUpDiag">
          <a:fgClr>
            <a:schemeClr val="accent1"/>
          </a:fgClr>
          <a:bgClr>
            <a:schemeClr val="bg1"/>
          </a:bgClr>
        </a:pattFill>
        <a:effectLst/>
      </p:bgPr>
    </p:bg>
    <p:spTree>
      <p:nvGrpSpPr>
        <p:cNvPr id="1" name=""/>
        <p:cNvGrpSpPr/>
        <p:nvPr/>
      </p:nvGrpSpPr>
      <p:grpSpPr>
        <a:xfrm>
          <a:off x="0" y="0"/>
          <a:ext cx="0" cy="0"/>
          <a:chOff x="0" y="0"/>
          <a:chExt cx="0" cy="0"/>
        </a:xfrm>
      </p:grpSpPr>
      <p:sp>
        <p:nvSpPr>
          <p:cNvPr id="10" name="Скругленный прямоугольник 9"/>
          <p:cNvSpPr/>
          <p:nvPr/>
        </p:nvSpPr>
        <p:spPr>
          <a:xfrm>
            <a:off x="215516" y="4017637"/>
            <a:ext cx="8676964" cy="1296144"/>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«Ты </a:t>
            </a:r>
            <a:r>
              <a:rPr lang="ru-RU" sz="1600" b="1" i="1" dirty="0">
                <a:solidFill>
                  <a:schemeClr val="tx1"/>
                </a:solidFill>
              </a:rPr>
              <a:t>осуждаешь, говорит Он, не ближнего, но себя самого, и себя самого подвергаешь страшному суду и строгому истязанию. Итак, должно не порицать, не поносить, но вразумлять; не обвинять, но советовать; не с гордостью нападать, но с любовью исправлять, – потому что не ближнего, но себя самого предашь ты жесточайшему наказанию».</a:t>
            </a:r>
          </a:p>
        </p:txBody>
      </p:sp>
      <p:sp>
        <p:nvSpPr>
          <p:cNvPr id="12" name="Скругленный прямоугольник 11"/>
          <p:cNvSpPr/>
          <p:nvPr/>
        </p:nvSpPr>
        <p:spPr>
          <a:xfrm>
            <a:off x="251520" y="4293096"/>
            <a:ext cx="8640960" cy="86409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«Спаситель </a:t>
            </a:r>
            <a:r>
              <a:rPr lang="ru-RU" sz="1600" b="1" i="1" dirty="0">
                <a:solidFill>
                  <a:schemeClr val="tx1"/>
                </a:solidFill>
              </a:rPr>
              <a:t>не все вообще грехи повелевает не судить и не всем без исключения запрещает это делать, но тем только, которые, сами будучи исполнены бесчисленных грехов, порицают других за маловажные какие-нибудь </a:t>
            </a:r>
            <a:r>
              <a:rPr lang="ru-RU" sz="1600" b="1" i="1" dirty="0" smtClean="0">
                <a:solidFill>
                  <a:schemeClr val="tx1"/>
                </a:solidFill>
              </a:rPr>
              <a:t>поступки».</a:t>
            </a:r>
            <a:endParaRPr lang="ru-RU" sz="1600" b="1" i="1" dirty="0">
              <a:solidFill>
                <a:schemeClr val="tx1"/>
              </a:solidFill>
            </a:endParaRPr>
          </a:p>
        </p:txBody>
      </p:sp>
      <p:sp>
        <p:nvSpPr>
          <p:cNvPr id="9" name="Скругленный прямоугольник 8"/>
          <p:cNvSpPr/>
          <p:nvPr/>
        </p:nvSpPr>
        <p:spPr>
          <a:xfrm>
            <a:off x="215516" y="4005064"/>
            <a:ext cx="8712968" cy="2664296"/>
          </a:xfrm>
          <a:prstGeom prst="roundRect">
            <a:avLst/>
          </a:prstGeom>
        </p:spPr>
        <p:style>
          <a:lnRef idx="0">
            <a:schemeClr val="accent1"/>
          </a:lnRef>
          <a:fillRef idx="3">
            <a:schemeClr val="accent1"/>
          </a:fillRef>
          <a:effectRef idx="3">
            <a:schemeClr val="accent1"/>
          </a:effectRef>
          <a:fontRef idx="minor">
            <a:schemeClr val="lt1"/>
          </a:fontRef>
        </p:style>
        <p:txBody>
          <a:bodyPr lIns="0" rIns="0" rtlCol="0" anchor="ctr"/>
          <a:lstStyle/>
          <a:p>
            <a:pPr algn="ctr"/>
            <a:r>
              <a:rPr lang="ru-RU" sz="1500" b="1" dirty="0" err="1" smtClean="0">
                <a:solidFill>
                  <a:schemeClr val="tx1"/>
                </a:solidFill>
              </a:rPr>
              <a:t>Свт</a:t>
            </a:r>
            <a:r>
              <a:rPr lang="ru-RU" sz="1500" b="1" dirty="0" smtClean="0">
                <a:solidFill>
                  <a:schemeClr val="tx1"/>
                </a:solidFill>
              </a:rPr>
              <a:t>. Иоанн Златоуст: </a:t>
            </a:r>
            <a:r>
              <a:rPr lang="ru-RU" sz="1500" b="1" i="1" dirty="0" smtClean="0">
                <a:solidFill>
                  <a:schemeClr val="tx1"/>
                </a:solidFill>
              </a:rPr>
              <a:t>«Ужели </a:t>
            </a:r>
            <a:r>
              <a:rPr lang="ru-RU" sz="1500" b="1" i="1" dirty="0">
                <a:solidFill>
                  <a:schemeClr val="tx1"/>
                </a:solidFill>
              </a:rPr>
              <a:t>не должно обвинять согрешающих? Да; и Павел то же самое говорит, или – лучше – Христос через Павла: А ты что осуждаешь брата твоего? Или: И ты, что унижаешь брата твоего? Кто ты, осуждающий чужого раба? </a:t>
            </a:r>
            <a:r>
              <a:rPr lang="ru-RU" sz="1500" b="1" i="1" dirty="0">
                <a:solidFill>
                  <a:schemeClr val="tx1"/>
                </a:solidFill>
                <a:hlinkClick r:id="rId2" tooltip="new:rim:14:10"/>
              </a:rPr>
              <a:t>(Рим</a:t>
            </a:r>
            <a:r>
              <a:rPr lang="ru-RU" sz="1500" b="1" i="1" dirty="0" smtClean="0">
                <a:solidFill>
                  <a:schemeClr val="tx1"/>
                </a:solidFill>
                <a:hlinkClick r:id="rId2" tooltip="new:rim:14:10"/>
              </a:rPr>
              <a:t>. 14, 10, 4)</a:t>
            </a:r>
            <a:r>
              <a:rPr lang="ru-RU" sz="1500" b="1" i="1" dirty="0" smtClean="0">
                <a:solidFill>
                  <a:schemeClr val="tx1"/>
                </a:solidFill>
              </a:rPr>
              <a:t>? </a:t>
            </a:r>
            <a:r>
              <a:rPr lang="ru-RU" sz="1500" b="1" i="1" dirty="0">
                <a:solidFill>
                  <a:schemeClr val="tx1"/>
                </a:solidFill>
              </a:rPr>
              <a:t>И опять: Посему не судите никак прежде времени, пока не придет Господь </a:t>
            </a:r>
            <a:r>
              <a:rPr lang="ru-RU" sz="1500" b="1" i="1" dirty="0">
                <a:solidFill>
                  <a:schemeClr val="tx1"/>
                </a:solidFill>
                <a:hlinkClick r:id="rId3" tooltip="new:1kor:04:05"/>
              </a:rPr>
              <a:t>(</a:t>
            </a:r>
            <a:r>
              <a:rPr lang="ru-RU" sz="1500" b="1" i="1" dirty="0" smtClean="0">
                <a:solidFill>
                  <a:schemeClr val="tx1"/>
                </a:solidFill>
                <a:hlinkClick r:id="rId3" tooltip="new:1kor:04:05"/>
              </a:rPr>
              <a:t>1 Кор. 4, 5</a:t>
            </a:r>
            <a:r>
              <a:rPr lang="ru-RU" sz="1500" b="1" i="1" dirty="0">
                <a:solidFill>
                  <a:schemeClr val="tx1"/>
                </a:solidFill>
                <a:hlinkClick r:id="rId3" tooltip="new:1kor:04:05"/>
              </a:rPr>
              <a:t>)</a:t>
            </a:r>
            <a:r>
              <a:rPr lang="ru-RU" sz="1500" b="1" i="1" dirty="0">
                <a:solidFill>
                  <a:schemeClr val="tx1"/>
                </a:solidFill>
              </a:rPr>
              <a:t>. Каким же образом тот же апостол в другом месте говорит: Обличай, запрещай, увещевай </a:t>
            </a:r>
            <a:r>
              <a:rPr lang="ru-RU" sz="1500" b="1" i="1" dirty="0">
                <a:solidFill>
                  <a:schemeClr val="tx1"/>
                </a:solidFill>
                <a:hlinkClick r:id="rId4" tooltip="new:2tim:04:02"/>
              </a:rPr>
              <a:t>(</a:t>
            </a:r>
            <a:r>
              <a:rPr lang="ru-RU" sz="1500" b="1" i="1" dirty="0" smtClean="0">
                <a:solidFill>
                  <a:schemeClr val="tx1"/>
                </a:solidFill>
                <a:hlinkClick r:id="rId4" tooltip="new:2tim:04:02"/>
              </a:rPr>
              <a:t>2 Тим. 4, 2</a:t>
            </a:r>
            <a:r>
              <a:rPr lang="ru-RU" sz="1500" b="1" i="1" dirty="0">
                <a:solidFill>
                  <a:schemeClr val="tx1"/>
                </a:solidFill>
                <a:hlinkClick r:id="rId4" tooltip="new:2tim:04:02"/>
              </a:rPr>
              <a:t>)</a:t>
            </a:r>
            <a:r>
              <a:rPr lang="ru-RU" sz="1500" b="1" i="1" dirty="0">
                <a:solidFill>
                  <a:schemeClr val="tx1"/>
                </a:solidFill>
              </a:rPr>
              <a:t>? И еще: Согрешающих обличай перед всеми </a:t>
            </a:r>
            <a:r>
              <a:rPr lang="ru-RU" sz="1500" b="1" i="1" dirty="0">
                <a:solidFill>
                  <a:schemeClr val="tx1"/>
                </a:solidFill>
                <a:hlinkClick r:id="rId5" tooltip="new:1tim:05:20"/>
              </a:rPr>
              <a:t>(</a:t>
            </a:r>
            <a:r>
              <a:rPr lang="ru-RU" sz="1500" b="1" i="1" dirty="0" smtClean="0">
                <a:solidFill>
                  <a:schemeClr val="tx1"/>
                </a:solidFill>
                <a:hlinkClick r:id="rId5" tooltip="new:1tim:05:20"/>
              </a:rPr>
              <a:t>1 Тим. 5, 20</a:t>
            </a:r>
            <a:r>
              <a:rPr lang="ru-RU" sz="1500" b="1" i="1" dirty="0">
                <a:solidFill>
                  <a:schemeClr val="tx1"/>
                </a:solidFill>
                <a:hlinkClick r:id="rId5" tooltip="new:1tim:05:20"/>
              </a:rPr>
              <a:t>)</a:t>
            </a:r>
            <a:r>
              <a:rPr lang="ru-RU" sz="1500" b="1" i="1" dirty="0">
                <a:solidFill>
                  <a:schemeClr val="tx1"/>
                </a:solidFill>
              </a:rPr>
              <a:t>? Равным образом, и Христос говорит Петру: Пойди и обличи его между тобою и им одним. Если же не послушает, возьми с собою другого, если же и при этом не уступает, скажи церкви </a:t>
            </a:r>
            <a:r>
              <a:rPr lang="ru-RU" sz="1500" b="1" i="1" dirty="0">
                <a:solidFill>
                  <a:schemeClr val="tx1"/>
                </a:solidFill>
                <a:hlinkClick r:id="rId6" tooltip="new:mf:18:15"/>
              </a:rPr>
              <a:t>(Мф</a:t>
            </a:r>
            <a:r>
              <a:rPr lang="ru-RU" sz="1500" b="1" i="1" dirty="0" smtClean="0">
                <a:solidFill>
                  <a:schemeClr val="tx1"/>
                </a:solidFill>
                <a:hlinkClick r:id="rId6" tooltip="new:mf:18:15"/>
              </a:rPr>
              <a:t>. 18, 15–17)</a:t>
            </a:r>
            <a:r>
              <a:rPr lang="ru-RU" sz="1500" b="1" i="1" dirty="0" smtClean="0">
                <a:solidFill>
                  <a:schemeClr val="tx1"/>
                </a:solidFill>
              </a:rPr>
              <a:t>… </a:t>
            </a:r>
            <a:r>
              <a:rPr lang="ru-RU" sz="1500" b="1" i="1" dirty="0">
                <a:solidFill>
                  <a:schemeClr val="tx1"/>
                </a:solidFill>
              </a:rPr>
              <a:t>Если господин не будет судить своего слугу, а госпожа служанку, отец сына, и друг своего друга, то зло будет распространяться все более и более</a:t>
            </a:r>
            <a:r>
              <a:rPr lang="ru-RU" sz="1500" b="1" dirty="0" smtClean="0">
                <a:solidFill>
                  <a:schemeClr val="tx1"/>
                </a:solidFill>
              </a:rPr>
              <a:t>. </a:t>
            </a:r>
            <a:r>
              <a:rPr lang="ru-RU" sz="1500" b="1" i="1" dirty="0">
                <a:solidFill>
                  <a:schemeClr val="tx1"/>
                </a:solidFill>
              </a:rPr>
              <a:t>И что я говорю: друг друга? Даже если врагов не будем судить, то никогда не будем в состоянии разрушить вражду, но все придет в совершенный </a:t>
            </a:r>
            <a:r>
              <a:rPr lang="ru-RU" sz="1500" b="1" i="1" dirty="0" smtClean="0">
                <a:solidFill>
                  <a:schemeClr val="tx1"/>
                </a:solidFill>
              </a:rPr>
              <a:t>беспорядок».</a:t>
            </a:r>
            <a:endParaRPr lang="ru-RU" sz="1500" b="1" i="1" dirty="0">
              <a:solidFill>
                <a:schemeClr val="tx1"/>
              </a:solidFill>
            </a:endParaRPr>
          </a:p>
        </p:txBody>
      </p:sp>
      <p:sp>
        <p:nvSpPr>
          <p:cNvPr id="8" name="Скругленный прямоугольник 7"/>
          <p:cNvSpPr/>
          <p:nvPr/>
        </p:nvSpPr>
        <p:spPr>
          <a:xfrm>
            <a:off x="251520" y="5085184"/>
            <a:ext cx="8712968" cy="1656184"/>
          </a:xfrm>
          <a:prstGeom prst="roundRect">
            <a:avLst/>
          </a:prstGeom>
          <a:solidFill>
            <a:schemeClr val="tx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«здесь </a:t>
            </a:r>
            <a:r>
              <a:rPr lang="ru-RU" sz="1600" b="1" i="1" dirty="0">
                <a:solidFill>
                  <a:schemeClr val="tx1"/>
                </a:solidFill>
              </a:rPr>
              <a:t>говорится не о таком осуждении, которое вытекает из любви к добру и имеет целью исправление зла, потому что дальше повелевается таким образом обличать и связывать: иди, говорит, и обличи его (Мф. 18, 15); и опять: </a:t>
            </a:r>
            <a:r>
              <a:rPr lang="ru-RU" sz="1600" b="1" i="1" dirty="0" err="1">
                <a:solidFill>
                  <a:schemeClr val="tx1"/>
                </a:solidFill>
              </a:rPr>
              <a:t>елика</a:t>
            </a:r>
            <a:r>
              <a:rPr lang="ru-RU" sz="1600" b="1" i="1" dirty="0">
                <a:solidFill>
                  <a:schemeClr val="tx1"/>
                </a:solidFill>
              </a:rPr>
              <a:t> аще свяжете на земли, будут связана на </a:t>
            </a:r>
            <a:r>
              <a:rPr lang="ru-RU" sz="1600" b="1" i="1" dirty="0" err="1">
                <a:solidFill>
                  <a:schemeClr val="tx1"/>
                </a:solidFill>
              </a:rPr>
              <a:t>небеси</a:t>
            </a:r>
            <a:r>
              <a:rPr lang="ru-RU" sz="1600" b="1" i="1" dirty="0">
                <a:solidFill>
                  <a:schemeClr val="tx1"/>
                </a:solidFill>
              </a:rPr>
              <a:t> (Мф. 18,18). Эта речь относится не к начальникам, а к подчиненным, убеждая их не смотреть на чужие дела и не осуждать других вместо того, чтобы смотреть на свои собственные и осуждать самих </a:t>
            </a:r>
            <a:r>
              <a:rPr lang="ru-RU" sz="1600" b="1" i="1" dirty="0" smtClean="0">
                <a:solidFill>
                  <a:schemeClr val="tx1"/>
                </a:solidFill>
              </a:rPr>
              <a:t>себя».</a:t>
            </a:r>
            <a:endParaRPr lang="ru-RU" sz="1600" b="1" i="1" dirty="0">
              <a:solidFill>
                <a:schemeClr val="tx1"/>
              </a:solidFill>
            </a:endParaRPr>
          </a:p>
        </p:txBody>
      </p:sp>
      <p:graphicFrame>
        <p:nvGraphicFramePr>
          <p:cNvPr id="4" name="Объект 4"/>
          <p:cNvGraphicFramePr>
            <a:graphicFrameLocks/>
          </p:cNvGraphicFramePr>
          <p:nvPr>
            <p:extLst>
              <p:ext uri="{D42A27DB-BD31-4B8C-83A1-F6EECF244321}">
                <p14:modId xmlns:p14="http://schemas.microsoft.com/office/powerpoint/2010/main" val="3543462249"/>
              </p:ext>
            </p:extLst>
          </p:nvPr>
        </p:nvGraphicFramePr>
        <p:xfrm>
          <a:off x="251520" y="764704"/>
          <a:ext cx="8640960" cy="3045900"/>
        </p:xfrm>
        <a:graphic>
          <a:graphicData uri="http://schemas.openxmlformats.org/drawingml/2006/table">
            <a:tbl>
              <a:tblPr firstRow="1" bandRow="1">
                <a:tableStyleId>{5C22544A-7EE6-4342-B048-85BDC9FD1C3A}</a:tableStyleId>
              </a:tblPr>
              <a:tblGrid>
                <a:gridCol w="3888432"/>
                <a:gridCol w="4752528"/>
              </a:tblGrid>
              <a:tr h="244624">
                <a:tc>
                  <a:txBody>
                    <a:bodyPr/>
                    <a:lstStyle/>
                    <a:p>
                      <a:pPr algn="ctr"/>
                      <a:r>
                        <a:rPr lang="ru-RU" sz="1600" dirty="0" smtClean="0">
                          <a:solidFill>
                            <a:schemeClr val="tx1"/>
                          </a:solidFill>
                        </a:rPr>
                        <a:t>Мф.</a:t>
                      </a:r>
                      <a:r>
                        <a:rPr lang="ru-RU" sz="1600" baseline="0" dirty="0" smtClean="0">
                          <a:solidFill>
                            <a:schemeClr val="tx1"/>
                          </a:solidFill>
                        </a:rPr>
                        <a:t> 7, 1-5</a:t>
                      </a:r>
                      <a:endParaRPr lang="ru-RU" sz="1600" dirty="0">
                        <a:solidFill>
                          <a:schemeClr val="tx1"/>
                        </a:solidFill>
                      </a:endParaRPr>
                    </a:p>
                  </a:txBody>
                  <a:tcPr anchor="ctr"/>
                </a:tc>
                <a:tc>
                  <a:txBody>
                    <a:bodyPr/>
                    <a:lstStyle/>
                    <a:p>
                      <a:pPr algn="ctr"/>
                      <a:r>
                        <a:rPr lang="ru-RU" sz="1600" dirty="0" err="1" smtClean="0">
                          <a:solidFill>
                            <a:schemeClr val="tx1"/>
                          </a:solidFill>
                        </a:rPr>
                        <a:t>Лк</a:t>
                      </a:r>
                      <a:r>
                        <a:rPr lang="ru-RU" sz="1600" dirty="0" smtClean="0">
                          <a:solidFill>
                            <a:schemeClr val="tx1"/>
                          </a:solidFill>
                        </a:rPr>
                        <a:t>. 6, 37-38, 41-42</a:t>
                      </a:r>
                      <a:endParaRPr lang="ru-RU" sz="1600" dirty="0">
                        <a:solidFill>
                          <a:schemeClr val="tx1"/>
                        </a:solidFill>
                      </a:endParaRPr>
                    </a:p>
                  </a:txBody>
                  <a:tcPr anchor="ctr"/>
                </a:tc>
              </a:tr>
              <a:tr h="370840">
                <a:tc>
                  <a:txBody>
                    <a:bodyPr/>
                    <a:lstStyle/>
                    <a:p>
                      <a:pPr>
                        <a:lnSpc>
                          <a:spcPct val="90000"/>
                        </a:lnSpc>
                      </a:pPr>
                      <a:r>
                        <a:rPr lang="ru-RU" sz="1500" b="1" dirty="0" smtClean="0"/>
                        <a:t>1. Не судите, да не судимы будете,</a:t>
                      </a:r>
                    </a:p>
                    <a:p>
                      <a:pPr>
                        <a:lnSpc>
                          <a:spcPct val="90000"/>
                        </a:lnSpc>
                      </a:pPr>
                      <a:r>
                        <a:rPr lang="ru-RU" sz="1500" b="1" dirty="0" smtClean="0"/>
                        <a:t>2. ибо каким судом судите, таким будете судимы; и какою мерою мерите, такою и вам будут мерить.</a:t>
                      </a:r>
                    </a:p>
                    <a:p>
                      <a:pPr>
                        <a:lnSpc>
                          <a:spcPct val="90000"/>
                        </a:lnSpc>
                      </a:pPr>
                      <a:r>
                        <a:rPr lang="ru-RU" sz="1500" b="1" dirty="0" smtClean="0"/>
                        <a:t>3. И что ты смотришь на сучок в глазе брата твоего, а бревна в твоем глазе не чувствуешь?</a:t>
                      </a:r>
                    </a:p>
                    <a:p>
                      <a:pPr>
                        <a:lnSpc>
                          <a:spcPct val="90000"/>
                        </a:lnSpc>
                      </a:pPr>
                      <a:r>
                        <a:rPr lang="ru-RU" sz="1500" b="1" dirty="0" smtClean="0"/>
                        <a:t>4. Или как скажешь брату твоему: «дай, я выну сучок из глаза твоего», а вот, в твоем глазе бревно?</a:t>
                      </a:r>
                    </a:p>
                    <a:p>
                      <a:pPr>
                        <a:lnSpc>
                          <a:spcPct val="90000"/>
                        </a:lnSpc>
                      </a:pPr>
                      <a:r>
                        <a:rPr lang="ru-RU" sz="1500" b="1" dirty="0" smtClean="0"/>
                        <a:t>5. Лицемер! вынь прежде бревно из твоего глаза и тогда увидишь, как вынуть сучок из глаза брата твоего.</a:t>
                      </a:r>
                      <a:endParaRPr lang="ru-RU" sz="1500" b="1" dirty="0"/>
                    </a:p>
                  </a:txBody>
                  <a:tcPr marL="36000" marR="36000" marT="18000" marB="18000"/>
                </a:tc>
                <a:tc>
                  <a:txBody>
                    <a:bodyPr/>
                    <a:lstStyle/>
                    <a:p>
                      <a:pPr>
                        <a:lnSpc>
                          <a:spcPct val="90000"/>
                        </a:lnSpc>
                      </a:pPr>
                      <a:r>
                        <a:rPr lang="ru-RU" sz="1500" b="1" dirty="0" smtClean="0"/>
                        <a:t>37. Не судите, и не будете судимы; не осуждайте, и не будете осуждены; прощайте, и прощены будете;</a:t>
                      </a:r>
                    </a:p>
                    <a:p>
                      <a:pPr>
                        <a:lnSpc>
                          <a:spcPct val="90000"/>
                        </a:lnSpc>
                      </a:pPr>
                      <a:r>
                        <a:rPr lang="ru-RU" sz="1500" b="1" dirty="0" smtClean="0"/>
                        <a:t>38. давайте, и дастся вам: мерою доброю, утрясенною, нагнетенною и переполненною отсыплют вам в лоно ваше; ибо, какою мерою мерите, такою же </a:t>
                      </a:r>
                      <a:r>
                        <a:rPr lang="ru-RU" sz="1500" b="1" dirty="0" err="1" smtClean="0"/>
                        <a:t>отмерится</a:t>
                      </a:r>
                      <a:r>
                        <a:rPr lang="ru-RU" sz="1500" b="1" dirty="0" smtClean="0"/>
                        <a:t> и вам.</a:t>
                      </a:r>
                    </a:p>
                    <a:p>
                      <a:pPr>
                        <a:lnSpc>
                          <a:spcPct val="90000"/>
                        </a:lnSpc>
                      </a:pPr>
                      <a:r>
                        <a:rPr lang="ru-RU" sz="1500" b="1" dirty="0" smtClean="0"/>
                        <a:t>41. Что ты смотришь на сучок в глазе брата твоего, а бревна в твоем глазе не чувствуешь?</a:t>
                      </a:r>
                    </a:p>
                    <a:p>
                      <a:pPr>
                        <a:lnSpc>
                          <a:spcPct val="90000"/>
                        </a:lnSpc>
                      </a:pPr>
                      <a:r>
                        <a:rPr lang="ru-RU" sz="1500" b="1" dirty="0" smtClean="0"/>
                        <a:t>42. Или, как можешь сказать брату твоему: брат! дай, я выну сучок из глаза твоего, когда сам не видишь бревна в твоем глазе? Лицемер! вынь прежде бревно из твоего глаза, и тогда увидишь, как вынуть сучок из глаза брата твоего.</a:t>
                      </a:r>
                      <a:endParaRPr lang="ru-RU" sz="1500" b="1" dirty="0"/>
                    </a:p>
                  </a:txBody>
                  <a:tcPr marL="36000" marR="36000" marT="18000" marB="18000"/>
                </a:tc>
              </a:tr>
            </a:tbl>
          </a:graphicData>
        </a:graphic>
      </p:graphicFrame>
      <p:sp>
        <p:nvSpPr>
          <p:cNvPr id="5" name="Скругленный прямоугольник 4"/>
          <p:cNvSpPr/>
          <p:nvPr/>
        </p:nvSpPr>
        <p:spPr>
          <a:xfrm>
            <a:off x="3491880" y="121801"/>
            <a:ext cx="2160240" cy="426879"/>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Об осуждении</a:t>
            </a:r>
            <a:endParaRPr lang="ru-RU" sz="2000" b="1" dirty="0">
              <a:solidFill>
                <a:schemeClr val="tx1"/>
              </a:solidFill>
            </a:endParaRPr>
          </a:p>
        </p:txBody>
      </p:sp>
      <p:sp>
        <p:nvSpPr>
          <p:cNvPr id="3" name="Скругленный прямоугольник 2"/>
          <p:cNvSpPr/>
          <p:nvPr/>
        </p:nvSpPr>
        <p:spPr>
          <a:xfrm>
            <a:off x="251520" y="4149080"/>
            <a:ext cx="8640960" cy="720080"/>
          </a:xfrm>
          <a:prstGeom prst="roundRect">
            <a:avLst/>
          </a:prstGeom>
          <a:solidFill>
            <a:schemeClr val="tx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«Господь </a:t>
            </a:r>
            <a:r>
              <a:rPr lang="ru-RU" sz="1600" b="1" i="1" dirty="0">
                <a:solidFill>
                  <a:schemeClr val="tx1"/>
                </a:solidFill>
              </a:rPr>
              <a:t>запрещает осуждать, а не изобличать, ибо изобличение служит на пользу, а осуждение является обидой и унижением».</a:t>
            </a:r>
          </a:p>
        </p:txBody>
      </p:sp>
      <p:sp>
        <p:nvSpPr>
          <p:cNvPr id="11" name="Скругленный прямоугольник 10"/>
          <p:cNvSpPr/>
          <p:nvPr/>
        </p:nvSpPr>
        <p:spPr>
          <a:xfrm>
            <a:off x="215516" y="5445224"/>
            <a:ext cx="8748972" cy="100811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Феодорит</a:t>
            </a:r>
            <a:r>
              <a:rPr lang="ru-RU" sz="1600" b="1" i="1" dirty="0" smtClean="0">
                <a:solidFill>
                  <a:schemeClr val="tx1"/>
                </a:solidFill>
              </a:rPr>
              <a:t>: «Господь </a:t>
            </a:r>
            <a:r>
              <a:rPr lang="ru-RU" sz="1600" b="1" i="1" dirty="0">
                <a:solidFill>
                  <a:schemeClr val="tx1"/>
                </a:solidFill>
              </a:rPr>
              <a:t>показывает, что тот, кто много грешит, не может хорошо видеть греха брата своего, ибо каким образом сможет увидеть прегрешение другого, легко уязвленного, тот, кто сам имеет бревно в глазу</a:t>
            </a:r>
            <a:r>
              <a:rPr lang="ru-RU" sz="1600" b="1" i="1" dirty="0" smtClean="0">
                <a:solidFill>
                  <a:schemeClr val="tx1"/>
                </a:solidFill>
              </a:rPr>
              <a:t>?».</a:t>
            </a:r>
            <a:endParaRPr lang="ru-RU" sz="1600" b="1" i="1" dirty="0">
              <a:solidFill>
                <a:schemeClr val="tx1"/>
              </a:solidFill>
            </a:endParaRPr>
          </a:p>
        </p:txBody>
      </p:sp>
      <p:sp>
        <p:nvSpPr>
          <p:cNvPr id="13" name="Скругленный прямоугольник 12"/>
          <p:cNvSpPr/>
          <p:nvPr/>
        </p:nvSpPr>
        <p:spPr>
          <a:xfrm>
            <a:off x="251520" y="5589240"/>
            <a:ext cx="8712968" cy="68407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«Итак</a:t>
            </a:r>
            <a:r>
              <a:rPr lang="ru-RU" sz="1600" b="1" i="1" dirty="0">
                <a:solidFill>
                  <a:schemeClr val="tx1"/>
                </a:solidFill>
              </a:rPr>
              <a:t>, видишь, что Он не запретил врачевать других, если ты желаешь этого; но повелел прежде них врачевать самого себя».</a:t>
            </a:r>
          </a:p>
        </p:txBody>
      </p:sp>
    </p:spTree>
    <p:extLst>
      <p:ext uri="{BB962C8B-B14F-4D97-AF65-F5344CB8AC3E}">
        <p14:creationId xmlns:p14="http://schemas.microsoft.com/office/powerpoint/2010/main" val="1784568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down)">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250"/>
                                  </p:stCondLst>
                                  <p:childTnLst>
                                    <p:set>
                                      <p:cBhvr>
                                        <p:cTn id="23" dur="1" fill="hold">
                                          <p:stCondLst>
                                            <p:cond delay="0"/>
                                          </p:stCondLst>
                                        </p:cTn>
                                        <p:tgtEl>
                                          <p:spTgt spid="3"/>
                                        </p:tgtEl>
                                        <p:attrNameLst>
                                          <p:attrName>style.visibility</p:attrName>
                                        </p:attrNameLst>
                                      </p:cBhvr>
                                      <p:to>
                                        <p:strVal val="visible"/>
                                      </p:to>
                                    </p:set>
                                    <p:animEffect transition="in" filter="wipe(down)">
                                      <p:cBhvr>
                                        <p:cTn id="24" dur="500"/>
                                        <p:tgtEl>
                                          <p:spTgt spid="3"/>
                                        </p:tgtEl>
                                      </p:cBhvr>
                                    </p:animEffect>
                                  </p:childTnLst>
                                </p:cTn>
                              </p:par>
                            </p:childTnLst>
                          </p:cTn>
                        </p:par>
                        <p:par>
                          <p:cTn id="25" fill="hold">
                            <p:stCondLst>
                              <p:cond delay="1250"/>
                            </p:stCondLst>
                            <p:childTnLst>
                              <p:par>
                                <p:cTn id="26" presetID="22" presetClass="entr" presetSubtype="4" fill="hold" grpId="0" nodeType="afterEffect">
                                  <p:stCondLst>
                                    <p:cond delay="250"/>
                                  </p:stCondLst>
                                  <p:childTnLst>
                                    <p:set>
                                      <p:cBhvr>
                                        <p:cTn id="27" dur="1" fill="hold">
                                          <p:stCondLst>
                                            <p:cond delay="0"/>
                                          </p:stCondLst>
                                        </p:cTn>
                                        <p:tgtEl>
                                          <p:spTgt spid="8"/>
                                        </p:tgtEl>
                                        <p:attrNameLst>
                                          <p:attrName>style.visibility</p:attrName>
                                        </p:attrNameLst>
                                      </p:cBhvr>
                                      <p:to>
                                        <p:strVal val="visible"/>
                                      </p:to>
                                    </p:set>
                                    <p:animEffect transition="in" filter="wipe(down)">
                                      <p:cBhvr>
                                        <p:cTn id="28" dur="500"/>
                                        <p:tgtEl>
                                          <p:spTgt spid="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3"/>
                                        </p:tgtEl>
                                      </p:cBhvr>
                                    </p:animEffect>
                                    <p:set>
                                      <p:cBhvr>
                                        <p:cTn id="33" dur="1" fill="hold">
                                          <p:stCondLst>
                                            <p:cond delay="499"/>
                                          </p:stCondLst>
                                        </p:cTn>
                                        <p:tgtEl>
                                          <p:spTgt spid="3"/>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8"/>
                                        </p:tgtEl>
                                      </p:cBhvr>
                                    </p:animEffect>
                                    <p:set>
                                      <p:cBhvr>
                                        <p:cTn id="36" dur="1" fill="hold">
                                          <p:stCondLst>
                                            <p:cond delay="499"/>
                                          </p:stCondLst>
                                        </p:cTn>
                                        <p:tgtEl>
                                          <p:spTgt spid="8"/>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250"/>
                                  </p:stCondLst>
                                  <p:childTnLst>
                                    <p:set>
                                      <p:cBhvr>
                                        <p:cTn id="39" dur="1" fill="hold">
                                          <p:stCondLst>
                                            <p:cond delay="0"/>
                                          </p:stCondLst>
                                        </p:cTn>
                                        <p:tgtEl>
                                          <p:spTgt spid="10"/>
                                        </p:tgtEl>
                                        <p:attrNameLst>
                                          <p:attrName>style.visibility</p:attrName>
                                        </p:attrNameLst>
                                      </p:cBhvr>
                                      <p:to>
                                        <p:strVal val="visible"/>
                                      </p:to>
                                    </p:set>
                                    <p:animEffect transition="in" filter="wipe(down)">
                                      <p:cBhvr>
                                        <p:cTn id="40" dur="500"/>
                                        <p:tgtEl>
                                          <p:spTgt spid="10"/>
                                        </p:tgtEl>
                                      </p:cBhvr>
                                    </p:animEffect>
                                  </p:childTnLst>
                                </p:cTn>
                              </p:par>
                            </p:childTnLst>
                          </p:cTn>
                        </p:par>
                        <p:par>
                          <p:cTn id="41" fill="hold">
                            <p:stCondLst>
                              <p:cond delay="2250"/>
                            </p:stCondLst>
                            <p:childTnLst>
                              <p:par>
                                <p:cTn id="42" presetID="22" presetClass="entr" presetSubtype="4" fill="hold" grpId="0" nodeType="afterEffect">
                                  <p:stCondLst>
                                    <p:cond delay="1000"/>
                                  </p:stCondLst>
                                  <p:childTnLst>
                                    <p:set>
                                      <p:cBhvr>
                                        <p:cTn id="43" dur="1" fill="hold">
                                          <p:stCondLst>
                                            <p:cond delay="0"/>
                                          </p:stCondLst>
                                        </p:cTn>
                                        <p:tgtEl>
                                          <p:spTgt spid="11"/>
                                        </p:tgtEl>
                                        <p:attrNameLst>
                                          <p:attrName>style.visibility</p:attrName>
                                        </p:attrNameLst>
                                      </p:cBhvr>
                                      <p:to>
                                        <p:strVal val="visible"/>
                                      </p:to>
                                    </p:set>
                                    <p:animEffect transition="in" filter="wipe(down)">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10"/>
                                        </p:tgtEl>
                                      </p:cBhvr>
                                    </p:animEffect>
                                    <p:set>
                                      <p:cBhvr>
                                        <p:cTn id="49" dur="1" fill="hold">
                                          <p:stCondLst>
                                            <p:cond delay="499"/>
                                          </p:stCondLst>
                                        </p:cTn>
                                        <p:tgtEl>
                                          <p:spTgt spid="10"/>
                                        </p:tgtEl>
                                        <p:attrNameLst>
                                          <p:attrName>style.visibility</p:attrName>
                                        </p:attrNameLst>
                                      </p:cBhvr>
                                      <p:to>
                                        <p:strVal val="hidden"/>
                                      </p:to>
                                    </p:set>
                                  </p:childTnLst>
                                </p:cTn>
                              </p:par>
                            </p:childTnLst>
                          </p:cTn>
                        </p:par>
                        <p:par>
                          <p:cTn id="50" fill="hold">
                            <p:stCondLst>
                              <p:cond delay="500"/>
                            </p:stCondLst>
                            <p:childTnLst>
                              <p:par>
                                <p:cTn id="51" presetID="22" presetClass="entr" presetSubtype="4" fill="hold" grpId="0" nodeType="after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down)">
                                      <p:cBhvr>
                                        <p:cTn id="53" dur="500"/>
                                        <p:tgtEl>
                                          <p:spTgt spid="12"/>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11"/>
                                        </p:tgtEl>
                                      </p:cBhvr>
                                    </p:animEffect>
                                    <p:set>
                                      <p:cBhvr>
                                        <p:cTn id="58" dur="1" fill="hold">
                                          <p:stCondLst>
                                            <p:cond delay="499"/>
                                          </p:stCondLst>
                                        </p:cTn>
                                        <p:tgtEl>
                                          <p:spTgt spid="11"/>
                                        </p:tgtEl>
                                        <p:attrNameLst>
                                          <p:attrName>style.visibility</p:attrName>
                                        </p:attrNameLst>
                                      </p:cBhvr>
                                      <p:to>
                                        <p:strVal val="hidden"/>
                                      </p:to>
                                    </p:set>
                                  </p:childTnLst>
                                </p:cTn>
                              </p:par>
                            </p:childTnLst>
                          </p:cTn>
                        </p:par>
                        <p:par>
                          <p:cTn id="59" fill="hold">
                            <p:stCondLst>
                              <p:cond delay="500"/>
                            </p:stCondLst>
                            <p:childTnLst>
                              <p:par>
                                <p:cTn id="60" presetID="22" presetClass="entr" presetSubtype="4" fill="hold" grpId="0" nodeType="after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ipe(down)">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xit" presetSubtype="0" fill="hold" grpId="1" nodeType="clickEffect">
                                  <p:stCondLst>
                                    <p:cond delay="0"/>
                                  </p:stCondLst>
                                  <p:childTnLst>
                                    <p:animEffect transition="out" filter="fade">
                                      <p:cBhvr>
                                        <p:cTn id="66" dur="500"/>
                                        <p:tgtEl>
                                          <p:spTgt spid="13"/>
                                        </p:tgtEl>
                                      </p:cBhvr>
                                    </p:animEffect>
                                    <p:set>
                                      <p:cBhvr>
                                        <p:cTn id="67" dur="1" fill="hold">
                                          <p:stCondLst>
                                            <p:cond delay="499"/>
                                          </p:stCondLst>
                                        </p:cTn>
                                        <p:tgtEl>
                                          <p:spTgt spid="13"/>
                                        </p:tgtEl>
                                        <p:attrNameLst>
                                          <p:attrName>style.visibility</p:attrName>
                                        </p:attrNameLst>
                                      </p:cBhvr>
                                      <p:to>
                                        <p:strVal val="hidden"/>
                                      </p:to>
                                    </p:set>
                                  </p:childTnLst>
                                </p:cTn>
                              </p:par>
                              <p:par>
                                <p:cTn id="68" presetID="10" presetClass="exit" presetSubtype="0" fill="hold" grpId="1" nodeType="withEffect">
                                  <p:stCondLst>
                                    <p:cond delay="0"/>
                                  </p:stCondLst>
                                  <p:childTnLst>
                                    <p:animEffect transition="out" filter="fade">
                                      <p:cBhvr>
                                        <p:cTn id="69" dur="500"/>
                                        <p:tgtEl>
                                          <p:spTgt spid="12"/>
                                        </p:tgtEl>
                                      </p:cBhvr>
                                    </p:animEffect>
                                    <p:set>
                                      <p:cBhvr>
                                        <p:cTn id="70"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2" grpId="0" animBg="1"/>
      <p:bldP spid="12" grpId="1" animBg="1"/>
      <p:bldP spid="9" grpId="0" animBg="1"/>
      <p:bldP spid="9" grpId="1" animBg="1"/>
      <p:bldP spid="8" grpId="0" animBg="1"/>
      <p:bldP spid="8" grpId="1" animBg="1"/>
      <p:bldP spid="5" grpId="0" animBg="1"/>
      <p:bldP spid="3" grpId="0" animBg="1"/>
      <p:bldP spid="3" grpId="1" animBg="1"/>
      <p:bldP spid="11" grpId="0" animBg="1"/>
      <p:bldP spid="11" grpId="1" animBg="1"/>
      <p:bldP spid="13" grpId="0" animBg="1"/>
      <p:bldP spid="13"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pattFill prst="dk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467544" y="325672"/>
            <a:ext cx="8352928" cy="94308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r>
              <a:rPr lang="ru-RU" b="1" dirty="0">
                <a:solidFill>
                  <a:schemeClr val="tx1"/>
                </a:solidFill>
              </a:rPr>
              <a:t>6. Не давайте святыни псам и не бросайте жемчуга вашего перед свиньями, чтобы они не попрали его ногами своими и, обратившись, не растерзали вас</a:t>
            </a:r>
            <a:r>
              <a:rPr lang="ru-RU" b="1" dirty="0" smtClean="0">
                <a:solidFill>
                  <a:schemeClr val="tx1"/>
                </a:solidFill>
              </a:rPr>
              <a:t>.</a:t>
            </a:r>
            <a:endParaRPr lang="ru-RU" b="1" dirty="0">
              <a:solidFill>
                <a:schemeClr val="tx1"/>
              </a:solidFill>
            </a:endParaRPr>
          </a:p>
        </p:txBody>
      </p:sp>
      <p:sp>
        <p:nvSpPr>
          <p:cNvPr id="5" name="Скругленный прямоугольник 4"/>
          <p:cNvSpPr/>
          <p:nvPr/>
        </p:nvSpPr>
        <p:spPr>
          <a:xfrm>
            <a:off x="395536" y="1844824"/>
            <a:ext cx="8496944" cy="1728192"/>
          </a:xfrm>
          <a:prstGeom prst="roundRect">
            <a:avLst/>
          </a:prstGeom>
        </p:spPr>
        <p:style>
          <a:lnRef idx="0">
            <a:schemeClr val="accent5"/>
          </a:lnRef>
          <a:fillRef idx="3">
            <a:schemeClr val="accent5"/>
          </a:fillRef>
          <a:effectRef idx="3">
            <a:schemeClr val="accent5"/>
          </a:effectRef>
          <a:fontRef idx="minor">
            <a:schemeClr val="lt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a:t>
            </a:r>
            <a:r>
              <a:rPr lang="ru-RU" sz="1600" b="1" dirty="0" smtClean="0">
                <a:solidFill>
                  <a:schemeClr val="tx1"/>
                </a:solidFill>
              </a:rPr>
              <a:t>оанн Златоуст: </a:t>
            </a:r>
            <a:r>
              <a:rPr lang="ru-RU" sz="1600" b="1" i="1" dirty="0" smtClean="0">
                <a:solidFill>
                  <a:schemeClr val="tx1"/>
                </a:solidFill>
              </a:rPr>
              <a:t>«Под </a:t>
            </a:r>
            <a:r>
              <a:rPr lang="ru-RU" sz="1600" b="1" i="1" dirty="0">
                <a:solidFill>
                  <a:schemeClr val="tx1"/>
                </a:solidFill>
              </a:rPr>
              <a:t>именем же псов Он здесь разумел тех, которые живут в </a:t>
            </a:r>
            <a:r>
              <a:rPr lang="ru-RU" sz="1600" b="1" i="1" dirty="0" err="1">
                <a:solidFill>
                  <a:schemeClr val="tx1"/>
                </a:solidFill>
              </a:rPr>
              <a:t>неисцельном</a:t>
            </a:r>
            <a:r>
              <a:rPr lang="ru-RU" sz="1600" b="1" i="1" dirty="0">
                <a:solidFill>
                  <a:schemeClr val="tx1"/>
                </a:solidFill>
              </a:rPr>
              <a:t> нечестии, без всякой надежды исправления; а под именем свиней – всегда живущих </a:t>
            </a:r>
            <a:r>
              <a:rPr lang="ru-RU" sz="1600" b="1" i="1" dirty="0" err="1">
                <a:solidFill>
                  <a:schemeClr val="tx1"/>
                </a:solidFill>
              </a:rPr>
              <a:t>невоздержно</a:t>
            </a:r>
            <a:r>
              <a:rPr lang="ru-RU" sz="1600" b="1" i="1" dirty="0">
                <a:solidFill>
                  <a:schemeClr val="tx1"/>
                </a:solidFill>
              </a:rPr>
              <a:t>; все таковые, по слову Его, недостойны слушать высокое </a:t>
            </a:r>
            <a:r>
              <a:rPr lang="ru-RU" sz="1600" b="1" i="1" dirty="0" smtClean="0">
                <a:solidFill>
                  <a:schemeClr val="tx1"/>
                </a:solidFill>
              </a:rPr>
              <a:t>учение. </a:t>
            </a:r>
            <a:r>
              <a:rPr lang="ru-RU" sz="1600" b="1" i="1" dirty="0">
                <a:solidFill>
                  <a:schemeClr val="tx1"/>
                </a:solidFill>
              </a:rPr>
              <a:t>Потому и повелевает таким людям не отворять дверей, потому что, узнавши, они становятся еще более дерзкими</a:t>
            </a:r>
            <a:r>
              <a:rPr lang="ru-RU" sz="1600" b="1" i="1" dirty="0" smtClean="0">
                <a:solidFill>
                  <a:schemeClr val="tx1"/>
                </a:solidFill>
              </a:rPr>
              <a:t>. </a:t>
            </a:r>
            <a:r>
              <a:rPr lang="ru-RU" sz="1600" b="1" i="1" dirty="0">
                <a:solidFill>
                  <a:schemeClr val="tx1"/>
                </a:solidFill>
              </a:rPr>
              <a:t>Итак, поелику по природе своей такие люди не могут познать этого учения, то пусть будет оно от них скрыто, говорит Спаситель, чтобы, по крайней мере, почтили его по причине своего неведения. </a:t>
            </a:r>
          </a:p>
        </p:txBody>
      </p:sp>
      <p:sp>
        <p:nvSpPr>
          <p:cNvPr id="6" name="Скругленный прямоугольник 5"/>
          <p:cNvSpPr/>
          <p:nvPr/>
        </p:nvSpPr>
        <p:spPr>
          <a:xfrm>
            <a:off x="467544" y="3995864"/>
            <a:ext cx="8496944" cy="2609902"/>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1600" b="1" i="1" dirty="0" err="1" smtClean="0">
                <a:solidFill>
                  <a:schemeClr val="tx1"/>
                </a:solidFill>
              </a:rPr>
              <a:t>Прп</a:t>
            </a:r>
            <a:r>
              <a:rPr lang="ru-RU" sz="1600" b="1" i="1" dirty="0" smtClean="0">
                <a:solidFill>
                  <a:schemeClr val="tx1"/>
                </a:solidFill>
              </a:rPr>
              <a:t>. Исидор: «Слово </a:t>
            </a:r>
            <a:r>
              <a:rPr lang="ru-RU" sz="1600" b="1" i="1" dirty="0">
                <a:solidFill>
                  <a:schemeClr val="tx1"/>
                </a:solidFill>
              </a:rPr>
              <a:t>Божие свято, и подлинно оно есть самый драгоценный бисер, псы же и </a:t>
            </a:r>
            <a:r>
              <a:rPr lang="ru-RU" sz="1600" b="1" i="1" dirty="0" err="1">
                <a:solidFill>
                  <a:schemeClr val="tx1"/>
                </a:solidFill>
              </a:rPr>
              <a:t>свинии</a:t>
            </a:r>
            <a:r>
              <a:rPr lang="ru-RU" sz="1600" b="1" i="1" dirty="0">
                <a:solidFill>
                  <a:schemeClr val="tx1"/>
                </a:solidFill>
              </a:rPr>
              <a:t> - это погрешающие не только в догматах, но и в деятельной жизни. Попирание - раздор и споры об этом тех, кто покушается извратить правоту догматов и оскорбляет доблестное житие; а расторжение - это поругание со стороны живущих неправо и их пренебрежительное отношение к тем, кто предлагает им слово Божие и подает добрые советы</a:t>
            </a:r>
            <a:r>
              <a:rPr lang="ru-RU" sz="1600" b="1" dirty="0">
                <a:solidFill>
                  <a:schemeClr val="tx1"/>
                </a:solidFill>
              </a:rPr>
              <a:t>. </a:t>
            </a:r>
            <a:r>
              <a:rPr lang="ru-RU" sz="1600" b="1" i="1" dirty="0">
                <a:solidFill>
                  <a:schemeClr val="tx1"/>
                </a:solidFill>
              </a:rPr>
              <a:t>Иные же - и они близки к истине - утверждают, что Господь здесь повелевал и священства не давать непотребным и нечистым, чтобы они не осквернили </a:t>
            </a:r>
            <a:r>
              <a:rPr lang="ru-RU" sz="1600" b="1" i="1" dirty="0" smtClean="0">
                <a:solidFill>
                  <a:schemeClr val="tx1"/>
                </a:solidFill>
              </a:rPr>
              <a:t>оного… </a:t>
            </a:r>
            <a:r>
              <a:rPr lang="ru-RU" sz="1600" b="1" i="1" dirty="0">
                <a:solidFill>
                  <a:schemeClr val="tx1"/>
                </a:solidFill>
              </a:rPr>
              <a:t>Господь здесь повелевает и согрешающим мирянам не преподавать Божественных Таин…  Он запрещает совершать Божественное Крещение над теми, которые притворно приступают к вере, но не оставляют настоящих своих занятий</a:t>
            </a:r>
            <a:r>
              <a:rPr lang="ru-RU" sz="1600" b="1" i="1" dirty="0" smtClean="0">
                <a:solidFill>
                  <a:schemeClr val="tx1"/>
                </a:solidFill>
              </a:rPr>
              <a:t>».</a:t>
            </a:r>
            <a:endParaRPr lang="ru-RU" sz="1600" b="1" i="1" dirty="0">
              <a:solidFill>
                <a:schemeClr val="tx1"/>
              </a:solidFill>
            </a:endParaRPr>
          </a:p>
        </p:txBody>
      </p:sp>
      <p:sp>
        <p:nvSpPr>
          <p:cNvPr id="7" name="Скругленный прямоугольник 6"/>
          <p:cNvSpPr/>
          <p:nvPr/>
        </p:nvSpPr>
        <p:spPr>
          <a:xfrm>
            <a:off x="467544" y="332656"/>
            <a:ext cx="8352928" cy="201622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r>
              <a:rPr lang="ru-RU" b="1" dirty="0">
                <a:solidFill>
                  <a:schemeClr val="tx1"/>
                </a:solidFill>
              </a:rPr>
              <a:t>7. Просите, и дано будет вам; ищите, и найдете; стучите, и отворят вам;</a:t>
            </a:r>
          </a:p>
          <a:p>
            <a:r>
              <a:rPr lang="ru-RU" b="1" dirty="0">
                <a:solidFill>
                  <a:schemeClr val="tx1"/>
                </a:solidFill>
              </a:rPr>
              <a:t>8. ибо всякий просящий получает, и ищущий находит, и стучащему отворят.</a:t>
            </a:r>
          </a:p>
          <a:p>
            <a:r>
              <a:rPr lang="ru-RU" b="1" dirty="0">
                <a:solidFill>
                  <a:schemeClr val="tx1"/>
                </a:solidFill>
              </a:rPr>
              <a:t>9. Есть ли между вами такой человек, который, когда сын его попросит у него хлеба, подал бы ему камень?</a:t>
            </a:r>
          </a:p>
          <a:p>
            <a:r>
              <a:rPr lang="ru-RU" b="1" dirty="0">
                <a:solidFill>
                  <a:schemeClr val="tx1"/>
                </a:solidFill>
              </a:rPr>
              <a:t>10. и когда попросит рыбы, подал бы ему змею?</a:t>
            </a:r>
          </a:p>
          <a:p>
            <a:r>
              <a:rPr lang="ru-RU" b="1" dirty="0">
                <a:solidFill>
                  <a:schemeClr val="tx1"/>
                </a:solidFill>
              </a:rPr>
              <a:t>11. Итак если вы, будучи злы, умеете даяния благие давать детям вашим, тем более Отец ваш Небесный даст блага просящим у Него.</a:t>
            </a:r>
          </a:p>
        </p:txBody>
      </p:sp>
      <p:sp>
        <p:nvSpPr>
          <p:cNvPr id="8" name="Скругленный прямоугольник 7"/>
          <p:cNvSpPr/>
          <p:nvPr/>
        </p:nvSpPr>
        <p:spPr>
          <a:xfrm>
            <a:off x="395536" y="2708920"/>
            <a:ext cx="8496944" cy="187220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1600" b="1" dirty="0" err="1" smtClean="0">
                <a:solidFill>
                  <a:schemeClr val="tx1"/>
                </a:solidFill>
              </a:rPr>
              <a:t>Зигабен</a:t>
            </a:r>
            <a:r>
              <a:rPr lang="ru-RU" sz="1600" b="1" i="1" dirty="0">
                <a:solidFill>
                  <a:schemeClr val="tx1"/>
                </a:solidFill>
              </a:rPr>
              <a:t>: «Святым и бисером назвал таинство нашей веры, – святым, как божественное, а </a:t>
            </a:r>
            <a:r>
              <a:rPr lang="ru-RU" sz="1600" b="1" i="1" dirty="0" err="1">
                <a:solidFill>
                  <a:schemeClr val="tx1"/>
                </a:solidFill>
              </a:rPr>
              <a:t>бисерами</a:t>
            </a:r>
            <a:r>
              <a:rPr lang="ru-RU" sz="1600" b="1" i="1" dirty="0">
                <a:solidFill>
                  <a:schemeClr val="tx1"/>
                </a:solidFill>
              </a:rPr>
              <a:t> – по причине драгоценности заключенного в ней учения. С другой стороны, псами и свиньями назвал одержимых неизлечимым нечестием: псами, как лающих на Христа, а свиньями, как покрытых грязью страстей. Итак, повелел не передавать таким таинство </a:t>
            </a:r>
            <a:r>
              <a:rPr lang="ru-RU" sz="1600" b="1" i="1" dirty="0" smtClean="0">
                <a:solidFill>
                  <a:schemeClr val="tx1"/>
                </a:solidFill>
              </a:rPr>
              <a:t>догматов веры… Они </a:t>
            </a:r>
            <a:r>
              <a:rPr lang="ru-RU" sz="1600" b="1" i="1" dirty="0">
                <a:solidFill>
                  <a:schemeClr val="tx1"/>
                </a:solidFill>
              </a:rPr>
              <a:t>не достойны слушать такую святыню... чтобы, узнав это от вас с притворною искренностью, они не ругались и не издевались над </a:t>
            </a:r>
            <a:r>
              <a:rPr lang="ru-RU" sz="1600" b="1" i="1" dirty="0" smtClean="0">
                <a:solidFill>
                  <a:schemeClr val="tx1"/>
                </a:solidFill>
              </a:rPr>
              <a:t>вами».</a:t>
            </a:r>
            <a:endParaRPr lang="ru-RU" sz="1600" b="1" i="1" dirty="0">
              <a:solidFill>
                <a:schemeClr val="tx1"/>
              </a:solidFill>
            </a:endParaRPr>
          </a:p>
        </p:txBody>
      </p:sp>
      <p:sp>
        <p:nvSpPr>
          <p:cNvPr id="9" name="Скругленный прямоугольник 8"/>
          <p:cNvSpPr/>
          <p:nvPr/>
        </p:nvSpPr>
        <p:spPr>
          <a:xfrm>
            <a:off x="467544" y="2924944"/>
            <a:ext cx="8424936" cy="144016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«Ведущим борьбу должно не только усердствовать, но и призывать помощь свыше. И, конечно, она придет, явится, и сделает все легким. Поэтому повелел просить, и обещал дать, но просить не как-либо, а с твердостью и постоянством, на что указывает – ищите; и не только с твердостью и постоянством, но и с жаром и ревностью, что выражает слово – </a:t>
            </a:r>
            <a:r>
              <a:rPr lang="ru-RU" sz="1600" b="1" i="1" dirty="0" err="1" smtClean="0">
                <a:solidFill>
                  <a:schemeClr val="tx1"/>
                </a:solidFill>
              </a:rPr>
              <a:t>толцыте</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467544" y="4581128"/>
            <a:ext cx="8352928" cy="1008112"/>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1600" b="1" dirty="0" err="1">
                <a:solidFill>
                  <a:schemeClr val="tx1"/>
                </a:solidFill>
              </a:rPr>
              <a:t>Зигабен</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Опять пользуется фактом из жизни человеческой и примером возводит слушателя к вере в то, что сказал. Просящему должно быть сыном и просить о том, что отцу прилично дать, а сыну полезно </a:t>
            </a:r>
            <a:r>
              <a:rPr lang="ru-RU" sz="1600" b="1" i="1" dirty="0" smtClean="0">
                <a:solidFill>
                  <a:schemeClr val="tx1"/>
                </a:solidFill>
              </a:rPr>
              <a:t>получить».</a:t>
            </a:r>
            <a:endParaRPr lang="ru-RU" sz="1600" b="1" i="1" dirty="0">
              <a:solidFill>
                <a:schemeClr val="tx1"/>
              </a:solidFill>
            </a:endParaRPr>
          </a:p>
        </p:txBody>
      </p:sp>
      <p:sp>
        <p:nvSpPr>
          <p:cNvPr id="11" name="Скругленный прямоугольник 10"/>
          <p:cNvSpPr/>
          <p:nvPr/>
        </p:nvSpPr>
        <p:spPr>
          <a:xfrm>
            <a:off x="467544" y="5877272"/>
            <a:ext cx="8352928" cy="728494"/>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«Лукавыми </a:t>
            </a:r>
            <a:r>
              <a:rPr lang="ru-RU" sz="1600" b="1" i="1" dirty="0">
                <a:solidFill>
                  <a:schemeClr val="tx1"/>
                </a:solidFill>
              </a:rPr>
              <a:t>называет людей, сравнивая их с Богом: природа наша, как создание Божие, добра, лукавыми же мы делаемся по собственной </a:t>
            </a:r>
            <a:r>
              <a:rPr lang="ru-RU" sz="1600" b="1" i="1" dirty="0" smtClean="0">
                <a:solidFill>
                  <a:schemeClr val="tx1"/>
                </a:solidFill>
              </a:rPr>
              <a:t>воле».</a:t>
            </a:r>
            <a:endParaRPr lang="ru-RU" sz="1600" b="1" i="1" dirty="0">
              <a:solidFill>
                <a:schemeClr val="tx1"/>
              </a:solidFill>
            </a:endParaRPr>
          </a:p>
        </p:txBody>
      </p:sp>
    </p:spTree>
    <p:extLst>
      <p:ext uri="{BB962C8B-B14F-4D97-AF65-F5344CB8AC3E}">
        <p14:creationId xmlns:p14="http://schemas.microsoft.com/office/powerpoint/2010/main" val="4222300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5"/>
                                        </p:tgtEl>
                                      </p:cBhvr>
                                    </p:animEffect>
                                    <p:set>
                                      <p:cBhvr>
                                        <p:cTn id="22" dur="1" fill="hold">
                                          <p:stCondLst>
                                            <p:cond delay="499"/>
                                          </p:stCondLst>
                                        </p:cTn>
                                        <p:tgtEl>
                                          <p:spTgt spid="5"/>
                                        </p:tgtEl>
                                        <p:attrNameLst>
                                          <p:attrName>style.visibility</p:attrName>
                                        </p:attrNameLst>
                                      </p:cBhvr>
                                      <p:to>
                                        <p:strVal val="hidden"/>
                                      </p:to>
                                    </p:set>
                                  </p:childTnLst>
                                </p:cTn>
                              </p:par>
                              <p:par>
                                <p:cTn id="23" presetID="10" presetClass="exit" presetSubtype="0" fill="hold" grpId="1" nodeType="withEffect">
                                  <p:stCondLst>
                                    <p:cond delay="0"/>
                                  </p:stCondLst>
                                  <p:childTnLst>
                                    <p:animEffect transition="out" filter="fad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par>
                          <p:cTn id="26" fill="hold">
                            <p:stCondLst>
                              <p:cond delay="500"/>
                            </p:stCondLst>
                            <p:childTnLst>
                              <p:par>
                                <p:cTn id="27" presetID="22" presetClass="entr" presetSubtype="4"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down)">
                                      <p:cBhvr>
                                        <p:cTn id="29" dur="5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grpId="1" nodeType="clickEffect">
                                  <p:stCondLst>
                                    <p:cond delay="0"/>
                                  </p:stCondLst>
                                  <p:childTnLst>
                                    <p:animEffect transition="out" filter="fade">
                                      <p:cBhvr>
                                        <p:cTn id="33" dur="500"/>
                                        <p:tgtEl>
                                          <p:spTgt spid="8"/>
                                        </p:tgtEl>
                                      </p:cBhvr>
                                    </p:animEffect>
                                    <p:set>
                                      <p:cBhvr>
                                        <p:cTn id="34" dur="1" fill="hold">
                                          <p:stCondLst>
                                            <p:cond delay="499"/>
                                          </p:stCondLst>
                                        </p:cTn>
                                        <p:tgtEl>
                                          <p:spTgt spid="8"/>
                                        </p:tgtEl>
                                        <p:attrNameLst>
                                          <p:attrName>style.visibility</p:attrName>
                                        </p:attrNameLst>
                                      </p:cBhvr>
                                      <p:to>
                                        <p:strVal val="hidden"/>
                                      </p:to>
                                    </p:set>
                                  </p:childTnLst>
                                </p:cTn>
                              </p:par>
                              <p:par>
                                <p:cTn id="35" presetID="10" presetClass="exit" presetSubtype="0" fill="hold" grpId="1" nodeType="withEffect">
                                  <p:stCondLst>
                                    <p:cond delay="0"/>
                                  </p:stCondLst>
                                  <p:childTnLst>
                                    <p:animEffect transition="out" filter="fade">
                                      <p:cBhvr>
                                        <p:cTn id="36" dur="500"/>
                                        <p:tgtEl>
                                          <p:spTgt spid="4"/>
                                        </p:tgtEl>
                                      </p:cBhvr>
                                    </p:animEffect>
                                    <p:set>
                                      <p:cBhvr>
                                        <p:cTn id="37" dur="1" fill="hold">
                                          <p:stCondLst>
                                            <p:cond delay="499"/>
                                          </p:stCondLst>
                                        </p:cTn>
                                        <p:tgtEl>
                                          <p:spTgt spid="4"/>
                                        </p:tgtEl>
                                        <p:attrNameLst>
                                          <p:attrName>style.visibility</p:attrName>
                                        </p:attrNameLst>
                                      </p:cBhvr>
                                      <p:to>
                                        <p:strVal val="hidden"/>
                                      </p:to>
                                    </p:set>
                                  </p:childTnLst>
                                </p:cTn>
                              </p:par>
                            </p:childTnLst>
                          </p:cTn>
                        </p:par>
                        <p:par>
                          <p:cTn id="38" fill="hold">
                            <p:stCondLst>
                              <p:cond delay="500"/>
                            </p:stCondLst>
                            <p:childTnLst>
                              <p:par>
                                <p:cTn id="39" presetID="22" presetClass="entr" presetSubtype="4" fill="hold" grpId="0" nodeType="after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00"/>
                                        <p:tgtEl>
                                          <p:spTgt spid="7"/>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wipe(down)">
                                      <p:cBhvr>
                                        <p:cTn id="46" dur="500"/>
                                        <p:tgtEl>
                                          <p:spTgt spid="9"/>
                                        </p:tgtEl>
                                      </p:cBhvr>
                                    </p:animEffect>
                                  </p:childTnLst>
                                </p:cTn>
                              </p:par>
                            </p:childTnLst>
                          </p:cTn>
                        </p:par>
                        <p:par>
                          <p:cTn id="47" fill="hold">
                            <p:stCondLst>
                              <p:cond delay="500"/>
                            </p:stCondLst>
                            <p:childTnLst>
                              <p:par>
                                <p:cTn id="48" presetID="22" presetClass="entr" presetSubtype="4" fill="hold" grpId="0" nodeType="after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down)">
                                      <p:cBhvr>
                                        <p:cTn id="50" dur="500"/>
                                        <p:tgtEl>
                                          <p:spTgt spid="10"/>
                                        </p:tgtEl>
                                      </p:cBhvr>
                                    </p:animEffect>
                                  </p:childTnLst>
                                </p:cTn>
                              </p:par>
                            </p:childTnLst>
                          </p:cTn>
                        </p:par>
                        <p:par>
                          <p:cTn id="51" fill="hold">
                            <p:stCondLst>
                              <p:cond delay="1000"/>
                            </p:stCondLst>
                            <p:childTnLst>
                              <p:par>
                                <p:cTn id="52" presetID="22" presetClass="entr" presetSubtype="4" fill="hold" grpId="0" nodeType="afterEffect">
                                  <p:stCondLst>
                                    <p:cond delay="1250"/>
                                  </p:stCondLst>
                                  <p:childTnLst>
                                    <p:set>
                                      <p:cBhvr>
                                        <p:cTn id="53" dur="1" fill="hold">
                                          <p:stCondLst>
                                            <p:cond delay="0"/>
                                          </p:stCondLst>
                                        </p:cTn>
                                        <p:tgtEl>
                                          <p:spTgt spid="11"/>
                                        </p:tgtEl>
                                        <p:attrNameLst>
                                          <p:attrName>style.visibility</p:attrName>
                                        </p:attrNameLst>
                                      </p:cBhvr>
                                      <p:to>
                                        <p:strVal val="visible"/>
                                      </p:to>
                                    </p:set>
                                    <p:animEffect transition="in" filter="wipe(down)">
                                      <p:cBhvr>
                                        <p:cTn id="5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8" grpId="0" animBg="1"/>
      <p:bldP spid="8" grpId="1" animBg="1"/>
      <p:bldP spid="9" grpId="0" animBg="1"/>
      <p:bldP spid="10" grpId="0" animBg="1"/>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narVert">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sp>
        <p:nvSpPr>
          <p:cNvPr id="4" name="Скругленный прямоугольник 3"/>
          <p:cNvSpPr/>
          <p:nvPr/>
        </p:nvSpPr>
        <p:spPr>
          <a:xfrm>
            <a:off x="827584" y="188640"/>
            <a:ext cx="7632848"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2800" b="1" dirty="0">
                <a:solidFill>
                  <a:schemeClr val="tx1"/>
                </a:solidFill>
              </a:rPr>
              <a:t>Нагорная </a:t>
            </a:r>
            <a:r>
              <a:rPr lang="ru-RU" sz="2800" b="1" dirty="0" smtClean="0">
                <a:solidFill>
                  <a:schemeClr val="tx1"/>
                </a:solidFill>
              </a:rPr>
              <a:t>проповедь (Мф. </a:t>
            </a:r>
            <a:r>
              <a:rPr lang="ru-RU" sz="2800" b="1" dirty="0" smtClean="0"/>
              <a:t>5,1-7,29; </a:t>
            </a:r>
            <a:r>
              <a:rPr lang="ru-RU" sz="2800" b="1" dirty="0" err="1" smtClean="0"/>
              <a:t>Лк</a:t>
            </a:r>
            <a:r>
              <a:rPr lang="ru-RU" sz="2800" b="1" dirty="0" smtClean="0"/>
              <a:t>. 6,17-49</a:t>
            </a:r>
            <a:r>
              <a:rPr lang="ru-RU" sz="2800" b="1" dirty="0" smtClean="0">
                <a:solidFill>
                  <a:schemeClr val="tx1"/>
                </a:solidFill>
              </a:rPr>
              <a:t>)</a:t>
            </a:r>
            <a:endParaRPr lang="ru-RU" sz="2800" b="1" dirty="0"/>
          </a:p>
        </p:txBody>
      </p:sp>
      <p:pic>
        <p:nvPicPr>
          <p:cNvPr id="1029" name="Picture 5" descr="F:\лекции по Н. З\11\1_83b43_5be54e5e_X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830861"/>
            <a:ext cx="8280920" cy="5910507"/>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6763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pattFill prst="dkDn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899592" y="404664"/>
            <a:ext cx="7302444" cy="64807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smtClean="0">
                <a:solidFill>
                  <a:schemeClr val="tx1"/>
                </a:solidFill>
              </a:rPr>
              <a:t>«Золотое правило» ветхозаветной нравственности</a:t>
            </a:r>
            <a:endParaRPr lang="ru-RU" sz="2400" b="1" dirty="0">
              <a:solidFill>
                <a:schemeClr val="tx1"/>
              </a:solidFill>
            </a:endParaRPr>
          </a:p>
        </p:txBody>
      </p:sp>
      <p:graphicFrame>
        <p:nvGraphicFramePr>
          <p:cNvPr id="5" name="Таблица 4"/>
          <p:cNvGraphicFramePr>
            <a:graphicFrameLocks noGrp="1"/>
          </p:cNvGraphicFramePr>
          <p:nvPr>
            <p:extLst>
              <p:ext uri="{D42A27DB-BD31-4B8C-83A1-F6EECF244321}">
                <p14:modId xmlns:p14="http://schemas.microsoft.com/office/powerpoint/2010/main" val="4206697409"/>
              </p:ext>
            </p:extLst>
          </p:nvPr>
        </p:nvGraphicFramePr>
        <p:xfrm>
          <a:off x="323528" y="1628800"/>
          <a:ext cx="8640960" cy="1333872"/>
        </p:xfrm>
        <a:graphic>
          <a:graphicData uri="http://schemas.openxmlformats.org/drawingml/2006/table">
            <a:tbl>
              <a:tblPr firstRow="1" bandRow="1">
                <a:tableStyleId>{5C22544A-7EE6-4342-B048-85BDC9FD1C3A}</a:tableStyleId>
              </a:tblPr>
              <a:tblGrid>
                <a:gridCol w="3852428"/>
                <a:gridCol w="2736304"/>
                <a:gridCol w="2052228"/>
              </a:tblGrid>
              <a:tr h="303808">
                <a:tc>
                  <a:txBody>
                    <a:bodyPr/>
                    <a:lstStyle/>
                    <a:p>
                      <a:pPr marL="0" algn="ctr" rtl="0" eaLnBrk="1" fontAlgn="t" latinLnBrk="0" hangingPunct="1">
                        <a:spcBef>
                          <a:spcPts val="0"/>
                        </a:spcBef>
                        <a:spcAft>
                          <a:spcPts val="0"/>
                        </a:spcAft>
                      </a:pPr>
                      <a:r>
                        <a:rPr lang="ru-RU" sz="1800" b="1" i="0" u="none" strike="noStrike" kern="1200" dirty="0" smtClean="0">
                          <a:solidFill>
                            <a:srgbClr val="000000"/>
                          </a:solidFill>
                          <a:effectLst/>
                          <a:latin typeface="+mn-lt"/>
                        </a:rPr>
                        <a:t>Мф. 7, 12</a:t>
                      </a:r>
                      <a:endParaRPr lang="ru-RU" sz="1800" b="0" i="0" u="none" strike="noStrike" dirty="0" smtClean="0">
                        <a:effectLst/>
                        <a:latin typeface="Arial"/>
                      </a:endParaRPr>
                    </a:p>
                  </a:txBody>
                  <a:tcPr marL="36000" marR="36000" marT="18000" marB="18000" anchorCtr="1"/>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1" i="0" u="none" strike="noStrike" kern="1200" dirty="0" err="1" smtClean="0">
                          <a:solidFill>
                            <a:srgbClr val="000000"/>
                          </a:solidFill>
                          <a:effectLst/>
                          <a:latin typeface="+mn-lt"/>
                        </a:rPr>
                        <a:t>Лк</a:t>
                      </a:r>
                      <a:r>
                        <a:rPr lang="ru-RU" sz="1800" b="1" i="0" u="none" strike="noStrike" kern="1200" dirty="0" smtClean="0">
                          <a:solidFill>
                            <a:srgbClr val="000000"/>
                          </a:solidFill>
                          <a:effectLst/>
                          <a:latin typeface="+mn-lt"/>
                        </a:rPr>
                        <a:t>. 6,</a:t>
                      </a:r>
                      <a:r>
                        <a:rPr lang="ru-RU" sz="1800" b="1" i="0" u="none" strike="noStrike" kern="1200" baseline="0" dirty="0" smtClean="0">
                          <a:solidFill>
                            <a:srgbClr val="000000"/>
                          </a:solidFill>
                          <a:effectLst/>
                          <a:latin typeface="+mn-lt"/>
                        </a:rPr>
                        <a:t> 31</a:t>
                      </a:r>
                      <a:endParaRPr lang="ru-RU" sz="1800" dirty="0"/>
                    </a:p>
                  </a:txBody>
                  <a:tcPr marL="36000" marR="36000" marT="18000" marB="18000" anchorCtr="1"/>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dirty="0" smtClean="0">
                          <a:solidFill>
                            <a:schemeClr val="tx1"/>
                          </a:solidFill>
                        </a:rPr>
                        <a:t>Тов. 4, 15</a:t>
                      </a:r>
                      <a:endParaRPr lang="ru-RU" sz="1800" dirty="0"/>
                    </a:p>
                  </a:txBody>
                  <a:tcPr marL="36000" marR="36000" marT="18000" marB="18000" anchorCtr="1"/>
                </a:tc>
              </a:tr>
              <a:tr h="370840">
                <a:tc>
                  <a:txBody>
                    <a:bodyPr/>
                    <a:lstStyle/>
                    <a:p>
                      <a:pPr>
                        <a:lnSpc>
                          <a:spcPct val="90000"/>
                        </a:lnSpc>
                      </a:pPr>
                      <a:r>
                        <a:rPr lang="ru-RU" sz="1800" b="1" dirty="0" smtClean="0"/>
                        <a:t>12. Итак во всем, как хотите, чтобы с вами поступали люди, так поступайте и вы с ними, ибо в этом закон и пророки.</a:t>
                      </a:r>
                      <a:endParaRPr lang="ru-RU" sz="1800" b="1" dirty="0"/>
                    </a:p>
                  </a:txBody>
                  <a:tcPr marL="36000" marR="36000" marT="18000" marB="18000" anchorCtr="1"/>
                </a:tc>
                <a:tc>
                  <a:txBody>
                    <a:bodyPr/>
                    <a:lstStyle/>
                    <a:p>
                      <a:pPr>
                        <a:lnSpc>
                          <a:spcPct val="90000"/>
                        </a:lnSpc>
                      </a:pPr>
                      <a:r>
                        <a:rPr lang="ru-RU" sz="1800" b="1" dirty="0" smtClean="0"/>
                        <a:t>31. И как хотите, чтобы с вами поступали люди, так и вы поступайте с ними.</a:t>
                      </a:r>
                      <a:endParaRPr lang="ru-RU" sz="1800" b="1" dirty="0"/>
                    </a:p>
                  </a:txBody>
                  <a:tcPr marL="36000" marR="36000" marT="18000" marB="18000" anchorCtr="1"/>
                </a:tc>
                <a:tc>
                  <a:txBody>
                    <a:bodyPr/>
                    <a:lstStyle/>
                    <a:p>
                      <a:pPr marL="0" marR="0" indent="0" algn="l" defTabSz="914400" rtl="0" eaLnBrk="1" fontAlgn="auto" latinLnBrk="0" hangingPunct="1">
                        <a:lnSpc>
                          <a:spcPct val="90000"/>
                        </a:lnSpc>
                        <a:spcBef>
                          <a:spcPts val="0"/>
                        </a:spcBef>
                        <a:spcAft>
                          <a:spcPts val="0"/>
                        </a:spcAft>
                        <a:buClrTx/>
                        <a:buSzTx/>
                        <a:buFontTx/>
                        <a:buNone/>
                        <a:tabLst/>
                        <a:defRPr/>
                      </a:pPr>
                      <a:r>
                        <a:rPr lang="ru-RU" sz="1800" b="1" dirty="0" smtClean="0"/>
                        <a:t>15. Что не­на­вист­но тебе самому, того не делай никому.</a:t>
                      </a:r>
                      <a:endParaRPr lang="ru-RU" sz="1800" b="1" dirty="0"/>
                    </a:p>
                  </a:txBody>
                  <a:tcPr marL="36000" marR="36000" marT="18000" marB="18000" anchorCtr="1"/>
                </a:tc>
              </a:tr>
            </a:tbl>
          </a:graphicData>
        </a:graphic>
      </p:graphicFrame>
      <p:sp>
        <p:nvSpPr>
          <p:cNvPr id="6" name="Скругленный прямоугольник 5"/>
          <p:cNvSpPr/>
          <p:nvPr/>
        </p:nvSpPr>
        <p:spPr>
          <a:xfrm>
            <a:off x="395536" y="3284984"/>
            <a:ext cx="8424936" cy="648072"/>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500" b="1" dirty="0">
                <a:solidFill>
                  <a:schemeClr val="tx1"/>
                </a:solidFill>
              </a:rPr>
              <a:t>Конфуций на </a:t>
            </a:r>
            <a:r>
              <a:rPr lang="ru-RU" sz="1500" b="1" dirty="0" smtClean="0">
                <a:solidFill>
                  <a:schemeClr val="tx1"/>
                </a:solidFill>
              </a:rPr>
              <a:t>вопрос </a:t>
            </a:r>
            <a:r>
              <a:rPr lang="ru-RU" sz="1500" b="1" dirty="0">
                <a:solidFill>
                  <a:schemeClr val="tx1"/>
                </a:solidFill>
              </a:rPr>
              <a:t>ученика, можно </a:t>
            </a:r>
            <a:r>
              <a:rPr lang="ru-RU" sz="1500" b="1" dirty="0" smtClean="0">
                <a:solidFill>
                  <a:schemeClr val="tx1"/>
                </a:solidFill>
              </a:rPr>
              <a:t>ли </a:t>
            </a:r>
            <a:r>
              <a:rPr lang="ru-RU" sz="1500" b="1" dirty="0">
                <a:solidFill>
                  <a:schemeClr val="tx1"/>
                </a:solidFill>
              </a:rPr>
              <a:t>всю </a:t>
            </a:r>
            <a:r>
              <a:rPr lang="ru-RU" sz="1500" b="1" dirty="0" smtClean="0">
                <a:solidFill>
                  <a:schemeClr val="tx1"/>
                </a:solidFill>
              </a:rPr>
              <a:t>жизнь </a:t>
            </a:r>
            <a:r>
              <a:rPr lang="ru-RU" sz="1500" b="1" dirty="0">
                <a:solidFill>
                  <a:schemeClr val="tx1"/>
                </a:solidFill>
              </a:rPr>
              <a:t>руководствоваться одним словом, ответил: «Это </a:t>
            </a:r>
            <a:r>
              <a:rPr lang="ru-RU" sz="1500" b="1" dirty="0" smtClean="0">
                <a:solidFill>
                  <a:schemeClr val="tx1"/>
                </a:solidFill>
              </a:rPr>
              <a:t>слово </a:t>
            </a:r>
            <a:r>
              <a:rPr lang="ru-RU" sz="1500" b="1" dirty="0">
                <a:solidFill>
                  <a:schemeClr val="tx1"/>
                </a:solidFill>
              </a:rPr>
              <a:t>— взаимность. Не делай другим того, чего не желаешь себе». </a:t>
            </a:r>
          </a:p>
        </p:txBody>
      </p:sp>
      <p:sp>
        <p:nvSpPr>
          <p:cNvPr id="7" name="Скругленный прямоугольник 6"/>
          <p:cNvSpPr/>
          <p:nvPr/>
        </p:nvSpPr>
        <p:spPr>
          <a:xfrm>
            <a:off x="251520" y="4221088"/>
            <a:ext cx="8640960" cy="158417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1600" b="1" i="1" dirty="0" err="1" smtClean="0">
                <a:solidFill>
                  <a:schemeClr val="tx1"/>
                </a:solidFill>
              </a:rPr>
              <a:t>Свт</a:t>
            </a:r>
            <a:r>
              <a:rPr lang="ru-RU" sz="1600" b="1" i="1" dirty="0" smtClean="0">
                <a:solidFill>
                  <a:schemeClr val="tx1"/>
                </a:solidFill>
              </a:rPr>
              <a:t>. </a:t>
            </a:r>
            <a:r>
              <a:rPr lang="ru-RU" sz="1600" b="1" i="1" dirty="0">
                <a:solidFill>
                  <a:schemeClr val="tx1"/>
                </a:solidFill>
              </a:rPr>
              <a:t>Иоанн Златоуст: «Видишь ли, как Он и отсюда вывел то, что вместе с молитвою необходима нам и добрая жизнь? Потом, предлагая величайшую похвалу, еще прежде самых наград получаемую за соблюдение этой заповеди, говорит: Ибо в этом закон и пророки. Отсюда видно, что добродетель нам естественна, и мы все сами по себе знаем, что должно делать, так что никогда нельзя извиняться </a:t>
            </a:r>
            <a:r>
              <a:rPr lang="ru-RU" sz="1600" b="1" i="1" dirty="0" smtClean="0">
                <a:solidFill>
                  <a:schemeClr val="tx1"/>
                </a:solidFill>
              </a:rPr>
              <a:t>неведением».</a:t>
            </a:r>
            <a:endParaRPr lang="ru-RU" sz="1600" b="1" i="1" dirty="0">
              <a:solidFill>
                <a:schemeClr val="tx1"/>
              </a:solidFill>
            </a:endParaRPr>
          </a:p>
        </p:txBody>
      </p:sp>
    </p:spTree>
    <p:extLst>
      <p:ext uri="{BB962C8B-B14F-4D97-AF65-F5344CB8AC3E}">
        <p14:creationId xmlns:p14="http://schemas.microsoft.com/office/powerpoint/2010/main" val="2255424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pattFill prst="dkUp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95536" y="294482"/>
            <a:ext cx="8424936" cy="1118294"/>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ru-RU" b="1" dirty="0">
                <a:solidFill>
                  <a:schemeClr val="tx1"/>
                </a:solidFill>
              </a:rPr>
              <a:t>13. Входите тесными вратами, потому что широки врата и пространен путь, ведущие в погибель, и многие идут ими;</a:t>
            </a:r>
          </a:p>
          <a:p>
            <a:r>
              <a:rPr lang="ru-RU" b="1" dirty="0">
                <a:solidFill>
                  <a:schemeClr val="tx1"/>
                </a:solidFill>
              </a:rPr>
              <a:t>14. потому что тесны врата и узок путь, ведущие в жизнь, и немногие находят их.</a:t>
            </a:r>
          </a:p>
        </p:txBody>
      </p:sp>
      <p:sp>
        <p:nvSpPr>
          <p:cNvPr id="5" name="Скругленный прямоугольник 4"/>
          <p:cNvSpPr/>
          <p:nvPr/>
        </p:nvSpPr>
        <p:spPr>
          <a:xfrm>
            <a:off x="395536" y="1916832"/>
            <a:ext cx="8424936" cy="165618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 </a:t>
            </a:r>
            <a:r>
              <a:rPr lang="ru-RU" sz="1600" b="1" i="1" dirty="0">
                <a:solidFill>
                  <a:schemeClr val="tx1"/>
                </a:solidFill>
              </a:rPr>
              <a:t>«Широкий путь - это удовольствия мира, которых ищут люди; а тесный - это тот, который открывается трудами и </a:t>
            </a:r>
            <a:r>
              <a:rPr lang="ru-RU" sz="1600" b="1" i="1" dirty="0" smtClean="0">
                <a:solidFill>
                  <a:schemeClr val="tx1"/>
                </a:solidFill>
              </a:rPr>
              <a:t>постом…  </a:t>
            </a:r>
            <a:r>
              <a:rPr lang="ru-RU" sz="1600" b="1" i="1" dirty="0">
                <a:solidFill>
                  <a:schemeClr val="tx1"/>
                </a:solidFill>
              </a:rPr>
              <a:t>Широкого пути мы не ищем, да и не нужно искать его: он свободно открыт нам, и есть путь заблуждающихся; а узкий путь и находят не все, и те, которые найдут его, вступают на него не непосредственно. Если же многие, найдя путь истины, уловляются удовольствиями века сего, то снова возвращаются с середины </a:t>
            </a:r>
            <a:r>
              <a:rPr lang="ru-RU" sz="1600" b="1" i="1" dirty="0" smtClean="0">
                <a:solidFill>
                  <a:schemeClr val="tx1"/>
                </a:solidFill>
              </a:rPr>
              <a:t>пути».</a:t>
            </a:r>
            <a:endParaRPr lang="ru-RU" sz="1600" b="1" i="1" dirty="0">
              <a:solidFill>
                <a:schemeClr val="tx1"/>
              </a:solidFill>
            </a:endParaRPr>
          </a:p>
        </p:txBody>
      </p:sp>
      <p:sp>
        <p:nvSpPr>
          <p:cNvPr id="6" name="Скругленный прямоугольник 5"/>
          <p:cNvSpPr/>
          <p:nvPr/>
        </p:nvSpPr>
        <p:spPr>
          <a:xfrm>
            <a:off x="395536" y="3861048"/>
            <a:ext cx="8352928"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«Под узкими вратами разумеет испытания, как добровольные, например, пост и другие, так и недобровольные, например, узы, гонения. Как человек тучный или обремененный большою ношей не может войти узким местом, так и изнеженный или богатый».</a:t>
            </a:r>
          </a:p>
        </p:txBody>
      </p:sp>
      <p:sp>
        <p:nvSpPr>
          <p:cNvPr id="7" name="Скругленный прямоугольник 6"/>
          <p:cNvSpPr/>
          <p:nvPr/>
        </p:nvSpPr>
        <p:spPr>
          <a:xfrm>
            <a:off x="395536" y="5301208"/>
            <a:ext cx="8424936"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a:solidFill>
                  <a:schemeClr val="tx1"/>
                </a:solidFill>
              </a:rPr>
              <a:t>:</a:t>
            </a:r>
            <a:r>
              <a:rPr lang="ru-RU" sz="1600" b="1" i="1" dirty="0">
                <a:solidFill>
                  <a:schemeClr val="tx1"/>
                </a:solidFill>
              </a:rPr>
              <a:t> «Узкими вратами называет упражнение в добродетелях: воротами, потому что оно вводит в вечную жизнь, а узкими воротами, потому что оно приготовляет входящим труды и болезни, пока они не пройдут, и потому что они не принимают людей, тучных от грехов».</a:t>
            </a:r>
          </a:p>
        </p:txBody>
      </p:sp>
      <p:sp>
        <p:nvSpPr>
          <p:cNvPr id="8" name="Скругленный прямоугольник 7"/>
          <p:cNvSpPr/>
          <p:nvPr/>
        </p:nvSpPr>
        <p:spPr>
          <a:xfrm>
            <a:off x="395536" y="2204864"/>
            <a:ext cx="8424936" cy="194421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«Там</a:t>
            </a:r>
            <a:r>
              <a:rPr lang="ru-RU" sz="1600" b="1" i="1" dirty="0">
                <a:solidFill>
                  <a:schemeClr val="tx1"/>
                </a:solidFill>
              </a:rPr>
              <a:t>, конечно, много, по причине приятности пути и отсутствия трудов на нем, а здесь – мало, по причине неудобства и трудности. Следует знать, что теперь Он назвал путь небесной жизни узким и тесным ради Его временных страданий, а в другом месте Он говорит, что иго заповедей Его – благо и бремя предписаний Его легко (11,30) ради надежды на вечные блага. Добродетель – тяжела по причине тяжести трудов, а легка по причине воздаяния за нее; ожидание будущей радости смягчает и уменьшает ощущение </a:t>
            </a:r>
            <a:r>
              <a:rPr lang="ru-RU" sz="1600" b="1" i="1" dirty="0" smtClean="0">
                <a:solidFill>
                  <a:schemeClr val="tx1"/>
                </a:solidFill>
              </a:rPr>
              <a:t>скорби».</a:t>
            </a:r>
            <a:endParaRPr lang="ru-RU" sz="1600" b="1" i="1" dirty="0">
              <a:solidFill>
                <a:schemeClr val="tx1"/>
              </a:solidFill>
            </a:endParaRPr>
          </a:p>
        </p:txBody>
      </p:sp>
    </p:spTree>
    <p:extLst>
      <p:ext uri="{BB962C8B-B14F-4D97-AF65-F5344CB8AC3E}">
        <p14:creationId xmlns:p14="http://schemas.microsoft.com/office/powerpoint/2010/main" val="985441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par>
                          <p:cTn id="13" fill="hold">
                            <p:stCondLst>
                              <p:cond delay="500"/>
                            </p:stCondLst>
                            <p:childTnLst>
                              <p:par>
                                <p:cTn id="14" presetID="22" presetClass="entr" presetSubtype="4" fill="hold" grpId="0" nodeType="afterEffect">
                                  <p:stCondLst>
                                    <p:cond delay="100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par>
                          <p:cTn id="17" fill="hold">
                            <p:stCondLst>
                              <p:cond delay="2000"/>
                            </p:stCondLst>
                            <p:childTnLst>
                              <p:par>
                                <p:cTn id="18" presetID="22" presetClass="entr" presetSubtype="4" fill="hold" grpId="0" nodeType="afterEffect">
                                  <p:stCondLst>
                                    <p:cond delay="100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par>
                          <p:cTn id="32" fill="hold">
                            <p:stCondLst>
                              <p:cond delay="500"/>
                            </p:stCondLst>
                            <p:childTnLst>
                              <p:par>
                                <p:cTn id="33" presetID="22" presetClass="entr" presetSubtype="4" fill="hold" grpId="0" nodeType="after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P spid="7" grpId="0" animBg="1"/>
      <p:bldP spid="7" grpId="1" animBg="1"/>
      <p:bldP spid="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bg>
      <p:bgPr>
        <a:pattFill prst="dkDn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95536" y="260648"/>
            <a:ext cx="8280920" cy="2808312"/>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ru-RU" b="1" dirty="0">
                <a:solidFill>
                  <a:schemeClr val="tx1"/>
                </a:solidFill>
              </a:rPr>
              <a:t>15. Берегитесь лжепророков, которые приходят к вам в овечьей одежде, а внутри суть волки хищные.</a:t>
            </a:r>
          </a:p>
          <a:p>
            <a:r>
              <a:rPr lang="ru-RU" b="1" dirty="0">
                <a:solidFill>
                  <a:schemeClr val="tx1"/>
                </a:solidFill>
              </a:rPr>
              <a:t>16. По плодам их узнаете их. Собирают ли с терновника виноград, или с репейника смоквы?</a:t>
            </a:r>
          </a:p>
          <a:p>
            <a:r>
              <a:rPr lang="ru-RU" b="1" dirty="0">
                <a:solidFill>
                  <a:schemeClr val="tx1"/>
                </a:solidFill>
              </a:rPr>
              <a:t>17. Так всякое дерево доброе приносит и плоды добрые, а худое дерево приносит и плоды худые.</a:t>
            </a:r>
          </a:p>
          <a:p>
            <a:r>
              <a:rPr lang="ru-RU" b="1" dirty="0">
                <a:solidFill>
                  <a:schemeClr val="tx1"/>
                </a:solidFill>
              </a:rPr>
              <a:t>18. Не может дерево доброе приносить плоды худые, ни дерево худое приносить плоды добрые.</a:t>
            </a:r>
          </a:p>
          <a:p>
            <a:r>
              <a:rPr lang="ru-RU" b="1" dirty="0">
                <a:solidFill>
                  <a:schemeClr val="tx1"/>
                </a:solidFill>
              </a:rPr>
              <a:t>19. Всякое дерево, не приносящее плода доброго, срубают и бросают в огонь.</a:t>
            </a:r>
          </a:p>
          <a:p>
            <a:r>
              <a:rPr lang="ru-RU" b="1" dirty="0">
                <a:solidFill>
                  <a:schemeClr val="tx1"/>
                </a:solidFill>
              </a:rPr>
              <a:t>20. Итак по плодам их узнаете их.</a:t>
            </a:r>
          </a:p>
        </p:txBody>
      </p:sp>
      <p:sp>
        <p:nvSpPr>
          <p:cNvPr id="5" name="Скругленный прямоугольник 4"/>
          <p:cNvSpPr/>
          <p:nvPr/>
        </p:nvSpPr>
        <p:spPr>
          <a:xfrm>
            <a:off x="395536" y="3573016"/>
            <a:ext cx="8424936" cy="115212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a:t>
            </a:r>
            <a:r>
              <a:rPr lang="ru-RU" sz="1600" b="1" i="1" dirty="0">
                <a:solidFill>
                  <a:schemeClr val="tx1"/>
                </a:solidFill>
              </a:rPr>
              <a:t>: «Вот, кроме псов и свиней, другой род наветов и коварства, гораздо опаснее первого: те, по крайней мере, известны и явны, а эти – скрытны. Потому и Спаситель тех повелел только удаляться, а этих еще внимательно рассматривать, так как невозможно узнать их с первого </a:t>
            </a:r>
            <a:r>
              <a:rPr lang="ru-RU" sz="1600" b="1" i="1" dirty="0" smtClean="0">
                <a:solidFill>
                  <a:schemeClr val="tx1"/>
                </a:solidFill>
              </a:rPr>
              <a:t>взгляда».</a:t>
            </a:r>
            <a:endParaRPr lang="ru-RU" sz="1600" b="1" i="1" dirty="0">
              <a:solidFill>
                <a:schemeClr val="tx1"/>
              </a:solidFill>
            </a:endParaRPr>
          </a:p>
        </p:txBody>
      </p:sp>
      <p:sp>
        <p:nvSpPr>
          <p:cNvPr id="6" name="Скругленный прямоугольник 5"/>
          <p:cNvSpPr/>
          <p:nvPr/>
        </p:nvSpPr>
        <p:spPr>
          <a:xfrm>
            <a:off x="395536" y="5013176"/>
            <a:ext cx="8424936" cy="165618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Афанасий</a:t>
            </a:r>
            <a:r>
              <a:rPr lang="ru-RU" sz="1600" b="1" i="1" dirty="0" smtClean="0">
                <a:solidFill>
                  <a:schemeClr val="tx1"/>
                </a:solidFill>
              </a:rPr>
              <a:t>: «не </a:t>
            </a:r>
            <a:r>
              <a:rPr lang="ru-RU" sz="1600" b="1" i="1" dirty="0">
                <a:solidFill>
                  <a:schemeClr val="tx1"/>
                </a:solidFill>
              </a:rPr>
              <a:t>на то обращай внимание, облечен ли он в </a:t>
            </a:r>
            <a:r>
              <a:rPr lang="ru-RU" sz="1600" b="1" i="1" dirty="0" err="1">
                <a:solidFill>
                  <a:schemeClr val="tx1"/>
                </a:solidFill>
              </a:rPr>
              <a:t>овчую</a:t>
            </a:r>
            <a:r>
              <a:rPr lang="ru-RU" sz="1600" b="1" i="1" dirty="0">
                <a:solidFill>
                  <a:schemeClr val="tx1"/>
                </a:solidFill>
              </a:rPr>
              <a:t> </a:t>
            </a:r>
            <a:r>
              <a:rPr lang="ru-RU" sz="1600" b="1" i="1" dirty="0" err="1">
                <a:solidFill>
                  <a:schemeClr val="tx1"/>
                </a:solidFill>
              </a:rPr>
              <a:t>вóлну</a:t>
            </a:r>
            <a:r>
              <a:rPr lang="ru-RU" sz="1600" b="1" i="1" dirty="0">
                <a:solidFill>
                  <a:schemeClr val="tx1"/>
                </a:solidFill>
              </a:rPr>
              <a:t>, носит ли он имя пресвитера, или епископа, или диакона, или подвижника; но постарайся узнать дела его: целомудрен ли он, страннолюбив ли, милосерд ли, исполнен ли любви, пребывает ли в молитвах, терпелив ли? Если чрево ему — Бог, и гортань его — ад, если страждет он сребролюбием, </a:t>
            </a:r>
            <a:r>
              <a:rPr lang="ru-RU" sz="1600" b="1" i="1" dirty="0" err="1">
                <a:solidFill>
                  <a:schemeClr val="tx1"/>
                </a:solidFill>
              </a:rPr>
              <a:t>корчемствует</a:t>
            </a:r>
            <a:r>
              <a:rPr lang="ru-RU" sz="1600" b="1" i="1" dirty="0">
                <a:solidFill>
                  <a:schemeClr val="tx1"/>
                </a:solidFill>
              </a:rPr>
              <a:t> благочестием; то оставь его. Это — не пастырь сведущий, но волк </a:t>
            </a:r>
            <a:r>
              <a:rPr lang="ru-RU" sz="1600" b="1" i="1" dirty="0" smtClean="0">
                <a:solidFill>
                  <a:schemeClr val="tx1"/>
                </a:solidFill>
              </a:rPr>
              <a:t>хищный».</a:t>
            </a:r>
            <a:endParaRPr lang="ru-RU" sz="1600" b="1" i="1" dirty="0">
              <a:solidFill>
                <a:schemeClr val="tx1"/>
              </a:solidFill>
            </a:endParaRPr>
          </a:p>
        </p:txBody>
      </p:sp>
      <p:sp>
        <p:nvSpPr>
          <p:cNvPr id="7" name="Скругленный прямоугольник 6"/>
          <p:cNvSpPr/>
          <p:nvPr/>
        </p:nvSpPr>
        <p:spPr>
          <a:xfrm>
            <a:off x="395536" y="3429000"/>
            <a:ext cx="8424936" cy="129614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Иеороним</a:t>
            </a:r>
            <a:r>
              <a:rPr lang="ru-RU" sz="1600" b="1" i="1" dirty="0" smtClean="0">
                <a:solidFill>
                  <a:schemeClr val="tx1"/>
                </a:solidFill>
              </a:rPr>
              <a:t>: «особенно </a:t>
            </a:r>
            <a:r>
              <a:rPr lang="ru-RU" sz="1600" b="1" i="1" dirty="0">
                <a:solidFill>
                  <a:schemeClr val="tx1"/>
                </a:solidFill>
              </a:rPr>
              <a:t>это должно понимать в отношении еретиков, которые по воздержанию, целомудрию и постничеству кажутся одетыми как бы в некую одежду благочестия, а внутри имеют душу, как бы зараженную ядом, и обманывают сердца более простых братьев. Итак, по плодам души [своей], которыми они развращают невинность, они приравниваются к хищным </a:t>
            </a:r>
            <a:r>
              <a:rPr lang="ru-RU" sz="1600" b="1" i="1" dirty="0" smtClean="0">
                <a:solidFill>
                  <a:schemeClr val="tx1"/>
                </a:solidFill>
              </a:rPr>
              <a:t>волкам».</a:t>
            </a:r>
            <a:endParaRPr lang="ru-RU" sz="1600" b="1" i="1" dirty="0">
              <a:solidFill>
                <a:schemeClr val="tx1"/>
              </a:solidFill>
            </a:endParaRPr>
          </a:p>
        </p:txBody>
      </p:sp>
      <p:sp>
        <p:nvSpPr>
          <p:cNvPr id="8" name="Скругленный прямоугольник 7"/>
          <p:cNvSpPr/>
          <p:nvPr/>
        </p:nvSpPr>
        <p:spPr>
          <a:xfrm>
            <a:off x="395536" y="5013176"/>
            <a:ext cx="8424936" cy="144016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«Хотя</a:t>
            </a:r>
            <a:r>
              <a:rPr lang="ru-RU" sz="1600" b="1" i="1" dirty="0">
                <a:solidFill>
                  <a:schemeClr val="tx1"/>
                </a:solidFill>
              </a:rPr>
              <a:t>, говорит, они кажутся скрытыми, однако легко изобличаются. Тот путь, по которому Я повелел идти Своим ученикам, трудный и неудобный, и лицемеры не могут идти по нему. Подобно тому, как хорошее дерево, т.е. дерево хорошего сорта, узнается не по цветам, а по плодам, так точно и их мы должны распознавать не по речам, а по </a:t>
            </a:r>
            <a:r>
              <a:rPr lang="ru-RU" sz="1600" b="1" i="1" dirty="0" smtClean="0">
                <a:solidFill>
                  <a:schemeClr val="tx1"/>
                </a:solidFill>
              </a:rPr>
              <a:t>делам».</a:t>
            </a:r>
            <a:endParaRPr lang="ru-RU" sz="1600" b="1" i="1" dirty="0">
              <a:solidFill>
                <a:schemeClr val="tx1"/>
              </a:solidFill>
            </a:endParaRPr>
          </a:p>
        </p:txBody>
      </p:sp>
      <p:sp>
        <p:nvSpPr>
          <p:cNvPr id="9" name="Скругленный прямоугольник 8"/>
          <p:cNvSpPr/>
          <p:nvPr/>
        </p:nvSpPr>
        <p:spPr>
          <a:xfrm>
            <a:off x="395536" y="3284984"/>
            <a:ext cx="8424936" cy="17281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ru-RU" sz="1600" b="1" dirty="0" err="1" smtClean="0">
                <a:solidFill>
                  <a:schemeClr val="tx1"/>
                </a:solidFill>
              </a:rPr>
              <a:t>Прп</a:t>
            </a:r>
            <a:r>
              <a:rPr lang="ru-RU" sz="1600" b="1" dirty="0" smtClean="0">
                <a:solidFill>
                  <a:schemeClr val="tx1"/>
                </a:solidFill>
              </a:rPr>
              <a:t>. Исидор: </a:t>
            </a:r>
            <a:r>
              <a:rPr lang="ru-RU" sz="1600" b="1" i="1" dirty="0" smtClean="0">
                <a:solidFill>
                  <a:schemeClr val="tx1"/>
                </a:solidFill>
              </a:rPr>
              <a:t>«Сказанное </a:t>
            </a:r>
            <a:r>
              <a:rPr lang="ru-RU" sz="1600" b="1" i="1" dirty="0">
                <a:solidFill>
                  <a:schemeClr val="tx1"/>
                </a:solidFill>
              </a:rPr>
              <a:t>же: не может древо зло плоды добры </a:t>
            </a:r>
            <a:r>
              <a:rPr lang="ru-RU" sz="1600" b="1" i="1" dirty="0" err="1">
                <a:solidFill>
                  <a:schemeClr val="tx1"/>
                </a:solidFill>
              </a:rPr>
              <a:t>творити</a:t>
            </a:r>
            <a:r>
              <a:rPr lang="ru-RU" sz="1600" b="1" i="1" dirty="0">
                <a:solidFill>
                  <a:schemeClr val="tx1"/>
                </a:solidFill>
              </a:rPr>
              <a:t>, - не уничтожает силы покаяния, но осмеивает </a:t>
            </a:r>
            <a:r>
              <a:rPr lang="ru-RU" sz="1600" b="1" i="1" dirty="0" err="1">
                <a:solidFill>
                  <a:schemeClr val="tx1"/>
                </a:solidFill>
              </a:rPr>
              <a:t>закосневание</a:t>
            </a:r>
            <a:r>
              <a:rPr lang="ru-RU" sz="1600" b="1" i="1" dirty="0">
                <a:solidFill>
                  <a:schemeClr val="tx1"/>
                </a:solidFill>
              </a:rPr>
              <a:t> в делании зла. Что пребывает злым, то не может приносить плодов добрых, но переменившись в добродетель, оно сии плоды </a:t>
            </a:r>
            <a:r>
              <a:rPr lang="ru-RU" sz="1600" b="1" i="1" dirty="0" smtClean="0">
                <a:solidFill>
                  <a:schemeClr val="tx1"/>
                </a:solidFill>
              </a:rPr>
              <a:t>принесет… </a:t>
            </a:r>
            <a:r>
              <a:rPr lang="ru-RU" sz="1600" b="1" i="1" dirty="0">
                <a:solidFill>
                  <a:schemeClr val="tx1"/>
                </a:solidFill>
              </a:rPr>
              <a:t>Ибо каким деревом кажется тебе Ап. Петр? Добрым ли? Но как же он отрекся? Злым ли? Но как же вся земля и море воспевают его подвиги и победы? Каким деревом представляется Иуда? Злым ли? Но как же он удостоен апостольской чести? Добрым ли? Но как предал Христа</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395536" y="5229200"/>
            <a:ext cx="8424936" cy="15567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«Но почему Давид, будучи добрым деревом, принес худые поды, именно: прелюбодеяние и убийство, а Павел, будучи худым деревом, принес добрые плоды, став избранным сосудом Христовым? Почему? Потому что они переменились, первый – от добродетели к пороку, а второй – от порока к добродетели; но до тех пор пока Давид оставался в добродетели, а Павел – в пороке, они не могли принести такого рода </a:t>
            </a:r>
            <a:r>
              <a:rPr lang="ru-RU" sz="1600" b="1" i="1" dirty="0" smtClean="0">
                <a:solidFill>
                  <a:schemeClr val="tx1"/>
                </a:solidFill>
              </a:rPr>
              <a:t>плодов».</a:t>
            </a:r>
            <a:endParaRPr lang="ru-RU" sz="1600" b="1" i="1" dirty="0">
              <a:solidFill>
                <a:schemeClr val="tx1"/>
              </a:solidFill>
            </a:endParaRPr>
          </a:p>
        </p:txBody>
      </p:sp>
    </p:spTree>
    <p:extLst>
      <p:ext uri="{BB962C8B-B14F-4D97-AF65-F5344CB8AC3E}">
        <p14:creationId xmlns:p14="http://schemas.microsoft.com/office/powerpoint/2010/main" val="2531744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par>
                          <p:cTn id="13" fill="hold">
                            <p:stCondLst>
                              <p:cond delay="500"/>
                            </p:stCondLst>
                            <p:childTnLst>
                              <p:par>
                                <p:cTn id="14" presetID="22" presetClass="entr" presetSubtype="4" fill="hold" grpId="0" nodeType="afterEffect">
                                  <p:stCondLst>
                                    <p:cond delay="100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5"/>
                                        </p:tgtEl>
                                      </p:cBhvr>
                                    </p:animEffect>
                                    <p:set>
                                      <p:cBhvr>
                                        <p:cTn id="21" dur="1" fill="hold">
                                          <p:stCondLst>
                                            <p:cond delay="499"/>
                                          </p:stCondLst>
                                        </p:cTn>
                                        <p:tgtEl>
                                          <p:spTgt spid="5"/>
                                        </p:tgtEl>
                                        <p:attrNameLst>
                                          <p:attrName>style.visibility</p:attrName>
                                        </p:attrNameLst>
                                      </p:cBhvr>
                                      <p:to>
                                        <p:strVal val="hidden"/>
                                      </p:to>
                                    </p:set>
                                  </p:childTnLst>
                                </p:cTn>
                              </p:par>
                              <p:par>
                                <p:cTn id="22" presetID="10" presetClass="exit" presetSubtype="0" fill="hold" grpId="1" nodeType="withEffect">
                                  <p:stCondLst>
                                    <p:cond delay="0"/>
                                  </p:stCondLst>
                                  <p:childTnLst>
                                    <p:animEffect transition="out" filter="fade">
                                      <p:cBhvr>
                                        <p:cTn id="23" dur="500"/>
                                        <p:tgtEl>
                                          <p:spTgt spid="6"/>
                                        </p:tgtEl>
                                      </p:cBhvr>
                                    </p:animEffect>
                                    <p:set>
                                      <p:cBhvr>
                                        <p:cTn id="24" dur="1" fill="hold">
                                          <p:stCondLst>
                                            <p:cond delay="499"/>
                                          </p:stCondLst>
                                        </p:cTn>
                                        <p:tgtEl>
                                          <p:spTgt spid="6"/>
                                        </p:tgtEl>
                                        <p:attrNameLst>
                                          <p:attrName>style.visibility</p:attrName>
                                        </p:attrNameLst>
                                      </p:cBhvr>
                                      <p:to>
                                        <p:strVal val="hidden"/>
                                      </p:to>
                                    </p:set>
                                  </p:childTnLst>
                                </p:cTn>
                              </p:par>
                            </p:childTnLst>
                          </p:cTn>
                        </p:par>
                        <p:par>
                          <p:cTn id="25" fill="hold">
                            <p:stCondLst>
                              <p:cond delay="500"/>
                            </p:stCondLst>
                            <p:childTnLst>
                              <p:par>
                                <p:cTn id="26" presetID="22" presetClass="entr" presetSubtype="4" fill="hold" grpId="0" nodeType="after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par>
                          <p:cTn id="29" fill="hold">
                            <p:stCondLst>
                              <p:cond delay="1000"/>
                            </p:stCondLst>
                            <p:childTnLst>
                              <p:par>
                                <p:cTn id="30" presetID="22" presetClass="entr" presetSubtype="4" fill="hold" grpId="0" nodeType="afterEffect">
                                  <p:stCondLst>
                                    <p:cond delay="100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7"/>
                                        </p:tgtEl>
                                      </p:cBhvr>
                                    </p:animEffect>
                                    <p:set>
                                      <p:cBhvr>
                                        <p:cTn id="37" dur="1" fill="hold">
                                          <p:stCondLst>
                                            <p:cond delay="499"/>
                                          </p:stCondLst>
                                        </p:cTn>
                                        <p:tgtEl>
                                          <p:spTgt spid="7"/>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8"/>
                                        </p:tgtEl>
                                      </p:cBhvr>
                                    </p:animEffect>
                                    <p:set>
                                      <p:cBhvr>
                                        <p:cTn id="40" dur="1" fill="hold">
                                          <p:stCondLst>
                                            <p:cond delay="499"/>
                                          </p:stCondLst>
                                        </p:cTn>
                                        <p:tgtEl>
                                          <p:spTgt spid="8"/>
                                        </p:tgtEl>
                                        <p:attrNameLst>
                                          <p:attrName>style.visibility</p:attrName>
                                        </p:attrNameLst>
                                      </p:cBhvr>
                                      <p:to>
                                        <p:strVal val="hidden"/>
                                      </p:to>
                                    </p:set>
                                  </p:childTnLst>
                                </p:cTn>
                              </p:par>
                            </p:childTnLst>
                          </p:cTn>
                        </p:par>
                        <p:par>
                          <p:cTn id="41" fill="hold">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ipe(down)">
                                      <p:cBhvr>
                                        <p:cTn id="44" dur="500"/>
                                        <p:tgtEl>
                                          <p:spTgt spid="9"/>
                                        </p:tgtEl>
                                      </p:cBhvr>
                                    </p:animEffect>
                                  </p:childTnLst>
                                </p:cTn>
                              </p:par>
                            </p:childTnLst>
                          </p:cTn>
                        </p:par>
                        <p:par>
                          <p:cTn id="45" fill="hold">
                            <p:stCondLst>
                              <p:cond delay="1000"/>
                            </p:stCondLst>
                            <p:childTnLst>
                              <p:par>
                                <p:cTn id="46" presetID="22" presetClass="entr" presetSubtype="4" fill="hold" grpId="0" nodeType="afterEffect">
                                  <p:stCondLst>
                                    <p:cond delay="1250"/>
                                  </p:stCondLst>
                                  <p:childTnLst>
                                    <p:set>
                                      <p:cBhvr>
                                        <p:cTn id="47" dur="1" fill="hold">
                                          <p:stCondLst>
                                            <p:cond delay="0"/>
                                          </p:stCondLst>
                                        </p:cTn>
                                        <p:tgtEl>
                                          <p:spTgt spid="10"/>
                                        </p:tgtEl>
                                        <p:attrNameLst>
                                          <p:attrName>style.visibility</p:attrName>
                                        </p:attrNameLst>
                                      </p:cBhvr>
                                      <p:to>
                                        <p:strVal val="visible"/>
                                      </p:to>
                                    </p:set>
                                    <p:animEffect transition="in" filter="wipe(down)">
                                      <p:cBhvr>
                                        <p:cTn id="4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P spid="7" grpId="0" animBg="1"/>
      <p:bldP spid="7" grpId="1" animBg="1"/>
      <p:bldP spid="8" grpId="0" animBg="1"/>
      <p:bldP spid="8" grpId="1"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bg>
      <p:bgPr>
        <a:pattFill prst="dkDn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Прямоугольник 3"/>
          <p:cNvSpPr/>
          <p:nvPr/>
        </p:nvSpPr>
        <p:spPr>
          <a:xfrm>
            <a:off x="323528" y="260648"/>
            <a:ext cx="8496944" cy="216024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ru-RU" b="1" dirty="0">
                <a:solidFill>
                  <a:schemeClr val="tx1"/>
                </a:solidFill>
              </a:rPr>
              <a:t>21. Не всякий, говорящий Мне: «Господи! Господи!», войдет в Царство Небесное, но исполняющий волю Отца Моего Небесного.</a:t>
            </a:r>
          </a:p>
          <a:p>
            <a:r>
              <a:rPr lang="ru-RU" b="1" dirty="0">
                <a:solidFill>
                  <a:schemeClr val="tx1"/>
                </a:solidFill>
              </a:rPr>
              <a:t>22. Многие скажут Мне в тот день: Господи! Господи! не от Твоего ли имени мы пророчествовали? и не Твоим ли именем бесов изгоняли? и не Твоим ли именем многие чудеса творили?</a:t>
            </a:r>
          </a:p>
          <a:p>
            <a:r>
              <a:rPr lang="ru-RU" b="1" dirty="0">
                <a:solidFill>
                  <a:schemeClr val="tx1"/>
                </a:solidFill>
              </a:rPr>
              <a:t>23. И тогда объявлю им: Я никогда не знал вас; отойдите от Меня, делающие беззаконие.</a:t>
            </a:r>
          </a:p>
        </p:txBody>
      </p:sp>
      <p:sp>
        <p:nvSpPr>
          <p:cNvPr id="5" name="Скругленный прямоугольник 4"/>
          <p:cNvSpPr/>
          <p:nvPr/>
        </p:nvSpPr>
        <p:spPr>
          <a:xfrm>
            <a:off x="323528" y="2852936"/>
            <a:ext cx="8496944"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Иеороним</a:t>
            </a:r>
            <a:r>
              <a:rPr lang="ru-RU" sz="1600" b="1" i="1" dirty="0">
                <a:solidFill>
                  <a:schemeClr val="tx1"/>
                </a:solidFill>
              </a:rPr>
              <a:t>: «Как выше Он сказал, что имеющие внешний покров доброй жизни не должны быть принимаемы по непригодности их учения, так и теперь, наоборот, утверждает, что и тем, которые, хотя и сильны чистотой веры, но живут бесчестно и чистоту учения нарушают злыми делами, вера их не приносит пользы; ибо рабам Божиим необходимо и то, и другое, чтобы дело подтверждалось словом, а слово выражалось в делах.».</a:t>
            </a:r>
          </a:p>
        </p:txBody>
      </p:sp>
      <p:sp>
        <p:nvSpPr>
          <p:cNvPr id="6" name="Скругленный прямоугольник 5"/>
          <p:cNvSpPr/>
          <p:nvPr/>
        </p:nvSpPr>
        <p:spPr>
          <a:xfrm>
            <a:off x="323528" y="4581128"/>
            <a:ext cx="8496944"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a:t>
            </a:r>
            <a:r>
              <a:rPr lang="ru-RU" sz="1600" b="1" i="1" dirty="0" smtClean="0">
                <a:solidFill>
                  <a:schemeClr val="tx1"/>
                </a:solidFill>
              </a:rPr>
              <a:t>«Здесь показывает </a:t>
            </a:r>
            <a:r>
              <a:rPr lang="ru-RU" sz="1600" b="1" i="1" dirty="0">
                <a:solidFill>
                  <a:schemeClr val="tx1"/>
                </a:solidFill>
              </a:rPr>
              <a:t>Себя Господом, так как Сам называет Себя Богом и научает нас, что если мы будем иметь веру без дел, то не получим от этого никакой пользы</a:t>
            </a:r>
            <a:r>
              <a:rPr lang="ru-RU" sz="1600" b="1" i="1" dirty="0" smtClean="0">
                <a:solidFill>
                  <a:schemeClr val="tx1"/>
                </a:solidFill>
              </a:rPr>
              <a:t>... не </a:t>
            </a:r>
            <a:r>
              <a:rPr lang="ru-RU" sz="1600" b="1" i="1" dirty="0">
                <a:solidFill>
                  <a:schemeClr val="tx1"/>
                </a:solidFill>
              </a:rPr>
              <a:t>сказал: «исполнивший один раз», но </a:t>
            </a:r>
            <a:r>
              <a:rPr lang="ru-RU" sz="1600" b="1" i="1" dirty="0" smtClean="0">
                <a:solidFill>
                  <a:schemeClr val="tx1"/>
                </a:solidFill>
              </a:rPr>
              <a:t>– «исполняющий</a:t>
            </a:r>
            <a:r>
              <a:rPr lang="ru-RU" sz="1600" b="1" i="1" dirty="0">
                <a:solidFill>
                  <a:schemeClr val="tx1"/>
                </a:solidFill>
              </a:rPr>
              <a:t>» </a:t>
            </a:r>
            <a:r>
              <a:rPr lang="ru-RU" sz="1600" b="1" i="1" dirty="0" smtClean="0">
                <a:solidFill>
                  <a:schemeClr val="tx1"/>
                </a:solidFill>
              </a:rPr>
              <a:t>до </a:t>
            </a:r>
            <a:r>
              <a:rPr lang="ru-RU" sz="1600" b="1" i="1" dirty="0">
                <a:solidFill>
                  <a:schemeClr val="tx1"/>
                </a:solidFill>
              </a:rPr>
              <a:t>самой </a:t>
            </a:r>
            <a:r>
              <a:rPr lang="ru-RU" sz="1600" b="1" i="1" dirty="0" smtClean="0">
                <a:solidFill>
                  <a:schemeClr val="tx1"/>
                </a:solidFill>
              </a:rPr>
              <a:t>смерти».</a:t>
            </a:r>
            <a:endParaRPr lang="ru-RU" sz="1600" b="1" i="1" dirty="0">
              <a:solidFill>
                <a:schemeClr val="tx1"/>
              </a:solidFill>
            </a:endParaRPr>
          </a:p>
        </p:txBody>
      </p:sp>
      <p:sp>
        <p:nvSpPr>
          <p:cNvPr id="7" name="Скругленный прямоугольник 6"/>
          <p:cNvSpPr/>
          <p:nvPr/>
        </p:nvSpPr>
        <p:spPr>
          <a:xfrm>
            <a:off x="395536" y="5733256"/>
            <a:ext cx="8424936" cy="86409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a:t>
            </a:r>
            <a:r>
              <a:rPr lang="ru-RU" sz="1600" b="1" i="1" dirty="0">
                <a:solidFill>
                  <a:schemeClr val="tx1"/>
                </a:solidFill>
              </a:rPr>
              <a:t> «Ни одна только вера не достаточна для спасения, если не присоединяется и жизнь, достойная веры; ни одна только добродетельная жизнь, если мы не обогащаемся верою. Нужно соединять и ту и другую вместе и не разделять одной от </a:t>
            </a:r>
            <a:r>
              <a:rPr lang="ru-RU" sz="1600" b="1" i="1" dirty="0" smtClean="0">
                <a:solidFill>
                  <a:schemeClr val="tx1"/>
                </a:solidFill>
              </a:rPr>
              <a:t>другой».</a:t>
            </a:r>
            <a:endParaRPr lang="ru-RU" sz="1600" b="1" i="1" dirty="0">
              <a:solidFill>
                <a:schemeClr val="tx1"/>
              </a:solidFill>
            </a:endParaRPr>
          </a:p>
        </p:txBody>
      </p:sp>
      <p:sp>
        <p:nvSpPr>
          <p:cNvPr id="8" name="Скругленный прямоугольник 7"/>
          <p:cNvSpPr/>
          <p:nvPr/>
        </p:nvSpPr>
        <p:spPr>
          <a:xfrm>
            <a:off x="323528" y="2636912"/>
            <a:ext cx="8496944"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«не </a:t>
            </a:r>
            <a:r>
              <a:rPr lang="ru-RU" sz="1600" b="1" i="1" dirty="0">
                <a:solidFill>
                  <a:schemeClr val="tx1"/>
                </a:solidFill>
              </a:rPr>
              <a:t>только тот лишается царствия небесного, который имеет веру, а о жизни </a:t>
            </a:r>
            <a:r>
              <a:rPr lang="ru-RU" sz="1600" b="1" i="1" dirty="0" err="1">
                <a:solidFill>
                  <a:schemeClr val="tx1"/>
                </a:solidFill>
              </a:rPr>
              <a:t>нерадит</a:t>
            </a:r>
            <a:r>
              <a:rPr lang="ru-RU" sz="1600" b="1" i="1" dirty="0">
                <a:solidFill>
                  <a:schemeClr val="tx1"/>
                </a:solidFill>
              </a:rPr>
              <a:t>; но равно будет устранен от священных врат его и тот, кто при вере сотворил даже много знамений, а доброго ничего не </a:t>
            </a:r>
            <a:r>
              <a:rPr lang="ru-RU" sz="1600" b="1" i="1" dirty="0" smtClean="0">
                <a:solidFill>
                  <a:schemeClr val="tx1"/>
                </a:solidFill>
              </a:rPr>
              <a:t>сделал».</a:t>
            </a:r>
            <a:endParaRPr lang="ru-RU" sz="1600" b="1" i="1" dirty="0">
              <a:solidFill>
                <a:schemeClr val="tx1"/>
              </a:solidFill>
            </a:endParaRPr>
          </a:p>
        </p:txBody>
      </p:sp>
      <p:sp>
        <p:nvSpPr>
          <p:cNvPr id="9" name="Скругленный прямоугольник 8"/>
          <p:cNvSpPr/>
          <p:nvPr/>
        </p:nvSpPr>
        <p:spPr>
          <a:xfrm>
            <a:off x="323528" y="3933056"/>
            <a:ext cx="8496944"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a:t>
            </a:r>
            <a:r>
              <a:rPr lang="ru-RU" sz="1600" b="1" i="1" dirty="0">
                <a:solidFill>
                  <a:schemeClr val="tx1"/>
                </a:solidFill>
              </a:rPr>
              <a:t>: «Пророчествовать, проявлять силы [чудотворений] и изгонять бесов не есть заслуга того, кто действует; он производит это или через </a:t>
            </a:r>
            <a:r>
              <a:rPr lang="ru-RU" sz="1600" b="1" i="1" dirty="0" err="1">
                <a:solidFill>
                  <a:schemeClr val="tx1"/>
                </a:solidFill>
              </a:rPr>
              <a:t>призывание</a:t>
            </a:r>
            <a:r>
              <a:rPr lang="ru-RU" sz="1600" b="1" i="1" dirty="0">
                <a:solidFill>
                  <a:schemeClr val="tx1"/>
                </a:solidFill>
              </a:rPr>
              <a:t> имени Христова, или же это подается ради осуждения тех, которые призывают, и ради пользы тех, которые видят и слушают».</a:t>
            </a:r>
          </a:p>
        </p:txBody>
      </p:sp>
      <p:sp>
        <p:nvSpPr>
          <p:cNvPr id="10" name="Скругленный прямоугольник 9"/>
          <p:cNvSpPr/>
          <p:nvPr/>
        </p:nvSpPr>
        <p:spPr>
          <a:xfrm>
            <a:off x="323528" y="5229200"/>
            <a:ext cx="8496944" cy="14127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smtClean="0">
                <a:solidFill>
                  <a:schemeClr val="tx1"/>
                </a:solidFill>
              </a:rPr>
              <a:t>: «В </a:t>
            </a:r>
            <a:r>
              <a:rPr lang="ru-RU" sz="1600" b="1" i="1" dirty="0">
                <a:solidFill>
                  <a:schemeClr val="tx1"/>
                </a:solidFill>
              </a:rPr>
              <a:t>начале проповеди многие, будучи даже и недостойными, изгоняли бесов, так как демоны обращались в бегство именем Иисуса. Ибо благодать действует и чрез недостойных, подобно тому, как мы получаем освящение и чрез недостойных священников; и Иуда делал чудеса, и сыновья </a:t>
            </a:r>
            <a:r>
              <a:rPr lang="ru-RU" sz="1600" b="1" i="1" dirty="0" err="1">
                <a:solidFill>
                  <a:schemeClr val="tx1"/>
                </a:solidFill>
              </a:rPr>
              <a:t>Скевы</a:t>
            </a:r>
            <a:r>
              <a:rPr lang="ru-RU" sz="1600" b="1" i="1" dirty="0">
                <a:solidFill>
                  <a:schemeClr val="tx1"/>
                </a:solidFill>
              </a:rPr>
              <a:t>. Слова: «Я никогда не знал вас» сказаны вместо: «И тогда, когда вы делали чудеса, Я не любил </a:t>
            </a:r>
            <a:r>
              <a:rPr lang="ru-RU" sz="1600" b="1" i="1" dirty="0" smtClean="0">
                <a:solidFill>
                  <a:schemeClr val="tx1"/>
                </a:solidFill>
              </a:rPr>
              <a:t>вас».</a:t>
            </a:r>
            <a:endParaRPr lang="ru-RU" sz="1600" b="1" i="1" dirty="0">
              <a:solidFill>
                <a:schemeClr val="tx1"/>
              </a:solidFill>
            </a:endParaRPr>
          </a:p>
        </p:txBody>
      </p:sp>
    </p:spTree>
    <p:extLst>
      <p:ext uri="{BB962C8B-B14F-4D97-AF65-F5344CB8AC3E}">
        <p14:creationId xmlns:p14="http://schemas.microsoft.com/office/powerpoint/2010/main" val="104291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par>
                          <p:cTn id="13" fill="hold">
                            <p:stCondLst>
                              <p:cond delay="500"/>
                            </p:stCondLst>
                            <p:childTnLst>
                              <p:par>
                                <p:cTn id="14" presetID="22" presetClass="entr" presetSubtype="4" fill="hold" grpId="0" nodeType="afterEffect">
                                  <p:stCondLst>
                                    <p:cond delay="100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par>
                          <p:cTn id="17" fill="hold">
                            <p:stCondLst>
                              <p:cond delay="2000"/>
                            </p:stCondLst>
                            <p:childTnLst>
                              <p:par>
                                <p:cTn id="18" presetID="22" presetClass="entr" presetSubtype="4" fill="hold" grpId="0" nodeType="afterEffect">
                                  <p:stCondLst>
                                    <p:cond delay="75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childTnLst>
                                    <p:animEffect transition="out" filter="fade">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childTnLst>
                          </p:cTn>
                        </p:par>
                        <p:par>
                          <p:cTn id="32" fill="hold">
                            <p:stCondLst>
                              <p:cond delay="500"/>
                            </p:stCondLst>
                            <p:childTnLst>
                              <p:par>
                                <p:cTn id="33" presetID="22" presetClass="entr" presetSubtype="4" fill="hold" grpId="0" nodeType="after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par>
                          <p:cTn id="36" fill="hold">
                            <p:stCondLst>
                              <p:cond delay="1000"/>
                            </p:stCondLst>
                            <p:childTnLst>
                              <p:par>
                                <p:cTn id="37" presetID="22" presetClass="entr" presetSubtype="4" fill="hold" grpId="0" nodeType="afterEffect">
                                  <p:stCondLst>
                                    <p:cond delay="1000"/>
                                  </p:stCondLst>
                                  <p:childTnLst>
                                    <p:set>
                                      <p:cBhvr>
                                        <p:cTn id="38" dur="1" fill="hold">
                                          <p:stCondLst>
                                            <p:cond delay="0"/>
                                          </p:stCondLst>
                                        </p:cTn>
                                        <p:tgtEl>
                                          <p:spTgt spid="9"/>
                                        </p:tgtEl>
                                        <p:attrNameLst>
                                          <p:attrName>style.visibility</p:attrName>
                                        </p:attrNameLst>
                                      </p:cBhvr>
                                      <p:to>
                                        <p:strVal val="visible"/>
                                      </p:to>
                                    </p:set>
                                    <p:animEffect transition="in" filter="wipe(down)">
                                      <p:cBhvr>
                                        <p:cTn id="39" dur="500"/>
                                        <p:tgtEl>
                                          <p:spTgt spid="9"/>
                                        </p:tgtEl>
                                      </p:cBhvr>
                                    </p:animEffect>
                                  </p:childTnLst>
                                </p:cTn>
                              </p:par>
                            </p:childTnLst>
                          </p:cTn>
                        </p:par>
                        <p:par>
                          <p:cTn id="40" fill="hold">
                            <p:stCondLst>
                              <p:cond delay="2500"/>
                            </p:stCondLst>
                            <p:childTnLst>
                              <p:par>
                                <p:cTn id="41" presetID="22" presetClass="entr" presetSubtype="4" fill="hold" grpId="0" nodeType="afterEffect">
                                  <p:stCondLst>
                                    <p:cond delay="1250"/>
                                  </p:stCondLst>
                                  <p:childTnLst>
                                    <p:set>
                                      <p:cBhvr>
                                        <p:cTn id="42" dur="1" fill="hold">
                                          <p:stCondLst>
                                            <p:cond delay="0"/>
                                          </p:stCondLst>
                                        </p:cTn>
                                        <p:tgtEl>
                                          <p:spTgt spid="10"/>
                                        </p:tgtEl>
                                        <p:attrNameLst>
                                          <p:attrName>style.visibility</p:attrName>
                                        </p:attrNameLst>
                                      </p:cBhvr>
                                      <p:to>
                                        <p:strVal val="visible"/>
                                      </p:to>
                                    </p:set>
                                    <p:animEffect transition="in" filter="wipe(down)">
                                      <p:cBhvr>
                                        <p:cTn id="4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5" grpId="1" animBg="1"/>
      <p:bldP spid="6" grpId="0" animBg="1"/>
      <p:bldP spid="6" grpId="1" animBg="1"/>
      <p:bldP spid="7" grpId="0" animBg="1"/>
      <p:bldP spid="7" grpId="1" animBg="1"/>
      <p:bldP spid="8" grpId="0" animBg="1"/>
      <p:bldP spid="9" grpId="0" animBg="1"/>
      <p:bldP spid="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pattFill prst="dk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5" name="Прямоугольник 4"/>
          <p:cNvSpPr/>
          <p:nvPr/>
        </p:nvSpPr>
        <p:spPr>
          <a:xfrm>
            <a:off x="395536" y="260648"/>
            <a:ext cx="8280920" cy="2808312"/>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ru-RU" b="1" dirty="0">
                <a:solidFill>
                  <a:schemeClr val="tx1"/>
                </a:solidFill>
              </a:rPr>
              <a:t>24. Итак всякого, кто слушает слова Мои сии и исполняет их, уподоблю мужу благоразумному, который построил дом свой на камне;</a:t>
            </a:r>
          </a:p>
          <a:p>
            <a:r>
              <a:rPr lang="ru-RU" b="1" dirty="0">
                <a:solidFill>
                  <a:schemeClr val="tx1"/>
                </a:solidFill>
              </a:rPr>
              <a:t>25. и пошел дождь, и разлились реки, и подули ветры, и устремились на дом тот, и он не упал, потому что основан был на камне.</a:t>
            </a:r>
          </a:p>
          <a:p>
            <a:r>
              <a:rPr lang="ru-RU" b="1" dirty="0">
                <a:solidFill>
                  <a:schemeClr val="tx1"/>
                </a:solidFill>
              </a:rPr>
              <a:t>26. А всякий, кто слушает сии слова Мои и не исполняет их, уподобится человеку безрассудному, который построил дом свой на песке;</a:t>
            </a:r>
          </a:p>
          <a:p>
            <a:r>
              <a:rPr lang="ru-RU" b="1" dirty="0">
                <a:solidFill>
                  <a:schemeClr val="tx1"/>
                </a:solidFill>
              </a:rPr>
              <a:t>27. и пошел дождь, и разлились реки, и подули ветры, и налегли на дом тот; и он упал, и было падение его великое</a:t>
            </a:r>
            <a:r>
              <a:rPr lang="ru-RU" b="1" dirty="0" smtClean="0">
                <a:solidFill>
                  <a:schemeClr val="tx1"/>
                </a:solidFill>
              </a:rPr>
              <a:t>.</a:t>
            </a:r>
          </a:p>
          <a:p>
            <a:r>
              <a:rPr lang="ru-RU" b="1" dirty="0" smtClean="0">
                <a:solidFill>
                  <a:schemeClr val="tx1"/>
                </a:solidFill>
              </a:rPr>
              <a:t>28</a:t>
            </a:r>
            <a:r>
              <a:rPr lang="ru-RU" b="1" dirty="0">
                <a:solidFill>
                  <a:schemeClr val="tx1"/>
                </a:solidFill>
              </a:rPr>
              <a:t>. И когда Иисус окончил слова сии, народ дивился учению Его,</a:t>
            </a:r>
          </a:p>
          <a:p>
            <a:r>
              <a:rPr lang="ru-RU" b="1" dirty="0">
                <a:solidFill>
                  <a:schemeClr val="tx1"/>
                </a:solidFill>
              </a:rPr>
              <a:t>29. ибо Он учил их, как власть имеющий, а не как книжники и фарисеи.</a:t>
            </a:r>
          </a:p>
        </p:txBody>
      </p:sp>
      <p:sp>
        <p:nvSpPr>
          <p:cNvPr id="6" name="Скругленный прямоугольник 5"/>
          <p:cNvSpPr/>
          <p:nvPr/>
        </p:nvSpPr>
        <p:spPr>
          <a:xfrm>
            <a:off x="314554" y="3356992"/>
            <a:ext cx="8424936" cy="129614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«Камень </a:t>
            </a:r>
            <a:r>
              <a:rPr lang="ru-RU" sz="1600" b="1" i="1" dirty="0">
                <a:solidFill>
                  <a:schemeClr val="tx1"/>
                </a:solidFill>
              </a:rPr>
              <a:t>- это Христос, а дом - душа. Итак, кто </a:t>
            </a:r>
            <a:r>
              <a:rPr lang="ru-RU" sz="1600" b="1" i="1" dirty="0" err="1">
                <a:solidFill>
                  <a:schemeClr val="tx1"/>
                </a:solidFill>
              </a:rPr>
              <a:t>устрояет</a:t>
            </a:r>
            <a:r>
              <a:rPr lang="ru-RU" sz="1600" b="1" i="1" dirty="0">
                <a:solidFill>
                  <a:schemeClr val="tx1"/>
                </a:solidFill>
              </a:rPr>
              <a:t> душу свою в исполнении заповедей Христа, того не могут разрушить ни дождь - разумею дьявола, спадшего с неба, ни реки - вредные люди, число которых возрастает от этого дождя, ни ветры - духи злобы, ни какие бы то ни было </a:t>
            </a:r>
            <a:r>
              <a:rPr lang="ru-RU" sz="1600" b="1" i="1" dirty="0" smtClean="0">
                <a:solidFill>
                  <a:schemeClr val="tx1"/>
                </a:solidFill>
              </a:rPr>
              <a:t>искушения».</a:t>
            </a:r>
            <a:endParaRPr lang="ru-RU" sz="1600" b="1" i="1" dirty="0">
              <a:solidFill>
                <a:schemeClr val="tx1"/>
              </a:solidFill>
            </a:endParaRPr>
          </a:p>
        </p:txBody>
      </p:sp>
      <p:sp>
        <p:nvSpPr>
          <p:cNvPr id="7" name="Скругленный прямоугольник 6"/>
          <p:cNvSpPr/>
          <p:nvPr/>
        </p:nvSpPr>
        <p:spPr>
          <a:xfrm>
            <a:off x="395536" y="5085184"/>
            <a:ext cx="8424936"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«Храминой называет мысленный дом души, созидаемый из различных добродетелей, а камнем – твердость заповедей Его, которые основывают и укрепляют все надстроенное, и сохраняют этот мысленный дом недоступным для всяких нападений со стороны </a:t>
            </a:r>
            <a:r>
              <a:rPr lang="ru-RU" sz="1600" b="1" i="1" dirty="0" smtClean="0">
                <a:solidFill>
                  <a:schemeClr val="tx1"/>
                </a:solidFill>
              </a:rPr>
              <a:t>искушений».</a:t>
            </a:r>
            <a:endParaRPr lang="ru-RU" sz="1600" b="1" i="1" dirty="0">
              <a:solidFill>
                <a:schemeClr val="tx1"/>
              </a:solidFill>
            </a:endParaRPr>
          </a:p>
        </p:txBody>
      </p:sp>
      <p:sp>
        <p:nvSpPr>
          <p:cNvPr id="8" name="Скругленный прямоугольник 7"/>
          <p:cNvSpPr/>
          <p:nvPr/>
        </p:nvSpPr>
        <p:spPr>
          <a:xfrm>
            <a:off x="323528" y="3284984"/>
            <a:ext cx="8424936" cy="180020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a:t>
            </a:r>
            <a:r>
              <a:rPr lang="ru-RU" sz="1600" b="1" i="1" dirty="0">
                <a:solidFill>
                  <a:schemeClr val="tx1"/>
                </a:solidFill>
              </a:rPr>
              <a:t>: «Этот дождь, стремящийся низвергнуть дом, есть дьявол. Реки - это все антихристы, которые мудрствуют против Христа. Ветры воздушные или: духовные] - это непотребства, совершаемые [духами] в </a:t>
            </a:r>
            <a:r>
              <a:rPr lang="ru-RU" sz="1600" b="1" i="1" dirty="0" smtClean="0">
                <a:solidFill>
                  <a:schemeClr val="tx1"/>
                </a:solidFill>
              </a:rPr>
              <a:t>поднебесной.. </a:t>
            </a:r>
            <a:r>
              <a:rPr lang="ru-RU" sz="1600" b="1" i="1" dirty="0">
                <a:solidFill>
                  <a:schemeClr val="tx1"/>
                </a:solidFill>
              </a:rPr>
              <a:t>Основание, которое положил созидатель апостол </a:t>
            </a:r>
            <a:r>
              <a:rPr lang="ru-RU" sz="1600" b="1" i="1" dirty="0">
                <a:solidFill>
                  <a:schemeClr val="tx1"/>
                </a:solidFill>
                <a:hlinkClick r:id="rId2" tooltip="new:1kor:03:11"/>
              </a:rPr>
              <a:t>(1 Кор </a:t>
            </a:r>
            <a:r>
              <a:rPr lang="ru-RU" sz="1600" b="1" i="1" dirty="0" smtClean="0">
                <a:solidFill>
                  <a:schemeClr val="tx1"/>
                </a:solidFill>
                <a:hlinkClick r:id="rId2" tooltip="new:1kor:03:11"/>
              </a:rPr>
              <a:t>3, 11</a:t>
            </a:r>
            <a:r>
              <a:rPr lang="ru-RU" sz="1600" b="1" i="1" dirty="0">
                <a:solidFill>
                  <a:schemeClr val="tx1"/>
                </a:solidFill>
                <a:hlinkClick r:id="rId2" tooltip="new:1kor:03:11"/>
              </a:rPr>
              <a:t>)</a:t>
            </a:r>
            <a:r>
              <a:rPr lang="ru-RU" sz="1600" b="1" i="1" dirty="0">
                <a:solidFill>
                  <a:schemeClr val="tx1"/>
                </a:solidFill>
              </a:rPr>
              <a:t> есть </a:t>
            </a:r>
            <a:r>
              <a:rPr lang="ru-RU" sz="1600" b="1" i="1" dirty="0" smtClean="0">
                <a:solidFill>
                  <a:schemeClr val="tx1"/>
                </a:solidFill>
              </a:rPr>
              <a:t>един </a:t>
            </a:r>
            <a:r>
              <a:rPr lang="ru-RU" sz="1600" b="1" i="1" dirty="0">
                <a:solidFill>
                  <a:schemeClr val="tx1"/>
                </a:solidFill>
              </a:rPr>
              <a:t>Господь наш Иисус Христос. На этом устойчивом и крепком, имеющем силу в себе самом основании созидается Церковь Христова. А на подвижном песке, не могущем сплотиться и подчиниться одной связи, созидается слово еретиков для того, чтобы </a:t>
            </a:r>
            <a:r>
              <a:rPr lang="ru-RU" sz="1600" b="1" i="1" dirty="0" smtClean="0">
                <a:solidFill>
                  <a:schemeClr val="tx1"/>
                </a:solidFill>
              </a:rPr>
              <a:t>низвергнуться».</a:t>
            </a:r>
            <a:endParaRPr lang="ru-RU" sz="1600" b="1" i="1" dirty="0">
              <a:solidFill>
                <a:schemeClr val="tx1"/>
              </a:solidFill>
            </a:endParaRPr>
          </a:p>
        </p:txBody>
      </p:sp>
      <p:sp>
        <p:nvSpPr>
          <p:cNvPr id="9" name="Скругленный прямоугольник 8"/>
          <p:cNvSpPr/>
          <p:nvPr/>
        </p:nvSpPr>
        <p:spPr>
          <a:xfrm>
            <a:off x="398169" y="5347989"/>
            <a:ext cx="8424936" cy="1249363"/>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«В </a:t>
            </a:r>
            <a:r>
              <a:rPr lang="ru-RU" sz="1600" b="1" i="1" dirty="0">
                <a:solidFill>
                  <a:schemeClr val="tx1"/>
                </a:solidFill>
              </a:rPr>
              <a:t>общем смысле посредством дождя, рек и ветров обозначил различные искушения, но в таинственном смысле; под дождем мы разумеем страстные помышления, вливаемые в наши души демонами, под реками – страсти, увлекающие к погибели, а под ветрами – демонов, называемых духами злобы (</a:t>
            </a:r>
            <a:r>
              <a:rPr lang="ru-RU" sz="1600" b="1" i="1" dirty="0" err="1">
                <a:solidFill>
                  <a:schemeClr val="tx1"/>
                </a:solidFill>
                <a:hlinkClick r:id="rId3" tooltip="new:ef:06:12"/>
              </a:rPr>
              <a:t>Еф</a:t>
            </a:r>
            <a:r>
              <a:rPr lang="ru-RU" sz="1600" b="1" i="1" dirty="0">
                <a:solidFill>
                  <a:schemeClr val="tx1"/>
                </a:solidFill>
                <a:hlinkClick r:id="rId3" tooltip="new:ef:06:12"/>
              </a:rPr>
              <a:t>. 6; 12</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314554" y="3501008"/>
            <a:ext cx="8433910" cy="151216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«Учил </a:t>
            </a:r>
            <a:r>
              <a:rPr lang="ru-RU" sz="1600" b="1" i="1" dirty="0">
                <a:solidFill>
                  <a:schemeClr val="tx1"/>
                </a:solidFill>
              </a:rPr>
              <a:t>с </a:t>
            </a:r>
            <a:r>
              <a:rPr lang="ru-RU" sz="1600" b="1" i="1" dirty="0" err="1">
                <a:solidFill>
                  <a:schemeClr val="tx1"/>
                </a:solidFill>
              </a:rPr>
              <a:t>уверенностию</a:t>
            </a:r>
            <a:r>
              <a:rPr lang="ru-RU" sz="1600" b="1" i="1" dirty="0">
                <a:solidFill>
                  <a:schemeClr val="tx1"/>
                </a:solidFill>
              </a:rPr>
              <a:t>, а не с колебанием, как книжники… Или: между тем как книжники ссылались в своем учении на Закон и пророков, как бы так говоря: это повелел Закон; это говорят пророки, – Христос, заимствуя учение от Себя Самого, учил со властью, давал закон и постоянно прибавлял: Аз же глаголю вам; и как Судья будущего века, добрым обещал спасение, а злым угрожал </a:t>
            </a:r>
            <a:r>
              <a:rPr lang="ru-RU" sz="1600" b="1" i="1" dirty="0" smtClean="0">
                <a:solidFill>
                  <a:schemeClr val="tx1"/>
                </a:solidFill>
              </a:rPr>
              <a:t>наказанием». </a:t>
            </a:r>
            <a:endParaRPr lang="ru-RU" sz="1600" b="1" i="1" dirty="0">
              <a:solidFill>
                <a:schemeClr val="tx1"/>
              </a:solidFill>
            </a:endParaRPr>
          </a:p>
        </p:txBody>
      </p:sp>
    </p:spTree>
    <p:extLst>
      <p:ext uri="{BB962C8B-B14F-4D97-AF65-F5344CB8AC3E}">
        <p14:creationId xmlns:p14="http://schemas.microsoft.com/office/powerpoint/2010/main" val="3689828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1"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par>
                          <p:cTn id="13" fill="hold">
                            <p:stCondLst>
                              <p:cond delay="500"/>
                            </p:stCondLst>
                            <p:childTnLst>
                              <p:par>
                                <p:cTn id="14" presetID="22" presetClass="entr" presetSubtype="4" fill="hold" grpId="1" nodeType="afterEffect">
                                  <p:stCondLst>
                                    <p:cond delay="100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6"/>
                                        </p:tgtEl>
                                      </p:cBhvr>
                                    </p:animEffect>
                                    <p:set>
                                      <p:cBhvr>
                                        <p:cTn id="21" dur="1" fill="hold">
                                          <p:stCondLst>
                                            <p:cond delay="499"/>
                                          </p:stCondLst>
                                        </p:cTn>
                                        <p:tgtEl>
                                          <p:spTgt spid="6"/>
                                        </p:tgtEl>
                                        <p:attrNameLst>
                                          <p:attrName>style.visibility</p:attrName>
                                        </p:attrNameLst>
                                      </p:cBhvr>
                                      <p:to>
                                        <p:strVal val="hidden"/>
                                      </p:to>
                                    </p:set>
                                  </p:childTnLst>
                                </p:cTn>
                              </p:par>
                              <p:par>
                                <p:cTn id="22" presetID="10" presetClass="exit" presetSubtype="0" fill="hold" grpId="0" nodeType="withEffect">
                                  <p:stCondLst>
                                    <p:cond delay="0"/>
                                  </p:stCondLst>
                                  <p:childTnLst>
                                    <p:animEffect transition="out" filter="fade">
                                      <p:cBhvr>
                                        <p:cTn id="23" dur="500"/>
                                        <p:tgtEl>
                                          <p:spTgt spid="7"/>
                                        </p:tgtEl>
                                      </p:cBhvr>
                                    </p:animEffect>
                                    <p:set>
                                      <p:cBhvr>
                                        <p:cTn id="24" dur="1" fill="hold">
                                          <p:stCondLst>
                                            <p:cond delay="499"/>
                                          </p:stCondLst>
                                        </p:cTn>
                                        <p:tgtEl>
                                          <p:spTgt spid="7"/>
                                        </p:tgtEl>
                                        <p:attrNameLst>
                                          <p:attrName>style.visibility</p:attrName>
                                        </p:attrNameLst>
                                      </p:cBhvr>
                                      <p:to>
                                        <p:strVal val="hidden"/>
                                      </p:to>
                                    </p:set>
                                  </p:childTnLst>
                                </p:cTn>
                              </p:par>
                            </p:childTnLst>
                          </p:cTn>
                        </p:par>
                        <p:par>
                          <p:cTn id="25" fill="hold">
                            <p:stCondLst>
                              <p:cond delay="500"/>
                            </p:stCondLst>
                            <p:childTnLst>
                              <p:par>
                                <p:cTn id="26" presetID="22" presetClass="entr" presetSubtype="4"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down)">
                                      <p:cBhvr>
                                        <p:cTn id="28" dur="500"/>
                                        <p:tgtEl>
                                          <p:spTgt spid="8"/>
                                        </p:tgtEl>
                                      </p:cBhvr>
                                    </p:animEffect>
                                  </p:childTnLst>
                                </p:cTn>
                              </p:par>
                            </p:childTnLst>
                          </p:cTn>
                        </p:par>
                        <p:par>
                          <p:cTn id="29" fill="hold">
                            <p:stCondLst>
                              <p:cond delay="1000"/>
                            </p:stCondLst>
                            <p:childTnLst>
                              <p:par>
                                <p:cTn id="30" presetID="22" presetClass="entr" presetSubtype="4" fill="hold" grpId="0" nodeType="afterEffect">
                                  <p:stCondLst>
                                    <p:cond delay="1000"/>
                                  </p:stCondLst>
                                  <p:childTnLst>
                                    <p:set>
                                      <p:cBhvr>
                                        <p:cTn id="31" dur="1" fill="hold">
                                          <p:stCondLst>
                                            <p:cond delay="0"/>
                                          </p:stCondLst>
                                        </p:cTn>
                                        <p:tgtEl>
                                          <p:spTgt spid="9"/>
                                        </p:tgtEl>
                                        <p:attrNameLst>
                                          <p:attrName>style.visibility</p:attrName>
                                        </p:attrNameLst>
                                      </p:cBhvr>
                                      <p:to>
                                        <p:strVal val="visible"/>
                                      </p:to>
                                    </p:set>
                                    <p:animEffect transition="in" filter="wipe(down)">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8"/>
                                        </p:tgtEl>
                                      </p:cBhvr>
                                    </p:animEffect>
                                    <p:set>
                                      <p:cBhvr>
                                        <p:cTn id="37" dur="1" fill="hold">
                                          <p:stCondLst>
                                            <p:cond delay="499"/>
                                          </p:stCondLst>
                                        </p:cTn>
                                        <p:tgtEl>
                                          <p:spTgt spid="8"/>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9"/>
                                        </p:tgtEl>
                                      </p:cBhvr>
                                    </p:animEffect>
                                    <p:set>
                                      <p:cBhvr>
                                        <p:cTn id="40" dur="1" fill="hold">
                                          <p:stCondLst>
                                            <p:cond delay="499"/>
                                          </p:stCondLst>
                                        </p:cTn>
                                        <p:tgtEl>
                                          <p:spTgt spid="9"/>
                                        </p:tgtEl>
                                        <p:attrNameLst>
                                          <p:attrName>style.visibility</p:attrName>
                                        </p:attrNameLst>
                                      </p:cBhvr>
                                      <p:to>
                                        <p:strVal val="hidden"/>
                                      </p:to>
                                    </p:set>
                                  </p:childTnLst>
                                </p:cTn>
                              </p:par>
                            </p:childTnLst>
                          </p:cTn>
                        </p:par>
                        <p:par>
                          <p:cTn id="41" fill="hold">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wipe(down)">
                                      <p:cBhvr>
                                        <p:cTn id="4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6" grpId="1" animBg="1"/>
      <p:bldP spid="7" grpId="0" animBg="1"/>
      <p:bldP spid="7" grpId="1" animBg="1"/>
      <p:bldP spid="8" grpId="0" animBg="1"/>
      <p:bldP spid="8" grpId="1" animBg="1"/>
      <p:bldP spid="9" grpId="0" animBg="1"/>
      <p:bldP spid="9" grpId="1" animBg="1"/>
      <p:bldP spid="10"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pattFill prst="narHorz">
          <a:fgClr>
            <a:schemeClr val="bg2">
              <a:lumMod val="5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1008112"/>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200" b="1" dirty="0" smtClean="0">
                <a:solidFill>
                  <a:schemeClr val="tx1"/>
                </a:solidFill>
              </a:rPr>
              <a:t>Домашнее задание</a:t>
            </a:r>
            <a:endParaRPr lang="ru-RU" sz="3200" b="1" dirty="0">
              <a:solidFill>
                <a:schemeClr val="tx1"/>
              </a:solidFill>
            </a:endParaRPr>
          </a:p>
        </p:txBody>
      </p:sp>
      <p:sp>
        <p:nvSpPr>
          <p:cNvPr id="5" name="Прямоугольник 4"/>
          <p:cNvSpPr/>
          <p:nvPr/>
        </p:nvSpPr>
        <p:spPr>
          <a:xfrm>
            <a:off x="467544" y="2165168"/>
            <a:ext cx="8388775" cy="3750018"/>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 </a:t>
            </a:r>
          </a:p>
          <a:p>
            <a:pPr marL="342900" indent="-342900">
              <a:buFont typeface="Arial" panose="020B0604020202020204" pitchFamily="34" charset="0"/>
              <a:buChar char="•"/>
            </a:pPr>
            <a:r>
              <a:rPr lang="ru-RU" sz="2400" b="1" dirty="0" smtClean="0">
                <a:solidFill>
                  <a:schemeClr val="tx1"/>
                </a:solidFill>
              </a:rPr>
              <a:t>Исцеление </a:t>
            </a:r>
            <a:r>
              <a:rPr lang="ru-RU" sz="2400" b="1" dirty="0">
                <a:solidFill>
                  <a:schemeClr val="tx1"/>
                </a:solidFill>
              </a:rPr>
              <a:t>слуги </a:t>
            </a:r>
            <a:r>
              <a:rPr lang="ru-RU" sz="2400" b="1" dirty="0" err="1">
                <a:solidFill>
                  <a:schemeClr val="tx1"/>
                </a:solidFill>
              </a:rPr>
              <a:t>капернаумского</a:t>
            </a:r>
            <a:r>
              <a:rPr lang="ru-RU" sz="2400" b="1" dirty="0">
                <a:solidFill>
                  <a:schemeClr val="tx1"/>
                </a:solidFill>
              </a:rPr>
              <a:t> сотника (Мф. 8, 5-13; </a:t>
            </a:r>
            <a:r>
              <a:rPr lang="ru-RU" sz="2400" b="1" dirty="0" err="1">
                <a:solidFill>
                  <a:schemeClr val="tx1"/>
                </a:solidFill>
              </a:rPr>
              <a:t>Лк</a:t>
            </a:r>
            <a:r>
              <a:rPr lang="ru-RU" sz="2400" b="1" dirty="0">
                <a:solidFill>
                  <a:schemeClr val="tx1"/>
                </a:solidFill>
              </a:rPr>
              <a:t>. 7, 1-10</a:t>
            </a:r>
            <a:r>
              <a:rPr lang="ru-RU" sz="2400" b="1" dirty="0" smtClean="0">
                <a:solidFill>
                  <a:schemeClr val="tx1"/>
                </a:solidFill>
              </a:rPr>
              <a:t>); </a:t>
            </a:r>
          </a:p>
          <a:p>
            <a:pPr marL="342900" indent="-342900">
              <a:buFont typeface="Arial" panose="020B0604020202020204" pitchFamily="34" charset="0"/>
              <a:buChar char="•"/>
            </a:pPr>
            <a:r>
              <a:rPr lang="ru-RU" sz="2400" b="1" dirty="0" smtClean="0">
                <a:solidFill>
                  <a:schemeClr val="tx1"/>
                </a:solidFill>
              </a:rPr>
              <a:t>Воскрешение </a:t>
            </a:r>
            <a:r>
              <a:rPr lang="ru-RU" sz="2400" b="1" dirty="0">
                <a:solidFill>
                  <a:schemeClr val="tx1"/>
                </a:solidFill>
              </a:rPr>
              <a:t>сына вдовы в </a:t>
            </a:r>
            <a:r>
              <a:rPr lang="ru-RU" sz="2400" b="1" dirty="0" err="1">
                <a:solidFill>
                  <a:schemeClr val="tx1"/>
                </a:solidFill>
              </a:rPr>
              <a:t>Наине</a:t>
            </a:r>
            <a:r>
              <a:rPr lang="ru-RU" sz="2400" b="1" dirty="0">
                <a:solidFill>
                  <a:schemeClr val="tx1"/>
                </a:solidFill>
              </a:rPr>
              <a:t> (</a:t>
            </a:r>
            <a:r>
              <a:rPr lang="ru-RU" sz="2400" b="1" dirty="0" err="1">
                <a:solidFill>
                  <a:schemeClr val="tx1"/>
                </a:solidFill>
              </a:rPr>
              <a:t>Лк</a:t>
            </a:r>
            <a:r>
              <a:rPr lang="ru-RU" sz="2400" b="1" dirty="0">
                <a:solidFill>
                  <a:schemeClr val="tx1"/>
                </a:solidFill>
              </a:rPr>
              <a:t>. 7,11-17</a:t>
            </a:r>
            <a:r>
              <a:rPr lang="ru-RU" sz="2400" b="1" dirty="0" smtClean="0">
                <a:solidFill>
                  <a:schemeClr val="tx1"/>
                </a:solidFill>
              </a:rPr>
              <a:t>);</a:t>
            </a:r>
          </a:p>
          <a:p>
            <a:pPr marL="342900" indent="-342900">
              <a:buFont typeface="Arial" panose="020B0604020202020204" pitchFamily="34" charset="0"/>
              <a:buChar char="•"/>
            </a:pPr>
            <a:r>
              <a:rPr lang="ru-RU" sz="2400" b="1" dirty="0" smtClean="0">
                <a:solidFill>
                  <a:schemeClr val="tx1"/>
                </a:solidFill>
              </a:rPr>
              <a:t> </a:t>
            </a:r>
            <a:r>
              <a:rPr lang="ru-RU" sz="2400" b="1" dirty="0">
                <a:solidFill>
                  <a:schemeClr val="tx1"/>
                </a:solidFill>
              </a:rPr>
              <a:t>Вечеря в доме Симона-фарисея; прощение грешницы (</a:t>
            </a:r>
            <a:r>
              <a:rPr lang="ru-RU" sz="2400" b="1" dirty="0" err="1">
                <a:solidFill>
                  <a:schemeClr val="tx1"/>
                </a:solidFill>
              </a:rPr>
              <a:t>Лк</a:t>
            </a:r>
            <a:r>
              <a:rPr lang="ru-RU" sz="2400" b="1" dirty="0">
                <a:solidFill>
                  <a:schemeClr val="tx1"/>
                </a:solidFill>
              </a:rPr>
              <a:t>. 7, 36-50</a:t>
            </a:r>
            <a:r>
              <a:rPr lang="ru-RU" sz="2400" b="1" dirty="0" smtClean="0">
                <a:solidFill>
                  <a:schemeClr val="tx1"/>
                </a:solidFill>
              </a:rPr>
              <a:t>); </a:t>
            </a:r>
          </a:p>
          <a:p>
            <a:pPr marL="342900" indent="-342900">
              <a:buFont typeface="Arial" panose="020B0604020202020204" pitchFamily="34" charset="0"/>
              <a:buChar char="•"/>
            </a:pPr>
            <a:r>
              <a:rPr lang="ru-RU" sz="2400" b="1" dirty="0" smtClean="0">
                <a:solidFill>
                  <a:schemeClr val="tx1"/>
                </a:solidFill>
              </a:rPr>
              <a:t>Ответы </a:t>
            </a:r>
            <a:r>
              <a:rPr lang="ru-RU" sz="2400" b="1" dirty="0">
                <a:solidFill>
                  <a:schemeClr val="tx1"/>
                </a:solidFill>
              </a:rPr>
              <a:t>Христа желавшим следовать за Ним (Мф. 8, 18-22; </a:t>
            </a:r>
            <a:r>
              <a:rPr lang="ru-RU" sz="2400" b="1" dirty="0" err="1">
                <a:solidFill>
                  <a:schemeClr val="tx1"/>
                </a:solidFill>
              </a:rPr>
              <a:t>Лк</a:t>
            </a:r>
            <a:r>
              <a:rPr lang="ru-RU" sz="2400" b="1" dirty="0">
                <a:solidFill>
                  <a:schemeClr val="tx1"/>
                </a:solidFill>
              </a:rPr>
              <a:t>. </a:t>
            </a:r>
            <a:r>
              <a:rPr lang="ru-RU" sz="2400" b="1">
                <a:solidFill>
                  <a:schemeClr val="tx1"/>
                </a:solidFill>
              </a:rPr>
              <a:t>9,57-62</a:t>
            </a:r>
            <a:r>
              <a:rPr lang="ru-RU" sz="2400" b="1" smtClean="0">
                <a:solidFill>
                  <a:schemeClr val="tx1"/>
                </a:solidFill>
              </a:rPr>
              <a:t>);</a:t>
            </a:r>
            <a:endParaRPr lang="ru-RU" sz="2400" b="1" dirty="0" smtClean="0">
              <a:solidFill>
                <a:schemeClr val="tx1"/>
              </a:solidFill>
            </a:endParaRPr>
          </a:p>
        </p:txBody>
      </p:sp>
    </p:spTree>
    <p:extLst>
      <p:ext uri="{BB962C8B-B14F-4D97-AF65-F5344CB8AC3E}">
        <p14:creationId xmlns:p14="http://schemas.microsoft.com/office/powerpoint/2010/main" val="2234089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by="(-#ppt_w*2)" calcmode="lin" valueType="num">
                                      <p:cBhvr rctx="PPT">
                                        <p:cTn id="7" dur="500" autoRev="1" fill="hold">
                                          <p:stCondLst>
                                            <p:cond delay="0"/>
                                          </p:stCondLst>
                                        </p:cTn>
                                        <p:tgtEl>
                                          <p:spTgt spid="4"/>
                                        </p:tgtEl>
                                        <p:attrNameLst>
                                          <p:attrName>ppt_w</p:attrName>
                                        </p:attrNameLst>
                                      </p:cBhvr>
                                    </p:anim>
                                    <p:anim by="(#ppt_w*0.50)" calcmode="lin" valueType="num">
                                      <p:cBhvr>
                                        <p:cTn id="8" dur="500" decel="50000" autoRev="1" fill="hold">
                                          <p:stCondLst>
                                            <p:cond delay="0"/>
                                          </p:stCondLst>
                                        </p:cTn>
                                        <p:tgtEl>
                                          <p:spTgt spid="4"/>
                                        </p:tgtEl>
                                        <p:attrNameLst>
                                          <p:attrName>ppt_x</p:attrName>
                                        </p:attrNameLst>
                                      </p:cBhvr>
                                    </p:anim>
                                    <p:anim from="(-#ppt_h/2)" to="(#ppt_y)" calcmode="lin" valueType="num">
                                      <p:cBhvr>
                                        <p:cTn id="9" dur="1000" fill="hold">
                                          <p:stCondLst>
                                            <p:cond delay="0"/>
                                          </p:stCondLst>
                                        </p:cTn>
                                        <p:tgtEl>
                                          <p:spTgt spid="4"/>
                                        </p:tgtEl>
                                        <p:attrNameLst>
                                          <p:attrName>ppt_y</p:attrName>
                                        </p:attrNameLst>
                                      </p:cBhvr>
                                    </p:anim>
                                    <p:animRot by="21600000">
                                      <p:cBhvr>
                                        <p:cTn id="10" dur="1000" fill="hold">
                                          <p:stCondLst>
                                            <p:cond delay="0"/>
                                          </p:stCondLst>
                                        </p:cTn>
                                        <p:tgtEl>
                                          <p:spTgt spid="4"/>
                                        </p:tgtEl>
                                        <p:attrNameLst>
                                          <p:attrName>r</p:attrName>
                                        </p:attrNameLst>
                                      </p:cBhvr>
                                    </p:animRot>
                                  </p:childTnLst>
                                </p:cTn>
                              </p:par>
                            </p:childTnLst>
                          </p:cTn>
                        </p:par>
                        <p:par>
                          <p:cTn id="11" fill="hold">
                            <p:stCondLst>
                              <p:cond delay="2400"/>
                            </p:stCondLst>
                            <p:childTnLst>
                              <p:par>
                                <p:cTn id="12" presetID="53" presetClass="entr" presetSubtype="16" fill="hold" grpId="0" nodeType="afterEffect">
                                  <p:stCondLst>
                                    <p:cond delay="0"/>
                                  </p:stCondLst>
                                  <p:childTnLst>
                                    <p:set>
                                      <p:cBhvr>
                                        <p:cTn id="13" dur="1" fill="hold">
                                          <p:stCondLst>
                                            <p:cond delay="0"/>
                                          </p:stCondLst>
                                        </p:cTn>
                                        <p:tgtEl>
                                          <p:spTgt spid="5">
                                            <p:bg/>
                                          </p:spTgt>
                                        </p:tgtEl>
                                        <p:attrNameLst>
                                          <p:attrName>style.visibility</p:attrName>
                                        </p:attrNameLst>
                                      </p:cBhvr>
                                      <p:to>
                                        <p:strVal val="visible"/>
                                      </p:to>
                                    </p:set>
                                    <p:anim calcmode="lin" valueType="num">
                                      <p:cBhvr>
                                        <p:cTn id="14" dur="1000" fill="hold"/>
                                        <p:tgtEl>
                                          <p:spTgt spid="5">
                                            <p:bg/>
                                          </p:spTgt>
                                        </p:tgtEl>
                                        <p:attrNameLst>
                                          <p:attrName>ppt_w</p:attrName>
                                        </p:attrNameLst>
                                      </p:cBhvr>
                                      <p:tavLst>
                                        <p:tav tm="0">
                                          <p:val>
                                            <p:fltVal val="0"/>
                                          </p:val>
                                        </p:tav>
                                        <p:tav tm="100000">
                                          <p:val>
                                            <p:strVal val="#ppt_w"/>
                                          </p:val>
                                        </p:tav>
                                      </p:tavLst>
                                    </p:anim>
                                    <p:anim calcmode="lin" valueType="num">
                                      <p:cBhvr>
                                        <p:cTn id="15" dur="1000" fill="hold"/>
                                        <p:tgtEl>
                                          <p:spTgt spid="5">
                                            <p:bg/>
                                          </p:spTgt>
                                        </p:tgtEl>
                                        <p:attrNameLst>
                                          <p:attrName>ppt_h</p:attrName>
                                        </p:attrNameLst>
                                      </p:cBhvr>
                                      <p:tavLst>
                                        <p:tav tm="0">
                                          <p:val>
                                            <p:fltVal val="0"/>
                                          </p:val>
                                        </p:tav>
                                        <p:tav tm="100000">
                                          <p:val>
                                            <p:strVal val="#ppt_h"/>
                                          </p:val>
                                        </p:tav>
                                      </p:tavLst>
                                    </p:anim>
                                    <p:animEffect transition="in" filter="fade">
                                      <p:cBhvr>
                                        <p:cTn id="16" dur="1000"/>
                                        <p:tgtEl>
                                          <p:spTgt spid="5">
                                            <p:bg/>
                                          </p:spTgt>
                                        </p:tgtEl>
                                      </p:cBhvr>
                                    </p:animEffect>
                                  </p:childTnLst>
                                </p:cTn>
                              </p:par>
                            </p:childTnLst>
                          </p:cTn>
                        </p:par>
                        <p:par>
                          <p:cTn id="17" fill="hold">
                            <p:stCondLst>
                              <p:cond delay="3400"/>
                            </p:stCondLst>
                            <p:childTnLst>
                              <p:par>
                                <p:cTn id="18" presetID="53" presetClass="entr" presetSubtype="16" fill="hold" grpId="0" nodeType="after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 calcmode="lin" valueType="num">
                                      <p:cBhvr>
                                        <p:cTn id="20"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22" dur="1000"/>
                                        <p:tgtEl>
                                          <p:spTgt spid="5">
                                            <p:txEl>
                                              <p:pRg st="0" end="0"/>
                                            </p:txEl>
                                          </p:spTgt>
                                        </p:tgtEl>
                                      </p:cBhvr>
                                    </p:animEffect>
                                  </p:childTnLst>
                                </p:cTn>
                              </p:par>
                            </p:childTnLst>
                          </p:cTn>
                        </p:par>
                        <p:par>
                          <p:cTn id="23" fill="hold">
                            <p:stCondLst>
                              <p:cond delay="4400"/>
                            </p:stCondLst>
                            <p:childTnLst>
                              <p:par>
                                <p:cTn id="24" presetID="53" presetClass="entr" presetSubtype="16" fill="hold" grpId="0" nodeType="after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 calcmode="lin" valueType="num">
                                      <p:cBhvr>
                                        <p:cTn id="26"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7" dur="10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28" dur="1000"/>
                                        <p:tgtEl>
                                          <p:spTgt spid="5">
                                            <p:txEl>
                                              <p:pRg st="1" end="1"/>
                                            </p:txEl>
                                          </p:spTgt>
                                        </p:tgtEl>
                                      </p:cBhvr>
                                    </p:animEffect>
                                  </p:childTnLst>
                                </p:cTn>
                              </p:par>
                            </p:childTnLst>
                          </p:cTn>
                        </p:par>
                        <p:par>
                          <p:cTn id="29" fill="hold">
                            <p:stCondLst>
                              <p:cond delay="5400"/>
                            </p:stCondLst>
                            <p:childTnLst>
                              <p:par>
                                <p:cTn id="30" presetID="53" presetClass="entr" presetSubtype="16" fill="hold" grpId="0" nodeType="after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 calcmode="lin" valueType="num">
                                      <p:cBhvr>
                                        <p:cTn id="32"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3" dur="10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34" dur="1000"/>
                                        <p:tgtEl>
                                          <p:spTgt spid="5">
                                            <p:txEl>
                                              <p:pRg st="2" end="2"/>
                                            </p:txEl>
                                          </p:spTgt>
                                        </p:tgtEl>
                                      </p:cBhvr>
                                    </p:animEffect>
                                  </p:childTnLst>
                                </p:cTn>
                              </p:par>
                            </p:childTnLst>
                          </p:cTn>
                        </p:par>
                        <p:par>
                          <p:cTn id="35" fill="hold">
                            <p:stCondLst>
                              <p:cond delay="6400"/>
                            </p:stCondLst>
                            <p:childTnLst>
                              <p:par>
                                <p:cTn id="36" presetID="53" presetClass="entr" presetSubtype="16" fill="hold" grpId="0" nodeType="afterEffect">
                                  <p:stCondLst>
                                    <p:cond delay="0"/>
                                  </p:stCondLst>
                                  <p:childTnLst>
                                    <p:set>
                                      <p:cBhvr>
                                        <p:cTn id="37" dur="1" fill="hold">
                                          <p:stCondLst>
                                            <p:cond delay="0"/>
                                          </p:stCondLst>
                                        </p:cTn>
                                        <p:tgtEl>
                                          <p:spTgt spid="5">
                                            <p:txEl>
                                              <p:pRg st="3" end="3"/>
                                            </p:txEl>
                                          </p:spTgt>
                                        </p:tgtEl>
                                        <p:attrNameLst>
                                          <p:attrName>style.visibility</p:attrName>
                                        </p:attrNameLst>
                                      </p:cBhvr>
                                      <p:to>
                                        <p:strVal val="visible"/>
                                      </p:to>
                                    </p:set>
                                    <p:anim calcmode="lin" valueType="num">
                                      <p:cBhvr>
                                        <p:cTn id="38"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40" dur="1000"/>
                                        <p:tgtEl>
                                          <p:spTgt spid="5">
                                            <p:txEl>
                                              <p:pRg st="3" end="3"/>
                                            </p:txEl>
                                          </p:spTgt>
                                        </p:tgtEl>
                                      </p:cBhvr>
                                    </p:animEffect>
                                  </p:childTnLst>
                                </p:cTn>
                              </p:par>
                            </p:childTnLst>
                          </p:cTn>
                        </p:par>
                        <p:par>
                          <p:cTn id="41" fill="hold">
                            <p:stCondLst>
                              <p:cond delay="7400"/>
                            </p:stCondLst>
                            <p:childTnLst>
                              <p:par>
                                <p:cTn id="42" presetID="53" presetClass="entr" presetSubtype="16" fill="hold" grpId="0" nodeType="afterEffect">
                                  <p:stCondLst>
                                    <p:cond delay="0"/>
                                  </p:stCondLst>
                                  <p:childTnLst>
                                    <p:set>
                                      <p:cBhvr>
                                        <p:cTn id="43" dur="1" fill="hold">
                                          <p:stCondLst>
                                            <p:cond delay="0"/>
                                          </p:stCondLst>
                                        </p:cTn>
                                        <p:tgtEl>
                                          <p:spTgt spid="5">
                                            <p:txEl>
                                              <p:pRg st="4" end="4"/>
                                            </p:txEl>
                                          </p:spTgt>
                                        </p:tgtEl>
                                        <p:attrNameLst>
                                          <p:attrName>style.visibility</p:attrName>
                                        </p:attrNameLst>
                                      </p:cBhvr>
                                      <p:to>
                                        <p:strVal val="visible"/>
                                      </p:to>
                                    </p:set>
                                    <p:anim calcmode="lin" valueType="num">
                                      <p:cBhvr>
                                        <p:cTn id="44"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46" dur="1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2051720" y="260648"/>
            <a:ext cx="5112568" cy="648072"/>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3200" b="1" dirty="0" smtClean="0">
                <a:solidFill>
                  <a:schemeClr val="tx1"/>
                </a:solidFill>
              </a:rPr>
              <a:t>Заповеди блаженства</a:t>
            </a:r>
            <a:endParaRPr lang="ru-RU" sz="3200" b="1" dirty="0">
              <a:solidFill>
                <a:schemeClr val="tx1"/>
              </a:solidFill>
            </a:endParaRPr>
          </a:p>
        </p:txBody>
      </p:sp>
      <p:pic>
        <p:nvPicPr>
          <p:cNvPr id="2050" name="Picture 2" descr="E:\лекции по Н. З\13\75893884_jesus_preaching_sermon_on_the_mount_gustave_dore.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1540" y="1196752"/>
            <a:ext cx="8352928" cy="534587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1364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narHorz">
          <a:fgClr>
            <a:schemeClr val="accent1">
              <a:lumMod val="40000"/>
              <a:lumOff val="6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405382870"/>
              </p:ext>
            </p:extLst>
          </p:nvPr>
        </p:nvGraphicFramePr>
        <p:xfrm>
          <a:off x="457200" y="908720"/>
          <a:ext cx="8229600" cy="5196640"/>
        </p:xfrm>
        <a:graphic>
          <a:graphicData uri="http://schemas.openxmlformats.org/drawingml/2006/table">
            <a:tbl>
              <a:tblPr firstRow="1" bandRow="1">
                <a:tableStyleId>{5C22544A-7EE6-4342-B048-85BDC9FD1C3A}</a:tableStyleId>
              </a:tblPr>
              <a:tblGrid>
                <a:gridCol w="4258816"/>
                <a:gridCol w="3970784"/>
              </a:tblGrid>
              <a:tr h="360040">
                <a:tc>
                  <a:txBody>
                    <a:bodyPr/>
                    <a:lstStyle/>
                    <a:p>
                      <a:pPr algn="ctr">
                        <a:lnSpc>
                          <a:spcPct val="80000"/>
                        </a:lnSpc>
                      </a:pPr>
                      <a:r>
                        <a:rPr lang="ru-RU" sz="1600" b="1" dirty="0" smtClean="0">
                          <a:solidFill>
                            <a:schemeClr val="tx1"/>
                          </a:solidFill>
                        </a:rPr>
                        <a:t>Мф. 5, 1-12</a:t>
                      </a:r>
                      <a:endParaRPr lang="ru-RU" sz="1600" b="1" dirty="0">
                        <a:solidFill>
                          <a:schemeClr val="tx1"/>
                        </a:solidFill>
                      </a:endParaRPr>
                    </a:p>
                  </a:txBody>
                  <a:tcPr marL="36000" marR="36000" marT="18000" marB="18000" anchor="ctr"/>
                </a:tc>
                <a:tc>
                  <a:txBody>
                    <a:bodyPr/>
                    <a:lstStyle/>
                    <a:p>
                      <a:pPr algn="ctr">
                        <a:lnSpc>
                          <a:spcPct val="80000"/>
                        </a:lnSpc>
                      </a:pPr>
                      <a:r>
                        <a:rPr lang="ru-RU" sz="1600" b="1" dirty="0" smtClean="0">
                          <a:solidFill>
                            <a:schemeClr val="tx1"/>
                          </a:solidFill>
                        </a:rPr>
                        <a:t>Лк.6, 20-26</a:t>
                      </a:r>
                      <a:endParaRPr lang="ru-RU" sz="1600" b="1" dirty="0">
                        <a:solidFill>
                          <a:schemeClr val="tx1"/>
                        </a:solidFill>
                      </a:endParaRPr>
                    </a:p>
                  </a:txBody>
                  <a:tcPr marL="36000" marR="36000" marT="18000" marB="18000" anchor="ctr"/>
                </a:tc>
              </a:tr>
              <a:tr h="370840">
                <a:tc>
                  <a:txBody>
                    <a:bodyPr/>
                    <a:lstStyle/>
                    <a:p>
                      <a:pPr>
                        <a:lnSpc>
                          <a:spcPct val="100000"/>
                        </a:lnSpc>
                      </a:pPr>
                      <a:r>
                        <a:rPr lang="ru-RU" sz="1500" b="1" dirty="0" smtClean="0"/>
                        <a:t>1. Увидев народ, Он взошел на гору; и, когда сел, приступили к Нему ученики Его.</a:t>
                      </a:r>
                    </a:p>
                    <a:p>
                      <a:pPr>
                        <a:lnSpc>
                          <a:spcPct val="100000"/>
                        </a:lnSpc>
                      </a:pPr>
                      <a:r>
                        <a:rPr lang="ru-RU" sz="1500" b="1" dirty="0" smtClean="0"/>
                        <a:t>2. И Он, отверзши уста Свои, учил их, говоря:</a:t>
                      </a:r>
                    </a:p>
                    <a:p>
                      <a:pPr>
                        <a:lnSpc>
                          <a:spcPct val="100000"/>
                        </a:lnSpc>
                      </a:pPr>
                      <a:r>
                        <a:rPr lang="ru-RU" sz="1500" b="1" dirty="0" smtClean="0"/>
                        <a:t>3. Блаженны нищие духом, ибо их есть Царство Небесное.</a:t>
                      </a:r>
                    </a:p>
                    <a:p>
                      <a:pPr>
                        <a:lnSpc>
                          <a:spcPct val="100000"/>
                        </a:lnSpc>
                      </a:pPr>
                      <a:r>
                        <a:rPr lang="ru-RU" sz="1500" b="1" dirty="0" smtClean="0"/>
                        <a:t>4. Блаженны плачущие, ибо они утешатся.</a:t>
                      </a:r>
                    </a:p>
                    <a:p>
                      <a:pPr>
                        <a:lnSpc>
                          <a:spcPct val="100000"/>
                        </a:lnSpc>
                      </a:pPr>
                      <a:r>
                        <a:rPr lang="ru-RU" sz="1500" b="1" dirty="0" smtClean="0"/>
                        <a:t>5. Блаженны кроткие, ибо они наследуют землю.</a:t>
                      </a:r>
                    </a:p>
                    <a:p>
                      <a:pPr>
                        <a:lnSpc>
                          <a:spcPct val="100000"/>
                        </a:lnSpc>
                      </a:pPr>
                      <a:r>
                        <a:rPr lang="ru-RU" sz="1500" b="1" dirty="0" smtClean="0"/>
                        <a:t>6. Блаженны алчущие и жаждущие правды, ибо они насытятся.</a:t>
                      </a:r>
                    </a:p>
                    <a:p>
                      <a:pPr>
                        <a:lnSpc>
                          <a:spcPct val="100000"/>
                        </a:lnSpc>
                      </a:pPr>
                      <a:r>
                        <a:rPr lang="ru-RU" sz="1500" b="1" dirty="0" smtClean="0"/>
                        <a:t>7. Блаженны милостивые, ибо они помилованы будут.</a:t>
                      </a:r>
                    </a:p>
                    <a:p>
                      <a:pPr>
                        <a:lnSpc>
                          <a:spcPct val="100000"/>
                        </a:lnSpc>
                      </a:pPr>
                      <a:r>
                        <a:rPr lang="ru-RU" sz="1500" b="1" dirty="0" smtClean="0"/>
                        <a:t>8. Блаженны чистые сердцем, ибо они Бога узрят.</a:t>
                      </a:r>
                    </a:p>
                    <a:p>
                      <a:pPr>
                        <a:lnSpc>
                          <a:spcPct val="100000"/>
                        </a:lnSpc>
                      </a:pPr>
                      <a:r>
                        <a:rPr lang="ru-RU" sz="1500" b="1" dirty="0" smtClean="0"/>
                        <a:t>9. Блаженны миротворцы, ибо они будут наречены сынами Божиими.</a:t>
                      </a:r>
                    </a:p>
                    <a:p>
                      <a:pPr>
                        <a:lnSpc>
                          <a:spcPct val="100000"/>
                        </a:lnSpc>
                      </a:pPr>
                      <a:r>
                        <a:rPr lang="ru-RU" sz="1500" b="1" dirty="0" smtClean="0"/>
                        <a:t>10. Блаженны изгнанные за правду, ибо их есть Царство Небесное.</a:t>
                      </a:r>
                    </a:p>
                    <a:p>
                      <a:pPr>
                        <a:lnSpc>
                          <a:spcPct val="100000"/>
                        </a:lnSpc>
                      </a:pPr>
                      <a:r>
                        <a:rPr lang="ru-RU" sz="1500" b="1" dirty="0" smtClean="0"/>
                        <a:t>11. Блаженны вы, когда будут поносить вас и гнать и всячески неправедно злословить за Меня.</a:t>
                      </a:r>
                    </a:p>
                    <a:p>
                      <a:pPr>
                        <a:lnSpc>
                          <a:spcPct val="100000"/>
                        </a:lnSpc>
                      </a:pPr>
                      <a:r>
                        <a:rPr lang="ru-RU" sz="1500" b="1" dirty="0" smtClean="0"/>
                        <a:t>12. Радуйтесь и веселитесь, ибо велика ваша награда на небесах: так гнали и пророков, бывших прежде вас.</a:t>
                      </a:r>
                      <a:endParaRPr lang="ru-RU" sz="1500" b="1" dirty="0"/>
                    </a:p>
                  </a:txBody>
                  <a:tcPr marL="36000" marR="36000" marT="18000" marB="18000"/>
                </a:tc>
                <a:tc>
                  <a:txBody>
                    <a:bodyPr/>
                    <a:lstStyle/>
                    <a:p>
                      <a:pPr>
                        <a:lnSpc>
                          <a:spcPct val="100000"/>
                        </a:lnSpc>
                      </a:pPr>
                      <a:r>
                        <a:rPr lang="ru-RU" sz="1500" b="1" dirty="0" smtClean="0"/>
                        <a:t>20. И Он, возведя очи Свои на учеников Своих, говорил: Блаженны нищие духом, ибо ваше есть Царствие Божие.</a:t>
                      </a:r>
                    </a:p>
                    <a:p>
                      <a:pPr>
                        <a:lnSpc>
                          <a:spcPct val="100000"/>
                        </a:lnSpc>
                      </a:pPr>
                      <a:r>
                        <a:rPr lang="ru-RU" sz="1500" b="1" dirty="0" smtClean="0"/>
                        <a:t>21. Блаженны алчущие ныне, ибо насытитесь. Блаженны плачущие ныне, ибо </a:t>
                      </a:r>
                      <a:r>
                        <a:rPr lang="ru-RU" sz="1500" b="1" dirty="0" err="1" smtClean="0"/>
                        <a:t>воссмеетесь</a:t>
                      </a:r>
                      <a:r>
                        <a:rPr lang="ru-RU" sz="1500" b="1" dirty="0" smtClean="0"/>
                        <a:t>.</a:t>
                      </a:r>
                    </a:p>
                    <a:p>
                      <a:pPr>
                        <a:lnSpc>
                          <a:spcPct val="100000"/>
                        </a:lnSpc>
                      </a:pPr>
                      <a:r>
                        <a:rPr lang="ru-RU" sz="1500" b="1" dirty="0" smtClean="0"/>
                        <a:t>22. Блаженны вы, когда возненавидят вас люди и когда отлучат вас, и будут поносить, и пронесут имя ваше, как бесчестное, за Сына Человеческого.</a:t>
                      </a:r>
                    </a:p>
                    <a:p>
                      <a:pPr>
                        <a:lnSpc>
                          <a:spcPct val="100000"/>
                        </a:lnSpc>
                      </a:pPr>
                      <a:r>
                        <a:rPr lang="ru-RU" sz="1500" b="1" dirty="0" smtClean="0"/>
                        <a:t>23. Возрадуйтесь в тот день и возвеселитесь, ибо велика вам награда на небесах. Так поступали с пророками отцы их.</a:t>
                      </a:r>
                    </a:p>
                    <a:p>
                      <a:pPr>
                        <a:lnSpc>
                          <a:spcPct val="100000"/>
                        </a:lnSpc>
                      </a:pPr>
                      <a:r>
                        <a:rPr lang="ru-RU" sz="1500" b="1" dirty="0" smtClean="0"/>
                        <a:t>24. Напротив, горе вам, богатые! ибо вы уже получили свое утешение.</a:t>
                      </a:r>
                    </a:p>
                    <a:p>
                      <a:pPr>
                        <a:lnSpc>
                          <a:spcPct val="100000"/>
                        </a:lnSpc>
                      </a:pPr>
                      <a:r>
                        <a:rPr lang="ru-RU" sz="1500" b="1" dirty="0" smtClean="0"/>
                        <a:t>25. Горе вам, пресыщенные ныне! ибо </a:t>
                      </a:r>
                      <a:r>
                        <a:rPr lang="ru-RU" sz="1500" b="1" dirty="0" err="1" smtClean="0"/>
                        <a:t>взалчете</a:t>
                      </a:r>
                      <a:r>
                        <a:rPr lang="ru-RU" sz="1500" b="1" dirty="0" smtClean="0"/>
                        <a:t>. Горе вам, смеющиеся ныне! ибо </a:t>
                      </a:r>
                      <a:r>
                        <a:rPr lang="ru-RU" sz="1500" b="1" dirty="0" err="1" smtClean="0"/>
                        <a:t>восплачете</a:t>
                      </a:r>
                      <a:r>
                        <a:rPr lang="ru-RU" sz="1500" b="1" dirty="0" smtClean="0"/>
                        <a:t> и возрыдаете.</a:t>
                      </a:r>
                    </a:p>
                    <a:p>
                      <a:pPr>
                        <a:lnSpc>
                          <a:spcPct val="100000"/>
                        </a:lnSpc>
                      </a:pPr>
                      <a:r>
                        <a:rPr lang="ru-RU" sz="1500" b="1" dirty="0" smtClean="0"/>
                        <a:t>26. Горе вам, когда все люди будут говорить о вас хорошо! ибо так поступали с лжепророками отцы их.</a:t>
                      </a:r>
                      <a:endParaRPr lang="ru-RU" sz="1500" b="1" dirty="0"/>
                    </a:p>
                  </a:txBody>
                  <a:tcPr marL="36000" marR="36000" marT="18000" marB="18000"/>
                </a:tc>
              </a:tr>
            </a:tbl>
          </a:graphicData>
        </a:graphic>
      </p:graphicFrame>
      <p:sp>
        <p:nvSpPr>
          <p:cNvPr id="18" name="Скругленный прямоугольник 17"/>
          <p:cNvSpPr/>
          <p:nvPr/>
        </p:nvSpPr>
        <p:spPr>
          <a:xfrm>
            <a:off x="323528" y="4694566"/>
            <a:ext cx="8448120" cy="204680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Иероним: </a:t>
            </a:r>
            <a:r>
              <a:rPr lang="ru-RU" sz="1600" b="1" i="1" dirty="0" smtClean="0">
                <a:solidFill>
                  <a:schemeClr val="tx1"/>
                </a:solidFill>
              </a:rPr>
              <a:t>«Господь </a:t>
            </a:r>
            <a:r>
              <a:rPr lang="ru-RU" sz="1600" b="1" i="1" dirty="0">
                <a:solidFill>
                  <a:schemeClr val="tx1"/>
                </a:solidFill>
              </a:rPr>
              <a:t>восходит в горнее место, чтобы и других увлечь за Собою. Но толпы народа не имеют силы взойти. А следуют </a:t>
            </a:r>
            <a:r>
              <a:rPr lang="ru-RU" sz="1600" b="1" i="1" dirty="0" smtClean="0">
                <a:solidFill>
                  <a:schemeClr val="tx1"/>
                </a:solidFill>
              </a:rPr>
              <a:t>за Ним </a:t>
            </a:r>
            <a:r>
              <a:rPr lang="ru-RU" sz="1600" b="1" i="1" dirty="0">
                <a:solidFill>
                  <a:schemeClr val="tx1"/>
                </a:solidFill>
              </a:rPr>
              <a:t>ученики, к которым только </a:t>
            </a:r>
            <a:r>
              <a:rPr lang="ru-RU" sz="1600" b="1" i="1" dirty="0" smtClean="0">
                <a:solidFill>
                  <a:schemeClr val="tx1"/>
                </a:solidFill>
              </a:rPr>
              <a:t>Он</a:t>
            </a:r>
            <a:r>
              <a:rPr lang="ru-RU" sz="1600" b="1" i="1" dirty="0">
                <a:solidFill>
                  <a:schemeClr val="tx1"/>
                </a:solidFill>
              </a:rPr>
              <a:t>, не стоя, а сидя и уменьшившись в росте [или: тесно окруженный], обращает слово. Некоторых из наших более простых братии на основании буквального смысла полагают, что блаженства и остальное, что следует за ними, Спаситель изрек на горе Елеонской [Масличной], что совсем не так, ибо из предыдущего и последующего видно, что это место находилось в Галилее; мы полагаем, что это или гора Фавор, или другая какая-либо </a:t>
            </a:r>
            <a:r>
              <a:rPr lang="ru-RU" sz="1600" b="1" i="1" dirty="0" smtClean="0">
                <a:solidFill>
                  <a:schemeClr val="tx1"/>
                </a:solidFill>
              </a:rPr>
              <a:t>гора».</a:t>
            </a:r>
            <a:endParaRPr lang="ru-RU" sz="1600" b="1" i="1" dirty="0">
              <a:solidFill>
                <a:schemeClr val="tx1"/>
              </a:solidFill>
            </a:endParaRPr>
          </a:p>
        </p:txBody>
      </p:sp>
      <p:sp>
        <p:nvSpPr>
          <p:cNvPr id="21" name="Скругленный прямоугольник 20"/>
          <p:cNvSpPr/>
          <p:nvPr/>
        </p:nvSpPr>
        <p:spPr>
          <a:xfrm>
            <a:off x="4667192" y="3989774"/>
            <a:ext cx="4225288" cy="253557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smtClean="0">
                <a:solidFill>
                  <a:schemeClr val="tx1"/>
                </a:solidFill>
              </a:rPr>
              <a:t>: </a:t>
            </a:r>
            <a:r>
              <a:rPr lang="ru-RU" sz="1600" b="1" i="1" dirty="0" smtClean="0">
                <a:solidFill>
                  <a:schemeClr val="tx1"/>
                </a:solidFill>
              </a:rPr>
              <a:t>«… </a:t>
            </a:r>
            <a:r>
              <a:rPr lang="ru-RU" sz="1600" b="1" i="1" dirty="0">
                <a:solidFill>
                  <a:schemeClr val="tx1"/>
                </a:solidFill>
              </a:rPr>
              <a:t>и здесь он говорит о радости, которая происходит из печали. Печаль имеет своим последствием радость. Подобно тому, как после сильного дождя обыкновенно бывает ведренная погода, так и после того, как прольются слезы, наступает спокойствие и радость души. Этими словами высказывается желание, чтобы мы плакали не только о своих грехах, но и о </a:t>
            </a:r>
            <a:r>
              <a:rPr lang="ru-RU" sz="1600" b="1" i="1" dirty="0" smtClean="0">
                <a:solidFill>
                  <a:schemeClr val="tx1"/>
                </a:solidFill>
              </a:rPr>
              <a:t>чужих».</a:t>
            </a:r>
            <a:endParaRPr lang="ru-RU" sz="1600" b="1" i="1" dirty="0">
              <a:solidFill>
                <a:schemeClr val="tx1"/>
              </a:solidFill>
            </a:endParaRPr>
          </a:p>
        </p:txBody>
      </p:sp>
      <p:sp>
        <p:nvSpPr>
          <p:cNvPr id="4" name="Скругленный прямоугольник 3"/>
          <p:cNvSpPr/>
          <p:nvPr/>
        </p:nvSpPr>
        <p:spPr>
          <a:xfrm>
            <a:off x="2483768" y="260648"/>
            <a:ext cx="388843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Заповеди блаженства</a:t>
            </a:r>
            <a:endParaRPr lang="ru-RU" sz="2000" b="1" dirty="0">
              <a:solidFill>
                <a:schemeClr val="tx1"/>
              </a:solidFill>
            </a:endParaRPr>
          </a:p>
        </p:txBody>
      </p:sp>
      <p:sp>
        <p:nvSpPr>
          <p:cNvPr id="2" name="Скругленный прямоугольник 1"/>
          <p:cNvSpPr/>
          <p:nvPr/>
        </p:nvSpPr>
        <p:spPr>
          <a:xfrm>
            <a:off x="4716016" y="1484784"/>
            <a:ext cx="3960440" cy="93610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a:solidFill>
                  <a:schemeClr val="tx1"/>
                </a:solidFill>
              </a:rPr>
              <a:t>Свт</a:t>
            </a:r>
            <a:r>
              <a:rPr lang="ru-RU" sz="1500" b="1" dirty="0">
                <a:solidFill>
                  <a:schemeClr val="tx1"/>
                </a:solidFill>
              </a:rPr>
              <a:t>. Иоанн </a:t>
            </a:r>
            <a:r>
              <a:rPr lang="ru-RU" sz="1500" b="1" dirty="0" smtClean="0">
                <a:solidFill>
                  <a:schemeClr val="tx1"/>
                </a:solidFill>
              </a:rPr>
              <a:t>Златоуст: </a:t>
            </a:r>
            <a:r>
              <a:rPr lang="ru-RU" sz="1500" b="1" i="1" dirty="0" smtClean="0">
                <a:solidFill>
                  <a:schemeClr val="tx1"/>
                </a:solidFill>
              </a:rPr>
              <a:t>«</a:t>
            </a:r>
            <a:r>
              <a:rPr lang="ru-RU" sz="1500" b="1" i="1" dirty="0">
                <a:solidFill>
                  <a:schemeClr val="tx1"/>
                </a:solidFill>
              </a:rPr>
              <a:t>Что значит: нищие духом? Смиренные и сокрушенные сердцем… </a:t>
            </a:r>
            <a:r>
              <a:rPr lang="ru-RU" sz="1500" b="1" i="1" dirty="0" smtClean="0">
                <a:solidFill>
                  <a:schemeClr val="tx1"/>
                </a:solidFill>
              </a:rPr>
              <a:t>те, </a:t>
            </a:r>
            <a:r>
              <a:rPr lang="ru-RU" sz="1500" b="1" i="1" dirty="0">
                <a:solidFill>
                  <a:schemeClr val="tx1"/>
                </a:solidFill>
              </a:rPr>
              <a:t>которые по своей воле смиряют себя и </a:t>
            </a:r>
            <a:r>
              <a:rPr lang="ru-RU" sz="1500" b="1" i="1" dirty="0" smtClean="0">
                <a:solidFill>
                  <a:schemeClr val="tx1"/>
                </a:solidFill>
              </a:rPr>
              <a:t>уничижают».</a:t>
            </a:r>
            <a:endParaRPr lang="ru-RU" sz="1500" b="1" i="1" dirty="0">
              <a:solidFill>
                <a:schemeClr val="tx1"/>
              </a:solidFill>
            </a:endParaRPr>
          </a:p>
        </p:txBody>
      </p:sp>
      <p:sp>
        <p:nvSpPr>
          <p:cNvPr id="6" name="Скругленный прямоугольник 5"/>
          <p:cNvSpPr/>
          <p:nvPr/>
        </p:nvSpPr>
        <p:spPr>
          <a:xfrm>
            <a:off x="4690376" y="2708920"/>
            <a:ext cx="3986080" cy="122413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i="1" dirty="0">
                <a:solidFill>
                  <a:schemeClr val="tx1"/>
                </a:solidFill>
              </a:rPr>
              <a:t> </a:t>
            </a:r>
            <a:r>
              <a:rPr lang="ru-RU" sz="1500" b="1" dirty="0" err="1">
                <a:solidFill>
                  <a:schemeClr val="tx1"/>
                </a:solidFill>
              </a:rPr>
              <a:t>Блж</a:t>
            </a:r>
            <a:r>
              <a:rPr lang="ru-RU" sz="1500" b="1" dirty="0">
                <a:solidFill>
                  <a:schemeClr val="tx1"/>
                </a:solidFill>
              </a:rPr>
              <a:t>. </a:t>
            </a:r>
            <a:r>
              <a:rPr lang="ru-RU" sz="1500" b="1" dirty="0" err="1">
                <a:solidFill>
                  <a:schemeClr val="tx1"/>
                </a:solidFill>
              </a:rPr>
              <a:t>Феофилакт</a:t>
            </a:r>
            <a:r>
              <a:rPr lang="ru-RU" sz="1500" b="1" dirty="0">
                <a:solidFill>
                  <a:schemeClr val="tx1"/>
                </a:solidFill>
              </a:rPr>
              <a:t>: </a:t>
            </a:r>
            <a:r>
              <a:rPr lang="ru-RU" sz="1500" b="1" i="1" dirty="0" smtClean="0">
                <a:solidFill>
                  <a:schemeClr val="tx1"/>
                </a:solidFill>
              </a:rPr>
              <a:t>«</a:t>
            </a:r>
            <a:r>
              <a:rPr lang="ru-RU" sz="1500" b="1" i="1" dirty="0">
                <a:solidFill>
                  <a:schemeClr val="tx1"/>
                </a:solidFill>
              </a:rPr>
              <a:t>Кроткие же - это не те, которые совершенно не гневаются (ибо таковые лишены разума), а те, которые имеют гнев, но воздерживаются, гневаясь тогда, когда </a:t>
            </a:r>
            <a:r>
              <a:rPr lang="ru-RU" sz="1500" b="1" i="1" dirty="0" smtClean="0">
                <a:solidFill>
                  <a:schemeClr val="tx1"/>
                </a:solidFill>
              </a:rPr>
              <a:t>нужно».</a:t>
            </a:r>
            <a:endParaRPr lang="ru-RU" sz="1500" b="1" i="1" dirty="0">
              <a:solidFill>
                <a:schemeClr val="tx1"/>
              </a:solidFill>
            </a:endParaRPr>
          </a:p>
        </p:txBody>
      </p:sp>
      <p:sp>
        <p:nvSpPr>
          <p:cNvPr id="7" name="Скругленный прямоугольник 6"/>
          <p:cNvSpPr/>
          <p:nvPr/>
        </p:nvSpPr>
        <p:spPr>
          <a:xfrm>
            <a:off x="4644008" y="4077072"/>
            <a:ext cx="4104456" cy="72008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Иероним: </a:t>
            </a:r>
            <a:r>
              <a:rPr lang="ru-RU" sz="1500" b="1" i="1" dirty="0" smtClean="0">
                <a:solidFill>
                  <a:schemeClr val="tx1"/>
                </a:solidFill>
              </a:rPr>
              <a:t>«кроткие </a:t>
            </a:r>
            <a:r>
              <a:rPr lang="ru-RU" sz="1500" b="1" i="1" dirty="0">
                <a:solidFill>
                  <a:schemeClr val="tx1"/>
                </a:solidFill>
              </a:rPr>
              <a:t>суть те, которые уступают бесстыдным </a:t>
            </a:r>
            <a:r>
              <a:rPr lang="ru-RU" sz="1500" b="1" i="1" dirty="0" smtClean="0">
                <a:solidFill>
                  <a:schemeClr val="tx1"/>
                </a:solidFill>
              </a:rPr>
              <a:t>делам </a:t>
            </a:r>
            <a:r>
              <a:rPr lang="ru-RU" sz="1500" b="1" i="1" dirty="0">
                <a:solidFill>
                  <a:schemeClr val="tx1"/>
                </a:solidFill>
              </a:rPr>
              <a:t>и не противятся злу, но побеждают зло </a:t>
            </a:r>
            <a:r>
              <a:rPr lang="ru-RU" sz="1500" b="1" i="1" dirty="0" smtClean="0">
                <a:solidFill>
                  <a:schemeClr val="tx1"/>
                </a:solidFill>
              </a:rPr>
              <a:t>добром».</a:t>
            </a:r>
            <a:endParaRPr lang="ru-RU" sz="1500" b="1" i="1" dirty="0">
              <a:solidFill>
                <a:schemeClr val="tx1"/>
              </a:solidFill>
            </a:endParaRPr>
          </a:p>
        </p:txBody>
      </p:sp>
      <p:sp>
        <p:nvSpPr>
          <p:cNvPr id="8" name="Скругленный прямоугольник 7"/>
          <p:cNvSpPr/>
          <p:nvPr/>
        </p:nvSpPr>
        <p:spPr>
          <a:xfrm>
            <a:off x="4716016" y="5013176"/>
            <a:ext cx="3960440" cy="86409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Зигабен</a:t>
            </a:r>
            <a:r>
              <a:rPr lang="ru-RU" sz="1500" b="1" dirty="0" smtClean="0">
                <a:solidFill>
                  <a:schemeClr val="tx1"/>
                </a:solidFill>
              </a:rPr>
              <a:t>: </a:t>
            </a:r>
            <a:r>
              <a:rPr lang="ru-RU" sz="1500" b="1" i="1" dirty="0" smtClean="0">
                <a:solidFill>
                  <a:schemeClr val="tx1"/>
                </a:solidFill>
              </a:rPr>
              <a:t>«Некоторые </a:t>
            </a:r>
            <a:r>
              <a:rPr lang="ru-RU" sz="1500" b="1" i="1" dirty="0">
                <a:solidFill>
                  <a:schemeClr val="tx1"/>
                </a:solidFill>
              </a:rPr>
              <a:t>разумеют здесь землю духовную на небе, но Златоуст говорит, что Он положил в награду и чувственную землю»</a:t>
            </a:r>
          </a:p>
        </p:txBody>
      </p:sp>
      <p:sp>
        <p:nvSpPr>
          <p:cNvPr id="9" name="Скругленный прямоугольник 8"/>
          <p:cNvSpPr/>
          <p:nvPr/>
        </p:nvSpPr>
        <p:spPr>
          <a:xfrm>
            <a:off x="4690376" y="2708920"/>
            <a:ext cx="3986080" cy="165618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Свт</a:t>
            </a:r>
            <a:r>
              <a:rPr lang="ru-RU" sz="1500" b="1" dirty="0" smtClean="0">
                <a:solidFill>
                  <a:schemeClr val="tx1"/>
                </a:solidFill>
              </a:rPr>
              <a:t>. Афанасий Великий: </a:t>
            </a:r>
            <a:r>
              <a:rPr lang="ru-RU" sz="1500" b="1" i="1" dirty="0" smtClean="0">
                <a:solidFill>
                  <a:schemeClr val="tx1"/>
                </a:solidFill>
              </a:rPr>
              <a:t>«Алчущими </a:t>
            </a:r>
            <a:r>
              <a:rPr lang="ru-RU" sz="1500" b="1" i="1" dirty="0">
                <a:solidFill>
                  <a:schemeClr val="tx1"/>
                </a:solidFill>
              </a:rPr>
              <a:t>и жаждущими правды называет тех, которые творят правду с усердием и сильным желанием. Они, как сказано, насытятся и здесь, потому что довольны и малым; а гораздо более в жизни будущей, потому что всегда пребудут со Христом</a:t>
            </a:r>
            <a:r>
              <a:rPr lang="ru-RU" sz="1500" b="1" i="1" dirty="0" smtClean="0">
                <a:solidFill>
                  <a:schemeClr val="tx1"/>
                </a:solidFill>
              </a:rPr>
              <a:t>».</a:t>
            </a:r>
            <a:endParaRPr lang="ru-RU" sz="1500" b="1" i="1" dirty="0">
              <a:solidFill>
                <a:schemeClr val="tx1"/>
              </a:solidFill>
            </a:endParaRPr>
          </a:p>
        </p:txBody>
      </p:sp>
      <p:sp>
        <p:nvSpPr>
          <p:cNvPr id="10" name="Скругленный прямоугольник 9"/>
          <p:cNvSpPr/>
          <p:nvPr/>
        </p:nvSpPr>
        <p:spPr>
          <a:xfrm>
            <a:off x="4690376" y="4437112"/>
            <a:ext cx="3986080"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a:solidFill>
                  <a:schemeClr val="tx1"/>
                </a:solidFill>
              </a:rPr>
              <a:t>Блж</a:t>
            </a:r>
            <a:r>
              <a:rPr lang="ru-RU" sz="1500" b="1" dirty="0">
                <a:solidFill>
                  <a:schemeClr val="tx1"/>
                </a:solidFill>
              </a:rPr>
              <a:t>. </a:t>
            </a:r>
            <a:r>
              <a:rPr lang="ru-RU" sz="1500" b="1" dirty="0" err="1">
                <a:solidFill>
                  <a:schemeClr val="tx1"/>
                </a:solidFill>
              </a:rPr>
              <a:t>Феофилакт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мы должны будем понимать, что мы никогда не бываем достаточно праведными, а всегда должны чувствовать потребность творить дела </a:t>
            </a:r>
            <a:r>
              <a:rPr lang="ru-RU" sz="1500" b="1" i="1" dirty="0" smtClean="0">
                <a:solidFill>
                  <a:schemeClr val="tx1"/>
                </a:solidFill>
              </a:rPr>
              <a:t>правды».</a:t>
            </a:r>
            <a:endParaRPr lang="ru-RU" sz="1500" b="1" i="1" dirty="0">
              <a:solidFill>
                <a:schemeClr val="tx1"/>
              </a:solidFill>
            </a:endParaRPr>
          </a:p>
        </p:txBody>
      </p:sp>
      <p:sp>
        <p:nvSpPr>
          <p:cNvPr id="11" name="Скругленный прямоугольник 10"/>
          <p:cNvSpPr/>
          <p:nvPr/>
        </p:nvSpPr>
        <p:spPr>
          <a:xfrm>
            <a:off x="4644008" y="2924944"/>
            <a:ext cx="4104456" cy="115212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Блж</a:t>
            </a:r>
            <a:r>
              <a:rPr lang="ru-RU" sz="1500" b="1" dirty="0">
                <a:solidFill>
                  <a:schemeClr val="tx1"/>
                </a:solidFill>
              </a:rPr>
              <a:t>. </a:t>
            </a:r>
            <a:r>
              <a:rPr lang="ru-RU" sz="1500" b="1" dirty="0" smtClean="0">
                <a:solidFill>
                  <a:schemeClr val="tx1"/>
                </a:solidFill>
              </a:rPr>
              <a:t>Иероним: </a:t>
            </a:r>
            <a:r>
              <a:rPr lang="ru-RU" sz="1500" b="1" i="1" dirty="0" smtClean="0">
                <a:solidFill>
                  <a:schemeClr val="tx1"/>
                </a:solidFill>
              </a:rPr>
              <a:t>«Под </a:t>
            </a:r>
            <a:r>
              <a:rPr lang="ru-RU" sz="1500" b="1" i="1" dirty="0">
                <a:solidFill>
                  <a:schemeClr val="tx1"/>
                </a:solidFill>
              </a:rPr>
              <a:t>милосердием разумеются не одни только милостыни, но и снисходительность ко всяком греху брата, когда мы будем носить тяготы один </a:t>
            </a:r>
            <a:r>
              <a:rPr lang="ru-RU" sz="1500" b="1" i="1" dirty="0" smtClean="0">
                <a:solidFill>
                  <a:schemeClr val="tx1"/>
                </a:solidFill>
              </a:rPr>
              <a:t>другого (</a:t>
            </a:r>
            <a:r>
              <a:rPr lang="ru-RU" sz="1500" b="1" i="1" dirty="0" err="1" smtClean="0">
                <a:solidFill>
                  <a:schemeClr val="tx1"/>
                </a:solidFill>
              </a:rPr>
              <a:t>Гал</a:t>
            </a:r>
            <a:r>
              <a:rPr lang="ru-RU" sz="1500" b="1" i="1" dirty="0" smtClean="0">
                <a:solidFill>
                  <a:schemeClr val="tx1"/>
                </a:solidFill>
              </a:rPr>
              <a:t>. 6, 2)».</a:t>
            </a:r>
            <a:endParaRPr lang="ru-RU" sz="1500" b="1" i="1" dirty="0">
              <a:solidFill>
                <a:schemeClr val="tx1"/>
              </a:solidFill>
            </a:endParaRPr>
          </a:p>
        </p:txBody>
      </p:sp>
      <p:sp>
        <p:nvSpPr>
          <p:cNvPr id="12" name="Скругленный прямоугольник 11"/>
          <p:cNvSpPr/>
          <p:nvPr/>
        </p:nvSpPr>
        <p:spPr>
          <a:xfrm>
            <a:off x="4690376" y="3450704"/>
            <a:ext cx="4058088" cy="141845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a:solidFill>
                  <a:schemeClr val="tx1"/>
                </a:solidFill>
              </a:rPr>
              <a:t>Свт</a:t>
            </a:r>
            <a:r>
              <a:rPr lang="ru-RU" sz="1500" b="1" dirty="0">
                <a:solidFill>
                  <a:schemeClr val="tx1"/>
                </a:solidFill>
              </a:rPr>
              <a:t>. Афанасий </a:t>
            </a:r>
            <a:r>
              <a:rPr lang="ru-RU" sz="1500" b="1" dirty="0" err="1">
                <a:solidFill>
                  <a:schemeClr val="tx1"/>
                </a:solidFill>
              </a:rPr>
              <a:t>Великий:</a:t>
            </a:r>
            <a:r>
              <a:rPr lang="ru-RU" sz="1500" b="1" i="1" dirty="0" err="1" smtClean="0">
                <a:solidFill>
                  <a:schemeClr val="tx1"/>
                </a:solidFill>
              </a:rPr>
              <a:t>«</a:t>
            </a:r>
            <a:r>
              <a:rPr lang="ru-RU" sz="1500" b="1" i="1" dirty="0" err="1">
                <a:solidFill>
                  <a:schemeClr val="tx1"/>
                </a:solidFill>
              </a:rPr>
              <a:t>очистивший</a:t>
            </a:r>
            <a:r>
              <a:rPr lang="ru-RU" sz="1500" b="1" i="1" dirty="0">
                <a:solidFill>
                  <a:schemeClr val="tx1"/>
                </a:solidFill>
              </a:rPr>
              <a:t> сердце свое от всякого страстного расположения в собственной </a:t>
            </a:r>
            <a:r>
              <a:rPr lang="ru-RU" sz="1500" b="1" i="1" dirty="0" smtClean="0">
                <a:solidFill>
                  <a:schemeClr val="tx1"/>
                </a:solidFill>
              </a:rPr>
              <a:t>красоте </a:t>
            </a:r>
            <a:r>
              <a:rPr lang="ru-RU" sz="1500" b="1" i="1" dirty="0">
                <a:solidFill>
                  <a:schemeClr val="tx1"/>
                </a:solidFill>
              </a:rPr>
              <a:t>своей видит образ Божия естества. А душевная чистота достаточна к тому, чтобы, как в зеркале, изображать в себе </a:t>
            </a:r>
            <a:r>
              <a:rPr lang="ru-RU" sz="1500" b="1" i="1" dirty="0" smtClean="0">
                <a:solidFill>
                  <a:schemeClr val="tx1"/>
                </a:solidFill>
              </a:rPr>
              <a:t>Бога».</a:t>
            </a:r>
            <a:endParaRPr lang="ru-RU" sz="1500" b="1" i="1" dirty="0">
              <a:solidFill>
                <a:schemeClr val="tx1"/>
              </a:solidFill>
            </a:endParaRPr>
          </a:p>
        </p:txBody>
      </p:sp>
      <p:sp>
        <p:nvSpPr>
          <p:cNvPr id="13" name="Скругленный прямоугольник 12"/>
          <p:cNvSpPr/>
          <p:nvPr/>
        </p:nvSpPr>
        <p:spPr>
          <a:xfrm>
            <a:off x="4690376" y="5013176"/>
            <a:ext cx="3986080" cy="122413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Иероним: </a:t>
            </a:r>
            <a:r>
              <a:rPr lang="ru-RU" sz="1500" b="1" i="1" dirty="0" smtClean="0">
                <a:solidFill>
                  <a:schemeClr val="tx1"/>
                </a:solidFill>
              </a:rPr>
              <a:t>«[</a:t>
            </a:r>
            <a:r>
              <a:rPr lang="ru-RU" sz="1500" b="1" i="1" dirty="0">
                <a:solidFill>
                  <a:schemeClr val="tx1"/>
                </a:solidFill>
              </a:rPr>
              <a:t>Это те], кого не обличает совесть в каком-либо грехе. Чистый [Господь] созерцается чистым сердцем; храмом Божиим не может быть что-либо </a:t>
            </a:r>
            <a:r>
              <a:rPr lang="ru-RU" sz="1500" b="1" i="1" dirty="0" smtClean="0">
                <a:solidFill>
                  <a:schemeClr val="tx1"/>
                </a:solidFill>
              </a:rPr>
              <a:t>оскверненное».</a:t>
            </a:r>
            <a:endParaRPr lang="ru-RU" sz="1500" b="1" i="1" dirty="0">
              <a:solidFill>
                <a:schemeClr val="tx1"/>
              </a:solidFill>
            </a:endParaRPr>
          </a:p>
        </p:txBody>
      </p:sp>
      <p:sp>
        <p:nvSpPr>
          <p:cNvPr id="14" name="Скругленный прямоугольник 13"/>
          <p:cNvSpPr/>
          <p:nvPr/>
        </p:nvSpPr>
        <p:spPr>
          <a:xfrm>
            <a:off x="4690376" y="3573016"/>
            <a:ext cx="4058088" cy="158417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Прп</a:t>
            </a:r>
            <a:r>
              <a:rPr lang="ru-RU" sz="1500" b="1" dirty="0" smtClean="0">
                <a:solidFill>
                  <a:schemeClr val="tx1"/>
                </a:solidFill>
              </a:rPr>
              <a:t>. Исидор </a:t>
            </a:r>
            <a:r>
              <a:rPr lang="ru-RU" sz="1500" b="1" dirty="0" err="1" smtClean="0">
                <a:solidFill>
                  <a:schemeClr val="tx1"/>
                </a:solidFill>
              </a:rPr>
              <a:t>Пелусиот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сынами Божиими сделаются, во-первых, те, кто пребывает в мире с самими собою и не воздвигает мятежа, но прекращает внутреннюю брань, покоряя тело духу… потом - те, кто водворяет мир и в других, живущих в раздоре и с самими собою, и друг с </a:t>
            </a:r>
            <a:r>
              <a:rPr lang="ru-RU" sz="1500" b="1" i="1" dirty="0" smtClean="0">
                <a:solidFill>
                  <a:schemeClr val="tx1"/>
                </a:solidFill>
              </a:rPr>
              <a:t>другом».</a:t>
            </a:r>
            <a:endParaRPr lang="ru-RU" sz="1500" b="1" i="1" dirty="0">
              <a:solidFill>
                <a:schemeClr val="tx1"/>
              </a:solidFill>
            </a:endParaRPr>
          </a:p>
        </p:txBody>
      </p:sp>
      <p:sp>
        <p:nvSpPr>
          <p:cNvPr id="15" name="Скругленный прямоугольник 14"/>
          <p:cNvSpPr/>
          <p:nvPr/>
        </p:nvSpPr>
        <p:spPr>
          <a:xfrm>
            <a:off x="4716016" y="4077072"/>
            <a:ext cx="4032448" cy="122413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a:solidFill>
                  <a:schemeClr val="tx1"/>
                </a:solidFill>
              </a:rPr>
              <a:t>Блж</a:t>
            </a:r>
            <a:r>
              <a:rPr lang="ru-RU" sz="1500" b="1" dirty="0">
                <a:solidFill>
                  <a:schemeClr val="tx1"/>
                </a:solidFill>
              </a:rPr>
              <a:t>. Иероним: </a:t>
            </a:r>
            <a:r>
              <a:rPr lang="ru-RU" sz="1500" b="1" dirty="0" smtClean="0">
                <a:solidFill>
                  <a:schemeClr val="tx1"/>
                </a:solidFill>
              </a:rPr>
              <a:t>«</a:t>
            </a:r>
            <a:r>
              <a:rPr lang="ru-RU" sz="1500" b="1" i="1" dirty="0" smtClean="0">
                <a:solidFill>
                  <a:schemeClr val="tx1"/>
                </a:solidFill>
              </a:rPr>
              <a:t>многие </a:t>
            </a:r>
            <a:r>
              <a:rPr lang="ru-RU" sz="1500" b="1" i="1" dirty="0">
                <a:solidFill>
                  <a:schemeClr val="tx1"/>
                </a:solidFill>
              </a:rPr>
              <a:t>подвергаются преследованию за свои грехи и не бывают праведны. Вместе с тем обрати внимание на то, что восьмое блаженство истинного обрезания оканчивается </a:t>
            </a:r>
            <a:r>
              <a:rPr lang="ru-RU" sz="1500" b="1" i="1" dirty="0" smtClean="0">
                <a:solidFill>
                  <a:schemeClr val="tx1"/>
                </a:solidFill>
              </a:rPr>
              <a:t>мученичеством». </a:t>
            </a:r>
            <a:endParaRPr lang="ru-RU" sz="1500" b="1" i="1" dirty="0">
              <a:solidFill>
                <a:schemeClr val="tx1"/>
              </a:solidFill>
            </a:endParaRPr>
          </a:p>
        </p:txBody>
      </p:sp>
      <p:sp>
        <p:nvSpPr>
          <p:cNvPr id="16" name="Скругленный прямоугольник 15"/>
          <p:cNvSpPr/>
          <p:nvPr/>
        </p:nvSpPr>
        <p:spPr>
          <a:xfrm>
            <a:off x="4667192" y="4329100"/>
            <a:ext cx="4104456" cy="190821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a:solidFill>
                  <a:schemeClr val="tx1"/>
                </a:solidFill>
              </a:rPr>
              <a:t>Прп</a:t>
            </a:r>
            <a:r>
              <a:rPr lang="ru-RU" sz="1500" b="1" dirty="0">
                <a:solidFill>
                  <a:schemeClr val="tx1"/>
                </a:solidFill>
              </a:rPr>
              <a:t>. Исидор </a:t>
            </a:r>
            <a:r>
              <a:rPr lang="ru-RU" sz="1500" b="1" dirty="0" err="1">
                <a:solidFill>
                  <a:schemeClr val="tx1"/>
                </a:solidFill>
              </a:rPr>
              <a:t>Пелусиот</a:t>
            </a:r>
            <a:r>
              <a:rPr lang="ru-RU" sz="1500" b="1" dirty="0" smtClean="0">
                <a:solidFill>
                  <a:schemeClr val="tx1"/>
                </a:solidFill>
              </a:rPr>
              <a:t>: </a:t>
            </a:r>
            <a:r>
              <a:rPr lang="ru-RU" sz="1500" b="1" i="1" dirty="0" smtClean="0">
                <a:solidFill>
                  <a:schemeClr val="tx1"/>
                </a:solidFill>
              </a:rPr>
              <a:t>«</a:t>
            </a:r>
            <a:r>
              <a:rPr lang="ru-RU" sz="1500" b="1" i="1" dirty="0">
                <a:solidFill>
                  <a:schemeClr val="tx1"/>
                </a:solidFill>
              </a:rPr>
              <a:t>самая высокая степень ублажения требует двух условий: чтобы оскорбления были и ложны, и ради Христа. Если же недоставать будет того или другого, то, хотя не уничтожится и не сделается недействительным то или другое (ибо сие ни с чем несообразно), но не приведет оно к высочайшему </a:t>
            </a:r>
            <a:r>
              <a:rPr lang="ru-RU" sz="1500" b="1" i="1" dirty="0" smtClean="0">
                <a:solidFill>
                  <a:schemeClr val="tx1"/>
                </a:solidFill>
              </a:rPr>
              <a:t>блаженству».</a:t>
            </a:r>
            <a:endParaRPr lang="ru-RU" sz="1500" b="1" i="1" dirty="0">
              <a:solidFill>
                <a:schemeClr val="tx1"/>
              </a:solidFill>
            </a:endParaRPr>
          </a:p>
        </p:txBody>
      </p:sp>
      <p:sp>
        <p:nvSpPr>
          <p:cNvPr id="17" name="Скругленный прямоугольник 16"/>
          <p:cNvSpPr/>
          <p:nvPr/>
        </p:nvSpPr>
        <p:spPr>
          <a:xfrm>
            <a:off x="323528" y="5445224"/>
            <a:ext cx="8448120" cy="129614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«Смотри</a:t>
            </a:r>
            <a:r>
              <a:rPr lang="ru-RU" sz="1600" b="1" i="1" dirty="0">
                <a:solidFill>
                  <a:schemeClr val="tx1"/>
                </a:solidFill>
              </a:rPr>
              <a:t>, как Христос далек был от честолюбия и гордости! Он не водил народа за Собой, но когда нужно было врачевать, Сам ходил всюду, посещая города и веси. А когда собралось великое множество, садится на одном месте, не в городе, не среди площади, но на горе, в пустыне, — научая тем нас ничего не делать напоказ, удаляться от </a:t>
            </a:r>
            <a:r>
              <a:rPr lang="ru-RU" sz="1600" b="1" i="1" dirty="0" smtClean="0">
                <a:solidFill>
                  <a:schemeClr val="tx1"/>
                </a:solidFill>
              </a:rPr>
              <a:t>шума».</a:t>
            </a:r>
            <a:endParaRPr lang="ru-RU" sz="1600" b="1" i="1" dirty="0">
              <a:solidFill>
                <a:schemeClr val="tx1"/>
              </a:solidFill>
            </a:endParaRPr>
          </a:p>
        </p:txBody>
      </p:sp>
      <p:sp>
        <p:nvSpPr>
          <p:cNvPr id="19" name="Скругленный прямоугольник 18"/>
          <p:cNvSpPr/>
          <p:nvPr/>
        </p:nvSpPr>
        <p:spPr>
          <a:xfrm>
            <a:off x="323528" y="5301208"/>
            <a:ext cx="8448120" cy="136815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«Господь изложил блаженства, взойдя на гору; этим Он показал, что желающий достигнуть блаженства должен отвлекаться от всего земного и подниматься к высокому. Взошел на ближайшую гору, отчасти уклоняясь от шума толпы, отчасти желая преподать учение без перерыва</a:t>
            </a:r>
            <a:r>
              <a:rPr lang="ru-RU" sz="1600" b="1" i="1" dirty="0" smtClean="0">
                <a:solidFill>
                  <a:schemeClr val="tx1"/>
                </a:solidFill>
              </a:rPr>
              <a:t>. </a:t>
            </a:r>
            <a:r>
              <a:rPr lang="ru-RU" sz="1600" b="1" i="1" dirty="0">
                <a:solidFill>
                  <a:schemeClr val="tx1"/>
                </a:solidFill>
              </a:rPr>
              <a:t>Взошел, конечно, вместе и народ, но ученики приблизились, как более расположенные к Нему, желая научиться чему-нибудь от </a:t>
            </a:r>
            <a:r>
              <a:rPr lang="ru-RU" sz="1600" b="1" i="1" dirty="0" smtClean="0">
                <a:solidFill>
                  <a:schemeClr val="tx1"/>
                </a:solidFill>
              </a:rPr>
              <a:t>Него».</a:t>
            </a:r>
            <a:endParaRPr lang="ru-RU" sz="1600" b="1" i="1" dirty="0">
              <a:solidFill>
                <a:schemeClr val="tx1"/>
              </a:solidFill>
            </a:endParaRPr>
          </a:p>
        </p:txBody>
      </p:sp>
      <p:sp>
        <p:nvSpPr>
          <p:cNvPr id="20" name="Скругленный прямоугольник 19"/>
          <p:cNvSpPr/>
          <p:nvPr/>
        </p:nvSpPr>
        <p:spPr>
          <a:xfrm>
            <a:off x="4716016" y="2708920"/>
            <a:ext cx="4032448" cy="198564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Иероним</a:t>
            </a:r>
            <a:r>
              <a:rPr lang="ru-RU" sz="1600" b="1" i="1" dirty="0" smtClean="0">
                <a:solidFill>
                  <a:schemeClr val="tx1"/>
                </a:solidFill>
              </a:rPr>
              <a:t>: «А </a:t>
            </a:r>
            <a:r>
              <a:rPr lang="ru-RU" sz="1600" b="1" i="1" dirty="0">
                <a:solidFill>
                  <a:schemeClr val="tx1"/>
                </a:solidFill>
              </a:rPr>
              <a:t>чтобы кто-нибудь не подумал, что Господь проповедовал нищету [бедность], которая иногда бывает следствием необходимости, Он прибавил: духом, чтобы ты понимал не бедность, а смирение. Блаженны нищие духом, которые бедны по воле Духа </a:t>
            </a:r>
            <a:r>
              <a:rPr lang="ru-RU" sz="1600" b="1" i="1" dirty="0" smtClean="0">
                <a:solidFill>
                  <a:schemeClr val="tx1"/>
                </a:solidFill>
              </a:rPr>
              <a:t>Святого».</a:t>
            </a:r>
            <a:endParaRPr lang="ru-RU" sz="1600" b="1" i="1" dirty="0">
              <a:solidFill>
                <a:schemeClr val="tx1"/>
              </a:solidFill>
            </a:endParaRPr>
          </a:p>
        </p:txBody>
      </p:sp>
      <p:sp>
        <p:nvSpPr>
          <p:cNvPr id="3" name="Скругленный прямоугольник 2"/>
          <p:cNvSpPr/>
          <p:nvPr/>
        </p:nvSpPr>
        <p:spPr>
          <a:xfrm>
            <a:off x="4644008" y="1952836"/>
            <a:ext cx="4248472" cy="183620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i="1" dirty="0" smtClean="0">
                <a:solidFill>
                  <a:schemeClr val="tx1"/>
                </a:solidFill>
              </a:rPr>
              <a:t> </a:t>
            </a: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i="1" dirty="0" smtClean="0">
                <a:solidFill>
                  <a:schemeClr val="tx1"/>
                </a:solidFill>
              </a:rPr>
              <a:t>«Разумеются </a:t>
            </a:r>
            <a:r>
              <a:rPr lang="ru-RU" sz="1500" b="1" i="1" dirty="0">
                <a:solidFill>
                  <a:schemeClr val="tx1"/>
                </a:solidFill>
              </a:rPr>
              <a:t>плачущие о грехах, а не о чем-либо житейском. Сказал «плачущие», то есть всегда, а не один только раз и не о своих только грехах, но и о грехах </a:t>
            </a:r>
            <a:r>
              <a:rPr lang="ru-RU" sz="1500" b="1" i="1" dirty="0" smtClean="0">
                <a:solidFill>
                  <a:schemeClr val="tx1"/>
                </a:solidFill>
              </a:rPr>
              <a:t>ближних. </a:t>
            </a:r>
            <a:r>
              <a:rPr lang="ru-RU" sz="1500" b="1" i="1" dirty="0">
                <a:solidFill>
                  <a:schemeClr val="tx1"/>
                </a:solidFill>
              </a:rPr>
              <a:t>Утешатся же они и здесь,- ибо кто плачет о грехе, тот духовно радуются здесь, - а тем более </a:t>
            </a:r>
            <a:r>
              <a:rPr lang="ru-RU" sz="1500" b="1" i="1" dirty="0" smtClean="0">
                <a:solidFill>
                  <a:schemeClr val="tx1"/>
                </a:solidFill>
              </a:rPr>
              <a:t>там».</a:t>
            </a:r>
            <a:endParaRPr lang="ru-RU" sz="1500" b="1" i="1" dirty="0">
              <a:solidFill>
                <a:schemeClr val="tx1"/>
              </a:solidFill>
            </a:endParaRPr>
          </a:p>
        </p:txBody>
      </p:sp>
      <p:sp>
        <p:nvSpPr>
          <p:cNvPr id="23" name="Скругленный прямоугольник 22"/>
          <p:cNvSpPr/>
          <p:nvPr/>
        </p:nvSpPr>
        <p:spPr>
          <a:xfrm>
            <a:off x="323528" y="2132856"/>
            <a:ext cx="4392488" cy="410445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a:t>
            </a:r>
            <a:r>
              <a:rPr lang="ru-RU" sz="1600" b="1" i="1" dirty="0" smtClean="0">
                <a:solidFill>
                  <a:schemeClr val="tx1"/>
                </a:solidFill>
              </a:rPr>
              <a:t>«Господь</a:t>
            </a:r>
            <a:r>
              <a:rPr lang="ru-RU" sz="1600" b="1" i="1" dirty="0">
                <a:solidFill>
                  <a:schemeClr val="tx1"/>
                </a:solidFill>
              </a:rPr>
              <a:t>, рукоположив учеников, через блаженства и учение приводит их в более духовное состояние. Ибо Он ведет речь с обращением к ним. И, во-первых, ублажает бедных; хочешь, разумей под ними смиренномудрых, хочешь - ведущих жизнь </a:t>
            </a:r>
            <a:r>
              <a:rPr lang="ru-RU" sz="1600" b="1" i="1" dirty="0" err="1">
                <a:solidFill>
                  <a:schemeClr val="tx1"/>
                </a:solidFill>
              </a:rPr>
              <a:t>несребролюбивую</a:t>
            </a:r>
            <a:r>
              <a:rPr lang="ru-RU" sz="1600" b="1" i="1" dirty="0">
                <a:solidFill>
                  <a:schemeClr val="tx1"/>
                </a:solidFill>
              </a:rPr>
              <a:t>. Вообще же все блаженства научают нас умеренности, смирению, уничижению, перенесению поношений. Подобно как </a:t>
            </a:r>
            <a:r>
              <a:rPr lang="ru-RU" sz="1600" b="1" i="1" dirty="0" smtClean="0">
                <a:solidFill>
                  <a:schemeClr val="tx1"/>
                </a:solidFill>
              </a:rPr>
              <a:t>«горе</a:t>
            </a:r>
            <a:r>
              <a:rPr lang="ru-RU" sz="1600" b="1" i="1" dirty="0">
                <a:solidFill>
                  <a:schemeClr val="tx1"/>
                </a:solidFill>
              </a:rPr>
              <a:t>» назначается в удел тем, кои богаты в нынешнем веке (о коих говорит, что они получают утешение, то есть здесь, в настоящем веке, вкушают радости, веселятся, наслаждаются удовольствиями и получают похвалы</a:t>
            </a:r>
            <a:r>
              <a:rPr lang="ru-RU" sz="1600" b="1" i="1" dirty="0" smtClean="0">
                <a:solidFill>
                  <a:schemeClr val="tx1"/>
                </a:solidFill>
              </a:rPr>
              <a:t>)».</a:t>
            </a:r>
            <a:endParaRPr lang="ru-RU" sz="1600" b="1" i="1" dirty="0">
              <a:solidFill>
                <a:schemeClr val="tx1"/>
              </a:solidFill>
            </a:endParaRPr>
          </a:p>
        </p:txBody>
      </p:sp>
      <p:sp>
        <p:nvSpPr>
          <p:cNvPr id="22" name="Скругленный прямоугольник 21"/>
          <p:cNvSpPr/>
          <p:nvPr/>
        </p:nvSpPr>
        <p:spPr>
          <a:xfrm>
            <a:off x="323528" y="1547791"/>
            <a:ext cx="4392488" cy="477053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smtClean="0">
                <a:solidFill>
                  <a:schemeClr val="tx1"/>
                </a:solidFill>
              </a:rPr>
              <a:t>Лопухин</a:t>
            </a:r>
            <a:r>
              <a:rPr lang="ru-RU" sz="1600" b="1" i="1" dirty="0" smtClean="0">
                <a:solidFill>
                  <a:schemeClr val="tx1"/>
                </a:solidFill>
              </a:rPr>
              <a:t>: «Если </a:t>
            </a:r>
            <a:r>
              <a:rPr lang="ru-RU" sz="1600" b="1" i="1" dirty="0">
                <a:solidFill>
                  <a:schemeClr val="tx1"/>
                </a:solidFill>
              </a:rPr>
              <a:t>бы противоположность между богатыми и бедными понималась у </a:t>
            </a:r>
            <a:r>
              <a:rPr lang="ru-RU" sz="1600" b="1" i="1" dirty="0" smtClean="0">
                <a:solidFill>
                  <a:schemeClr val="tx1"/>
                </a:solidFill>
              </a:rPr>
              <a:t>Луки</a:t>
            </a:r>
            <a:r>
              <a:rPr lang="ru-RU" sz="1600" b="1" i="1" dirty="0">
                <a:solidFill>
                  <a:schemeClr val="tx1"/>
                </a:solidFill>
              </a:rPr>
              <a:t>, то непонятно было бы, к чему Господь прибавляет, что нищих, алчущих и плачущих будут поносить «за Сына Человеческого». </a:t>
            </a:r>
            <a:r>
              <a:rPr lang="ru-RU" sz="1600" b="1" i="1" dirty="0" smtClean="0">
                <a:solidFill>
                  <a:schemeClr val="tx1"/>
                </a:solidFill>
              </a:rPr>
              <a:t>  Значит здесь </a:t>
            </a:r>
            <a:r>
              <a:rPr lang="ru-RU" sz="1600" b="1" i="1" dirty="0">
                <a:solidFill>
                  <a:schemeClr val="tx1"/>
                </a:solidFill>
              </a:rPr>
              <a:t>речь идет не просто о людях, находящихся под гнетом нищеты и внешних бедствий, а о тех, кто несет эти бедствия во имя Христа с полным терпением</a:t>
            </a:r>
            <a:r>
              <a:rPr lang="ru-RU" sz="1600" b="1" i="1" dirty="0" smtClean="0">
                <a:solidFill>
                  <a:schemeClr val="tx1"/>
                </a:solidFill>
              </a:rPr>
              <a:t>. </a:t>
            </a:r>
            <a:r>
              <a:rPr lang="ru-RU" sz="1600" b="1" i="1" dirty="0">
                <a:solidFill>
                  <a:schemeClr val="tx1"/>
                </a:solidFill>
              </a:rPr>
              <a:t>С другой стороны, совершенно непонятно, почему людей богатых и проводящих спокойную жизнь Христос приравнивает к «лжепророкам». Очевидно, что под «богатыми» Он имеет в виду не вообще людей обеспеченных, а таких, которые отрицаются от Христа ради земных </a:t>
            </a:r>
            <a:r>
              <a:rPr lang="ru-RU" sz="1600" b="1" i="1" dirty="0" smtClean="0">
                <a:solidFill>
                  <a:schemeClr val="tx1"/>
                </a:solidFill>
              </a:rPr>
              <a:t>выгод».</a:t>
            </a:r>
            <a:endParaRPr lang="ru-RU" sz="1600" b="1" i="1" dirty="0">
              <a:solidFill>
                <a:schemeClr val="tx1"/>
              </a:solidFill>
            </a:endParaRPr>
          </a:p>
        </p:txBody>
      </p:sp>
      <p:sp>
        <p:nvSpPr>
          <p:cNvPr id="24" name="Скругленный прямоугольник 23"/>
          <p:cNvSpPr/>
          <p:nvPr/>
        </p:nvSpPr>
        <p:spPr>
          <a:xfrm>
            <a:off x="4644008" y="4365104"/>
            <a:ext cx="4176464" cy="154274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dirty="0">
                <a:solidFill>
                  <a:schemeClr val="tx1"/>
                </a:solidFill>
              </a:rPr>
              <a:t>:</a:t>
            </a:r>
            <a:r>
              <a:rPr lang="ru-RU" sz="1600" b="1" i="1" dirty="0">
                <a:solidFill>
                  <a:schemeClr val="tx1"/>
                </a:solidFill>
              </a:rPr>
              <a:t> «Не только имуществом должно оказывать милость, но и словом и, если ничего не имеешь, хотя слезами. </a:t>
            </a:r>
            <a:r>
              <a:rPr lang="ru-RU" sz="1600" b="1" i="1" dirty="0" err="1">
                <a:solidFill>
                  <a:schemeClr val="tx1"/>
                </a:solidFill>
              </a:rPr>
              <a:t>Многоразличен</a:t>
            </a:r>
            <a:r>
              <a:rPr lang="ru-RU" sz="1600" b="1" i="1" dirty="0">
                <a:solidFill>
                  <a:schemeClr val="tx1"/>
                </a:solidFill>
              </a:rPr>
              <a:t> образ милостыни, и широка эта заповедь. Будут помилованы здесь людьми, а там </a:t>
            </a:r>
            <a:r>
              <a:rPr lang="ru-RU" sz="1600" b="1" i="1" dirty="0" smtClean="0">
                <a:solidFill>
                  <a:schemeClr val="tx1"/>
                </a:solidFill>
              </a:rPr>
              <a:t>Богом».</a:t>
            </a:r>
            <a:endParaRPr lang="ru-RU" sz="1600" b="1" i="1" dirty="0">
              <a:solidFill>
                <a:schemeClr val="tx1"/>
              </a:solidFill>
            </a:endParaRPr>
          </a:p>
        </p:txBody>
      </p:sp>
      <p:sp>
        <p:nvSpPr>
          <p:cNvPr id="25" name="Скругленный прямоугольник 24"/>
          <p:cNvSpPr/>
          <p:nvPr/>
        </p:nvSpPr>
        <p:spPr>
          <a:xfrm>
            <a:off x="4644008" y="5157192"/>
            <a:ext cx="4248472" cy="165618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a:solidFill>
                  <a:schemeClr val="tx1"/>
                </a:solidFill>
              </a:rPr>
              <a:t>: «Разумеются не только те, которые сами живут со всеми мирно, но и те, которые примиряют враждующих. Миротворцы суть и те, которые учением обращают к истине врагов Божиих. Таковы суть сыны Божии, ибо и Единородный Сын Божий примирил нас с </a:t>
            </a:r>
            <a:r>
              <a:rPr lang="ru-RU" sz="1500" b="1" i="1" dirty="0" smtClean="0">
                <a:solidFill>
                  <a:schemeClr val="tx1"/>
                </a:solidFill>
              </a:rPr>
              <a:t>Богом».</a:t>
            </a:r>
            <a:endParaRPr lang="ru-RU" sz="1500" b="1" i="1" dirty="0">
              <a:solidFill>
                <a:schemeClr val="tx1"/>
              </a:solidFill>
            </a:endParaRPr>
          </a:p>
        </p:txBody>
      </p:sp>
    </p:spTree>
    <p:extLst>
      <p:ext uri="{BB962C8B-B14F-4D97-AF65-F5344CB8AC3E}">
        <p14:creationId xmlns:p14="http://schemas.microsoft.com/office/powerpoint/2010/main" val="21825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down)">
                                      <p:cBhvr>
                                        <p:cTn id="15" dur="500"/>
                                        <p:tgtEl>
                                          <p:spTgt spid="17"/>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7"/>
                                        </p:tgtEl>
                                      </p:cBhvr>
                                    </p:animEffect>
                                    <p:set>
                                      <p:cBhvr>
                                        <p:cTn id="20" dur="1" fill="hold">
                                          <p:stCondLst>
                                            <p:cond delay="499"/>
                                          </p:stCondLst>
                                        </p:cTn>
                                        <p:tgtEl>
                                          <p:spTgt spid="17"/>
                                        </p:tgtEl>
                                        <p:attrNameLst>
                                          <p:attrName>style.visibility</p:attrName>
                                        </p:attrNameLst>
                                      </p:cBhvr>
                                      <p:to>
                                        <p:strVal val="hidden"/>
                                      </p:to>
                                    </p:set>
                                  </p:childTnLst>
                                </p:cTn>
                              </p:par>
                              <p:par>
                                <p:cTn id="21" presetID="22" presetClass="entr" presetSubtype="4"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down)">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18"/>
                                        </p:tgtEl>
                                      </p:cBhvr>
                                    </p:animEffect>
                                    <p:set>
                                      <p:cBhvr>
                                        <p:cTn id="28" dur="1" fill="hold">
                                          <p:stCondLst>
                                            <p:cond delay="499"/>
                                          </p:stCondLst>
                                        </p:cTn>
                                        <p:tgtEl>
                                          <p:spTgt spid="18"/>
                                        </p:tgtEl>
                                        <p:attrNameLst>
                                          <p:attrName>style.visibility</p:attrName>
                                        </p:attrNameLst>
                                      </p:cBhvr>
                                      <p:to>
                                        <p:strVal val="hidden"/>
                                      </p:to>
                                    </p:set>
                                  </p:childTnLst>
                                </p:cTn>
                              </p:par>
                              <p:par>
                                <p:cTn id="29" presetID="22" presetClass="entr" presetSubtype="4"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19"/>
                                        </p:tgtEl>
                                      </p:cBhvr>
                                    </p:animEffect>
                                    <p:set>
                                      <p:cBhvr>
                                        <p:cTn id="36" dur="1" fill="hold">
                                          <p:stCondLst>
                                            <p:cond delay="499"/>
                                          </p:stCondLst>
                                        </p:cTn>
                                        <p:tgtEl>
                                          <p:spTgt spid="19"/>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wipe(down)">
                                      <p:cBhvr>
                                        <p:cTn id="41" dur="500"/>
                                        <p:tgtEl>
                                          <p:spTgt spid="2"/>
                                        </p:tgtEl>
                                      </p:cBhvr>
                                    </p:animEffect>
                                  </p:childTnLst>
                                </p:cTn>
                              </p:par>
                            </p:childTnLst>
                          </p:cTn>
                        </p:par>
                        <p:par>
                          <p:cTn id="42" fill="hold">
                            <p:stCondLst>
                              <p:cond delay="500"/>
                            </p:stCondLst>
                            <p:childTnLst>
                              <p:par>
                                <p:cTn id="43" presetID="22" presetClass="entr" presetSubtype="4" fill="hold" grpId="0" nodeType="afterEffect">
                                  <p:stCondLst>
                                    <p:cond delay="0"/>
                                  </p:stCondLst>
                                  <p:childTnLst>
                                    <p:set>
                                      <p:cBhvr>
                                        <p:cTn id="44" dur="1" fill="hold">
                                          <p:stCondLst>
                                            <p:cond delay="0"/>
                                          </p:stCondLst>
                                        </p:cTn>
                                        <p:tgtEl>
                                          <p:spTgt spid="20"/>
                                        </p:tgtEl>
                                        <p:attrNameLst>
                                          <p:attrName>style.visibility</p:attrName>
                                        </p:attrNameLst>
                                      </p:cBhvr>
                                      <p:to>
                                        <p:strVal val="visible"/>
                                      </p:to>
                                    </p:set>
                                    <p:animEffect transition="in" filter="wipe(down)">
                                      <p:cBhvr>
                                        <p:cTn id="45" dur="500"/>
                                        <p:tgtEl>
                                          <p:spTgt spid="20"/>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grpId="1" nodeType="clickEffect">
                                  <p:stCondLst>
                                    <p:cond delay="0"/>
                                  </p:stCondLst>
                                  <p:childTnLst>
                                    <p:animEffect transition="out" filter="fade">
                                      <p:cBhvr>
                                        <p:cTn id="49" dur="500"/>
                                        <p:tgtEl>
                                          <p:spTgt spid="20"/>
                                        </p:tgtEl>
                                      </p:cBhvr>
                                    </p:animEffect>
                                    <p:set>
                                      <p:cBhvr>
                                        <p:cTn id="50" dur="1" fill="hold">
                                          <p:stCondLst>
                                            <p:cond delay="499"/>
                                          </p:stCondLst>
                                        </p:cTn>
                                        <p:tgtEl>
                                          <p:spTgt spid="20"/>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2"/>
                                        </p:tgtEl>
                                      </p:cBhvr>
                                    </p:animEffect>
                                    <p:set>
                                      <p:cBhvr>
                                        <p:cTn id="53" dur="1" fill="hold">
                                          <p:stCondLst>
                                            <p:cond delay="499"/>
                                          </p:stCondLst>
                                        </p:cTn>
                                        <p:tgtEl>
                                          <p:spTgt spid="2"/>
                                        </p:tgtEl>
                                        <p:attrNameLst>
                                          <p:attrName>style.visibility</p:attrName>
                                        </p:attrNameLst>
                                      </p:cBhvr>
                                      <p:to>
                                        <p:strVal val="hidden"/>
                                      </p:to>
                                    </p:set>
                                  </p:childTnLst>
                                </p:cTn>
                              </p:par>
                              <p:par>
                                <p:cTn id="54" presetID="22" presetClass="entr" presetSubtype="4" fill="hold" grpId="0" nodeType="withEffect">
                                  <p:stCondLst>
                                    <p:cond delay="0"/>
                                  </p:stCondLst>
                                  <p:childTnLst>
                                    <p:set>
                                      <p:cBhvr>
                                        <p:cTn id="55" dur="1" fill="hold">
                                          <p:stCondLst>
                                            <p:cond delay="0"/>
                                          </p:stCondLst>
                                        </p:cTn>
                                        <p:tgtEl>
                                          <p:spTgt spid="3"/>
                                        </p:tgtEl>
                                        <p:attrNameLst>
                                          <p:attrName>style.visibility</p:attrName>
                                        </p:attrNameLst>
                                      </p:cBhvr>
                                      <p:to>
                                        <p:strVal val="visible"/>
                                      </p:to>
                                    </p:set>
                                    <p:animEffect transition="in" filter="wipe(down)">
                                      <p:cBhvr>
                                        <p:cTn id="56" dur="500"/>
                                        <p:tgtEl>
                                          <p:spTgt spid="3"/>
                                        </p:tgtEl>
                                      </p:cBhvr>
                                    </p:animEffect>
                                  </p:childTnLst>
                                </p:cTn>
                              </p:par>
                            </p:childTnLst>
                          </p:cTn>
                        </p:par>
                        <p:par>
                          <p:cTn id="57" fill="hold">
                            <p:stCondLst>
                              <p:cond delay="500"/>
                            </p:stCondLst>
                            <p:childTnLst>
                              <p:par>
                                <p:cTn id="58" presetID="22" presetClass="entr" presetSubtype="4" fill="hold" grpId="0" nodeType="afterEffect">
                                  <p:stCondLst>
                                    <p:cond delay="0"/>
                                  </p:stCondLst>
                                  <p:childTnLst>
                                    <p:set>
                                      <p:cBhvr>
                                        <p:cTn id="59" dur="1" fill="hold">
                                          <p:stCondLst>
                                            <p:cond delay="0"/>
                                          </p:stCondLst>
                                        </p:cTn>
                                        <p:tgtEl>
                                          <p:spTgt spid="21"/>
                                        </p:tgtEl>
                                        <p:attrNameLst>
                                          <p:attrName>style.visibility</p:attrName>
                                        </p:attrNameLst>
                                      </p:cBhvr>
                                      <p:to>
                                        <p:strVal val="visible"/>
                                      </p:to>
                                    </p:set>
                                    <p:animEffect transition="in" filter="wipe(down)">
                                      <p:cBhvr>
                                        <p:cTn id="60" dur="500"/>
                                        <p:tgtEl>
                                          <p:spTgt spid="21"/>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xit" presetSubtype="0" fill="hold" grpId="1" nodeType="clickEffect">
                                  <p:stCondLst>
                                    <p:cond delay="0"/>
                                  </p:stCondLst>
                                  <p:childTnLst>
                                    <p:animEffect transition="out" filter="fade">
                                      <p:cBhvr>
                                        <p:cTn id="64" dur="500"/>
                                        <p:tgtEl>
                                          <p:spTgt spid="21"/>
                                        </p:tgtEl>
                                      </p:cBhvr>
                                    </p:animEffect>
                                    <p:set>
                                      <p:cBhvr>
                                        <p:cTn id="65" dur="1" fill="hold">
                                          <p:stCondLst>
                                            <p:cond delay="499"/>
                                          </p:stCondLst>
                                        </p:cTn>
                                        <p:tgtEl>
                                          <p:spTgt spid="21"/>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3"/>
                                        </p:tgtEl>
                                      </p:cBhvr>
                                    </p:animEffect>
                                    <p:set>
                                      <p:cBhvr>
                                        <p:cTn id="68" dur="1" fill="hold">
                                          <p:stCondLst>
                                            <p:cond delay="499"/>
                                          </p:stCondLst>
                                        </p:cTn>
                                        <p:tgtEl>
                                          <p:spTgt spid="3"/>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6"/>
                                        </p:tgtEl>
                                        <p:attrNameLst>
                                          <p:attrName>style.visibility</p:attrName>
                                        </p:attrNameLst>
                                      </p:cBhvr>
                                      <p:to>
                                        <p:strVal val="visible"/>
                                      </p:to>
                                    </p:set>
                                    <p:animEffect transition="in" filter="wipe(down)">
                                      <p:cBhvr>
                                        <p:cTn id="72" dur="500"/>
                                        <p:tgtEl>
                                          <p:spTgt spid="6"/>
                                        </p:tgtEl>
                                      </p:cBhvr>
                                    </p:animEffect>
                                  </p:childTnLst>
                                </p:cTn>
                              </p:par>
                            </p:childTnLst>
                          </p:cTn>
                        </p:par>
                        <p:par>
                          <p:cTn id="73" fill="hold">
                            <p:stCondLst>
                              <p:cond delay="1000"/>
                            </p:stCondLst>
                            <p:childTnLst>
                              <p:par>
                                <p:cTn id="74" presetID="22" presetClass="entr" presetSubtype="4" fill="hold" grpId="0" nodeType="afterEffect">
                                  <p:stCondLst>
                                    <p:cond delay="250"/>
                                  </p:stCondLst>
                                  <p:childTnLst>
                                    <p:set>
                                      <p:cBhvr>
                                        <p:cTn id="75" dur="1" fill="hold">
                                          <p:stCondLst>
                                            <p:cond delay="0"/>
                                          </p:stCondLst>
                                        </p:cTn>
                                        <p:tgtEl>
                                          <p:spTgt spid="7"/>
                                        </p:tgtEl>
                                        <p:attrNameLst>
                                          <p:attrName>style.visibility</p:attrName>
                                        </p:attrNameLst>
                                      </p:cBhvr>
                                      <p:to>
                                        <p:strVal val="visible"/>
                                      </p:to>
                                    </p:set>
                                    <p:animEffect transition="in" filter="wipe(down)">
                                      <p:cBhvr>
                                        <p:cTn id="76" dur="500"/>
                                        <p:tgtEl>
                                          <p:spTgt spid="7"/>
                                        </p:tgtEl>
                                      </p:cBhvr>
                                    </p:animEffect>
                                  </p:childTnLst>
                                </p:cTn>
                              </p:par>
                            </p:childTnLst>
                          </p:cTn>
                        </p:par>
                        <p:par>
                          <p:cTn id="77" fill="hold">
                            <p:stCondLst>
                              <p:cond delay="1750"/>
                            </p:stCondLst>
                            <p:childTnLst>
                              <p:par>
                                <p:cTn id="78" presetID="22" presetClass="entr" presetSubtype="4" fill="hold" grpId="0" nodeType="afterEffect">
                                  <p:stCondLst>
                                    <p:cond delay="250"/>
                                  </p:stCondLst>
                                  <p:childTnLst>
                                    <p:set>
                                      <p:cBhvr>
                                        <p:cTn id="79" dur="1" fill="hold">
                                          <p:stCondLst>
                                            <p:cond delay="0"/>
                                          </p:stCondLst>
                                        </p:cTn>
                                        <p:tgtEl>
                                          <p:spTgt spid="8"/>
                                        </p:tgtEl>
                                        <p:attrNameLst>
                                          <p:attrName>style.visibility</p:attrName>
                                        </p:attrNameLst>
                                      </p:cBhvr>
                                      <p:to>
                                        <p:strVal val="visible"/>
                                      </p:to>
                                    </p:set>
                                    <p:animEffect transition="in" filter="wipe(down)">
                                      <p:cBhvr>
                                        <p:cTn id="80" dur="500"/>
                                        <p:tgtEl>
                                          <p:spTgt spid="8"/>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500"/>
                                        <p:tgtEl>
                                          <p:spTgt spid="6"/>
                                        </p:tgtEl>
                                      </p:cBhvr>
                                    </p:animEffect>
                                    <p:set>
                                      <p:cBhvr>
                                        <p:cTn id="85" dur="1" fill="hold">
                                          <p:stCondLst>
                                            <p:cond delay="499"/>
                                          </p:stCondLst>
                                        </p:cTn>
                                        <p:tgtEl>
                                          <p:spTgt spid="6"/>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500"/>
                                        <p:tgtEl>
                                          <p:spTgt spid="7"/>
                                        </p:tgtEl>
                                      </p:cBhvr>
                                    </p:animEffect>
                                    <p:set>
                                      <p:cBhvr>
                                        <p:cTn id="88" dur="1" fill="hold">
                                          <p:stCondLst>
                                            <p:cond delay="499"/>
                                          </p:stCondLst>
                                        </p:cTn>
                                        <p:tgtEl>
                                          <p:spTgt spid="7"/>
                                        </p:tgtEl>
                                        <p:attrNameLst>
                                          <p:attrName>style.visibility</p:attrName>
                                        </p:attrNameLst>
                                      </p:cBhvr>
                                      <p:to>
                                        <p:strVal val="hidden"/>
                                      </p:to>
                                    </p:set>
                                  </p:childTnLst>
                                </p:cTn>
                              </p:par>
                              <p:par>
                                <p:cTn id="89" presetID="10" presetClass="exit" presetSubtype="0" fill="hold" grpId="1" nodeType="withEffect">
                                  <p:stCondLst>
                                    <p:cond delay="0"/>
                                  </p:stCondLst>
                                  <p:childTnLst>
                                    <p:animEffect transition="out" filter="fade">
                                      <p:cBhvr>
                                        <p:cTn id="90" dur="500"/>
                                        <p:tgtEl>
                                          <p:spTgt spid="8"/>
                                        </p:tgtEl>
                                      </p:cBhvr>
                                    </p:animEffect>
                                    <p:set>
                                      <p:cBhvr>
                                        <p:cTn id="91" dur="1" fill="hold">
                                          <p:stCondLst>
                                            <p:cond delay="499"/>
                                          </p:stCondLst>
                                        </p:cTn>
                                        <p:tgtEl>
                                          <p:spTgt spid="8"/>
                                        </p:tgtEl>
                                        <p:attrNameLst>
                                          <p:attrName>style.visibility</p:attrName>
                                        </p:attrNameLst>
                                      </p:cBhvr>
                                      <p:to>
                                        <p:strVal val="hidden"/>
                                      </p:to>
                                    </p:set>
                                  </p:childTnLst>
                                </p:cTn>
                              </p:par>
                              <p:par>
                                <p:cTn id="92" presetID="22" presetClass="entr" presetSubtype="4" fill="hold" grpId="0" nodeType="withEffect">
                                  <p:stCondLst>
                                    <p:cond delay="0"/>
                                  </p:stCondLst>
                                  <p:childTnLst>
                                    <p:set>
                                      <p:cBhvr>
                                        <p:cTn id="93" dur="1" fill="hold">
                                          <p:stCondLst>
                                            <p:cond delay="0"/>
                                          </p:stCondLst>
                                        </p:cTn>
                                        <p:tgtEl>
                                          <p:spTgt spid="9"/>
                                        </p:tgtEl>
                                        <p:attrNameLst>
                                          <p:attrName>style.visibility</p:attrName>
                                        </p:attrNameLst>
                                      </p:cBhvr>
                                      <p:to>
                                        <p:strVal val="visible"/>
                                      </p:to>
                                    </p:set>
                                    <p:animEffect transition="in" filter="wipe(down)">
                                      <p:cBhvr>
                                        <p:cTn id="94" dur="500"/>
                                        <p:tgtEl>
                                          <p:spTgt spid="9"/>
                                        </p:tgtEl>
                                      </p:cBhvr>
                                    </p:animEffect>
                                  </p:childTnLst>
                                </p:cTn>
                              </p:par>
                            </p:childTnLst>
                          </p:cTn>
                        </p:par>
                        <p:par>
                          <p:cTn id="95" fill="hold">
                            <p:stCondLst>
                              <p:cond delay="500"/>
                            </p:stCondLst>
                            <p:childTnLst>
                              <p:par>
                                <p:cTn id="96" presetID="22" presetClass="entr" presetSubtype="4" fill="hold" grpId="0" nodeType="afterEffect">
                                  <p:stCondLst>
                                    <p:cond delay="250"/>
                                  </p:stCondLst>
                                  <p:childTnLst>
                                    <p:set>
                                      <p:cBhvr>
                                        <p:cTn id="97" dur="1" fill="hold">
                                          <p:stCondLst>
                                            <p:cond delay="0"/>
                                          </p:stCondLst>
                                        </p:cTn>
                                        <p:tgtEl>
                                          <p:spTgt spid="10"/>
                                        </p:tgtEl>
                                        <p:attrNameLst>
                                          <p:attrName>style.visibility</p:attrName>
                                        </p:attrNameLst>
                                      </p:cBhvr>
                                      <p:to>
                                        <p:strVal val="visible"/>
                                      </p:to>
                                    </p:set>
                                    <p:animEffect transition="in" filter="wipe(down)">
                                      <p:cBhvr>
                                        <p:cTn id="98" dur="500"/>
                                        <p:tgtEl>
                                          <p:spTgt spid="10"/>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xit" presetSubtype="0" fill="hold" grpId="1" nodeType="clickEffect">
                                  <p:stCondLst>
                                    <p:cond delay="0"/>
                                  </p:stCondLst>
                                  <p:childTnLst>
                                    <p:animEffect transition="out" filter="fade">
                                      <p:cBhvr>
                                        <p:cTn id="102" dur="500"/>
                                        <p:tgtEl>
                                          <p:spTgt spid="9"/>
                                        </p:tgtEl>
                                      </p:cBhvr>
                                    </p:animEffect>
                                    <p:set>
                                      <p:cBhvr>
                                        <p:cTn id="103" dur="1" fill="hold">
                                          <p:stCondLst>
                                            <p:cond delay="499"/>
                                          </p:stCondLst>
                                        </p:cTn>
                                        <p:tgtEl>
                                          <p:spTgt spid="9"/>
                                        </p:tgtEl>
                                        <p:attrNameLst>
                                          <p:attrName>style.visibility</p:attrName>
                                        </p:attrNameLst>
                                      </p:cBhvr>
                                      <p:to>
                                        <p:strVal val="hidden"/>
                                      </p:to>
                                    </p:set>
                                  </p:childTnLst>
                                </p:cTn>
                              </p:par>
                              <p:par>
                                <p:cTn id="104" presetID="10" presetClass="exit" presetSubtype="0" fill="hold" grpId="1" nodeType="withEffect">
                                  <p:stCondLst>
                                    <p:cond delay="0"/>
                                  </p:stCondLst>
                                  <p:childTnLst>
                                    <p:animEffect transition="out" filter="fade">
                                      <p:cBhvr>
                                        <p:cTn id="105" dur="500"/>
                                        <p:tgtEl>
                                          <p:spTgt spid="10"/>
                                        </p:tgtEl>
                                      </p:cBhvr>
                                    </p:animEffect>
                                    <p:set>
                                      <p:cBhvr>
                                        <p:cTn id="106" dur="1" fill="hold">
                                          <p:stCondLst>
                                            <p:cond delay="499"/>
                                          </p:stCondLst>
                                        </p:cTn>
                                        <p:tgtEl>
                                          <p:spTgt spid="10"/>
                                        </p:tgtEl>
                                        <p:attrNameLst>
                                          <p:attrName>style.visibility</p:attrName>
                                        </p:attrNameLst>
                                      </p:cBhvr>
                                      <p:to>
                                        <p:strVal val="hidden"/>
                                      </p:to>
                                    </p:set>
                                  </p:childTnLst>
                                </p:cTn>
                              </p:par>
                              <p:par>
                                <p:cTn id="107" presetID="22" presetClass="entr" presetSubtype="4" fill="hold" grpId="0" nodeType="withEffect">
                                  <p:stCondLst>
                                    <p:cond delay="0"/>
                                  </p:stCondLst>
                                  <p:childTnLst>
                                    <p:set>
                                      <p:cBhvr>
                                        <p:cTn id="108" dur="1" fill="hold">
                                          <p:stCondLst>
                                            <p:cond delay="0"/>
                                          </p:stCondLst>
                                        </p:cTn>
                                        <p:tgtEl>
                                          <p:spTgt spid="11"/>
                                        </p:tgtEl>
                                        <p:attrNameLst>
                                          <p:attrName>style.visibility</p:attrName>
                                        </p:attrNameLst>
                                      </p:cBhvr>
                                      <p:to>
                                        <p:strVal val="visible"/>
                                      </p:to>
                                    </p:set>
                                    <p:animEffect transition="in" filter="wipe(down)">
                                      <p:cBhvr>
                                        <p:cTn id="109" dur="500"/>
                                        <p:tgtEl>
                                          <p:spTgt spid="11"/>
                                        </p:tgtEl>
                                      </p:cBhvr>
                                    </p:animEffect>
                                  </p:childTnLst>
                                </p:cTn>
                              </p:par>
                            </p:childTnLst>
                          </p:cTn>
                        </p:par>
                        <p:par>
                          <p:cTn id="110" fill="hold">
                            <p:stCondLst>
                              <p:cond delay="500"/>
                            </p:stCondLst>
                            <p:childTnLst>
                              <p:par>
                                <p:cTn id="111" presetID="22" presetClass="entr" presetSubtype="4" fill="hold" grpId="0" nodeType="afterEffect">
                                  <p:stCondLst>
                                    <p:cond delay="500"/>
                                  </p:stCondLst>
                                  <p:childTnLst>
                                    <p:set>
                                      <p:cBhvr>
                                        <p:cTn id="112" dur="1" fill="hold">
                                          <p:stCondLst>
                                            <p:cond delay="0"/>
                                          </p:stCondLst>
                                        </p:cTn>
                                        <p:tgtEl>
                                          <p:spTgt spid="24"/>
                                        </p:tgtEl>
                                        <p:attrNameLst>
                                          <p:attrName>style.visibility</p:attrName>
                                        </p:attrNameLst>
                                      </p:cBhvr>
                                      <p:to>
                                        <p:strVal val="visible"/>
                                      </p:to>
                                    </p:set>
                                    <p:animEffect transition="in" filter="wipe(down)">
                                      <p:cBhvr>
                                        <p:cTn id="113" dur="500"/>
                                        <p:tgtEl>
                                          <p:spTgt spid="24"/>
                                        </p:tgtEl>
                                      </p:cBhvr>
                                    </p:animEffect>
                                  </p:childTnLst>
                                </p:cTn>
                              </p:par>
                            </p:childTnLst>
                          </p:cTn>
                        </p:par>
                      </p:childTnLst>
                    </p:cTn>
                  </p:par>
                  <p:par>
                    <p:cTn id="114" fill="hold">
                      <p:stCondLst>
                        <p:cond delay="indefinite"/>
                      </p:stCondLst>
                      <p:childTnLst>
                        <p:par>
                          <p:cTn id="115" fill="hold">
                            <p:stCondLst>
                              <p:cond delay="0"/>
                            </p:stCondLst>
                            <p:childTnLst>
                              <p:par>
                                <p:cTn id="116" presetID="10" presetClass="exit" presetSubtype="0" fill="hold" grpId="1" nodeType="clickEffect">
                                  <p:stCondLst>
                                    <p:cond delay="0"/>
                                  </p:stCondLst>
                                  <p:childTnLst>
                                    <p:animEffect transition="out" filter="fade">
                                      <p:cBhvr>
                                        <p:cTn id="117" dur="500"/>
                                        <p:tgtEl>
                                          <p:spTgt spid="11"/>
                                        </p:tgtEl>
                                      </p:cBhvr>
                                    </p:animEffect>
                                    <p:set>
                                      <p:cBhvr>
                                        <p:cTn id="118" dur="1" fill="hold">
                                          <p:stCondLst>
                                            <p:cond delay="499"/>
                                          </p:stCondLst>
                                        </p:cTn>
                                        <p:tgtEl>
                                          <p:spTgt spid="11"/>
                                        </p:tgtEl>
                                        <p:attrNameLst>
                                          <p:attrName>style.visibility</p:attrName>
                                        </p:attrNameLst>
                                      </p:cBhvr>
                                      <p:to>
                                        <p:strVal val="hidden"/>
                                      </p:to>
                                    </p:set>
                                  </p:childTnLst>
                                </p:cTn>
                              </p:par>
                              <p:par>
                                <p:cTn id="119" presetID="10" presetClass="exit" presetSubtype="0" fill="hold" grpId="1" nodeType="withEffect">
                                  <p:stCondLst>
                                    <p:cond delay="0"/>
                                  </p:stCondLst>
                                  <p:childTnLst>
                                    <p:animEffect transition="out" filter="fade">
                                      <p:cBhvr>
                                        <p:cTn id="120" dur="500"/>
                                        <p:tgtEl>
                                          <p:spTgt spid="24"/>
                                        </p:tgtEl>
                                      </p:cBhvr>
                                    </p:animEffect>
                                    <p:set>
                                      <p:cBhvr>
                                        <p:cTn id="121" dur="1" fill="hold">
                                          <p:stCondLst>
                                            <p:cond delay="499"/>
                                          </p:stCondLst>
                                        </p:cTn>
                                        <p:tgtEl>
                                          <p:spTgt spid="24"/>
                                        </p:tgtEl>
                                        <p:attrNameLst>
                                          <p:attrName>style.visibility</p:attrName>
                                        </p:attrNameLst>
                                      </p:cBhvr>
                                      <p:to>
                                        <p:strVal val="hidden"/>
                                      </p:to>
                                    </p:set>
                                  </p:childTnLst>
                                </p:cTn>
                              </p:par>
                              <p:par>
                                <p:cTn id="122" presetID="22" presetClass="entr" presetSubtype="4" fill="hold" grpId="0" nodeType="withEffect">
                                  <p:stCondLst>
                                    <p:cond delay="0"/>
                                  </p:stCondLst>
                                  <p:childTnLst>
                                    <p:set>
                                      <p:cBhvr>
                                        <p:cTn id="123" dur="1" fill="hold">
                                          <p:stCondLst>
                                            <p:cond delay="0"/>
                                          </p:stCondLst>
                                        </p:cTn>
                                        <p:tgtEl>
                                          <p:spTgt spid="12"/>
                                        </p:tgtEl>
                                        <p:attrNameLst>
                                          <p:attrName>style.visibility</p:attrName>
                                        </p:attrNameLst>
                                      </p:cBhvr>
                                      <p:to>
                                        <p:strVal val="visible"/>
                                      </p:to>
                                    </p:set>
                                    <p:animEffect transition="in" filter="wipe(down)">
                                      <p:cBhvr>
                                        <p:cTn id="124" dur="500"/>
                                        <p:tgtEl>
                                          <p:spTgt spid="12"/>
                                        </p:tgtEl>
                                      </p:cBhvr>
                                    </p:animEffect>
                                  </p:childTnLst>
                                </p:cTn>
                              </p:par>
                            </p:childTnLst>
                          </p:cTn>
                        </p:par>
                        <p:par>
                          <p:cTn id="125" fill="hold">
                            <p:stCondLst>
                              <p:cond delay="500"/>
                            </p:stCondLst>
                            <p:childTnLst>
                              <p:par>
                                <p:cTn id="126" presetID="22" presetClass="entr" presetSubtype="4" fill="hold" grpId="0" nodeType="afterEffect">
                                  <p:stCondLst>
                                    <p:cond delay="250"/>
                                  </p:stCondLst>
                                  <p:childTnLst>
                                    <p:set>
                                      <p:cBhvr>
                                        <p:cTn id="127" dur="1" fill="hold">
                                          <p:stCondLst>
                                            <p:cond delay="0"/>
                                          </p:stCondLst>
                                        </p:cTn>
                                        <p:tgtEl>
                                          <p:spTgt spid="13"/>
                                        </p:tgtEl>
                                        <p:attrNameLst>
                                          <p:attrName>style.visibility</p:attrName>
                                        </p:attrNameLst>
                                      </p:cBhvr>
                                      <p:to>
                                        <p:strVal val="visible"/>
                                      </p:to>
                                    </p:set>
                                    <p:animEffect transition="in" filter="wipe(down)">
                                      <p:cBhvr>
                                        <p:cTn id="128" dur="500"/>
                                        <p:tgtEl>
                                          <p:spTgt spid="13"/>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xit" presetSubtype="0" fill="hold" grpId="1" nodeType="clickEffect">
                                  <p:stCondLst>
                                    <p:cond delay="0"/>
                                  </p:stCondLst>
                                  <p:childTnLst>
                                    <p:animEffect transition="out" filter="fade">
                                      <p:cBhvr>
                                        <p:cTn id="132" dur="500"/>
                                        <p:tgtEl>
                                          <p:spTgt spid="12"/>
                                        </p:tgtEl>
                                      </p:cBhvr>
                                    </p:animEffect>
                                    <p:set>
                                      <p:cBhvr>
                                        <p:cTn id="133" dur="1" fill="hold">
                                          <p:stCondLst>
                                            <p:cond delay="499"/>
                                          </p:stCondLst>
                                        </p:cTn>
                                        <p:tgtEl>
                                          <p:spTgt spid="12"/>
                                        </p:tgtEl>
                                        <p:attrNameLst>
                                          <p:attrName>style.visibility</p:attrName>
                                        </p:attrNameLst>
                                      </p:cBhvr>
                                      <p:to>
                                        <p:strVal val="hidden"/>
                                      </p:to>
                                    </p:set>
                                  </p:childTnLst>
                                </p:cTn>
                              </p:par>
                              <p:par>
                                <p:cTn id="134" presetID="10" presetClass="exit" presetSubtype="0" fill="hold" grpId="1" nodeType="withEffect">
                                  <p:stCondLst>
                                    <p:cond delay="0"/>
                                  </p:stCondLst>
                                  <p:childTnLst>
                                    <p:animEffect transition="out" filter="fade">
                                      <p:cBhvr>
                                        <p:cTn id="135" dur="500"/>
                                        <p:tgtEl>
                                          <p:spTgt spid="13"/>
                                        </p:tgtEl>
                                      </p:cBhvr>
                                    </p:animEffect>
                                    <p:set>
                                      <p:cBhvr>
                                        <p:cTn id="136" dur="1" fill="hold">
                                          <p:stCondLst>
                                            <p:cond delay="499"/>
                                          </p:stCondLst>
                                        </p:cTn>
                                        <p:tgtEl>
                                          <p:spTgt spid="13"/>
                                        </p:tgtEl>
                                        <p:attrNameLst>
                                          <p:attrName>style.visibility</p:attrName>
                                        </p:attrNameLst>
                                      </p:cBhvr>
                                      <p:to>
                                        <p:strVal val="hidden"/>
                                      </p:to>
                                    </p:set>
                                  </p:childTnLst>
                                </p:cTn>
                              </p:par>
                              <p:par>
                                <p:cTn id="137" presetID="22" presetClass="entr" presetSubtype="4" fill="hold" grpId="0" nodeType="withEffect">
                                  <p:stCondLst>
                                    <p:cond delay="0"/>
                                  </p:stCondLst>
                                  <p:childTnLst>
                                    <p:set>
                                      <p:cBhvr>
                                        <p:cTn id="138" dur="1" fill="hold">
                                          <p:stCondLst>
                                            <p:cond delay="0"/>
                                          </p:stCondLst>
                                        </p:cTn>
                                        <p:tgtEl>
                                          <p:spTgt spid="14"/>
                                        </p:tgtEl>
                                        <p:attrNameLst>
                                          <p:attrName>style.visibility</p:attrName>
                                        </p:attrNameLst>
                                      </p:cBhvr>
                                      <p:to>
                                        <p:strVal val="visible"/>
                                      </p:to>
                                    </p:set>
                                    <p:animEffect transition="in" filter="wipe(down)">
                                      <p:cBhvr>
                                        <p:cTn id="139" dur="500"/>
                                        <p:tgtEl>
                                          <p:spTgt spid="14"/>
                                        </p:tgtEl>
                                      </p:cBhvr>
                                    </p:animEffect>
                                  </p:childTnLst>
                                </p:cTn>
                              </p:par>
                            </p:childTnLst>
                          </p:cTn>
                        </p:par>
                        <p:par>
                          <p:cTn id="140" fill="hold">
                            <p:stCondLst>
                              <p:cond delay="500"/>
                            </p:stCondLst>
                            <p:childTnLst>
                              <p:par>
                                <p:cTn id="141" presetID="22" presetClass="entr" presetSubtype="4" fill="hold" grpId="0" nodeType="afterEffect">
                                  <p:stCondLst>
                                    <p:cond delay="500"/>
                                  </p:stCondLst>
                                  <p:childTnLst>
                                    <p:set>
                                      <p:cBhvr>
                                        <p:cTn id="142" dur="1" fill="hold">
                                          <p:stCondLst>
                                            <p:cond delay="0"/>
                                          </p:stCondLst>
                                        </p:cTn>
                                        <p:tgtEl>
                                          <p:spTgt spid="25"/>
                                        </p:tgtEl>
                                        <p:attrNameLst>
                                          <p:attrName>style.visibility</p:attrName>
                                        </p:attrNameLst>
                                      </p:cBhvr>
                                      <p:to>
                                        <p:strVal val="visible"/>
                                      </p:to>
                                    </p:set>
                                    <p:animEffect transition="in" filter="wipe(down)">
                                      <p:cBhvr>
                                        <p:cTn id="143" dur="500"/>
                                        <p:tgtEl>
                                          <p:spTgt spid="25"/>
                                        </p:tgtEl>
                                      </p:cBhvr>
                                    </p:animEffect>
                                  </p:childTnLst>
                                </p:cTn>
                              </p:par>
                            </p:childTnLst>
                          </p:cTn>
                        </p:par>
                      </p:childTnLst>
                    </p:cTn>
                  </p:par>
                  <p:par>
                    <p:cTn id="144" fill="hold">
                      <p:stCondLst>
                        <p:cond delay="indefinite"/>
                      </p:stCondLst>
                      <p:childTnLst>
                        <p:par>
                          <p:cTn id="145" fill="hold">
                            <p:stCondLst>
                              <p:cond delay="0"/>
                            </p:stCondLst>
                            <p:childTnLst>
                              <p:par>
                                <p:cTn id="146" presetID="10" presetClass="exit" presetSubtype="0" fill="hold" grpId="1" nodeType="clickEffect">
                                  <p:stCondLst>
                                    <p:cond delay="0"/>
                                  </p:stCondLst>
                                  <p:childTnLst>
                                    <p:animEffect transition="out" filter="fade">
                                      <p:cBhvr>
                                        <p:cTn id="147" dur="500"/>
                                        <p:tgtEl>
                                          <p:spTgt spid="14"/>
                                        </p:tgtEl>
                                      </p:cBhvr>
                                    </p:animEffect>
                                    <p:set>
                                      <p:cBhvr>
                                        <p:cTn id="148" dur="1" fill="hold">
                                          <p:stCondLst>
                                            <p:cond delay="499"/>
                                          </p:stCondLst>
                                        </p:cTn>
                                        <p:tgtEl>
                                          <p:spTgt spid="14"/>
                                        </p:tgtEl>
                                        <p:attrNameLst>
                                          <p:attrName>style.visibility</p:attrName>
                                        </p:attrNameLst>
                                      </p:cBhvr>
                                      <p:to>
                                        <p:strVal val="hidden"/>
                                      </p:to>
                                    </p:set>
                                  </p:childTnLst>
                                </p:cTn>
                              </p:par>
                              <p:par>
                                <p:cTn id="149" presetID="10" presetClass="exit" presetSubtype="0" fill="hold" grpId="1" nodeType="withEffect">
                                  <p:stCondLst>
                                    <p:cond delay="0"/>
                                  </p:stCondLst>
                                  <p:childTnLst>
                                    <p:animEffect transition="out" filter="fade">
                                      <p:cBhvr>
                                        <p:cTn id="150" dur="500"/>
                                        <p:tgtEl>
                                          <p:spTgt spid="25"/>
                                        </p:tgtEl>
                                      </p:cBhvr>
                                    </p:animEffect>
                                    <p:set>
                                      <p:cBhvr>
                                        <p:cTn id="151" dur="1" fill="hold">
                                          <p:stCondLst>
                                            <p:cond delay="499"/>
                                          </p:stCondLst>
                                        </p:cTn>
                                        <p:tgtEl>
                                          <p:spTgt spid="25"/>
                                        </p:tgtEl>
                                        <p:attrNameLst>
                                          <p:attrName>style.visibility</p:attrName>
                                        </p:attrNameLst>
                                      </p:cBhvr>
                                      <p:to>
                                        <p:strVal val="hidden"/>
                                      </p:to>
                                    </p:set>
                                  </p:childTnLst>
                                </p:cTn>
                              </p:par>
                            </p:childTnLst>
                          </p:cTn>
                        </p:par>
                        <p:par>
                          <p:cTn id="152" fill="hold">
                            <p:stCondLst>
                              <p:cond delay="500"/>
                            </p:stCondLst>
                            <p:childTnLst>
                              <p:par>
                                <p:cTn id="153" presetID="22" presetClass="entr" presetSubtype="4" fill="hold" grpId="0" nodeType="afterEffect">
                                  <p:stCondLst>
                                    <p:cond delay="0"/>
                                  </p:stCondLst>
                                  <p:childTnLst>
                                    <p:set>
                                      <p:cBhvr>
                                        <p:cTn id="154" dur="1" fill="hold">
                                          <p:stCondLst>
                                            <p:cond delay="0"/>
                                          </p:stCondLst>
                                        </p:cTn>
                                        <p:tgtEl>
                                          <p:spTgt spid="15"/>
                                        </p:tgtEl>
                                        <p:attrNameLst>
                                          <p:attrName>style.visibility</p:attrName>
                                        </p:attrNameLst>
                                      </p:cBhvr>
                                      <p:to>
                                        <p:strVal val="visible"/>
                                      </p:to>
                                    </p:set>
                                    <p:animEffect transition="in" filter="wipe(down)">
                                      <p:cBhvr>
                                        <p:cTn id="155" dur="500"/>
                                        <p:tgtEl>
                                          <p:spTgt spid="15"/>
                                        </p:tgtEl>
                                      </p:cBhvr>
                                    </p:animEffect>
                                  </p:childTnLst>
                                </p:cTn>
                              </p:par>
                            </p:childTnLst>
                          </p:cTn>
                        </p:par>
                      </p:childTnLst>
                    </p:cTn>
                  </p:par>
                  <p:par>
                    <p:cTn id="156" fill="hold">
                      <p:stCondLst>
                        <p:cond delay="indefinite"/>
                      </p:stCondLst>
                      <p:childTnLst>
                        <p:par>
                          <p:cTn id="157" fill="hold">
                            <p:stCondLst>
                              <p:cond delay="0"/>
                            </p:stCondLst>
                            <p:childTnLst>
                              <p:par>
                                <p:cTn id="158" presetID="10" presetClass="exit" presetSubtype="0" fill="hold" grpId="1" nodeType="clickEffect">
                                  <p:stCondLst>
                                    <p:cond delay="0"/>
                                  </p:stCondLst>
                                  <p:childTnLst>
                                    <p:animEffect transition="out" filter="fade">
                                      <p:cBhvr>
                                        <p:cTn id="159" dur="500"/>
                                        <p:tgtEl>
                                          <p:spTgt spid="15"/>
                                        </p:tgtEl>
                                      </p:cBhvr>
                                    </p:animEffect>
                                    <p:set>
                                      <p:cBhvr>
                                        <p:cTn id="160" dur="1" fill="hold">
                                          <p:stCondLst>
                                            <p:cond delay="499"/>
                                          </p:stCondLst>
                                        </p:cTn>
                                        <p:tgtEl>
                                          <p:spTgt spid="15"/>
                                        </p:tgtEl>
                                        <p:attrNameLst>
                                          <p:attrName>style.visibility</p:attrName>
                                        </p:attrNameLst>
                                      </p:cBhvr>
                                      <p:to>
                                        <p:strVal val="hidden"/>
                                      </p:to>
                                    </p:set>
                                  </p:childTnLst>
                                </p:cTn>
                              </p:par>
                              <p:par>
                                <p:cTn id="161" presetID="22" presetClass="entr" presetSubtype="4" fill="hold" grpId="0" nodeType="withEffect">
                                  <p:stCondLst>
                                    <p:cond delay="0"/>
                                  </p:stCondLst>
                                  <p:childTnLst>
                                    <p:set>
                                      <p:cBhvr>
                                        <p:cTn id="162" dur="1" fill="hold">
                                          <p:stCondLst>
                                            <p:cond delay="0"/>
                                          </p:stCondLst>
                                        </p:cTn>
                                        <p:tgtEl>
                                          <p:spTgt spid="16"/>
                                        </p:tgtEl>
                                        <p:attrNameLst>
                                          <p:attrName>style.visibility</p:attrName>
                                        </p:attrNameLst>
                                      </p:cBhvr>
                                      <p:to>
                                        <p:strVal val="visible"/>
                                      </p:to>
                                    </p:set>
                                    <p:animEffect transition="in" filter="wipe(down)">
                                      <p:cBhvr>
                                        <p:cTn id="163" dur="500"/>
                                        <p:tgtEl>
                                          <p:spTgt spid="16"/>
                                        </p:tgtEl>
                                      </p:cBhvr>
                                    </p:animEffect>
                                  </p:childTnLst>
                                </p:cTn>
                              </p:par>
                            </p:childTnLst>
                          </p:cTn>
                        </p:par>
                      </p:childTnLst>
                    </p:cTn>
                  </p:par>
                  <p:par>
                    <p:cTn id="164" fill="hold">
                      <p:stCondLst>
                        <p:cond delay="indefinite"/>
                      </p:stCondLst>
                      <p:childTnLst>
                        <p:par>
                          <p:cTn id="165" fill="hold">
                            <p:stCondLst>
                              <p:cond delay="0"/>
                            </p:stCondLst>
                            <p:childTnLst>
                              <p:par>
                                <p:cTn id="166" presetID="10" presetClass="exit" presetSubtype="0" fill="hold" grpId="1" nodeType="clickEffect">
                                  <p:stCondLst>
                                    <p:cond delay="0"/>
                                  </p:stCondLst>
                                  <p:childTnLst>
                                    <p:animEffect transition="out" filter="fade">
                                      <p:cBhvr>
                                        <p:cTn id="167" dur="500"/>
                                        <p:tgtEl>
                                          <p:spTgt spid="16"/>
                                        </p:tgtEl>
                                      </p:cBhvr>
                                    </p:animEffect>
                                    <p:set>
                                      <p:cBhvr>
                                        <p:cTn id="168" dur="1" fill="hold">
                                          <p:stCondLst>
                                            <p:cond delay="499"/>
                                          </p:stCondLst>
                                        </p:cTn>
                                        <p:tgtEl>
                                          <p:spTgt spid="16"/>
                                        </p:tgtEl>
                                        <p:attrNameLst>
                                          <p:attrName>style.visibility</p:attrName>
                                        </p:attrNameLst>
                                      </p:cBhvr>
                                      <p:to>
                                        <p:strVal val="hidden"/>
                                      </p:to>
                                    </p:set>
                                  </p:childTnLst>
                                </p:cTn>
                              </p:par>
                            </p:childTnLst>
                          </p:cTn>
                        </p:par>
                      </p:childTnLst>
                    </p:cTn>
                  </p:par>
                  <p:par>
                    <p:cTn id="169" fill="hold">
                      <p:stCondLst>
                        <p:cond delay="indefinite"/>
                      </p:stCondLst>
                      <p:childTnLst>
                        <p:par>
                          <p:cTn id="170" fill="hold">
                            <p:stCondLst>
                              <p:cond delay="0"/>
                            </p:stCondLst>
                            <p:childTnLst>
                              <p:par>
                                <p:cTn id="171" presetID="22" presetClass="entr" presetSubtype="4" fill="hold" grpId="0" nodeType="clickEffect">
                                  <p:stCondLst>
                                    <p:cond delay="0"/>
                                  </p:stCondLst>
                                  <p:childTnLst>
                                    <p:set>
                                      <p:cBhvr>
                                        <p:cTn id="172" dur="1" fill="hold">
                                          <p:stCondLst>
                                            <p:cond delay="0"/>
                                          </p:stCondLst>
                                        </p:cTn>
                                        <p:tgtEl>
                                          <p:spTgt spid="23"/>
                                        </p:tgtEl>
                                        <p:attrNameLst>
                                          <p:attrName>style.visibility</p:attrName>
                                        </p:attrNameLst>
                                      </p:cBhvr>
                                      <p:to>
                                        <p:strVal val="visible"/>
                                      </p:to>
                                    </p:set>
                                    <p:animEffect transition="in" filter="wipe(down)">
                                      <p:cBhvr>
                                        <p:cTn id="173" dur="500"/>
                                        <p:tgtEl>
                                          <p:spTgt spid="23"/>
                                        </p:tgtEl>
                                      </p:cBhvr>
                                    </p:animEffect>
                                  </p:childTnLst>
                                </p:cTn>
                              </p:par>
                            </p:childTnLst>
                          </p:cTn>
                        </p:par>
                      </p:childTnLst>
                    </p:cTn>
                  </p:par>
                  <p:par>
                    <p:cTn id="174" fill="hold">
                      <p:stCondLst>
                        <p:cond delay="indefinite"/>
                      </p:stCondLst>
                      <p:childTnLst>
                        <p:par>
                          <p:cTn id="175" fill="hold">
                            <p:stCondLst>
                              <p:cond delay="0"/>
                            </p:stCondLst>
                            <p:childTnLst>
                              <p:par>
                                <p:cTn id="176" presetID="10" presetClass="exit" presetSubtype="0" fill="hold" grpId="1" nodeType="clickEffect">
                                  <p:stCondLst>
                                    <p:cond delay="0"/>
                                  </p:stCondLst>
                                  <p:childTnLst>
                                    <p:animEffect transition="out" filter="fade">
                                      <p:cBhvr>
                                        <p:cTn id="177" dur="500"/>
                                        <p:tgtEl>
                                          <p:spTgt spid="23"/>
                                        </p:tgtEl>
                                      </p:cBhvr>
                                    </p:animEffect>
                                    <p:set>
                                      <p:cBhvr>
                                        <p:cTn id="178" dur="1" fill="hold">
                                          <p:stCondLst>
                                            <p:cond delay="499"/>
                                          </p:stCondLst>
                                        </p:cTn>
                                        <p:tgtEl>
                                          <p:spTgt spid="23"/>
                                        </p:tgtEl>
                                        <p:attrNameLst>
                                          <p:attrName>style.visibility</p:attrName>
                                        </p:attrNameLst>
                                      </p:cBhvr>
                                      <p:to>
                                        <p:strVal val="hidden"/>
                                      </p:to>
                                    </p:set>
                                  </p:childTnLst>
                                </p:cTn>
                              </p:par>
                              <p:par>
                                <p:cTn id="179" presetID="22" presetClass="entr" presetSubtype="4" fill="hold" grpId="0" nodeType="withEffect">
                                  <p:stCondLst>
                                    <p:cond delay="0"/>
                                  </p:stCondLst>
                                  <p:childTnLst>
                                    <p:set>
                                      <p:cBhvr>
                                        <p:cTn id="180" dur="1" fill="hold">
                                          <p:stCondLst>
                                            <p:cond delay="0"/>
                                          </p:stCondLst>
                                        </p:cTn>
                                        <p:tgtEl>
                                          <p:spTgt spid="22"/>
                                        </p:tgtEl>
                                        <p:attrNameLst>
                                          <p:attrName>style.visibility</p:attrName>
                                        </p:attrNameLst>
                                      </p:cBhvr>
                                      <p:to>
                                        <p:strVal val="visible"/>
                                      </p:to>
                                    </p:set>
                                    <p:animEffect transition="in" filter="wipe(down)">
                                      <p:cBhvr>
                                        <p:cTn id="181" dur="500"/>
                                        <p:tgtEl>
                                          <p:spTgt spid="22"/>
                                        </p:tgtEl>
                                      </p:cBhvr>
                                    </p:animEffect>
                                  </p:childTnLst>
                                </p:cTn>
                              </p:par>
                            </p:childTnLst>
                          </p:cTn>
                        </p:par>
                      </p:childTnLst>
                    </p:cTn>
                  </p:par>
                  <p:par>
                    <p:cTn id="182" fill="hold">
                      <p:stCondLst>
                        <p:cond delay="indefinite"/>
                      </p:stCondLst>
                      <p:childTnLst>
                        <p:par>
                          <p:cTn id="183" fill="hold">
                            <p:stCondLst>
                              <p:cond delay="0"/>
                            </p:stCondLst>
                            <p:childTnLst>
                              <p:par>
                                <p:cTn id="184" presetID="10" presetClass="exit" presetSubtype="0" fill="hold" grpId="1" nodeType="clickEffect">
                                  <p:stCondLst>
                                    <p:cond delay="0"/>
                                  </p:stCondLst>
                                  <p:childTnLst>
                                    <p:animEffect transition="out" filter="fade">
                                      <p:cBhvr>
                                        <p:cTn id="185" dur="500"/>
                                        <p:tgtEl>
                                          <p:spTgt spid="22"/>
                                        </p:tgtEl>
                                      </p:cBhvr>
                                    </p:animEffect>
                                    <p:set>
                                      <p:cBhvr>
                                        <p:cTn id="186"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8" grpId="1" animBg="1"/>
      <p:bldP spid="21" grpId="0" animBg="1"/>
      <p:bldP spid="21" grpId="1" animBg="1"/>
      <p:bldP spid="4" grpId="0" animBg="1"/>
      <p:bldP spid="2" grpId="0" animBg="1"/>
      <p:bldP spid="2" grpId="1"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9" grpId="0" animBg="1"/>
      <p:bldP spid="19" grpId="1" animBg="1"/>
      <p:bldP spid="20" grpId="0" animBg="1"/>
      <p:bldP spid="20" grpId="1" animBg="1"/>
      <p:bldP spid="3" grpId="0" animBg="1"/>
      <p:bldP spid="3" grpId="1" animBg="1"/>
      <p:bldP spid="23" grpId="0" animBg="1"/>
      <p:bldP spid="23" grpId="1" animBg="1"/>
      <p:bldP spid="22" grpId="0" animBg="1"/>
      <p:bldP spid="22" grpId="1" animBg="1"/>
      <p:bldP spid="24" grpId="0" animBg="1"/>
      <p:bldP spid="24" grpId="1" animBg="1"/>
      <p:bldP spid="25" grpId="0" animBg="1"/>
      <p:bldP spid="25"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dkDnDiag">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Скругленный прямоугольник 1"/>
          <p:cNvSpPr/>
          <p:nvPr/>
        </p:nvSpPr>
        <p:spPr>
          <a:xfrm>
            <a:off x="323528" y="2636912"/>
            <a:ext cx="8568951"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i="1" dirty="0" err="1" smtClean="0">
                <a:solidFill>
                  <a:schemeClr val="tx1"/>
                </a:solidFill>
              </a:rPr>
              <a:t>Блж</a:t>
            </a:r>
            <a:r>
              <a:rPr lang="ru-RU" sz="1500" b="1" i="1" dirty="0" smtClean="0">
                <a:solidFill>
                  <a:schemeClr val="tx1"/>
                </a:solidFill>
              </a:rPr>
              <a:t>. Иероним: «Апостолы </a:t>
            </a:r>
            <a:r>
              <a:rPr lang="ru-RU" sz="1500" b="1" i="1" dirty="0">
                <a:solidFill>
                  <a:schemeClr val="tx1"/>
                </a:solidFill>
              </a:rPr>
              <a:t>называются солью, потому что через них [навсегда] сохраняется весь род </a:t>
            </a:r>
            <a:r>
              <a:rPr lang="ru-RU" sz="1500" b="1" i="1" dirty="0" smtClean="0">
                <a:solidFill>
                  <a:schemeClr val="tx1"/>
                </a:solidFill>
              </a:rPr>
              <a:t>человеческий… </a:t>
            </a:r>
            <a:r>
              <a:rPr lang="ru-RU" sz="1500" b="1" i="1" dirty="0">
                <a:solidFill>
                  <a:schemeClr val="tx1"/>
                </a:solidFill>
              </a:rPr>
              <a:t>Если сам учитель впадет в заблуждение, то кем другим будет </a:t>
            </a:r>
            <a:r>
              <a:rPr lang="ru-RU" sz="1500" b="1" i="1" dirty="0" smtClean="0">
                <a:solidFill>
                  <a:schemeClr val="tx1"/>
                </a:solidFill>
              </a:rPr>
              <a:t>исправлен».</a:t>
            </a:r>
            <a:endParaRPr lang="ru-RU" sz="1500" b="1" i="1" dirty="0">
              <a:solidFill>
                <a:schemeClr val="tx1"/>
              </a:solidFill>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1589282864"/>
              </p:ext>
            </p:extLst>
          </p:nvPr>
        </p:nvGraphicFramePr>
        <p:xfrm>
          <a:off x="323527" y="908720"/>
          <a:ext cx="8568953" cy="1581336"/>
        </p:xfrm>
        <a:graphic>
          <a:graphicData uri="http://schemas.openxmlformats.org/drawingml/2006/table">
            <a:tbl>
              <a:tblPr firstRow="1" bandRow="1">
                <a:tableStyleId>{5C22544A-7EE6-4342-B048-85BDC9FD1C3A}</a:tableStyleId>
              </a:tblPr>
              <a:tblGrid>
                <a:gridCol w="2784930"/>
                <a:gridCol w="2774160"/>
                <a:gridCol w="3009863"/>
              </a:tblGrid>
              <a:tr h="288032">
                <a:tc>
                  <a:txBody>
                    <a:bodyPr/>
                    <a:lstStyle/>
                    <a:p>
                      <a:pPr algn="ctr">
                        <a:lnSpc>
                          <a:spcPct val="90000"/>
                        </a:lnSpc>
                      </a:pPr>
                      <a:r>
                        <a:rPr lang="ru-RU" sz="1600" dirty="0" smtClean="0">
                          <a:solidFill>
                            <a:schemeClr val="tx1"/>
                          </a:solidFill>
                        </a:rPr>
                        <a:t>Мф. 5, 13</a:t>
                      </a:r>
                      <a:endParaRPr lang="ru-RU" sz="1600" dirty="0">
                        <a:solidFill>
                          <a:schemeClr val="tx1"/>
                        </a:solidFill>
                      </a:endParaRPr>
                    </a:p>
                  </a:txBody>
                  <a:tcPr/>
                </a:tc>
                <a:tc>
                  <a:txBody>
                    <a:bodyPr/>
                    <a:lstStyle/>
                    <a:p>
                      <a:pPr algn="ctr">
                        <a:lnSpc>
                          <a:spcPct val="90000"/>
                        </a:lnSpc>
                      </a:pPr>
                      <a:r>
                        <a:rPr lang="ru-RU" sz="1600" dirty="0" err="1" smtClean="0">
                          <a:solidFill>
                            <a:schemeClr val="tx1"/>
                          </a:solidFill>
                        </a:rPr>
                        <a:t>Мк</a:t>
                      </a:r>
                      <a:r>
                        <a:rPr lang="ru-RU" sz="1600" dirty="0" smtClean="0">
                          <a:solidFill>
                            <a:schemeClr val="tx1"/>
                          </a:solidFill>
                        </a:rPr>
                        <a:t>. 9, 50</a:t>
                      </a:r>
                      <a:endParaRPr lang="ru-RU" sz="1600" dirty="0">
                        <a:solidFill>
                          <a:schemeClr val="tx1"/>
                        </a:solidFill>
                      </a:endParaRPr>
                    </a:p>
                  </a:txBody>
                  <a:tcPr/>
                </a:tc>
                <a:tc>
                  <a:txBody>
                    <a:bodyPr/>
                    <a:lstStyle/>
                    <a:p>
                      <a:pPr algn="ctr">
                        <a:lnSpc>
                          <a:spcPct val="90000"/>
                        </a:lnSpc>
                      </a:pPr>
                      <a:r>
                        <a:rPr lang="ru-RU" sz="1600" dirty="0" err="1" smtClean="0">
                          <a:solidFill>
                            <a:schemeClr val="tx1"/>
                          </a:solidFill>
                        </a:rPr>
                        <a:t>Лк</a:t>
                      </a:r>
                      <a:r>
                        <a:rPr lang="ru-RU" sz="1600" dirty="0" smtClean="0">
                          <a:solidFill>
                            <a:schemeClr val="tx1"/>
                          </a:solidFill>
                        </a:rPr>
                        <a:t>. 14, 34-35</a:t>
                      </a:r>
                      <a:endParaRPr lang="ru-RU" sz="1600" dirty="0">
                        <a:solidFill>
                          <a:schemeClr val="tx1"/>
                        </a:solidFill>
                      </a:endParaRPr>
                    </a:p>
                  </a:txBody>
                  <a:tcPr/>
                </a:tc>
              </a:tr>
              <a:tr h="370840">
                <a:tc>
                  <a:txBody>
                    <a:bodyPr/>
                    <a:lstStyle/>
                    <a:p>
                      <a:pPr>
                        <a:lnSpc>
                          <a:spcPct val="90000"/>
                        </a:lnSpc>
                      </a:pPr>
                      <a:r>
                        <a:rPr lang="ru-RU" sz="1500" b="1" dirty="0" smtClean="0"/>
                        <a:t>13. Вы — соль земли. Если же соль потеряет силу, то чем сделаешь ее соленою? Она уже ни к чему негодна, как разве выбросить ее вон на попрание людям.</a:t>
                      </a:r>
                      <a:endParaRPr lang="ru-RU" sz="1500" b="1" dirty="0"/>
                    </a:p>
                  </a:txBody>
                  <a:tcPr marL="36000" marR="36000" marT="18000" marB="18000"/>
                </a:tc>
                <a:tc>
                  <a:txBody>
                    <a:bodyPr/>
                    <a:lstStyle/>
                    <a:p>
                      <a:pPr>
                        <a:lnSpc>
                          <a:spcPct val="90000"/>
                        </a:lnSpc>
                      </a:pPr>
                      <a:r>
                        <a:rPr lang="ru-RU" sz="1500" b="1" dirty="0" smtClean="0"/>
                        <a:t>50. Соль — добрая вещь; но ежели соль не солона будет, чем вы ее поправите? Имейте в себе соль, и мир имейте между собою.</a:t>
                      </a:r>
                      <a:endParaRPr lang="ru-RU" sz="1500" b="1" dirty="0"/>
                    </a:p>
                  </a:txBody>
                  <a:tcPr marL="36000" marR="36000" marT="18000" marB="18000"/>
                </a:tc>
                <a:tc>
                  <a:txBody>
                    <a:bodyPr/>
                    <a:lstStyle/>
                    <a:p>
                      <a:pPr>
                        <a:lnSpc>
                          <a:spcPct val="90000"/>
                        </a:lnSpc>
                      </a:pPr>
                      <a:r>
                        <a:rPr lang="ru-RU" sz="1500" b="1" dirty="0" smtClean="0"/>
                        <a:t>34. Соль — добрая вещь; но если соль потеряет силу, чем исправить ее?</a:t>
                      </a:r>
                    </a:p>
                    <a:p>
                      <a:pPr>
                        <a:lnSpc>
                          <a:spcPct val="90000"/>
                        </a:lnSpc>
                      </a:pPr>
                      <a:r>
                        <a:rPr lang="ru-RU" sz="1500" b="1" dirty="0" smtClean="0"/>
                        <a:t>35. ни в землю, ни в навоз не годится; вон выбрасывают ее. Кто имеет уши слышать, да слышит!</a:t>
                      </a:r>
                      <a:endParaRPr lang="ru-RU" sz="1500" b="1" dirty="0"/>
                    </a:p>
                  </a:txBody>
                  <a:tcPr marL="36000" marR="36000" marT="18000" marB="18000"/>
                </a:tc>
              </a:tr>
            </a:tbl>
          </a:graphicData>
        </a:graphic>
      </p:graphicFrame>
      <p:sp>
        <p:nvSpPr>
          <p:cNvPr id="4" name="Скругленный прямоугольник 3"/>
          <p:cNvSpPr/>
          <p:nvPr/>
        </p:nvSpPr>
        <p:spPr>
          <a:xfrm>
            <a:off x="3563888" y="254966"/>
            <a:ext cx="2088232" cy="43204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Вы - соль земли</a:t>
            </a:r>
            <a:endParaRPr lang="ru-RU" sz="2000" b="1" dirty="0">
              <a:solidFill>
                <a:schemeClr val="tx1"/>
              </a:solidFill>
            </a:endParaRPr>
          </a:p>
        </p:txBody>
      </p:sp>
      <p:sp>
        <p:nvSpPr>
          <p:cNvPr id="7" name="Скругленный прямоугольник 6"/>
          <p:cNvSpPr/>
          <p:nvPr/>
        </p:nvSpPr>
        <p:spPr>
          <a:xfrm>
            <a:off x="3635896" y="2708920"/>
            <a:ext cx="2016224" cy="432048"/>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Вы - свет миру</a:t>
            </a:r>
            <a:endParaRPr lang="ru-RU" sz="2000" b="1" dirty="0">
              <a:solidFill>
                <a:schemeClr val="tx1"/>
              </a:solidFill>
            </a:endParaRPr>
          </a:p>
        </p:txBody>
      </p:sp>
      <p:graphicFrame>
        <p:nvGraphicFramePr>
          <p:cNvPr id="8" name="Таблица 7"/>
          <p:cNvGraphicFramePr>
            <a:graphicFrameLocks noGrp="1"/>
          </p:cNvGraphicFramePr>
          <p:nvPr>
            <p:extLst>
              <p:ext uri="{D42A27DB-BD31-4B8C-83A1-F6EECF244321}">
                <p14:modId xmlns:p14="http://schemas.microsoft.com/office/powerpoint/2010/main" val="1191827049"/>
              </p:ext>
            </p:extLst>
          </p:nvPr>
        </p:nvGraphicFramePr>
        <p:xfrm>
          <a:off x="323526" y="3429000"/>
          <a:ext cx="8568954" cy="2404296"/>
        </p:xfrm>
        <a:graphic>
          <a:graphicData uri="http://schemas.openxmlformats.org/drawingml/2006/table">
            <a:tbl>
              <a:tblPr firstRow="1" bandRow="1">
                <a:tableStyleId>{5C22544A-7EE6-4342-B048-85BDC9FD1C3A}</a:tableStyleId>
              </a:tblPr>
              <a:tblGrid>
                <a:gridCol w="3096346"/>
                <a:gridCol w="2616290"/>
                <a:gridCol w="2856318"/>
              </a:tblGrid>
              <a:tr h="288032">
                <a:tc>
                  <a:txBody>
                    <a:bodyPr/>
                    <a:lstStyle/>
                    <a:p>
                      <a:pPr algn="ctr">
                        <a:lnSpc>
                          <a:spcPct val="90000"/>
                        </a:lnSpc>
                      </a:pPr>
                      <a:r>
                        <a:rPr lang="ru-RU" sz="1600" dirty="0" smtClean="0">
                          <a:solidFill>
                            <a:schemeClr val="tx1"/>
                          </a:solidFill>
                        </a:rPr>
                        <a:t>Мф. 5, 14-16</a:t>
                      </a:r>
                      <a:endParaRPr lang="ru-RU" sz="1600" dirty="0">
                        <a:solidFill>
                          <a:schemeClr val="tx1"/>
                        </a:solidFill>
                      </a:endParaRPr>
                    </a:p>
                  </a:txBody>
                  <a:tcPr/>
                </a:tc>
                <a:tc>
                  <a:txBody>
                    <a:bodyPr/>
                    <a:lstStyle/>
                    <a:p>
                      <a:pPr algn="ctr">
                        <a:lnSpc>
                          <a:spcPct val="90000"/>
                        </a:lnSpc>
                      </a:pPr>
                      <a:r>
                        <a:rPr lang="ru-RU" sz="1600" dirty="0" err="1" smtClean="0">
                          <a:solidFill>
                            <a:schemeClr val="tx1"/>
                          </a:solidFill>
                        </a:rPr>
                        <a:t>Мк</a:t>
                      </a:r>
                      <a:r>
                        <a:rPr lang="ru-RU" sz="1600" dirty="0" smtClean="0">
                          <a:solidFill>
                            <a:schemeClr val="tx1"/>
                          </a:solidFill>
                        </a:rPr>
                        <a:t>. 4, 21</a:t>
                      </a:r>
                      <a:endParaRPr lang="ru-RU" sz="1600" dirty="0">
                        <a:solidFill>
                          <a:schemeClr val="tx1"/>
                        </a:solidFill>
                      </a:endParaRPr>
                    </a:p>
                  </a:txBody>
                  <a:tcPr/>
                </a:tc>
                <a:tc>
                  <a:txBody>
                    <a:bodyPr/>
                    <a:lstStyle/>
                    <a:p>
                      <a:pPr algn="ctr">
                        <a:lnSpc>
                          <a:spcPct val="90000"/>
                        </a:lnSpc>
                      </a:pPr>
                      <a:r>
                        <a:rPr lang="ru-RU" sz="1600" dirty="0" err="1" smtClean="0">
                          <a:solidFill>
                            <a:schemeClr val="tx1"/>
                          </a:solidFill>
                        </a:rPr>
                        <a:t>Лк</a:t>
                      </a:r>
                      <a:r>
                        <a:rPr lang="ru-RU" sz="1600" dirty="0" smtClean="0">
                          <a:solidFill>
                            <a:schemeClr val="tx1"/>
                          </a:solidFill>
                        </a:rPr>
                        <a:t>.</a:t>
                      </a:r>
                      <a:r>
                        <a:rPr lang="ru-RU" sz="1600" baseline="0" dirty="0" smtClean="0">
                          <a:solidFill>
                            <a:schemeClr val="tx1"/>
                          </a:solidFill>
                        </a:rPr>
                        <a:t> 8, 16; 11, 33</a:t>
                      </a:r>
                      <a:endParaRPr lang="ru-RU" sz="1600" dirty="0">
                        <a:solidFill>
                          <a:schemeClr val="tx1"/>
                        </a:solidFill>
                      </a:endParaRPr>
                    </a:p>
                  </a:txBody>
                  <a:tcPr/>
                </a:tc>
              </a:tr>
              <a:tr h="370840">
                <a:tc>
                  <a:txBody>
                    <a:bodyPr/>
                    <a:lstStyle/>
                    <a:p>
                      <a:pPr>
                        <a:lnSpc>
                          <a:spcPct val="90000"/>
                        </a:lnSpc>
                      </a:pPr>
                      <a:r>
                        <a:rPr lang="ru-RU" sz="1500" b="1" dirty="0" smtClean="0"/>
                        <a:t>14. Вы — свет мира. Не может укрыться город, стоящий на верху горы.</a:t>
                      </a:r>
                    </a:p>
                    <a:p>
                      <a:pPr>
                        <a:lnSpc>
                          <a:spcPct val="90000"/>
                        </a:lnSpc>
                      </a:pPr>
                      <a:r>
                        <a:rPr lang="ru-RU" sz="1500" b="1" dirty="0" smtClean="0"/>
                        <a:t>15. И, зажегши свечу, не ставят ее под сосудом, но на подсвечнике, и светит всем в доме.</a:t>
                      </a:r>
                    </a:p>
                    <a:p>
                      <a:pPr>
                        <a:lnSpc>
                          <a:spcPct val="90000"/>
                        </a:lnSpc>
                      </a:pPr>
                      <a:r>
                        <a:rPr lang="ru-RU" sz="1500" b="1" dirty="0" smtClean="0"/>
                        <a:t>16. Так да светит свет ваш пред людьми, чтобы они видели ваши добрые дела и прославляли Отца вашего Небесного.</a:t>
                      </a:r>
                      <a:endParaRPr lang="ru-RU" sz="1500" b="1" dirty="0"/>
                    </a:p>
                  </a:txBody>
                  <a:tcPr marL="36000" marR="36000" marT="18000" marB="18000"/>
                </a:tc>
                <a:tc>
                  <a:txBody>
                    <a:bodyPr/>
                    <a:lstStyle/>
                    <a:p>
                      <a:pPr>
                        <a:lnSpc>
                          <a:spcPct val="90000"/>
                        </a:lnSpc>
                      </a:pPr>
                      <a:r>
                        <a:rPr lang="ru-RU" sz="1500" b="1" dirty="0" smtClean="0"/>
                        <a:t>21. И сказал им: для того ли приносится свеча, чтобы поставить ее под сосуд или под кровать? не для того ли, чтобы поставить ее на подсвечнике?</a:t>
                      </a:r>
                      <a:endParaRPr lang="ru-RU" sz="1500" b="1" dirty="0"/>
                    </a:p>
                  </a:txBody>
                  <a:tcPr marL="36000" marR="36000" marT="18000" marB="18000"/>
                </a:tc>
                <a:tc>
                  <a:txBody>
                    <a:bodyPr/>
                    <a:lstStyle/>
                    <a:p>
                      <a:pPr>
                        <a:lnSpc>
                          <a:spcPct val="90000"/>
                        </a:lnSpc>
                      </a:pPr>
                      <a:r>
                        <a:rPr lang="ru-RU" sz="1500" b="1" dirty="0" smtClean="0"/>
                        <a:t>16. Никто, зажегши свечу, не покрывает ее сосудом, или не ставит под кровать, а ставит на подсвечник, чтобы входящие видели свет.</a:t>
                      </a:r>
                    </a:p>
                    <a:p>
                      <a:pPr>
                        <a:lnSpc>
                          <a:spcPct val="90000"/>
                        </a:lnSpc>
                      </a:pPr>
                      <a:r>
                        <a:rPr lang="ru-RU" sz="1500" b="1" dirty="0" smtClean="0"/>
                        <a:t>33. Никто, зажегши свечу, не ставит ее в сокровенном месте, ни под сосудом, но на подсвечнике, чтобы входящие видели свет.</a:t>
                      </a:r>
                      <a:endParaRPr lang="ru-RU" sz="1500" b="1" dirty="0"/>
                    </a:p>
                  </a:txBody>
                  <a:tcPr marL="36000" marR="36000" marT="18000" marB="18000"/>
                </a:tc>
              </a:tr>
            </a:tbl>
          </a:graphicData>
        </a:graphic>
      </p:graphicFrame>
      <p:sp>
        <p:nvSpPr>
          <p:cNvPr id="3" name="Скругленный прямоугольник 2"/>
          <p:cNvSpPr/>
          <p:nvPr/>
        </p:nvSpPr>
        <p:spPr>
          <a:xfrm>
            <a:off x="323528" y="3429000"/>
            <a:ext cx="8568951"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i="1" dirty="0" err="1" smtClean="0">
                <a:solidFill>
                  <a:schemeClr val="tx1"/>
                </a:solidFill>
              </a:rPr>
              <a:t>Блж</a:t>
            </a:r>
            <a:r>
              <a:rPr lang="ru-RU" sz="1500" b="1" i="1" dirty="0" smtClean="0">
                <a:solidFill>
                  <a:schemeClr val="tx1"/>
                </a:solidFill>
              </a:rPr>
              <a:t>. </a:t>
            </a:r>
            <a:r>
              <a:rPr lang="ru-RU" sz="1500" b="1" i="1" dirty="0" err="1" smtClean="0">
                <a:solidFill>
                  <a:schemeClr val="tx1"/>
                </a:solidFill>
              </a:rPr>
              <a:t>Феофилакт</a:t>
            </a:r>
            <a:r>
              <a:rPr lang="ru-RU" sz="1500" b="1" i="1" dirty="0" smtClean="0">
                <a:solidFill>
                  <a:schemeClr val="tx1"/>
                </a:solidFill>
              </a:rPr>
              <a:t>: «вы </a:t>
            </a:r>
            <a:r>
              <a:rPr lang="ru-RU" sz="1500" b="1" i="1" dirty="0">
                <a:solidFill>
                  <a:schemeClr val="tx1"/>
                </a:solidFill>
              </a:rPr>
              <a:t>же - соль всей земли, укрепляющая слабых учением и обличениями, чтобы они не порождали постоянных червей. Если учитель обуяет, то есть если не будет обличать, исправлять и разленится, то чем </a:t>
            </a:r>
            <a:r>
              <a:rPr lang="ru-RU" sz="1500" b="1" i="1" dirty="0" err="1">
                <a:solidFill>
                  <a:schemeClr val="tx1"/>
                </a:solidFill>
              </a:rPr>
              <a:t>осолится</a:t>
            </a:r>
            <a:r>
              <a:rPr lang="ru-RU" sz="1500" b="1" i="1" dirty="0">
                <a:solidFill>
                  <a:schemeClr val="tx1"/>
                </a:solidFill>
              </a:rPr>
              <a:t>, то есть исправится? Он должен быть лишен учительского сана и попираем, то есть подвергнут </a:t>
            </a:r>
            <a:r>
              <a:rPr lang="ru-RU" sz="1500" b="1" i="1" dirty="0" smtClean="0">
                <a:solidFill>
                  <a:schemeClr val="tx1"/>
                </a:solidFill>
              </a:rPr>
              <a:t>презрению».</a:t>
            </a:r>
            <a:endParaRPr lang="ru-RU" sz="1500" b="1" i="1" dirty="0">
              <a:solidFill>
                <a:schemeClr val="tx1"/>
              </a:solidFill>
            </a:endParaRPr>
          </a:p>
        </p:txBody>
      </p:sp>
      <p:sp>
        <p:nvSpPr>
          <p:cNvPr id="9" name="Скругленный прямоугольник 8"/>
          <p:cNvSpPr/>
          <p:nvPr/>
        </p:nvSpPr>
        <p:spPr>
          <a:xfrm>
            <a:off x="251520" y="4653136"/>
            <a:ext cx="8640960" cy="191683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Зигабен</a:t>
            </a:r>
            <a:r>
              <a:rPr lang="ru-RU" sz="1600" b="1" dirty="0">
                <a:solidFill>
                  <a:schemeClr val="tx1"/>
                </a:solidFill>
              </a:rPr>
              <a:t>:</a:t>
            </a:r>
            <a:r>
              <a:rPr lang="ru-RU" sz="1600" b="1" i="1" dirty="0">
                <a:solidFill>
                  <a:schemeClr val="tx1"/>
                </a:solidFill>
              </a:rPr>
              <a:t> «Землею назвал здесь людей, как образованных из земли. Он как бы так говорит: все люди сделались гнилыми от грехов, испортившись от влаги страстей; посему вы, избранные Мною для врачевания этой порчи всего мира, составляете соль людей, потому что вы получаете от Меня разумную силу обуздывать их и сдерживать, и убивать невидимых червей, т.е. страстные помышления, и охранять от зловония прегрешений. Пророки были посланы к одному народу; а вы – соль для всей земли, учением обличая и сдерживая распутных, чтобы они не произвели вечных </a:t>
            </a:r>
            <a:r>
              <a:rPr lang="ru-RU" sz="1600" b="1" i="1" dirty="0" smtClean="0">
                <a:solidFill>
                  <a:schemeClr val="tx1"/>
                </a:solidFill>
              </a:rPr>
              <a:t>червей».</a:t>
            </a:r>
            <a:endParaRPr lang="ru-RU" sz="1600" b="1" i="1" dirty="0">
              <a:solidFill>
                <a:schemeClr val="tx1"/>
              </a:solidFill>
            </a:endParaRPr>
          </a:p>
        </p:txBody>
      </p:sp>
      <p:sp>
        <p:nvSpPr>
          <p:cNvPr id="5" name="Скругленный прямоугольник 4"/>
          <p:cNvSpPr/>
          <p:nvPr/>
        </p:nvSpPr>
        <p:spPr>
          <a:xfrm>
            <a:off x="323528" y="6021288"/>
            <a:ext cx="864096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Зигабен</a:t>
            </a:r>
            <a:r>
              <a:rPr lang="ru-RU" sz="1500" b="1" dirty="0" smtClean="0">
                <a:solidFill>
                  <a:schemeClr val="tx1"/>
                </a:solidFill>
              </a:rPr>
              <a:t>: </a:t>
            </a:r>
            <a:r>
              <a:rPr lang="ru-RU" sz="1500" b="1" i="1" dirty="0" smtClean="0">
                <a:solidFill>
                  <a:schemeClr val="tx1"/>
                </a:solidFill>
              </a:rPr>
              <a:t>«Итак</a:t>
            </a:r>
            <a:r>
              <a:rPr lang="ru-RU" sz="1500" b="1" i="1" dirty="0">
                <a:solidFill>
                  <a:schemeClr val="tx1"/>
                </a:solidFill>
              </a:rPr>
              <a:t>, два служения поручено им – быть солью и светом; прежде нужно защитить от гниения, потом </a:t>
            </a:r>
            <a:r>
              <a:rPr lang="ru-RU" sz="1500" b="1" i="1" dirty="0" smtClean="0">
                <a:solidFill>
                  <a:schemeClr val="tx1"/>
                </a:solidFill>
              </a:rPr>
              <a:t>научить».</a:t>
            </a:r>
            <a:endParaRPr lang="ru-RU" sz="1500" b="1" i="1" dirty="0">
              <a:solidFill>
                <a:schemeClr val="tx1"/>
              </a:solidFill>
            </a:endParaRPr>
          </a:p>
        </p:txBody>
      </p:sp>
      <p:sp>
        <p:nvSpPr>
          <p:cNvPr id="10" name="Скругленный прямоугольник 9"/>
          <p:cNvSpPr/>
          <p:nvPr/>
        </p:nvSpPr>
        <p:spPr>
          <a:xfrm>
            <a:off x="323528" y="620688"/>
            <a:ext cx="8568952" cy="165618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«Этими </a:t>
            </a:r>
            <a:r>
              <a:rPr lang="ru-RU" sz="1600" b="1" i="1" dirty="0">
                <a:solidFill>
                  <a:schemeClr val="tx1"/>
                </a:solidFill>
              </a:rPr>
              <a:t>словами Христос опять побуждает учеников Своих к строгой жизни, научая их быть осторожными, так как им надлежало явиться перед лицом всех и подвизаться на поприще целого мира. Не смотрите, говорит, на то, что мы сидим теперь здесь, что мы находимся в самой малой частичке мира. Нет, — вы так будете приметны всем, как город, стоящий на верху горы, как светильник, поставленный на подсвечнике и светящий всем, находящимся в </a:t>
            </a:r>
            <a:r>
              <a:rPr lang="ru-RU" sz="1600" b="1" i="1" dirty="0" smtClean="0">
                <a:solidFill>
                  <a:schemeClr val="tx1"/>
                </a:solidFill>
              </a:rPr>
              <a:t>доме».</a:t>
            </a:r>
            <a:endParaRPr lang="ru-RU" sz="1600" b="1" i="1" dirty="0">
              <a:solidFill>
                <a:schemeClr val="tx1"/>
              </a:solidFill>
            </a:endParaRPr>
          </a:p>
        </p:txBody>
      </p:sp>
      <p:sp>
        <p:nvSpPr>
          <p:cNvPr id="11" name="Скругленный прямоугольник 10"/>
          <p:cNvSpPr/>
          <p:nvPr/>
        </p:nvSpPr>
        <p:spPr>
          <a:xfrm>
            <a:off x="323528" y="398982"/>
            <a:ext cx="8568952" cy="1589858"/>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«Как </a:t>
            </a:r>
            <a:r>
              <a:rPr lang="ru-RU" sz="1600" b="1" i="1" dirty="0">
                <a:solidFill>
                  <a:schemeClr val="tx1"/>
                </a:solidFill>
              </a:rPr>
              <a:t>такой город не может укрыться, так и </a:t>
            </a:r>
            <a:r>
              <a:rPr lang="ru-RU" sz="1600" b="1" i="1" dirty="0" err="1">
                <a:solidFill>
                  <a:schemeClr val="tx1"/>
                </a:solidFill>
              </a:rPr>
              <a:t>благовествованию</a:t>
            </a:r>
            <a:r>
              <a:rPr lang="ru-RU" sz="1600" b="1" i="1" dirty="0">
                <a:solidFill>
                  <a:schemeClr val="tx1"/>
                </a:solidFill>
              </a:rPr>
              <a:t> невозможно утаиться и остаться в неизвестности. Так как прежде Христос говорил о гонениях, злословии, наветах и вражде, то, чтобы ученики не подумали, что все это может воспрепятствовать их проповеди, Он, ободряя их, говорит, что </a:t>
            </a:r>
            <a:r>
              <a:rPr lang="ru-RU" sz="1600" b="1" i="1" dirty="0" err="1">
                <a:solidFill>
                  <a:schemeClr val="tx1"/>
                </a:solidFill>
              </a:rPr>
              <a:t>благовествование</a:t>
            </a:r>
            <a:r>
              <a:rPr lang="ru-RU" sz="1600" b="1" i="1" dirty="0">
                <a:solidFill>
                  <a:schemeClr val="tx1"/>
                </a:solidFill>
              </a:rPr>
              <a:t> не только не останется в неизвестности, но и просветит всю вселенную, а через это и сами они станут славными и </a:t>
            </a:r>
            <a:r>
              <a:rPr lang="ru-RU" sz="1600" b="1" i="1" dirty="0" smtClean="0">
                <a:solidFill>
                  <a:schemeClr val="tx1"/>
                </a:solidFill>
              </a:rPr>
              <a:t>знаменитыми».</a:t>
            </a:r>
            <a:endParaRPr lang="ru-RU" sz="1600" b="1" i="1" dirty="0">
              <a:solidFill>
                <a:schemeClr val="tx1"/>
              </a:solidFill>
            </a:endParaRPr>
          </a:p>
        </p:txBody>
      </p:sp>
      <p:sp>
        <p:nvSpPr>
          <p:cNvPr id="12" name="Скругленный прямоугольник 11"/>
          <p:cNvSpPr/>
          <p:nvPr/>
        </p:nvSpPr>
        <p:spPr>
          <a:xfrm>
            <a:off x="323529" y="1700808"/>
            <a:ext cx="8568950" cy="66237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«Я, говорит, зажег неугасимый свет благодати. Пусть будет делом вашего подвига, чтобы свет вашей жизни светил и </a:t>
            </a:r>
            <a:r>
              <a:rPr lang="ru-RU" sz="1600" b="1" i="1" dirty="0" smtClean="0">
                <a:solidFill>
                  <a:schemeClr val="tx1"/>
                </a:solidFill>
              </a:rPr>
              <a:t>другим».</a:t>
            </a:r>
            <a:endParaRPr lang="ru-RU" sz="1600" b="1" i="1" dirty="0">
              <a:solidFill>
                <a:schemeClr val="tx1"/>
              </a:solidFill>
            </a:endParaRPr>
          </a:p>
        </p:txBody>
      </p:sp>
      <p:sp>
        <p:nvSpPr>
          <p:cNvPr id="13" name="Скругленный прямоугольник 12"/>
          <p:cNvSpPr/>
          <p:nvPr/>
        </p:nvSpPr>
        <p:spPr>
          <a:xfrm>
            <a:off x="323529" y="620688"/>
            <a:ext cx="8568951" cy="828092"/>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Зигабен</a:t>
            </a:r>
            <a:r>
              <a:rPr lang="ru-RU" sz="1600" b="1" dirty="0">
                <a:solidFill>
                  <a:schemeClr val="tx1"/>
                </a:solidFill>
              </a:rPr>
              <a:t>: </a:t>
            </a:r>
            <a:r>
              <a:rPr lang="ru-RU" sz="1600" b="1" i="1" dirty="0">
                <a:solidFill>
                  <a:schemeClr val="tx1"/>
                </a:solidFill>
              </a:rPr>
              <a:t>«Я воспламенил вас светом </a:t>
            </a:r>
            <a:r>
              <a:rPr lang="ru-RU" sz="1600" b="1" i="1" dirty="0" err="1">
                <a:solidFill>
                  <a:schemeClr val="tx1"/>
                </a:solidFill>
              </a:rPr>
              <a:t>Богопознания</a:t>
            </a:r>
            <a:r>
              <a:rPr lang="ru-RU" sz="1600" b="1" i="1" dirty="0">
                <a:solidFill>
                  <a:schemeClr val="tx1"/>
                </a:solidFill>
              </a:rPr>
              <a:t> не с тем, чтобы сокрыть вас; но вот, Я полагаю вас на подсвечнике, т.е. на высоком месте учения, чтобы вы освещали всех, находящихся во вселенной».</a:t>
            </a:r>
          </a:p>
        </p:txBody>
      </p:sp>
    </p:spTree>
    <p:extLst>
      <p:ext uri="{BB962C8B-B14F-4D97-AF65-F5344CB8AC3E}">
        <p14:creationId xmlns:p14="http://schemas.microsoft.com/office/powerpoint/2010/main" val="673132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par>
                          <p:cTn id="16" fill="hold">
                            <p:stCondLst>
                              <p:cond delay="500"/>
                            </p:stCondLst>
                            <p:childTnLst>
                              <p:par>
                                <p:cTn id="17" presetID="22" presetClass="entr" presetSubtype="4" fill="hold" grpId="0" nodeType="afterEffect">
                                  <p:stCondLst>
                                    <p:cond delay="50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par>
                          <p:cTn id="20" fill="hold">
                            <p:stCondLst>
                              <p:cond delay="1500"/>
                            </p:stCondLst>
                            <p:childTnLst>
                              <p:par>
                                <p:cTn id="21" presetID="22" presetClass="entr" presetSubtype="4" fill="hold" grpId="0" nodeType="afterEffect">
                                  <p:stCondLst>
                                    <p:cond delay="500"/>
                                  </p:stCondLst>
                                  <p:childTnLst>
                                    <p:set>
                                      <p:cBhvr>
                                        <p:cTn id="22" dur="1" fill="hold">
                                          <p:stCondLst>
                                            <p:cond delay="0"/>
                                          </p:stCondLst>
                                        </p:cTn>
                                        <p:tgtEl>
                                          <p:spTgt spid="9"/>
                                        </p:tgtEl>
                                        <p:attrNameLst>
                                          <p:attrName>style.visibility</p:attrName>
                                        </p:attrNameLst>
                                      </p:cBhvr>
                                      <p:to>
                                        <p:strVal val="visible"/>
                                      </p:to>
                                    </p:set>
                                    <p:animEffect transition="in" filter="wipe(down)">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3"/>
                                        </p:tgtEl>
                                      </p:cBhvr>
                                    </p:animEffect>
                                    <p:set>
                                      <p:cBhvr>
                                        <p:cTn id="31" dur="1" fill="hold">
                                          <p:stCondLst>
                                            <p:cond delay="499"/>
                                          </p:stCondLst>
                                        </p:cTn>
                                        <p:tgtEl>
                                          <p:spTgt spid="3"/>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9"/>
                                        </p:tgtEl>
                                      </p:cBhvr>
                                    </p:animEffect>
                                    <p:set>
                                      <p:cBhvr>
                                        <p:cTn id="34" dur="1" fill="hold">
                                          <p:stCondLst>
                                            <p:cond delay="499"/>
                                          </p:stCondLst>
                                        </p:cTn>
                                        <p:tgtEl>
                                          <p:spTgt spid="9"/>
                                        </p:tgtEl>
                                        <p:attrNameLst>
                                          <p:attrName>style.visibility</p:attrName>
                                        </p:attrNameLst>
                                      </p:cBhvr>
                                      <p:to>
                                        <p:strVal val="hidden"/>
                                      </p:to>
                                    </p:set>
                                  </p:childTnLst>
                                </p:cTn>
                              </p:par>
                            </p:childTnLst>
                          </p:cTn>
                        </p:par>
                        <p:par>
                          <p:cTn id="35" fill="hold">
                            <p:stCondLst>
                              <p:cond delay="500"/>
                            </p:stCondLst>
                            <p:childTnLst>
                              <p:par>
                                <p:cTn id="36" presetID="22" presetClass="entr" presetSubtype="4" fill="hold" nodeType="afterEffect">
                                  <p:stCondLst>
                                    <p:cond delay="0"/>
                                  </p:stCondLst>
                                  <p:childTnLst>
                                    <p:set>
                                      <p:cBhvr>
                                        <p:cTn id="37" dur="1" fill="hold">
                                          <p:stCondLst>
                                            <p:cond delay="0"/>
                                          </p:stCondLst>
                                        </p:cTn>
                                        <p:tgtEl>
                                          <p:spTgt spid="8"/>
                                        </p:tgtEl>
                                        <p:attrNameLst>
                                          <p:attrName>style.visibility</p:attrName>
                                        </p:attrNameLst>
                                      </p:cBhvr>
                                      <p:to>
                                        <p:strVal val="visible"/>
                                      </p:to>
                                    </p:set>
                                    <p:animEffect transition="in" filter="wipe(down)">
                                      <p:cBhvr>
                                        <p:cTn id="38" dur="500"/>
                                        <p:tgtEl>
                                          <p:spTgt spid="8"/>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wipe(down)">
                                      <p:cBhvr>
                                        <p:cTn id="41" dur="500"/>
                                        <p:tgtEl>
                                          <p:spTgt spid="7"/>
                                        </p:tgtEl>
                                      </p:cBhvr>
                                    </p:animEffect>
                                  </p:childTnLst>
                                </p:cTn>
                              </p:par>
                            </p:childTnLst>
                          </p:cTn>
                        </p:par>
                        <p:par>
                          <p:cTn id="42" fill="hold">
                            <p:stCondLst>
                              <p:cond delay="1000"/>
                            </p:stCondLst>
                            <p:childTnLst>
                              <p:par>
                                <p:cTn id="43" presetID="22" presetClass="entr" presetSubtype="4" fill="hold" grpId="0" nodeType="afterEffect">
                                  <p:stCondLst>
                                    <p:cond delay="500"/>
                                  </p:stCondLst>
                                  <p:childTnLst>
                                    <p:set>
                                      <p:cBhvr>
                                        <p:cTn id="44" dur="1" fill="hold">
                                          <p:stCondLst>
                                            <p:cond delay="0"/>
                                          </p:stCondLst>
                                        </p:cTn>
                                        <p:tgtEl>
                                          <p:spTgt spid="5"/>
                                        </p:tgtEl>
                                        <p:attrNameLst>
                                          <p:attrName>style.visibility</p:attrName>
                                        </p:attrNameLst>
                                      </p:cBhvr>
                                      <p:to>
                                        <p:strVal val="visible"/>
                                      </p:to>
                                    </p:set>
                                    <p:animEffect transition="in" filter="wipe(down)">
                                      <p:cBhvr>
                                        <p:cTn id="45" dur="500"/>
                                        <p:tgtEl>
                                          <p:spTgt spid="5"/>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ipe(down)">
                                      <p:cBhvr>
                                        <p:cTn id="50" dur="500"/>
                                        <p:tgtEl>
                                          <p:spTgt spid="10"/>
                                        </p:tgtEl>
                                      </p:cBhvr>
                                    </p:animEffect>
                                  </p:childTnLst>
                                </p:cTn>
                              </p:par>
                              <p:par>
                                <p:cTn id="51" presetID="10" presetClass="exit" presetSubtype="0" fill="hold" nodeType="withEffect">
                                  <p:stCondLst>
                                    <p:cond delay="0"/>
                                  </p:stCondLst>
                                  <p:childTnLst>
                                    <p:animEffect transition="out" filter="fade">
                                      <p:cBhvr>
                                        <p:cTn id="52" dur="500"/>
                                        <p:tgtEl>
                                          <p:spTgt spid="6"/>
                                        </p:tgtEl>
                                      </p:cBhvr>
                                    </p:animEffect>
                                    <p:set>
                                      <p:cBhvr>
                                        <p:cTn id="53" dur="1" fill="hold">
                                          <p:stCondLst>
                                            <p:cond delay="499"/>
                                          </p:stCondLst>
                                        </p:cTn>
                                        <p:tgtEl>
                                          <p:spTgt spid="6"/>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4"/>
                                        </p:tgtEl>
                                      </p:cBhvr>
                                    </p:animEffect>
                                    <p:set>
                                      <p:cBhvr>
                                        <p:cTn id="56" dur="1" fill="hold">
                                          <p:stCondLst>
                                            <p:cond delay="499"/>
                                          </p:stCondLst>
                                        </p:cTn>
                                        <p:tgtEl>
                                          <p:spTgt spid="4"/>
                                        </p:tgtEl>
                                        <p:attrNameLst>
                                          <p:attrName>style.visibility</p:attrName>
                                        </p:attrNameLst>
                                      </p:cBhvr>
                                      <p:to>
                                        <p:strVal val="hidden"/>
                                      </p:to>
                                    </p:set>
                                  </p:childTnLst>
                                </p:cTn>
                              </p:par>
                            </p:childTnLst>
                          </p:cTn>
                        </p:par>
                        <p:par>
                          <p:cTn id="57" fill="hold">
                            <p:stCondLst>
                              <p:cond delay="500"/>
                            </p:stCondLst>
                            <p:childTnLst>
                              <p:par>
                                <p:cTn id="58" presetID="10" presetClass="exit" presetSubtype="0" fill="hold" grpId="1" nodeType="afterEffect">
                                  <p:stCondLst>
                                    <p:cond delay="500"/>
                                  </p:stCondLst>
                                  <p:childTnLst>
                                    <p:animEffect transition="out" filter="fade">
                                      <p:cBhvr>
                                        <p:cTn id="59" dur="500"/>
                                        <p:tgtEl>
                                          <p:spTgt spid="5"/>
                                        </p:tgtEl>
                                      </p:cBhvr>
                                    </p:animEffect>
                                    <p:set>
                                      <p:cBhvr>
                                        <p:cTn id="60" dur="1" fill="hold">
                                          <p:stCondLst>
                                            <p:cond delay="499"/>
                                          </p:stCondLst>
                                        </p:cTn>
                                        <p:tgtEl>
                                          <p:spTgt spid="5"/>
                                        </p:tgtEl>
                                        <p:attrNameLst>
                                          <p:attrName>style.visibility</p:attrName>
                                        </p:attrNameLst>
                                      </p:cBhvr>
                                      <p:to>
                                        <p:strVal val="hidden"/>
                                      </p:to>
                                    </p:se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1"/>
                                        </p:tgtEl>
                                        <p:attrNameLst>
                                          <p:attrName>style.visibility</p:attrName>
                                        </p:attrNameLst>
                                      </p:cBhvr>
                                      <p:to>
                                        <p:strVal val="visible"/>
                                      </p:to>
                                    </p:set>
                                    <p:animEffect transition="in" filter="wipe(down)">
                                      <p:cBhvr>
                                        <p:cTn id="65" dur="500"/>
                                        <p:tgtEl>
                                          <p:spTgt spid="11"/>
                                        </p:tgtEl>
                                      </p:cBhvr>
                                    </p:animEffect>
                                  </p:childTnLst>
                                </p:cTn>
                              </p:par>
                              <p:par>
                                <p:cTn id="66" presetID="10" presetClass="exit" presetSubtype="0" fill="hold" grpId="1" nodeType="withEffect">
                                  <p:stCondLst>
                                    <p:cond delay="0"/>
                                  </p:stCondLst>
                                  <p:childTnLst>
                                    <p:animEffect transition="out" filter="fade">
                                      <p:cBhvr>
                                        <p:cTn id="67" dur="500"/>
                                        <p:tgtEl>
                                          <p:spTgt spid="10"/>
                                        </p:tgtEl>
                                      </p:cBhvr>
                                    </p:animEffect>
                                    <p:set>
                                      <p:cBhvr>
                                        <p:cTn id="68" dur="1" fill="hold">
                                          <p:stCondLst>
                                            <p:cond delay="499"/>
                                          </p:stCondLst>
                                        </p:cTn>
                                        <p:tgtEl>
                                          <p:spTgt spid="10"/>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1"/>
                                        </p:tgtEl>
                                      </p:cBhvr>
                                    </p:animEffect>
                                    <p:set>
                                      <p:cBhvr>
                                        <p:cTn id="73" dur="1" fill="hold">
                                          <p:stCondLst>
                                            <p:cond delay="499"/>
                                          </p:stCondLst>
                                        </p:cTn>
                                        <p:tgtEl>
                                          <p:spTgt spid="11"/>
                                        </p:tgtEl>
                                        <p:attrNameLst>
                                          <p:attrName>style.visibility</p:attrName>
                                        </p:attrNameLst>
                                      </p:cBhvr>
                                      <p:to>
                                        <p:strVal val="hidden"/>
                                      </p:to>
                                    </p:set>
                                  </p:childTnLst>
                                </p:cTn>
                              </p:par>
                              <p:par>
                                <p:cTn id="74" presetID="22" presetClass="entr" presetSubtype="4" fill="hold" grpId="0" nodeType="withEffect">
                                  <p:stCondLst>
                                    <p:cond delay="0"/>
                                  </p:stCondLst>
                                  <p:childTnLst>
                                    <p:set>
                                      <p:cBhvr>
                                        <p:cTn id="75" dur="1" fill="hold">
                                          <p:stCondLst>
                                            <p:cond delay="0"/>
                                          </p:stCondLst>
                                        </p:cTn>
                                        <p:tgtEl>
                                          <p:spTgt spid="12"/>
                                        </p:tgtEl>
                                        <p:attrNameLst>
                                          <p:attrName>style.visibility</p:attrName>
                                        </p:attrNameLst>
                                      </p:cBhvr>
                                      <p:to>
                                        <p:strVal val="visible"/>
                                      </p:to>
                                    </p:set>
                                    <p:animEffect transition="in" filter="wipe(down)">
                                      <p:cBhvr>
                                        <p:cTn id="76" dur="500"/>
                                        <p:tgtEl>
                                          <p:spTgt spid="12"/>
                                        </p:tgtEl>
                                      </p:cBhvr>
                                    </p:animEffect>
                                  </p:childTnLst>
                                </p:cTn>
                              </p:par>
                            </p:childTnLst>
                          </p:cTn>
                        </p:par>
                        <p:par>
                          <p:cTn id="77" fill="hold">
                            <p:stCondLst>
                              <p:cond delay="500"/>
                            </p:stCondLst>
                            <p:childTnLst>
                              <p:par>
                                <p:cTn id="78" presetID="22" presetClass="entr" presetSubtype="4" fill="hold" grpId="0" nodeType="afterEffect">
                                  <p:stCondLst>
                                    <p:cond delay="500"/>
                                  </p:stCondLst>
                                  <p:childTnLst>
                                    <p:set>
                                      <p:cBhvr>
                                        <p:cTn id="79" dur="1" fill="hold">
                                          <p:stCondLst>
                                            <p:cond delay="0"/>
                                          </p:stCondLst>
                                        </p:cTn>
                                        <p:tgtEl>
                                          <p:spTgt spid="13"/>
                                        </p:tgtEl>
                                        <p:attrNameLst>
                                          <p:attrName>style.visibility</p:attrName>
                                        </p:attrNameLst>
                                      </p:cBhvr>
                                      <p:to>
                                        <p:strVal val="visible"/>
                                      </p:to>
                                    </p:set>
                                    <p:animEffect transition="in" filter="wipe(down)">
                                      <p:cBhvr>
                                        <p:cTn id="8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4" grpId="0" animBg="1"/>
      <p:bldP spid="4" grpId="1" animBg="1"/>
      <p:bldP spid="7" grpId="0" animBg="1"/>
      <p:bldP spid="3" grpId="0" animBg="1"/>
      <p:bldP spid="3" grpId="1" animBg="1"/>
      <p:bldP spid="9" grpId="0" animBg="1"/>
      <p:bldP spid="9" grpId="1" animBg="1"/>
      <p:bldP spid="5" grpId="0" animBg="1"/>
      <p:bldP spid="5" grpId="1" animBg="1"/>
      <p:bldP spid="10" grpId="0" animBg="1"/>
      <p:bldP spid="10" grpId="1" animBg="1"/>
      <p:bldP spid="11" grpId="0" animBg="1"/>
      <p:bldP spid="11" grpId="1"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dk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467544" y="404664"/>
            <a:ext cx="8208912" cy="7200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ru-RU" sz="2800" b="1" dirty="0" smtClean="0">
                <a:solidFill>
                  <a:schemeClr val="tx1"/>
                </a:solidFill>
              </a:rPr>
              <a:t>Отношение </a:t>
            </a:r>
            <a:r>
              <a:rPr lang="ru-RU" sz="2800" b="1" dirty="0">
                <a:solidFill>
                  <a:schemeClr val="tx1"/>
                </a:solidFill>
              </a:rPr>
              <a:t>Господа к Ветхому Завету (Мф 5, </a:t>
            </a:r>
            <a:r>
              <a:rPr lang="ru-RU" sz="2800" b="1" dirty="0" smtClean="0">
                <a:solidFill>
                  <a:schemeClr val="tx1"/>
                </a:solidFill>
              </a:rPr>
              <a:t>17-48)</a:t>
            </a:r>
            <a:endParaRPr lang="ru-RU" sz="2800" b="1" dirty="0">
              <a:solidFill>
                <a:schemeClr val="tx1"/>
              </a:solidFill>
            </a:endParaRPr>
          </a:p>
        </p:txBody>
      </p:sp>
      <p:pic>
        <p:nvPicPr>
          <p:cNvPr id="5" name="Picture 2" descr="E:\лекции по Н. З\13\90073129_Solzemliisvetmir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270" y="1422907"/>
            <a:ext cx="7883170" cy="511489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49311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6" name="Скругленный прямоугольник 5"/>
          <p:cNvSpPr/>
          <p:nvPr/>
        </p:nvSpPr>
        <p:spPr>
          <a:xfrm>
            <a:off x="2699792" y="2852936"/>
            <a:ext cx="3960440" cy="28803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примирении с ближними</a:t>
            </a:r>
            <a:endParaRPr lang="ru-RU" sz="2000" b="1" dirty="0">
              <a:solidFill>
                <a:schemeClr val="tx1"/>
              </a:solidFill>
            </a:endParaRPr>
          </a:p>
        </p:txBody>
      </p:sp>
      <p:sp>
        <p:nvSpPr>
          <p:cNvPr id="25" name="Скругленный прямоугольник 24"/>
          <p:cNvSpPr/>
          <p:nvPr/>
        </p:nvSpPr>
        <p:spPr>
          <a:xfrm>
            <a:off x="282093" y="44624"/>
            <a:ext cx="8617296" cy="331236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500" b="1" dirty="0" err="1" smtClean="0">
                <a:solidFill>
                  <a:schemeClr val="tx1"/>
                </a:solidFill>
              </a:rPr>
              <a:t>Зигабен</a:t>
            </a:r>
            <a:r>
              <a:rPr lang="ru-RU" sz="1500" b="1" dirty="0" smtClean="0">
                <a:solidFill>
                  <a:schemeClr val="tx1"/>
                </a:solidFill>
              </a:rPr>
              <a:t>: </a:t>
            </a:r>
            <a:r>
              <a:rPr lang="ru-RU" sz="1500" b="1" i="1" dirty="0" smtClean="0">
                <a:solidFill>
                  <a:schemeClr val="tx1"/>
                </a:solidFill>
              </a:rPr>
              <a:t>«Когда </a:t>
            </a:r>
            <a:r>
              <a:rPr lang="ru-RU" sz="1500" b="1" i="1" dirty="0">
                <a:solidFill>
                  <a:schemeClr val="tx1"/>
                </a:solidFill>
              </a:rPr>
              <a:t>кто-либо гневается на другого, то, не желая назвать его по имени, как бы недостойного, вместо имени употребляет ты, в знак гнева и ненависти. Господь осудил и такого, как гнушающегося общею природою, и сделал его вину подсудною сонмищу старейшин народа, чтобы он был наказан </a:t>
            </a:r>
            <a:r>
              <a:rPr lang="ru-RU" sz="1500" b="1" i="1" dirty="0" smtClean="0">
                <a:solidFill>
                  <a:schemeClr val="tx1"/>
                </a:solidFill>
              </a:rPr>
              <a:t>ими… Этого </a:t>
            </a:r>
            <a:r>
              <a:rPr lang="ru-RU" sz="1500" b="1" i="1" dirty="0">
                <a:solidFill>
                  <a:schemeClr val="tx1"/>
                </a:solidFill>
              </a:rPr>
              <a:t>еще более осудил, так как он отнимает у брата разум, которым мы отличаемся от бессловесных, – или лучше – так как оскорбляет веру. Если верующий брат безумен, то безумна и его вера. Здесь впервые встречается имя геенны огненной. Одни говорят, что она названа геенной, как всегда </a:t>
            </a:r>
            <a:r>
              <a:rPr lang="ru-RU" sz="1500" b="1" i="1" dirty="0" smtClean="0">
                <a:solidFill>
                  <a:schemeClr val="tx1"/>
                </a:solidFill>
              </a:rPr>
              <a:t>рождающая </a:t>
            </a:r>
            <a:r>
              <a:rPr lang="ru-RU" sz="1500" b="1" i="1" dirty="0">
                <a:solidFill>
                  <a:schemeClr val="tx1"/>
                </a:solidFill>
              </a:rPr>
              <a:t>огонь, а другие, – что это еврейское название, обозначающее такого рода наказание. Если же Он так наказал такие обиды, которые мы считаем незначительными, то какого осуждения достойны мы, когда беспрестанно наносим своим братьям значительные? Наказал Он такие по видимому малые обиды ради больших, чтобы мы, зная, что и тех нужно бояться, эти считали еще более страшными; с другой стороны, и потому, что людей гневливых не только значительные обиды подстрекают к убийству, но часто и незначительные, воспламеняя гнев подобно </a:t>
            </a:r>
            <a:r>
              <a:rPr lang="ru-RU" sz="1500" b="1" i="1" dirty="0" smtClean="0">
                <a:solidFill>
                  <a:schemeClr val="tx1"/>
                </a:solidFill>
              </a:rPr>
              <a:t>искре» </a:t>
            </a:r>
            <a:r>
              <a:rPr lang="ru-RU" sz="1500" b="1" i="1" dirty="0">
                <a:solidFill>
                  <a:schemeClr val="tx1"/>
                </a:solidFill>
              </a:rPr>
              <a:t>.</a:t>
            </a:r>
          </a:p>
        </p:txBody>
      </p:sp>
      <p:sp>
        <p:nvSpPr>
          <p:cNvPr id="29" name="Скругленный прямоугольник 28"/>
          <p:cNvSpPr/>
          <p:nvPr/>
        </p:nvSpPr>
        <p:spPr>
          <a:xfrm>
            <a:off x="336987" y="1628801"/>
            <a:ext cx="8524920" cy="172819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«Некоторые </a:t>
            </a:r>
            <a:r>
              <a:rPr lang="ru-RU" sz="1600" b="1" i="1" dirty="0">
                <a:solidFill>
                  <a:schemeClr val="tx1"/>
                </a:solidFill>
              </a:rPr>
              <a:t>думают, что под соперником разумеется дьявол, а под путем - жизнь, и полагают, что Господь увещевает таким образом: «пока ты находишься в этой жизни, разорви связь с дьяволом, чтобы он не мог впоследствии обличить тебя за грехи, как имеющего что-либо от него… Но ты пойми, что Господь говорит это относительно здешних соперников, научая не судиться и не отклоняться от дел Божиих. Если, говорит, тебя и обидят, то не ходи в суд, но мирись на пути, чтобы не потерпеть тебе худшего, благодаря могуществу </a:t>
            </a:r>
            <a:r>
              <a:rPr lang="ru-RU" sz="1600" b="1" i="1" dirty="0" smtClean="0">
                <a:solidFill>
                  <a:schemeClr val="tx1"/>
                </a:solidFill>
              </a:rPr>
              <a:t>соперника».</a:t>
            </a:r>
            <a:endParaRPr lang="ru-RU" sz="1600" b="1" i="1" dirty="0">
              <a:solidFill>
                <a:schemeClr val="tx1"/>
              </a:solidFill>
            </a:endParaRPr>
          </a:p>
        </p:txBody>
      </p:sp>
      <p:graphicFrame>
        <p:nvGraphicFramePr>
          <p:cNvPr id="7" name="Таблица 6"/>
          <p:cNvGraphicFramePr>
            <a:graphicFrameLocks noGrp="1"/>
          </p:cNvGraphicFramePr>
          <p:nvPr>
            <p:extLst>
              <p:ext uri="{D42A27DB-BD31-4B8C-83A1-F6EECF244321}">
                <p14:modId xmlns:p14="http://schemas.microsoft.com/office/powerpoint/2010/main" val="4037111996"/>
              </p:ext>
            </p:extLst>
          </p:nvPr>
        </p:nvGraphicFramePr>
        <p:xfrm>
          <a:off x="251520" y="3356992"/>
          <a:ext cx="8640960" cy="2884352"/>
        </p:xfrm>
        <a:graphic>
          <a:graphicData uri="http://schemas.openxmlformats.org/drawingml/2006/table">
            <a:tbl>
              <a:tblPr firstRow="1" bandRow="1">
                <a:tableStyleId>{5C22544A-7EE6-4342-B048-85BDC9FD1C3A}</a:tableStyleId>
              </a:tblPr>
              <a:tblGrid>
                <a:gridCol w="6120680"/>
                <a:gridCol w="2520280"/>
              </a:tblGrid>
              <a:tr h="288032">
                <a:tc>
                  <a:txBody>
                    <a:bodyPr/>
                    <a:lstStyle/>
                    <a:p>
                      <a:pPr algn="ctr">
                        <a:lnSpc>
                          <a:spcPct val="80000"/>
                        </a:lnSpc>
                      </a:pPr>
                      <a:r>
                        <a:rPr lang="ru-RU" sz="1600" b="1" dirty="0" smtClean="0">
                          <a:solidFill>
                            <a:schemeClr val="tx1"/>
                          </a:solidFill>
                        </a:rPr>
                        <a:t>Мф. 5, 21-26</a:t>
                      </a:r>
                      <a:endParaRPr lang="ru-RU" sz="1600" b="1" dirty="0">
                        <a:solidFill>
                          <a:schemeClr val="tx1"/>
                        </a:solidFill>
                      </a:endParaRPr>
                    </a:p>
                  </a:txBody>
                  <a:tcPr marL="36000" marR="36000" marT="18000" marB="18000" anchor="ctr"/>
                </a:tc>
                <a:tc>
                  <a:txBody>
                    <a:bodyPr/>
                    <a:lstStyle/>
                    <a:p>
                      <a:pPr algn="ctr">
                        <a:lnSpc>
                          <a:spcPct val="80000"/>
                        </a:lnSpc>
                      </a:pPr>
                      <a:r>
                        <a:rPr lang="ru-RU" sz="1600" b="1" dirty="0" err="1" smtClean="0">
                          <a:solidFill>
                            <a:schemeClr val="tx1"/>
                          </a:solidFill>
                        </a:rPr>
                        <a:t>Лк</a:t>
                      </a:r>
                      <a:r>
                        <a:rPr lang="ru-RU" sz="1600" b="1" dirty="0" smtClean="0">
                          <a:solidFill>
                            <a:schemeClr val="tx1"/>
                          </a:solidFill>
                        </a:rPr>
                        <a:t>. 12, 58-59</a:t>
                      </a:r>
                      <a:endParaRPr lang="ru-RU" sz="1600" b="1" dirty="0">
                        <a:solidFill>
                          <a:schemeClr val="tx1"/>
                        </a:solidFill>
                      </a:endParaRPr>
                    </a:p>
                  </a:txBody>
                  <a:tcPr marL="36000" marR="36000" marT="18000" marB="18000" anchor="ctr"/>
                </a:tc>
              </a:tr>
              <a:tr h="370840">
                <a:tc>
                  <a:txBody>
                    <a:bodyPr/>
                    <a:lstStyle/>
                    <a:p>
                      <a:pPr>
                        <a:lnSpc>
                          <a:spcPct val="80000"/>
                        </a:lnSpc>
                      </a:pPr>
                      <a:r>
                        <a:rPr lang="ru-RU" sz="1500" b="1" dirty="0" smtClean="0"/>
                        <a:t>21. Вы слышали, что сказано древним: не убивай, кто же убьет, подлежит суду.</a:t>
                      </a:r>
                    </a:p>
                    <a:p>
                      <a:pPr>
                        <a:lnSpc>
                          <a:spcPct val="80000"/>
                        </a:lnSpc>
                      </a:pPr>
                      <a:r>
                        <a:rPr lang="ru-RU" sz="1500" b="1" dirty="0" smtClean="0"/>
                        <a:t>22. А Я говорю вам, что всякий, гневающийся на брата своего </a:t>
                      </a:r>
                      <a:r>
                        <a:rPr lang="ru-RU" sz="1500" b="1" dirty="0" smtClean="0">
                          <a:solidFill>
                            <a:srgbClr val="FF0000"/>
                          </a:solidFill>
                        </a:rPr>
                        <a:t>напрасно,</a:t>
                      </a:r>
                      <a:r>
                        <a:rPr lang="ru-RU" sz="1500" b="1" dirty="0" smtClean="0"/>
                        <a:t> подлежит суду; кто же скажет брату своему: «рака», подлежит синедриону; а кто скажет: «безумный», подлежит геенне огненной.</a:t>
                      </a:r>
                    </a:p>
                    <a:p>
                      <a:pPr>
                        <a:lnSpc>
                          <a:spcPct val="80000"/>
                        </a:lnSpc>
                      </a:pPr>
                      <a:r>
                        <a:rPr lang="ru-RU" sz="1500" b="1" dirty="0" smtClean="0"/>
                        <a:t>23. Итак, если ты принесешь дар твой к жертвеннику и там вспомнишь, что брат твой имеет что-нибудь против тебя,</a:t>
                      </a:r>
                    </a:p>
                    <a:p>
                      <a:pPr>
                        <a:lnSpc>
                          <a:spcPct val="80000"/>
                        </a:lnSpc>
                      </a:pPr>
                      <a:r>
                        <a:rPr lang="ru-RU" sz="1500" b="1" dirty="0" smtClean="0"/>
                        <a:t>24. оставь там дар твой пред жертвенником, и пойди прежде примирись с братом твоим, и тогда приди и принеси дар твой.</a:t>
                      </a:r>
                    </a:p>
                    <a:p>
                      <a:pPr>
                        <a:lnSpc>
                          <a:spcPct val="80000"/>
                        </a:lnSpc>
                      </a:pPr>
                      <a:r>
                        <a:rPr lang="ru-RU" sz="1500" b="1" dirty="0" smtClean="0"/>
                        <a:t>25. Мирись с соперником твоим скорее, пока ты еще на пути с ним, чтобы соперник не отдал тебя судье, а судья не отдал бы тебя слуге, и не ввергли бы тебя в темницу;</a:t>
                      </a:r>
                    </a:p>
                    <a:p>
                      <a:pPr>
                        <a:lnSpc>
                          <a:spcPct val="80000"/>
                        </a:lnSpc>
                      </a:pPr>
                      <a:r>
                        <a:rPr lang="ru-RU" sz="1500" b="1" dirty="0" smtClean="0"/>
                        <a:t>26. истинно говорю тебе: ты не выйдешь оттуда, пока не отдашь до последнего </a:t>
                      </a:r>
                      <a:r>
                        <a:rPr lang="ru-RU" sz="1500" b="1" dirty="0" err="1" smtClean="0"/>
                        <a:t>кодранта</a:t>
                      </a:r>
                      <a:r>
                        <a:rPr lang="ru-RU" sz="1500" b="1" dirty="0" smtClean="0"/>
                        <a:t>.</a:t>
                      </a:r>
                      <a:endParaRPr lang="ru-RU" sz="1500" b="1" dirty="0"/>
                    </a:p>
                  </a:txBody>
                  <a:tcPr marL="36000" marR="36000" marT="18000" marB="18000"/>
                </a:tc>
                <a:tc>
                  <a:txBody>
                    <a:bodyPr/>
                    <a:lstStyle/>
                    <a:p>
                      <a:pPr>
                        <a:lnSpc>
                          <a:spcPct val="80000"/>
                        </a:lnSpc>
                      </a:pPr>
                      <a:r>
                        <a:rPr lang="ru-RU" sz="1500" b="1" dirty="0" smtClean="0"/>
                        <a:t>58. Когда ты идешь с соперником своим к начальству, то на дороге постарайся освободиться от него, чтобы он не привел тебя к судье, а судья не отдал тебя истязателю, а истязатель не вверг тебя в темницу;</a:t>
                      </a:r>
                    </a:p>
                    <a:p>
                      <a:pPr>
                        <a:lnSpc>
                          <a:spcPct val="80000"/>
                        </a:lnSpc>
                      </a:pPr>
                      <a:r>
                        <a:rPr lang="ru-RU" sz="1500" b="1" dirty="0" smtClean="0"/>
                        <a:t>59. Сказываю тебе: не выйдешь оттуда, пока не отдашь и последней полушки.</a:t>
                      </a:r>
                      <a:endParaRPr lang="ru-RU" sz="1500" b="1" dirty="0"/>
                    </a:p>
                  </a:txBody>
                  <a:tcPr marL="36000" marR="36000" marT="18000" marB="18000"/>
                </a:tc>
              </a:tr>
            </a:tbl>
          </a:graphicData>
        </a:graphic>
      </p:graphicFrame>
      <p:graphicFrame>
        <p:nvGraphicFramePr>
          <p:cNvPr id="5" name="Объект 4"/>
          <p:cNvGraphicFramePr>
            <a:graphicFrameLocks noGrp="1"/>
          </p:cNvGraphicFramePr>
          <p:nvPr>
            <p:ph idx="1"/>
            <p:extLst>
              <p:ext uri="{D42A27DB-BD31-4B8C-83A1-F6EECF244321}">
                <p14:modId xmlns:p14="http://schemas.microsoft.com/office/powerpoint/2010/main" val="3319606198"/>
              </p:ext>
            </p:extLst>
          </p:nvPr>
        </p:nvGraphicFramePr>
        <p:xfrm>
          <a:off x="251520" y="548680"/>
          <a:ext cx="8640960" cy="2174172"/>
        </p:xfrm>
        <a:graphic>
          <a:graphicData uri="http://schemas.openxmlformats.org/drawingml/2006/table">
            <a:tbl>
              <a:tblPr firstRow="1" bandRow="1">
                <a:tableStyleId>{5C22544A-7EE6-4342-B048-85BDC9FD1C3A}</a:tableStyleId>
              </a:tblPr>
              <a:tblGrid>
                <a:gridCol w="6739916"/>
                <a:gridCol w="1901044"/>
              </a:tblGrid>
              <a:tr h="227304">
                <a:tc>
                  <a:txBody>
                    <a:bodyPr/>
                    <a:lstStyle/>
                    <a:p>
                      <a:pPr marL="0" algn="ctr" defTabSz="914400" rtl="0" eaLnBrk="1" latinLnBrk="0" hangingPunct="1">
                        <a:lnSpc>
                          <a:spcPct val="80000"/>
                        </a:lnSpc>
                      </a:pPr>
                      <a:r>
                        <a:rPr lang="ru-RU" sz="1600" b="1" kern="1200" dirty="0" smtClean="0">
                          <a:solidFill>
                            <a:schemeClr val="tx1"/>
                          </a:solidFill>
                          <a:latin typeface="+mn-lt"/>
                          <a:ea typeface="+mn-ea"/>
                          <a:cs typeface="+mn-cs"/>
                        </a:rPr>
                        <a:t>Мф. 5, 17-20</a:t>
                      </a:r>
                      <a:endParaRPr lang="ru-RU" sz="1600" b="1" kern="1200" dirty="0">
                        <a:solidFill>
                          <a:schemeClr val="tx1"/>
                        </a:solidFill>
                        <a:latin typeface="+mn-lt"/>
                        <a:ea typeface="+mn-ea"/>
                        <a:cs typeface="+mn-cs"/>
                      </a:endParaRPr>
                    </a:p>
                  </a:txBody>
                  <a:tcPr anchor="ctr"/>
                </a:tc>
                <a:tc>
                  <a:txBody>
                    <a:bodyPr/>
                    <a:lstStyle/>
                    <a:p>
                      <a:pPr marL="0" algn="ctr" defTabSz="914400" rtl="0" eaLnBrk="1" latinLnBrk="0" hangingPunct="1">
                        <a:lnSpc>
                          <a:spcPct val="80000"/>
                        </a:lnSpc>
                      </a:pPr>
                      <a:r>
                        <a:rPr lang="ru-RU" sz="1600" b="1" kern="1200" dirty="0" err="1" smtClean="0">
                          <a:solidFill>
                            <a:schemeClr val="tx1"/>
                          </a:solidFill>
                          <a:latin typeface="+mn-lt"/>
                          <a:ea typeface="+mn-ea"/>
                          <a:cs typeface="+mn-cs"/>
                        </a:rPr>
                        <a:t>Лк</a:t>
                      </a:r>
                      <a:r>
                        <a:rPr lang="ru-RU" sz="1600" b="1" kern="1200" dirty="0" smtClean="0">
                          <a:solidFill>
                            <a:schemeClr val="tx1"/>
                          </a:solidFill>
                          <a:latin typeface="+mn-lt"/>
                          <a:ea typeface="+mn-ea"/>
                          <a:cs typeface="+mn-cs"/>
                        </a:rPr>
                        <a:t>. 16, 17</a:t>
                      </a:r>
                      <a:endParaRPr lang="ru-RU" sz="1600" b="1" kern="1200" dirty="0">
                        <a:solidFill>
                          <a:schemeClr val="tx1"/>
                        </a:solidFill>
                        <a:latin typeface="+mn-lt"/>
                        <a:ea typeface="+mn-ea"/>
                        <a:cs typeface="+mn-cs"/>
                      </a:endParaRPr>
                    </a:p>
                  </a:txBody>
                  <a:tcPr anchor="ctr"/>
                </a:tc>
              </a:tr>
              <a:tr h="370840">
                <a:tc>
                  <a:txBody>
                    <a:bodyPr/>
                    <a:lstStyle/>
                    <a:p>
                      <a:pPr>
                        <a:lnSpc>
                          <a:spcPct val="90000"/>
                        </a:lnSpc>
                      </a:pPr>
                      <a:r>
                        <a:rPr lang="ru-RU" sz="1500" b="1" dirty="0" smtClean="0"/>
                        <a:t>17. Не думайте, что Я пришел нарушить закон или пророков: не нарушить пришел Я, но исполнить.</a:t>
                      </a:r>
                    </a:p>
                    <a:p>
                      <a:pPr>
                        <a:lnSpc>
                          <a:spcPct val="90000"/>
                        </a:lnSpc>
                      </a:pPr>
                      <a:r>
                        <a:rPr lang="ru-RU" sz="1500" b="1" dirty="0" smtClean="0"/>
                        <a:t>18. Ибо истинно говорю вам: доколе не прейдет небо и земля, ни одна </a:t>
                      </a:r>
                      <a:r>
                        <a:rPr lang="ru-RU" sz="1500" b="1" dirty="0" err="1" smtClean="0"/>
                        <a:t>иота</a:t>
                      </a:r>
                      <a:r>
                        <a:rPr lang="ru-RU" sz="1500" b="1" dirty="0" smtClean="0"/>
                        <a:t> или ни одна черта не прейдет из закона, пока не исполнится все.</a:t>
                      </a:r>
                    </a:p>
                    <a:p>
                      <a:pPr>
                        <a:lnSpc>
                          <a:spcPct val="90000"/>
                        </a:lnSpc>
                      </a:pPr>
                      <a:r>
                        <a:rPr lang="ru-RU" sz="1500" b="1" dirty="0" smtClean="0"/>
                        <a:t>19. Итак, кто нарушит одну из заповедей сих малейших и научит так людей, тот малейшим наречется в Царстве Небесном; а кто сотворит и научит, тот великим наречется в Царстве Небесном.</a:t>
                      </a:r>
                    </a:p>
                    <a:p>
                      <a:pPr>
                        <a:lnSpc>
                          <a:spcPct val="90000"/>
                        </a:lnSpc>
                      </a:pPr>
                      <a:r>
                        <a:rPr lang="ru-RU" sz="1500" b="1" dirty="0" smtClean="0"/>
                        <a:t>20. Ибо, говорю вам, если праведность ваша не превзойдет праведности книжников и фарисеев, то вы не войдете в Царство Небесное.</a:t>
                      </a:r>
                      <a:endParaRPr lang="ru-RU" sz="1500" b="1" dirty="0"/>
                    </a:p>
                  </a:txBody>
                  <a:tcPr marL="36000" marR="36000" marT="18000" marB="18000"/>
                </a:tc>
                <a:tc>
                  <a:txBody>
                    <a:bodyPr/>
                    <a:lstStyle/>
                    <a:p>
                      <a:pPr>
                        <a:lnSpc>
                          <a:spcPct val="90000"/>
                        </a:lnSpc>
                      </a:pPr>
                      <a:r>
                        <a:rPr lang="ru-RU" sz="1500" b="1" dirty="0" smtClean="0"/>
                        <a:t>17. Но скорее небо и земля прейдут, нежели одна черта из закона пропадет.</a:t>
                      </a:r>
                      <a:endParaRPr lang="ru-RU" sz="1500" b="1" dirty="0"/>
                    </a:p>
                  </a:txBody>
                  <a:tcPr marL="36000" marR="36000" marT="18000" marB="18000"/>
                </a:tc>
              </a:tr>
            </a:tbl>
          </a:graphicData>
        </a:graphic>
      </p:graphicFrame>
      <p:sp>
        <p:nvSpPr>
          <p:cNvPr id="4" name="Скругленный прямоугольник 3"/>
          <p:cNvSpPr/>
          <p:nvPr/>
        </p:nvSpPr>
        <p:spPr>
          <a:xfrm>
            <a:off x="2411760" y="116632"/>
            <a:ext cx="4248472" cy="28803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Об исполнении закона и пророков</a:t>
            </a:r>
            <a:endParaRPr lang="ru-RU" sz="2000" b="1" dirty="0">
              <a:solidFill>
                <a:schemeClr val="tx1"/>
              </a:solidFill>
            </a:endParaRPr>
          </a:p>
        </p:txBody>
      </p:sp>
      <p:sp>
        <p:nvSpPr>
          <p:cNvPr id="2" name="Скругленный прямоугольник 1"/>
          <p:cNvSpPr/>
          <p:nvPr/>
        </p:nvSpPr>
        <p:spPr>
          <a:xfrm>
            <a:off x="359532" y="3356992"/>
            <a:ext cx="8640960" cy="122413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i="1" dirty="0" smtClean="0">
                <a:solidFill>
                  <a:schemeClr val="tx1"/>
                </a:solidFill>
              </a:rPr>
              <a:t>: «Как </a:t>
            </a:r>
            <a:r>
              <a:rPr lang="ru-RU" sz="1500" b="1" i="1" dirty="0">
                <a:solidFill>
                  <a:schemeClr val="tx1"/>
                </a:solidFill>
              </a:rPr>
              <a:t>же Он исполнил? Во-первых, тем, что совершил все предсказанное о Нем пророками. Он исполнил и все заповеди Закона, ибо не сотворил беззакония и не было лести в устах Его. Он исполнил Закон и в другом отношении, то есть восполнил его, ибо Он полно начертал то, чего Закон дал только одну тень. Тот гласил: «Не убей», а Сей сказал: «И не гневайся напрасно</a:t>
            </a:r>
            <a:r>
              <a:rPr lang="ru-RU" sz="1500" b="1" i="1" dirty="0" smtClean="0">
                <a:solidFill>
                  <a:schemeClr val="tx1"/>
                </a:solidFill>
              </a:rPr>
              <a:t>».</a:t>
            </a:r>
            <a:endParaRPr lang="ru-RU" sz="1500" b="1" i="1" dirty="0">
              <a:solidFill>
                <a:schemeClr val="tx1"/>
              </a:solidFill>
            </a:endParaRPr>
          </a:p>
        </p:txBody>
      </p:sp>
      <p:sp>
        <p:nvSpPr>
          <p:cNvPr id="8" name="Скругленный прямоугольник 7"/>
          <p:cNvSpPr/>
          <p:nvPr/>
        </p:nvSpPr>
        <p:spPr>
          <a:xfrm>
            <a:off x="251520" y="6309320"/>
            <a:ext cx="8640960" cy="456962"/>
          </a:xfrm>
          <a:prstGeom prst="roundRect">
            <a:avLst/>
          </a:prstGeom>
          <a:ln/>
        </p:spPr>
        <p:style>
          <a:lnRef idx="3">
            <a:schemeClr val="lt1"/>
          </a:lnRef>
          <a:fillRef idx="1">
            <a:schemeClr val="accent1"/>
          </a:fillRef>
          <a:effectRef idx="1">
            <a:schemeClr val="accent1"/>
          </a:effectRef>
          <a:fontRef idx="minor">
            <a:schemeClr val="lt1"/>
          </a:fontRef>
        </p:style>
        <p:txBody>
          <a:bodyPr rtlCol="0" anchor="ctr"/>
          <a:lstStyle/>
          <a:p>
            <a:pPr algn="ctr">
              <a:lnSpc>
                <a:spcPct val="90000"/>
              </a:lnSpc>
            </a:pPr>
            <a:r>
              <a:rPr lang="ru-RU" sz="1500" b="1" dirty="0" smtClean="0">
                <a:solidFill>
                  <a:schemeClr val="tx1"/>
                </a:solidFill>
              </a:rPr>
              <a:t>Как </a:t>
            </a:r>
            <a:r>
              <a:rPr lang="ru-RU" sz="1500" b="1" dirty="0">
                <a:solidFill>
                  <a:schemeClr val="tx1"/>
                </a:solidFill>
              </a:rPr>
              <a:t>и Бог через Моисея, Спаситель запрещает убийство, но еще с большею категоричностью, устраняя самые причины, от которых зависели и зависят </a:t>
            </a:r>
            <a:r>
              <a:rPr lang="ru-RU" sz="1500" b="1" dirty="0" smtClean="0">
                <a:solidFill>
                  <a:schemeClr val="tx1"/>
                </a:solidFill>
              </a:rPr>
              <a:t>убийства -  гнев. </a:t>
            </a:r>
            <a:endParaRPr lang="ru-RU" sz="1500" b="1" dirty="0">
              <a:solidFill>
                <a:schemeClr val="tx1"/>
              </a:solidFill>
            </a:endParaRPr>
          </a:p>
        </p:txBody>
      </p:sp>
      <p:sp>
        <p:nvSpPr>
          <p:cNvPr id="10" name="Скругленный прямоугольник 9"/>
          <p:cNvSpPr/>
          <p:nvPr/>
        </p:nvSpPr>
        <p:spPr>
          <a:xfrm>
            <a:off x="258429" y="980728"/>
            <a:ext cx="8640960" cy="144016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lIns="0" rIns="0" rtlCol="0" anchor="ctr"/>
          <a:lstStyle/>
          <a:p>
            <a:pPr algn="ctr"/>
            <a:r>
              <a:rPr lang="ru-RU" sz="1500" b="1" dirty="0">
                <a:solidFill>
                  <a:schemeClr val="tx1"/>
                </a:solidFill>
              </a:rPr>
              <a:t>Слово </a:t>
            </a:r>
            <a:r>
              <a:rPr lang="ru-RU" sz="1500" b="1" dirty="0" smtClean="0">
                <a:solidFill>
                  <a:schemeClr val="tx1"/>
                </a:solidFill>
              </a:rPr>
              <a:t>«рака» </a:t>
            </a:r>
            <a:r>
              <a:rPr lang="ru-RU" sz="1500" b="1" dirty="0">
                <a:solidFill>
                  <a:schemeClr val="tx1"/>
                </a:solidFill>
              </a:rPr>
              <a:t>объяснялось различно. </a:t>
            </a:r>
            <a:r>
              <a:rPr lang="ru-RU" sz="1500" b="1" dirty="0" smtClean="0">
                <a:solidFill>
                  <a:schemeClr val="tx1"/>
                </a:solidFill>
              </a:rPr>
              <a:t> </a:t>
            </a:r>
            <a:r>
              <a:rPr lang="ru-RU" sz="1500" b="1" dirty="0" err="1" smtClean="0">
                <a:solidFill>
                  <a:schemeClr val="tx1"/>
                </a:solidFill>
              </a:rPr>
              <a:t>Свт</a:t>
            </a:r>
            <a:r>
              <a:rPr lang="ru-RU" sz="1500" b="1" dirty="0" smtClean="0">
                <a:solidFill>
                  <a:schemeClr val="tx1"/>
                </a:solidFill>
              </a:rPr>
              <a:t>. Иоанн Златоуст </a:t>
            </a:r>
            <a:r>
              <a:rPr lang="ru-RU" sz="1500" b="1" dirty="0">
                <a:solidFill>
                  <a:schemeClr val="tx1"/>
                </a:solidFill>
              </a:rPr>
              <a:t>считает его выражением незначительного гнева и больше — презрения и пренебрежения. Это слово, по </a:t>
            </a:r>
            <a:r>
              <a:rPr lang="ru-RU" sz="1500" b="1" dirty="0" err="1" smtClean="0">
                <a:solidFill>
                  <a:schemeClr val="tx1"/>
                </a:solidFill>
              </a:rPr>
              <a:t>свт</a:t>
            </a:r>
            <a:r>
              <a:rPr lang="ru-RU" sz="1500" b="1" dirty="0" smtClean="0">
                <a:solidFill>
                  <a:schemeClr val="tx1"/>
                </a:solidFill>
              </a:rPr>
              <a:t>. Иоанну, </a:t>
            </a:r>
            <a:r>
              <a:rPr lang="ru-RU" sz="1500" b="1" dirty="0">
                <a:solidFill>
                  <a:schemeClr val="tx1"/>
                </a:solidFill>
              </a:rPr>
              <a:t>на сирийском языке равнозначно </a:t>
            </a:r>
            <a:r>
              <a:rPr lang="ru-RU" sz="1500" b="1" dirty="0" smtClean="0">
                <a:solidFill>
                  <a:schemeClr val="tx1"/>
                </a:solidFill>
              </a:rPr>
              <a:t>«ты». </a:t>
            </a:r>
            <a:r>
              <a:rPr lang="ru-RU" sz="1500" b="1" dirty="0" err="1" smtClean="0">
                <a:solidFill>
                  <a:schemeClr val="tx1"/>
                </a:solidFill>
              </a:rPr>
              <a:t>Блж</a:t>
            </a:r>
            <a:r>
              <a:rPr lang="ru-RU" sz="1500" b="1" dirty="0" smtClean="0">
                <a:solidFill>
                  <a:schemeClr val="tx1"/>
                </a:solidFill>
              </a:rPr>
              <a:t>.  </a:t>
            </a:r>
            <a:r>
              <a:rPr lang="ru-RU" sz="1500" b="1" dirty="0">
                <a:solidFill>
                  <a:schemeClr val="tx1"/>
                </a:solidFill>
              </a:rPr>
              <a:t>Августин считает более вероятным, что это слово не означает чего-нибудь (определенного), но выражает движение разгневанного духа, и относит слово рака к гневным восклицаниям. </a:t>
            </a:r>
            <a:r>
              <a:rPr lang="ru-RU" sz="1500" b="1" dirty="0" err="1" smtClean="0">
                <a:solidFill>
                  <a:schemeClr val="tx1"/>
                </a:solidFill>
              </a:rPr>
              <a:t>Блж</a:t>
            </a:r>
            <a:r>
              <a:rPr lang="ru-RU" sz="1500" b="1" dirty="0" smtClean="0">
                <a:solidFill>
                  <a:schemeClr val="tx1"/>
                </a:solidFill>
              </a:rPr>
              <a:t>. </a:t>
            </a:r>
            <a:r>
              <a:rPr lang="ru-RU" sz="1500" b="1" dirty="0" err="1" smtClean="0">
                <a:solidFill>
                  <a:schemeClr val="tx1"/>
                </a:solidFill>
              </a:rPr>
              <a:t>Феофилакт</a:t>
            </a:r>
            <a:r>
              <a:rPr lang="ru-RU" sz="1500" b="1" dirty="0" smtClean="0">
                <a:solidFill>
                  <a:schemeClr val="tx1"/>
                </a:solidFill>
              </a:rPr>
              <a:t> </a:t>
            </a:r>
            <a:r>
              <a:rPr lang="ru-RU" sz="1500" b="1" dirty="0">
                <a:solidFill>
                  <a:schemeClr val="tx1"/>
                </a:solidFill>
              </a:rPr>
              <a:t>и </a:t>
            </a:r>
            <a:r>
              <a:rPr lang="ru-RU" sz="1500" b="1" dirty="0" err="1">
                <a:solidFill>
                  <a:schemeClr val="tx1"/>
                </a:solidFill>
              </a:rPr>
              <a:t>Евфимий</a:t>
            </a:r>
            <a:r>
              <a:rPr lang="ru-RU" sz="1500" b="1" dirty="0">
                <a:solidFill>
                  <a:schemeClr val="tx1"/>
                </a:solidFill>
              </a:rPr>
              <a:t> </a:t>
            </a:r>
            <a:r>
              <a:rPr lang="ru-RU" sz="1500" b="1" dirty="0" err="1">
                <a:solidFill>
                  <a:schemeClr val="tx1"/>
                </a:solidFill>
              </a:rPr>
              <a:t>Зигабен</a:t>
            </a:r>
            <a:r>
              <a:rPr lang="ru-RU" sz="1500" b="1" dirty="0">
                <a:solidFill>
                  <a:schemeClr val="tx1"/>
                </a:solidFill>
              </a:rPr>
              <a:t> согласны с </a:t>
            </a:r>
            <a:r>
              <a:rPr lang="ru-RU" sz="1500" b="1" dirty="0" err="1" smtClean="0">
                <a:solidFill>
                  <a:schemeClr val="tx1"/>
                </a:solidFill>
              </a:rPr>
              <a:t>свт</a:t>
            </a:r>
            <a:r>
              <a:rPr lang="ru-RU" sz="1500" b="1" dirty="0" smtClean="0">
                <a:solidFill>
                  <a:schemeClr val="tx1"/>
                </a:solidFill>
              </a:rPr>
              <a:t>. Иоанном. </a:t>
            </a:r>
            <a:r>
              <a:rPr lang="ru-RU" sz="1500" b="1" dirty="0" err="1" smtClean="0">
                <a:solidFill>
                  <a:schemeClr val="tx1"/>
                </a:solidFill>
              </a:rPr>
              <a:t>Блж</a:t>
            </a:r>
            <a:r>
              <a:rPr lang="ru-RU" sz="1500" b="1" dirty="0" smtClean="0">
                <a:solidFill>
                  <a:schemeClr val="tx1"/>
                </a:solidFill>
              </a:rPr>
              <a:t>. Иероним </a:t>
            </a:r>
            <a:r>
              <a:rPr lang="ru-RU" sz="1500" b="1" dirty="0">
                <a:solidFill>
                  <a:schemeClr val="tx1"/>
                </a:solidFill>
              </a:rPr>
              <a:t>полагает, что слово </a:t>
            </a:r>
            <a:r>
              <a:rPr lang="ru-RU" sz="1500" b="1" dirty="0" err="1">
                <a:solidFill>
                  <a:schemeClr val="tx1"/>
                </a:solidFill>
              </a:rPr>
              <a:t>равнозначительно</a:t>
            </a:r>
            <a:r>
              <a:rPr lang="ru-RU" sz="1500" b="1" dirty="0">
                <a:solidFill>
                  <a:schemeClr val="tx1"/>
                </a:solidFill>
              </a:rPr>
              <a:t> еврейскому </a:t>
            </a:r>
            <a:r>
              <a:rPr lang="ru-RU" sz="1500" b="1" dirty="0" smtClean="0">
                <a:solidFill>
                  <a:schemeClr val="tx1"/>
                </a:solidFill>
              </a:rPr>
              <a:t>«рака», </a:t>
            </a:r>
            <a:r>
              <a:rPr lang="ru-RU" sz="1500" b="1" dirty="0">
                <a:solidFill>
                  <a:schemeClr val="tx1"/>
                </a:solidFill>
              </a:rPr>
              <a:t>которое значит </a:t>
            </a:r>
            <a:r>
              <a:rPr lang="ru-RU" sz="1500" b="1" dirty="0" smtClean="0">
                <a:solidFill>
                  <a:schemeClr val="tx1"/>
                </a:solidFill>
              </a:rPr>
              <a:t>«пустой», «безмозглый».</a:t>
            </a:r>
            <a:endParaRPr lang="ru-RU" sz="1500" b="1" dirty="0">
              <a:solidFill>
                <a:schemeClr val="tx1"/>
              </a:solidFill>
            </a:endParaRPr>
          </a:p>
        </p:txBody>
      </p:sp>
      <p:sp>
        <p:nvSpPr>
          <p:cNvPr id="11" name="Скругленный прямоугольник 10"/>
          <p:cNvSpPr/>
          <p:nvPr/>
        </p:nvSpPr>
        <p:spPr>
          <a:xfrm>
            <a:off x="282093" y="2852936"/>
            <a:ext cx="8610387" cy="158417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«Итак</a:t>
            </a:r>
            <a:r>
              <a:rPr lang="ru-RU" sz="1600" b="1" i="1" dirty="0">
                <a:solidFill>
                  <a:schemeClr val="tx1"/>
                </a:solidFill>
              </a:rPr>
              <a:t>, для чего же Он сказал это? Без сомнения, не без причины, не без цели. Так как Он намеревался дать заповеди выше древних (как видно из слов Его: “Вы слышали, что сказано древним: не убивай. Я говорю </a:t>
            </a:r>
            <a:r>
              <a:rPr lang="ru-RU" sz="1600" b="1" i="1" dirty="0" smtClean="0">
                <a:solidFill>
                  <a:schemeClr val="tx1"/>
                </a:solidFill>
              </a:rPr>
              <a:t>вам </a:t>
            </a:r>
            <a:r>
              <a:rPr lang="ru-RU" sz="1600" b="1" i="1" dirty="0">
                <a:solidFill>
                  <a:schemeClr val="tx1"/>
                </a:solidFill>
              </a:rPr>
              <a:t>не </a:t>
            </a:r>
            <a:r>
              <a:rPr lang="ru-RU" sz="1600" b="1" i="1" dirty="0" smtClean="0">
                <a:solidFill>
                  <a:schemeClr val="tx1"/>
                </a:solidFill>
              </a:rPr>
              <a:t>гневайтесь”) и </a:t>
            </a:r>
            <a:r>
              <a:rPr lang="ru-RU" sz="1600" b="1" i="1" dirty="0">
                <a:solidFill>
                  <a:schemeClr val="tx1"/>
                </a:solidFill>
              </a:rPr>
              <a:t>проложить путь к некоему божественному небесному образу жизни, то, чтобы новость учения не смутила сердец слушателей и не заставила их сомневаться в Его наставлениях, Он и предупреждает </a:t>
            </a:r>
            <a:r>
              <a:rPr lang="ru-RU" sz="1600" b="1" i="1" dirty="0" smtClean="0">
                <a:solidFill>
                  <a:schemeClr val="tx1"/>
                </a:solidFill>
              </a:rPr>
              <a:t>их».</a:t>
            </a:r>
            <a:endParaRPr lang="ru-RU" sz="1600" b="1" i="1" dirty="0">
              <a:solidFill>
                <a:schemeClr val="tx1"/>
              </a:solidFill>
            </a:endParaRPr>
          </a:p>
        </p:txBody>
      </p:sp>
      <p:sp>
        <p:nvSpPr>
          <p:cNvPr id="12" name="Скругленный прямоугольник 11"/>
          <p:cNvSpPr/>
          <p:nvPr/>
        </p:nvSpPr>
        <p:spPr>
          <a:xfrm>
            <a:off x="289002" y="4725144"/>
            <a:ext cx="8610387" cy="1044116"/>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Иероним</a:t>
            </a:r>
            <a:r>
              <a:rPr lang="ru-RU" sz="1600" b="1" i="1" dirty="0" smtClean="0">
                <a:solidFill>
                  <a:schemeClr val="tx1"/>
                </a:solidFill>
              </a:rPr>
              <a:t>:  «Или </a:t>
            </a:r>
            <a:r>
              <a:rPr lang="ru-RU" sz="1600" b="1" i="1" dirty="0">
                <a:solidFill>
                  <a:schemeClr val="tx1"/>
                </a:solidFill>
              </a:rPr>
              <a:t>так, что в своем Лице Он исполнит то, что предсказано другими пророками; или так, что Своей проповедью Он дополнит то, что прежде по слабости воспринимающих было грубо и </a:t>
            </a:r>
            <a:r>
              <a:rPr lang="ru-RU" sz="1600" b="1" i="1" dirty="0" smtClean="0">
                <a:solidFill>
                  <a:schemeClr val="tx1"/>
                </a:solidFill>
              </a:rPr>
              <a:t>несовершенно, </a:t>
            </a:r>
            <a:r>
              <a:rPr lang="ru-RU" sz="1600" b="1" i="1" dirty="0">
                <a:solidFill>
                  <a:schemeClr val="tx1"/>
                </a:solidFill>
              </a:rPr>
              <a:t>уничтожая совершенно гнев, запрещая воздаяние око за око, зуб за зуб и даже скрытую в мысли </a:t>
            </a:r>
            <a:r>
              <a:rPr lang="ru-RU" sz="1600" b="1" i="1" dirty="0" smtClean="0">
                <a:solidFill>
                  <a:schemeClr val="tx1"/>
                </a:solidFill>
              </a:rPr>
              <a:t>похоть».</a:t>
            </a:r>
            <a:endParaRPr lang="ru-RU" sz="1600" b="1" i="1" dirty="0">
              <a:solidFill>
                <a:schemeClr val="tx1"/>
              </a:solidFill>
            </a:endParaRPr>
          </a:p>
        </p:txBody>
      </p:sp>
      <p:sp>
        <p:nvSpPr>
          <p:cNvPr id="13" name="Скругленный прямоугольник 12"/>
          <p:cNvSpPr/>
          <p:nvPr/>
        </p:nvSpPr>
        <p:spPr>
          <a:xfrm>
            <a:off x="289002" y="2996952"/>
            <a:ext cx="8610387" cy="115212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«Здесь Господь показывает, что мир придет и изменится. Поэтому Он говорит, что, пока стоит вселенная, не исчезнет и малейшая буква из Закона. Одни под йотой и чертой разумеют двенадцать заповедей, другие - крест. Йота - прямой брус креста, а черта - </a:t>
            </a:r>
            <a:r>
              <a:rPr lang="ru-RU" sz="1600" b="1" i="1" dirty="0" smtClean="0">
                <a:solidFill>
                  <a:schemeClr val="tx1"/>
                </a:solidFill>
              </a:rPr>
              <a:t>поперечный».</a:t>
            </a:r>
            <a:endParaRPr lang="ru-RU" sz="1600" b="1" i="1" dirty="0">
              <a:solidFill>
                <a:schemeClr val="tx1"/>
              </a:solidFill>
            </a:endParaRPr>
          </a:p>
        </p:txBody>
      </p:sp>
      <p:sp>
        <p:nvSpPr>
          <p:cNvPr id="14" name="Скругленный прямоугольник 13"/>
          <p:cNvSpPr/>
          <p:nvPr/>
        </p:nvSpPr>
        <p:spPr>
          <a:xfrm>
            <a:off x="251520" y="4293096"/>
            <a:ext cx="8610387" cy="79208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a:solidFill>
                  <a:schemeClr val="tx1"/>
                </a:solidFill>
              </a:rPr>
              <a:t>Иероним</a:t>
            </a:r>
            <a:r>
              <a:rPr lang="ru-RU" sz="1600" b="1" dirty="0" smtClean="0">
                <a:solidFill>
                  <a:schemeClr val="tx1"/>
                </a:solidFill>
              </a:rPr>
              <a:t>: </a:t>
            </a:r>
            <a:r>
              <a:rPr lang="ru-RU" sz="1600" b="1" i="1" dirty="0">
                <a:solidFill>
                  <a:schemeClr val="tx1"/>
                </a:solidFill>
              </a:rPr>
              <a:t>«под образом буквы показывается, что даже самое по видимому малое в законе исполнено духовными священнодействиями и повторится по содержанию своему в </a:t>
            </a:r>
            <a:r>
              <a:rPr lang="ru-RU" sz="1600" b="1" i="1" dirty="0" smtClean="0">
                <a:solidFill>
                  <a:schemeClr val="tx1"/>
                </a:solidFill>
              </a:rPr>
              <a:t>Евангелии».</a:t>
            </a:r>
            <a:endParaRPr lang="ru-RU" sz="1600" b="1" i="1" dirty="0">
              <a:solidFill>
                <a:schemeClr val="tx1"/>
              </a:solidFill>
            </a:endParaRPr>
          </a:p>
        </p:txBody>
      </p:sp>
      <p:sp>
        <p:nvSpPr>
          <p:cNvPr id="15" name="Скругленный прямоугольник 14"/>
          <p:cNvSpPr/>
          <p:nvPr/>
        </p:nvSpPr>
        <p:spPr>
          <a:xfrm>
            <a:off x="258429" y="5247201"/>
            <a:ext cx="8634051" cy="1290599"/>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Зигабен</a:t>
            </a:r>
            <a:r>
              <a:rPr lang="ru-RU" sz="1600" b="1" i="1" dirty="0">
                <a:solidFill>
                  <a:schemeClr val="tx1"/>
                </a:solidFill>
              </a:rPr>
              <a:t>: «пока будет стоять мир (это видно из слов: </a:t>
            </a:r>
            <a:r>
              <a:rPr lang="ru-RU" sz="1600" b="1" i="1" dirty="0" err="1">
                <a:solidFill>
                  <a:schemeClr val="tx1"/>
                </a:solidFill>
              </a:rPr>
              <a:t>дондеже</a:t>
            </a:r>
            <a:r>
              <a:rPr lang="ru-RU" sz="1600" b="1" i="1" dirty="0">
                <a:solidFill>
                  <a:schemeClr val="tx1"/>
                </a:solidFill>
              </a:rPr>
              <a:t> небо и земля), не останется неисполненным даже незначительное предписание закона, до тех пор пока все законное не сделается или не исполнится на деле Мною. Словами: йота и черта обозначил самое незначительное, потому что они в числе букв были самые простые, так как легче других </a:t>
            </a:r>
            <a:r>
              <a:rPr lang="ru-RU" sz="1600" b="1" i="1" dirty="0" err="1" smtClean="0">
                <a:solidFill>
                  <a:schemeClr val="tx1"/>
                </a:solidFill>
              </a:rPr>
              <a:t>начертывались</a:t>
            </a:r>
            <a:r>
              <a:rPr lang="ru-RU" sz="1600" b="1" i="1" dirty="0" smtClean="0">
                <a:solidFill>
                  <a:schemeClr val="tx1"/>
                </a:solidFill>
              </a:rPr>
              <a:t>».</a:t>
            </a:r>
            <a:endParaRPr lang="ru-RU" sz="1600" b="1" i="1" dirty="0">
              <a:solidFill>
                <a:schemeClr val="tx1"/>
              </a:solidFill>
            </a:endParaRPr>
          </a:p>
        </p:txBody>
      </p:sp>
      <p:sp>
        <p:nvSpPr>
          <p:cNvPr id="16" name="Скругленный прямоугольник 15"/>
          <p:cNvSpPr/>
          <p:nvPr/>
        </p:nvSpPr>
        <p:spPr>
          <a:xfrm>
            <a:off x="359532" y="3068960"/>
            <a:ext cx="8502375" cy="93610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Златоуст</a:t>
            </a:r>
            <a:r>
              <a:rPr lang="ru-RU" sz="1600" b="1" i="1" dirty="0">
                <a:solidFill>
                  <a:schemeClr val="tx1"/>
                </a:solidFill>
              </a:rPr>
              <a:t>: «приведенные слова Его относятся не к древним заповедям, но к тем, которые Он сам намеревался </a:t>
            </a:r>
            <a:r>
              <a:rPr lang="ru-RU" sz="1600" b="1" i="1" dirty="0" smtClean="0">
                <a:solidFill>
                  <a:schemeClr val="tx1"/>
                </a:solidFill>
              </a:rPr>
              <a:t>дать. </a:t>
            </a:r>
            <a:r>
              <a:rPr lang="ru-RU" sz="1600" b="1" i="1" dirty="0">
                <a:solidFill>
                  <a:schemeClr val="tx1"/>
                </a:solidFill>
              </a:rPr>
              <a:t>Если бы Его угрозы относились к нарушителям ветхого закона, то для чего бы говорить Ему: “если не превзойдет</a:t>
            </a:r>
            <a:r>
              <a:rPr lang="ru-RU" sz="1600" b="1" i="1" dirty="0" smtClean="0">
                <a:solidFill>
                  <a:schemeClr val="tx1"/>
                </a:solidFill>
              </a:rPr>
              <a:t>”?».</a:t>
            </a:r>
            <a:endParaRPr lang="ru-RU" sz="1600" b="1" i="1" dirty="0">
              <a:solidFill>
                <a:schemeClr val="tx1"/>
              </a:solidFill>
            </a:endParaRPr>
          </a:p>
        </p:txBody>
      </p:sp>
      <p:sp>
        <p:nvSpPr>
          <p:cNvPr id="17" name="Скругленный прямоугольник 16"/>
          <p:cNvSpPr/>
          <p:nvPr/>
        </p:nvSpPr>
        <p:spPr>
          <a:xfrm>
            <a:off x="258429" y="4149080"/>
            <a:ext cx="8634051" cy="180020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«Почему же Он называет эти новые заповеди малыми, когда они так важны и высоки? Как Он смирит Себя самого, и во многих местах говорит о Себе скромно, — так говорит и о законе Своем, научая этим и нас всегда быть </a:t>
            </a:r>
            <a:r>
              <a:rPr lang="ru-RU" sz="1600" b="1" i="1" dirty="0" smtClean="0">
                <a:solidFill>
                  <a:schemeClr val="tx1"/>
                </a:solidFill>
              </a:rPr>
              <a:t>скромными… Христос </a:t>
            </a:r>
            <a:r>
              <a:rPr lang="ru-RU" sz="1600" b="1" i="1" dirty="0">
                <a:solidFill>
                  <a:schemeClr val="tx1"/>
                </a:solidFill>
              </a:rPr>
              <a:t>предвидел беспечность многих, предвидел, что некоторые примут слова Его за преувеличение, и будут умствовать о законе так: “неужели тот будет наказан, кто назовет брата своего глупым? Неужели тот прелюбодей, кто только посмотрит на жену?” Предотвращая такое небрежение к закону, Он и произносит страшную угрозу».</a:t>
            </a:r>
          </a:p>
        </p:txBody>
      </p:sp>
      <p:sp>
        <p:nvSpPr>
          <p:cNvPr id="18" name="Скругленный прямоугольник 17"/>
          <p:cNvSpPr/>
          <p:nvPr/>
        </p:nvSpPr>
        <p:spPr>
          <a:xfrm>
            <a:off x="251520" y="2900713"/>
            <a:ext cx="8647869" cy="888327"/>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«Малейшим </a:t>
            </a:r>
            <a:r>
              <a:rPr lang="ru-RU" sz="1600" b="1" i="1" dirty="0">
                <a:solidFill>
                  <a:schemeClr val="tx1"/>
                </a:solidFill>
              </a:rPr>
              <a:t>наречется в Царстве Небесном» вместо: в воскресении окажется последним и будет брошен в геенну. Ибо он не войдет в Царство Небесное: нет; но под царством разумей воскресение. </a:t>
            </a:r>
          </a:p>
        </p:txBody>
      </p:sp>
      <p:sp>
        <p:nvSpPr>
          <p:cNvPr id="19" name="Скругленный прямоугольник 18"/>
          <p:cNvSpPr/>
          <p:nvPr/>
        </p:nvSpPr>
        <p:spPr>
          <a:xfrm>
            <a:off x="289180" y="4113076"/>
            <a:ext cx="8603300" cy="111612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«А </a:t>
            </a:r>
            <a:r>
              <a:rPr lang="ru-RU" sz="1600" b="1" i="1" dirty="0">
                <a:solidFill>
                  <a:schemeClr val="tx1"/>
                </a:solidFill>
              </a:rPr>
              <a:t>кто сотворит и научит, тот великим наречется в Царстве </a:t>
            </a:r>
            <a:r>
              <a:rPr lang="ru-RU" sz="1600" b="1" i="1" dirty="0" smtClean="0">
                <a:solidFill>
                  <a:schemeClr val="tx1"/>
                </a:solidFill>
              </a:rPr>
              <a:t>Небесном - Сначала </a:t>
            </a:r>
            <a:r>
              <a:rPr lang="ru-RU" sz="1600" b="1" i="1" dirty="0">
                <a:solidFill>
                  <a:schemeClr val="tx1"/>
                </a:solidFill>
              </a:rPr>
              <a:t>стоит «сотворить», а потом - «научить», ибо как я буду руководить другим на пути, по которому я сам не ходил? С другой стороны, если я делаю, но не учу, то я не буду иметь такой награды</a:t>
            </a:r>
            <a:r>
              <a:rPr lang="ru-RU" sz="1600" b="1" i="1" dirty="0" smtClean="0">
                <a:solidFill>
                  <a:schemeClr val="tx1"/>
                </a:solidFill>
              </a:rPr>
              <a:t>».</a:t>
            </a:r>
            <a:endParaRPr lang="ru-RU" sz="1600" b="1" i="1" dirty="0">
              <a:solidFill>
                <a:schemeClr val="tx1"/>
              </a:solidFill>
            </a:endParaRPr>
          </a:p>
        </p:txBody>
      </p:sp>
      <p:sp>
        <p:nvSpPr>
          <p:cNvPr id="20" name="Скругленный прямоугольник 19"/>
          <p:cNvSpPr/>
          <p:nvPr/>
        </p:nvSpPr>
        <p:spPr>
          <a:xfrm>
            <a:off x="184847" y="3042886"/>
            <a:ext cx="8572727" cy="2416727"/>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a:t>
            </a:r>
            <a:r>
              <a:rPr lang="ru-RU" sz="1600" b="1" i="1" dirty="0" smtClean="0">
                <a:solidFill>
                  <a:schemeClr val="tx1"/>
                </a:solidFill>
              </a:rPr>
              <a:t>: «Говоря </a:t>
            </a:r>
            <a:r>
              <a:rPr lang="ru-RU" sz="1600" b="1" i="1" dirty="0">
                <a:solidFill>
                  <a:schemeClr val="tx1"/>
                </a:solidFill>
              </a:rPr>
              <a:t>о книжниках и фарисеях, Он не разумеет преступающих закон, но исполняющих его. Если бы это были люди, не исполняющие закона, то Он не сказал бы об их правде. Христос не хулит древней правды, а хочет возвысить ее. В самом деле, если бы она была худа, то Он не стал бы требовать высшей, не стал бы </a:t>
            </a:r>
            <a:r>
              <a:rPr lang="ru-RU" sz="1600" b="1" i="1" dirty="0" err="1">
                <a:solidFill>
                  <a:schemeClr val="tx1"/>
                </a:solidFill>
              </a:rPr>
              <a:t>усовершать</a:t>
            </a:r>
            <a:r>
              <a:rPr lang="ru-RU" sz="1600" b="1" i="1" dirty="0">
                <a:solidFill>
                  <a:schemeClr val="tx1"/>
                </a:solidFill>
              </a:rPr>
              <a:t> ее, но просто отверг бы. Но, скажешь ты, если она в самом деле такова, отчего же ныне не вводит в царствие? Она не вводит тех, которые живут после пришествия Христова, так как они, получивши большую силу, должны оказать и более подвигов; питомцев же своих вводит всех. И сам Христос, пришедши в мир, не исполнил бы этой правды всецело, если бы она была худа и не </a:t>
            </a:r>
            <a:r>
              <a:rPr lang="ru-RU" sz="1600" b="1" i="1" dirty="0" err="1">
                <a:solidFill>
                  <a:schemeClr val="tx1"/>
                </a:solidFill>
              </a:rPr>
              <a:t>сродна</a:t>
            </a:r>
            <a:r>
              <a:rPr lang="ru-RU" sz="1600" b="1" i="1" dirty="0">
                <a:solidFill>
                  <a:schemeClr val="tx1"/>
                </a:solidFill>
              </a:rPr>
              <a:t> с </a:t>
            </a:r>
            <a:r>
              <a:rPr lang="ru-RU" sz="1600" b="1" i="1" dirty="0" smtClean="0">
                <a:solidFill>
                  <a:schemeClr val="tx1"/>
                </a:solidFill>
              </a:rPr>
              <a:t>новою». </a:t>
            </a:r>
            <a:endParaRPr lang="ru-RU" sz="1600" b="1" i="1" dirty="0">
              <a:solidFill>
                <a:schemeClr val="tx1"/>
              </a:solidFill>
            </a:endParaRPr>
          </a:p>
        </p:txBody>
      </p:sp>
      <p:sp>
        <p:nvSpPr>
          <p:cNvPr id="3" name="Скругленный прямоугольник 2"/>
          <p:cNvSpPr/>
          <p:nvPr/>
        </p:nvSpPr>
        <p:spPr>
          <a:xfrm>
            <a:off x="251520" y="4869160"/>
            <a:ext cx="8640960" cy="93610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smtClean="0">
                <a:solidFill>
                  <a:schemeClr val="tx1"/>
                </a:solidFill>
              </a:rPr>
              <a:t>Зигабен</a:t>
            </a:r>
            <a:r>
              <a:rPr lang="ru-RU" sz="1500" b="1" i="1" dirty="0" smtClean="0">
                <a:solidFill>
                  <a:schemeClr val="tx1"/>
                </a:solidFill>
              </a:rPr>
              <a:t>: «Они </a:t>
            </a:r>
            <a:r>
              <a:rPr lang="ru-RU" sz="1500" b="1" i="1" dirty="0">
                <a:solidFill>
                  <a:schemeClr val="tx1"/>
                </a:solidFill>
              </a:rPr>
              <a:t>учат, но не исполняют, проводя жизнь, которая противоречит учению; а вы должны и учить, и исполнять, чтобы дела согласовывались со словами. </a:t>
            </a:r>
            <a:r>
              <a:rPr lang="ru-RU" sz="1500" b="1" i="1" dirty="0" smtClean="0">
                <a:solidFill>
                  <a:schemeClr val="tx1"/>
                </a:solidFill>
              </a:rPr>
              <a:t>Они </a:t>
            </a:r>
            <a:r>
              <a:rPr lang="ru-RU" sz="1500" b="1" i="1" dirty="0">
                <a:solidFill>
                  <a:schemeClr val="tx1"/>
                </a:solidFill>
              </a:rPr>
              <a:t>смотрят только на конец греха, а вы должны смотреть и на начало </a:t>
            </a:r>
            <a:r>
              <a:rPr lang="ru-RU" sz="1500" b="1" i="1" dirty="0" smtClean="0">
                <a:solidFill>
                  <a:schemeClr val="tx1"/>
                </a:solidFill>
              </a:rPr>
              <a:t>его».</a:t>
            </a:r>
            <a:endParaRPr lang="ru-RU" sz="1500" b="1" i="1" dirty="0">
              <a:solidFill>
                <a:schemeClr val="tx1"/>
              </a:solidFill>
            </a:endParaRPr>
          </a:p>
        </p:txBody>
      </p:sp>
      <p:sp>
        <p:nvSpPr>
          <p:cNvPr id="21" name="Скругленный прямоугольник 20"/>
          <p:cNvSpPr/>
          <p:nvPr/>
        </p:nvSpPr>
        <p:spPr>
          <a:xfrm>
            <a:off x="258429" y="3248980"/>
            <a:ext cx="8718930" cy="2772308"/>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Ззигабен</a:t>
            </a:r>
            <a:r>
              <a:rPr lang="ru-RU" sz="1600" b="1" dirty="0" smtClean="0">
                <a:solidFill>
                  <a:schemeClr val="tx1"/>
                </a:solidFill>
              </a:rPr>
              <a:t>: </a:t>
            </a:r>
            <a:r>
              <a:rPr lang="ru-RU" sz="1600" b="1" i="1" dirty="0" smtClean="0">
                <a:solidFill>
                  <a:schemeClr val="tx1"/>
                </a:solidFill>
              </a:rPr>
              <a:t>«Но </a:t>
            </a:r>
            <a:r>
              <a:rPr lang="ru-RU" sz="1600" b="1" i="1" dirty="0">
                <a:solidFill>
                  <a:schemeClr val="tx1"/>
                </a:solidFill>
              </a:rPr>
              <a:t>если он не заслуживает порицания, то почему не спасает тех, которые его исполняют? До самого пришествия Христова он спасал точных исполнителей его, но после, когда дети сделались мужами, когда дарована людям обильная благодать, когда весьма великие награды предложены для воздаяния за добрые дела (не обещается уже больше обладание землею, или земными благами, ни многочисленное потомство или долголетняя жизнь, ни победа над врагами, – но наследие неба и небесных благ, усыновление Богу и братство с Единородным Его Сыном, победа над демонами и общение нескончаемого Царства), – то естественно, что великие подвиги требуются от всех, кто желает получить такие награды; и такие именно подвиги имеются в виду при заповедях Христа, возвестившего указанные награды. Соответственно величию наград Он узаконил и величие </a:t>
            </a:r>
            <a:r>
              <a:rPr lang="ru-RU" sz="1600" b="1" i="1" dirty="0" smtClean="0">
                <a:solidFill>
                  <a:schemeClr val="tx1"/>
                </a:solidFill>
              </a:rPr>
              <a:t>подвигов».</a:t>
            </a:r>
            <a:endParaRPr lang="ru-RU" sz="1600" b="1" i="1" dirty="0">
              <a:solidFill>
                <a:schemeClr val="tx1"/>
              </a:solidFill>
            </a:endParaRPr>
          </a:p>
        </p:txBody>
      </p:sp>
      <p:sp>
        <p:nvSpPr>
          <p:cNvPr id="22" name="Скругленный прямоугольник 21"/>
          <p:cNvSpPr/>
          <p:nvPr/>
        </p:nvSpPr>
        <p:spPr>
          <a:xfrm>
            <a:off x="184847" y="3645024"/>
            <a:ext cx="8677060" cy="695494"/>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Иероним: </a:t>
            </a:r>
            <a:r>
              <a:rPr lang="ru-RU" sz="1600" b="1" i="1" dirty="0" smtClean="0">
                <a:solidFill>
                  <a:schemeClr val="tx1"/>
                </a:solidFill>
              </a:rPr>
              <a:t>«Он </a:t>
            </a:r>
            <a:r>
              <a:rPr lang="ru-RU" sz="1600" b="1" i="1" dirty="0">
                <a:solidFill>
                  <a:schemeClr val="tx1"/>
                </a:solidFill>
              </a:rPr>
              <a:t>укоряет фарисеев за то, что, презрев заповеди Божий, они установили свои собственные </a:t>
            </a:r>
            <a:r>
              <a:rPr lang="ru-RU" sz="1600" b="1" i="1" dirty="0" smtClean="0">
                <a:solidFill>
                  <a:schemeClr val="tx1"/>
                </a:solidFill>
              </a:rPr>
              <a:t>предания».</a:t>
            </a:r>
            <a:endParaRPr lang="ru-RU" sz="1600" b="1" i="1" dirty="0">
              <a:solidFill>
                <a:schemeClr val="tx1"/>
              </a:solidFill>
            </a:endParaRPr>
          </a:p>
        </p:txBody>
      </p:sp>
      <p:sp>
        <p:nvSpPr>
          <p:cNvPr id="24" name="Скругленный прямоугольник 23"/>
          <p:cNvSpPr/>
          <p:nvPr/>
        </p:nvSpPr>
        <p:spPr>
          <a:xfrm>
            <a:off x="282093" y="836712"/>
            <a:ext cx="8617296" cy="1800200"/>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«всякий</a:t>
            </a:r>
            <a:r>
              <a:rPr lang="ru-RU" sz="1600" b="1" i="1" dirty="0">
                <a:solidFill>
                  <a:schemeClr val="tx1"/>
                </a:solidFill>
              </a:rPr>
              <a:t>, гневающийся на брата своего </a:t>
            </a:r>
            <a:r>
              <a:rPr lang="ru-RU" sz="1600" b="1" i="1" dirty="0" smtClean="0">
                <a:solidFill>
                  <a:schemeClr val="tx1"/>
                </a:solidFill>
              </a:rPr>
              <a:t>напрасно </a:t>
            </a:r>
            <a:r>
              <a:rPr lang="ru-RU" sz="1600" b="1" i="1" dirty="0">
                <a:solidFill>
                  <a:schemeClr val="tx1"/>
                </a:solidFill>
              </a:rPr>
              <a:t>будет подлежать осуждению. Этим Он уничтожил не всякий вообще гнев, а отверг только несвоевременный; своевременный же гнев полезен. Так бывает благовременным гнев против тех, которые живут вопреки заповедям Божьим, потому что мы гневаемся не для собственной защиты, но для пользы самих худо живущих из привязанности и братолюбия, с подобающим уважением. </a:t>
            </a:r>
            <a:r>
              <a:rPr lang="ru-RU" sz="1600" b="1" i="1" dirty="0" err="1">
                <a:solidFill>
                  <a:schemeClr val="tx1"/>
                </a:solidFill>
              </a:rPr>
              <a:t>Гневайтеся</a:t>
            </a:r>
            <a:r>
              <a:rPr lang="ru-RU" sz="1600" b="1" i="1" dirty="0">
                <a:solidFill>
                  <a:schemeClr val="tx1"/>
                </a:solidFill>
              </a:rPr>
              <a:t>, говорит, и не согрешайте </a:t>
            </a:r>
            <a:r>
              <a:rPr lang="ru-RU" sz="1600" b="1" i="1" dirty="0" smtClean="0">
                <a:solidFill>
                  <a:schemeClr val="tx1"/>
                </a:solidFill>
              </a:rPr>
              <a:t>(</a:t>
            </a:r>
            <a:r>
              <a:rPr lang="ru-RU" sz="1600" b="1" i="1" dirty="0" err="1" smtClean="0">
                <a:solidFill>
                  <a:schemeClr val="tx1"/>
                </a:solidFill>
              </a:rPr>
              <a:t>Пс</a:t>
            </a:r>
            <a:r>
              <a:rPr lang="ru-RU" sz="1600" b="1" i="1" dirty="0" smtClean="0">
                <a:solidFill>
                  <a:schemeClr val="tx1"/>
                </a:solidFill>
              </a:rPr>
              <a:t>. 4,5), </a:t>
            </a:r>
            <a:r>
              <a:rPr lang="ru-RU" sz="1600" b="1" i="1" dirty="0">
                <a:solidFill>
                  <a:schemeClr val="tx1"/>
                </a:solidFill>
              </a:rPr>
              <a:t>т.е. гневаясь не </a:t>
            </a:r>
            <a:r>
              <a:rPr lang="ru-RU" sz="1600" b="1" i="1" dirty="0" smtClean="0">
                <a:solidFill>
                  <a:schemeClr val="tx1"/>
                </a:solidFill>
              </a:rPr>
              <a:t>заблуждайтесь».</a:t>
            </a:r>
            <a:endParaRPr lang="ru-RU" sz="1600" b="1" i="1" dirty="0">
              <a:solidFill>
                <a:schemeClr val="tx1"/>
              </a:solidFill>
            </a:endParaRPr>
          </a:p>
        </p:txBody>
      </p:sp>
      <p:sp>
        <p:nvSpPr>
          <p:cNvPr id="26" name="Скругленный прямоугольник 25"/>
          <p:cNvSpPr/>
          <p:nvPr/>
        </p:nvSpPr>
        <p:spPr>
          <a:xfrm>
            <a:off x="289180" y="980728"/>
            <a:ext cx="8572727" cy="1919985"/>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smtClean="0">
                <a:solidFill>
                  <a:schemeClr val="tx1"/>
                </a:solidFill>
              </a:rPr>
              <a:t>Лопухин</a:t>
            </a:r>
            <a:r>
              <a:rPr lang="ru-RU" sz="1600" b="1" i="1" dirty="0" smtClean="0">
                <a:solidFill>
                  <a:schemeClr val="tx1"/>
                </a:solidFill>
              </a:rPr>
              <a:t>: «Слово </a:t>
            </a:r>
            <a:r>
              <a:rPr lang="ru-RU" sz="1600" b="1" i="1" dirty="0">
                <a:solidFill>
                  <a:schemeClr val="tx1"/>
                </a:solidFill>
              </a:rPr>
              <a:t>геенна указывает на место, бывшее на юге от Иерусалима, где совершалось служение Молоху (</a:t>
            </a:r>
            <a:r>
              <a:rPr lang="ru-RU" sz="1600" b="1" i="1" dirty="0">
                <a:solidFill>
                  <a:schemeClr val="tx1"/>
                </a:solidFill>
                <a:hlinkClick r:id="rId2" tooltip="old:2par:28:03"/>
              </a:rPr>
              <a:t>2 Пар. 28:3;</a:t>
            </a:r>
            <a:r>
              <a:rPr lang="ru-RU" sz="1600" b="1" i="1" dirty="0">
                <a:solidFill>
                  <a:schemeClr val="tx1"/>
                </a:solidFill>
              </a:rPr>
              <a:t> </a:t>
            </a:r>
            <a:r>
              <a:rPr lang="ru-RU" sz="1600" b="1" i="1" dirty="0">
                <a:solidFill>
                  <a:schemeClr val="tx1"/>
                </a:solidFill>
                <a:hlinkClick r:id="rId3" tooltip="old:2par:33:06"/>
              </a:rPr>
              <a:t>33:6;</a:t>
            </a:r>
            <a:r>
              <a:rPr lang="ru-RU" sz="1600" b="1" i="1" dirty="0">
                <a:solidFill>
                  <a:schemeClr val="tx1"/>
                </a:solidFill>
              </a:rPr>
              <a:t> </a:t>
            </a:r>
            <a:r>
              <a:rPr lang="ru-RU" sz="1600" b="1" i="1" dirty="0" err="1">
                <a:solidFill>
                  <a:schemeClr val="tx1"/>
                </a:solidFill>
                <a:hlinkClick r:id="rId4" tooltip="old:ier:07:31"/>
              </a:rPr>
              <a:t>Иер</a:t>
            </a:r>
            <a:r>
              <a:rPr lang="ru-RU" sz="1600" b="1" i="1" dirty="0">
                <a:solidFill>
                  <a:schemeClr val="tx1"/>
                </a:solidFill>
                <a:hlinkClick r:id="rId4" tooltip="old:ier:07:31"/>
              </a:rPr>
              <a:t>. 7:31;</a:t>
            </a:r>
            <a:r>
              <a:rPr lang="ru-RU" sz="1600" b="1" i="1" dirty="0">
                <a:solidFill>
                  <a:schemeClr val="tx1"/>
                </a:solidFill>
              </a:rPr>
              <a:t> </a:t>
            </a:r>
            <a:r>
              <a:rPr lang="ru-RU" sz="1600" b="1" i="1" dirty="0">
                <a:solidFill>
                  <a:schemeClr val="tx1"/>
                </a:solidFill>
                <a:hlinkClick r:id="rId5" tooltip="old:ier:19:02"/>
              </a:rPr>
              <a:t>19:2-6</a:t>
            </a:r>
            <a:r>
              <a:rPr lang="ru-RU" sz="1600" b="1" i="1" dirty="0">
                <a:solidFill>
                  <a:schemeClr val="tx1"/>
                </a:solidFill>
              </a:rPr>
              <a:t> и др.). </a:t>
            </a:r>
            <a:r>
              <a:rPr lang="ru-RU" sz="1600" b="1" i="1" dirty="0" err="1">
                <a:solidFill>
                  <a:schemeClr val="tx1"/>
                </a:solidFill>
              </a:rPr>
              <a:t>Иосия</a:t>
            </a:r>
            <a:r>
              <a:rPr lang="ru-RU" sz="1600" b="1" i="1" dirty="0">
                <a:solidFill>
                  <a:schemeClr val="tx1"/>
                </a:solidFill>
              </a:rPr>
              <a:t> “осквернил </a:t>
            </a:r>
            <a:r>
              <a:rPr lang="ru-RU" sz="1600" b="1" i="1" dirty="0" err="1">
                <a:solidFill>
                  <a:schemeClr val="tx1"/>
                </a:solidFill>
              </a:rPr>
              <a:t>Тофет</a:t>
            </a:r>
            <a:r>
              <a:rPr lang="ru-RU" sz="1600" b="1" i="1" dirty="0">
                <a:solidFill>
                  <a:schemeClr val="tx1"/>
                </a:solidFill>
              </a:rPr>
              <a:t>, что в долине сыновей </a:t>
            </a:r>
            <a:r>
              <a:rPr lang="ru-RU" sz="1600" b="1" i="1" dirty="0" err="1">
                <a:solidFill>
                  <a:schemeClr val="tx1"/>
                </a:solidFill>
              </a:rPr>
              <a:t>Еннома</a:t>
            </a:r>
            <a:r>
              <a:rPr lang="ru-RU" sz="1600" b="1" i="1" dirty="0">
                <a:solidFill>
                  <a:schemeClr val="tx1"/>
                </a:solidFill>
              </a:rPr>
              <a:t>, чтобы никто не проводил сына своего и дочери своей через огонь Молоху.” </a:t>
            </a:r>
            <a:r>
              <a:rPr lang="ru-RU" sz="1600" b="1" i="1" dirty="0">
                <a:solidFill>
                  <a:schemeClr val="tx1"/>
                </a:solidFill>
                <a:hlinkClick r:id="rId6" tooltip="old:4ts:23:10"/>
              </a:rPr>
              <a:t>(4 </a:t>
            </a:r>
            <a:r>
              <a:rPr lang="ru-RU" sz="1600" b="1" i="1" dirty="0" err="1">
                <a:solidFill>
                  <a:schemeClr val="tx1"/>
                </a:solidFill>
                <a:hlinkClick r:id="rId6" tooltip="old:4ts:23:10"/>
              </a:rPr>
              <a:t>Цар</a:t>
            </a:r>
            <a:r>
              <a:rPr lang="ru-RU" sz="1600" b="1" i="1" dirty="0">
                <a:solidFill>
                  <a:schemeClr val="tx1"/>
                </a:solidFill>
                <a:hlinkClick r:id="rId6" tooltip="old:4ts:23:10"/>
              </a:rPr>
              <a:t>. 23:10)</a:t>
            </a:r>
            <a:r>
              <a:rPr lang="ru-RU" sz="1600" b="1" i="1" dirty="0">
                <a:solidFill>
                  <a:schemeClr val="tx1"/>
                </a:solidFill>
              </a:rPr>
              <a:t> Сюда бросались трупы преступников, животных и всякие нечистоты. Для уничтожения запаха и разлагающихся предметов там разводили огонь. Это место сделалось образом для обозначения загробных </a:t>
            </a:r>
            <a:r>
              <a:rPr lang="ru-RU" sz="1600" b="1" i="1" dirty="0" smtClean="0">
                <a:solidFill>
                  <a:schemeClr val="tx1"/>
                </a:solidFill>
              </a:rPr>
              <a:t>мучений».</a:t>
            </a:r>
            <a:endParaRPr lang="ru-RU" sz="1600" b="1" i="1" dirty="0">
              <a:solidFill>
                <a:schemeClr val="tx1"/>
              </a:solidFill>
            </a:endParaRPr>
          </a:p>
        </p:txBody>
      </p:sp>
      <p:sp>
        <p:nvSpPr>
          <p:cNvPr id="27" name="Скругленный прямоугольник 26"/>
          <p:cNvSpPr/>
          <p:nvPr/>
        </p:nvSpPr>
        <p:spPr>
          <a:xfrm>
            <a:off x="336987" y="874601"/>
            <a:ext cx="8532948" cy="1008112"/>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smtClean="0">
                <a:solidFill>
                  <a:schemeClr val="tx1"/>
                </a:solidFill>
              </a:rPr>
              <a:t>:</a:t>
            </a:r>
            <a:r>
              <a:rPr lang="ru-RU" sz="1600" b="1" i="1" dirty="0" smtClean="0">
                <a:solidFill>
                  <a:schemeClr val="tx1"/>
                </a:solidFill>
              </a:rPr>
              <a:t> «Итак</a:t>
            </a:r>
            <a:r>
              <a:rPr lang="ru-RU" sz="1600" b="1" i="1" dirty="0">
                <a:solidFill>
                  <a:schemeClr val="tx1"/>
                </a:solidFill>
              </a:rPr>
              <a:t>, приносишь ли ты хвалу Богу, или молитву (потому что и это также жертва), или что-нибудь другое, не приноси этого не примирившись, зная, что Он ничего не примет, если ты прежде не </a:t>
            </a:r>
            <a:r>
              <a:rPr lang="ru-RU" sz="1600" b="1" i="1" dirty="0" smtClean="0">
                <a:solidFill>
                  <a:schemeClr val="tx1"/>
                </a:solidFill>
              </a:rPr>
              <a:t>примиришься».</a:t>
            </a:r>
            <a:endParaRPr lang="ru-RU" sz="1600" b="1" i="1" dirty="0">
              <a:solidFill>
                <a:schemeClr val="tx1"/>
              </a:solidFill>
            </a:endParaRPr>
          </a:p>
        </p:txBody>
      </p:sp>
      <p:sp>
        <p:nvSpPr>
          <p:cNvPr id="28" name="Скругленный прямоугольник 27"/>
          <p:cNvSpPr/>
          <p:nvPr/>
        </p:nvSpPr>
        <p:spPr>
          <a:xfrm>
            <a:off x="370117" y="352543"/>
            <a:ext cx="8572727" cy="1044116"/>
          </a:xfrm>
          <a:prstGeom prst="roundRect">
            <a:avLst/>
          </a:prstGeom>
          <a:solidFill>
            <a:schemeClr val="accent1">
              <a:lumMod val="60000"/>
              <a:lumOff val="40000"/>
            </a:schemeClr>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i="1" dirty="0">
                <a:solidFill>
                  <a:schemeClr val="tx1"/>
                </a:solidFill>
              </a:rPr>
              <a:t>: «Некоторые под соперником разумеют совесть, которая всегда противится злой воле и обвиняет поступающего худо; под путем – настоящую жизнь, во время которой должно быть благорасположенным или повиноваться тому, кто побуждает к добру и отклоняет от </a:t>
            </a:r>
            <a:r>
              <a:rPr lang="ru-RU" sz="1600" b="1" i="1" dirty="0" smtClean="0">
                <a:solidFill>
                  <a:schemeClr val="tx1"/>
                </a:solidFill>
              </a:rPr>
              <a:t>зла».</a:t>
            </a:r>
            <a:endParaRPr lang="ru-RU" sz="1600" b="1" i="1" dirty="0">
              <a:solidFill>
                <a:schemeClr val="tx1"/>
              </a:solidFill>
            </a:endParaRPr>
          </a:p>
        </p:txBody>
      </p:sp>
      <p:sp>
        <p:nvSpPr>
          <p:cNvPr id="23" name="Скругленный прямоугольник 22"/>
          <p:cNvSpPr/>
          <p:nvPr/>
        </p:nvSpPr>
        <p:spPr>
          <a:xfrm>
            <a:off x="289180" y="1057730"/>
            <a:ext cx="8603300" cy="1579181"/>
          </a:xfrm>
          <a:prstGeom prst="roundRect">
            <a:avLst/>
          </a:prstGeom>
          <a:solidFill>
            <a:schemeClr val="accent1">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«Не </a:t>
            </a:r>
            <a:r>
              <a:rPr lang="ru-RU" sz="1600" b="1" i="1" dirty="0">
                <a:solidFill>
                  <a:schemeClr val="tx1"/>
                </a:solidFill>
              </a:rPr>
              <a:t>говорит, кем сказано было, потому что если бы сказал: «Отец Мой сказал древним, Я же говорю вам», то показалось бы, что Он устанавливает противное Отцу. С другой стороны, если бы сказал: «Я говорил древним», то Его слов не стали бы слушать. Поэтому говорит неопределенно: «сказано было древним». Этими словами Он показывает, что Закон устарел. А если устарел и близок к уничтожению, то его должно оставить и бежать к </a:t>
            </a:r>
            <a:r>
              <a:rPr lang="ru-RU" sz="1600" b="1" i="1" dirty="0" smtClean="0">
                <a:solidFill>
                  <a:schemeClr val="tx1"/>
                </a:solidFill>
              </a:rPr>
              <a:t>новому».</a:t>
            </a:r>
            <a:endParaRPr lang="ru-RU" sz="1600" b="1" i="1" dirty="0">
              <a:solidFill>
                <a:schemeClr val="tx1"/>
              </a:solidFill>
            </a:endParaRPr>
          </a:p>
        </p:txBody>
      </p:sp>
    </p:spTree>
    <p:extLst>
      <p:ext uri="{BB962C8B-B14F-4D97-AF65-F5344CB8AC3E}">
        <p14:creationId xmlns:p14="http://schemas.microsoft.com/office/powerpoint/2010/main" val="2016625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par>
                          <p:cTn id="21" fill="hold">
                            <p:stCondLst>
                              <p:cond delay="500"/>
                            </p:stCondLst>
                            <p:childTnLst>
                              <p:par>
                                <p:cTn id="22" presetID="22" presetClass="entr" presetSubtype="4"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wipe(down)">
                                      <p:cBhvr>
                                        <p:cTn id="24" dur="500"/>
                                        <p:tgtEl>
                                          <p:spTgt spid="2"/>
                                        </p:tgtEl>
                                      </p:cBhvr>
                                    </p:animEffect>
                                  </p:childTnLst>
                                </p:cTn>
                              </p:par>
                            </p:childTnLst>
                          </p:cTn>
                        </p:par>
                        <p:par>
                          <p:cTn id="25" fill="hold">
                            <p:stCondLst>
                              <p:cond delay="1000"/>
                            </p:stCondLst>
                            <p:childTnLst>
                              <p:par>
                                <p:cTn id="26" presetID="22" presetClass="entr" presetSubtype="4"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down)">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xit" presetSubtype="0" fill="hold" grpId="1" nodeType="clickEffect">
                                  <p:stCondLst>
                                    <p:cond delay="0"/>
                                  </p:stCondLst>
                                  <p:childTnLst>
                                    <p:animEffect transition="out" filter="fade">
                                      <p:cBhvr>
                                        <p:cTn id="32" dur="500"/>
                                        <p:tgtEl>
                                          <p:spTgt spid="2"/>
                                        </p:tgtEl>
                                      </p:cBhvr>
                                    </p:animEffect>
                                    <p:set>
                                      <p:cBhvr>
                                        <p:cTn id="33" dur="1" fill="hold">
                                          <p:stCondLst>
                                            <p:cond delay="499"/>
                                          </p:stCondLst>
                                        </p:cTn>
                                        <p:tgtEl>
                                          <p:spTgt spid="2"/>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2"/>
                                        </p:tgtEl>
                                      </p:cBhvr>
                                    </p:animEffect>
                                    <p:set>
                                      <p:cBhvr>
                                        <p:cTn id="36" dur="1" fill="hold">
                                          <p:stCondLst>
                                            <p:cond delay="499"/>
                                          </p:stCondLst>
                                        </p:cTn>
                                        <p:tgtEl>
                                          <p:spTgt spid="12"/>
                                        </p:tgtEl>
                                        <p:attrNameLst>
                                          <p:attrName>style.visibility</p:attrName>
                                        </p:attrNameLst>
                                      </p:cBhvr>
                                      <p:to>
                                        <p:strVal val="hidden"/>
                                      </p:to>
                                    </p:set>
                                  </p:childTnLst>
                                </p:cTn>
                              </p:par>
                            </p:childTnLst>
                          </p:cTn>
                        </p:par>
                        <p:par>
                          <p:cTn id="37" fill="hold">
                            <p:stCondLst>
                              <p:cond delay="500"/>
                            </p:stCondLst>
                            <p:childTnLst>
                              <p:par>
                                <p:cTn id="38" presetID="22" presetClass="entr" presetSubtype="4"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down)">
                                      <p:cBhvr>
                                        <p:cTn id="40" dur="500"/>
                                        <p:tgtEl>
                                          <p:spTgt spid="13"/>
                                        </p:tgtEl>
                                      </p:cBhvr>
                                    </p:animEffect>
                                  </p:childTnLst>
                                </p:cTn>
                              </p:par>
                            </p:childTnLst>
                          </p:cTn>
                        </p:par>
                        <p:par>
                          <p:cTn id="41" fill="hold">
                            <p:stCondLst>
                              <p:cond delay="1000"/>
                            </p:stCondLst>
                            <p:childTnLst>
                              <p:par>
                                <p:cTn id="42" presetID="22" presetClass="entr" presetSubtype="4" fill="hold" grpId="0" nodeType="afterEffect">
                                  <p:stCondLst>
                                    <p:cond delay="500"/>
                                  </p:stCondLst>
                                  <p:childTnLst>
                                    <p:set>
                                      <p:cBhvr>
                                        <p:cTn id="43" dur="1" fill="hold">
                                          <p:stCondLst>
                                            <p:cond delay="0"/>
                                          </p:stCondLst>
                                        </p:cTn>
                                        <p:tgtEl>
                                          <p:spTgt spid="14"/>
                                        </p:tgtEl>
                                        <p:attrNameLst>
                                          <p:attrName>style.visibility</p:attrName>
                                        </p:attrNameLst>
                                      </p:cBhvr>
                                      <p:to>
                                        <p:strVal val="visible"/>
                                      </p:to>
                                    </p:set>
                                    <p:animEffect transition="in" filter="wipe(down)">
                                      <p:cBhvr>
                                        <p:cTn id="44" dur="500"/>
                                        <p:tgtEl>
                                          <p:spTgt spid="14"/>
                                        </p:tgtEl>
                                      </p:cBhvr>
                                    </p:animEffect>
                                  </p:childTnLst>
                                </p:cTn>
                              </p:par>
                            </p:childTnLst>
                          </p:cTn>
                        </p:par>
                        <p:par>
                          <p:cTn id="45" fill="hold">
                            <p:stCondLst>
                              <p:cond delay="2000"/>
                            </p:stCondLst>
                            <p:childTnLst>
                              <p:par>
                                <p:cTn id="46" presetID="22" presetClass="entr" presetSubtype="4" fill="hold" grpId="0" nodeType="afterEffect">
                                  <p:stCondLst>
                                    <p:cond delay="500"/>
                                  </p:stCondLst>
                                  <p:childTnLst>
                                    <p:set>
                                      <p:cBhvr>
                                        <p:cTn id="47" dur="1" fill="hold">
                                          <p:stCondLst>
                                            <p:cond delay="0"/>
                                          </p:stCondLst>
                                        </p:cTn>
                                        <p:tgtEl>
                                          <p:spTgt spid="15"/>
                                        </p:tgtEl>
                                        <p:attrNameLst>
                                          <p:attrName>style.visibility</p:attrName>
                                        </p:attrNameLst>
                                      </p:cBhvr>
                                      <p:to>
                                        <p:strVal val="visible"/>
                                      </p:to>
                                    </p:set>
                                    <p:animEffect transition="in" filter="wipe(down)">
                                      <p:cBhvr>
                                        <p:cTn id="48" dur="500"/>
                                        <p:tgtEl>
                                          <p:spTgt spid="15"/>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1" nodeType="clickEffect">
                                  <p:stCondLst>
                                    <p:cond delay="0"/>
                                  </p:stCondLst>
                                  <p:childTnLst>
                                    <p:animEffect transition="out" filter="fade">
                                      <p:cBhvr>
                                        <p:cTn id="52" dur="500"/>
                                        <p:tgtEl>
                                          <p:spTgt spid="13"/>
                                        </p:tgtEl>
                                      </p:cBhvr>
                                    </p:animEffect>
                                    <p:set>
                                      <p:cBhvr>
                                        <p:cTn id="53" dur="1" fill="hold">
                                          <p:stCondLst>
                                            <p:cond delay="499"/>
                                          </p:stCondLst>
                                        </p:cTn>
                                        <p:tgtEl>
                                          <p:spTgt spid="13"/>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14"/>
                                        </p:tgtEl>
                                      </p:cBhvr>
                                    </p:animEffect>
                                    <p:set>
                                      <p:cBhvr>
                                        <p:cTn id="56" dur="1" fill="hold">
                                          <p:stCondLst>
                                            <p:cond delay="499"/>
                                          </p:stCondLst>
                                        </p:cTn>
                                        <p:tgtEl>
                                          <p:spTgt spid="14"/>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15"/>
                                        </p:tgtEl>
                                      </p:cBhvr>
                                    </p:animEffect>
                                    <p:set>
                                      <p:cBhvr>
                                        <p:cTn id="59" dur="1" fill="hold">
                                          <p:stCondLst>
                                            <p:cond delay="499"/>
                                          </p:stCondLst>
                                        </p:cTn>
                                        <p:tgtEl>
                                          <p:spTgt spid="15"/>
                                        </p:tgtEl>
                                        <p:attrNameLst>
                                          <p:attrName>style.visibility</p:attrName>
                                        </p:attrNameLst>
                                      </p:cBhvr>
                                      <p:to>
                                        <p:strVal val="hidden"/>
                                      </p:to>
                                    </p:set>
                                  </p:childTnLst>
                                </p:cTn>
                              </p:par>
                            </p:childTnLst>
                          </p:cTn>
                        </p:par>
                        <p:par>
                          <p:cTn id="60" fill="hold">
                            <p:stCondLst>
                              <p:cond delay="500"/>
                            </p:stCondLst>
                            <p:childTnLst>
                              <p:par>
                                <p:cTn id="61" presetID="22" presetClass="entr" presetSubtype="4" fill="hold" grpId="0" nodeType="after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wipe(down)">
                                      <p:cBhvr>
                                        <p:cTn id="63" dur="500"/>
                                        <p:tgtEl>
                                          <p:spTgt spid="16"/>
                                        </p:tgtEl>
                                      </p:cBhvr>
                                    </p:animEffect>
                                  </p:childTnLst>
                                </p:cTn>
                              </p:par>
                            </p:childTnLst>
                          </p:cTn>
                        </p:par>
                        <p:par>
                          <p:cTn id="64" fill="hold">
                            <p:stCondLst>
                              <p:cond delay="1000"/>
                            </p:stCondLst>
                            <p:childTnLst>
                              <p:par>
                                <p:cTn id="65" presetID="22" presetClass="entr" presetSubtype="4" fill="hold" grpId="0" nodeType="afterEffect">
                                  <p:stCondLst>
                                    <p:cond delay="500"/>
                                  </p:stCondLst>
                                  <p:childTnLst>
                                    <p:set>
                                      <p:cBhvr>
                                        <p:cTn id="66" dur="1" fill="hold">
                                          <p:stCondLst>
                                            <p:cond delay="0"/>
                                          </p:stCondLst>
                                        </p:cTn>
                                        <p:tgtEl>
                                          <p:spTgt spid="17"/>
                                        </p:tgtEl>
                                        <p:attrNameLst>
                                          <p:attrName>style.visibility</p:attrName>
                                        </p:attrNameLst>
                                      </p:cBhvr>
                                      <p:to>
                                        <p:strVal val="visible"/>
                                      </p:to>
                                    </p:set>
                                    <p:animEffect transition="in" filter="wipe(down)">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xit" presetSubtype="0" fill="hold" grpId="1" nodeType="clickEffect">
                                  <p:stCondLst>
                                    <p:cond delay="0"/>
                                  </p:stCondLst>
                                  <p:childTnLst>
                                    <p:animEffect transition="out" filter="fade">
                                      <p:cBhvr>
                                        <p:cTn id="71" dur="500"/>
                                        <p:tgtEl>
                                          <p:spTgt spid="16"/>
                                        </p:tgtEl>
                                      </p:cBhvr>
                                    </p:animEffect>
                                    <p:set>
                                      <p:cBhvr>
                                        <p:cTn id="72" dur="1" fill="hold">
                                          <p:stCondLst>
                                            <p:cond delay="499"/>
                                          </p:stCondLst>
                                        </p:cTn>
                                        <p:tgtEl>
                                          <p:spTgt spid="16"/>
                                        </p:tgtEl>
                                        <p:attrNameLst>
                                          <p:attrName>style.visibility</p:attrName>
                                        </p:attrNameLst>
                                      </p:cBhvr>
                                      <p:to>
                                        <p:strVal val="hidden"/>
                                      </p:to>
                                    </p:set>
                                  </p:childTnLst>
                                </p:cTn>
                              </p:par>
                              <p:par>
                                <p:cTn id="73" presetID="10" presetClass="exit" presetSubtype="0" fill="hold" grpId="1" nodeType="withEffect">
                                  <p:stCondLst>
                                    <p:cond delay="0"/>
                                  </p:stCondLst>
                                  <p:childTnLst>
                                    <p:animEffect transition="out" filter="fade">
                                      <p:cBhvr>
                                        <p:cTn id="74" dur="500"/>
                                        <p:tgtEl>
                                          <p:spTgt spid="17"/>
                                        </p:tgtEl>
                                      </p:cBhvr>
                                    </p:animEffect>
                                    <p:set>
                                      <p:cBhvr>
                                        <p:cTn id="75" dur="1" fill="hold">
                                          <p:stCondLst>
                                            <p:cond delay="499"/>
                                          </p:stCondLst>
                                        </p:cTn>
                                        <p:tgtEl>
                                          <p:spTgt spid="17"/>
                                        </p:tgtEl>
                                        <p:attrNameLst>
                                          <p:attrName>style.visibility</p:attrName>
                                        </p:attrNameLst>
                                      </p:cBhvr>
                                      <p:to>
                                        <p:strVal val="hidden"/>
                                      </p:to>
                                    </p:set>
                                  </p:childTnLst>
                                </p:cTn>
                              </p:par>
                            </p:childTnLst>
                          </p:cTn>
                        </p:par>
                        <p:par>
                          <p:cTn id="76" fill="hold">
                            <p:stCondLst>
                              <p:cond delay="500"/>
                            </p:stCondLst>
                            <p:childTnLst>
                              <p:par>
                                <p:cTn id="77" presetID="22" presetClass="entr" presetSubtype="4" fill="hold" grpId="0" nodeType="afterEffect">
                                  <p:stCondLst>
                                    <p:cond delay="0"/>
                                  </p:stCondLst>
                                  <p:childTnLst>
                                    <p:set>
                                      <p:cBhvr>
                                        <p:cTn id="78" dur="1" fill="hold">
                                          <p:stCondLst>
                                            <p:cond delay="0"/>
                                          </p:stCondLst>
                                        </p:cTn>
                                        <p:tgtEl>
                                          <p:spTgt spid="18"/>
                                        </p:tgtEl>
                                        <p:attrNameLst>
                                          <p:attrName>style.visibility</p:attrName>
                                        </p:attrNameLst>
                                      </p:cBhvr>
                                      <p:to>
                                        <p:strVal val="visible"/>
                                      </p:to>
                                    </p:set>
                                    <p:animEffect transition="in" filter="wipe(down)">
                                      <p:cBhvr>
                                        <p:cTn id="79" dur="500"/>
                                        <p:tgtEl>
                                          <p:spTgt spid="18"/>
                                        </p:tgtEl>
                                      </p:cBhvr>
                                    </p:animEffect>
                                  </p:childTnLst>
                                </p:cTn>
                              </p:par>
                            </p:childTnLst>
                          </p:cTn>
                        </p:par>
                        <p:par>
                          <p:cTn id="80" fill="hold">
                            <p:stCondLst>
                              <p:cond delay="1000"/>
                            </p:stCondLst>
                            <p:childTnLst>
                              <p:par>
                                <p:cTn id="81" presetID="22" presetClass="entr" presetSubtype="4" fill="hold" grpId="0" nodeType="afterEffect">
                                  <p:stCondLst>
                                    <p:cond delay="0"/>
                                  </p:stCondLst>
                                  <p:childTnLst>
                                    <p:set>
                                      <p:cBhvr>
                                        <p:cTn id="82" dur="1" fill="hold">
                                          <p:stCondLst>
                                            <p:cond delay="0"/>
                                          </p:stCondLst>
                                        </p:cTn>
                                        <p:tgtEl>
                                          <p:spTgt spid="19"/>
                                        </p:tgtEl>
                                        <p:attrNameLst>
                                          <p:attrName>style.visibility</p:attrName>
                                        </p:attrNameLst>
                                      </p:cBhvr>
                                      <p:to>
                                        <p:strVal val="visible"/>
                                      </p:to>
                                    </p:set>
                                    <p:animEffect transition="in" filter="wipe(down)">
                                      <p:cBhvr>
                                        <p:cTn id="83" dur="500"/>
                                        <p:tgtEl>
                                          <p:spTgt spid="19"/>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xit" presetSubtype="0" fill="hold" grpId="1" nodeType="clickEffect">
                                  <p:stCondLst>
                                    <p:cond delay="0"/>
                                  </p:stCondLst>
                                  <p:childTnLst>
                                    <p:animEffect transition="out" filter="fade">
                                      <p:cBhvr>
                                        <p:cTn id="87" dur="500"/>
                                        <p:tgtEl>
                                          <p:spTgt spid="19"/>
                                        </p:tgtEl>
                                      </p:cBhvr>
                                    </p:animEffect>
                                    <p:set>
                                      <p:cBhvr>
                                        <p:cTn id="88" dur="1" fill="hold">
                                          <p:stCondLst>
                                            <p:cond delay="499"/>
                                          </p:stCondLst>
                                        </p:cTn>
                                        <p:tgtEl>
                                          <p:spTgt spid="19"/>
                                        </p:tgtEl>
                                        <p:attrNameLst>
                                          <p:attrName>style.visibility</p:attrName>
                                        </p:attrNameLst>
                                      </p:cBhvr>
                                      <p:to>
                                        <p:strVal val="hidden"/>
                                      </p:to>
                                    </p:set>
                                  </p:childTnLst>
                                </p:cTn>
                              </p:par>
                              <p:par>
                                <p:cTn id="89" presetID="10" presetClass="exit" presetSubtype="0" fill="hold" grpId="1" nodeType="withEffect">
                                  <p:stCondLst>
                                    <p:cond delay="0"/>
                                  </p:stCondLst>
                                  <p:childTnLst>
                                    <p:animEffect transition="out" filter="fade">
                                      <p:cBhvr>
                                        <p:cTn id="90" dur="500"/>
                                        <p:tgtEl>
                                          <p:spTgt spid="18"/>
                                        </p:tgtEl>
                                      </p:cBhvr>
                                    </p:animEffect>
                                    <p:set>
                                      <p:cBhvr>
                                        <p:cTn id="91" dur="1" fill="hold">
                                          <p:stCondLst>
                                            <p:cond delay="499"/>
                                          </p:stCondLst>
                                        </p:cTn>
                                        <p:tgtEl>
                                          <p:spTgt spid="18"/>
                                        </p:tgtEl>
                                        <p:attrNameLst>
                                          <p:attrName>style.visibility</p:attrName>
                                        </p:attrNameLst>
                                      </p:cBhvr>
                                      <p:to>
                                        <p:strVal val="hidden"/>
                                      </p:to>
                                    </p:set>
                                  </p:childTnLst>
                                </p:cTn>
                              </p:par>
                            </p:childTnLst>
                          </p:cTn>
                        </p:par>
                        <p:par>
                          <p:cTn id="92" fill="hold">
                            <p:stCondLst>
                              <p:cond delay="500"/>
                            </p:stCondLst>
                            <p:childTnLst>
                              <p:par>
                                <p:cTn id="93" presetID="22" presetClass="entr" presetSubtype="4" fill="hold" grpId="0" nodeType="afterEffect">
                                  <p:stCondLst>
                                    <p:cond delay="0"/>
                                  </p:stCondLst>
                                  <p:childTnLst>
                                    <p:set>
                                      <p:cBhvr>
                                        <p:cTn id="94" dur="1" fill="hold">
                                          <p:stCondLst>
                                            <p:cond delay="0"/>
                                          </p:stCondLst>
                                        </p:cTn>
                                        <p:tgtEl>
                                          <p:spTgt spid="22"/>
                                        </p:tgtEl>
                                        <p:attrNameLst>
                                          <p:attrName>style.visibility</p:attrName>
                                        </p:attrNameLst>
                                      </p:cBhvr>
                                      <p:to>
                                        <p:strVal val="visible"/>
                                      </p:to>
                                    </p:set>
                                    <p:animEffect transition="in" filter="wipe(down)">
                                      <p:cBhvr>
                                        <p:cTn id="95" dur="500"/>
                                        <p:tgtEl>
                                          <p:spTgt spid="22"/>
                                        </p:tgtEl>
                                      </p:cBhvr>
                                    </p:animEffect>
                                  </p:childTnLst>
                                </p:cTn>
                              </p:par>
                            </p:childTnLst>
                          </p:cTn>
                        </p:par>
                        <p:par>
                          <p:cTn id="96" fill="hold">
                            <p:stCondLst>
                              <p:cond delay="1000"/>
                            </p:stCondLst>
                            <p:childTnLst>
                              <p:par>
                                <p:cTn id="97" presetID="22" presetClass="entr" presetSubtype="4" fill="hold" grpId="0" nodeType="afterEffect">
                                  <p:stCondLst>
                                    <p:cond delay="500"/>
                                  </p:stCondLst>
                                  <p:childTnLst>
                                    <p:set>
                                      <p:cBhvr>
                                        <p:cTn id="98" dur="1" fill="hold">
                                          <p:stCondLst>
                                            <p:cond delay="0"/>
                                          </p:stCondLst>
                                        </p:cTn>
                                        <p:tgtEl>
                                          <p:spTgt spid="3"/>
                                        </p:tgtEl>
                                        <p:attrNameLst>
                                          <p:attrName>style.visibility</p:attrName>
                                        </p:attrNameLst>
                                      </p:cBhvr>
                                      <p:to>
                                        <p:strVal val="visible"/>
                                      </p:to>
                                    </p:set>
                                    <p:animEffect transition="in" filter="wipe(down)">
                                      <p:cBhvr>
                                        <p:cTn id="99" dur="500"/>
                                        <p:tgtEl>
                                          <p:spTgt spid="3"/>
                                        </p:tgtEl>
                                      </p:cBhvr>
                                    </p:animEffect>
                                  </p:childTnLst>
                                </p:cTn>
                              </p:par>
                            </p:childTnLst>
                          </p:cTn>
                        </p:par>
                      </p:childTnLst>
                    </p:cTn>
                  </p:par>
                  <p:par>
                    <p:cTn id="100" fill="hold">
                      <p:stCondLst>
                        <p:cond delay="indefinite"/>
                      </p:stCondLst>
                      <p:childTnLst>
                        <p:par>
                          <p:cTn id="101" fill="hold">
                            <p:stCondLst>
                              <p:cond delay="0"/>
                            </p:stCondLst>
                            <p:childTnLst>
                              <p:par>
                                <p:cTn id="102" presetID="10" presetClass="exit" presetSubtype="0" fill="hold" grpId="1" nodeType="clickEffect">
                                  <p:stCondLst>
                                    <p:cond delay="0"/>
                                  </p:stCondLst>
                                  <p:childTnLst>
                                    <p:animEffect transition="out" filter="fade">
                                      <p:cBhvr>
                                        <p:cTn id="103" dur="500"/>
                                        <p:tgtEl>
                                          <p:spTgt spid="3"/>
                                        </p:tgtEl>
                                      </p:cBhvr>
                                    </p:animEffect>
                                    <p:set>
                                      <p:cBhvr>
                                        <p:cTn id="104" dur="1" fill="hold">
                                          <p:stCondLst>
                                            <p:cond delay="499"/>
                                          </p:stCondLst>
                                        </p:cTn>
                                        <p:tgtEl>
                                          <p:spTgt spid="3"/>
                                        </p:tgtEl>
                                        <p:attrNameLst>
                                          <p:attrName>style.visibility</p:attrName>
                                        </p:attrNameLst>
                                      </p:cBhvr>
                                      <p:to>
                                        <p:strVal val="hidden"/>
                                      </p:to>
                                    </p:set>
                                  </p:childTnLst>
                                </p:cTn>
                              </p:par>
                              <p:par>
                                <p:cTn id="105" presetID="10" presetClass="exit" presetSubtype="0" fill="hold" grpId="1" nodeType="withEffect">
                                  <p:stCondLst>
                                    <p:cond delay="0"/>
                                  </p:stCondLst>
                                  <p:childTnLst>
                                    <p:animEffect transition="out" filter="fade">
                                      <p:cBhvr>
                                        <p:cTn id="106" dur="500"/>
                                        <p:tgtEl>
                                          <p:spTgt spid="22"/>
                                        </p:tgtEl>
                                      </p:cBhvr>
                                    </p:animEffect>
                                    <p:set>
                                      <p:cBhvr>
                                        <p:cTn id="107" dur="1" fill="hold">
                                          <p:stCondLst>
                                            <p:cond delay="499"/>
                                          </p:stCondLst>
                                        </p:cTn>
                                        <p:tgtEl>
                                          <p:spTgt spid="22"/>
                                        </p:tgtEl>
                                        <p:attrNameLst>
                                          <p:attrName>style.visibility</p:attrName>
                                        </p:attrNameLst>
                                      </p:cBhvr>
                                      <p:to>
                                        <p:strVal val="hidden"/>
                                      </p:to>
                                    </p:set>
                                  </p:childTnLst>
                                </p:cTn>
                              </p:par>
                            </p:childTnLst>
                          </p:cTn>
                        </p:par>
                        <p:par>
                          <p:cTn id="108" fill="hold">
                            <p:stCondLst>
                              <p:cond delay="500"/>
                            </p:stCondLst>
                            <p:childTnLst>
                              <p:par>
                                <p:cTn id="109" presetID="22" presetClass="entr" presetSubtype="4" fill="hold" grpId="0" nodeType="afterEffect">
                                  <p:stCondLst>
                                    <p:cond delay="0"/>
                                  </p:stCondLst>
                                  <p:childTnLst>
                                    <p:set>
                                      <p:cBhvr>
                                        <p:cTn id="110" dur="1" fill="hold">
                                          <p:stCondLst>
                                            <p:cond delay="0"/>
                                          </p:stCondLst>
                                        </p:cTn>
                                        <p:tgtEl>
                                          <p:spTgt spid="20"/>
                                        </p:tgtEl>
                                        <p:attrNameLst>
                                          <p:attrName>style.visibility</p:attrName>
                                        </p:attrNameLst>
                                      </p:cBhvr>
                                      <p:to>
                                        <p:strVal val="visible"/>
                                      </p:to>
                                    </p:set>
                                    <p:animEffect transition="in" filter="wipe(down)">
                                      <p:cBhvr>
                                        <p:cTn id="111" dur="500"/>
                                        <p:tgtEl>
                                          <p:spTgt spid="20"/>
                                        </p:tgtEl>
                                      </p:cBhvr>
                                    </p:animEffect>
                                  </p:childTnLst>
                                </p:cTn>
                              </p:par>
                            </p:childTnLst>
                          </p:cTn>
                        </p:par>
                      </p:childTnLst>
                    </p:cTn>
                  </p:par>
                  <p:par>
                    <p:cTn id="112" fill="hold">
                      <p:stCondLst>
                        <p:cond delay="indefinite"/>
                      </p:stCondLst>
                      <p:childTnLst>
                        <p:par>
                          <p:cTn id="113" fill="hold">
                            <p:stCondLst>
                              <p:cond delay="0"/>
                            </p:stCondLst>
                            <p:childTnLst>
                              <p:par>
                                <p:cTn id="114" presetID="10" presetClass="exit" presetSubtype="0" fill="hold" grpId="1" nodeType="clickEffect">
                                  <p:stCondLst>
                                    <p:cond delay="0"/>
                                  </p:stCondLst>
                                  <p:childTnLst>
                                    <p:animEffect transition="out" filter="fade">
                                      <p:cBhvr>
                                        <p:cTn id="115" dur="500"/>
                                        <p:tgtEl>
                                          <p:spTgt spid="20"/>
                                        </p:tgtEl>
                                      </p:cBhvr>
                                    </p:animEffect>
                                    <p:set>
                                      <p:cBhvr>
                                        <p:cTn id="116" dur="1" fill="hold">
                                          <p:stCondLst>
                                            <p:cond delay="499"/>
                                          </p:stCondLst>
                                        </p:cTn>
                                        <p:tgtEl>
                                          <p:spTgt spid="20"/>
                                        </p:tgtEl>
                                        <p:attrNameLst>
                                          <p:attrName>style.visibility</p:attrName>
                                        </p:attrNameLst>
                                      </p:cBhvr>
                                      <p:to>
                                        <p:strVal val="hidden"/>
                                      </p:to>
                                    </p:set>
                                  </p:childTnLst>
                                </p:cTn>
                              </p:par>
                            </p:childTnLst>
                          </p:cTn>
                        </p:par>
                        <p:par>
                          <p:cTn id="117" fill="hold">
                            <p:stCondLst>
                              <p:cond delay="500"/>
                            </p:stCondLst>
                            <p:childTnLst>
                              <p:par>
                                <p:cTn id="118" presetID="22" presetClass="entr" presetSubtype="4" fill="hold" grpId="0" nodeType="afterEffect">
                                  <p:stCondLst>
                                    <p:cond delay="0"/>
                                  </p:stCondLst>
                                  <p:childTnLst>
                                    <p:set>
                                      <p:cBhvr>
                                        <p:cTn id="119" dur="1" fill="hold">
                                          <p:stCondLst>
                                            <p:cond delay="0"/>
                                          </p:stCondLst>
                                        </p:cTn>
                                        <p:tgtEl>
                                          <p:spTgt spid="21"/>
                                        </p:tgtEl>
                                        <p:attrNameLst>
                                          <p:attrName>style.visibility</p:attrName>
                                        </p:attrNameLst>
                                      </p:cBhvr>
                                      <p:to>
                                        <p:strVal val="visible"/>
                                      </p:to>
                                    </p:set>
                                    <p:animEffect transition="in" filter="wipe(down)">
                                      <p:cBhvr>
                                        <p:cTn id="120" dur="500"/>
                                        <p:tgtEl>
                                          <p:spTgt spid="21"/>
                                        </p:tgtEl>
                                      </p:cBhvr>
                                    </p:animEffect>
                                  </p:childTnLst>
                                </p:cTn>
                              </p:par>
                            </p:childTnLst>
                          </p:cTn>
                        </p:par>
                      </p:childTnLst>
                    </p:cTn>
                  </p:par>
                  <p:par>
                    <p:cTn id="121" fill="hold">
                      <p:stCondLst>
                        <p:cond delay="indefinite"/>
                      </p:stCondLst>
                      <p:childTnLst>
                        <p:par>
                          <p:cTn id="122" fill="hold">
                            <p:stCondLst>
                              <p:cond delay="0"/>
                            </p:stCondLst>
                            <p:childTnLst>
                              <p:par>
                                <p:cTn id="123" presetID="10" presetClass="exit" presetSubtype="0" fill="hold" grpId="1" nodeType="clickEffect">
                                  <p:stCondLst>
                                    <p:cond delay="0"/>
                                  </p:stCondLst>
                                  <p:childTnLst>
                                    <p:animEffect transition="out" filter="fade">
                                      <p:cBhvr>
                                        <p:cTn id="124" dur="500"/>
                                        <p:tgtEl>
                                          <p:spTgt spid="21"/>
                                        </p:tgtEl>
                                      </p:cBhvr>
                                    </p:animEffect>
                                    <p:set>
                                      <p:cBhvr>
                                        <p:cTn id="125" dur="1" fill="hold">
                                          <p:stCondLst>
                                            <p:cond delay="499"/>
                                          </p:stCondLst>
                                        </p:cTn>
                                        <p:tgtEl>
                                          <p:spTgt spid="21"/>
                                        </p:tgtEl>
                                        <p:attrNameLst>
                                          <p:attrName>style.visibility</p:attrName>
                                        </p:attrNameLst>
                                      </p:cBhvr>
                                      <p:to>
                                        <p:strVal val="hidden"/>
                                      </p:to>
                                    </p:set>
                                  </p:childTnLst>
                                </p:cTn>
                              </p:par>
                            </p:childTnLst>
                          </p:cTn>
                        </p:par>
                        <p:par>
                          <p:cTn id="126" fill="hold">
                            <p:stCondLst>
                              <p:cond delay="500"/>
                            </p:stCondLst>
                            <p:childTnLst>
                              <p:par>
                                <p:cTn id="127" presetID="22" presetClass="entr" presetSubtype="4" fill="hold" nodeType="afterEffect">
                                  <p:stCondLst>
                                    <p:cond delay="0"/>
                                  </p:stCondLst>
                                  <p:childTnLst>
                                    <p:set>
                                      <p:cBhvr>
                                        <p:cTn id="128" dur="1" fill="hold">
                                          <p:stCondLst>
                                            <p:cond delay="0"/>
                                          </p:stCondLst>
                                        </p:cTn>
                                        <p:tgtEl>
                                          <p:spTgt spid="7"/>
                                        </p:tgtEl>
                                        <p:attrNameLst>
                                          <p:attrName>style.visibility</p:attrName>
                                        </p:attrNameLst>
                                      </p:cBhvr>
                                      <p:to>
                                        <p:strVal val="visible"/>
                                      </p:to>
                                    </p:set>
                                    <p:animEffect transition="in" filter="wipe(down)">
                                      <p:cBhvr>
                                        <p:cTn id="129" dur="500"/>
                                        <p:tgtEl>
                                          <p:spTgt spid="7"/>
                                        </p:tgtEl>
                                      </p:cBhvr>
                                    </p:animEffect>
                                  </p:childTnLst>
                                </p:cTn>
                              </p:par>
                              <p:par>
                                <p:cTn id="130" presetID="22" presetClass="entr" presetSubtype="4" fill="hold" grpId="0" nodeType="withEffect">
                                  <p:stCondLst>
                                    <p:cond delay="0"/>
                                  </p:stCondLst>
                                  <p:childTnLst>
                                    <p:set>
                                      <p:cBhvr>
                                        <p:cTn id="131" dur="1" fill="hold">
                                          <p:stCondLst>
                                            <p:cond delay="0"/>
                                          </p:stCondLst>
                                        </p:cTn>
                                        <p:tgtEl>
                                          <p:spTgt spid="6"/>
                                        </p:tgtEl>
                                        <p:attrNameLst>
                                          <p:attrName>style.visibility</p:attrName>
                                        </p:attrNameLst>
                                      </p:cBhvr>
                                      <p:to>
                                        <p:strVal val="visible"/>
                                      </p:to>
                                    </p:set>
                                    <p:animEffect transition="in" filter="wipe(down)">
                                      <p:cBhvr>
                                        <p:cTn id="132" dur="500"/>
                                        <p:tgtEl>
                                          <p:spTgt spid="6"/>
                                        </p:tgtEl>
                                      </p:cBhvr>
                                    </p:animEffect>
                                  </p:childTnLst>
                                </p:cTn>
                              </p:par>
                              <p:par>
                                <p:cTn id="133" presetID="10" presetClass="exit" presetSubtype="0" fill="hold" grpId="1" nodeType="withEffect">
                                  <p:stCondLst>
                                    <p:cond delay="0"/>
                                  </p:stCondLst>
                                  <p:childTnLst>
                                    <p:animEffect transition="out" filter="fade">
                                      <p:cBhvr>
                                        <p:cTn id="134" dur="500"/>
                                        <p:tgtEl>
                                          <p:spTgt spid="4"/>
                                        </p:tgtEl>
                                      </p:cBhvr>
                                    </p:animEffect>
                                    <p:set>
                                      <p:cBhvr>
                                        <p:cTn id="135" dur="1" fill="hold">
                                          <p:stCondLst>
                                            <p:cond delay="499"/>
                                          </p:stCondLst>
                                        </p:cTn>
                                        <p:tgtEl>
                                          <p:spTgt spid="4"/>
                                        </p:tgtEl>
                                        <p:attrNameLst>
                                          <p:attrName>style.visibility</p:attrName>
                                        </p:attrNameLst>
                                      </p:cBhvr>
                                      <p:to>
                                        <p:strVal val="hidden"/>
                                      </p:to>
                                    </p:set>
                                  </p:childTnLst>
                                </p:cTn>
                              </p:par>
                              <p:par>
                                <p:cTn id="136" presetID="10" presetClass="exit" presetSubtype="0" fill="hold" nodeType="withEffect">
                                  <p:stCondLst>
                                    <p:cond delay="0"/>
                                  </p:stCondLst>
                                  <p:childTnLst>
                                    <p:animEffect transition="out" filter="fade">
                                      <p:cBhvr>
                                        <p:cTn id="137" dur="500"/>
                                        <p:tgtEl>
                                          <p:spTgt spid="5"/>
                                        </p:tgtEl>
                                      </p:cBhvr>
                                    </p:animEffect>
                                    <p:set>
                                      <p:cBhvr>
                                        <p:cTn id="138" dur="1" fill="hold">
                                          <p:stCondLst>
                                            <p:cond delay="499"/>
                                          </p:stCondLst>
                                        </p:cTn>
                                        <p:tgtEl>
                                          <p:spTgt spid="5"/>
                                        </p:tgtEl>
                                        <p:attrNameLst>
                                          <p:attrName>style.visibility</p:attrName>
                                        </p:attrNameLst>
                                      </p:cBhvr>
                                      <p:to>
                                        <p:strVal val="hidden"/>
                                      </p:to>
                                    </p:set>
                                  </p:childTnLst>
                                </p:cTn>
                              </p:par>
                            </p:childTnLst>
                          </p:cTn>
                        </p:par>
                      </p:childTnLst>
                    </p:cTn>
                  </p:par>
                  <p:par>
                    <p:cTn id="139" fill="hold">
                      <p:stCondLst>
                        <p:cond delay="indefinite"/>
                      </p:stCondLst>
                      <p:childTnLst>
                        <p:par>
                          <p:cTn id="140" fill="hold">
                            <p:stCondLst>
                              <p:cond delay="0"/>
                            </p:stCondLst>
                            <p:childTnLst>
                              <p:par>
                                <p:cTn id="141" presetID="22" presetClass="entr" presetSubtype="4" fill="hold" grpId="0" nodeType="clickEffect">
                                  <p:stCondLst>
                                    <p:cond delay="0"/>
                                  </p:stCondLst>
                                  <p:childTnLst>
                                    <p:set>
                                      <p:cBhvr>
                                        <p:cTn id="142" dur="1" fill="hold">
                                          <p:stCondLst>
                                            <p:cond delay="0"/>
                                          </p:stCondLst>
                                        </p:cTn>
                                        <p:tgtEl>
                                          <p:spTgt spid="8"/>
                                        </p:tgtEl>
                                        <p:attrNameLst>
                                          <p:attrName>style.visibility</p:attrName>
                                        </p:attrNameLst>
                                      </p:cBhvr>
                                      <p:to>
                                        <p:strVal val="visible"/>
                                      </p:to>
                                    </p:set>
                                    <p:animEffect transition="in" filter="wipe(down)">
                                      <p:cBhvr>
                                        <p:cTn id="143" dur="500"/>
                                        <p:tgtEl>
                                          <p:spTgt spid="8"/>
                                        </p:tgtEl>
                                      </p:cBhvr>
                                    </p:animEffect>
                                  </p:childTnLst>
                                </p:cTn>
                              </p:par>
                            </p:childTnLst>
                          </p:cTn>
                        </p:par>
                        <p:par>
                          <p:cTn id="144" fill="hold">
                            <p:stCondLst>
                              <p:cond delay="500"/>
                            </p:stCondLst>
                            <p:childTnLst>
                              <p:par>
                                <p:cTn id="145" presetID="22" presetClass="entr" presetSubtype="4" fill="hold" grpId="0" nodeType="afterEffect">
                                  <p:stCondLst>
                                    <p:cond delay="750"/>
                                  </p:stCondLst>
                                  <p:childTnLst>
                                    <p:set>
                                      <p:cBhvr>
                                        <p:cTn id="146" dur="1" fill="hold">
                                          <p:stCondLst>
                                            <p:cond delay="0"/>
                                          </p:stCondLst>
                                        </p:cTn>
                                        <p:tgtEl>
                                          <p:spTgt spid="23"/>
                                        </p:tgtEl>
                                        <p:attrNameLst>
                                          <p:attrName>style.visibility</p:attrName>
                                        </p:attrNameLst>
                                      </p:cBhvr>
                                      <p:to>
                                        <p:strVal val="visible"/>
                                      </p:to>
                                    </p:set>
                                    <p:animEffect transition="in" filter="wipe(down)">
                                      <p:cBhvr>
                                        <p:cTn id="147" dur="500"/>
                                        <p:tgtEl>
                                          <p:spTgt spid="23"/>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xit" presetSubtype="0" fill="hold" grpId="1" nodeType="clickEffect">
                                  <p:stCondLst>
                                    <p:cond delay="0"/>
                                  </p:stCondLst>
                                  <p:childTnLst>
                                    <p:animEffect transition="out" filter="fade">
                                      <p:cBhvr>
                                        <p:cTn id="151" dur="500"/>
                                        <p:tgtEl>
                                          <p:spTgt spid="23"/>
                                        </p:tgtEl>
                                      </p:cBhvr>
                                    </p:animEffect>
                                    <p:set>
                                      <p:cBhvr>
                                        <p:cTn id="152" dur="1" fill="hold">
                                          <p:stCondLst>
                                            <p:cond delay="499"/>
                                          </p:stCondLst>
                                        </p:cTn>
                                        <p:tgtEl>
                                          <p:spTgt spid="23"/>
                                        </p:tgtEl>
                                        <p:attrNameLst>
                                          <p:attrName>style.visibility</p:attrName>
                                        </p:attrNameLst>
                                      </p:cBhvr>
                                      <p:to>
                                        <p:strVal val="hidden"/>
                                      </p:to>
                                    </p:set>
                                  </p:childTnLst>
                                </p:cTn>
                              </p:par>
                              <p:par>
                                <p:cTn id="153" presetID="10" presetClass="exit" presetSubtype="0" fill="hold" grpId="1" nodeType="withEffect">
                                  <p:stCondLst>
                                    <p:cond delay="0"/>
                                  </p:stCondLst>
                                  <p:childTnLst>
                                    <p:animEffect transition="out" filter="fade">
                                      <p:cBhvr>
                                        <p:cTn id="154" dur="500"/>
                                        <p:tgtEl>
                                          <p:spTgt spid="8"/>
                                        </p:tgtEl>
                                      </p:cBhvr>
                                    </p:animEffect>
                                    <p:set>
                                      <p:cBhvr>
                                        <p:cTn id="155" dur="1" fill="hold">
                                          <p:stCondLst>
                                            <p:cond delay="499"/>
                                          </p:stCondLst>
                                        </p:cTn>
                                        <p:tgtEl>
                                          <p:spTgt spid="8"/>
                                        </p:tgtEl>
                                        <p:attrNameLst>
                                          <p:attrName>style.visibility</p:attrName>
                                        </p:attrNameLst>
                                      </p:cBhvr>
                                      <p:to>
                                        <p:strVal val="hidden"/>
                                      </p:to>
                                    </p:set>
                                  </p:childTnLst>
                                </p:cTn>
                              </p:par>
                            </p:childTnLst>
                          </p:cTn>
                        </p:par>
                        <p:par>
                          <p:cTn id="156" fill="hold">
                            <p:stCondLst>
                              <p:cond delay="500"/>
                            </p:stCondLst>
                            <p:childTnLst>
                              <p:par>
                                <p:cTn id="157" presetID="22" presetClass="entr" presetSubtype="4" fill="hold" grpId="0" nodeType="afterEffect">
                                  <p:stCondLst>
                                    <p:cond delay="0"/>
                                  </p:stCondLst>
                                  <p:childTnLst>
                                    <p:set>
                                      <p:cBhvr>
                                        <p:cTn id="158" dur="1" fill="hold">
                                          <p:stCondLst>
                                            <p:cond delay="0"/>
                                          </p:stCondLst>
                                        </p:cTn>
                                        <p:tgtEl>
                                          <p:spTgt spid="24"/>
                                        </p:tgtEl>
                                        <p:attrNameLst>
                                          <p:attrName>style.visibility</p:attrName>
                                        </p:attrNameLst>
                                      </p:cBhvr>
                                      <p:to>
                                        <p:strVal val="visible"/>
                                      </p:to>
                                    </p:set>
                                    <p:animEffect transition="in" filter="wipe(down)">
                                      <p:cBhvr>
                                        <p:cTn id="159" dur="500"/>
                                        <p:tgtEl>
                                          <p:spTgt spid="24"/>
                                        </p:tgtEl>
                                      </p:cBhvr>
                                    </p:animEffect>
                                  </p:childTnLst>
                                </p:cTn>
                              </p:par>
                            </p:childTnLst>
                          </p:cTn>
                        </p:par>
                      </p:childTnLst>
                    </p:cTn>
                  </p:par>
                  <p:par>
                    <p:cTn id="160" fill="hold">
                      <p:stCondLst>
                        <p:cond delay="indefinite"/>
                      </p:stCondLst>
                      <p:childTnLst>
                        <p:par>
                          <p:cTn id="161" fill="hold">
                            <p:stCondLst>
                              <p:cond delay="0"/>
                            </p:stCondLst>
                            <p:childTnLst>
                              <p:par>
                                <p:cTn id="162" presetID="10" presetClass="exit" presetSubtype="0" fill="hold" grpId="1" nodeType="clickEffect">
                                  <p:stCondLst>
                                    <p:cond delay="0"/>
                                  </p:stCondLst>
                                  <p:childTnLst>
                                    <p:animEffect transition="out" filter="fade">
                                      <p:cBhvr>
                                        <p:cTn id="163" dur="500"/>
                                        <p:tgtEl>
                                          <p:spTgt spid="24"/>
                                        </p:tgtEl>
                                      </p:cBhvr>
                                    </p:animEffect>
                                    <p:set>
                                      <p:cBhvr>
                                        <p:cTn id="164" dur="1" fill="hold">
                                          <p:stCondLst>
                                            <p:cond delay="499"/>
                                          </p:stCondLst>
                                        </p:cTn>
                                        <p:tgtEl>
                                          <p:spTgt spid="24"/>
                                        </p:tgtEl>
                                        <p:attrNameLst>
                                          <p:attrName>style.visibility</p:attrName>
                                        </p:attrNameLst>
                                      </p:cBhvr>
                                      <p:to>
                                        <p:strVal val="hidden"/>
                                      </p:to>
                                    </p:set>
                                  </p:childTnLst>
                                </p:cTn>
                              </p:par>
                            </p:childTnLst>
                          </p:cTn>
                        </p:par>
                        <p:par>
                          <p:cTn id="165" fill="hold">
                            <p:stCondLst>
                              <p:cond delay="500"/>
                            </p:stCondLst>
                            <p:childTnLst>
                              <p:par>
                                <p:cTn id="166" presetID="22" presetClass="entr" presetSubtype="4" fill="hold" grpId="0" nodeType="afterEffect">
                                  <p:stCondLst>
                                    <p:cond delay="0"/>
                                  </p:stCondLst>
                                  <p:childTnLst>
                                    <p:set>
                                      <p:cBhvr>
                                        <p:cTn id="167" dur="1" fill="hold">
                                          <p:stCondLst>
                                            <p:cond delay="0"/>
                                          </p:stCondLst>
                                        </p:cTn>
                                        <p:tgtEl>
                                          <p:spTgt spid="10"/>
                                        </p:tgtEl>
                                        <p:attrNameLst>
                                          <p:attrName>style.visibility</p:attrName>
                                        </p:attrNameLst>
                                      </p:cBhvr>
                                      <p:to>
                                        <p:strVal val="visible"/>
                                      </p:to>
                                    </p:set>
                                    <p:animEffect transition="in" filter="wipe(down)">
                                      <p:cBhvr>
                                        <p:cTn id="168" dur="500"/>
                                        <p:tgtEl>
                                          <p:spTgt spid="10"/>
                                        </p:tgtEl>
                                      </p:cBhvr>
                                    </p:animEffect>
                                  </p:childTnLst>
                                </p:cTn>
                              </p:par>
                            </p:childTnLst>
                          </p:cTn>
                        </p:par>
                      </p:childTnLst>
                    </p:cTn>
                  </p:par>
                  <p:par>
                    <p:cTn id="169" fill="hold">
                      <p:stCondLst>
                        <p:cond delay="indefinite"/>
                      </p:stCondLst>
                      <p:childTnLst>
                        <p:par>
                          <p:cTn id="170" fill="hold">
                            <p:stCondLst>
                              <p:cond delay="0"/>
                            </p:stCondLst>
                            <p:childTnLst>
                              <p:par>
                                <p:cTn id="171" presetID="10" presetClass="exit" presetSubtype="0" fill="hold" grpId="1" nodeType="clickEffect">
                                  <p:stCondLst>
                                    <p:cond delay="0"/>
                                  </p:stCondLst>
                                  <p:childTnLst>
                                    <p:animEffect transition="out" filter="fade">
                                      <p:cBhvr>
                                        <p:cTn id="172" dur="500"/>
                                        <p:tgtEl>
                                          <p:spTgt spid="10"/>
                                        </p:tgtEl>
                                      </p:cBhvr>
                                    </p:animEffect>
                                    <p:set>
                                      <p:cBhvr>
                                        <p:cTn id="173" dur="1" fill="hold">
                                          <p:stCondLst>
                                            <p:cond delay="499"/>
                                          </p:stCondLst>
                                        </p:cTn>
                                        <p:tgtEl>
                                          <p:spTgt spid="10"/>
                                        </p:tgtEl>
                                        <p:attrNameLst>
                                          <p:attrName>style.visibility</p:attrName>
                                        </p:attrNameLst>
                                      </p:cBhvr>
                                      <p:to>
                                        <p:strVal val="hidden"/>
                                      </p:to>
                                    </p:set>
                                  </p:childTnLst>
                                </p:cTn>
                              </p:par>
                            </p:childTnLst>
                          </p:cTn>
                        </p:par>
                        <p:par>
                          <p:cTn id="174" fill="hold">
                            <p:stCondLst>
                              <p:cond delay="500"/>
                            </p:stCondLst>
                            <p:childTnLst>
                              <p:par>
                                <p:cTn id="175" presetID="22" presetClass="entr" presetSubtype="4" fill="hold" grpId="0" nodeType="afterEffect">
                                  <p:stCondLst>
                                    <p:cond delay="0"/>
                                  </p:stCondLst>
                                  <p:childTnLst>
                                    <p:set>
                                      <p:cBhvr>
                                        <p:cTn id="176" dur="1" fill="hold">
                                          <p:stCondLst>
                                            <p:cond delay="0"/>
                                          </p:stCondLst>
                                        </p:cTn>
                                        <p:tgtEl>
                                          <p:spTgt spid="25"/>
                                        </p:tgtEl>
                                        <p:attrNameLst>
                                          <p:attrName>style.visibility</p:attrName>
                                        </p:attrNameLst>
                                      </p:cBhvr>
                                      <p:to>
                                        <p:strVal val="visible"/>
                                      </p:to>
                                    </p:set>
                                    <p:animEffect transition="in" filter="wipe(down)">
                                      <p:cBhvr>
                                        <p:cTn id="177" dur="500"/>
                                        <p:tgtEl>
                                          <p:spTgt spid="25"/>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xit" presetSubtype="0" fill="hold" grpId="1" nodeType="clickEffect">
                                  <p:stCondLst>
                                    <p:cond delay="0"/>
                                  </p:stCondLst>
                                  <p:childTnLst>
                                    <p:animEffect transition="out" filter="fade">
                                      <p:cBhvr>
                                        <p:cTn id="181" dur="500"/>
                                        <p:tgtEl>
                                          <p:spTgt spid="25"/>
                                        </p:tgtEl>
                                      </p:cBhvr>
                                    </p:animEffect>
                                    <p:set>
                                      <p:cBhvr>
                                        <p:cTn id="182" dur="1" fill="hold">
                                          <p:stCondLst>
                                            <p:cond delay="499"/>
                                          </p:stCondLst>
                                        </p:cTn>
                                        <p:tgtEl>
                                          <p:spTgt spid="25"/>
                                        </p:tgtEl>
                                        <p:attrNameLst>
                                          <p:attrName>style.visibility</p:attrName>
                                        </p:attrNameLst>
                                      </p:cBhvr>
                                      <p:to>
                                        <p:strVal val="hidden"/>
                                      </p:to>
                                    </p:set>
                                  </p:childTnLst>
                                </p:cTn>
                              </p:par>
                            </p:childTnLst>
                          </p:cTn>
                        </p:par>
                        <p:par>
                          <p:cTn id="183" fill="hold">
                            <p:stCondLst>
                              <p:cond delay="500"/>
                            </p:stCondLst>
                            <p:childTnLst>
                              <p:par>
                                <p:cTn id="184" presetID="22" presetClass="entr" presetSubtype="4" fill="hold" grpId="0" nodeType="afterEffect">
                                  <p:stCondLst>
                                    <p:cond delay="0"/>
                                  </p:stCondLst>
                                  <p:childTnLst>
                                    <p:set>
                                      <p:cBhvr>
                                        <p:cTn id="185" dur="1" fill="hold">
                                          <p:stCondLst>
                                            <p:cond delay="0"/>
                                          </p:stCondLst>
                                        </p:cTn>
                                        <p:tgtEl>
                                          <p:spTgt spid="26"/>
                                        </p:tgtEl>
                                        <p:attrNameLst>
                                          <p:attrName>style.visibility</p:attrName>
                                        </p:attrNameLst>
                                      </p:cBhvr>
                                      <p:to>
                                        <p:strVal val="visible"/>
                                      </p:to>
                                    </p:set>
                                    <p:animEffect transition="in" filter="wipe(down)">
                                      <p:cBhvr>
                                        <p:cTn id="186" dur="500"/>
                                        <p:tgtEl>
                                          <p:spTgt spid="26"/>
                                        </p:tgtEl>
                                      </p:cBhvr>
                                    </p:animEffect>
                                  </p:childTnLst>
                                </p:cTn>
                              </p:par>
                            </p:childTnLst>
                          </p:cTn>
                        </p:par>
                      </p:childTnLst>
                    </p:cTn>
                  </p:par>
                  <p:par>
                    <p:cTn id="187" fill="hold">
                      <p:stCondLst>
                        <p:cond delay="indefinite"/>
                      </p:stCondLst>
                      <p:childTnLst>
                        <p:par>
                          <p:cTn id="188" fill="hold">
                            <p:stCondLst>
                              <p:cond delay="0"/>
                            </p:stCondLst>
                            <p:childTnLst>
                              <p:par>
                                <p:cTn id="189" presetID="10" presetClass="exit" presetSubtype="0" fill="hold" grpId="1" nodeType="clickEffect">
                                  <p:stCondLst>
                                    <p:cond delay="0"/>
                                  </p:stCondLst>
                                  <p:childTnLst>
                                    <p:animEffect transition="out" filter="fade">
                                      <p:cBhvr>
                                        <p:cTn id="190" dur="500"/>
                                        <p:tgtEl>
                                          <p:spTgt spid="26"/>
                                        </p:tgtEl>
                                      </p:cBhvr>
                                    </p:animEffect>
                                    <p:set>
                                      <p:cBhvr>
                                        <p:cTn id="191" dur="1" fill="hold">
                                          <p:stCondLst>
                                            <p:cond delay="499"/>
                                          </p:stCondLst>
                                        </p:cTn>
                                        <p:tgtEl>
                                          <p:spTgt spid="26"/>
                                        </p:tgtEl>
                                        <p:attrNameLst>
                                          <p:attrName>style.visibility</p:attrName>
                                        </p:attrNameLst>
                                      </p:cBhvr>
                                      <p:to>
                                        <p:strVal val="hidden"/>
                                      </p:to>
                                    </p:set>
                                  </p:childTnLst>
                                </p:cTn>
                              </p:par>
                            </p:childTnLst>
                          </p:cTn>
                        </p:par>
                      </p:childTnLst>
                    </p:cTn>
                  </p:par>
                  <p:par>
                    <p:cTn id="192" fill="hold">
                      <p:stCondLst>
                        <p:cond delay="indefinite"/>
                      </p:stCondLst>
                      <p:childTnLst>
                        <p:par>
                          <p:cTn id="193" fill="hold">
                            <p:stCondLst>
                              <p:cond delay="0"/>
                            </p:stCondLst>
                            <p:childTnLst>
                              <p:par>
                                <p:cTn id="194" presetID="22" presetClass="entr" presetSubtype="4" fill="hold" grpId="0" nodeType="clickEffect">
                                  <p:stCondLst>
                                    <p:cond delay="0"/>
                                  </p:stCondLst>
                                  <p:childTnLst>
                                    <p:set>
                                      <p:cBhvr>
                                        <p:cTn id="195" dur="1" fill="hold">
                                          <p:stCondLst>
                                            <p:cond delay="0"/>
                                          </p:stCondLst>
                                        </p:cTn>
                                        <p:tgtEl>
                                          <p:spTgt spid="27"/>
                                        </p:tgtEl>
                                        <p:attrNameLst>
                                          <p:attrName>style.visibility</p:attrName>
                                        </p:attrNameLst>
                                      </p:cBhvr>
                                      <p:to>
                                        <p:strVal val="visible"/>
                                      </p:to>
                                    </p:set>
                                    <p:animEffect transition="in" filter="wipe(down)">
                                      <p:cBhvr>
                                        <p:cTn id="196" dur="500"/>
                                        <p:tgtEl>
                                          <p:spTgt spid="27"/>
                                        </p:tgtEl>
                                      </p:cBhvr>
                                    </p:animEffect>
                                  </p:childTnLst>
                                </p:cTn>
                              </p:par>
                            </p:childTnLst>
                          </p:cTn>
                        </p:par>
                      </p:childTnLst>
                    </p:cTn>
                  </p:par>
                  <p:par>
                    <p:cTn id="197" fill="hold">
                      <p:stCondLst>
                        <p:cond delay="indefinite"/>
                      </p:stCondLst>
                      <p:childTnLst>
                        <p:par>
                          <p:cTn id="198" fill="hold">
                            <p:stCondLst>
                              <p:cond delay="0"/>
                            </p:stCondLst>
                            <p:childTnLst>
                              <p:par>
                                <p:cTn id="199" presetID="10" presetClass="exit" presetSubtype="0" fill="hold" grpId="1" nodeType="clickEffect">
                                  <p:stCondLst>
                                    <p:cond delay="0"/>
                                  </p:stCondLst>
                                  <p:childTnLst>
                                    <p:animEffect transition="out" filter="fade">
                                      <p:cBhvr>
                                        <p:cTn id="200" dur="500"/>
                                        <p:tgtEl>
                                          <p:spTgt spid="27"/>
                                        </p:tgtEl>
                                      </p:cBhvr>
                                    </p:animEffect>
                                    <p:set>
                                      <p:cBhvr>
                                        <p:cTn id="201" dur="1" fill="hold">
                                          <p:stCondLst>
                                            <p:cond delay="499"/>
                                          </p:stCondLst>
                                        </p:cTn>
                                        <p:tgtEl>
                                          <p:spTgt spid="27"/>
                                        </p:tgtEl>
                                        <p:attrNameLst>
                                          <p:attrName>style.visibility</p:attrName>
                                        </p:attrNameLst>
                                      </p:cBhvr>
                                      <p:to>
                                        <p:strVal val="hidden"/>
                                      </p:to>
                                    </p:set>
                                  </p:childTnLst>
                                </p:cTn>
                              </p:par>
                            </p:childTnLst>
                          </p:cTn>
                        </p:par>
                        <p:par>
                          <p:cTn id="202" fill="hold">
                            <p:stCondLst>
                              <p:cond delay="500"/>
                            </p:stCondLst>
                            <p:childTnLst>
                              <p:par>
                                <p:cTn id="203" presetID="22" presetClass="entr" presetSubtype="4" fill="hold" grpId="0" nodeType="afterEffect">
                                  <p:stCondLst>
                                    <p:cond delay="0"/>
                                  </p:stCondLst>
                                  <p:childTnLst>
                                    <p:set>
                                      <p:cBhvr>
                                        <p:cTn id="204" dur="1" fill="hold">
                                          <p:stCondLst>
                                            <p:cond delay="0"/>
                                          </p:stCondLst>
                                        </p:cTn>
                                        <p:tgtEl>
                                          <p:spTgt spid="28"/>
                                        </p:tgtEl>
                                        <p:attrNameLst>
                                          <p:attrName>style.visibility</p:attrName>
                                        </p:attrNameLst>
                                      </p:cBhvr>
                                      <p:to>
                                        <p:strVal val="visible"/>
                                      </p:to>
                                    </p:set>
                                    <p:animEffect transition="in" filter="wipe(down)">
                                      <p:cBhvr>
                                        <p:cTn id="205" dur="500"/>
                                        <p:tgtEl>
                                          <p:spTgt spid="28"/>
                                        </p:tgtEl>
                                      </p:cBhvr>
                                    </p:animEffect>
                                  </p:childTnLst>
                                </p:cTn>
                              </p:par>
                            </p:childTnLst>
                          </p:cTn>
                        </p:par>
                        <p:par>
                          <p:cTn id="206" fill="hold">
                            <p:stCondLst>
                              <p:cond delay="1000"/>
                            </p:stCondLst>
                            <p:childTnLst>
                              <p:par>
                                <p:cTn id="207" presetID="22" presetClass="entr" presetSubtype="4" fill="hold" grpId="0" nodeType="afterEffect">
                                  <p:stCondLst>
                                    <p:cond delay="1000"/>
                                  </p:stCondLst>
                                  <p:childTnLst>
                                    <p:set>
                                      <p:cBhvr>
                                        <p:cTn id="208" dur="1" fill="hold">
                                          <p:stCondLst>
                                            <p:cond delay="0"/>
                                          </p:stCondLst>
                                        </p:cTn>
                                        <p:tgtEl>
                                          <p:spTgt spid="29"/>
                                        </p:tgtEl>
                                        <p:attrNameLst>
                                          <p:attrName>style.visibility</p:attrName>
                                        </p:attrNameLst>
                                      </p:cBhvr>
                                      <p:to>
                                        <p:strVal val="visible"/>
                                      </p:to>
                                    </p:set>
                                    <p:animEffect transition="in" filter="wipe(down)">
                                      <p:cBhvr>
                                        <p:cTn id="209"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25" grpId="0" animBg="1"/>
      <p:bldP spid="25" grpId="1" animBg="1"/>
      <p:bldP spid="29" grpId="0" animBg="1"/>
      <p:bldP spid="4" grpId="0" animBg="1"/>
      <p:bldP spid="4" grpId="1" animBg="1"/>
      <p:bldP spid="2" grpId="0" animBg="1"/>
      <p:bldP spid="2" grpId="1" animBg="1"/>
      <p:bldP spid="8" grpId="0" animBg="1"/>
      <p:bldP spid="8"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P spid="19" grpId="0" animBg="1"/>
      <p:bldP spid="19" grpId="1" animBg="1"/>
      <p:bldP spid="20" grpId="0" animBg="1"/>
      <p:bldP spid="20" grpId="1" animBg="1"/>
      <p:bldP spid="3" grpId="0" animBg="1"/>
      <p:bldP spid="3" grpId="1" animBg="1"/>
      <p:bldP spid="21" grpId="0" animBg="1"/>
      <p:bldP spid="21" grpId="1" animBg="1"/>
      <p:bldP spid="22" grpId="0" animBg="1"/>
      <p:bldP spid="22" grpId="1" animBg="1"/>
      <p:bldP spid="24" grpId="0" animBg="1"/>
      <p:bldP spid="24" grpId="1" animBg="1"/>
      <p:bldP spid="26" grpId="0" animBg="1"/>
      <p:bldP spid="26" grpId="1" animBg="1"/>
      <p:bldP spid="27" grpId="0" animBg="1"/>
      <p:bldP spid="27" grpId="1" animBg="1"/>
      <p:bldP spid="28" grpId="0" animBg="1"/>
      <p:bldP spid="23" grpId="0" animBg="1"/>
      <p:bldP spid="2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Dn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4240894390"/>
              </p:ext>
            </p:extLst>
          </p:nvPr>
        </p:nvGraphicFramePr>
        <p:xfrm>
          <a:off x="251520" y="701252"/>
          <a:ext cx="8640960" cy="1787072"/>
        </p:xfrm>
        <a:graphic>
          <a:graphicData uri="http://schemas.openxmlformats.org/drawingml/2006/table">
            <a:tbl>
              <a:tblPr firstRow="1" bandRow="1">
                <a:tableStyleId>{5C22544A-7EE6-4342-B048-85BDC9FD1C3A}</a:tableStyleId>
              </a:tblPr>
              <a:tblGrid>
                <a:gridCol w="5757020"/>
                <a:gridCol w="2883940"/>
              </a:tblGrid>
              <a:tr h="288032">
                <a:tc>
                  <a:txBody>
                    <a:bodyPr/>
                    <a:lstStyle/>
                    <a:p>
                      <a:pPr algn="ctr"/>
                      <a:r>
                        <a:rPr lang="ru-RU" sz="1600" b="1" dirty="0" smtClean="0">
                          <a:solidFill>
                            <a:schemeClr val="tx1"/>
                          </a:solidFill>
                        </a:rPr>
                        <a:t>Мф. 5, 27-</a:t>
                      </a:r>
                      <a:r>
                        <a:rPr lang="ru-RU" sz="1600" b="1" baseline="0" dirty="0" smtClean="0">
                          <a:solidFill>
                            <a:schemeClr val="tx1"/>
                          </a:solidFill>
                        </a:rPr>
                        <a:t>28, 31-32</a:t>
                      </a:r>
                      <a:endParaRPr lang="ru-RU" sz="1600" b="1" dirty="0">
                        <a:solidFill>
                          <a:schemeClr val="tx1"/>
                        </a:solidFill>
                      </a:endParaRPr>
                    </a:p>
                  </a:txBody>
                  <a:tcPr marL="36000" marR="36000" marT="18000" marB="18000" anchor="ctr"/>
                </a:tc>
                <a:tc>
                  <a:txBody>
                    <a:bodyPr/>
                    <a:lstStyle/>
                    <a:p>
                      <a:pPr algn="ctr"/>
                      <a:r>
                        <a:rPr lang="ru-RU" sz="1600" b="1" dirty="0" err="1" smtClean="0">
                          <a:solidFill>
                            <a:schemeClr val="tx1"/>
                          </a:solidFill>
                        </a:rPr>
                        <a:t>Лк</a:t>
                      </a:r>
                      <a:r>
                        <a:rPr lang="ru-RU" sz="1600" b="1" dirty="0" smtClean="0">
                          <a:solidFill>
                            <a:schemeClr val="tx1"/>
                          </a:solidFill>
                        </a:rPr>
                        <a:t>. 16, 18</a:t>
                      </a:r>
                      <a:endParaRPr lang="ru-RU" sz="1600" b="1" dirty="0">
                        <a:solidFill>
                          <a:schemeClr val="tx1"/>
                        </a:solidFill>
                      </a:endParaRPr>
                    </a:p>
                  </a:txBody>
                  <a:tcPr marL="36000" marR="36000" marT="18000" marB="18000" anchor="ctr"/>
                </a:tc>
              </a:tr>
              <a:tr h="370840">
                <a:tc>
                  <a:txBody>
                    <a:bodyPr/>
                    <a:lstStyle/>
                    <a:p>
                      <a:pPr>
                        <a:lnSpc>
                          <a:spcPct val="80000"/>
                        </a:lnSpc>
                      </a:pPr>
                      <a:r>
                        <a:rPr lang="ru-RU" sz="1500" b="1" dirty="0" smtClean="0">
                          <a:solidFill>
                            <a:schemeClr val="tx1"/>
                          </a:solidFill>
                        </a:rPr>
                        <a:t>27. Вы слышали, что сказано древним: не прелюбодействуй.</a:t>
                      </a:r>
                    </a:p>
                    <a:p>
                      <a:pPr>
                        <a:lnSpc>
                          <a:spcPct val="80000"/>
                        </a:lnSpc>
                      </a:pPr>
                      <a:r>
                        <a:rPr lang="ru-RU" sz="1500" b="1" dirty="0" smtClean="0">
                          <a:solidFill>
                            <a:schemeClr val="tx1"/>
                          </a:solidFill>
                        </a:rPr>
                        <a:t>28. А Я говорю вам, что всякий, кто смотрит на женщину с вожделением, уже прелюбодействовал с нею в сердце своем.</a:t>
                      </a:r>
                    </a:p>
                    <a:p>
                      <a:pPr>
                        <a:lnSpc>
                          <a:spcPct val="80000"/>
                        </a:lnSpc>
                      </a:pPr>
                      <a:r>
                        <a:rPr lang="ru-RU" sz="1500" b="1" dirty="0" smtClean="0">
                          <a:solidFill>
                            <a:schemeClr val="tx1"/>
                          </a:solidFill>
                        </a:rPr>
                        <a:t>31. Сказано также, что если кто разведется с женою своею, пусть даст ей разводную.</a:t>
                      </a:r>
                    </a:p>
                    <a:p>
                      <a:pPr>
                        <a:lnSpc>
                          <a:spcPct val="80000"/>
                        </a:lnSpc>
                      </a:pPr>
                      <a:r>
                        <a:rPr lang="ru-RU" sz="1500" b="1" dirty="0" smtClean="0">
                          <a:solidFill>
                            <a:schemeClr val="tx1"/>
                          </a:solidFill>
                        </a:rPr>
                        <a:t>32. А Я говорю вам: кто разводится с женою своею, кроме вины прелюбодеяния, тот подает ей повод прелюбодействовать; и кто женится на разведенной, тот прелюбодействует.</a:t>
                      </a:r>
                      <a:endParaRPr lang="ru-RU" sz="1500" b="1" dirty="0">
                        <a:solidFill>
                          <a:schemeClr val="tx1"/>
                        </a:solidFill>
                      </a:endParaRPr>
                    </a:p>
                  </a:txBody>
                  <a:tcPr marL="36000" marR="36000" marT="18000" marB="18000"/>
                </a:tc>
                <a:tc>
                  <a:txBody>
                    <a:bodyPr/>
                    <a:lstStyle/>
                    <a:p>
                      <a:pPr>
                        <a:lnSpc>
                          <a:spcPct val="80000"/>
                        </a:lnSpc>
                      </a:pPr>
                      <a:r>
                        <a:rPr lang="ru-RU" sz="1500" b="1" dirty="0" smtClean="0">
                          <a:solidFill>
                            <a:schemeClr val="tx1"/>
                          </a:solidFill>
                        </a:rPr>
                        <a:t>18. Всякий, разводящийся с женою своею и женящийся на другой, прелюбодействует, и всякий, женящийся на разведенной с мужем, прелюбодействует.</a:t>
                      </a:r>
                      <a:endParaRPr lang="ru-RU" sz="1500" b="1" dirty="0">
                        <a:solidFill>
                          <a:schemeClr val="tx1"/>
                        </a:solidFill>
                      </a:endParaRPr>
                    </a:p>
                  </a:txBody>
                  <a:tcPr marL="36000" marR="36000" marT="18000" marB="18000"/>
                </a:tc>
              </a:tr>
            </a:tbl>
          </a:graphicData>
        </a:graphic>
      </p:graphicFrame>
      <p:sp>
        <p:nvSpPr>
          <p:cNvPr id="4" name="Скругленный прямоугольник 3"/>
          <p:cNvSpPr/>
          <p:nvPr/>
        </p:nvSpPr>
        <p:spPr>
          <a:xfrm>
            <a:off x="2771800" y="152636"/>
            <a:ext cx="3528392" cy="32403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прелюбодеянии и разводе</a:t>
            </a:r>
            <a:endParaRPr lang="ru-RU" sz="2000" b="1" dirty="0">
              <a:solidFill>
                <a:schemeClr val="tx1"/>
              </a:solidFill>
            </a:endParaRPr>
          </a:p>
        </p:txBody>
      </p:sp>
      <p:sp>
        <p:nvSpPr>
          <p:cNvPr id="6" name="Скругленный прямоугольник 5"/>
          <p:cNvSpPr/>
          <p:nvPr/>
        </p:nvSpPr>
        <p:spPr>
          <a:xfrm>
            <a:off x="3419872" y="2708920"/>
            <a:ext cx="2304256" cy="36004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000" b="1" dirty="0" smtClean="0">
                <a:solidFill>
                  <a:schemeClr val="tx1"/>
                </a:solidFill>
              </a:rPr>
              <a:t>О соблазнах</a:t>
            </a:r>
            <a:endParaRPr lang="ru-RU" sz="2000" b="1" dirty="0">
              <a:solidFill>
                <a:schemeClr val="tx1"/>
              </a:solidFill>
            </a:endParaRPr>
          </a:p>
        </p:txBody>
      </p:sp>
      <p:graphicFrame>
        <p:nvGraphicFramePr>
          <p:cNvPr id="7" name="Таблица 6"/>
          <p:cNvGraphicFramePr>
            <a:graphicFrameLocks noGrp="1"/>
          </p:cNvGraphicFramePr>
          <p:nvPr>
            <p:extLst>
              <p:ext uri="{D42A27DB-BD31-4B8C-83A1-F6EECF244321}">
                <p14:modId xmlns:p14="http://schemas.microsoft.com/office/powerpoint/2010/main" val="950879376"/>
              </p:ext>
            </p:extLst>
          </p:nvPr>
        </p:nvGraphicFramePr>
        <p:xfrm>
          <a:off x="323528" y="3270660"/>
          <a:ext cx="8640960" cy="3250112"/>
        </p:xfrm>
        <a:graphic>
          <a:graphicData uri="http://schemas.openxmlformats.org/drawingml/2006/table">
            <a:tbl>
              <a:tblPr firstRow="1" bandRow="1">
                <a:tableStyleId>{5C22544A-7EE6-4342-B048-85BDC9FD1C3A}</a:tableStyleId>
              </a:tblPr>
              <a:tblGrid>
                <a:gridCol w="4464496"/>
                <a:gridCol w="4176464"/>
              </a:tblGrid>
              <a:tr h="288032">
                <a:tc>
                  <a:txBody>
                    <a:bodyPr/>
                    <a:lstStyle/>
                    <a:p>
                      <a:pPr algn="ctr">
                        <a:lnSpc>
                          <a:spcPct val="90000"/>
                        </a:lnSpc>
                      </a:pPr>
                      <a:r>
                        <a:rPr lang="ru-RU" sz="1600" b="1" dirty="0" smtClean="0">
                          <a:solidFill>
                            <a:schemeClr val="tx1"/>
                          </a:solidFill>
                        </a:rPr>
                        <a:t>Мф. 5, 29-30; 18, 8-9</a:t>
                      </a:r>
                      <a:endParaRPr lang="ru-RU" sz="1600" b="1" dirty="0">
                        <a:solidFill>
                          <a:schemeClr val="tx1"/>
                        </a:solidFill>
                      </a:endParaRPr>
                    </a:p>
                  </a:txBody>
                  <a:tcPr marL="36000" marR="36000" marT="18000" marB="18000" anchor="ctr"/>
                </a:tc>
                <a:tc>
                  <a:txBody>
                    <a:bodyPr/>
                    <a:lstStyle/>
                    <a:p>
                      <a:pPr algn="ctr">
                        <a:lnSpc>
                          <a:spcPct val="90000"/>
                        </a:lnSpc>
                      </a:pPr>
                      <a:r>
                        <a:rPr lang="ru-RU" sz="1600" b="1" dirty="0" err="1" smtClean="0">
                          <a:solidFill>
                            <a:schemeClr val="tx1"/>
                          </a:solidFill>
                        </a:rPr>
                        <a:t>Мк</a:t>
                      </a:r>
                      <a:r>
                        <a:rPr lang="ru-RU" sz="1600" b="1" dirty="0" smtClean="0">
                          <a:solidFill>
                            <a:schemeClr val="tx1"/>
                          </a:solidFill>
                        </a:rPr>
                        <a:t>. 9, 43-48</a:t>
                      </a:r>
                      <a:endParaRPr lang="ru-RU" sz="1600" b="1" dirty="0">
                        <a:solidFill>
                          <a:schemeClr val="tx1"/>
                        </a:solidFill>
                      </a:endParaRPr>
                    </a:p>
                  </a:txBody>
                  <a:tcPr marL="36000" marR="36000" marT="18000" marB="18000" anchor="ctr"/>
                </a:tc>
              </a:tr>
              <a:tr h="370840">
                <a:tc>
                  <a:txBody>
                    <a:bodyPr/>
                    <a:lstStyle/>
                    <a:p>
                      <a:pPr>
                        <a:lnSpc>
                          <a:spcPct val="80000"/>
                        </a:lnSpc>
                      </a:pPr>
                      <a:r>
                        <a:rPr lang="ru-RU" sz="1500" b="1" dirty="0" smtClean="0"/>
                        <a:t>29. Если же правый глаз твой соблазняет тебя, вырви его и брось от себя, ибо лучше для тебя, чтобы погиб один из членов твоих, а не все тело твое было </a:t>
                      </a:r>
                      <a:r>
                        <a:rPr lang="ru-RU" sz="1500" b="1" dirty="0" err="1" smtClean="0"/>
                        <a:t>ввержено</a:t>
                      </a:r>
                      <a:r>
                        <a:rPr lang="ru-RU" sz="1500" b="1" dirty="0" smtClean="0"/>
                        <a:t> в геенну.</a:t>
                      </a:r>
                    </a:p>
                    <a:p>
                      <a:pPr>
                        <a:lnSpc>
                          <a:spcPct val="80000"/>
                        </a:lnSpc>
                      </a:pPr>
                      <a:r>
                        <a:rPr lang="ru-RU" sz="1500" b="1" dirty="0" smtClean="0"/>
                        <a:t>30. И если правая твоя рука соблазняет тебя, отсеки ее и брось от себя, ибо лучше для тебя, чтобы погиб один из членов твоих, а не все тело твое было </a:t>
                      </a:r>
                      <a:r>
                        <a:rPr lang="ru-RU" sz="1500" b="1" dirty="0" err="1" smtClean="0"/>
                        <a:t>ввержено</a:t>
                      </a:r>
                      <a:r>
                        <a:rPr lang="ru-RU" sz="1500" b="1" dirty="0" smtClean="0"/>
                        <a:t> в геенну.</a:t>
                      </a:r>
                    </a:p>
                    <a:p>
                      <a:pPr>
                        <a:lnSpc>
                          <a:spcPct val="80000"/>
                        </a:lnSpc>
                      </a:pPr>
                      <a:r>
                        <a:rPr lang="ru-RU" sz="1500" b="1" dirty="0" smtClean="0"/>
                        <a:t>8. Если же рука твоя или нога твоя соблазняет тебя, отсеки их и брось от себя: лучше тебе войти в жизнь без руки или без ноги, нежели с двумя руками и с двумя ногами быть </a:t>
                      </a:r>
                      <a:r>
                        <a:rPr lang="ru-RU" sz="1500" b="1" dirty="0" err="1" smtClean="0"/>
                        <a:t>ввержену</a:t>
                      </a:r>
                      <a:r>
                        <a:rPr lang="ru-RU" sz="1500" b="1" dirty="0" smtClean="0"/>
                        <a:t> в огонь вечный;</a:t>
                      </a:r>
                    </a:p>
                    <a:p>
                      <a:pPr>
                        <a:lnSpc>
                          <a:spcPct val="80000"/>
                        </a:lnSpc>
                      </a:pPr>
                      <a:r>
                        <a:rPr lang="ru-RU" sz="1500" b="1" dirty="0" smtClean="0"/>
                        <a:t>9. и если глаз твой соблазняет тебя, вырви его и брось от себя: лучше тебе с одним глазом войти в жизнь, нежели с двумя глазами быть </a:t>
                      </a:r>
                      <a:r>
                        <a:rPr lang="ru-RU" sz="1500" b="1" dirty="0" err="1" smtClean="0"/>
                        <a:t>ввержену</a:t>
                      </a:r>
                      <a:r>
                        <a:rPr lang="ru-RU" sz="1500" b="1" dirty="0" smtClean="0"/>
                        <a:t> в геенну огненную.</a:t>
                      </a:r>
                      <a:endParaRPr lang="ru-RU" sz="1500" b="1" dirty="0"/>
                    </a:p>
                  </a:txBody>
                  <a:tcPr marL="36000" marR="36000" marT="18000" marB="18000"/>
                </a:tc>
                <a:tc>
                  <a:txBody>
                    <a:bodyPr/>
                    <a:lstStyle/>
                    <a:p>
                      <a:pPr>
                        <a:lnSpc>
                          <a:spcPct val="80000"/>
                        </a:lnSpc>
                      </a:pPr>
                      <a:r>
                        <a:rPr lang="ru-RU" sz="1500" b="1" dirty="0" smtClean="0"/>
                        <a:t>43. И если соблазняет тебя рука твоя, отсеки ее: лучше тебе увечному войти в жизнь, нежели с двумя руками идти в геенну, в огонь неугасимый,</a:t>
                      </a:r>
                    </a:p>
                    <a:p>
                      <a:pPr>
                        <a:lnSpc>
                          <a:spcPct val="80000"/>
                        </a:lnSpc>
                      </a:pPr>
                      <a:r>
                        <a:rPr lang="ru-RU" sz="1500" b="1" dirty="0" smtClean="0"/>
                        <a:t>44. где червь их не умирает и огонь не угасает.</a:t>
                      </a:r>
                    </a:p>
                    <a:p>
                      <a:pPr>
                        <a:lnSpc>
                          <a:spcPct val="80000"/>
                        </a:lnSpc>
                      </a:pPr>
                      <a:r>
                        <a:rPr lang="ru-RU" sz="1500" b="1" dirty="0" smtClean="0"/>
                        <a:t>45. И если нога твоя соблазняет тебя, отсеки ее: лучше тебе войти в жизнь хромому, нежели с двумя ногами быть </a:t>
                      </a:r>
                      <a:r>
                        <a:rPr lang="ru-RU" sz="1500" b="1" dirty="0" err="1" smtClean="0"/>
                        <a:t>ввержену</a:t>
                      </a:r>
                      <a:r>
                        <a:rPr lang="ru-RU" sz="1500" b="1" dirty="0" smtClean="0"/>
                        <a:t> в геенну, в огонь неугасимый,</a:t>
                      </a:r>
                    </a:p>
                    <a:p>
                      <a:pPr>
                        <a:lnSpc>
                          <a:spcPct val="80000"/>
                        </a:lnSpc>
                      </a:pPr>
                      <a:r>
                        <a:rPr lang="ru-RU" sz="1500" b="1" dirty="0" smtClean="0"/>
                        <a:t>46. где червь их не умирает и огонь не угасает.</a:t>
                      </a:r>
                    </a:p>
                    <a:p>
                      <a:pPr>
                        <a:lnSpc>
                          <a:spcPct val="80000"/>
                        </a:lnSpc>
                      </a:pPr>
                      <a:r>
                        <a:rPr lang="ru-RU" sz="1500" b="1" dirty="0" smtClean="0"/>
                        <a:t>47. И если глаз твой соблазняет тебя, вырви его: лучше тебе с одним глазом войти в Царствие Божие, нежели с двумя глазами быть </a:t>
                      </a:r>
                      <a:r>
                        <a:rPr lang="ru-RU" sz="1500" b="1" dirty="0" err="1" smtClean="0"/>
                        <a:t>ввержену</a:t>
                      </a:r>
                      <a:r>
                        <a:rPr lang="ru-RU" sz="1500" b="1" dirty="0" smtClean="0"/>
                        <a:t> в геенну огненную,</a:t>
                      </a:r>
                    </a:p>
                    <a:p>
                      <a:pPr>
                        <a:lnSpc>
                          <a:spcPct val="80000"/>
                        </a:lnSpc>
                      </a:pPr>
                      <a:r>
                        <a:rPr lang="ru-RU" sz="1500" b="1" dirty="0" smtClean="0"/>
                        <a:t>48. где червь их не умирает и огонь не угасает.</a:t>
                      </a:r>
                      <a:endParaRPr lang="ru-RU" sz="1500" b="1" dirty="0"/>
                    </a:p>
                  </a:txBody>
                  <a:tcPr marL="36000" marR="36000" marT="18000" marB="18000"/>
                </a:tc>
              </a:tr>
            </a:tbl>
          </a:graphicData>
        </a:graphic>
      </p:graphicFrame>
      <p:sp>
        <p:nvSpPr>
          <p:cNvPr id="2" name="Скругленный прямоугольник 1"/>
          <p:cNvSpPr/>
          <p:nvPr/>
        </p:nvSpPr>
        <p:spPr>
          <a:xfrm>
            <a:off x="251520" y="188640"/>
            <a:ext cx="8640960"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500" b="1" dirty="0" err="1">
                <a:solidFill>
                  <a:schemeClr val="tx1"/>
                </a:solidFill>
              </a:rPr>
              <a:t>Свт</a:t>
            </a:r>
            <a:r>
              <a:rPr lang="ru-RU" sz="1500" b="1" dirty="0">
                <a:solidFill>
                  <a:schemeClr val="tx1"/>
                </a:solidFill>
              </a:rPr>
              <a:t>. Иоанн </a:t>
            </a:r>
            <a:r>
              <a:rPr lang="ru-RU" sz="1500" b="1" dirty="0" smtClean="0">
                <a:solidFill>
                  <a:schemeClr val="tx1"/>
                </a:solidFill>
              </a:rPr>
              <a:t>Златоуст: </a:t>
            </a:r>
            <a:r>
              <a:rPr lang="ru-RU" sz="1500" b="1" i="1" dirty="0" smtClean="0">
                <a:solidFill>
                  <a:schemeClr val="tx1"/>
                </a:solidFill>
              </a:rPr>
              <a:t>«</a:t>
            </a:r>
            <a:r>
              <a:rPr lang="ru-RU" sz="1500" b="1" i="1" dirty="0">
                <a:solidFill>
                  <a:schemeClr val="tx1"/>
                </a:solidFill>
              </a:rPr>
              <a:t>разумея в этой заповеди не глаз, – так как что худого может сделать глаз, когда душа находится в здоровом состоянии? – но друзей, близких к нам, сде­лавшихся как бы нашими членами и вредящих нам, повелевая не дорожить их дружбою, чтобы безопаснее </a:t>
            </a:r>
            <a:r>
              <a:rPr lang="ru-RU" sz="1500" b="1" i="1" dirty="0" err="1">
                <a:solidFill>
                  <a:schemeClr val="tx1"/>
                </a:solidFill>
              </a:rPr>
              <a:t>соделывать</a:t>
            </a:r>
            <a:r>
              <a:rPr lang="ru-RU" sz="1500" b="1" i="1" dirty="0">
                <a:solidFill>
                  <a:schemeClr val="tx1"/>
                </a:solidFill>
              </a:rPr>
              <a:t> собствен­ное </a:t>
            </a:r>
            <a:r>
              <a:rPr lang="ru-RU" sz="1500" b="1" i="1" dirty="0" smtClean="0">
                <a:solidFill>
                  <a:schemeClr val="tx1"/>
                </a:solidFill>
              </a:rPr>
              <a:t>спасение».</a:t>
            </a:r>
            <a:endParaRPr lang="ru-RU" sz="1500" b="1" i="1" dirty="0">
              <a:solidFill>
                <a:schemeClr val="tx1"/>
              </a:solidFill>
            </a:endParaRPr>
          </a:p>
        </p:txBody>
      </p:sp>
      <p:sp>
        <p:nvSpPr>
          <p:cNvPr id="3" name="Скругленный прямоугольник 2"/>
          <p:cNvSpPr/>
          <p:nvPr/>
        </p:nvSpPr>
        <p:spPr>
          <a:xfrm>
            <a:off x="395536" y="2708920"/>
            <a:ext cx="8496944" cy="122413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«Кто </a:t>
            </a:r>
            <a:r>
              <a:rPr lang="ru-RU" sz="1600" b="1" i="1" dirty="0">
                <a:solidFill>
                  <a:schemeClr val="tx1"/>
                </a:solidFill>
              </a:rPr>
              <a:t>останавливается, зрением разжигает похоть и снова смотрит с большим </a:t>
            </a:r>
            <a:r>
              <a:rPr lang="ru-RU" sz="1600" b="1" i="1" dirty="0" err="1" smtClean="0">
                <a:solidFill>
                  <a:schemeClr val="tx1"/>
                </a:solidFill>
              </a:rPr>
              <a:t>еланием</a:t>
            </a:r>
            <a:r>
              <a:rPr lang="ru-RU" sz="1600" b="1" i="1" dirty="0">
                <a:solidFill>
                  <a:schemeClr val="tx1"/>
                </a:solidFill>
              </a:rPr>
              <a:t>, таковой уже совершил грех прелюбодеяния в сердце своем. И женщины, если они украшаются для того, чтобы понравиться, грешат, хотя бы и не </a:t>
            </a:r>
            <a:r>
              <a:rPr lang="ru-RU" sz="1600" b="1" i="1" dirty="0" smtClean="0">
                <a:solidFill>
                  <a:schemeClr val="tx1"/>
                </a:solidFill>
              </a:rPr>
              <a:t>понравились».</a:t>
            </a:r>
            <a:endParaRPr lang="ru-RU" sz="1600" b="1" i="1" dirty="0">
              <a:solidFill>
                <a:schemeClr val="tx1"/>
              </a:solidFill>
            </a:endParaRPr>
          </a:p>
        </p:txBody>
      </p:sp>
    </p:spTree>
    <p:extLst>
      <p:ext uri="{BB962C8B-B14F-4D97-AF65-F5344CB8AC3E}">
        <p14:creationId xmlns:p14="http://schemas.microsoft.com/office/powerpoint/2010/main" val="3882592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par>
                          <p:cTn id="11" fill="hold">
                            <p:stCondLst>
                              <p:cond delay="500"/>
                            </p:stCondLst>
                            <p:childTnLst>
                              <p:par>
                                <p:cTn id="12" presetID="22" presetClass="entr" presetSubtype="4" fill="hold" grpId="0" nodeType="afterEffect">
                                  <p:stCondLst>
                                    <p:cond delay="75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down)">
                                      <p:cBhvr>
                                        <p:cTn id="19" dur="500"/>
                                        <p:tgtEl>
                                          <p:spTgt spid="6"/>
                                        </p:tgtEl>
                                      </p:cBhvr>
                                    </p:animEffect>
                                  </p:childTnLst>
                                </p:cTn>
                              </p:par>
                              <p:par>
                                <p:cTn id="20" presetID="22" presetClass="entr" presetSubtype="4"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par>
                                <p:cTn id="23" presetID="10" presetClass="exit" presetSubtype="0" fill="hold" nodeType="withEffect">
                                  <p:stCondLst>
                                    <p:cond delay="0"/>
                                  </p:stCondLst>
                                  <p:childTnLst>
                                    <p:animEffect transition="out" filter="fade">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4"/>
                                        </p:tgtEl>
                                      </p:cBhvr>
                                    </p:animEffect>
                                    <p:set>
                                      <p:cBhvr>
                                        <p:cTn id="28" dur="1" fill="hold">
                                          <p:stCondLst>
                                            <p:cond delay="499"/>
                                          </p:stCondLst>
                                        </p:cTn>
                                        <p:tgtEl>
                                          <p:spTgt spid="4"/>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3"/>
                                        </p:tgtEl>
                                      </p:cBhvr>
                                    </p:animEffect>
                                    <p:set>
                                      <p:cBhvr>
                                        <p:cTn id="31" dur="1" fill="hold">
                                          <p:stCondLst>
                                            <p:cond delay="499"/>
                                          </p:stCondLst>
                                        </p:cTn>
                                        <p:tgtEl>
                                          <p:spTgt spid="3"/>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2"/>
                                        </p:tgtEl>
                                        <p:attrNameLst>
                                          <p:attrName>style.visibility</p:attrName>
                                        </p:attrNameLst>
                                      </p:cBhvr>
                                      <p:to>
                                        <p:strVal val="visible"/>
                                      </p:to>
                                    </p:set>
                                    <p:animEffect transition="in" filter="wipe(down)">
                                      <p:cBhvr>
                                        <p:cTn id="36" dur="500"/>
                                        <p:tgtEl>
                                          <p:spTgt spid="2"/>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xit" presetSubtype="0" fill="hold" grpId="1" nodeType="clickEffect">
                                  <p:stCondLst>
                                    <p:cond delay="0"/>
                                  </p:stCondLst>
                                  <p:childTnLst>
                                    <p:animEffect transition="out" filter="fade">
                                      <p:cBhvr>
                                        <p:cTn id="40" dur="500"/>
                                        <p:tgtEl>
                                          <p:spTgt spid="2"/>
                                        </p:tgtEl>
                                      </p:cBhvr>
                                    </p:animEffect>
                                    <p:set>
                                      <p:cBhvr>
                                        <p:cTn id="41"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6" grpId="0" animBg="1"/>
      <p:bldP spid="2" grpId="0" animBg="1"/>
      <p:bldP spid="2" grpId="1" animBg="1"/>
      <p:bldP spid="3" grpId="0" animBg="1"/>
      <p:bldP spid="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narVert">
          <a:fgClr>
            <a:schemeClr val="tx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395536" y="2996952"/>
            <a:ext cx="8424936" cy="1351353"/>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«Моисей </a:t>
            </a:r>
            <a:r>
              <a:rPr lang="ru-RU" sz="1600" b="1" i="1" dirty="0">
                <a:solidFill>
                  <a:schemeClr val="tx1"/>
                </a:solidFill>
              </a:rPr>
              <a:t>повелел, чтобы, если кто возненавидит свою жену, развелся с нею, дабы не случилось худшего, ибо та, которую возненавидели, могла быть и убита, - и дал разведенной разводное письмо, которое называлось отпускным, так чтобы отпущенная никогда не возвращалась к нему и не произошло раздора</a:t>
            </a:r>
            <a:r>
              <a:rPr lang="ru-RU" sz="1600" b="1" i="1" dirty="0" smtClean="0">
                <a:solidFill>
                  <a:schemeClr val="tx1"/>
                </a:solidFill>
              </a:rPr>
              <a:t>».</a:t>
            </a:r>
            <a:endParaRPr lang="ru-RU" sz="1600" b="1" i="1" dirty="0">
              <a:solidFill>
                <a:schemeClr val="tx1"/>
              </a:solidFill>
            </a:endParaRPr>
          </a:p>
        </p:txBody>
      </p:sp>
      <p:sp>
        <p:nvSpPr>
          <p:cNvPr id="6" name="Скругленный прямоугольник 5"/>
          <p:cNvSpPr/>
          <p:nvPr/>
        </p:nvSpPr>
        <p:spPr>
          <a:xfrm>
            <a:off x="2627784" y="188640"/>
            <a:ext cx="4464496" cy="50405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800" b="1" dirty="0" smtClean="0">
                <a:solidFill>
                  <a:schemeClr val="tx1"/>
                </a:solidFill>
              </a:rPr>
              <a:t>О разводе</a:t>
            </a:r>
            <a:endParaRPr lang="ru-RU" sz="2800" b="1" dirty="0">
              <a:solidFill>
                <a:schemeClr val="tx1"/>
              </a:solidFill>
            </a:endParaRPr>
          </a:p>
        </p:txBody>
      </p:sp>
      <p:sp>
        <p:nvSpPr>
          <p:cNvPr id="7" name="Прямоугольник 6"/>
          <p:cNvSpPr/>
          <p:nvPr/>
        </p:nvSpPr>
        <p:spPr>
          <a:xfrm>
            <a:off x="395536" y="1124744"/>
            <a:ext cx="8424936" cy="1440160"/>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ru-RU" b="1" dirty="0" smtClean="0">
                <a:solidFill>
                  <a:schemeClr val="tx1"/>
                </a:solidFill>
              </a:rPr>
              <a:t>31-32 ст.: «Сказано </a:t>
            </a:r>
            <a:r>
              <a:rPr lang="ru-RU" b="1" dirty="0">
                <a:solidFill>
                  <a:schemeClr val="tx1"/>
                </a:solidFill>
              </a:rPr>
              <a:t>также, что если кто разведется с женою своею, пусть даст ей разводную. А Я говорю вам: кто разводится с женою своею, кроме вины прелюбодеяния, тот подает ей повод прелюбодействовать; и кто женится на разведенной, тот </a:t>
            </a:r>
            <a:r>
              <a:rPr lang="ru-RU" b="1" dirty="0" smtClean="0">
                <a:solidFill>
                  <a:schemeClr val="tx1"/>
                </a:solidFill>
              </a:rPr>
              <a:t>прелюбодействует». </a:t>
            </a:r>
            <a:endParaRPr lang="ru-RU" dirty="0"/>
          </a:p>
        </p:txBody>
      </p:sp>
      <p:sp>
        <p:nvSpPr>
          <p:cNvPr id="8" name="Скругленный прямоугольник 7"/>
          <p:cNvSpPr/>
          <p:nvPr/>
        </p:nvSpPr>
        <p:spPr>
          <a:xfrm>
            <a:off x="467544" y="4797152"/>
            <a:ext cx="8424936" cy="1224136"/>
          </a:xfrm>
          <a:prstGeom prst="roundRect">
            <a:avLst/>
          </a:prstGeom>
          <a:solidFill>
            <a:schemeClr val="accent5">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Зигабен</a:t>
            </a:r>
            <a:r>
              <a:rPr lang="ru-RU" sz="1600" b="1" dirty="0">
                <a:solidFill>
                  <a:schemeClr val="tx1"/>
                </a:solidFill>
              </a:rPr>
              <a:t>:</a:t>
            </a:r>
            <a:r>
              <a:rPr lang="ru-RU" sz="1600" b="1" i="1" dirty="0">
                <a:solidFill>
                  <a:schemeClr val="tx1"/>
                </a:solidFill>
              </a:rPr>
              <a:t> «Христос теперь повелевает не только не отпускать </a:t>
            </a:r>
            <a:r>
              <a:rPr lang="ru-RU" sz="1600" b="1" i="1" dirty="0" smtClean="0">
                <a:solidFill>
                  <a:schemeClr val="tx1"/>
                </a:solidFill>
              </a:rPr>
              <a:t>жены кроме </a:t>
            </a:r>
            <a:r>
              <a:rPr lang="ru-RU" sz="1600" b="1" i="1" dirty="0">
                <a:solidFill>
                  <a:schemeClr val="tx1"/>
                </a:solidFill>
              </a:rPr>
              <a:t>вины любодеяния, называя здесь любодеянием – прелюбодеяние, – но и отпущенной не позволяет выходить за другого мужа… Слыша, что никто не возьмет в жены отпущенную, она будет любить своего мужа и угождать </a:t>
            </a:r>
            <a:r>
              <a:rPr lang="ru-RU" sz="1600" b="1" i="1" dirty="0" smtClean="0">
                <a:solidFill>
                  <a:schemeClr val="tx1"/>
                </a:solidFill>
              </a:rPr>
              <a:t>ему».</a:t>
            </a:r>
            <a:endParaRPr lang="ru-RU" sz="1600" b="1" i="1" dirty="0">
              <a:solidFill>
                <a:schemeClr val="tx1"/>
              </a:solidFill>
            </a:endParaRPr>
          </a:p>
        </p:txBody>
      </p:sp>
    </p:spTree>
    <p:extLst>
      <p:ext uri="{BB962C8B-B14F-4D97-AF65-F5344CB8AC3E}">
        <p14:creationId xmlns:p14="http://schemas.microsoft.com/office/powerpoint/2010/main" val="421655406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1131</TotalTime>
  <Words>12496</Words>
  <Application>Microsoft Office PowerPoint</Application>
  <PresentationFormat>Экран (4:3)</PresentationFormat>
  <Paragraphs>363</Paragraphs>
  <Slides>25</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Лекция 13-14. Нагорная проповедь Христа Спасителя.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13. Нагорная проповедь Христа Спасителя.</dc:title>
  <dc:creator>op</dc:creator>
  <cp:lastModifiedBy>Николай Казинов</cp:lastModifiedBy>
  <cp:revision>79</cp:revision>
  <dcterms:created xsi:type="dcterms:W3CDTF">2014-01-31T18:58:09Z</dcterms:created>
  <dcterms:modified xsi:type="dcterms:W3CDTF">2014-02-24T09:17:20Z</dcterms:modified>
</cp:coreProperties>
</file>