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  <p:sldId id="280" r:id="rId27"/>
    <p:sldId id="283" r:id="rId28"/>
    <p:sldId id="284" r:id="rId29"/>
    <p:sldId id="282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C632EE1-51B9-4EE9-9162-F6936A70D501}" type="datetimeFigureOut">
              <a:rPr lang="ru-RU" smtClean="0"/>
              <a:t>23.01.2015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2069A79-850B-4C38-8800-240EC07FEAB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492896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12</a:t>
            </a:r>
            <a:r>
              <a:rPr lang="en-US" dirty="0" smtClean="0"/>
              <a:t> </a:t>
            </a:r>
            <a:r>
              <a:rPr lang="ru-RU" dirty="0" smtClean="0"/>
              <a:t>лекция. </a:t>
            </a:r>
            <a:r>
              <a:rPr lang="ru-RU" b="1" dirty="0" smtClean="0"/>
              <a:t>Первый член Символа веры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5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 </a:t>
            </a:r>
            <a:r>
              <a:rPr lang="ru-RU" b="1" dirty="0"/>
              <a:t>всеведении</a:t>
            </a:r>
            <a:r>
              <a:rPr lang="ru-RU" dirty="0"/>
              <a:t> Божием апостол Иоанн говорит: Бог </a:t>
            </a:r>
            <a:r>
              <a:rPr lang="ru-RU" i="1" dirty="0"/>
              <a:t>больше сердца нашего и знает все</a:t>
            </a:r>
            <a:r>
              <a:rPr lang="ru-RU" dirty="0"/>
              <a:t> (1 Ин.3:20). Апостол Павел восклицает: </a:t>
            </a:r>
            <a:r>
              <a:rPr lang="ru-RU" i="1" dirty="0"/>
              <a:t>О, бездна богатства и премудрости и ведения Божия! Как непостижимы судьбы Его и </a:t>
            </a:r>
            <a:r>
              <a:rPr lang="ru-RU" i="1" dirty="0" err="1"/>
              <a:t>неисследимы</a:t>
            </a:r>
            <a:r>
              <a:rPr lang="ru-RU" i="1" dirty="0"/>
              <a:t> пути Его!</a:t>
            </a:r>
            <a:r>
              <a:rPr lang="ru-RU" dirty="0"/>
              <a:t> (Рим. 11:33).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 smtClean="0"/>
              <a:t>Дух </a:t>
            </a:r>
            <a:r>
              <a:rPr lang="ru-RU" i="1" dirty="0"/>
              <a:t>все проницает, и глубины Божии … и Божьего никто не знает, кроме Духа </a:t>
            </a:r>
            <a:r>
              <a:rPr lang="ru-RU" i="1" dirty="0" smtClean="0"/>
              <a:t>Божия</a:t>
            </a:r>
            <a:r>
              <a:rPr lang="ru-RU" i="1" dirty="0"/>
              <a:t> </a:t>
            </a:r>
            <a:r>
              <a:rPr lang="ru-RU" dirty="0" smtClean="0"/>
              <a:t>(1 </a:t>
            </a:r>
            <a:r>
              <a:rPr lang="ru-RU" dirty="0"/>
              <a:t>Кор. </a:t>
            </a:r>
            <a:r>
              <a:rPr lang="ru-RU" dirty="0" smtClean="0"/>
              <a:t>2:10–11).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 smtClean="0"/>
              <a:t>Нет </a:t>
            </a:r>
            <a:r>
              <a:rPr lang="ru-RU" i="1" dirty="0"/>
              <a:t>твари, сокровенной от Него, но все обнажено и открыто пред очами </a:t>
            </a:r>
            <a:r>
              <a:rPr lang="ru-RU" i="1" dirty="0" smtClean="0"/>
              <a:t>Его </a:t>
            </a:r>
            <a:r>
              <a:rPr lang="ru-RU" dirty="0"/>
              <a:t>(Евр. </a:t>
            </a:r>
            <a:r>
              <a:rPr lang="ru-RU" dirty="0" smtClean="0"/>
              <a:t>4:13).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Ему известно было все прежде, нежели сотворено было, равно как и по </a:t>
            </a:r>
            <a:r>
              <a:rPr lang="ru-RU" i="1" dirty="0" smtClean="0"/>
              <a:t>совершении</a:t>
            </a:r>
            <a:r>
              <a:rPr lang="ru-RU" dirty="0"/>
              <a:t> </a:t>
            </a:r>
            <a:r>
              <a:rPr lang="ru-RU" i="1" dirty="0" smtClean="0"/>
              <a:t>(Сир</a:t>
            </a:r>
            <a:r>
              <a:rPr lang="ru-RU" i="1" dirty="0"/>
              <a:t>. </a:t>
            </a:r>
            <a:r>
              <a:rPr lang="ru-RU" i="1" dirty="0" smtClean="0"/>
              <a:t>23:29</a:t>
            </a:r>
            <a:r>
              <a:rPr lang="ru-RU" i="1" dirty="0"/>
              <a:t>).</a:t>
            </a:r>
          </a:p>
          <a:p>
            <a:pPr indent="457200" algn="just">
              <a:lnSpc>
                <a:spcPct val="12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003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r>
              <a:rPr lang="ru-RU" dirty="0"/>
              <a:t>О </a:t>
            </a:r>
            <a:r>
              <a:rPr lang="ru-RU" b="1" dirty="0"/>
              <a:t>правосудии</a:t>
            </a:r>
            <a:r>
              <a:rPr lang="ru-RU" dirty="0"/>
              <a:t> Божием пророк Давид поёт: </a:t>
            </a:r>
            <a:r>
              <a:rPr lang="ru-RU" i="1" dirty="0"/>
              <a:t>Господь праведен, любит правду; лице Его видит праведника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10:7). Апостол Павел говорит, что Бог </a:t>
            </a:r>
            <a:r>
              <a:rPr lang="ru-RU" i="1" dirty="0"/>
              <a:t>воздаст каждому по делам его</a:t>
            </a:r>
            <a:r>
              <a:rPr lang="ru-RU" dirty="0"/>
              <a:t> (Рим. 2:6) и что </a:t>
            </a:r>
            <a:r>
              <a:rPr lang="ru-RU" i="1" dirty="0"/>
              <a:t>нет лицеприятия у Бога</a:t>
            </a:r>
            <a:r>
              <a:rPr lang="ru-RU" dirty="0"/>
              <a:t> (Рим. 2:11).</a:t>
            </a:r>
          </a:p>
          <a:p>
            <a:pPr marL="82296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3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r>
              <a:rPr lang="ru-RU" dirty="0"/>
              <a:t>О </a:t>
            </a:r>
            <a:r>
              <a:rPr lang="ru-RU" b="1" dirty="0"/>
              <a:t>всемогуществе</a:t>
            </a:r>
            <a:r>
              <a:rPr lang="ru-RU" dirty="0"/>
              <a:t> Божием псалмопевец говорит: </a:t>
            </a:r>
            <a:r>
              <a:rPr lang="ru-RU" i="1" dirty="0"/>
              <a:t>Он сказал, — и сделалось; Он повелел, и явилось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32:9). Архангел Гавриил говорит в Евангелии: </a:t>
            </a:r>
            <a:r>
              <a:rPr lang="ru-RU" i="1" dirty="0"/>
              <a:t>у Бога не останется </a:t>
            </a:r>
            <a:r>
              <a:rPr lang="ru-RU" i="1" dirty="0" err="1"/>
              <a:t>безсильным</a:t>
            </a:r>
            <a:r>
              <a:rPr lang="ru-RU" i="1" dirty="0"/>
              <a:t> никакое слово</a:t>
            </a:r>
            <a:r>
              <a:rPr lang="ru-RU" dirty="0"/>
              <a:t> (</a:t>
            </a:r>
            <a:r>
              <a:rPr lang="ru-RU" dirty="0" err="1"/>
              <a:t>Лк</a:t>
            </a:r>
            <a:r>
              <a:rPr lang="ru-RU" dirty="0"/>
              <a:t>. 1:37).</a:t>
            </a:r>
          </a:p>
          <a:p>
            <a:pPr marL="82296" indent="457200" algn="just">
              <a:buNone/>
            </a:pPr>
            <a:r>
              <a:rPr lang="ru-RU" i="1" dirty="0" smtClean="0"/>
              <a:t>Бог </a:t>
            </a:r>
            <a:r>
              <a:rPr lang="ru-RU" i="1" dirty="0"/>
              <a:t>творит все, все хочет</a:t>
            </a:r>
            <a:r>
              <a:rPr lang="ru-RU" i="1" dirty="0" smtClean="0"/>
              <a:t>…</a:t>
            </a:r>
            <a:r>
              <a:rPr lang="ru-RU" dirty="0" smtClean="0"/>
              <a:t>(</a:t>
            </a:r>
            <a:r>
              <a:rPr lang="ru-RU" dirty="0" err="1"/>
              <a:t>Пс</a:t>
            </a:r>
            <a:r>
              <a:rPr lang="ru-RU" dirty="0"/>
              <a:t>. </a:t>
            </a:r>
            <a:r>
              <a:rPr lang="ru-RU" dirty="0" smtClean="0"/>
              <a:t>134:6</a:t>
            </a:r>
            <a:r>
              <a:rPr lang="ru-RU" dirty="0"/>
              <a:t>).</a:t>
            </a:r>
            <a:endParaRPr lang="ru-RU" i="1" dirty="0"/>
          </a:p>
          <a:p>
            <a:pPr marL="82296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5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rmAutofit fontScale="62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Вездесущие</a:t>
            </a:r>
            <a:r>
              <a:rPr lang="ru-RU" dirty="0"/>
              <a:t> Божие пророк Давид изображает так: </a:t>
            </a:r>
            <a:r>
              <a:rPr lang="ru-RU" i="1" dirty="0"/>
              <a:t>Куда пойду от духа Твоего, и от лица Твоего куда убегу? Взойду ли на небо — Ты там; сойду ли в преисподнюю — и там Ты. Возьму ли крылья зари и </a:t>
            </a:r>
            <a:r>
              <a:rPr lang="ru-RU" i="1" dirty="0" err="1"/>
              <a:t>переселюся</a:t>
            </a:r>
            <a:r>
              <a:rPr lang="ru-RU" i="1" dirty="0"/>
              <a:t> на край моря, — и там рука Твоя поведет меня, и удержит меня десница Твоя. Скажу ли: может быть, тьма сокроет меня, и свет вокруг меня сделается ночью, но и тьма не затмит от Тебя, и ночь светла, как день: как тьма, так и свет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138:7-12</a:t>
            </a:r>
            <a:r>
              <a:rPr lang="ru-RU" dirty="0" smtClean="0"/>
              <a:t>).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/>
              <a:t>Прп</a:t>
            </a:r>
            <a:r>
              <a:rPr lang="ru-RU" dirty="0" smtClean="0"/>
              <a:t>. Иоанн </a:t>
            </a:r>
            <a:r>
              <a:rPr lang="ru-RU" dirty="0" err="1" smtClean="0"/>
              <a:t>Дамаскин</a:t>
            </a:r>
            <a:r>
              <a:rPr lang="ru-RU" dirty="0" smtClean="0"/>
              <a:t>: «Все </a:t>
            </a:r>
            <a:r>
              <a:rPr lang="ru-RU" dirty="0"/>
              <a:t>отстоит от Бога не местом, а </a:t>
            </a:r>
            <a:r>
              <a:rPr lang="ru-RU" dirty="0" smtClean="0"/>
              <a:t>природой».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Где обитает Бог?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Бог везде, но на </a:t>
            </a:r>
            <a:r>
              <a:rPr lang="ru-RU" b="1" dirty="0"/>
              <a:t>небесах</a:t>
            </a:r>
            <a:r>
              <a:rPr lang="ru-RU" dirty="0"/>
              <a:t> есть особое присутствие Его, являемое в вечной славе блаженным духам; также в </a:t>
            </a:r>
            <a:r>
              <a:rPr lang="ru-RU" b="1" dirty="0"/>
              <a:t>храмах</a:t>
            </a:r>
            <a:r>
              <a:rPr lang="ru-RU" dirty="0"/>
              <a:t> есть особое присутствие Его, благодатное и таинственное, благоговейно познаваемое, ощущаемое верующими и являемое иногда в особых знамениях.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Иисус Христос говорит: </a:t>
            </a:r>
            <a:r>
              <a:rPr lang="ru-RU" i="1" dirty="0"/>
              <a:t>Где двое или трое собраны во имя Мое, там Я посреди их</a:t>
            </a:r>
            <a:r>
              <a:rPr lang="ru-RU" dirty="0"/>
              <a:t> (Мф. 18:20).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00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Неизменяемость Божия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i="1" dirty="0"/>
              <a:t>Ибо Я — Господь, Я не </a:t>
            </a:r>
            <a:r>
              <a:rPr lang="ru-RU" i="1" dirty="0" smtClean="0"/>
              <a:t>изменяюсь </a:t>
            </a:r>
            <a:r>
              <a:rPr lang="ru-RU" i="1" dirty="0"/>
              <a:t>(Мал. </a:t>
            </a:r>
            <a:r>
              <a:rPr lang="ru-RU" i="1" dirty="0" smtClean="0"/>
              <a:t>3:6</a:t>
            </a:r>
            <a:r>
              <a:rPr lang="ru-RU" i="1" dirty="0"/>
              <a:t>).</a:t>
            </a:r>
            <a:endParaRPr lang="ru-RU" b="1" dirty="0" smtClean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Апостол Иаков пишет, что у Отца светов </a:t>
            </a:r>
            <a:r>
              <a:rPr lang="ru-RU" i="1" dirty="0"/>
              <a:t>нет изменения и ни тени перемены</a:t>
            </a:r>
            <a:r>
              <a:rPr lang="ru-RU" dirty="0"/>
              <a:t> (</a:t>
            </a:r>
            <a:r>
              <a:rPr lang="ru-RU" dirty="0" err="1"/>
              <a:t>Иак</a:t>
            </a:r>
            <a:r>
              <a:rPr lang="ru-RU" dirty="0"/>
              <a:t>. 1:17).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Бог “</a:t>
            </a:r>
            <a:r>
              <a:rPr lang="ru-RU" dirty="0"/>
              <a:t>при всяком движении остается неизменным и неподвижным, вечно двигаясь, Он остается в самом </a:t>
            </a:r>
            <a:r>
              <a:rPr lang="ru-RU" dirty="0" smtClean="0"/>
              <a:t>себе» («О божественных именах» </a:t>
            </a:r>
            <a:r>
              <a:rPr lang="en-US" dirty="0" smtClean="0"/>
              <a:t>VI </a:t>
            </a:r>
            <a:r>
              <a:rPr lang="ru-RU" dirty="0" smtClean="0"/>
              <a:t>в.).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Апостол Павел говорит, что Бог </a:t>
            </a:r>
            <a:r>
              <a:rPr lang="ru-RU" i="1" dirty="0"/>
              <a:t>не требует служения рук человеческих, как бы имеющий в чем-либо нужду, Сам </a:t>
            </a:r>
            <a:r>
              <a:rPr lang="ru-RU" i="1" dirty="0" err="1"/>
              <a:t>дая</a:t>
            </a:r>
            <a:r>
              <a:rPr lang="ru-RU" i="1" dirty="0"/>
              <a:t> всему жизнь и дыхание и все</a:t>
            </a:r>
            <a:r>
              <a:rPr lang="ru-RU" dirty="0"/>
              <a:t> (</a:t>
            </a:r>
            <a:r>
              <a:rPr lang="ru-RU" dirty="0" err="1"/>
              <a:t>Деян</a:t>
            </a:r>
            <a:r>
              <a:rPr lang="ru-RU" dirty="0"/>
              <a:t>. 17:25). Он же именует Бога: </a:t>
            </a:r>
            <a:r>
              <a:rPr lang="ru-RU" i="1" dirty="0"/>
              <a:t>блаженный и единый сильный Царь царствующих и Господь господствующих</a:t>
            </a:r>
            <a:r>
              <a:rPr lang="ru-RU" dirty="0"/>
              <a:t> (1 Тим. 6:15).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3675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Ветхозаветный антропоморфизм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/>
              <a:t>Почему Священное Писание приписывает Богу телесные органы?</a:t>
            </a:r>
            <a:endParaRPr lang="ru-RU" dirty="0"/>
          </a:p>
          <a:p>
            <a:pPr marL="82296" indent="457200" algn="just">
              <a:lnSpc>
                <a:spcPct val="110000"/>
              </a:lnSpc>
              <a:buNone/>
            </a:pPr>
            <a:r>
              <a:rPr lang="ru-RU" dirty="0"/>
              <a:t>Бог есть Дух, однако Священное Писание приписывает Ему телесные органы, например: </a:t>
            </a:r>
            <a:r>
              <a:rPr lang="ru-RU" b="1" dirty="0"/>
              <a:t>сердце</a:t>
            </a:r>
            <a:r>
              <a:rPr lang="ru-RU" dirty="0"/>
              <a:t>, </a:t>
            </a:r>
            <a:r>
              <a:rPr lang="ru-RU" b="1" dirty="0"/>
              <a:t>очи</a:t>
            </a:r>
            <a:r>
              <a:rPr lang="ru-RU" dirty="0"/>
              <a:t>, </a:t>
            </a:r>
            <a:r>
              <a:rPr lang="ru-RU" b="1" dirty="0"/>
              <a:t>уши</a:t>
            </a:r>
            <a:r>
              <a:rPr lang="ru-RU" dirty="0"/>
              <a:t>, </a:t>
            </a:r>
            <a:r>
              <a:rPr lang="ru-RU" b="1" dirty="0"/>
              <a:t>руки</a:t>
            </a:r>
            <a:r>
              <a:rPr lang="ru-RU" dirty="0"/>
              <a:t>. Священное Писание применяется в этом к обычному человеческому языку, а понимать надо в духовном и высшем смысле, например: сердце Божие значит </a:t>
            </a:r>
            <a:r>
              <a:rPr lang="ru-RU" b="1" dirty="0"/>
              <a:t>благость</a:t>
            </a:r>
            <a:r>
              <a:rPr lang="ru-RU" dirty="0"/>
              <a:t>, или любовь Божия, очи и уши означают всеведение, </a:t>
            </a:r>
            <a:r>
              <a:rPr lang="ru-RU" dirty="0" smtClean="0"/>
              <a:t>руки </a:t>
            </a:r>
            <a:r>
              <a:rPr lang="ru-RU" dirty="0"/>
              <a:t>— </a:t>
            </a:r>
            <a:r>
              <a:rPr lang="ru-RU" dirty="0" smtClean="0"/>
              <a:t>всемогущество.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4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3168352" cy="5304656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ru-RU" b="1" dirty="0"/>
              <a:t>Как понимать слова Символа "верую во </a:t>
            </a:r>
            <a:r>
              <a:rPr lang="ru-RU" b="1" dirty="0" err="1"/>
              <a:t>единаго</a:t>
            </a:r>
            <a:r>
              <a:rPr lang="ru-RU" b="1" dirty="0"/>
              <a:t> Бога Отца</a:t>
            </a:r>
            <a:r>
              <a:rPr lang="ru-RU" b="1" dirty="0" smtClean="0"/>
              <a:t>"?</a:t>
            </a:r>
          </a:p>
          <a:p>
            <a:pPr marL="82296" indent="0" algn="just">
              <a:buNone/>
            </a:pPr>
            <a:endParaRPr lang="ru-RU" sz="1400" dirty="0"/>
          </a:p>
          <a:p>
            <a:pPr marL="82296" indent="0" algn="just">
              <a:buNone/>
            </a:pPr>
            <a:r>
              <a:rPr lang="ru-RU" dirty="0"/>
              <a:t>Слова Символа: </a:t>
            </a:r>
            <a:r>
              <a:rPr lang="ru-RU" b="1" dirty="0"/>
              <a:t>Верую во </a:t>
            </a:r>
            <a:r>
              <a:rPr lang="ru-RU" b="1" dirty="0" err="1"/>
              <a:t>единаго</a:t>
            </a:r>
            <a:r>
              <a:rPr lang="ru-RU" dirty="0"/>
              <a:t> (одного) </a:t>
            </a:r>
            <a:r>
              <a:rPr lang="ru-RU" b="1" dirty="0"/>
              <a:t>Бога Отца</a:t>
            </a:r>
            <a:r>
              <a:rPr lang="ru-RU" dirty="0"/>
              <a:t> следует понимать в смысле отношения к тайне Святой Троицы, потому что Бог один по существу, но троичен в лицах: Отец, Сын и Святой Дух, Троица единосущная и нераздельная.</a:t>
            </a:r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1026" name="Picture 2" descr="E:\Пис раб\библейско-богословские курсы\1 курс Православное богослужение\3 лекция\иконы\Троиц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336" y="571924"/>
            <a:ext cx="4488160" cy="5521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79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Как говорит Священное Писание о </a:t>
            </a:r>
            <a:r>
              <a:rPr lang="ru-RU" b="1" dirty="0" smtClean="0"/>
              <a:t>Святой </a:t>
            </a:r>
            <a:r>
              <a:rPr lang="ru-RU" b="1" dirty="0"/>
              <a:t>Т</a:t>
            </a:r>
            <a:r>
              <a:rPr lang="ru-RU" b="1" dirty="0" smtClean="0"/>
              <a:t>роице</a:t>
            </a:r>
            <a:r>
              <a:rPr lang="ru-RU" b="1" dirty="0"/>
              <a:t>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Главнейшие изречения об этом в Новом Завете следующие: </a:t>
            </a:r>
            <a:r>
              <a:rPr lang="ru-RU" i="1" dirty="0"/>
              <a:t>Идите, научите все народы, крестя их во имя Отца и Сына и </a:t>
            </a:r>
            <a:r>
              <a:rPr lang="ru-RU" i="1" dirty="0" err="1"/>
              <a:t>Святаго</a:t>
            </a:r>
            <a:r>
              <a:rPr lang="ru-RU" i="1" dirty="0"/>
              <a:t> Духа</a:t>
            </a:r>
            <a:r>
              <a:rPr lang="ru-RU" dirty="0"/>
              <a:t> (Мф. 28:19). </a:t>
            </a:r>
            <a:r>
              <a:rPr lang="ru-RU" i="1" dirty="0"/>
              <a:t>Три свидетельствуют на небе: Отец, Слово и </a:t>
            </a:r>
            <a:r>
              <a:rPr lang="ru-RU" i="1" dirty="0" err="1"/>
              <a:t>Святый</a:t>
            </a:r>
            <a:r>
              <a:rPr lang="ru-RU" i="1" dirty="0"/>
              <a:t> Дух; и Сии три суть едино</a:t>
            </a:r>
            <a:r>
              <a:rPr lang="ru-RU" dirty="0"/>
              <a:t> (1Ин.5.7).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О </a:t>
            </a:r>
            <a:r>
              <a:rPr lang="ru-RU" dirty="0"/>
              <a:t>Святой Троице говорится и в Ветхом Завете, но не так ясно. Например: </a:t>
            </a:r>
            <a:r>
              <a:rPr lang="ru-RU" i="1" dirty="0"/>
              <a:t>Словом Господа сотворены небеса, и духом уст Его — все воинство их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32:6). </a:t>
            </a:r>
            <a:r>
              <a:rPr lang="ru-RU" i="1" dirty="0"/>
              <a:t>Свят, Свят, Свят, Господь </a:t>
            </a:r>
            <a:r>
              <a:rPr lang="ru-RU" i="1" dirty="0" err="1"/>
              <a:t>Саваоф</a:t>
            </a:r>
            <a:r>
              <a:rPr lang="ru-RU" i="1" dirty="0"/>
              <a:t>! вся земля полна славы Его!</a:t>
            </a:r>
            <a:r>
              <a:rPr lang="ru-RU" dirty="0"/>
              <a:t> (Ис.6:3).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8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Можно ли постигнуть триединство Божие?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Бог один в трех лицах. Мы не постигаем этой внутренней тайны Божества, но верим в неё по непреложному свидетельству слова Божия: </a:t>
            </a:r>
            <a:r>
              <a:rPr lang="ru-RU" i="1" dirty="0" err="1"/>
              <a:t>Божиего</a:t>
            </a:r>
            <a:r>
              <a:rPr lang="ru-RU" i="1" dirty="0"/>
              <a:t> никто не знает, кроме Духа Божия</a:t>
            </a:r>
            <a:r>
              <a:rPr lang="ru-RU" dirty="0"/>
              <a:t> (1 Кор. 2:11</a:t>
            </a:r>
            <a:r>
              <a:rPr lang="ru-RU" dirty="0" smtClean="0"/>
              <a:t>).</a:t>
            </a:r>
          </a:p>
          <a:p>
            <a:pPr marL="82296" indent="457200">
              <a:lnSpc>
                <a:spcPct val="120000"/>
              </a:lnSpc>
              <a:buNone/>
            </a:pPr>
            <a:r>
              <a:rPr lang="ru-RU" dirty="0" err="1" smtClean="0"/>
              <a:t>Прп</a:t>
            </a:r>
            <a:r>
              <a:rPr lang="ru-RU" dirty="0" smtClean="0"/>
              <a:t>. Иоанн </a:t>
            </a:r>
            <a:r>
              <a:rPr lang="ru-RU" dirty="0" err="1" smtClean="0"/>
              <a:t>Дамаскин</a:t>
            </a:r>
            <a:r>
              <a:rPr lang="ru-RU" dirty="0" smtClean="0"/>
              <a:t>: «Образ </a:t>
            </a:r>
            <a:r>
              <a:rPr lang="ru-RU" dirty="0"/>
              <a:t>рождения и образ </a:t>
            </a:r>
            <a:r>
              <a:rPr lang="ru-RU" dirty="0" err="1"/>
              <a:t>исхождения</a:t>
            </a:r>
            <a:r>
              <a:rPr lang="ru-RU" dirty="0"/>
              <a:t> пребывает для нас </a:t>
            </a:r>
            <a:r>
              <a:rPr lang="ru-RU" dirty="0" smtClean="0"/>
              <a:t>непостижимым».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Каково </a:t>
            </a:r>
            <a:r>
              <a:rPr lang="ru-RU" b="1" dirty="0"/>
              <a:t>различие лиц Святой Троицы?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Между лицами Святой Троицы </a:t>
            </a:r>
            <a:r>
              <a:rPr lang="ru-RU" b="1" dirty="0"/>
              <a:t>различие</a:t>
            </a:r>
            <a:r>
              <a:rPr lang="ru-RU" dirty="0"/>
              <a:t> в том, что </a:t>
            </a:r>
            <a:r>
              <a:rPr lang="ru-RU" b="1" dirty="0">
                <a:solidFill>
                  <a:srgbClr val="C00000"/>
                </a:solidFill>
              </a:rPr>
              <a:t>Бог Отец не рождается и не исходит от другого лица; Сын Божий </a:t>
            </a:r>
            <a:r>
              <a:rPr lang="ru-RU" b="1" dirty="0" err="1">
                <a:solidFill>
                  <a:srgbClr val="C00000"/>
                </a:solidFill>
              </a:rPr>
              <a:t>предвечно</a:t>
            </a:r>
            <a:r>
              <a:rPr lang="ru-RU" b="1" dirty="0">
                <a:solidFill>
                  <a:srgbClr val="C00000"/>
                </a:solidFill>
              </a:rPr>
              <a:t> рождается от Отца; Святой Дух </a:t>
            </a:r>
            <a:r>
              <a:rPr lang="ru-RU" b="1" dirty="0" err="1">
                <a:solidFill>
                  <a:srgbClr val="C00000"/>
                </a:solidFill>
              </a:rPr>
              <a:t>предвечно</a:t>
            </a:r>
            <a:r>
              <a:rPr lang="ru-RU" b="1" dirty="0">
                <a:solidFill>
                  <a:srgbClr val="C00000"/>
                </a:solidFill>
              </a:rPr>
              <a:t> исходит от Отца.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Какое </a:t>
            </a:r>
            <a:r>
              <a:rPr lang="ru-RU" b="1" dirty="0"/>
              <a:t>достоинство имеют лица Святой Троицы?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Три ипостаси, или лица Святой Троицы — совершенно равного Божественного достоинства. Как Отец есть истинный Бог, так равно и Сын есть истинный Бог, равно и Святой Дух есть истинный Бог; но притом так, что в этих трёх ипостасях явлен один </a:t>
            </a:r>
            <a:r>
              <a:rPr lang="ru-RU" dirty="0" err="1"/>
              <a:t>триипостасный</a:t>
            </a:r>
            <a:r>
              <a:rPr lang="ru-RU" dirty="0"/>
              <a:t> Бог.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15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Учение о Боге-Вседержителе, Творце мира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Бог называется </a:t>
            </a:r>
            <a:r>
              <a:rPr lang="ru-RU" b="1" dirty="0"/>
              <a:t>вседержителем</a:t>
            </a:r>
            <a:r>
              <a:rPr lang="ru-RU" dirty="0"/>
              <a:t> потому, что Он всё, что ни есть, содержит в Своей силе и в Своей </a:t>
            </a:r>
            <a:r>
              <a:rPr lang="ru-RU" dirty="0" smtClean="0"/>
              <a:t>воле.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Почему Бога мы именуем творцом?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Слова Символа веры: </a:t>
            </a:r>
            <a:r>
              <a:rPr lang="ru-RU" b="1" dirty="0"/>
              <a:t>Творца небу и земли, видимым же всем и невидимым</a:t>
            </a:r>
            <a:r>
              <a:rPr lang="ru-RU" dirty="0"/>
              <a:t> говорят о том, что всё сотворено Богом и ничто не может быть без </a:t>
            </a:r>
            <a:r>
              <a:rPr lang="ru-RU" dirty="0" smtClean="0"/>
              <a:t>Бога.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Эти слова взяты из Священного Писания.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Книга Бытия начинается словами: </a:t>
            </a:r>
            <a:r>
              <a:rPr lang="ru-RU" i="1" dirty="0"/>
              <a:t>В начале сотворил Бог небо и землю</a:t>
            </a:r>
            <a:r>
              <a:rPr lang="ru-RU" dirty="0"/>
              <a:t> (Быт. 1:1). Апостол Павел об Иисусе Христе, Сыне Божием, говорит: </a:t>
            </a:r>
            <a:r>
              <a:rPr lang="ru-RU" i="1" dirty="0"/>
              <a:t>Им создано все, что на небесах и что на земле, видимое и невидимое: престолы ли, господства ли, начальства ли, власти ли, — все Им и для Него создано</a:t>
            </a:r>
            <a:r>
              <a:rPr lang="ru-RU" dirty="0"/>
              <a:t> (Кол 1:16).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062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566"/>
            <a:ext cx="7498080" cy="521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Вера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7920880" cy="6120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Определение </a:t>
            </a:r>
            <a:r>
              <a:rPr lang="ru-RU" sz="1700" b="1" dirty="0"/>
              <a:t>веры: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i="1" dirty="0"/>
              <a:t>Вера же есть осуществление ожидаемого и уверенность в невидимом </a:t>
            </a:r>
            <a:r>
              <a:rPr lang="ru-RU" sz="1700" dirty="0"/>
              <a:t>(Евр. 11, 1). То есть: уверенность в невидимом, как бы в видимом, и уверенность в желаемом и ожидаемом, как в настоящем.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«Вера это несомненная и </a:t>
            </a:r>
            <a:r>
              <a:rPr lang="ru-RU" sz="1700" dirty="0" err="1"/>
              <a:t>нерассуждающая</a:t>
            </a:r>
            <a:r>
              <a:rPr lang="ru-RU" sz="1700" dirty="0"/>
              <a:t> надежда на то, что обещано нам Богом, и на успех наших прошений» (</a:t>
            </a:r>
            <a:r>
              <a:rPr lang="ru-RU" sz="1700" i="1" dirty="0" err="1"/>
              <a:t>Прп</a:t>
            </a:r>
            <a:r>
              <a:rPr lang="ru-RU" sz="1700" i="1" dirty="0"/>
              <a:t>. Иоанн </a:t>
            </a:r>
            <a:r>
              <a:rPr lang="ru-RU" sz="1700" i="1" dirty="0" err="1"/>
              <a:t>Дамаскин</a:t>
            </a:r>
            <a:r>
              <a:rPr lang="ru-RU" sz="1700" dirty="0"/>
              <a:t>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Что </a:t>
            </a:r>
            <a:r>
              <a:rPr lang="ru-RU" sz="1700" b="1" dirty="0"/>
              <a:t>означает веровать в Бога?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Веровать в Бога значит иметь живую уверенность в Его бытии, свойствах и действиях и всем сердцем принимать откровение Его о спасении человеческого </a:t>
            </a:r>
            <a:r>
              <a:rPr lang="ru-RU" sz="1700" dirty="0" smtClean="0"/>
              <a:t>рода.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Сила </a:t>
            </a:r>
            <a:r>
              <a:rPr lang="ru-RU" sz="1700" b="1" dirty="0"/>
              <a:t>веры: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i="1" dirty="0"/>
              <a:t>Если вы будете иметь веру с горчичное зерно и скажете горе сей: «перейди отсюда туда», и она перейдет; и ничего не будет невозможного для вас </a:t>
            </a:r>
            <a:r>
              <a:rPr lang="ru-RU" sz="1700" dirty="0"/>
              <a:t>(Мф. 17, 20).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Из </a:t>
            </a:r>
            <a:r>
              <a:rPr lang="ru-RU" sz="1700" b="1" dirty="0"/>
              <a:t>Священного Писания можно узнать, в чем должна состоять вера в Бога.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Апостол Павел пишет: </a:t>
            </a:r>
            <a:r>
              <a:rPr lang="ru-RU" sz="1700" i="1" dirty="0"/>
              <a:t>Без веры угодить Богу не возможно; ибо надобно, чтобы приходящий к Богу веровал, что Он есть, и ищущим Его воздает</a:t>
            </a:r>
            <a:r>
              <a:rPr lang="ru-RU" sz="1700" dirty="0"/>
              <a:t> (Евр. 11:6). Действие веры в христианах апостол изображает в следующей молитве о них к Богу: </a:t>
            </a:r>
            <a:r>
              <a:rPr lang="ru-RU" sz="1700" i="1" dirty="0"/>
              <a:t>Да даст вам, по Богатству славы Своей, крепко утвердиться Духом Его во внутреннем человеке, верою вселиться Христу в сердца ваши</a:t>
            </a:r>
            <a:r>
              <a:rPr lang="ru-RU" sz="1700" dirty="0"/>
              <a:t> (</a:t>
            </a:r>
            <a:r>
              <a:rPr lang="ru-RU" sz="1700" dirty="0" err="1"/>
              <a:t>Еф</a:t>
            </a:r>
            <a:r>
              <a:rPr lang="ru-RU" sz="1700" dirty="0"/>
              <a:t>. 3:16-17).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1881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</a:rPr>
              <a:t>Мир </a:t>
            </a:r>
            <a:r>
              <a:rPr lang="ru-RU" dirty="0" smtClean="0">
                <a:effectLst/>
              </a:rPr>
              <a:t>невидимый: ангелы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В Символе веры под наименованием </a:t>
            </a:r>
            <a:r>
              <a:rPr lang="ru-RU" b="1" dirty="0"/>
              <a:t>невидимых</a:t>
            </a:r>
            <a:r>
              <a:rPr lang="ru-RU" dirty="0"/>
              <a:t> следует понимать невидимый, или </a:t>
            </a:r>
            <a:r>
              <a:rPr lang="ru-RU" b="1" dirty="0"/>
              <a:t>духовный</a:t>
            </a:r>
            <a:r>
              <a:rPr lang="ru-RU" dirty="0"/>
              <a:t> мир, к которому принадлежат </a:t>
            </a:r>
            <a:r>
              <a:rPr lang="ru-RU" b="1" dirty="0"/>
              <a:t>ангелы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Кто </a:t>
            </a:r>
            <a:r>
              <a:rPr lang="ru-RU" b="1" dirty="0"/>
              <a:t>такие ангелы?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Ангелы</a:t>
            </a:r>
            <a:r>
              <a:rPr lang="ru-RU" dirty="0"/>
              <a:t> — духи бесплотные, одарённые умом, волей и могуществом.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Имя </a:t>
            </a:r>
            <a:r>
              <a:rPr lang="ru-RU" b="1" dirty="0"/>
              <a:t>ангел значит вестник.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Они </a:t>
            </a:r>
            <a:r>
              <a:rPr lang="ru-RU" b="1" dirty="0"/>
              <a:t>так названы потому, что Бог посылает свою волю.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Так, например, Архангел Гавриил был послан предвозвестить Пресвятой Деве Марии зачатие Спасителя.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Кто </a:t>
            </a:r>
            <a:r>
              <a:rPr lang="ru-RU" b="1" dirty="0"/>
              <a:t>сотворен раньше: люди или ангелы?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Невидимое сотворено прежде видимого, и Ангелы — прежде людей (Православное исповедание, ч. 1, вопрос 18).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Свидетельство </a:t>
            </a:r>
            <a:r>
              <a:rPr lang="ru-RU" b="1" dirty="0"/>
              <a:t>об это можно найти в Священном Писании.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В книге Иова Сам Бог о сотворении земли говорит так: </a:t>
            </a:r>
            <a:r>
              <a:rPr lang="ru-RU" i="1" dirty="0"/>
              <a:t>На чем утверждены основания </a:t>
            </a:r>
            <a:r>
              <a:rPr lang="ru-RU" i="1" dirty="0" err="1"/>
              <a:t>ея</a:t>
            </a:r>
            <a:r>
              <a:rPr lang="ru-RU" i="1" dirty="0"/>
              <a:t>, или кто положил краеугольный камень </a:t>
            </a:r>
            <a:r>
              <a:rPr lang="ru-RU" i="1" dirty="0" err="1"/>
              <a:t>ея</a:t>
            </a:r>
            <a:r>
              <a:rPr lang="ru-RU" i="1" dirty="0"/>
              <a:t>, при общем ликовании утренних звезд, когда все сыны Божии восклицали от радости?</a:t>
            </a:r>
            <a:r>
              <a:rPr lang="ru-RU" dirty="0"/>
              <a:t> (Иов. 38:6,7).</a:t>
            </a:r>
          </a:p>
        </p:txBody>
      </p:sp>
    </p:spTree>
    <p:extLst>
      <p:ext uri="{BB962C8B-B14F-4D97-AF65-F5344CB8AC3E}">
        <p14:creationId xmlns:p14="http://schemas.microsoft.com/office/powerpoint/2010/main" val="137682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Ангельская иерархия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dirty="0"/>
              <a:t>Серафимы (</a:t>
            </a:r>
            <a:r>
              <a:rPr lang="ru-RU" dirty="0" err="1"/>
              <a:t>Ис</a:t>
            </a:r>
            <a:r>
              <a:rPr lang="ru-RU" dirty="0"/>
              <a:t>. 6, </a:t>
            </a:r>
            <a:r>
              <a:rPr lang="ru-RU" dirty="0" smtClean="0"/>
              <a:t>2).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Херувимы (Быт. 3, 24; Исх. 25, 18-22; </a:t>
            </a:r>
            <a:r>
              <a:rPr lang="ru-RU" dirty="0" err="1"/>
              <a:t>Пс</a:t>
            </a:r>
            <a:r>
              <a:rPr lang="ru-RU" dirty="0"/>
              <a:t>. 47, 79, 98; </a:t>
            </a:r>
            <a:r>
              <a:rPr lang="ru-RU" dirty="0" err="1"/>
              <a:t>Иез</a:t>
            </a:r>
            <a:r>
              <a:rPr lang="ru-RU" dirty="0"/>
              <a:t>. 1, 10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Престолы (Кол. 1, 16; </a:t>
            </a:r>
            <a:r>
              <a:rPr lang="ru-RU" dirty="0" err="1"/>
              <a:t>Еф</a:t>
            </a:r>
            <a:r>
              <a:rPr lang="ru-RU" dirty="0"/>
              <a:t>. 1, 21 и 3, 10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----------------------</a:t>
            </a:r>
          </a:p>
          <a:p>
            <a:pPr marL="82296" indent="0">
              <a:buNone/>
            </a:pPr>
            <a:r>
              <a:rPr lang="ru-RU" dirty="0"/>
              <a:t>Господства (Кол. 1, 16; </a:t>
            </a:r>
            <a:r>
              <a:rPr lang="ru-RU" dirty="0" err="1"/>
              <a:t>Еф</a:t>
            </a:r>
            <a:r>
              <a:rPr lang="ru-RU" dirty="0"/>
              <a:t>. 1, 21 и 3, 10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Силы (</a:t>
            </a:r>
            <a:r>
              <a:rPr lang="ru-RU" dirty="0" err="1"/>
              <a:t>Еф</a:t>
            </a:r>
            <a:r>
              <a:rPr lang="ru-RU" dirty="0"/>
              <a:t>. 1, 22; Рим. 8, 38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Власти (Кол. 1, 16; </a:t>
            </a:r>
            <a:r>
              <a:rPr lang="ru-RU" dirty="0" err="1"/>
              <a:t>Еф</a:t>
            </a:r>
            <a:r>
              <a:rPr lang="ru-RU" dirty="0"/>
              <a:t>. 1, 21 и 3, 10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----------------------</a:t>
            </a:r>
          </a:p>
          <a:p>
            <a:pPr marL="82296" indent="0">
              <a:buNone/>
            </a:pPr>
            <a:r>
              <a:rPr lang="ru-RU" dirty="0"/>
              <a:t>Начала (Кол. 1, 16; </a:t>
            </a:r>
            <a:r>
              <a:rPr lang="ru-RU" dirty="0" err="1"/>
              <a:t>Еф</a:t>
            </a:r>
            <a:r>
              <a:rPr lang="ru-RU" dirty="0"/>
              <a:t>. 1, 21 и 3, 10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Архангелы (1 Фес. 4, 16, Иуд. 9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Ангелы (Рим. 8, 38; 1 Пт. 3, 22</a:t>
            </a:r>
            <a:r>
              <a:rPr lang="ru-RU" dirty="0" smtClean="0"/>
              <a:t>).</a:t>
            </a:r>
            <a:endParaRPr lang="ru-RU" dirty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5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Ангелы Хранители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Название Ангела хранителя взято из следующих слов Священного Писания: </a:t>
            </a:r>
            <a:r>
              <a:rPr lang="ru-RU" i="1" dirty="0"/>
              <a:t>Ангелам Своим заповедает о тебе — охранять тебя на всех путях твоих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90:11).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 </a:t>
            </a:r>
            <a:r>
              <a:rPr lang="ru-RU" b="1" dirty="0"/>
              <a:t>Для каждого из нас есть </a:t>
            </a:r>
            <a:r>
              <a:rPr lang="ru-RU" b="1" dirty="0" err="1"/>
              <a:t>ангелы_хранители</a:t>
            </a:r>
            <a:r>
              <a:rPr lang="ru-RU" b="1" dirty="0"/>
              <a:t>.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В этом удостоверяют нас следующие слова Господа Иисуса Христа: </a:t>
            </a:r>
            <a:r>
              <a:rPr lang="ru-RU" i="1" dirty="0"/>
              <a:t>Смотрите, не презирайте ни одного из малых сих; ибо говорю вам, что Ангелы их на небесах всегда видят лице Отца Моего небесного</a:t>
            </a:r>
            <a:r>
              <a:rPr lang="ru-RU" dirty="0"/>
              <a:t> (Мф. 18:10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Своим образом жизни человек может отогнать от себя Ангела Хранителя. </a:t>
            </a:r>
            <a:r>
              <a:rPr lang="ru-RU" dirty="0" err="1"/>
              <a:t>Свт</a:t>
            </a:r>
            <a:r>
              <a:rPr lang="ru-RU" dirty="0"/>
              <a:t>. Василий Великий пишет</a:t>
            </a:r>
            <a:r>
              <a:rPr lang="ru-RU" dirty="0" smtClean="0"/>
              <a:t>: </a:t>
            </a:r>
            <a:r>
              <a:rPr lang="ru-RU" i="1" dirty="0" smtClean="0"/>
              <a:t>«Как </a:t>
            </a:r>
            <a:r>
              <a:rPr lang="ru-RU" i="1" dirty="0"/>
              <a:t>пчел отгоняет дым и голубей смрад, так и хранителя нашей жизни отдаляет </a:t>
            </a:r>
            <a:r>
              <a:rPr lang="ru-RU" i="1" dirty="0" err="1"/>
              <a:t>многоплачевный</a:t>
            </a:r>
            <a:r>
              <a:rPr lang="ru-RU" i="1" dirty="0"/>
              <a:t> и смердящий </a:t>
            </a:r>
            <a:r>
              <a:rPr lang="ru-RU" i="1" dirty="0" smtClean="0"/>
              <a:t>грех».</a:t>
            </a:r>
            <a:endParaRPr lang="ru-RU" i="1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Примиряет человека с его Ангелом Хранителем покаяние, от которого у Ангелов бывает радость на небе (</a:t>
            </a:r>
            <a:r>
              <a:rPr lang="ru-RU" dirty="0" err="1"/>
              <a:t>Лк</a:t>
            </a:r>
            <a:r>
              <a:rPr lang="ru-RU" dirty="0"/>
              <a:t>. 15, 10).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12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Злые духи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836712"/>
            <a:ext cx="7746064" cy="5832648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Не все ангелы добры и </a:t>
            </a:r>
            <a:r>
              <a:rPr lang="ru-RU" sz="2000" dirty="0" err="1"/>
              <a:t>благодетельны</a:t>
            </a:r>
            <a:r>
              <a:rPr lang="ru-RU" sz="2000" dirty="0"/>
              <a:t>. Есть </a:t>
            </a:r>
            <a:r>
              <a:rPr lang="ru-RU" sz="2000" i="1" dirty="0"/>
              <a:t>злые ангелы</a:t>
            </a:r>
            <a:r>
              <a:rPr lang="ru-RU" sz="2000" dirty="0"/>
              <a:t>, которых иначе называют </a:t>
            </a:r>
            <a:r>
              <a:rPr lang="ru-RU" sz="2000" i="1" dirty="0" err="1"/>
              <a:t>диаволами</a:t>
            </a:r>
            <a:r>
              <a:rPr lang="ru-RU" sz="2000" dirty="0"/>
              <a:t> или </a:t>
            </a:r>
            <a:r>
              <a:rPr lang="ru-RU" sz="2000" i="1" dirty="0"/>
              <a:t>бесами</a:t>
            </a:r>
            <a:r>
              <a:rPr lang="ru-RU" sz="2000" dirty="0"/>
              <a:t>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Они </a:t>
            </a:r>
            <a:r>
              <a:rPr lang="ru-RU" sz="2000" b="1" dirty="0"/>
              <a:t>сотворены добрыми. Но стали злыми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потому, что нарушили долг совершенного повиновения Богу и таким образом отпали от Него, и впали в самолюбие, гордость и злобу. По изречению апостола Иуды, это </a:t>
            </a:r>
            <a:r>
              <a:rPr lang="ru-RU" sz="2000" i="1" dirty="0"/>
              <a:t>ангелы, не сохранившие своего достоинства, но оставившие свое жилище</a:t>
            </a:r>
            <a:r>
              <a:rPr lang="ru-RU" sz="2000" dirty="0"/>
              <a:t> (Иуд. 1:6).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означает слово "</a:t>
            </a:r>
            <a:r>
              <a:rPr lang="ru-RU" sz="2000" b="1" dirty="0" err="1"/>
              <a:t>диавол</a:t>
            </a:r>
            <a:r>
              <a:rPr lang="ru-RU" sz="2000" b="1" dirty="0"/>
              <a:t>"?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Слово </a:t>
            </a:r>
            <a:r>
              <a:rPr lang="ru-RU" sz="2000" b="1" dirty="0" err="1"/>
              <a:t>диавол</a:t>
            </a:r>
            <a:r>
              <a:rPr lang="ru-RU" sz="2000" dirty="0"/>
              <a:t> значит </a:t>
            </a:r>
            <a:r>
              <a:rPr lang="ru-RU" sz="2000" b="1" dirty="0"/>
              <a:t>клеветник</a:t>
            </a:r>
            <a:r>
              <a:rPr lang="ru-RU" sz="2000" dirty="0"/>
              <a:t> или </a:t>
            </a:r>
            <a:r>
              <a:rPr lang="ru-RU" sz="2000" b="1" dirty="0"/>
              <a:t>обольститель</a:t>
            </a:r>
            <a:r>
              <a:rPr lang="ru-RU" sz="2000" dirty="0"/>
              <a:t>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Почему </a:t>
            </a:r>
            <a:r>
              <a:rPr lang="ru-RU" sz="2000" b="1" dirty="0"/>
              <a:t>злые ангелы называются </a:t>
            </a:r>
            <a:r>
              <a:rPr lang="ru-RU" sz="2000" b="1" dirty="0" err="1"/>
              <a:t>диаволами</a:t>
            </a:r>
            <a:r>
              <a:rPr lang="ru-RU" sz="2000" b="1" dirty="0"/>
              <a:t>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Злые ангелы называются </a:t>
            </a:r>
            <a:r>
              <a:rPr lang="ru-RU" sz="2000" dirty="0" err="1"/>
              <a:t>диаволами</a:t>
            </a:r>
            <a:r>
              <a:rPr lang="ru-RU" sz="2000" dirty="0"/>
              <a:t> потому, что будучи коварными в отношении людей, обольщая их, внушают им ложные мысли и злые желания.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Об этом Иисус Христос неверующим иудеям говорит: </a:t>
            </a:r>
            <a:r>
              <a:rPr lang="ru-RU" sz="2000" i="1" dirty="0"/>
              <a:t>Ваш отец </a:t>
            </a:r>
            <a:r>
              <a:rPr lang="ru-RU" sz="2000" i="1" dirty="0" err="1"/>
              <a:t>диавол</a:t>
            </a:r>
            <a:r>
              <a:rPr lang="ru-RU" sz="2000" i="1" dirty="0"/>
              <a:t>; и вы хотите исполнять похоти отца вашего. Он был человекоубийца от начала, и не устоял в истине; ибо нет в нем истины. Когда говорит он ложь, говорит свое; ибо он лжец и отец лжи</a:t>
            </a:r>
            <a:r>
              <a:rPr lang="ru-RU" sz="2000" dirty="0"/>
              <a:t> (Ин. 8:44).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670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С</a:t>
            </a:r>
            <a:r>
              <a:rPr lang="ru-RU" b="1" dirty="0" smtClean="0">
                <a:effectLst/>
              </a:rPr>
              <a:t>отворения </a:t>
            </a:r>
            <a:r>
              <a:rPr lang="ru-RU" b="1" dirty="0">
                <a:effectLst/>
              </a:rPr>
              <a:t>видимого мира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764704"/>
            <a:ext cx="7714104" cy="4800600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Священное Писание открыло нам о сотворении мира то, что в начале Бог </a:t>
            </a:r>
            <a:r>
              <a:rPr lang="ru-RU" sz="2000" b="1" dirty="0">
                <a:solidFill>
                  <a:srgbClr val="C00000"/>
                </a:solidFill>
              </a:rPr>
              <a:t>из ничего </a:t>
            </a:r>
            <a:r>
              <a:rPr lang="ru-RU" sz="2000" dirty="0"/>
              <a:t>сотворил небо и землю. Земля была </a:t>
            </a:r>
            <a:r>
              <a:rPr lang="ru-RU" sz="2000" dirty="0" err="1"/>
              <a:t>необразована</a:t>
            </a:r>
            <a:r>
              <a:rPr lang="ru-RU" sz="2000" dirty="0"/>
              <a:t> и пуста. Затем Бог постепенно сотворил: в </a:t>
            </a:r>
            <a:r>
              <a:rPr lang="ru-RU" sz="2000" b="1" dirty="0"/>
              <a:t>первый</a:t>
            </a:r>
            <a:r>
              <a:rPr lang="ru-RU" sz="2000" dirty="0"/>
              <a:t> день бытия мира — свет; во </a:t>
            </a:r>
            <a:r>
              <a:rPr lang="ru-RU" sz="2000" b="1" dirty="0"/>
              <a:t>второй</a:t>
            </a:r>
            <a:r>
              <a:rPr lang="ru-RU" sz="2000" dirty="0"/>
              <a:t> день — твердь, или видимое небо; в </a:t>
            </a:r>
            <a:r>
              <a:rPr lang="ru-RU" sz="2000" b="1" dirty="0"/>
              <a:t>третий</a:t>
            </a:r>
            <a:r>
              <a:rPr lang="ru-RU" sz="2000" dirty="0"/>
              <a:t> — вместилища вод на земле, сушу и растения; в </a:t>
            </a:r>
            <a:r>
              <a:rPr lang="ru-RU" sz="2000" b="1" dirty="0"/>
              <a:t>четвертый</a:t>
            </a:r>
            <a:r>
              <a:rPr lang="ru-RU" sz="2000" dirty="0"/>
              <a:t> — солнце, луну и звёзды; в </a:t>
            </a:r>
            <a:r>
              <a:rPr lang="ru-RU" sz="2000" b="1" dirty="0"/>
              <a:t>пятый</a:t>
            </a:r>
            <a:r>
              <a:rPr lang="ru-RU" sz="2000" dirty="0"/>
              <a:t> — рыб и птиц; в </a:t>
            </a:r>
            <a:r>
              <a:rPr lang="ru-RU" sz="2000" b="1" dirty="0"/>
              <a:t>шестой</a:t>
            </a:r>
            <a:r>
              <a:rPr lang="ru-RU" sz="2000" dirty="0"/>
              <a:t> — живущих на суше животных, и, наконец, человека. Человеком творение закончилось, и в </a:t>
            </a:r>
            <a:r>
              <a:rPr lang="ru-RU" sz="2000" b="1" dirty="0"/>
              <a:t>седьмой</a:t>
            </a:r>
            <a:r>
              <a:rPr lang="ru-RU" sz="2000" dirty="0"/>
              <a:t> день Бог прекратил Свои дела творения. Поэтому седьмой день назван субботой, что в переводе с еврейского языка означает покой (см. Быт. 2:2</a:t>
            </a:r>
            <a:r>
              <a:rPr lang="ru-RU" sz="2000" dirty="0" smtClean="0"/>
              <a:t>).</a:t>
            </a:r>
          </a:p>
          <a:p>
            <a:pPr marL="82296" indent="457200">
              <a:spcBef>
                <a:spcPts val="0"/>
              </a:spcBef>
              <a:buNone/>
            </a:pPr>
            <a:r>
              <a:rPr lang="ru-RU" sz="2000" dirty="0"/>
              <a:t>В Библии о творении из ничего прямо говорится только один раз, причем в неканонической книге</a:t>
            </a:r>
            <a:r>
              <a:rPr lang="ru-RU" sz="2000" dirty="0" smtClean="0"/>
              <a:t>: </a:t>
            </a:r>
            <a:r>
              <a:rPr lang="ru-RU" sz="2000" i="1" dirty="0" smtClean="0"/>
              <a:t>“</a:t>
            </a:r>
            <a:r>
              <a:rPr lang="ru-RU" sz="2000" i="1" dirty="0"/>
              <a:t>Посмотри на небо и землю и, видя все, что на них, познай, что все сотворил Бог из ничего” </a:t>
            </a:r>
            <a:r>
              <a:rPr lang="ru-RU" sz="2000" dirty="0"/>
              <a:t>(2 Мак. 7, 28).</a:t>
            </a:r>
            <a:endParaRPr lang="ru-RU" sz="2000" i="1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Такими </a:t>
            </a:r>
            <a:r>
              <a:rPr lang="ru-RU" sz="2000" b="1" dirty="0"/>
              <a:t>ли сотворены видимые твари, как они выглядят сейчас?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Видимые твари сотворены не такими, какими мы их видим сейчас. При сотворении всё было </a:t>
            </a:r>
            <a:r>
              <a:rPr lang="ru-RU" sz="2000" i="1" dirty="0"/>
              <a:t>хорошо</a:t>
            </a:r>
            <a:r>
              <a:rPr lang="ru-RU" sz="2000" dirty="0"/>
              <a:t>, т.е. чисто, прекрасно и </a:t>
            </a:r>
            <a:r>
              <a:rPr lang="ru-RU" sz="2000" dirty="0" smtClean="0"/>
              <a:t>безвредно.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543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Особенности создания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457200" algn="just">
              <a:buNone/>
            </a:pPr>
            <a:r>
              <a:rPr lang="ru-RU" dirty="0"/>
              <a:t>Бог во Святой Троице сказал: </a:t>
            </a:r>
            <a:r>
              <a:rPr lang="ru-RU" i="1" dirty="0"/>
              <a:t>Сотворим человека по образу Нашему, и по подобию Нашему</a:t>
            </a:r>
            <a:r>
              <a:rPr lang="ru-RU" dirty="0"/>
              <a:t> (Быт. 1:26). И сотворил Бог из земли тело первого человека </a:t>
            </a:r>
            <a:r>
              <a:rPr lang="ru-RU" b="1" dirty="0"/>
              <a:t>Адама</a:t>
            </a:r>
            <a:r>
              <a:rPr lang="ru-RU" dirty="0"/>
              <a:t>, вдунул в лицо его дыхание жизни, ввёл Адама в рай, дал ему в пищу, помимо прочих райских плодов, плоды с дерева жизни; наконец, взяв у Адама во время сна ребро, создал из него первую жену — </a:t>
            </a:r>
            <a:r>
              <a:rPr lang="ru-RU" b="1" dirty="0"/>
              <a:t>Еву</a:t>
            </a:r>
            <a:r>
              <a:rPr lang="ru-RU" dirty="0"/>
              <a:t> (см. Быт. 2:21-22).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54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Образ Божий в человеке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ru-RU" dirty="0"/>
              <a:t>Образ </a:t>
            </a:r>
            <a:r>
              <a:rPr lang="ru-RU" b="1" dirty="0"/>
              <a:t>Божий</a:t>
            </a:r>
            <a:r>
              <a:rPr lang="ru-RU" dirty="0"/>
              <a:t> состоит, по объяснению апостол Павла, </a:t>
            </a:r>
            <a:r>
              <a:rPr lang="ru-RU" i="1" dirty="0"/>
              <a:t>в праведности и святости истины</a:t>
            </a:r>
            <a:r>
              <a:rPr lang="ru-RU" dirty="0"/>
              <a:t> (</a:t>
            </a:r>
            <a:r>
              <a:rPr lang="ru-RU" dirty="0" err="1"/>
              <a:t>Еф</a:t>
            </a:r>
            <a:r>
              <a:rPr lang="ru-RU" dirty="0"/>
              <a:t>. 4:24).</a:t>
            </a:r>
          </a:p>
          <a:p>
            <a:pPr marL="82296" indent="0">
              <a:buNone/>
            </a:pPr>
            <a:r>
              <a:rPr lang="ru-RU" dirty="0" err="1" smtClean="0"/>
              <a:t>Свт</a:t>
            </a:r>
            <a:r>
              <a:rPr lang="ru-RU" dirty="0"/>
              <a:t>. Григорий </a:t>
            </a:r>
            <a:r>
              <a:rPr lang="ru-RU" dirty="0" err="1"/>
              <a:t>Нисский</a:t>
            </a:r>
            <a:r>
              <a:rPr lang="ru-RU" dirty="0"/>
              <a:t> писал, что человек — </a:t>
            </a:r>
            <a:r>
              <a:rPr lang="ru-RU" dirty="0" smtClean="0"/>
              <a:t>это «некий </a:t>
            </a:r>
            <a:r>
              <a:rPr lang="ru-RU" dirty="0"/>
              <a:t>малый мир, содержащий в себе те же стихии, которыми наполнена </a:t>
            </a:r>
            <a:r>
              <a:rPr lang="ru-RU" dirty="0" smtClean="0"/>
              <a:t>вселенная», </a:t>
            </a:r>
            <a:r>
              <a:rPr lang="ru-RU" i="1" dirty="0"/>
              <a:t>который</a:t>
            </a:r>
            <a:r>
              <a:rPr lang="ru-RU" dirty="0"/>
              <a:t> </a:t>
            </a:r>
            <a:r>
              <a:rPr lang="ru-RU" dirty="0" smtClean="0"/>
              <a:t>«объемлет </a:t>
            </a:r>
            <a:r>
              <a:rPr lang="ru-RU" dirty="0"/>
              <a:t>собою всякий род </a:t>
            </a:r>
            <a:r>
              <a:rPr lang="ru-RU" dirty="0" smtClean="0"/>
              <a:t>жизни».</a:t>
            </a:r>
          </a:p>
          <a:p>
            <a:pPr marL="82296" indent="0">
              <a:buNone/>
            </a:pPr>
            <a:r>
              <a:rPr lang="ru-RU" dirty="0"/>
              <a:t>Современная православная антропология, опираясь на святоотеческое учение, приходит к выводу, что образ </a:t>
            </a:r>
            <a:r>
              <a:rPr lang="ru-RU" dirty="0" smtClean="0"/>
              <a:t>Божий “</a:t>
            </a:r>
            <a:r>
              <a:rPr lang="ru-RU" dirty="0"/>
              <a:t>не относится к какому-то одному элементу человеческого состава, но ко всей человеческой природе в ее целом</a:t>
            </a:r>
            <a:r>
              <a:rPr lang="ru-RU" dirty="0" smtClean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62019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5987752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такое дыхание жизни?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/>
              <a:t>Дыхание жизни</a:t>
            </a:r>
            <a:r>
              <a:rPr lang="ru-RU" sz="2000" dirty="0"/>
              <a:t> — это </a:t>
            </a:r>
            <a:r>
              <a:rPr lang="ru-RU" sz="2000" b="1" dirty="0"/>
              <a:t>душа</a:t>
            </a:r>
            <a:r>
              <a:rPr lang="ru-RU" sz="2000" dirty="0"/>
              <a:t>, существо духовное и бессмертное.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такое рай?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Слово </a:t>
            </a:r>
            <a:r>
              <a:rPr lang="ru-RU" sz="2000" b="1" dirty="0"/>
              <a:t>рай</a:t>
            </a:r>
            <a:r>
              <a:rPr lang="ru-RU" sz="2000" dirty="0"/>
              <a:t> означает </a:t>
            </a:r>
            <a:r>
              <a:rPr lang="ru-RU" sz="2000" b="1" dirty="0"/>
              <a:t>сад</a:t>
            </a:r>
            <a:r>
              <a:rPr lang="ru-RU" sz="2000" dirty="0"/>
              <a:t>. Так названо прекрасное и блаженное жилище первого человека, описанное в книге Бытия подобным саду.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Как </a:t>
            </a:r>
            <a:r>
              <a:rPr lang="ru-RU" sz="2000" b="1" dirty="0"/>
              <a:t>мы понимаем рай, в котором пребывали первые люди?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Рай, в котором пребывали первые люди, был для тела </a:t>
            </a:r>
            <a:r>
              <a:rPr lang="ru-RU" sz="2000" b="1" dirty="0"/>
              <a:t>вещественным</a:t>
            </a:r>
            <a:r>
              <a:rPr lang="ru-RU" sz="2000" dirty="0"/>
              <a:t>, как видимое блаженное жилище; а для души — </a:t>
            </a:r>
            <a:r>
              <a:rPr lang="ru-RU" sz="2000" b="1" dirty="0"/>
              <a:t>духовным</a:t>
            </a:r>
            <a:r>
              <a:rPr lang="ru-RU" sz="2000" dirty="0"/>
              <a:t>, как состояние благодатного общения с Богом и духовного созерцания </a:t>
            </a:r>
            <a:r>
              <a:rPr lang="ru-RU" sz="2000" dirty="0" err="1"/>
              <a:t>Божиего</a:t>
            </a:r>
            <a:r>
              <a:rPr lang="ru-RU" sz="2000" dirty="0"/>
              <a:t> творения (см. святого Григория Богослова, слово 38, 42; святого Иоанна </a:t>
            </a:r>
            <a:r>
              <a:rPr lang="ru-RU" sz="2000" dirty="0" err="1"/>
              <a:t>Дамаскина</a:t>
            </a:r>
            <a:r>
              <a:rPr lang="ru-RU" sz="2000" dirty="0"/>
              <a:t>, Богословие, кн. 2, гл. 12, ст. 3).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</a:t>
            </a:r>
            <a:r>
              <a:rPr lang="ru-RU" sz="2000" b="1" dirty="0"/>
              <a:t>такое дерево жизни?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/>
              <a:t>Дерево жизни</a:t>
            </a:r>
            <a:r>
              <a:rPr lang="ru-RU" sz="2000" dirty="0"/>
              <a:t> — это дерево, питаясь плодами которого тело человека было бы безболезненно и бессмертно.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b="1" dirty="0" smtClean="0"/>
              <a:t>Почему </a:t>
            </a:r>
            <a:r>
              <a:rPr lang="ru-RU" sz="2000" b="1" dirty="0" err="1"/>
              <a:t>ева</a:t>
            </a:r>
            <a:r>
              <a:rPr lang="ru-RU" sz="2000" b="1" dirty="0"/>
              <a:t> создана из ребра Адама?</a:t>
            </a:r>
            <a:endParaRPr lang="ru-RU" sz="20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000" dirty="0"/>
              <a:t>Ева создана из </a:t>
            </a:r>
            <a:r>
              <a:rPr lang="ru-RU" sz="2000" b="1" dirty="0"/>
              <a:t>ребра</a:t>
            </a:r>
            <a:r>
              <a:rPr lang="ru-RU" sz="2000" dirty="0"/>
              <a:t> Адама для того, чтобы весь род человеческий по своему происхождению был одним телом и чтобы благодаря этому люди естественно склонны были любить и беречь друг друга.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6970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2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Назначение человека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400" dirty="0" smtClean="0"/>
              <a:t>«</a:t>
            </a:r>
            <a:r>
              <a:rPr lang="ru-RU" sz="2400" dirty="0"/>
              <a:t>Пространный </a:t>
            </a:r>
            <a:r>
              <a:rPr lang="ru-RU" sz="2400" dirty="0" err="1"/>
              <a:t>Катихизис</a:t>
            </a:r>
            <a:r>
              <a:rPr lang="ru-RU" sz="2400" dirty="0" smtClean="0"/>
              <a:t>»: «Предназначение </a:t>
            </a:r>
            <a:r>
              <a:rPr lang="ru-RU" sz="2400" dirty="0"/>
              <a:t>человека состоит в том, чтобы он познавал Бога, любил и прославлял Его и благодаря этому вечно </a:t>
            </a:r>
            <a:r>
              <a:rPr lang="ru-RU" sz="2400" dirty="0" smtClean="0"/>
              <a:t>блаженствовал».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dirty="0"/>
              <a:t>а) любовь к Богу, внешним выражением которой является соблюдение заповедей Божиих: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i="1" dirty="0"/>
              <a:t>“Кто имеет заповеди Мои и соблюдает их, тот любит Меня, а кто любит Меня, тот возлюблен будет Отцом Моим” </a:t>
            </a:r>
            <a:r>
              <a:rPr lang="ru-RU" sz="2400" dirty="0"/>
              <a:t>(Ин. 14, 21).</a:t>
            </a:r>
            <a:endParaRPr lang="ru-RU" sz="2400" i="1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dirty="0"/>
              <a:t>б) прославление Бога, причем не только словом, но и делом: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400" i="1" dirty="0"/>
              <a:t>“… прославляйте Бога и в телах ваших и в душах ваших, которые суть Божии” </a:t>
            </a:r>
            <a:r>
              <a:rPr lang="ru-RU" sz="2400" dirty="0"/>
              <a:t>(1 Кор. 6, 20).</a:t>
            </a:r>
            <a:endParaRPr lang="ru-RU" sz="2400" i="1" dirty="0"/>
          </a:p>
          <a:p>
            <a:pPr marL="82296" indent="457200" algn="just">
              <a:spcBef>
                <a:spcPts val="0"/>
              </a:spcBef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6744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4491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Исповедание</a:t>
            </a:r>
            <a:r>
              <a:rPr lang="ru-RU" dirty="0" smtClean="0"/>
              <a:t> веры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76672"/>
            <a:ext cx="7920880" cy="6120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Что является действием веры в Бога?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Ближайшим и непременным действием сердечной веры в Бога должно быть </a:t>
            </a:r>
            <a:r>
              <a:rPr lang="ru-RU" sz="1600" i="1" dirty="0"/>
              <a:t>исповедание</a:t>
            </a:r>
            <a:r>
              <a:rPr lang="ru-RU" sz="1600" dirty="0"/>
              <a:t> самой веры.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/>
              <a:t>Что означает исповедовать веру в Бога?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Исповедовать веру — значит открыто признавать, что мы православные, и исповедовать это с такой искренностью и твердостью, чтобы ни прельщения, ни угрозы, ни мучения, ни сама смерть не могли заставить нас отречься от веры в истинного Бога и в Господа нашего Иисуса Христа.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Необходимо </a:t>
            </a:r>
            <a:r>
              <a:rPr lang="ru-RU" sz="1600" b="1" dirty="0"/>
              <a:t>ли открыто исповедовать свою веру?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Апостол Павел свидетельствует, что открытое исповедание веры необходимо для спасения: </a:t>
            </a:r>
            <a:r>
              <a:rPr lang="ru-RU" sz="1600" i="1" dirty="0"/>
              <a:t>Потому что сердцем веруют к праведности, а устами исповедуют ко спасению</a:t>
            </a:r>
            <a:r>
              <a:rPr lang="ru-RU" sz="1600" dirty="0"/>
              <a:t> (Рим. 10:10).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/>
              <a:t>Для </a:t>
            </a:r>
            <a:r>
              <a:rPr lang="ru-RU" sz="1600" b="1" dirty="0"/>
              <a:t>спасения нужно не только веровать,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но и исповедовать православную веру, потому что если бы кто-либо для сохранения своей временной жизни или земных выгод отрёкся от исповедания веры, то показал бы этим, что не имеет истинной веры в Бога Спасителя и в будущую блаженную жизнь</a:t>
            </a:r>
            <a:r>
              <a:rPr lang="ru-RU" sz="16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i="1" dirty="0" smtClean="0"/>
              <a:t>Будьте </a:t>
            </a:r>
            <a:r>
              <a:rPr lang="ru-RU" sz="1600" i="1" dirty="0"/>
              <a:t>всегда готовы всякому, требующему у вас отчета в вашем уповании, дать ответ с кротостью и благоговением</a:t>
            </a:r>
            <a:r>
              <a:rPr lang="ru-RU" sz="1600" dirty="0"/>
              <a:t>” </a:t>
            </a:r>
            <a:r>
              <a:rPr lang="ru-RU" sz="1600" i="1" dirty="0"/>
              <a:t>(1 </a:t>
            </a:r>
            <a:r>
              <a:rPr lang="ru-RU" sz="1600" i="1" dirty="0" smtClean="0"/>
              <a:t>Петр. 3:15</a:t>
            </a:r>
            <a:r>
              <a:rPr lang="ru-RU" sz="1600" i="1" dirty="0"/>
              <a:t>).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«Итак</a:t>
            </a:r>
            <a:r>
              <a:rPr lang="ru-RU" sz="1600" dirty="0"/>
              <a:t>, не будем довольствоваться только тем, чтобы называть Его Господом: это не спасет нас. Ибо Он говорит: «не всякий, кто говорит Мне: Господи, Господи! спасется, но делающий правду». Поэтому, братья, будем </a:t>
            </a:r>
            <a:r>
              <a:rPr lang="ru-RU" sz="1600" dirty="0" err="1"/>
              <a:t>исповедывать</a:t>
            </a:r>
            <a:r>
              <a:rPr lang="ru-RU" sz="1600" dirty="0"/>
              <a:t> Его делами, взаимной любовью, не прелюбодеянием, не злословием друг на друга, не </a:t>
            </a:r>
            <a:r>
              <a:rPr lang="ru-RU" sz="1600" dirty="0" err="1"/>
              <a:t>завистию</a:t>
            </a:r>
            <a:r>
              <a:rPr lang="ru-RU" sz="1600" dirty="0"/>
              <a:t>, но воздержанием, милосердием, </a:t>
            </a:r>
            <a:r>
              <a:rPr lang="ru-RU" sz="1600" dirty="0" err="1"/>
              <a:t>добротою</a:t>
            </a:r>
            <a:r>
              <a:rPr lang="ru-RU" sz="1600" dirty="0"/>
              <a:t>; мы должны сострадать друг другу, а не быть сребролюбивыми. Такими-то делами будем </a:t>
            </a:r>
            <a:r>
              <a:rPr lang="ru-RU" sz="1600" dirty="0" err="1"/>
              <a:t>исповедывать</a:t>
            </a:r>
            <a:r>
              <a:rPr lang="ru-RU" sz="1600" dirty="0"/>
              <a:t> Его, а не противными </a:t>
            </a:r>
            <a:r>
              <a:rPr lang="ru-RU" sz="1600" dirty="0" smtClean="0"/>
              <a:t>им»  (Послание св. Климента к Коринфянам).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787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7431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Учение о предопределении Божием и промысле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052736"/>
            <a:ext cx="7920880" cy="5616624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/>
              <a:t>Предопределением</a:t>
            </a:r>
            <a:r>
              <a:rPr lang="ru-RU" sz="1800" dirty="0"/>
              <a:t> Божиим называется изволение Божие о предназначении человека к вечному блаженству.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/>
              <a:t>Предопределение Божие о блаженстве </a:t>
            </a:r>
            <a:r>
              <a:rPr lang="ru-RU" sz="1800" b="1" dirty="0" smtClean="0"/>
              <a:t>человека 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dirty="0" smtClean="0"/>
              <a:t>остаётся </a:t>
            </a:r>
            <a:r>
              <a:rPr lang="ru-RU" sz="1800" dirty="0"/>
              <a:t>неизменным даже сейчас, когда человек не блаженствует. Уклонившемуся от пути блаженства человеку Бог по </a:t>
            </a:r>
            <a:r>
              <a:rPr lang="ru-RU" sz="1800" dirty="0" err="1"/>
              <a:t>предведению</a:t>
            </a:r>
            <a:r>
              <a:rPr lang="ru-RU" sz="1800" dirty="0"/>
              <a:t> и по бесконечному милосердию Своему изволил открыть новый путь к блаженству через единородного Сына Своего Иисуса Христа. </a:t>
            </a:r>
            <a:r>
              <a:rPr lang="ru-RU" sz="1800" i="1" dirty="0"/>
              <a:t>Избрал нас в Нем прежде создания мира</a:t>
            </a:r>
            <a:r>
              <a:rPr lang="ru-RU" sz="1800" dirty="0"/>
              <a:t> (</a:t>
            </a:r>
            <a:r>
              <a:rPr lang="ru-RU" sz="1800" dirty="0" err="1"/>
              <a:t>Еф</a:t>
            </a:r>
            <a:r>
              <a:rPr lang="ru-RU" sz="1800" dirty="0"/>
              <a:t>. 1:4), — говорит апостол Павел</a:t>
            </a:r>
            <a:r>
              <a:rPr lang="ru-RU" sz="1800" dirty="0" smtClean="0"/>
              <a:t>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/>
              <a:t>Каково предопределение Божие по отношению к людям вообще, и к каждому человеку в частности?</a:t>
            </a:r>
            <a:endParaRPr lang="ru-RU" sz="18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dirty="0"/>
              <a:t>Бог предопределил и даровал всем людям предваряющую благодать и средства к достижению блаженства. Непосредственно к блаженству Он предопределил тех, кто подаваемую Им благодать добровольно приемлет, употребляет подаваемые Им спасительные средства и идёт к блаженству указанным Им путем.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 smtClean="0"/>
              <a:t>Слово </a:t>
            </a:r>
            <a:r>
              <a:rPr lang="ru-RU" sz="1800" b="1" dirty="0"/>
              <a:t>Божие говорит об этом так:</a:t>
            </a:r>
            <a:endParaRPr lang="ru-RU" sz="18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i="1" dirty="0"/>
              <a:t>Кого Он предузнал, тем и предопределил</a:t>
            </a:r>
            <a:r>
              <a:rPr lang="ru-RU" sz="1800" dirty="0"/>
              <a:t> (Рим. 8:29).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b="1" dirty="0" smtClean="0"/>
              <a:t>В </a:t>
            </a:r>
            <a:r>
              <a:rPr lang="ru-RU" sz="1800" b="1" dirty="0"/>
              <a:t>изложении веры восточных патриархов об этом сказано:</a:t>
            </a:r>
            <a:endParaRPr lang="ru-RU" sz="18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1800" i="1" dirty="0"/>
              <a:t>Поскольку Он предвидел, что одни хорошо будут пользоваться своей свободной волей, а другие плохо, то одних предопределил к славе, а других осудил </a:t>
            </a:r>
            <a:r>
              <a:rPr lang="ru-RU" sz="1800" dirty="0"/>
              <a:t>(член 2-й).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9408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7818072" cy="6264696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200" b="1" dirty="0"/>
              <a:t>Что мы называем промыслом Божиим?</a:t>
            </a:r>
            <a:endParaRPr lang="ru-RU" sz="22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b="1" dirty="0"/>
              <a:t>Промыслом</a:t>
            </a:r>
            <a:r>
              <a:rPr lang="ru-RU" sz="2200" dirty="0"/>
              <a:t> Божиим называется имеющее место вслед за сотворением мира и человека </a:t>
            </a:r>
            <a:r>
              <a:rPr lang="ru-RU" sz="2200" b="1" dirty="0"/>
              <a:t>действие</a:t>
            </a:r>
            <a:r>
              <a:rPr lang="ru-RU" sz="2200" dirty="0"/>
              <a:t> Божие по отношению к миру и особенно к человеку.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b="1" dirty="0" smtClean="0"/>
              <a:t>Промысел </a:t>
            </a:r>
            <a:r>
              <a:rPr lang="ru-RU" sz="2200" b="1" dirty="0"/>
              <a:t>Божий есть непрестанное действие</a:t>
            </a:r>
            <a:endParaRPr lang="ru-RU" sz="22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dirty="0"/>
              <a:t>всемогущества, премудрости и благости Божией, которым Бог сохраняет бытие и силы тварей, направляет их к благим целям, всякому добру вспомоществует, а возникающее через удаление от добра зло пресекает или исправляет и обращает к добрым последствиям.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говорится о промысле Божием в Священном Писании?</a:t>
            </a:r>
            <a:endParaRPr lang="ru-RU" sz="2200" dirty="0"/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dirty="0"/>
              <a:t>О промысле Божием в Священном Писании Сам Господь Иисус Христос говорит: </a:t>
            </a:r>
            <a:r>
              <a:rPr lang="ru-RU" sz="2200" i="1" dirty="0"/>
              <a:t>Взгляните на птиц небесных: они не сеют, ни жнут, ни собирают в житницы; и Отец ваш небесный питает их. Вы не гораздо ли лучше их?</a:t>
            </a:r>
            <a:r>
              <a:rPr lang="ru-RU" sz="2200" dirty="0"/>
              <a:t> (Мф. 6:26). В этих словах виден как общий промысел Божий о тварях, так и особый — о человеке. Весь псалом 90 есть изображение особого и многообразного промысла Божия о человеке.</a:t>
            </a:r>
          </a:p>
          <a:p>
            <a:pPr marL="82296" indent="457200" algn="just">
              <a:spcBef>
                <a:spcPts val="0"/>
              </a:spcBef>
              <a:buNone/>
            </a:pPr>
            <a:r>
              <a:rPr lang="ru-RU" sz="2200" dirty="0"/>
              <a:t> </a:t>
            </a:r>
          </a:p>
          <a:p>
            <a:pPr marL="82296" indent="457200" algn="just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22224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Единство Божие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в Символе веры говорится о вере в единого Бога?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В Символе веры не сказано: верую в Бога, но прибавлено: во </a:t>
            </a:r>
            <a:r>
              <a:rPr lang="ru-RU" i="1" dirty="0" err="1"/>
              <a:t>единаго</a:t>
            </a:r>
            <a:r>
              <a:rPr lang="ru-RU" i="1" dirty="0"/>
              <a:t> Бога</a:t>
            </a:r>
            <a:r>
              <a:rPr lang="ru-RU" dirty="0"/>
              <a:t> — для того, чтобы отвергнуть ложное учение язычников, которые, почитая творение Божие Богом, думали, что Богов много.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 </a:t>
            </a:r>
            <a:r>
              <a:rPr lang="ru-RU" b="1" dirty="0"/>
              <a:t>Священное Писание говорит о единстве Божием?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Слова учения Священного Писания о единственности Бога внесены в Символ веры из изречения апостола Павла: </a:t>
            </a:r>
            <a:r>
              <a:rPr lang="ru-RU" i="1" dirty="0"/>
              <a:t>Нет иного Бога, кроме Единого. Ибо, хотя и есть так называемые Боги, или на небе, или на земле, так как есть много Богов и господ много; Но у нас один Бог Отец, из Которого все, и мы для Него, и один Господь Иисус Христос, Которым все, и мы Им</a:t>
            </a:r>
            <a:r>
              <a:rPr lang="ru-RU" dirty="0"/>
              <a:t> (1 Кор. 8:4-6).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“Видите ныне, видите, что это Я, Я — и нет бога, кроме Меня “ </a:t>
            </a:r>
            <a:r>
              <a:rPr lang="ru-RU" dirty="0"/>
              <a:t>(Втор. 32, 39).</a:t>
            </a:r>
            <a:endParaRPr lang="ru-RU" i="1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“Итак, знай ныне и положи на сердце твое, что Господь Бог на небе вверху и на земле внизу, и нет еще кроме Него” </a:t>
            </a:r>
            <a:r>
              <a:rPr lang="ru-RU" dirty="0"/>
              <a:t>(Втор. 4, 39).</a:t>
            </a:r>
            <a:endParaRPr lang="ru-RU" i="1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“Сия же есть жизнь вечная, да знают Тебя, единого истинного Бога” </a:t>
            </a:r>
            <a:r>
              <a:rPr lang="ru-RU" dirty="0"/>
              <a:t>(Ин. 17, 3).</a:t>
            </a:r>
            <a:endParaRPr lang="ru-RU" i="1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8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634082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Непостижимость существа Божия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Возможно ли познание существа Божия?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Существо Божие познать нельзя. Оно выше всякого познания не только человека, но и ангелов.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Об </a:t>
            </a:r>
            <a:r>
              <a:rPr lang="ru-RU" b="1" dirty="0"/>
              <a:t>этом в Священном Писании через апостола Павла сказано,</a:t>
            </a:r>
            <a:endParaRPr lang="ru-RU" dirty="0"/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что Бог </a:t>
            </a:r>
            <a:r>
              <a:rPr lang="ru-RU" i="1" dirty="0"/>
              <a:t>обитает в неприступном свете, Которого никто из </a:t>
            </a:r>
            <a:r>
              <a:rPr lang="ru-RU" i="1" dirty="0" err="1"/>
              <a:t>человеков</a:t>
            </a:r>
            <a:r>
              <a:rPr lang="ru-RU" i="1" dirty="0"/>
              <a:t> не видел и видеть не может</a:t>
            </a:r>
            <a:r>
              <a:rPr lang="ru-RU" dirty="0"/>
              <a:t> (1 Тим. </a:t>
            </a:r>
            <a:r>
              <a:rPr lang="ru-RU" dirty="0" smtClean="0"/>
              <a:t>6:16).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Божьего никто не знает, кроме Духа </a:t>
            </a:r>
            <a:r>
              <a:rPr lang="ru-RU" i="1" dirty="0" smtClean="0"/>
              <a:t>Божия </a:t>
            </a:r>
            <a:r>
              <a:rPr lang="ru-RU" dirty="0"/>
              <a:t>(1 Кор. </a:t>
            </a:r>
            <a:r>
              <a:rPr lang="ru-RU" dirty="0" smtClean="0"/>
              <a:t>2:11).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 smtClean="0"/>
              <a:t>Свт</a:t>
            </a:r>
            <a:r>
              <a:rPr lang="ru-RU" dirty="0" smtClean="0"/>
              <a:t>. Григорий Богослов: «</a:t>
            </a:r>
            <a:r>
              <a:rPr lang="ru-RU" dirty="0"/>
              <a:t>Представлять себя знающим, что есть Бог, есть повреждение ума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61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Возможность познания Бога по Его действиям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4800600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ru-RU" sz="1800" dirty="0"/>
              <a:t>	</a:t>
            </a:r>
            <a:r>
              <a:rPr lang="ru-RU" sz="1800" dirty="0" err="1" smtClean="0"/>
              <a:t>Свт</a:t>
            </a:r>
            <a:r>
              <a:rPr lang="ru-RU" sz="1800" dirty="0" smtClean="0"/>
              <a:t>. Григорий </a:t>
            </a:r>
            <a:r>
              <a:rPr lang="ru-RU" sz="1800" dirty="0" err="1" smtClean="0"/>
              <a:t>Нисский</a:t>
            </a:r>
            <a:r>
              <a:rPr lang="ru-RU" sz="1800" dirty="0" smtClean="0"/>
              <a:t>: «</a:t>
            </a:r>
            <a:r>
              <a:rPr lang="ru-RU" sz="1800" dirty="0"/>
              <a:t>Невидимый по естеству делается видимым в действиях</a:t>
            </a:r>
            <a:r>
              <a:rPr lang="ru-RU" sz="1800" dirty="0" smtClean="0"/>
              <a:t>».</a:t>
            </a:r>
          </a:p>
          <a:p>
            <a:pPr marL="82296" indent="0" algn="just">
              <a:buNone/>
            </a:pPr>
            <a:r>
              <a:rPr lang="ru-RU" sz="1800" dirty="0" smtClean="0"/>
              <a:t>	</a:t>
            </a:r>
            <a:r>
              <a:rPr lang="ru-RU" sz="1800" dirty="0" err="1" smtClean="0"/>
              <a:t>Свт</a:t>
            </a:r>
            <a:r>
              <a:rPr lang="ru-RU" sz="1800" dirty="0" smtClean="0"/>
              <a:t>. Василий Великий: «</a:t>
            </a:r>
            <a:r>
              <a:rPr lang="ru-RU" sz="1800" dirty="0"/>
              <a:t>Утверждая, что мы познаем Бога нашего в Его энергиях, мы отнюдь не обещаем того, чтобы приблизиться к Нему в Самой Его сущности. Ибо, если Его энергии нисходят до нас, Сущность Его остается недосягаемой</a:t>
            </a:r>
            <a:r>
              <a:rPr lang="ru-RU" sz="1800" dirty="0" smtClean="0"/>
              <a:t>».</a:t>
            </a:r>
          </a:p>
          <a:p>
            <a:pPr marL="82296" indent="0" algn="just">
              <a:buNone/>
            </a:pPr>
            <a:r>
              <a:rPr lang="ru-RU" sz="1800" dirty="0" smtClean="0"/>
              <a:t>	Григорий </a:t>
            </a:r>
            <a:r>
              <a:rPr lang="ru-RU" sz="1800" dirty="0" err="1" smtClean="0"/>
              <a:t>Нисский</a:t>
            </a:r>
            <a:r>
              <a:rPr lang="ru-RU" sz="1800" dirty="0" smtClean="0"/>
              <a:t>: «</a:t>
            </a:r>
            <a:r>
              <a:rPr lang="ru-RU" sz="1800" i="1" dirty="0"/>
              <a:t>Естество Божие, само по себе, по своей сущности, выше всякого постигающего мышления: оно недоступно и неуловимо ни для каких рассудочных приемов мысли, и в людях не открыто еще никакой силы, способной постигнуть непостижимое, и не придумано никакого средства уразуметь неуяснимое”</a:t>
            </a:r>
            <a:r>
              <a:rPr lang="ru-RU" sz="1800" i="1" baseline="30000" dirty="0"/>
              <a:t>18</a:t>
            </a:r>
            <a:r>
              <a:rPr lang="ru-RU" sz="1800" i="1" dirty="0"/>
              <a:t>.</a:t>
            </a:r>
          </a:p>
          <a:p>
            <a:pPr marL="82296" indent="0" algn="just">
              <a:buNone/>
            </a:pPr>
            <a:r>
              <a:rPr lang="ru-RU" sz="1800" dirty="0"/>
              <a:t>Но в то же время</a:t>
            </a:r>
          </a:p>
          <a:p>
            <a:pPr marL="82296" indent="0" algn="just">
              <a:buNone/>
            </a:pPr>
            <a:r>
              <a:rPr lang="ru-RU" sz="1800" dirty="0" smtClean="0"/>
              <a:t>	“</a:t>
            </a:r>
            <a:r>
              <a:rPr lang="ru-RU" sz="1800" dirty="0"/>
              <a:t>Божество, как совершенно непостижимое и ни с чем не сравнимое, познается по одной только деятельности. Нет сомнения в том, что в сущность Божию разум проникать не может, но зато он постигает деятельность Божию и на основании этой деятельности получает такое познание о Боге, которое вполне достаточно для его слабых сил</a:t>
            </a:r>
            <a:r>
              <a:rPr lang="ru-RU" sz="1800" dirty="0" smtClean="0"/>
              <a:t>»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245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Свойства Божии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ru-RU" b="1" dirty="0"/>
              <a:t>Каковы свойства Божии?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/>
              <a:t>Из откровения Божия можно заимствовать следующие понятия о существе и существенных свойствах Божиих: Бог есть Дух </a:t>
            </a:r>
            <a:r>
              <a:rPr lang="ru-RU" i="1" dirty="0"/>
              <a:t>вечный, всеблагой, всеведущий, </a:t>
            </a:r>
            <a:r>
              <a:rPr lang="ru-RU" i="1" dirty="0" err="1"/>
              <a:t>всеправедный</a:t>
            </a:r>
            <a:r>
              <a:rPr lang="ru-RU" i="1" dirty="0"/>
              <a:t>, всемогущий, вездесущий, неизменяемый, </a:t>
            </a:r>
            <a:r>
              <a:rPr lang="ru-RU" i="1" dirty="0" err="1"/>
              <a:t>вседовольный</a:t>
            </a:r>
            <a:r>
              <a:rPr lang="ru-RU" i="1" dirty="0"/>
              <a:t>, </a:t>
            </a:r>
            <a:r>
              <a:rPr lang="ru-RU" i="1" dirty="0" err="1"/>
              <a:t>всеблаженный</a:t>
            </a:r>
            <a:r>
              <a:rPr lang="ru-RU" dirty="0" smtClean="0"/>
              <a:t>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b="1" dirty="0"/>
              <a:t>Все это можно видеть из Священного Писания.</a:t>
            </a: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r>
              <a:rPr lang="ru-RU" dirty="0" smtClean="0"/>
              <a:t>Господь </a:t>
            </a:r>
            <a:r>
              <a:rPr lang="ru-RU" dirty="0"/>
              <a:t>Иисус Христос в беседе с </a:t>
            </a:r>
            <a:r>
              <a:rPr lang="ru-RU" dirty="0" err="1"/>
              <a:t>самарянкой</a:t>
            </a:r>
            <a:r>
              <a:rPr lang="ru-RU" dirty="0"/>
              <a:t> открывает нам истину о Боге</a:t>
            </a:r>
            <a:r>
              <a:rPr lang="ru-RU" dirty="0" smtClean="0"/>
              <a:t>: </a:t>
            </a:r>
            <a:r>
              <a:rPr lang="ru-RU" i="1" dirty="0" smtClean="0"/>
              <a:t>“</a:t>
            </a:r>
            <a:r>
              <a:rPr lang="ru-RU" i="1" dirty="0"/>
              <a:t>Бог есть Дух, и поклоняющиеся Ему должны поклоняться в духе и истине” </a:t>
            </a:r>
            <a:r>
              <a:rPr lang="ru-RU" dirty="0"/>
              <a:t>(Ин. 4, 24).</a:t>
            </a:r>
            <a:endParaRPr lang="ru-RU" i="1" dirty="0"/>
          </a:p>
          <a:p>
            <a:pPr marL="0" indent="457200" algn="just">
              <a:lnSpc>
                <a:spcPct val="120000"/>
              </a:lnSpc>
              <a:buNone/>
            </a:pPr>
            <a:endParaRPr lang="ru-RU" dirty="0"/>
          </a:p>
          <a:p>
            <a:pPr marL="0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8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267672"/>
          </a:xfrm>
        </p:spPr>
        <p:txBody>
          <a:bodyPr>
            <a:noAutofit/>
          </a:bodyPr>
          <a:lstStyle/>
          <a:p>
            <a:pPr marL="82296" indent="457200" algn="just">
              <a:spcBef>
                <a:spcPts val="0"/>
              </a:spcBef>
              <a:buNone/>
            </a:pPr>
            <a:r>
              <a:rPr lang="ru-RU" sz="2800" dirty="0"/>
              <a:t>О </a:t>
            </a:r>
            <a:r>
              <a:rPr lang="ru-RU" sz="2800" b="1" dirty="0"/>
              <a:t>вечности</a:t>
            </a:r>
            <a:r>
              <a:rPr lang="ru-RU" sz="2800" dirty="0"/>
              <a:t> Божией говорит пророк Давид: </a:t>
            </a:r>
            <a:r>
              <a:rPr lang="ru-RU" sz="2800" i="1" dirty="0"/>
              <a:t>Прежде нежели родились горы, и Ты образовал землю и вселенную, и от века и до века Ты — Бог</a:t>
            </a:r>
            <a:r>
              <a:rPr lang="ru-RU" sz="2800" dirty="0"/>
              <a:t> (</a:t>
            </a:r>
            <a:r>
              <a:rPr lang="ru-RU" sz="2800" dirty="0" err="1"/>
              <a:t>Пс</a:t>
            </a:r>
            <a:r>
              <a:rPr lang="ru-RU" sz="2800" dirty="0"/>
              <a:t>. 89:3). В Апокалипсисе читается следующее славословие Богу: </a:t>
            </a:r>
            <a:r>
              <a:rPr lang="ru-RU" sz="2800" i="1" dirty="0"/>
              <a:t>свят, свят, свят Господь Бог Вседержитель, Который был, есть и грядет</a:t>
            </a:r>
            <a:r>
              <a:rPr lang="ru-RU" sz="2800" dirty="0"/>
              <a:t> (</a:t>
            </a:r>
            <a:r>
              <a:rPr lang="ru-RU" sz="2800" dirty="0" err="1"/>
              <a:t>Откр</a:t>
            </a:r>
            <a:r>
              <a:rPr lang="ru-RU" sz="2800" dirty="0"/>
              <a:t>. 4:8). Апостол Павел говорит, что Евангелие возвещено </a:t>
            </a:r>
            <a:r>
              <a:rPr lang="ru-RU" sz="2800" i="1" dirty="0"/>
              <a:t>по повелению </a:t>
            </a:r>
            <a:r>
              <a:rPr lang="ru-RU" sz="2800" i="1" dirty="0" err="1"/>
              <a:t>Вечнаго</a:t>
            </a:r>
            <a:r>
              <a:rPr lang="ru-RU" sz="2800" i="1" dirty="0"/>
              <a:t> Бога</a:t>
            </a:r>
            <a:r>
              <a:rPr lang="ru-RU" sz="2800" dirty="0"/>
              <a:t> (Рим. 14:25).</a:t>
            </a:r>
          </a:p>
          <a:p>
            <a:pPr marL="82296" indent="457200">
              <a:spcBef>
                <a:spcPts val="0"/>
              </a:spcBef>
              <a:buNone/>
            </a:pPr>
            <a:r>
              <a:rPr lang="ru-RU" sz="2800" i="1" dirty="0"/>
              <a:t>“Ты, Господи, пребываешь, во веки” </a:t>
            </a:r>
            <a:r>
              <a:rPr lang="ru-RU" sz="2800" dirty="0"/>
              <a:t>(Плач. </a:t>
            </a:r>
            <a:r>
              <a:rPr lang="ru-RU" sz="2800" dirty="0" smtClean="0"/>
              <a:t>5: </a:t>
            </a:r>
            <a:r>
              <a:rPr lang="ru-RU" sz="2800" dirty="0"/>
              <a:t>19).</a:t>
            </a:r>
            <a:endParaRPr lang="ru-RU" sz="2800" i="1" dirty="0"/>
          </a:p>
          <a:p>
            <a:pPr marL="82296" indent="457200">
              <a:spcBef>
                <a:spcPts val="0"/>
              </a:spcBef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88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457200" algn="just">
              <a:buNone/>
            </a:pPr>
            <a:r>
              <a:rPr lang="ru-RU" dirty="0"/>
              <a:t>О </a:t>
            </a:r>
            <a:r>
              <a:rPr lang="ru-RU" b="1" dirty="0"/>
              <a:t>благости</a:t>
            </a:r>
            <a:r>
              <a:rPr lang="ru-RU" dirty="0"/>
              <a:t> Божией Сам Иисус Христос сказал: </a:t>
            </a:r>
            <a:r>
              <a:rPr lang="ru-RU" i="1" dirty="0"/>
              <a:t>Никто не благ, как только один Бог</a:t>
            </a:r>
            <a:r>
              <a:rPr lang="ru-RU" dirty="0"/>
              <a:t> (Мф. 19:17). Апостол Иоанн говорит: Бог </a:t>
            </a:r>
            <a:r>
              <a:rPr lang="ru-RU" i="1" dirty="0"/>
              <a:t>есть любовь</a:t>
            </a:r>
            <a:r>
              <a:rPr lang="ru-RU" dirty="0"/>
              <a:t> (1 Ин.4:16). Пророк Давид воспевает: </a:t>
            </a:r>
            <a:r>
              <a:rPr lang="ru-RU" i="1" dirty="0"/>
              <a:t>Щедр и милостив Господь, долготерпелив и многомилостив. Благ Господь ко всем, и щедроты Его на всех делах Его</a:t>
            </a:r>
            <a:r>
              <a:rPr lang="ru-RU" dirty="0"/>
              <a:t> (</a:t>
            </a:r>
            <a:r>
              <a:rPr lang="ru-RU" dirty="0" err="1"/>
              <a:t>Пс</a:t>
            </a:r>
            <a:r>
              <a:rPr lang="ru-RU" dirty="0"/>
              <a:t>. 144:8-9).</a:t>
            </a:r>
          </a:p>
          <a:p>
            <a:pPr marL="82296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05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1810</TotalTime>
  <Words>3784</Words>
  <Application>Microsoft Office PowerPoint</Application>
  <PresentationFormat>Экран (4:3)</PresentationFormat>
  <Paragraphs>172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Солнцестояние</vt:lpstr>
      <vt:lpstr>12 лекция. Первый член Символа веры</vt:lpstr>
      <vt:lpstr>Вера</vt:lpstr>
      <vt:lpstr>Исповедание веры</vt:lpstr>
      <vt:lpstr>Единство Божие</vt:lpstr>
      <vt:lpstr>Непостижимость существа Божия</vt:lpstr>
      <vt:lpstr>Возможность познания Бога по Его действиям</vt:lpstr>
      <vt:lpstr>Свойства Божии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Ветхозаветный антропоморфизм</vt:lpstr>
      <vt:lpstr>Презентация PowerPoint</vt:lpstr>
      <vt:lpstr>Презентация PowerPoint</vt:lpstr>
      <vt:lpstr>Презентация PowerPoint</vt:lpstr>
      <vt:lpstr>Учение о Боге-Вседержителе, Творце мира</vt:lpstr>
      <vt:lpstr>Мир невидимый: ангелы</vt:lpstr>
      <vt:lpstr>Ангельская иерархия</vt:lpstr>
      <vt:lpstr>Ангелы Хранители</vt:lpstr>
      <vt:lpstr>Злые духи</vt:lpstr>
      <vt:lpstr>Сотворения видимого мира</vt:lpstr>
      <vt:lpstr>Особенности создания человека</vt:lpstr>
      <vt:lpstr>Образ Божий в человеке</vt:lpstr>
      <vt:lpstr>Презентация PowerPoint</vt:lpstr>
      <vt:lpstr>Презентация PowerPoint</vt:lpstr>
      <vt:lpstr>Назначение человека</vt:lpstr>
      <vt:lpstr>Учение о предопределении Божием и промысле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лекция. Первый член Символа веры</dc:title>
  <dc:creator>Windows User</dc:creator>
  <cp:lastModifiedBy>Windows User</cp:lastModifiedBy>
  <cp:revision>22</cp:revision>
  <dcterms:created xsi:type="dcterms:W3CDTF">2015-01-20T10:00:25Z</dcterms:created>
  <dcterms:modified xsi:type="dcterms:W3CDTF">2015-01-23T16:04:47Z</dcterms:modified>
</cp:coreProperties>
</file>